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523" r:id="rId3"/>
    <p:sldId id="323" r:id="rId5"/>
    <p:sldId id="627" r:id="rId6"/>
    <p:sldId id="628" r:id="rId7"/>
    <p:sldId id="632" r:id="rId8"/>
    <p:sldId id="619" r:id="rId9"/>
    <p:sldId id="620" r:id="rId10"/>
    <p:sldId id="621" r:id="rId11"/>
    <p:sldId id="633" r:id="rId12"/>
    <p:sldId id="622" r:id="rId13"/>
    <p:sldId id="634" r:id="rId14"/>
    <p:sldId id="599" r:id="rId15"/>
    <p:sldId id="635" r:id="rId16"/>
    <p:sldId id="637" r:id="rId17"/>
    <p:sldId id="624" r:id="rId18"/>
    <p:sldId id="636" r:id="rId19"/>
    <p:sldId id="638" r:id="rId20"/>
    <p:sldId id="625" r:id="rId21"/>
    <p:sldId id="639" r:id="rId22"/>
    <p:sldId id="640" r:id="rId23"/>
    <p:sldId id="629" r:id="rId24"/>
    <p:sldId id="631" r:id="rId2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微软雅黑" panose="020B0503020204020204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华文行楷" panose="02010800040101010101" pitchFamily="2" charset="-122"/>
      <p:regular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D60093"/>
    <a:srgbClr val="7030A0"/>
    <a:srgbClr val="FF6600"/>
    <a:srgbClr val="09CBE5"/>
    <a:srgbClr val="FF7C80"/>
    <a:srgbClr val="FF505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13" d="100"/>
          <a:sy n="113" d="100"/>
        </p:scale>
        <p:origin x="312" y="102"/>
      </p:cViewPr>
      <p:guideLst>
        <p:guide orient="horz" pos="2471"/>
        <p:guide pos="51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 userDrawn="1"/>
        </p:nvPicPr>
        <p:blipFill>
          <a:blip r:embed="rId2">
            <a:lum bright="10000" contrast="40000"/>
          </a:blip>
          <a:srcRect l="5505" r="7339" b="12762"/>
          <a:stretch>
            <a:fillRect/>
          </a:stretch>
        </p:blipFill>
        <p:spPr bwMode="auto">
          <a:xfrm>
            <a:off x="0" y="4286262"/>
            <a:ext cx="914400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timgsa.baidu.com/timg?image&amp;quality=80&amp;size=b9999_10000&amp;sec=1538921611315&amp;di=6f7e94adf4773fb50416d2fad03eeef6&amp;imgtype=0&amp;src=http%3A%2F%2Fpic40.nipic.com%2F20140413%2F2531170_153900262000_2.jpg"/>
          <p:cNvPicPr>
            <a:picLocks noChangeAspect="1" noChangeArrowheads="1"/>
          </p:cNvPicPr>
          <p:nvPr/>
        </p:nvPicPr>
        <p:blipFill>
          <a:blip r:embed="rId1"/>
          <a:srcRect b="2982"/>
          <a:stretch>
            <a:fillRect/>
          </a:stretch>
        </p:blipFill>
        <p:spPr bwMode="auto">
          <a:xfrm>
            <a:off x="2928926" y="2495732"/>
            <a:ext cx="2857520" cy="264776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286116" y="1928808"/>
            <a:ext cx="258572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部编版三年级下册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714612" y="857238"/>
            <a:ext cx="3231112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j-ea"/>
                <a:ea typeface="+mj-ea"/>
              </a:rPr>
              <a:t>语文园地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j-ea"/>
              <a:ea typeface="+mj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17500" y="2416810"/>
            <a:ext cx="8363585" cy="138366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第一组是带有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提手旁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的字，这些字都跟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有关。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第二组是带有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绞丝旁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第三组是带有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贝字旁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的字，这些字都与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钱财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有关。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561975"/>
            <a:ext cx="1191895" cy="1582420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789415" y="1031864"/>
            <a:ext cx="6000792" cy="642942"/>
          </a:xfrm>
          <a:prstGeom prst="wedgeRectCallout">
            <a:avLst>
              <a:gd name="adj1" fmla="val -56219"/>
              <a:gd name="adj2" fmla="val 1023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对比这三组词语，你有什么发现？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714362"/>
            <a:ext cx="1104039" cy="1582166"/>
          </a:xfrm>
          <a:prstGeom prst="rect">
            <a:avLst/>
          </a:prstGeom>
        </p:spPr>
      </p:pic>
      <p:sp>
        <p:nvSpPr>
          <p:cNvPr id="3" name="矩形标注 2"/>
          <p:cNvSpPr/>
          <p:nvPr/>
        </p:nvSpPr>
        <p:spPr>
          <a:xfrm>
            <a:off x="1982455" y="1183629"/>
            <a:ext cx="6429420" cy="642942"/>
          </a:xfrm>
          <a:prstGeom prst="wedgeRectCallout">
            <a:avLst>
              <a:gd name="adj1" fmla="val -49950"/>
              <a:gd name="adj2" fmla="val 7779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你还知道哪些字是带有这些偏旁的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?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36115" y="2285365"/>
            <a:ext cx="60236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提手旁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打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换  扫  挂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36115" y="2999740"/>
            <a:ext cx="552323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绞丝旁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红  纸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纱  给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36115" y="3785870"/>
            <a:ext cx="555561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贝字旁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财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贴  败  账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953127" y="304804"/>
            <a:ext cx="197579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3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2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  <a:endParaRPr lang="zh-CN" altLang="en-US" sz="4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1142990"/>
            <a:ext cx="885828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读一读，说说括号中的哪个词语用在句子里更合适。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859155" y="1858010"/>
            <a:ext cx="73939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水面的小圆晕一圈圈地（荡漾   飘荡）开去。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7929586" y="2428874"/>
            <a:ext cx="1214414" cy="2905919"/>
          </a:xfrm>
          <a:prstGeom prst="rect">
            <a:avLst/>
          </a:prstGeom>
          <a:noFill/>
        </p:spPr>
      </p:pic>
      <p:grpSp>
        <p:nvGrpSpPr>
          <p:cNvPr id="19" name="组合 18"/>
          <p:cNvGrpSpPr/>
          <p:nvPr/>
        </p:nvGrpSpPr>
        <p:grpSpPr>
          <a:xfrm>
            <a:off x="1792269" y="2928940"/>
            <a:ext cx="4691380" cy="929005"/>
            <a:chOff x="1792269" y="2928940"/>
            <a:chExt cx="4691380" cy="929005"/>
          </a:xfrm>
        </p:grpSpPr>
        <p:sp>
          <p:nvSpPr>
            <p:cNvPr id="16" name="矩形标注 15"/>
            <p:cNvSpPr/>
            <p:nvPr/>
          </p:nvSpPr>
          <p:spPr>
            <a:xfrm>
              <a:off x="1857039" y="2928940"/>
              <a:ext cx="4626610" cy="929005"/>
            </a:xfrm>
            <a:prstGeom prst="wedgeRectCallout">
              <a:avLst>
                <a:gd name="adj1" fmla="val 80229"/>
                <a:gd name="adj2" fmla="val 8407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92269" y="3027048"/>
              <a:ext cx="4602480" cy="8299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      </a:t>
              </a:r>
              <a:r>
                <a:rPr lang="zh-CN" altLang="en-US" sz="2400" dirty="0"/>
                <a:t>“飘荡”是指在空中，这一句</a:t>
              </a:r>
              <a:endParaRPr lang="en-US" altLang="zh-CN" sz="2400" dirty="0"/>
            </a:p>
            <a:p>
              <a:r>
                <a:rPr lang="zh-CN" altLang="en-US" sz="2400" dirty="0"/>
                <a:t>是说在水面上，应选“</a:t>
              </a:r>
              <a:r>
                <a:rPr lang="zh-CN" altLang="en-US" sz="2400" dirty="0">
                  <a:solidFill>
                    <a:srgbClr val="FF0000"/>
                  </a:solidFill>
                </a:rPr>
                <a:t>荡漾</a:t>
              </a:r>
              <a:r>
                <a:rPr lang="zh-CN" altLang="en-US" sz="2400" dirty="0"/>
                <a:t>”。</a:t>
              </a:r>
              <a:endParaRPr lang="zh-CN" altLang="en-US" sz="24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6870" y="619125"/>
            <a:ext cx="852297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他们走在回家的路上，唱起了一首（轻巧   轻快）的歌曲。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74291" y="1572104"/>
            <a:ext cx="8715404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这只小狗的鼻子真（灵活   灵敏），老远就闻到了食物的气味。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429520" y="2695573"/>
            <a:ext cx="1321282" cy="2447927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285984" y="2500629"/>
            <a:ext cx="4281488" cy="1198880"/>
            <a:chOff x="1857356" y="2928940"/>
            <a:chExt cx="4281488" cy="1198880"/>
          </a:xfrm>
        </p:grpSpPr>
        <p:sp>
          <p:nvSpPr>
            <p:cNvPr id="6" name="矩形标注 5"/>
            <p:cNvSpPr/>
            <p:nvPr/>
          </p:nvSpPr>
          <p:spPr>
            <a:xfrm>
              <a:off x="1857356" y="2928940"/>
              <a:ext cx="4071966" cy="1143008"/>
            </a:xfrm>
            <a:prstGeom prst="wedgeRectCallout">
              <a:avLst>
                <a:gd name="adj1" fmla="val 76928"/>
                <a:gd name="adj2" fmla="val 38733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”</a:t>
              </a:r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93564" y="2928940"/>
              <a:ext cx="4145280" cy="11988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        </a:t>
              </a:r>
              <a:r>
                <a:rPr lang="zh-CN" altLang="en-US" sz="2400" dirty="0"/>
                <a:t>这两句我知道，“轻快”</a:t>
              </a:r>
              <a:endParaRPr lang="en-US" altLang="zh-CN" sz="2400" dirty="0"/>
            </a:p>
            <a:p>
              <a:r>
                <a:rPr lang="zh-CN" altLang="en-US" sz="2400" dirty="0"/>
                <a:t>有快乐的意思，所以要选</a:t>
              </a:r>
              <a:endParaRPr lang="en-US" altLang="zh-CN" sz="2400" dirty="0"/>
            </a:p>
            <a:p>
              <a:r>
                <a:rPr lang="zh-CN" altLang="en-US" sz="2400" dirty="0"/>
                <a:t>“</a:t>
              </a:r>
              <a:r>
                <a:rPr lang="zh-CN" altLang="en-US" sz="2400" dirty="0">
                  <a:solidFill>
                    <a:srgbClr val="FF0000"/>
                  </a:solidFill>
                </a:rPr>
                <a:t>轻快</a:t>
              </a:r>
              <a:r>
                <a:rPr lang="zh-CN" altLang="en-US" sz="2400" dirty="0"/>
                <a:t>”。</a:t>
              </a:r>
              <a:endParaRPr lang="zh-CN" altLang="en-US" sz="24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4480" y="3929072"/>
            <a:ext cx="4547870" cy="929005"/>
            <a:chOff x="1857356" y="2928940"/>
            <a:chExt cx="4547870" cy="929005"/>
          </a:xfrm>
        </p:grpSpPr>
        <p:sp>
          <p:nvSpPr>
            <p:cNvPr id="9" name="矩形标注 8"/>
            <p:cNvSpPr/>
            <p:nvPr/>
          </p:nvSpPr>
          <p:spPr>
            <a:xfrm>
              <a:off x="1857356" y="2928940"/>
              <a:ext cx="4547870" cy="929005"/>
            </a:xfrm>
            <a:prstGeom prst="wedgeRectCallout">
              <a:avLst>
                <a:gd name="adj1" fmla="val 77716"/>
                <a:gd name="adj2" fmla="val -60424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54829" y="2978153"/>
              <a:ext cx="4297680" cy="8299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      </a:t>
              </a:r>
              <a:r>
                <a:rPr lang="zh-CN" altLang="en-US" sz="2400" dirty="0"/>
                <a:t>“灵活”一般用来形容动作</a:t>
              </a:r>
              <a:endParaRPr lang="en-US" altLang="zh-CN" sz="2400" dirty="0"/>
            </a:p>
            <a:p>
              <a:r>
                <a:rPr lang="zh-CN" altLang="en-US" sz="2400" dirty="0"/>
                <a:t>，所以要选“</a:t>
              </a:r>
              <a:r>
                <a:rPr lang="zh-CN" altLang="en-US" sz="2400" dirty="0">
                  <a:solidFill>
                    <a:srgbClr val="FF0000"/>
                  </a:solidFill>
                </a:rPr>
                <a:t>灵敏</a:t>
              </a:r>
              <a:r>
                <a:rPr lang="zh-CN" altLang="en-US" sz="2400" dirty="0"/>
                <a:t>”。</a:t>
              </a:r>
              <a:endParaRPr lang="zh-CN" altLang="en-US" sz="24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255561"/>
            <a:ext cx="1571636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练一练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-215265" y="905193"/>
            <a:ext cx="8856980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219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轻巧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轻快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燕子展着（          ）的翅膀，（          ）地飞过湖面。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灵活      灵敏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2192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电子温度计很（           ）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能随时显示出气温的变化。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2192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2192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他的头脑同手一样的（          ）。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98446" y="1579558"/>
            <a:ext cx="9286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轻快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498472" y="1624008"/>
            <a:ext cx="9286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轻巧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43914" y="3034983"/>
            <a:ext cx="9286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灵敏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54193" y="3797611"/>
            <a:ext cx="92869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灵活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timgsa.baidu.com/timg?image&amp;quality=80&amp;size=b9999_10000&amp;sec=1538919967587&amp;di=449a4e0c8f9b299eac0ec18209fd4ffe&amp;imgtype=0&amp;src=http%3A%2F%2Fimg05.tooopen.com%2Fimages%2F20150422%2Ftooopen_sy_119861656957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1" name="矩形 40"/>
          <p:cNvSpPr/>
          <p:nvPr/>
        </p:nvSpPr>
        <p:spPr>
          <a:xfrm>
            <a:off x="285720" y="285734"/>
            <a:ext cx="7399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读一读，照样子写一种小动物的外形特点。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1214428"/>
            <a:ext cx="342899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一身乌黑的羽毛，一双剪刀似的尾巴，一对轻快有力的翅膀，凑成了那样可爱的活泼的小燕子。</a:t>
            </a:r>
            <a:endParaRPr kumimoji="0" 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027170" y="3512185"/>
            <a:ext cx="5116830" cy="1630045"/>
          </a:xfrm>
          <a:prstGeom prst="rect">
            <a:avLst/>
          </a:prstGeom>
          <a:solidFill>
            <a:schemeClr val="accent3">
              <a:lumMod val="40000"/>
              <a:lumOff val="60000"/>
              <a:alpha val="84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这句话描写的是小燕子，运用了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比喻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的手法，写出燕子尾巴的形状。并且运用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“的”字短语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写出了小燕子的颜色和外形特点，再加上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“一身、一双、一对”等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的运用，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将小燕子的外形描绘得生动具体。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71472" y="1422800"/>
            <a:ext cx="8072494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介绍了独角仙的甲壳的颜色和触感，并运用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的手法，生动写出了独角仙角的特点，给人留下了深刻的印象。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620" y="499745"/>
            <a:ext cx="78320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独角仙的甲壳多为深色，挺硬的，头部尖端有一只犀牛一样的角。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987" name="Picture 3" descr="https://timgsa.baidu.com/timg?image&amp;quality=80&amp;size=b9999_10000&amp;sec=1538919870033&amp;di=d17978ea0d3d59058eef41576c50193c&amp;imgtype=0&amp;src=http%3A%2F%2Fwww.leewiart.com%2Fuserfiles%2F13368%2Fda3e55a59a9999b96256aa4106a92215.jpg"/>
          <p:cNvPicPr>
            <a:picLocks noChangeAspect="1" noChangeArrowheads="1"/>
          </p:cNvPicPr>
          <p:nvPr/>
        </p:nvPicPr>
        <p:blipFill>
          <a:blip r:embed="rId1"/>
          <a:srcRect t="19570"/>
          <a:stretch>
            <a:fillRect/>
          </a:stretch>
        </p:blipFill>
        <p:spPr bwMode="auto">
          <a:xfrm>
            <a:off x="2714612" y="2621916"/>
            <a:ext cx="3786214" cy="2160260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286359"/>
            <a:ext cx="1571636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写一写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1857370"/>
            <a:ext cx="7000924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它个子小小的，但是浑身肉嘟嘟的。小脑袋上三角形的耳朵耷拉着，一双黑葡萄似的眼睛水汪汪的，炯炯有神，骨碌碌地上下转动着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乌黑的小鼻子总是湿润润的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身后的小尾巴毛茸茸的，扫在手上舒服极了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0165" y="1109980"/>
            <a:ext cx="31235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可爱的小狗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"/>
          <p:cNvSpPr txBox="1"/>
          <p:nvPr/>
        </p:nvSpPr>
        <p:spPr>
          <a:xfrm>
            <a:off x="953127" y="304804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10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12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13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  <a:endParaRPr lang="zh-CN" altLang="en-US" sz="4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967861"/>
            <a:ext cx="5500726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524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     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忆江南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en-US" altLang="zh-CN" sz="28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白居易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江南好，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风景旧曾谙。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日出江花红胜火，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春来江水绿如蓝。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能不忆江南？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AutoShape 3" descr="https://timgsa.baidu.com/timg?image&amp;quality=80&amp;size=b9999_10000&amp;sec=1538920635628&amp;di=f6e0e045bb4f91c0cdc5bcfde84fd2fb&amp;imgtype=0&amp;src=http%3A%2F%2Fpic.qbaobei.com%2FUploads%2FEditor%2F2018-04-16%2F5ad40d6e5ce7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125" name="Picture 5" descr="https://timgsa.baidu.com/timg?image&amp;quality=80&amp;size=b9999_10000&amp;sec=1538920635628&amp;di=f6e0e045bb4f91c0cdc5bcfde84fd2fb&amp;imgtype=0&amp;src=http%3A%2F%2Fpic.qbaobei.com%2FUploads%2FEditor%2F2018-04-16%2F5ad40d6e5ce7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8547" y="305104"/>
            <a:ext cx="3429024" cy="42862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50" y="804545"/>
            <a:ext cx="8437880" cy="3406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57488" y="1428742"/>
            <a:ext cx="57150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        </a:t>
            </a:r>
            <a:r>
              <a:rPr lang="zh-CN" altLang="en-US" sz="2400" dirty="0"/>
              <a:t>白居易（</a:t>
            </a:r>
            <a:r>
              <a:rPr lang="en-US" altLang="zh-CN" sz="2400" dirty="0"/>
              <a:t>772</a:t>
            </a:r>
            <a:r>
              <a:rPr lang="zh-CN" altLang="en-US" sz="2400" dirty="0"/>
              <a:t>－</a:t>
            </a:r>
            <a:r>
              <a:rPr lang="en-US" altLang="zh-CN" sz="2400" dirty="0"/>
              <a:t>846</a:t>
            </a:r>
            <a:r>
              <a:rPr lang="zh-CN" altLang="en-US" sz="2400" dirty="0"/>
              <a:t>年），字</a:t>
            </a:r>
            <a:r>
              <a:rPr lang="zh-CN" altLang="en-US" sz="2400" dirty="0">
                <a:solidFill>
                  <a:srgbClr val="FF0000"/>
                </a:solidFill>
              </a:rPr>
              <a:t>乐天</a:t>
            </a:r>
            <a:r>
              <a:rPr lang="zh-CN" altLang="en-US" sz="2400" dirty="0"/>
              <a:t>，号香山居士，又号醉吟先生。白居易的诗歌题材广泛，形式多样，语言平易通俗，有“诗魔”和“诗王”之称。有</a:t>
            </a:r>
            <a:r>
              <a:rPr lang="en-US" altLang="zh-CN" sz="2400" dirty="0"/>
              <a:t>《</a:t>
            </a:r>
            <a:r>
              <a:rPr lang="zh-CN" altLang="en-US" sz="2400" dirty="0"/>
              <a:t>白氏长庆集</a:t>
            </a:r>
            <a:r>
              <a:rPr lang="en-US" altLang="zh-CN" sz="2400" dirty="0"/>
              <a:t>》</a:t>
            </a:r>
            <a:r>
              <a:rPr lang="zh-CN" altLang="en-US" sz="2400" dirty="0"/>
              <a:t>传世，代表诗作有</a:t>
            </a:r>
            <a:r>
              <a:rPr lang="en-US" altLang="zh-CN" sz="2400" dirty="0"/>
              <a:t>《</a:t>
            </a:r>
            <a:r>
              <a:rPr lang="zh-CN" altLang="en-US" sz="2400" dirty="0"/>
              <a:t>长恨歌</a:t>
            </a:r>
            <a:r>
              <a:rPr lang="en-US" altLang="zh-CN" sz="2400" dirty="0"/>
              <a:t>》《</a:t>
            </a:r>
            <a:r>
              <a:rPr lang="zh-CN" altLang="en-US" sz="2400" dirty="0"/>
              <a:t>卖炭翁</a:t>
            </a:r>
            <a:r>
              <a:rPr lang="en-US" altLang="zh-CN" sz="2400" dirty="0"/>
              <a:t>》《</a:t>
            </a:r>
            <a:r>
              <a:rPr lang="zh-CN" altLang="en-US" sz="2400" dirty="0"/>
              <a:t>琵琶行</a:t>
            </a:r>
            <a:r>
              <a:rPr lang="en-US" altLang="zh-CN" sz="2400" dirty="0"/>
              <a:t>》</a:t>
            </a:r>
            <a:r>
              <a:rPr lang="zh-CN" altLang="en-US" sz="2400" dirty="0"/>
              <a:t>等。</a:t>
            </a:r>
            <a:endParaRPr lang="zh-CN" altLang="en-US" sz="2400" dirty="0"/>
          </a:p>
        </p:txBody>
      </p:sp>
      <p:pic>
        <p:nvPicPr>
          <p:cNvPr id="45058" name="Picture 2" descr="https://gss0.bdstatic.com/94o3dSag_xI4khGkpoWK1HF6hhy/baike/w%3D268%3Bg%3D0/sign=31f91ff39822720e7bcee5fc43f06d7b/bba1cd11728b4710811c475dc3cec3fdfc03236b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642910" y="1071552"/>
            <a:ext cx="1928826" cy="2850057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285162" y="2411015"/>
            <a:ext cx="1700910" cy="2732486"/>
          </a:xfrm>
          <a:prstGeom prst="rect">
            <a:avLst/>
          </a:prstGeom>
          <a:noFill/>
        </p:spPr>
      </p:pic>
      <p:pic>
        <p:nvPicPr>
          <p:cNvPr id="2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072"/>
            <a:ext cx="1821906" cy="3375428"/>
          </a:xfrm>
          <a:prstGeom prst="rect">
            <a:avLst/>
          </a:prstGeom>
          <a:noFill/>
        </p:spPr>
      </p:pic>
      <p:sp>
        <p:nvSpPr>
          <p:cNvPr id="29" name="矩形标注 28"/>
          <p:cNvSpPr/>
          <p:nvPr/>
        </p:nvSpPr>
        <p:spPr>
          <a:xfrm>
            <a:off x="1928794" y="2143122"/>
            <a:ext cx="3704036" cy="785818"/>
          </a:xfrm>
          <a:prstGeom prst="wedgeRectCallout">
            <a:avLst>
              <a:gd name="adj1" fmla="val -62233"/>
              <a:gd name="adj2" fmla="val 5094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读到这句话，我能体会到小燕子飞行的轻盈。</a:t>
            </a:r>
            <a:endParaRPr lang="zh-CN" altLang="en-US" sz="21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标注 29"/>
          <p:cNvSpPr/>
          <p:nvPr/>
        </p:nvSpPr>
        <p:spPr>
          <a:xfrm>
            <a:off x="2786050" y="3286130"/>
            <a:ext cx="3704036" cy="1625215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我感到语言很美，“小圆圈”“一圈一圈地荡漾开去”感觉很有画面感，仿佛看到了那样的场景。还有，我似乎感受到小燕子很开心。</a:t>
            </a:r>
            <a:endParaRPr lang="zh-CN" altLang="en-US" sz="21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8525" y="997585"/>
            <a:ext cx="73856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小燕子的翼尖或剪尾，偶尔沾了一下水面，那小圆晕便一圈一圈地荡漾开去。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259" y="612764"/>
            <a:ext cx="7929618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注释</a:t>
            </a:r>
            <a:endParaRPr lang="zh-CN" altLang="en-US" sz="2400" b="1" dirty="0"/>
          </a:p>
          <a:p>
            <a:br>
              <a:rPr lang="zh-CN" altLang="en-US" sz="2400" b="1" dirty="0"/>
            </a:br>
            <a:r>
              <a:rPr lang="zh-CN" altLang="en-US" sz="2400" b="1" dirty="0">
                <a:solidFill>
                  <a:srgbClr val="FF0000"/>
                </a:solidFill>
              </a:rPr>
              <a:t>忆江南</a:t>
            </a:r>
            <a:r>
              <a:rPr lang="zh-CN" altLang="en-US" sz="2400" dirty="0"/>
              <a:t>：唐教坊曲名，所指的江南主要是长江下游的江浙一带。</a:t>
            </a:r>
            <a:br>
              <a:rPr lang="zh-CN" altLang="en-US" sz="2400" dirty="0"/>
            </a:br>
            <a:r>
              <a:rPr lang="zh-CN" altLang="en-US" sz="2400" b="1" dirty="0">
                <a:solidFill>
                  <a:srgbClr val="FF0000"/>
                </a:solidFill>
              </a:rPr>
              <a:t>谙（</a:t>
            </a:r>
            <a:r>
              <a:rPr lang="en-US" altLang="zh-CN" sz="2400" b="1" dirty="0" err="1">
                <a:solidFill>
                  <a:srgbClr val="FF0000"/>
                </a:solidFill>
              </a:rPr>
              <a:t>ān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zh-CN" altLang="en-US" sz="2400" dirty="0"/>
              <a:t>：熟悉。作者年轻时曾三次到过江南。</a:t>
            </a:r>
            <a:br>
              <a:rPr lang="zh-CN" altLang="en-US" sz="2400" dirty="0"/>
            </a:br>
            <a:r>
              <a:rPr lang="zh-CN" altLang="en-US" sz="2400" b="1" dirty="0">
                <a:solidFill>
                  <a:srgbClr val="FF0000"/>
                </a:solidFill>
              </a:rPr>
              <a:t>江花</a:t>
            </a:r>
            <a:r>
              <a:rPr lang="zh-CN" altLang="en-US" sz="2400" dirty="0"/>
              <a:t>：江边的花朵。一说指江中的浪花。</a:t>
            </a:r>
            <a:endParaRPr lang="en-US" altLang="zh-CN" sz="2400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红胜火</a:t>
            </a:r>
            <a:r>
              <a:rPr lang="zh-CN" altLang="en-US" sz="2400" dirty="0"/>
              <a:t>：颜色鲜红胜过火焰。</a:t>
            </a:r>
            <a:br>
              <a:rPr lang="zh-CN" altLang="en-US" sz="2400" dirty="0"/>
            </a:br>
            <a:r>
              <a:rPr lang="zh-CN" altLang="en-US" sz="2400" b="1" dirty="0">
                <a:solidFill>
                  <a:srgbClr val="FF0000"/>
                </a:solidFill>
              </a:rPr>
              <a:t>绿如蓝</a:t>
            </a:r>
            <a:r>
              <a:rPr lang="zh-CN" altLang="en-US" sz="2400" dirty="0"/>
              <a:t>：绿得比蓝还要绿。如，用法犹“于”，有胜过的意思。蓝，蓝草，其叶可制青绿染料。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57250" y="358140"/>
            <a:ext cx="716597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古诗大意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江南的风景多么美好，如画的风景久已熟悉。春天到来时，太阳从江面升起，把江边的鲜花照得比火红，碧绿的江水绿得胜过蓝草。怎能叫人不怀念江南？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099" name="Picture 3" descr="https://timgsa.baidu.com/timg?image&amp;quality=80&amp;size=b9999_10000&amp;sec=1538920735041&amp;di=022eefb5f6a5c72b019928b744ad34db&amp;imgtype=0&amp;src=http%3A%2F%2Fs9.sinaimg.cn%2Forignal%2F4852765a1934bff2241c8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648" r="3128" b="24322"/>
          <a:stretch>
            <a:fillRect/>
          </a:stretch>
        </p:blipFill>
        <p:spPr bwMode="auto">
          <a:xfrm>
            <a:off x="900721" y="1854645"/>
            <a:ext cx="6858016" cy="3321875"/>
          </a:xfrm>
          <a:prstGeom prst="rect">
            <a:avLst/>
          </a:prstGeom>
          <a:noFill/>
          <a:effectLst>
            <a:softEdge rad="1778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121441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积累</a:t>
            </a:r>
            <a:endParaRPr kumimoji="0" 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1786537"/>
            <a:ext cx="8072462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    咏柳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贺知章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碧玉妆成一树高，万条垂下绿丝绦。</a:t>
            </a:r>
            <a:b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不知细叶谁裁出，二月春风似剪刀。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r="34082" b="47547"/>
          <a:stretch>
            <a:fillRect/>
          </a:stretch>
        </p:blipFill>
        <p:spPr bwMode="auto">
          <a:xfrm>
            <a:off x="7929586" y="2071685"/>
            <a:ext cx="1214414" cy="3071815"/>
          </a:xfrm>
          <a:prstGeom prst="rect">
            <a:avLst/>
          </a:prstGeom>
          <a:noFill/>
        </p:spPr>
      </p:pic>
      <p:pic>
        <p:nvPicPr>
          <p:cNvPr id="3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0" y="2237581"/>
            <a:ext cx="1214414" cy="2905919"/>
          </a:xfrm>
          <a:prstGeom prst="rect">
            <a:avLst/>
          </a:prstGeom>
          <a:noFill/>
        </p:spPr>
      </p:pic>
      <p:sp>
        <p:nvSpPr>
          <p:cNvPr id="5" name="矩形标注 4"/>
          <p:cNvSpPr/>
          <p:nvPr/>
        </p:nvSpPr>
        <p:spPr>
          <a:xfrm>
            <a:off x="3143240" y="1869122"/>
            <a:ext cx="4176463" cy="1071570"/>
          </a:xfrm>
          <a:prstGeom prst="wedgeRectCallout">
            <a:avLst>
              <a:gd name="adj1" fmla="val 62709"/>
              <a:gd name="adj2" fmla="val 427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作者的感受真独特，把花骨儿写活了。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1909445" y="3220085"/>
            <a:ext cx="5409565" cy="1071880"/>
          </a:xfrm>
          <a:prstGeom prst="wedgeRectCallout">
            <a:avLst>
              <a:gd name="adj1" fmla="val -64981"/>
              <a:gd name="adj2" fmla="val -401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作者使用了夸张的修辞手法，把将要开放的花骨朵写得很逼真，有画面感。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857238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有的还是花骨朵儿，看起来饱胀得马上要破裂似的。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0" y="2594788"/>
            <a:ext cx="1214414" cy="2905919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2105660" y="2115820"/>
            <a:ext cx="5786755" cy="1763395"/>
          </a:xfrm>
          <a:prstGeom prst="wedgeRectCallout">
            <a:avLst>
              <a:gd name="adj1" fmla="val -65143"/>
              <a:gd name="adj2" fmla="val 2493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这些动作写得非常细致，尤其修辞语的运用：“（款款）地落下来、（顺顺溜溜）地折好膜翅、（严丝合缝）地收拢硬翅”，仿佛飞落的瓢虫就在我的眼前。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7865" y="674370"/>
            <a:ext cx="7748270" cy="95313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ysClr val="windowText" lastClr="000000"/>
                </a:solidFill>
                <a:effectLst/>
              </a:rPr>
              <a:t>        </a:t>
            </a:r>
            <a:r>
              <a:rPr lang="zh-CN" altLang="en-US" sz="2800" dirty="0">
                <a:solidFill>
                  <a:sysClr val="windowText" lastClr="000000"/>
                </a:solidFill>
                <a:effectLst/>
              </a:rPr>
              <a:t>瓢虫款款地落下来，折好它的黑绸衬裙</a:t>
            </a:r>
            <a:r>
              <a:rPr lang="en-US" altLang="zh-CN" sz="2800" dirty="0">
                <a:solidFill>
                  <a:sysClr val="windowText" lastClr="000000"/>
                </a:solidFill>
                <a:effectLst/>
              </a:rPr>
              <a:t>——</a:t>
            </a:r>
            <a:r>
              <a:rPr lang="zh-CN" altLang="en-US" sz="2800" dirty="0">
                <a:solidFill>
                  <a:sysClr val="windowText" lastClr="000000"/>
                </a:solidFill>
                <a:effectLst/>
              </a:rPr>
              <a:t>膜翅，顺顺溜溜；收拢硬翅，严丝合缝。</a:t>
            </a:r>
            <a:endParaRPr lang="zh-CN" altLang="en-US" sz="2800" dirty="0">
              <a:solidFill>
                <a:sysClr val="windowText" lastClr="00000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标注 1"/>
          <p:cNvSpPr/>
          <p:nvPr/>
        </p:nvSpPr>
        <p:spPr>
          <a:xfrm>
            <a:off x="2108835" y="1143000"/>
            <a:ext cx="6177280" cy="2245359"/>
          </a:xfrm>
          <a:prstGeom prst="wedgeRectCallout">
            <a:avLst>
              <a:gd name="adj1" fmla="val -49638"/>
              <a:gd name="adj2" fmla="val -17401"/>
            </a:avLst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要想把语言写得优美生动，要</a:t>
            </a:r>
            <a:r>
              <a:rPr lang="zh-CN" altLang="en-US" sz="2800" dirty="0">
                <a:solidFill>
                  <a:srgbClr val="FF0000"/>
                </a:solidFill>
              </a:rPr>
              <a:t>描写细致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rgbClr val="FF0000"/>
                </a:solidFill>
              </a:rPr>
              <a:t>多使用一些恰当的修饰语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rgbClr val="FF0000"/>
                </a:solidFill>
              </a:rPr>
              <a:t>运用一定的修辞手法</a:t>
            </a:r>
            <a:r>
              <a:rPr lang="zh-CN" altLang="en-US" sz="2800" dirty="0"/>
              <a:t>，比如比喻、拟人、夸张等，</a:t>
            </a:r>
            <a:r>
              <a:rPr lang="zh-CN" altLang="en-US" sz="2800" dirty="0">
                <a:solidFill>
                  <a:srgbClr val="FF0000"/>
                </a:solidFill>
              </a:rPr>
              <a:t>还要写得有画面感</a:t>
            </a:r>
            <a:r>
              <a:rPr lang="zh-CN" altLang="en-US" sz="2800" dirty="0"/>
              <a:t>，写具体、生动。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28" y="1142992"/>
            <a:ext cx="1732424" cy="2482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28662" y="357172"/>
            <a:ext cx="190436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357158" y="357172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6035" y="1592898"/>
            <a:ext cx="904621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援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yuán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（救援） 掷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zhì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（投掷）捞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lāo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（打捞）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缚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fù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（束缚） 缭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liáo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（缭乱）络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luò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（网络）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资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zī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（资产） 贡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ɡònɡ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（贡献）贷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dài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（贷款）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357158" y="35717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6149" y="42922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527" y="42922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71538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救</a:t>
            </a:r>
            <a:r>
              <a:rPr lang="zh-CN" altLang="en-US" sz="3200" b="1" dirty="0">
                <a:solidFill>
                  <a:srgbClr val="FF0000"/>
                </a:solidFill>
              </a:rPr>
              <a:t>援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投</a:t>
            </a:r>
            <a:r>
              <a:rPr lang="zh-CN" altLang="en-US" sz="3200" b="1" dirty="0">
                <a:solidFill>
                  <a:srgbClr val="FF0000"/>
                </a:solidFill>
              </a:rPr>
              <a:t>掷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打</a:t>
            </a:r>
            <a:r>
              <a:rPr lang="zh-CN" altLang="en-US" sz="3200" b="1" dirty="0">
                <a:solidFill>
                  <a:srgbClr val="FF0000"/>
                </a:solidFill>
              </a:rPr>
              <a:t>捞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1538" y="25003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束</a:t>
            </a:r>
            <a:r>
              <a:rPr lang="zh-CN" altLang="en-US" sz="3200" b="1" dirty="0">
                <a:solidFill>
                  <a:srgbClr val="FF0000"/>
                </a:solidFill>
              </a:rPr>
              <a:t>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0430" y="25003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缭</a:t>
            </a:r>
            <a:r>
              <a:rPr lang="zh-CN" altLang="en-US" sz="3200" dirty="0"/>
              <a:t>乱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25003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网</a:t>
            </a:r>
            <a:r>
              <a:rPr lang="zh-CN" altLang="en-US" sz="3200" b="1" dirty="0">
                <a:solidFill>
                  <a:srgbClr val="FF0000"/>
                </a:solidFill>
              </a:rPr>
              <a:t>络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7738" y="36433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资</a:t>
            </a:r>
            <a:r>
              <a:rPr lang="zh-CN" altLang="en-US" sz="3200" dirty="0"/>
              <a:t>产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3576630" y="36433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贡</a:t>
            </a:r>
            <a:r>
              <a:rPr lang="zh-CN" altLang="en-US" sz="3200" dirty="0"/>
              <a:t>献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005522" y="36433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贷</a:t>
            </a:r>
            <a:r>
              <a:rPr lang="zh-CN" altLang="en-US" sz="3200" dirty="0"/>
              <a:t>款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1285852" y="928676"/>
            <a:ext cx="10033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yuán</a:t>
            </a:r>
            <a:endParaRPr lang="en-US" altLang="zh-CN" sz="32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86499" y="1000114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endParaRPr lang="en-US" altLang="zh-CN" sz="32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14440" y="1000114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lāo</a:t>
            </a:r>
            <a:endParaRPr lang="en-US" altLang="zh-CN" sz="32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28728" y="2000246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endParaRPr lang="en-US" altLang="zh-CN" sz="3200" b="1" dirty="0" err="1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83273" y="2085019"/>
            <a:ext cx="10033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liáo</a:t>
            </a:r>
            <a:endParaRPr lang="en-US" altLang="zh-CN" sz="3200" b="1" dirty="0" err="1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15074" y="2071684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luò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42976" y="3071816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zī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28992" y="3143254"/>
            <a:ext cx="10033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gòng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639" y="3195642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dài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64761" y="151923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500430" y="160824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929322" y="1571618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929322" y="257175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000496" y="2608372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71538" y="257175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657330" y="364332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071934" y="364332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500826" y="3716564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0"/>
                            </p:stCondLst>
                            <p:childTnLst>
                              <p:par>
                                <p:cTn id="12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000"/>
                            </p:stCondLst>
                            <p:childTnLst>
                              <p:par>
                                <p:cTn id="1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 bldLvl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掷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线形标注 2 10"/>
          <p:cNvSpPr/>
          <p:nvPr/>
        </p:nvSpPr>
        <p:spPr>
          <a:xfrm>
            <a:off x="4637963" y="1345613"/>
            <a:ext cx="2970717" cy="540060"/>
          </a:xfrm>
          <a:prstGeom prst="borderCallout2">
            <a:avLst>
              <a:gd name="adj1" fmla="val 24682"/>
              <a:gd name="adj2" fmla="val -275"/>
              <a:gd name="adj3" fmla="val 18750"/>
              <a:gd name="adj4" fmla="val -16667"/>
              <a:gd name="adj5" fmla="val 91530"/>
              <a:gd name="adj6" fmla="val -48784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不要读成“</a:t>
            </a:r>
            <a:r>
              <a:rPr lang="en-US" altLang="zh-CN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zhèng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439655" y="1528755"/>
            <a:ext cx="868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  <a:endParaRPr lang="en-US" altLang="zh-CN" sz="36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2" name="Picture 2" descr="https://timgsa.baidu.com/timg?image&amp;quality=80&amp;size=b9999_10000&amp;sec=1538914408105&amp;di=144b694331c882b6051ba12cae6101c7&amp;imgtype=0&amp;src=http%3A%2F%2Fimgsrc.baidu.com%2Fimage%2Fc0%253Dshijue1%252C0%252C0%252C294%252C40%2Fsign%3D1b8948f93cd12f2eda08a62327abbf17%2Fb8389b504fc2d562e550f9c3ed1190ef76c66c47.jpg"/>
          <p:cNvPicPr>
            <a:picLocks noChangeAspect="1" noChangeArrowheads="1"/>
          </p:cNvPicPr>
          <p:nvPr/>
        </p:nvPicPr>
        <p:blipFill>
          <a:blip r:embed="rId1" cstate="print"/>
          <a:srcRect b="4187"/>
          <a:stretch>
            <a:fillRect/>
          </a:stretch>
        </p:blipFill>
        <p:spPr bwMode="auto">
          <a:xfrm>
            <a:off x="4638040" y="2131056"/>
            <a:ext cx="2643206" cy="16883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ldLvl="0" animBg="1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缚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线形标注 2 10"/>
          <p:cNvSpPr/>
          <p:nvPr/>
        </p:nvSpPr>
        <p:spPr>
          <a:xfrm>
            <a:off x="3950970" y="857250"/>
            <a:ext cx="3147695" cy="539750"/>
          </a:xfrm>
          <a:prstGeom prst="borderCallout2">
            <a:avLst>
              <a:gd name="adj1" fmla="val 16705"/>
              <a:gd name="adj2" fmla="val 322"/>
              <a:gd name="adj3" fmla="val 18750"/>
              <a:gd name="adj4" fmla="val -16667"/>
              <a:gd name="adj5" fmla="val 159882"/>
              <a:gd name="adj6" fmla="val -27415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四声，不是二声。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00298" y="1500180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endParaRPr lang="en-US" altLang="zh-CN" sz="4000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8914" name="Picture 2" descr="https://timgsa.baidu.com/timg?image&amp;quality=80&amp;size=b9999_10000&amp;sec=1538914658210&amp;di=1d48e33c46f241be1d85de8a4b6fb3f5&amp;imgtype=0&amp;src=http%3A%2F%2Fimg1.gtimg.com%2Fcomic%2Fpics%2Fhv1%2F115%2F83%2F1922%2F124999330.jpg"/>
          <p:cNvPicPr>
            <a:picLocks noChangeAspect="1" noChangeArrowheads="1"/>
          </p:cNvPicPr>
          <p:nvPr/>
        </p:nvPicPr>
        <p:blipFill>
          <a:blip r:embed="rId1">
            <a:lum bright="6000" contrast="6000"/>
          </a:blip>
          <a:srcRect/>
          <a:stretch>
            <a:fillRect/>
          </a:stretch>
        </p:blipFill>
        <p:spPr bwMode="auto">
          <a:xfrm>
            <a:off x="4572000" y="1857370"/>
            <a:ext cx="1571636" cy="20955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ldLvl="0" animBg="1"/>
      <p:bldP spid="50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1892</Words>
  <Application>WPS 演示</Application>
  <PresentationFormat>全屏显示(16:9)</PresentationFormat>
  <Paragraphs>182</Paragraphs>
  <Slides>22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楷体</vt:lpstr>
      <vt:lpstr>GB Pinyinok-B</vt:lpstr>
      <vt:lpstr>华文楷体</vt:lpstr>
      <vt:lpstr>微软雅黑</vt:lpstr>
      <vt:lpstr>Arial Unicode MS</vt:lpstr>
      <vt:lpstr>Calibri</vt:lpstr>
      <vt:lpstr>华文行楷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9</cp:revision>
  <dcterms:created xsi:type="dcterms:W3CDTF">2017-03-17T02:28:00Z</dcterms:created>
  <dcterms:modified xsi:type="dcterms:W3CDTF">2019-01-16T09:53:46Z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