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99" r:id="rId2"/>
    <p:sldId id="278" r:id="rId3"/>
    <p:sldId id="257" r:id="rId4"/>
    <p:sldId id="258" r:id="rId5"/>
    <p:sldId id="266" r:id="rId6"/>
    <p:sldId id="301" r:id="rId7"/>
    <p:sldId id="268" r:id="rId8"/>
    <p:sldId id="269" r:id="rId9"/>
    <p:sldId id="270" r:id="rId10"/>
    <p:sldId id="271" r:id="rId11"/>
    <p:sldId id="327" r:id="rId12"/>
    <p:sldId id="272" r:id="rId13"/>
    <p:sldId id="274" r:id="rId14"/>
    <p:sldId id="277" r:id="rId15"/>
    <p:sldId id="259" r:id="rId16"/>
    <p:sldId id="261" r:id="rId17"/>
    <p:sldId id="316" r:id="rId18"/>
    <p:sldId id="262" r:id="rId19"/>
    <p:sldId id="264" r:id="rId20"/>
    <p:sldId id="307" r:id="rId21"/>
    <p:sldId id="308" r:id="rId22"/>
    <p:sldId id="328" r:id="rId23"/>
    <p:sldId id="329" r:id="rId24"/>
    <p:sldId id="317" r:id="rId25"/>
    <p:sldId id="290" r:id="rId26"/>
    <p:sldId id="294" r:id="rId27"/>
    <p:sldId id="321" r:id="rId28"/>
    <p:sldId id="296" r:id="rId29"/>
    <p:sldId id="324" r:id="rId30"/>
    <p:sldId id="300" r:id="rId31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0066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740" autoAdjust="0"/>
    <p:restoredTop sz="94660"/>
  </p:normalViewPr>
  <p:slideViewPr>
    <p:cSldViewPr>
      <p:cViewPr varScale="1">
        <p:scale>
          <a:sx n="49" d="100"/>
          <a:sy n="49" d="100"/>
        </p:scale>
        <p:origin x="-90" y="-5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083A5-0E0C-4557-B55C-DA2F9E5E05C7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A5A97-1D6B-49BC-8079-63C680F0D7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113266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682993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065501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01010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4067" y="274639"/>
            <a:ext cx="3655008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694" y="274639"/>
            <a:ext cx="10768198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043188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823409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203694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142642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695" y="1600201"/>
            <a:ext cx="721054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6413" y="1600201"/>
            <a:ext cx="721266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5265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20508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57039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44592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53972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05236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359229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2007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9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5.xml"/><Relationship Id="rId4" Type="http://schemas.openxmlformats.org/officeDocument/2006/relationships/slide" Target="slide1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062758" y="2276872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第四单元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endParaRPr lang="en-US" altLang="zh-CN" sz="1600" i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62758" y="2753533"/>
            <a:ext cx="83597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14   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后</a:t>
            </a: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赤壁赋</a:t>
            </a:r>
            <a:endParaRPr lang="en-US" altLang="zh-CN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5" name="Picture 3" descr="C:\Users\Administrator\Desktop\第十二课_副本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843" y="1"/>
            <a:ext cx="3426569" cy="25284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5319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3533" y="410589"/>
            <a:ext cx="11530305" cy="5826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是的，这个人，便是苏轼。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苏轼，中国文人心中一个响当当的名字，唐宋八大家之一，大书法家，大文学家，佛学大师，中国文化史上的旷世奇才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是的，我们可以给他冠上许多诸如此类的名号，但是，无论我们如何的褒扬他，都绝不会显露出一丁点的过分与夸张。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他，不仅有着神奇的文笔、渊博的学识和睿智的思想，更可贵的是，多舛的命运和人生路途的风雨飘零，并没有让他高尚的人格遭到一丝的磨灭，相反，在不可避免的痛苦之后，他依然还拥有着一份宁静如月、旷达如风的难得心境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02832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3533" y="1031808"/>
            <a:ext cx="11530305" cy="2541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20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人生的风雨何其多，但是，即使路上的风雨再大，即使在他人都感到狼狈困顿之时，他却还依然能够吟啸徐行；惟大英雄能显本色，是真名士自然风流。在中华文化的历史长河中，他的名字就是一座丰碑！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65738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2334" y="839154"/>
            <a:ext cx="11565783" cy="4534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篇赋写于作者被贬黄州之后。被贬的起因，是谏官李定、舒直、何正臣等人从苏轼的诗作里摘出一些讽刺新法的诗句，告发他反对新法，结果苏轼被捕入狱。出狱后被贬到黄州，名义上任团练副使，实则等于充军。作者因内心愤慨不平，借助诗文以抒发感慨。赋中所流露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人生无常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的悲哀和旷达心境，就是这种复杂感情的表现。作者是元丰三年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(1080)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春到黄州的。元丰五年秋、冬，苏轼曾先后两次到黄州城外的赤壁漫游，写下了《赤壁赋》、《后赤壁赋》。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574" y="332656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 smtClean="0">
                <a:solidFill>
                  <a:sysClr val="window" lastClr="FFFFFF"/>
                </a:solidFill>
                <a:effectLst/>
                <a:latin typeface="微软雅黑" pitchFamily="34" charset="-122"/>
                <a:ea typeface="微软雅黑"/>
              </a:rPr>
              <a:t>写作背景</a:t>
            </a:r>
            <a:endParaRPr lang="zh-CN" altLang="en-US" sz="2400" kern="0" dirty="0">
              <a:solidFill>
                <a:sysClr val="window" lastClr="FFFFFF"/>
              </a:solidFill>
              <a:effectLst/>
              <a:latin typeface="微软雅黑" pitchFamily="34" charset="-122"/>
              <a:ea typeface="微软雅黑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2526" y="332656"/>
            <a:ext cx="458955" cy="4320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/>
              </a:rPr>
              <a:t>二</a:t>
            </a:r>
            <a:endParaRPr lang="zh-CN" altLang="en-US" sz="2400" kern="0" dirty="0">
              <a:solidFill>
                <a:sysClr val="window" lastClr="FFFFFF"/>
              </a:solidFill>
              <a:latin typeface="微软雅黑" pitchFamily="34" charset="-122"/>
              <a:ea typeface="微软雅黑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42291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1117711"/>
            <a:ext cx="11344407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通假字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以待子不时之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	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而登舟　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俛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而不答　　　</a:t>
            </a:r>
            <a:r>
              <a:rPr lang="zh-CN" altLang="zh-CN" sz="2800" kern="100" dirty="0">
                <a:latin typeface="宋体"/>
                <a:ea typeface="Times New Roman"/>
                <a:cs typeface="Courier New"/>
              </a:rPr>
              <a:t>  </a:t>
            </a:r>
            <a:r>
              <a:rPr lang="en-US" altLang="zh-CN" sz="2800" kern="100" dirty="0">
                <a:latin typeface="宋体"/>
                <a:ea typeface="Times New Roman"/>
                <a:cs typeface="Courier New"/>
              </a:rPr>
              <a:t>	</a:t>
            </a:r>
            <a:r>
              <a:rPr lang="en-US" altLang="zh-CN" sz="2800" kern="100" dirty="0" smtClean="0">
                <a:latin typeface="宋体"/>
                <a:ea typeface="Times New Roman"/>
                <a:cs typeface="Courier New"/>
              </a:rPr>
              <a:t>	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06574" y="476672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/>
              </a:rPr>
              <a:t>基础梳理</a:t>
            </a:r>
            <a:endParaRPr lang="zh-CN" altLang="en-US" sz="2400" kern="0" dirty="0">
              <a:solidFill>
                <a:sysClr val="window" lastClr="FFFFFF"/>
              </a:solidFill>
              <a:latin typeface="微软雅黑" pitchFamily="34" charset="-122"/>
              <a:ea typeface="微软雅黑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-2526" y="476672"/>
            <a:ext cx="458955" cy="4320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/>
              </a:rPr>
              <a:t>三</a:t>
            </a:r>
            <a:endParaRPr lang="zh-CN" altLang="en-US" sz="2400" kern="0" dirty="0">
              <a:solidFill>
                <a:sysClr val="window" lastClr="FFFFFF"/>
              </a:solidFill>
              <a:latin typeface="微软雅黑" pitchFamily="34" charset="-122"/>
              <a:ea typeface="微软雅黑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409386" y="184482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需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03318" y="184482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需要</a:t>
            </a:r>
          </a:p>
        </p:txBody>
      </p:sp>
      <p:sp>
        <p:nvSpPr>
          <p:cNvPr id="10" name="矩形 9"/>
          <p:cNvSpPr/>
          <p:nvPr/>
        </p:nvSpPr>
        <p:spPr>
          <a:xfrm>
            <a:off x="5375126" y="247373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返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103318" y="247373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返回</a:t>
            </a:r>
          </a:p>
        </p:txBody>
      </p:sp>
      <p:sp>
        <p:nvSpPr>
          <p:cNvPr id="12" name="矩形 11"/>
          <p:cNvSpPr/>
          <p:nvPr/>
        </p:nvSpPr>
        <p:spPr>
          <a:xfrm>
            <a:off x="5409386" y="312180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俯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103318" y="312180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低头</a:t>
            </a:r>
          </a:p>
        </p:txBody>
      </p:sp>
    </p:spTree>
    <p:extLst>
      <p:ext uri="{BB962C8B-B14F-4D97-AF65-F5344CB8AC3E}">
        <p14:creationId xmlns="" xmlns:p14="http://schemas.microsoft.com/office/powerpoint/2010/main" val="107378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99440" y="116632"/>
            <a:ext cx="11572430" cy="65556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古今异义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戛然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长鸣，掠予舟而西也。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	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+mj-ea"/>
                <a:ea typeface="+mj-ea"/>
                <a:cs typeface="Times New Roman"/>
              </a:rPr>
              <a:t>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江山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不可复识矣。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+mj-ea"/>
                <a:ea typeface="+mj-ea"/>
                <a:cs typeface="Times New Roman"/>
              </a:rPr>
              <a:t>________________</a:t>
            </a:r>
            <a:endParaRPr lang="zh-CN" altLang="zh-CN" sz="1050" kern="100" dirty="0">
              <a:latin typeface="+mj-ea"/>
              <a:ea typeface="+mj-ea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+mj-ea"/>
                <a:cs typeface="Times New Roman"/>
              </a:rPr>
              <a:t>____________________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江流有声，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断岸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千尺。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+mj-ea"/>
                <a:ea typeface="+mj-ea"/>
                <a:cs typeface="Times New Roman"/>
              </a:rPr>
              <a:t>___________________</a:t>
            </a:r>
            <a:r>
              <a:rPr lang="zh-CN" altLang="zh-CN" sz="2800" kern="100" dirty="0" smtClean="0">
                <a:latin typeface="宋体"/>
                <a:ea typeface="Times New Roman"/>
                <a:cs typeface="Courier New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</a:t>
            </a:r>
            <a:r>
              <a:rPr lang="zh-CN" altLang="zh-CN" sz="2800" kern="100" dirty="0" smtClean="0">
                <a:latin typeface="宋体"/>
                <a:ea typeface="Times New Roman"/>
                <a:cs typeface="Courier New"/>
              </a:rPr>
              <a:t> 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02718" y="1465620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形容声音响亮悠长。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702718" y="2113692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形容声音突然停止。</a:t>
            </a:r>
          </a:p>
        </p:txBody>
      </p:sp>
      <p:sp>
        <p:nvSpPr>
          <p:cNvPr id="18" name="矩形 17"/>
          <p:cNvSpPr/>
          <p:nvPr/>
        </p:nvSpPr>
        <p:spPr>
          <a:xfrm>
            <a:off x="1597799" y="3380775"/>
            <a:ext cx="3057247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江河与山的景象。</a:t>
            </a:r>
          </a:p>
        </p:txBody>
      </p:sp>
      <p:sp>
        <p:nvSpPr>
          <p:cNvPr id="19" name="矩形 18"/>
          <p:cNvSpPr/>
          <p:nvPr/>
        </p:nvSpPr>
        <p:spPr>
          <a:xfrm>
            <a:off x="1599733" y="4028847"/>
            <a:ext cx="3775393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泛指拥有主权的领土。</a:t>
            </a:r>
          </a:p>
        </p:txBody>
      </p:sp>
      <p:sp>
        <p:nvSpPr>
          <p:cNvPr id="20" name="矩形 19"/>
          <p:cNvSpPr/>
          <p:nvPr/>
        </p:nvSpPr>
        <p:spPr>
          <a:xfrm>
            <a:off x="1670774" y="5305827"/>
            <a:ext cx="3416320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绝壁，陡峭的江岸。</a:t>
            </a:r>
          </a:p>
        </p:txBody>
      </p:sp>
      <p:sp>
        <p:nvSpPr>
          <p:cNvPr id="21" name="矩形 20"/>
          <p:cNvSpPr/>
          <p:nvPr/>
        </p:nvSpPr>
        <p:spPr>
          <a:xfrm>
            <a:off x="1664970" y="593011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岸边。</a:t>
            </a:r>
          </a:p>
        </p:txBody>
      </p:sp>
    </p:spTree>
    <p:extLst>
      <p:ext uri="{BB962C8B-B14F-4D97-AF65-F5344CB8AC3E}">
        <p14:creationId xmlns="" xmlns:p14="http://schemas.microsoft.com/office/powerpoint/2010/main" val="192540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6" grpId="0"/>
      <p:bldP spid="16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-452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566" y="116632"/>
            <a:ext cx="11232086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一词多义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4566" y="1772816"/>
            <a:ext cx="114034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顾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1342678" y="1157776"/>
            <a:ext cx="360040" cy="2100799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785261" y="828707"/>
            <a:ext cx="927849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顾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安所得酒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乎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道士</a:t>
            </a:r>
            <a:r>
              <a:rPr lang="zh-CN" altLang="zh-CN" sz="2800" kern="100" dirty="0" smtClean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顾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笑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顾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不如蜀鄙之僧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哉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四</a:t>
            </a:r>
            <a:r>
              <a:rPr lang="zh-CN" altLang="zh-CN" sz="2800" kern="100" dirty="0" smtClean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顾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寂寥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34566" y="4005064"/>
            <a:ext cx="114034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危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1342678" y="3660574"/>
            <a:ext cx="360040" cy="1547261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785261" y="3354211"/>
            <a:ext cx="927849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攀栖鹘之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危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巢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危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危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行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秋日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荒凉石兽</a:t>
            </a:r>
            <a:r>
              <a:rPr lang="zh-CN" altLang="zh-CN" sz="2800" kern="100" dirty="0" smtClean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危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34566" y="5658467"/>
            <a:ext cx="114034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8" name="左大括号 17"/>
          <p:cNvSpPr/>
          <p:nvPr/>
        </p:nvSpPr>
        <p:spPr>
          <a:xfrm>
            <a:off x="1342678" y="5641040"/>
            <a:ext cx="360040" cy="890944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774726" y="5366952"/>
            <a:ext cx="6974241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有孤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鹤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舟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临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汝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06974" y="932503"/>
            <a:ext cx="902811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可是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86894" y="1561411"/>
            <a:ext cx="1261884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回头看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655046" y="220486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反而</a:t>
            </a:r>
            <a:endParaRPr lang="zh-CN" altLang="en-US" sz="2800" kern="10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247211" y="283377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看</a:t>
            </a:r>
            <a:endParaRPr lang="zh-CN" altLang="en-US" sz="2800" kern="10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078982" y="342900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高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249146" y="407707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正直的</a:t>
            </a:r>
            <a:endParaRPr lang="zh-CN" altLang="en-US" sz="2800" kern="10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295006" y="472514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孤立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249146" y="5471463"/>
            <a:ext cx="902811" cy="4324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恰好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609186" y="6097915"/>
            <a:ext cx="1261884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到，往</a:t>
            </a:r>
          </a:p>
        </p:txBody>
      </p:sp>
    </p:spTree>
    <p:extLst>
      <p:ext uri="{BB962C8B-B14F-4D97-AF65-F5344CB8AC3E}">
        <p14:creationId xmlns="" xmlns:p14="http://schemas.microsoft.com/office/powerpoint/2010/main" val="2757108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3" grpId="0"/>
      <p:bldP spid="13" grpId="1"/>
      <p:bldP spid="20" grpId="0"/>
      <p:bldP spid="20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08057" y="62554"/>
            <a:ext cx="11457851" cy="65556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词类活用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名词作动词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相答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+mj-ea"/>
                <a:ea typeface="+mj-ea"/>
                <a:cs typeface="Times New Roman"/>
              </a:rPr>
              <a:t>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予乃摄衣而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上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+mj-ea"/>
                <a:cs typeface="Times New Roman"/>
              </a:rPr>
              <a:t>______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掠予舟而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西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羽衣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翩跹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</a:t>
            </a:r>
            <a:endParaRPr lang="en-US" altLang="zh-CN" sz="2800" u="sng" kern="100" dirty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名词作状语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横江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来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+mj-ea"/>
                <a:ea typeface="+mj-ea"/>
                <a:cs typeface="Times New Roman"/>
              </a:rPr>
              <a:t>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意动用法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顾而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+mj-ea"/>
                <a:ea typeface="+mj-ea"/>
                <a:cs typeface="Times New Roman"/>
              </a:rPr>
              <a:t>____________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29066" y="141277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唱歌。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49146" y="206084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上山。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250113" y="270892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向西飞。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530033" y="335699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穿羽衣。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169993" y="4604911"/>
            <a:ext cx="1620957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从东面。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243936" y="5901055"/>
            <a:ext cx="2339102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以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为乐。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84350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22" grpId="0"/>
      <p:bldP spid="22" grpId="1"/>
      <p:bldP spid="23" grpId="0"/>
      <p:bldP spid="23" grpId="1"/>
      <p:bldP spid="24" grpId="0"/>
      <p:bldP spid="24" grpId="1"/>
      <p:bldP spid="26" grpId="0"/>
      <p:bldP spid="26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0003" y="823352"/>
            <a:ext cx="11457851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文言句式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草木震动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步自雪堂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			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0415686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746057" y="1938452"/>
            <a:ext cx="1620957" cy="4324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被动句。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608790" y="2766913"/>
            <a:ext cx="4687117" cy="587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状语后置句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/>
                <a:ea typeface="华文细黑"/>
              </a:rPr>
              <a:t>(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自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是介词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7068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19" grpId="0"/>
      <p:bldP spid="19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-27384"/>
            <a:ext cx="12190412" cy="582887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合作探究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  　　　　　　　　　　　　　　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</a:rPr>
              <a:t>奇文共欣赏，疑义相与析</a:t>
            </a:r>
            <a:endParaRPr lang="zh-CN" altLang="en-US" sz="2400" b="1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8542" y="908720"/>
            <a:ext cx="28803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一 、结构</a:t>
            </a:r>
            <a:r>
              <a:rPr lang="zh-CN" altLang="en-US" sz="2800" b="1" dirty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图示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409829068"/>
              </p:ext>
            </p:extLst>
          </p:nvPr>
        </p:nvGraphicFramePr>
        <p:xfrm>
          <a:off x="2103438" y="1719263"/>
          <a:ext cx="6958012" cy="4051300"/>
        </p:xfrm>
        <a:graphic>
          <a:graphicData uri="http://schemas.openxmlformats.org/presentationml/2006/ole">
            <p:oleObj spid="_x0000_s5152" name="文档" r:id="rId3" imgW="7184058" imgH="4178051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8183438" y="184708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8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人生</a:t>
            </a:r>
            <a:r>
              <a:rPr lang="zh-CN" altLang="zh-CN" sz="2800" kern="100" dirty="0" smtClean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感悟</a:t>
            </a:r>
            <a:endParaRPr lang="zh-CN" altLang="zh-CN" sz="2800" kern="100" dirty="0">
              <a:solidFill>
                <a:schemeClr val="accent6">
                  <a:lumMod val="75000"/>
                </a:schemeClr>
              </a:solidFill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399462" y="2207121"/>
            <a:ext cx="1620957" cy="2677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800" kern="100" dirty="0" smtClean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     ↓</a:t>
            </a:r>
            <a:endParaRPr lang="en-US" altLang="zh-CN" sz="2800" kern="100" dirty="0" smtClean="0">
              <a:solidFill>
                <a:schemeClr val="accent6">
                  <a:lumMod val="75000"/>
                </a:schemeClr>
              </a:solidFill>
              <a:latin typeface="Times New Roman"/>
              <a:ea typeface="华文细黑"/>
              <a:cs typeface="Times New Roman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800" kern="100" dirty="0" smtClean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处逆境</a:t>
            </a:r>
            <a:endParaRPr lang="en-US" altLang="zh-CN" sz="2800" kern="100" dirty="0" smtClean="0">
              <a:solidFill>
                <a:schemeClr val="accent6">
                  <a:lumMod val="75000"/>
                </a:schemeClr>
              </a:solidFill>
              <a:latin typeface="Times New Roman"/>
              <a:ea typeface="华文细黑"/>
              <a:cs typeface="Times New Roman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800" kern="100" dirty="0" smtClean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能超脱</a:t>
            </a:r>
            <a:endParaRPr lang="en-US" altLang="zh-CN" sz="2800" kern="100" dirty="0" smtClean="0">
              <a:solidFill>
                <a:schemeClr val="accent6">
                  <a:lumMod val="75000"/>
                </a:schemeClr>
              </a:solidFill>
              <a:latin typeface="Times New Roman"/>
              <a:ea typeface="华文细黑"/>
              <a:cs typeface="Times New Roman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800" kern="100" dirty="0" smtClean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超</a:t>
            </a:r>
            <a:r>
              <a:rPr lang="zh-CN" altLang="zh-CN" sz="2800" kern="100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尘绝世</a:t>
            </a:r>
            <a:endParaRPr lang="zh-CN" altLang="zh-CN" sz="2800" kern="100" dirty="0">
              <a:solidFill>
                <a:schemeClr val="accent6">
                  <a:lumMod val="75000"/>
                </a:schemeClr>
              </a:solidFill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42678" y="2135113"/>
            <a:ext cx="633507" cy="2677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 smtClean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后</a:t>
            </a:r>
            <a:endParaRPr lang="en-US" altLang="zh-CN" sz="2800" kern="100" dirty="0" smtClean="0">
              <a:solidFill>
                <a:schemeClr val="accent6">
                  <a:lumMod val="75000"/>
                </a:schemeClr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 smtClean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赤</a:t>
            </a:r>
            <a:endParaRPr lang="en-US" altLang="zh-CN" sz="2800" kern="100" dirty="0" smtClean="0">
              <a:solidFill>
                <a:schemeClr val="accent6">
                  <a:lumMod val="75000"/>
                </a:schemeClr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 smtClean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壁</a:t>
            </a:r>
            <a:endParaRPr lang="en-US" altLang="zh-CN" sz="2800" kern="100" dirty="0" smtClean="0">
              <a:solidFill>
                <a:schemeClr val="accent6">
                  <a:lumMod val="75000"/>
                </a:schemeClr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 smtClean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赋</a:t>
            </a:r>
            <a:r>
              <a:rPr lang="en-US" altLang="zh-CN" sz="2800" kern="100" dirty="0" smtClean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 </a:t>
            </a:r>
            <a:endParaRPr lang="zh-CN" altLang="zh-CN" sz="2800" kern="100" dirty="0">
              <a:solidFill>
                <a:schemeClr val="accent6">
                  <a:lumMod val="75000"/>
                </a:schemeClr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57105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1844" y="989884"/>
            <a:ext cx="10994997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江流有声，断岸千尺。山高月小，水落石出。曾日月之几何，而江山不可复识矣。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描绘了什么样的画面？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/>
                <a:ea typeface="黑体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短短四句，写出赤壁的崖峭山高而空清月小、水溅流缓而石出有声的初冬独特夜景，从而诱发了主客弃舟登岸攀崖游山的雅兴。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江山不可复识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是此次赤壁冬景描写的基础，呈现出一幅赤壁冬景的山水画。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91844" y="422594"/>
            <a:ext cx="28803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二、重点突破</a:t>
            </a:r>
            <a:endParaRPr lang="zh-CN" altLang="en-US" sz="2800" b="1" dirty="0">
              <a:solidFill>
                <a:srgbClr val="0066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21085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05487" y="412476"/>
            <a:ext cx="10979438" cy="3664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>
              <a:lnSpc>
                <a:spcPts val="55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全文以时间为序记述了我与客重游赤壁的经过，表面上是写游赤壁之乐，其实是曲折地宣泄自己贬谪生活的郁闷，同时也是形象地演绎自己的人生哲学。作者以空灵的文字塑造了一只孤鹤的卓拔不群的形象，寄托了自己不与世俗同流合污的志趣，也流露出一种与世无争的豁达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15626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9422" y="476672"/>
            <a:ext cx="11671411" cy="3887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二、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予乃摄衣而上，履巉岩，披蒙茸，踞虎豹，登虬龙。攀栖鹘之危巢，俯冯夷之幽宫。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分析动词的运用及效果。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/>
                <a:ea typeface="黑体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这一段写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我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攀峭壁登危岩和放舟自流于江上的经历、见闻和感受。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履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披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踞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登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攀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俯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这一连串动词写出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我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欲一览秋夜赤壁全景的迫不及待的冲动感和兴奋劲，表现出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老夫聊发少年狂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的率真与执着。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31811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40090" y="188640"/>
            <a:ext cx="11215996" cy="49523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53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三、诗人为什么在登山览景后会产生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悄然而悲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凛乎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不可久留的感受？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/>
                <a:ea typeface="黑体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诗人登山所见景物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宋体"/>
              </a:rPr>
              <a:t>巉</a:t>
            </a:r>
            <a:r>
              <a:rPr lang="zh-CN" altLang="zh-CN" sz="2800" kern="100" dirty="0">
                <a:solidFill>
                  <a:srgbClr val="3333FF"/>
                </a:solidFill>
                <a:latin typeface="仿宋_GB2312"/>
                <a:ea typeface="华文细黑"/>
                <a:cs typeface="仿宋_GB2312"/>
              </a:rPr>
              <a:t>岩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蒙茸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虎豹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虬龙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危巢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幽宫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，色彩是阴暗的，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草木震动，山鸣谷应，风起水涌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营造的是阴森恐怖的氛围。与自然合而为一后，诗人又震撼于大自然的伟力，而深感个体的渺小，高昂的情绪陡然低落，转为高处不胜寒的忧惧、伤感。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51931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9422" y="405365"/>
            <a:ext cx="11671411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四、文章第一段先写黄泥坂夜游，而不直接写游赤壁，这样写的作用是什么？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 smtClean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</a:t>
            </a:r>
            <a:r>
              <a:rPr lang="zh-CN" altLang="zh-CN" sz="2800" b="1" kern="100" dirty="0" smtClean="0">
                <a:solidFill>
                  <a:srgbClr val="3333FF"/>
                </a:solidFill>
                <a:latin typeface="Times New Roman"/>
                <a:ea typeface="黑体"/>
                <a:cs typeface="Times New Roman"/>
              </a:rPr>
              <a:t>　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起笔不写赤壁之游，文章将时间、地点、人物作了扼要的交代之后，即用彩笔描绘黄泥坂一带的冬夜之景：</a:t>
            </a:r>
            <a:r>
              <a:rPr lang="en-US" altLang="zh-CN" sz="2800" kern="100" dirty="0" smtClean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霜露既降，木叶尽脱。人影在地，仰见明月。</a:t>
            </a:r>
            <a:r>
              <a:rPr lang="en-US" altLang="zh-CN" sz="2800" kern="100" dirty="0" smtClean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寥寥十六字，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逼真地写出了初冬月夜静谧宁馨的气氛，烘托出主客浓厚的游兴，并为下文写登山和见鹤做了很好的铺垫。接着，通过主、客、妇三方的对话，写良宵、美酒、贵宾、佳肴四美已具，因此，为夜游赤壁酝酿好了气氛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800" kern="100" dirty="0">
              <a:solidFill>
                <a:srgbClr val="3333FF"/>
              </a:solidFill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43448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9422" y="405365"/>
            <a:ext cx="11671411" cy="3887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五、诗人重新回到船上，放任一叶扁舟从流飘荡，表现出诗人怎样的情感变化？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/>
                <a:ea typeface="黑体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表现了诗人随遇而安的态度，感情又转为平静。这也表现了苏轼豁达的宇宙观和人生观，他赞成从多角度看问题而不同意把问题绝对化，因此，他在身处逆境中也能保持豁达、超脱、乐观和随缘自适的精神状态，并能从人生无常的怅惘中解脱出来，理性地对待生活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4865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1523" y="113432"/>
            <a:ext cx="11671411" cy="4269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53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六、如何理解道士化鹤这一情节所传达的诗人的情感？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/>
                <a:ea typeface="黑体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这一情节是本文的重点也是理解上的难点，结合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鹤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的特性，注重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孤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的意义，联系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道士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的职业追求，言之成理即可。鹤是实体，梦中的道士如鹤，是作者的积想所致的幻觉。从这个幻觉中透露了作者精神已升腾入大自然的旷达之中，与大自然合为一体，含蓄地传达出他企望超脱尘世、逍遥物外的隐秘心态，同时也有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人生如梦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的感叹。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0343678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30307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12190413" cy="53781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1894" y="476672"/>
            <a:ext cx="11805036" cy="61247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30000"/>
              </a:lnSpc>
              <a:spcBef>
                <a:spcPts val="600"/>
              </a:spcBef>
              <a:tabLst>
                <a:tab pos="2430780" algn="l"/>
              </a:tabLst>
            </a:pPr>
            <a:r>
              <a:rPr lang="zh-CN" altLang="en-US" sz="2600" b="1" dirty="0" smtClean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一、技法赏析</a:t>
            </a:r>
            <a:endParaRPr lang="zh-CN" altLang="zh-CN" sz="2600" b="1" dirty="0">
              <a:solidFill>
                <a:srgbClr val="3333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文本拓展        　　　　　　　　　　　　　　　　　　　　　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掬</a:t>
            </a:r>
            <a:r>
              <a:rPr lang="zh-CN" altLang="en-US" sz="2400" b="1" kern="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水月在手，弄花香满衣</a:t>
            </a:r>
          </a:p>
        </p:txBody>
      </p:sp>
      <p:sp>
        <p:nvSpPr>
          <p:cNvPr id="6" name="矩形 5"/>
          <p:cNvSpPr/>
          <p:nvPr/>
        </p:nvSpPr>
        <p:spPr>
          <a:xfrm>
            <a:off x="190550" y="976461"/>
            <a:ext cx="11688154" cy="60529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本文写景，一向为历代文评家所推赏，认为体物精工，造语神妙，写冬景一字不可移易。如首段的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人影在地，仰见明月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；第二段的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江流有声，断岸千尺。山高月小，水落石出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山鸣谷应，风起水涌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等语句，全用白描，却给人以清新之感，文字质朴而诗情丰腴。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作为赋，本文比《赤壁赋》更散文化，但音律依然有韵文的铿锵。好几处押的是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藏韵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zh-CN" altLang="zh-CN" sz="2800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如第一段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藏之久矣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，与上句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酒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押韵；第二段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而江山不可复识矣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，与前面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押韵；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盖二客不能从焉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，与前面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茸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龙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以及后面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押韵；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听其所止而休焉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休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，与前面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留也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留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押韵。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78450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6834" y="408847"/>
            <a:ext cx="11688154" cy="5180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运用骈散结合的句式，语言流畅自然。如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予乃摄衣而上，履巉岩，批蒙茸，踞虎豹，登虬龙；攀栖鹘之危巢，俯冯夷之幽宫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，首句为散句，其余六句为三组整齐的对偶句，连用八个动词概括了游山的整个过程，语言凝练畅达。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者运用大胆的想象绘形绘声，景中寓有特有的情愫。末段写道士化鹤之事，纯为想象之景。梦中道士为鹤的变化，是作者积虑存想所致的幻觉。这个幻觉中透露了作者精神升入大自然的旷达之思，将自己与大自然合而为一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95625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6834" y="404664"/>
            <a:ext cx="11688154" cy="6124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zh-CN" sz="2600" b="1" dirty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二、</a:t>
            </a:r>
            <a:r>
              <a:rPr lang="zh-CN" altLang="zh-CN" sz="2600" b="1" dirty="0" smtClean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写</a:t>
            </a:r>
            <a:r>
              <a:rPr lang="zh-CN" altLang="en-US" sz="2600" b="1" dirty="0" smtClean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作</a:t>
            </a:r>
            <a:r>
              <a:rPr lang="zh-CN" altLang="zh-CN" sz="2600" b="1" dirty="0" smtClean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迁移</a:t>
            </a:r>
            <a:endParaRPr lang="zh-CN" altLang="zh-CN" sz="2600" b="1" dirty="0">
              <a:solidFill>
                <a:srgbClr val="3333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6834" y="908720"/>
            <a:ext cx="11688154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 smtClean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角度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情景交融手法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题目：运用情景交融的手法写一段文字，描写景物，抒发感情。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452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10343678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21570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5486" y="116632"/>
            <a:ext cx="11572430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昨夜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的一场秋雨，打湿了我的眼睛，静静地看人来人往，叶绿叶红，不知疲倦的心，游弋在红枫的森林。前世为着今生的相逢，不愿过奈何桥，不愿喝孟婆汤，化做一滴清露，挂在枫叶间，浸润着枫叶，陪着它寂寞，陪着它燃烧。且让那一树一树的火焰化做古筝，让我的三千青丝为琴弦，在这样一个寂静的黎明，为你，柔柔地弹奏一曲，红枫是暗夜里跳动的火焰，青丝是前世的印记，你，是无法忘却的今生。那筝声，只有你听得懂，因为昨夜我并没有醉，是这满树的灿烂惊醒了沉睡千年的梦，梦醒时，我仍然无法把握那份等待的情缘，无法看清那一瞬间的情殇。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在如此绚丽的背景里，如果你不曾到来，这满目的繁华，这跳动的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火</a:t>
            </a: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452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0484" y="310415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示例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1080860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1408" y="476672"/>
            <a:ext cx="1157243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焰，这凝视的双眸，只能徒留虚空与寂寥。多想，就这样飘浮在如火如荼的枫林里，期待你的马蹄声声敲碎黎明的清冷，我与枫叶一起燃烧，洒落一地殷红的相思，片片散落你的行囊，点点滴滴，串成今生的无悔。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  </a:t>
            </a:r>
            <a:endParaRPr lang="en-US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拂晓，雾浓，霜重。整个枫树林嫣红如醉，醉得鲜红欲滴，醉得几近透明。醉了的前世和今生里，寻寻觅觅，我，只愿是枝头最红的那一片枫叶，点燃你的生命之火，照亮千年的轮回之路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-452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2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119791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hlinkClick r:id="rId2" action="ppaction://hlinksldjump"/>
          </p:cNvPr>
          <p:cNvSpPr txBox="1"/>
          <p:nvPr/>
        </p:nvSpPr>
        <p:spPr>
          <a:xfrm>
            <a:off x="2638822" y="1556792"/>
            <a:ext cx="7767251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lvl="0">
              <a:defRPr/>
            </a:pP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温馨晨读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鸡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声茅店月，人迹板桥霜</a:t>
            </a:r>
          </a:p>
        </p:txBody>
      </p:sp>
      <p:sp>
        <p:nvSpPr>
          <p:cNvPr id="24" name="TextBox 23">
            <a:hlinkClick r:id="rId3" action="ppaction://hlinksldjump"/>
          </p:cNvPr>
          <p:cNvSpPr txBox="1"/>
          <p:nvPr/>
        </p:nvSpPr>
        <p:spPr>
          <a:xfrm>
            <a:off x="2638822" y="2604389"/>
            <a:ext cx="776859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自主积累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博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观而约取，厚积而薄发</a:t>
            </a:r>
          </a:p>
        </p:txBody>
      </p:sp>
      <p:sp>
        <p:nvSpPr>
          <p:cNvPr id="25" name="TextBox 24">
            <a:hlinkClick r:id="rId4" action="ppaction://hlinksldjump"/>
          </p:cNvPr>
          <p:cNvSpPr txBox="1"/>
          <p:nvPr/>
        </p:nvSpPr>
        <p:spPr>
          <a:xfrm>
            <a:off x="2638822" y="3645024"/>
            <a:ext cx="7773662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合作探究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奇文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共欣赏，疑义相与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析 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2748930" y="2138512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2748930" y="3183497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2748930" y="4228482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1" name="TextBox 30">
            <a:hlinkClick r:id="rId5" action="ppaction://hlinksldjump"/>
          </p:cNvPr>
          <p:cNvSpPr txBox="1"/>
          <p:nvPr/>
        </p:nvSpPr>
        <p:spPr>
          <a:xfrm>
            <a:off x="2638822" y="4548605"/>
            <a:ext cx="7773662" cy="73866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>
              <a:defRPr/>
            </a:pP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文本拓展</a:t>
            </a:r>
            <a:r>
              <a:rPr lang="zh-CN" altLang="en-US" sz="4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zh-CN" altLang="en-US" sz="4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掬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水月在手，弄花香满衣</a:t>
            </a:r>
          </a:p>
        </p:txBody>
      </p:sp>
      <p:cxnSp>
        <p:nvCxnSpPr>
          <p:cNvPr id="32" name="直接连接符 31"/>
          <p:cNvCxnSpPr/>
          <p:nvPr/>
        </p:nvCxnSpPr>
        <p:spPr>
          <a:xfrm>
            <a:off x="2748930" y="5273468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20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Picture 3" descr="C:\Users\Administrator\Desktop\第十二课_副本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843" y="1"/>
            <a:ext cx="3426569" cy="25284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37474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14664" y="887882"/>
            <a:ext cx="1681415" cy="530613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-1" y="0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7"/>
          <p:cNvSpPr txBox="1"/>
          <p:nvPr/>
        </p:nvSpPr>
        <p:spPr>
          <a:xfrm>
            <a:off x="0" y="87015"/>
            <a:ext cx="1219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温馨晨读 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     　 　　　　　　　　　　　</a:t>
            </a:r>
            <a:r>
              <a:rPr lang="zh-CN" altLang="en-US" sz="2400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鸡</a:t>
            </a:r>
            <a:r>
              <a:rPr lang="zh-CN" altLang="en-US" sz="2400" kern="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声茅店月，人迹板桥霜</a:t>
            </a:r>
          </a:p>
        </p:txBody>
      </p:sp>
      <p:sp>
        <p:nvSpPr>
          <p:cNvPr id="5" name="矩形 4"/>
          <p:cNvSpPr/>
          <p:nvPr/>
        </p:nvSpPr>
        <p:spPr>
          <a:xfrm>
            <a:off x="230482" y="1046341"/>
            <a:ext cx="1165227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学会谅解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谅解是和煦的春风，能消融凝结在人们心中的坚冰；谅解是温和的细雨，能浇灭燃烧于人们心中的怒火。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齐桓公谅解并重用曾险些射死自己的管仲，从而成就了霸业；蔺相如谅解多次羞辱自己的廉颇，留下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将相和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的美谈；唐太宗李世民谅解、重用屡次为自己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挑刺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的魏征，成就了历史上著名的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贞观之治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相反，那些小肚鸡肠、斤斤计较之人，又有哪个能作出一番事业呢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？</a:t>
            </a:r>
          </a:p>
        </p:txBody>
      </p:sp>
      <p:sp>
        <p:nvSpPr>
          <p:cNvPr id="11" name="文本框 5"/>
          <p:cNvSpPr txBox="1"/>
          <p:nvPr/>
        </p:nvSpPr>
        <p:spPr>
          <a:xfrm>
            <a:off x="19250" y="872309"/>
            <a:ext cx="1827484" cy="612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6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哲思品悟</a:t>
            </a:r>
            <a:endParaRPr lang="en-US" altLang="zh-CN" sz="2600" b="1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4548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550" y="157195"/>
            <a:ext cx="11711031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古人尚能如此，在社会生活日趋复杂的今天，人与人之间更需要谅解。那么，怎样才能学会谅解呢？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 </a:t>
            </a:r>
            <a:endParaRPr lang="en-US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谅解，需要沟通。客观事物纷繁复杂，个人的思想认识常常带有一定的局限性和片面性，人与人之间难免会产生误解和冲突。因此，当自己与他人产生矛盾或误会时，要主动与对方交谈，认真倾听对方的诉说。这样，才能沟通彼此的思想，从而消除误会和隔阂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谅解，需要设身处地地为别人着想。积极地换位思考，更多地站在对方的角度考虑问题，我们就更容易谅解别人。谅解，需要忘却。忘却，是谅解的良方。克制性的谅解，不是真正的谅解，它不能祛除感情伤口上的脓水，医治感情上的创伤。只有那种不记、不究的谅解，才是真正的谅解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4782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1041" y="979688"/>
            <a:ext cx="11366611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我们提倡谅解，但是，谅解也不是无原则的一味迁就、退让。对于那些有损民族、国家和集体利益的行为，还需要勇敢地站出来，与之作坚决的斗争。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让我们学会谅解吧！这样，人与人之间的关系才会更加和谐，人们的生活才会更加美好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78876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2558" y="980728"/>
            <a:ext cx="11515037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穷则独善其身，达则兼善天下。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《孟子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尽心上》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 smtClean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赏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读：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不得志时就洁身自好修养个人品德，得志显达之时就要造福天下百姓。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为穷变节，不为贱易志。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桓宽《盐铁论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地广》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 smtClean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赏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读：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不因为贫穷而改变一个人的气节，不因为地位、身份低下而改变一个人的志向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</a:t>
            </a:r>
            <a:endParaRPr lang="en-US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疾风知劲草，板荡识诚臣。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李世民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 smtClean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赏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读：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在狂风中才能看出草的坚韧，在乱世里方能显出忠臣的赤诚之心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4664" y="154783"/>
            <a:ext cx="1681415" cy="530613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5"/>
          <p:cNvSpPr txBox="1"/>
          <p:nvPr/>
        </p:nvSpPr>
        <p:spPr>
          <a:xfrm>
            <a:off x="91258" y="139210"/>
            <a:ext cx="1827484" cy="561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6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佳句咀华</a:t>
            </a:r>
            <a:endParaRPr lang="en-US" altLang="zh-CN" sz="2600" b="1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3986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2558" y="815784"/>
            <a:ext cx="1166680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时穷节乃见，一一垂丹青。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文天祥《正气歌》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200000"/>
              </a:lnSpc>
            </a:pPr>
            <a:r>
              <a:rPr lang="zh-CN" altLang="zh-CN" sz="2800" b="1" kern="100" dirty="0" smtClean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赏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读：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到了没有退路的时候才能体现出人的气节，而这些表现出气节的人每一个都能名垂历史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74147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"/>
            <a:ext cx="12190413" cy="53781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7390" y="692696"/>
            <a:ext cx="11578456" cy="60529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4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一蓑烟雨任平生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苏轼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还记得吗，就是在那片冷风凄雨之中，在那条崎岖难行的泥泞道路上，有这样一位老者，他脚着着芒鞋，手持着竹杖，阵阵的凉风吹过他苍白的发梢，冰冷的雨滴打落在他瘦弱的身躯上，而他却浑然不觉，依然悠然吟啸，缓步徐行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还记得吗，在那个曾经烈火雄雄，乱石穿空，惊涛拍岸的古赤壁前，有这样一位老者，他面对着滚滚而逝的江水，回想起古之英雄的种种过往，不禁从胸中倾泻出了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大江东去浪淘尽，千古风流人物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的壮美篇章，回首自己这风雨飘零的一生，他更是从心底翻涌出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人生如梦，一尊还酹江月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的千古长叹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！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自主积累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  　　　　　　　　　　　　　　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博</a:t>
            </a:r>
            <a:r>
              <a:rPr lang="zh-CN" altLang="en-US" sz="2400" b="1" kern="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观而约取，厚积而薄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发 </a:t>
            </a:r>
            <a:endParaRPr lang="zh-CN" altLang="en-US" sz="2400" b="1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6574" y="908720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 smtClean="0">
                <a:solidFill>
                  <a:sysClr val="window" lastClr="FFFFFF"/>
                </a:solidFill>
                <a:effectLst/>
                <a:latin typeface="微软雅黑" pitchFamily="34" charset="-122"/>
                <a:ea typeface="微软雅黑"/>
              </a:rPr>
              <a:t>作者视窗</a:t>
            </a:r>
            <a:endParaRPr lang="zh-CN" altLang="en-US" sz="2400" kern="0" dirty="0">
              <a:solidFill>
                <a:sysClr val="window" lastClr="FFFFFF"/>
              </a:solidFill>
              <a:effectLst/>
              <a:latin typeface="微软雅黑" pitchFamily="34" charset="-122"/>
              <a:ea typeface="微软雅黑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2526" y="908720"/>
            <a:ext cx="458955" cy="4320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/>
              </a:rPr>
              <a:t>一</a:t>
            </a:r>
            <a:endParaRPr lang="zh-CN" altLang="en-US" sz="2400" kern="0" dirty="0">
              <a:solidFill>
                <a:sysClr val="window" lastClr="FFFFFF"/>
              </a:solidFill>
              <a:latin typeface="微软雅黑" pitchFamily="34" charset="-122"/>
              <a:ea typeface="微软雅黑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16250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725</TotalTime>
  <Words>2366</Words>
  <Application>Microsoft Office PowerPoint</Application>
  <PresentationFormat>自定义</PresentationFormat>
  <Paragraphs>169</Paragraphs>
  <Slides>30</Slides>
  <Notes>1</Notes>
  <HiddenSlides>2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2" baseType="lpstr">
      <vt:lpstr>Office 主题​​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cp:revision>语文备课大师【全免费】</cp:revision>
  <dcterms:created xsi:type="dcterms:W3CDTF">2016-03-28T08:27:22Z</dcterms:created>
  <dcterms:modified xsi:type="dcterms:W3CDTF">2018-06-05T03:45:19Z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