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326" r:id="rId2"/>
    <p:sldId id="431" r:id="rId3"/>
    <p:sldId id="390" r:id="rId4"/>
    <p:sldId id="433" r:id="rId5"/>
    <p:sldId id="388" r:id="rId6"/>
    <p:sldId id="409" r:id="rId7"/>
    <p:sldId id="426" r:id="rId8"/>
    <p:sldId id="301" r:id="rId9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2D050"/>
    <a:srgbClr val="FF0000"/>
    <a:srgbClr val="0000CC"/>
    <a:srgbClr val="339933"/>
    <a:srgbClr val="D1FD23"/>
    <a:srgbClr val="23FD28"/>
    <a:srgbClr val="CC00CC"/>
    <a:srgbClr val="003366"/>
    <a:srgbClr val="00CC00"/>
    <a:srgbClr val="FF99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0"/>
    <p:restoredTop sz="94642"/>
  </p:normalViewPr>
  <p:slideViewPr>
    <p:cSldViewPr showGuides="1">
      <p:cViewPr varScale="1">
        <p:scale>
          <a:sx n="87" d="100"/>
          <a:sy n="87" d="100"/>
        </p:scale>
        <p:origin x="-1062" y="-84"/>
      </p:cViewPr>
      <p:guideLst>
        <p:guide orient="horz" pos="2140"/>
        <p:guide pos="289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580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noFill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第五级</a:t>
            </a: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pPr lvl="0" algn="r" eaLnBrk="1" hangingPunct="1"/>
              <a:t>‹#›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xmlns="" val="47725320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6" y="1988840"/>
            <a:ext cx="8208912" cy="28575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187624" y="3432827"/>
            <a:ext cx="6048672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rgbClr val="FF0000"/>
                </a:solidFill>
                <a:latin typeface="+mn-ea"/>
              </a:rPr>
              <a:t>  三黑和土地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47395" y="1118870"/>
            <a:ext cx="1958340" cy="64670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走进作者：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747395" y="2097405"/>
            <a:ext cx="8068310" cy="37090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chemeClr val="tx1"/>
                </a:solidFill>
                <a:ea typeface="宋体" panose="02010600030101010101" pitchFamily="2" charset="-122"/>
              </a:rPr>
              <a:t>         </a:t>
            </a:r>
            <a:r>
              <a:rPr sz="2800">
                <a:solidFill>
                  <a:schemeClr val="tx1"/>
                </a:solidFill>
              </a:rPr>
              <a:t>苏金伞(1906-1997)，原名苏鹤田，河南睢县人，是中国五四以来最杰出的诗人之一，1932年开始发表作品。1946年，《大公报》介绍苏金伞时说，"他的诗讽刺深刻得体，当世无第二人"。</a:t>
            </a:r>
          </a:p>
          <a:p>
            <a:pPr>
              <a:lnSpc>
                <a:spcPct val="120000"/>
              </a:lnSpc>
            </a:pPr>
            <a:r>
              <a:rPr sz="2800">
                <a:solidFill>
                  <a:schemeClr val="tx1"/>
                </a:solidFill>
              </a:rPr>
              <a:t>1949年加入中国作家协会，曾任河南省文联第一届主席，著有诗集《地层厂》《窗外》《鹁鸪鸟》《苏金伞诗选》《苏金伞诗文集》等。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1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64590" y="2212340"/>
            <a:ext cx="7115810" cy="33680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32460" y="1096645"/>
            <a:ext cx="2494280" cy="860212"/>
          </a:xfrm>
          <a:prstGeom prst="horizontalScroll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</a:rPr>
              <a:t>字词讲解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866265" y="2334260"/>
            <a:ext cx="571246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旱天     恨不得     土疙瘩      顺溜</a:t>
            </a:r>
          </a:p>
          <a:p>
            <a:pPr>
              <a:lnSpc>
                <a:spcPct val="200000"/>
              </a:lnSpc>
            </a:pPr>
            <a:r>
              <a: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松散     麦籽        白霎霎      荞麦 </a:t>
            </a:r>
          </a:p>
          <a:p>
            <a:pPr>
              <a:lnSpc>
                <a:spcPct val="200000"/>
              </a:lnSpc>
            </a:pPr>
            <a:r>
              <a: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耙地     痒抓抓     蹚坏         闺女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92150" y="1049020"/>
            <a:ext cx="2129155" cy="714962"/>
          </a:xfrm>
          <a:prstGeom prst="round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</a:rPr>
              <a:t>脉络梳理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40690" y="2120265"/>
            <a:ext cx="7226300" cy="1008225"/>
          </a:xfrm>
          <a:prstGeom prst="snip2DiagRect">
            <a:avLst/>
          </a:prstGeom>
          <a:noFill/>
          <a:ln>
            <a:solidFill>
              <a:srgbClr val="00B0F0"/>
            </a:solidFill>
            <a:prstDash val="dash"/>
          </a:ln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r>
              <a:rPr lang="en-US" altLang="zh-CN" sz="2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第一部分：（1-6小节）农民三黑有了土地，视若珍宝，把整个生命投入到土地上，翻地、耙地。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40690" y="3485515"/>
            <a:ext cx="6902450" cy="1052817"/>
          </a:xfrm>
          <a:prstGeom prst="snip2DiagRect">
            <a:avLst/>
          </a:prstGeom>
          <a:noFill/>
          <a:ln>
            <a:solidFill>
              <a:srgbClr val="CC00CC"/>
            </a:solidFill>
            <a:prstDash val="dash"/>
          </a:ln>
        </p:spPr>
        <p:txBody>
          <a:bodyPr wrap="square" rtlCol="0">
            <a:spAutoFit/>
          </a:bodyPr>
          <a:lstStyle/>
          <a:p>
            <a:pPr algn="l"/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第二部分：（7-12小节）三黑把荞麦种到地里，听到蝈蝈叫，想起童年的生活。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0690" y="5008245"/>
            <a:ext cx="6812810" cy="537105"/>
          </a:xfrm>
          <a:prstGeom prst="snip2DiagRect">
            <a:avLst/>
          </a:prstGeom>
          <a:noFill/>
          <a:ln>
            <a:solidFill>
              <a:srgbClr val="92D050"/>
            </a:solidFill>
          </a:ln>
        </p:spPr>
        <p:txBody>
          <a:bodyPr wrap="none" rtlCol="0">
            <a:spAutoFit/>
          </a:bodyPr>
          <a:lstStyle/>
          <a:p>
            <a:pPr algn="l"/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第三部分：（13-15小节）三黑展望美好的未来。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870325" y="1411605"/>
            <a:ext cx="1402080" cy="708520"/>
          </a:xfrm>
          <a:prstGeom prst="downArrowCallout">
            <a:avLst/>
          </a:prstGeom>
          <a:solidFill>
            <a:srgbClr val="00B0F0"/>
          </a:solidFill>
        </p:spPr>
        <p:txBody>
          <a:bodyPr wrap="none" rtlCol="0">
            <a:spAutoFit/>
          </a:bodyPr>
          <a:lstStyle/>
          <a:p>
            <a:pPr algn="l"/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翻地耙地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767955" y="2858135"/>
            <a:ext cx="638175" cy="2306954"/>
          </a:xfrm>
          <a:prstGeom prst="leftArrowCallout">
            <a:avLst/>
          </a:prstGeom>
          <a:solidFill>
            <a:srgbClr val="CC00CC"/>
          </a:solidFill>
        </p:spPr>
        <p:txBody>
          <a:bodyPr wrap="square" rtlCol="0">
            <a:spAutoFit/>
          </a:bodyPr>
          <a:lstStyle/>
          <a:p>
            <a:pPr algn="l"/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想起童年生活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176010" y="5673090"/>
            <a:ext cx="1490980" cy="510179"/>
          </a:xfrm>
          <a:prstGeom prst="wedgeRoundRectCallout">
            <a:avLst>
              <a:gd name="adj1" fmla="val -39345"/>
              <a:gd name="adj2" fmla="val -90330"/>
              <a:gd name="adj3" fmla="val 16667"/>
            </a:avLst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l"/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展望未来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3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41325" y="1039495"/>
            <a:ext cx="2223135" cy="708148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</a:rPr>
              <a:t>重点讲解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309370" y="2078355"/>
            <a:ext cx="7753245" cy="537105"/>
          </a:xfrm>
          <a:prstGeom prst="snip2DiagRect">
            <a:avLst/>
          </a:prstGeom>
          <a:noFill/>
          <a:ln>
            <a:solidFill>
              <a:srgbClr val="00B050"/>
            </a:solidFill>
            <a:prstDash val="dash"/>
          </a:ln>
        </p:spPr>
        <p:txBody>
          <a:bodyPr wrap="none" rtlCol="0">
            <a:spAutoFit/>
          </a:bodyPr>
          <a:lstStyle/>
          <a:p>
            <a:pPr algn="l"/>
            <a:r>
              <a:rPr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（1）活像旱天的鹅，一见了水就连头带尾巴钻进水里。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09370" y="3013710"/>
            <a:ext cx="7225030" cy="968271"/>
          </a:xfrm>
          <a:prstGeom prst="snip2DiagRect">
            <a:avLst/>
          </a:prstGeom>
          <a:noFill/>
          <a:ln>
            <a:solidFill>
              <a:srgbClr val="00B050"/>
            </a:solidFill>
            <a:prstDash val="dash"/>
          </a:ln>
        </p:spPr>
        <p:txBody>
          <a:bodyPr wrap="square" rtlCol="0">
            <a:spAutoFit/>
          </a:bodyPr>
          <a:lstStyle/>
          <a:p>
            <a:pPr algn="l"/>
            <a:r>
              <a:rPr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（2）地翻好，又耙了几遍，耙得又平又顺溜，看起来，好像妇女刚梳的头。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67765" y="4387850"/>
            <a:ext cx="7240905" cy="1498599"/>
          </a:xfrm>
          <a:prstGeom prst="horizontalScroll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l"/>
            <a:r>
              <a:rPr lang="en-US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以上两个句子，都用到了比喻的修辞手法，把农民见到土地比作“旱天的鹅见到了水”；把耙过的土地比作“妇女刚梳的头”。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100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1750" y="3398520"/>
            <a:ext cx="3589020" cy="283845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10845" y="1022985"/>
            <a:ext cx="2315210" cy="708148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</a:rPr>
              <a:t>重点讲解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920750" y="2104390"/>
            <a:ext cx="7821930" cy="568889"/>
          </a:xfrm>
          <a:prstGeom prst="plaque">
            <a:avLst/>
          </a:prstGeom>
          <a:noFill/>
          <a:ln w="952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</a:rPr>
              <a:t>“从来没有睡过这么好的床”是什么意思？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353945" y="4525645"/>
            <a:ext cx="6531610" cy="829944"/>
          </a:xfrm>
          <a:prstGeom prst="wedgeRectCallout">
            <a:avLst>
              <a:gd name="adj1" fmla="val -36866"/>
              <a:gd name="adj2" fmla="val -111514"/>
            </a:avLst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l"/>
            <a:r>
              <a:rPr lang="zh-CN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三黑太热爱自己的土地，把整过的土地比作一张床，一张非常适合种子生长的温暖的床。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77875" y="3198495"/>
            <a:ext cx="81076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这里的“床”是指翻过后耙平整的土地，很松散、很柔和。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10845" y="1022985"/>
            <a:ext cx="2315210" cy="708148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</a:rPr>
              <a:t>重点讲解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87730" y="2174240"/>
            <a:ext cx="7369444" cy="636539"/>
          </a:xfrm>
          <a:prstGeom prst="snip2DiagRect">
            <a:avLst/>
          </a:prstGeom>
          <a:noFill/>
          <a:ln w="25400">
            <a:solidFill>
              <a:srgbClr val="92D050"/>
            </a:solidFill>
          </a:ln>
        </p:spPr>
        <p:txBody>
          <a:bodyPr wrap="none" rtlCol="0">
            <a:spAutoFit/>
          </a:bodyPr>
          <a:lstStyle/>
          <a:p>
            <a:pPr algn="l"/>
            <a:r>
              <a: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读了这篇课文，你对脚下的土地有了什么新的感受？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289935" y="3996055"/>
            <a:ext cx="5170805" cy="1611803"/>
          </a:xfrm>
          <a:prstGeom prst="cloudCallout">
            <a:avLst>
              <a:gd name="adj1" fmla="val -40372"/>
              <a:gd name="adj2" fmla="val -69186"/>
            </a:avLst>
          </a:prstGeom>
          <a:noFill/>
          <a:ln w="25400"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</a:t>
            </a:r>
            <a:r>
              <a: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也对土地产生了感情，非常热爱它。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48064" y="2564904"/>
            <a:ext cx="381000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39752" y="2253913"/>
            <a:ext cx="3724096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13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再见</a:t>
            </a:r>
            <a:endParaRPr lang="zh-CN" altLang="en-US" sz="13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​​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波形.thmx</Template>
  <TotalTime>3</TotalTime>
  <Words>253</Words>
  <Application>Microsoft Office PowerPoint</Application>
  <PresentationFormat>On-screen Show (4:3)</PresentationFormat>
  <Paragraphs>27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主题​​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雨林木风</dc:creator>
  <cp:lastModifiedBy>xbany</cp:lastModifiedBy>
  <cp:revision>399</cp:revision>
  <dcterms:created xsi:type="dcterms:W3CDTF">2013-11-14T01:26:00Z</dcterms:created>
  <dcterms:modified xsi:type="dcterms:W3CDTF">2019-08-10T12:03:37Z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2052-11.1.0.8731</vt:lpwstr>
  </property>
</Properties>
</file>