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3" r:id="rId2"/>
    <p:sldId id="263" r:id="rId3"/>
    <p:sldId id="316" r:id="rId4"/>
    <p:sldId id="317" r:id="rId5"/>
    <p:sldId id="274" r:id="rId6"/>
    <p:sldId id="318" r:id="rId7"/>
    <p:sldId id="264" r:id="rId8"/>
    <p:sldId id="319" r:id="rId9"/>
    <p:sldId id="311" r:id="rId10"/>
    <p:sldId id="320" r:id="rId11"/>
    <p:sldId id="312" r:id="rId12"/>
    <p:sldId id="322" r:id="rId13"/>
    <p:sldId id="323" r:id="rId14"/>
    <p:sldId id="265" r:id="rId15"/>
    <p:sldId id="324" r:id="rId16"/>
    <p:sldId id="325" r:id="rId17"/>
    <p:sldId id="313" r:id="rId18"/>
    <p:sldId id="326" r:id="rId19"/>
    <p:sldId id="327" r:id="rId20"/>
    <p:sldId id="314" r:id="rId21"/>
    <p:sldId id="315" r:id="rId22"/>
    <p:sldId id="329" r:id="rId23"/>
    <p:sldId id="310" r:id="rId24"/>
    <p:sldId id="330" r:id="rId25"/>
    <p:sldId id="331" r:id="rId26"/>
    <p:sldId id="332" r:id="rId27"/>
    <p:sldId id="333" r:id="rId28"/>
    <p:sldId id="334" r:id="rId29"/>
    <p:sldId id="335" r:id="rId30"/>
    <p:sldId id="336" r:id="rId31"/>
    <p:sldId id="337" r:id="rId32"/>
    <p:sldId id="33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4.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a:t>
            </a:r>
            <a:r>
              <a:rPr lang="zh-CN" altLang="zh-CN" sz="1600" b="1" dirty="0" smtClean="0"/>
              <a:t>中国现代诗二首</a:t>
            </a:r>
            <a:r>
              <a:rPr lang="en-US" altLang="zh-CN" sz="1600" dirty="0" smtClean="0"/>
              <a:t>(</a:t>
            </a:r>
            <a:r>
              <a:rPr lang="zh-CN" altLang="zh-CN" sz="1600" b="1" dirty="0" smtClean="0"/>
              <a:t>一</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第二单元诗意地栖居</a:t>
            </a:r>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新格律诗与新格律诗派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闻一多在《诗的格律》中提出了著名的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诗的实力不独包括音乐的美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并且还有建筑的美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节的匀称和句的均齐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。新月派诗人实践其主张的新诗被称作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新格律诗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因此新月派又被称为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新格律诗派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8203794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79962941"/>
              </p:ext>
            </p:extLst>
          </p:nvPr>
        </p:nvGraphicFramePr>
        <p:xfrm>
          <a:off x="1259632" y="1412776"/>
          <a:ext cx="6713553" cy="5715000"/>
        </p:xfrm>
        <a:graphic>
          <a:graphicData uri="http://schemas.openxmlformats.org/presentationml/2006/ole">
            <p:oleObj spid="_x0000_s3075" name="Document" r:id="rId6" imgW="3895785" imgH="3317067"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130254747"/>
              </p:ext>
            </p:extLst>
          </p:nvPr>
        </p:nvGraphicFramePr>
        <p:xfrm>
          <a:off x="508000" y="2028219"/>
          <a:ext cx="8128000" cy="3055562"/>
        </p:xfrm>
        <a:graphic>
          <a:graphicData uri="http://schemas.openxmlformats.org/presentationml/2006/ole">
            <p:oleObj spid="_x0000_s4099" name="Document" r:id="rId6" imgW="3838193" imgH="1442829" progId="Word.Document.12">
              <p:embed/>
            </p:oleObj>
          </a:graphicData>
        </a:graphic>
      </p:graphicFrame>
    </p:spTree>
    <p:extLst>
      <p:ext uri="{BB962C8B-B14F-4D97-AF65-F5344CB8AC3E}">
        <p14:creationId xmlns:p14="http://schemas.microsoft.com/office/powerpoint/2010/main" xmlns="" val="14715524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绝望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失望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两者都可表示希望落空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但词义轻重不同。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表示希望断绝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表示感到没有希望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希望落了空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程度较轻。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他们威胁他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搜索他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结果却连一个铜元也没有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失望</a:t>
            </a:r>
            <a:r>
              <a:rPr lang="zh-CN" altLang="zh-CN" sz="2200" dirty="0">
                <a:solidFill>
                  <a:srgbClr val="000000"/>
                </a:solidFill>
                <a:latin typeface="Times New Roman" panose="02020603050405020304" pitchFamily="18" charset="0"/>
                <a:cs typeface="Times New Roman" panose="02020603050405020304" pitchFamily="18" charset="0"/>
              </a:rPr>
              <a:t>之余就抢走了他的怀表和钢笔。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听到儿子白血病确诊的消息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她彻底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绝望</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308304" y="3911284"/>
            <a:ext cx="576064"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85860" y="4707566"/>
            <a:ext cx="648072" cy="36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6416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把握两诗中的意象及其象征意义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《死水》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《死水》一诗写到了哪些意象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分别对应死水中的哪些事物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翡翠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烂铁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霉菌。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《死水》中的意象分别是从哪些方面来描绘死水之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从色彩、形状、声音几个方面描绘了死水的特点。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《再别康桥》一诗写到了哪些意象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西天的云彩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河畔的金柳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软泥上的青荇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的康河、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榆阴下的一潭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的夏虫等。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《再别康桥》中的意象寄予了诗人怎样的情感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这些意象构成了一幅宁静、清丽的画面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融入了诗人对康桥的深沉的爱和淡淡的离愁别恨。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1893"/>
            <a:ext cx="8128000" cy="330821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理解诗歌</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三美</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主张在诗歌中的体现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建筑美、音乐美、绘画美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是由闻一多倡导的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是他对新诗理论做出的贡献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是针对当时新诗形式过分散体化的现象而提出的。这一主张奠定了新格律诗派的理论基础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对新诗的发展做出了一定的贡献。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26892818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闻一多的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主张在《死水》中是如何体现的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色彩鲜艳的词汇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如翡翠绿、桃花红、珍珠白、五彩缤纷的罗绮、鲜艳照人的云霞等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充分体现了诗歌的绘画美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从诗歌的外形看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每句九字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每节四句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排列整齐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富有建筑美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诗歌双行押韵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每节一韵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从内在的韵律来看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每句四顿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富有音乐美。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朗读《再别康桥》的第一节和最后一节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可以看出它们有什么特点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第一节和最后一节在语意上相似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结构上也相似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读起来节奏也相同。这种修辞手法叫作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回环往复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。诗人在《再别康桥》中使用这种写法使得诗歌前后呼应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增添了诗歌的节奏感。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695424688"/>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55046" y="1167949"/>
            <a:ext cx="8128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这一意象的象征意义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历来众说纷纭。你如何理解这一意象的象征意义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请谈谈你的理解。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1774439811"/>
              </p:ext>
            </p:extLst>
          </p:nvPr>
        </p:nvGraphicFramePr>
        <p:xfrm>
          <a:off x="531584" y="2455764"/>
          <a:ext cx="8128000" cy="4002948"/>
        </p:xfrm>
        <a:graphic>
          <a:graphicData uri="http://schemas.openxmlformats.org/presentationml/2006/ole">
            <p:oleObj spid="_x0000_s5123" name="Document" r:id="rId7" imgW="3909463" imgH="1926410" progId="Word.Document.12">
              <p:embed/>
            </p:oleObj>
          </a:graphicData>
        </a:graphic>
      </p:graphicFrame>
      <p:sp>
        <p:nvSpPr>
          <p:cNvPr id="8" name="矩形 7"/>
          <p:cNvSpPr/>
          <p:nvPr/>
        </p:nvSpPr>
        <p:spPr>
          <a:xfrm>
            <a:off x="527458" y="2078164"/>
            <a:ext cx="8155587" cy="4087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42021183"/>
              </p:ext>
            </p:extLst>
          </p:nvPr>
        </p:nvGraphicFramePr>
        <p:xfrm>
          <a:off x="440146" y="2348880"/>
          <a:ext cx="8128000" cy="2772034"/>
        </p:xfrm>
        <a:graphic>
          <a:graphicData uri="http://schemas.openxmlformats.org/presentationml/2006/ole">
            <p:oleObj spid="_x0000_s6147" name="Document" r:id="rId7" imgW="3909463" imgH="1333807" progId="Word.Document.12">
              <p:embed/>
            </p:oleObj>
          </a:graphicData>
        </a:graphic>
      </p:graphicFrame>
    </p:spTree>
    <p:extLst>
      <p:ext uri="{BB962C8B-B14F-4D97-AF65-F5344CB8AC3E}">
        <p14:creationId xmlns:p14="http://schemas.microsoft.com/office/powerpoint/2010/main" xmlns="" val="35857534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诗人一方面要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在星辉斑斓里放歌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另一方面又说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但我不能放歌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沉默是今晚的康桥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按常理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是无声的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是有声的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而诗人却说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这应该如何理解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在星辉斑斓里放歌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是对往昔康桥生活的回忆。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但我不能放歌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是因为今晚就要和康桥道别了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离情别绪丝丝缕缕地萦绕在心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情绪顿时低落了下来。不能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吹起离别的伤感的笙箫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在沉默中体味离别的惆怅。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沉默是今晚的康桥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往日欢愉的康桥寂然无语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一切都因诗人的离去而归于寂然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这就将诗人的离愁推到了极点。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45459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319529331"/>
              </p:ext>
            </p:extLst>
          </p:nvPr>
        </p:nvGraphicFramePr>
        <p:xfrm>
          <a:off x="508000" y="1268760"/>
          <a:ext cx="8128000" cy="5238916"/>
        </p:xfrm>
        <a:graphic>
          <a:graphicData uri="http://schemas.openxmlformats.org/presentationml/2006/ole">
            <p:oleObj spid="_x0000_s1028" name="Document" r:id="rId3" imgW="3947619" imgH="254420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56119837"/>
              </p:ext>
            </p:extLst>
          </p:nvPr>
        </p:nvGraphicFramePr>
        <p:xfrm>
          <a:off x="508000" y="2208056"/>
          <a:ext cx="8128000" cy="2695888"/>
        </p:xfrm>
        <a:graphic>
          <a:graphicData uri="http://schemas.openxmlformats.org/presentationml/2006/ole">
            <p:oleObj spid="_x0000_s7171" name="Document" r:id="rId7" imgW="3838193" imgH="1273719"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31584" y="1340768"/>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《再别康桥》这首优美的抒情诗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宛如一曲优雅动听的轻音乐。诗中那鲜明的意境、流动的画面无不给人以美的享受。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请借鉴《再别康桥》写景抒情的方法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将下面这首散曲改写成现代散文</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字以上。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马致远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枯藤老树昏鸦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小桥流水人家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古道西风瘦马。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断肠人在天涯。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一个秋天的黄昏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寒风瑟瑟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落叶纷飞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天地间一片寂静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只有几只刚刚归巢的乌鸦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栖息于枯藤缠绕的老树的枝杈上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不时发出几声凄叫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声声撞击着人的心灵。不远处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静默的小桥、潺潺的流水旁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有几户稀稀落落的农家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人们已经开始准备晚餐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炊烟正袅袅升起。荒凉、清冷的古道上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一个长期漂泊天涯的游子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正独自牵着一匹因长途跋涉而瘦骨嶙峋的老马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步履艰难地行走着。夕阳西下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天色已渐渐暗淡下来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却不知将歇息于何处。一股强烈的悲凉感涌上心头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是因自己的四处漂泊而惆怅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还是因自己的渺茫前途而迷惘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是因远离故土和亲人而伤感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或是兼而有之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这种凄苦愁楚之情越积越厚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越酿越浓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以至于让人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肝肠寸断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可又能向谁人倾诉呢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0797511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追悼志摩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志摩这一回真走了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可不是悄悄地走。在那淋漓的大雨里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在那迷蒙的大雾里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一个猛烈的大震动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三百匹马力的飞机碰在一座终古不动的山上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我们的朋友额上受了一个致命的撞伤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大概立刻失去了知觉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半空中起了一团大火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像天上陨了一颗大星似的直掉下地去。我们的志摩和他的两个同伴就死在那烈焰里了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我们初得着他的死信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却不肯相信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都不信志摩这样一个可爱的人会死得这么惨酷。但在那几天的精神大震撼稍稍过去之后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我们忍不住要想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那样的死法也许只有志摩最配。我们不相信志摩会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也不忍想志摩会死一个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死在天空之中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大雾笼罩着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大火焚烧着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那撞不倒的山头在旁边冷眼瞧着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我们新时代的新诗人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就是要自己挑一种死法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也挑不出更合适、更悲壮的了。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我们这个世界被他带走了不少的云彩。他在我们这些朋友之中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真是一片最可爱的云彩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永远是温暖的颜色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永远是美的花样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永远是可爱。他常说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3566638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9117"/>
            <a:ext cx="8128000" cy="61486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是在那一个方向吹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我们也不知道风是在那一个方向吹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可是狂风过去之后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我们的天空变惨淡了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变寂寞了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我们才感觉我们的天上的一片最可爱的云彩被狂风卷去了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永远不回来了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因为我们的信心太小了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从不敢梦想他的梦想。他的失败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也应该使我们对他表示更深厚的恭敬与同情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因为偌大的世界之中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只有他有这信心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冒了绝大的危险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费了无数的麻烦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牺牲了一切平凡的安逸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牺牲了家庭的亲谊和人间的名誉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去试验一个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梦想之神圣境界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而终于免不了惨酷的失败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也不完全是他的人生观的失败。他的失败是因为他的信仰太单纯了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而这个现实世界太复杂了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他的单纯的信仰禁不起这个现实世界的摧毁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正如易卜生的诗剧《</a:t>
            </a:r>
            <a:r>
              <a:rPr lang="en-US" altLang="zh-CN" sz="2200" dirty="0">
                <a:solidFill>
                  <a:srgbClr val="000000"/>
                </a:solidFill>
                <a:latin typeface="Times New Roman" panose="02020603050405020304" pitchFamily="18" charset="0"/>
                <a:cs typeface="Times New Roman" panose="02020603050405020304" pitchFamily="18" charset="0"/>
              </a:rPr>
              <a:t>Brand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》里的那个理想主义者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抱着他的理想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在人间处处碰钉子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碰得焦头烂额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失败而死。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971983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然而我们的志摩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在这恐怖的压迫下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我投降了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他从不曾完全绝望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也从不曾绝对怨恨谁。他对我们说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你们不能更多的责备。我觉得我已是满头的血水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能不低头已算是好的。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《猛虎集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他不曾低头。他仍旧昂起头来做人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他总是仍旧那样热心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仍旧那样高兴。几年的挫折、失败、苦痛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似乎使他更成熟了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更可爱了。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他在苦痛之中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仍旧继续他的歌唱。他的诗作风也更成熟了。他所谓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初期的汹涌性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固然是没有了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作品也减少了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但是他的意境变深厚了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笔致变淡远了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技术和风格都更进步了。这是读《猛虎集》的人都能感觉到的。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48318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志摩自己希望今年是他的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一个真正的复活的机会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抬起头居然又见到天了。眼睛睁开了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心也跟着开始了跳动。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我们一班朋友都替他高兴。他这几年来想用心血浇灌的花树也许是枯萎的了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早又在别的园地里种出了无数可爱的小树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开出了无数可爱的鲜花。他自己的歌唱有一个时代是几乎消沉了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但他的歌声引起了他的园地外无数的歌喉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嘹亮的唱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哀怨的唱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美丽的唱。这都是他的安慰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都使他高兴。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谁也想不到在这个最有希望的复活时代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他竟丢了我们走了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他的《猛虎集》里有一首咏一只黄鹂的诗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现在重读了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好像他在那里描写他自己的死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和我们对他的死的悲哀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480288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等候它唱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我们静着望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怕惊了他。但他一展翅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冲破浓密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化一朵彩云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像是热情。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志摩这样一个可爱的人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一腔热情。现在难道都完了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志摩最爱他自己的一首小诗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题目叫做《偶然》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在他的《卞昆冈》剧本里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在那个可爱的孩子阿明临死时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那个瞎子弹着三弦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唱着这首诗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6351101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我是天空里的一片云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偶尔投影在你的波心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你不必讶异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更无需欢喜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在转瞬间消灭了踪影。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你我相逢在黑夜的海上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你记得也好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最好你忘掉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在这交会时互放的光亮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408900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学法提示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了解诗歌的作者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以察诗情。对于作者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我们应该了解、掌握其经历、风格。通过了解作者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这对诗歌的鉴赏很有帮助。鉴赏诗歌不应忽视对诗歌创作背景的了解。这里所说的背景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包括诗人所处的社会时代、生平遭遇、思想主张等多方面的内容。这些方面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对诗人的诗歌创作往往有着直接的影响。因而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我们在欣赏诗歌的时候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就应当借此来理解诗歌、把握诗歌。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体味意境。诗歌的主题通常是借助意境来表达的。意境是作者的思想感情和描绘的生活图景融合而成的一种艺术境界。想要体味诗歌的意境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就要抓住诗歌的画面和气氛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去理解、感受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3070029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志摩是走了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但他投的影子会永远留在我们心里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他放的光亮也会永远在人间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他不曾白来了一世。我们有了他做朋友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也可以安慰自己说不曾白来了一世。我们忘不了他和我们在那交会时互放的光亮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2246365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这是胡适先生追悼诗人徐志摩的一篇文章。开头引用徐志摩的诗句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描述他乘坐的飞机失事时的情景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是为了说明他死得惨烈和出人意料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作者追忆了徐志摩追求理想而不得的人生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以及在这人生中诗人对理想和信仰的不屈追求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单纯信仰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再一次引述徐志摩的诗句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评价志摩在诗坛上的影响。文章哀婉中包含赞羡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赞羡中蕴藉着怅惘。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0137552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《死水》中的厌恶、失望只是愤激之词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是诗人理想中美丽的祖国形象在现实面前碰壁后产生的一种过激情绪。而隐藏在揭露丑恶背后的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是闻一多对祖国无比强烈的眷恋之情和为祖国利益而献身的决心。爱之深责之切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在这些愤激之词后面是人间超越个人利益的最可贵的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这些素材可用于以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63653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体会抒情诗歌的抒情方式和语言风格。诗歌虽然是抒情文体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但是任何情感抒发都有一个出发点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。尤其是抒发人与人之间感情的诗歌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充分体现了抒情诗歌情感的丰富性、表达的技巧性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也体现了诗人通过情感态度折射出的对这个世界的价值认定方式。学习这种类型的诗歌要注意三个方面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一是具体准确地了解诗人所处的时代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二是看清诗人表达情感的切入角度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三是运用想象和联想体会情感的丰富性。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612030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a:t>
            </a:r>
            <a:r>
              <a:rPr lang="zh-CN" altLang="zh-CN" b="1" dirty="0"/>
              <a:t>中国现代诗二首</a:t>
            </a:r>
            <a:r>
              <a:rPr lang="en-US" altLang="zh-CN" dirty="0"/>
              <a:t>(</a:t>
            </a:r>
            <a:r>
              <a:rPr lang="zh-CN" altLang="zh-CN" b="1" dirty="0"/>
              <a:t>一</a:t>
            </a:r>
            <a:r>
              <a:rPr lang="en-US" altLang="zh-CN" dirty="0"/>
              <a:t>)</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714634469"/>
              </p:ext>
            </p:extLst>
          </p:nvPr>
        </p:nvGraphicFramePr>
        <p:xfrm>
          <a:off x="508000" y="1228876"/>
          <a:ext cx="8128000" cy="4654249"/>
        </p:xfrm>
        <a:graphic>
          <a:graphicData uri="http://schemas.openxmlformats.org/presentationml/2006/ole">
            <p:oleObj spid="_x0000_s2052" name="Document" r:id="rId3" imgW="4000172" imgH="2290536" progId="Word.Document.12">
              <p:embed/>
            </p:oleObj>
          </a:graphicData>
        </a:graphic>
      </p:graphicFrame>
    </p:spTree>
    <p:extLst>
      <p:ext uri="{BB962C8B-B14F-4D97-AF65-F5344CB8AC3E}">
        <p14:creationId xmlns:p14="http://schemas.microsoft.com/office/powerpoint/2010/main" xmlns="" val="21639139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3.eps" descr="id:2147489255;FounderCES"/>
          <p:cNvPicPr/>
          <p:nvPr/>
        </p:nvPicPr>
        <p:blipFill>
          <a:blip r:embed="rId5" cstate="print"/>
          <a:stretch>
            <a:fillRect/>
          </a:stretch>
        </p:blipFill>
        <p:spPr>
          <a:xfrm>
            <a:off x="3855703" y="1340768"/>
            <a:ext cx="1432594" cy="1064885"/>
          </a:xfrm>
          <a:prstGeom prst="rect">
            <a:avLst/>
          </a:prstGeom>
        </p:spPr>
      </p:pic>
      <p:sp>
        <p:nvSpPr>
          <p:cNvPr id="2" name="矩形 1"/>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《死水》发表于</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年。留美期间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闻一多饱受民族歧视之苦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倍感离群孤雁的寂寞和酸楚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思乡思国之情油然而生。</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cs typeface="Times New Roman" panose="02020603050405020304" pitchFamily="18" charset="0"/>
              </a:rPr>
              <a:t>年回国之后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诗人见到的却是军阀统治下的破碎山河和哀鸿遍野的苍凉现实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于是他大呼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这不是我的中华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爱之深责之切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诗人正是在这种矛盾悲愤的心情下写出《死水》的。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4.eps" descr="id:2147489262;FounderCES"/>
          <p:cNvPicPr/>
          <p:nvPr/>
        </p:nvPicPr>
        <p:blipFill>
          <a:blip r:embed="rId5" cstate="print"/>
          <a:stretch>
            <a:fillRect/>
          </a:stretch>
        </p:blipFill>
        <p:spPr>
          <a:xfrm>
            <a:off x="4009077" y="1268760"/>
            <a:ext cx="1125845" cy="1268558"/>
          </a:xfrm>
          <a:prstGeom prst="rect">
            <a:avLst/>
          </a:prstGeom>
        </p:spPr>
      </p:pic>
      <p:sp>
        <p:nvSpPr>
          <p:cNvPr id="2" name="矩形 1"/>
          <p:cNvSpPr>
            <a:spLocks noChangeAspect="1"/>
          </p:cNvSpPr>
          <p:nvPr/>
        </p:nvSpPr>
        <p:spPr>
          <a:xfrm>
            <a:off x="508000" y="2708920"/>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cs typeface="Times New Roman" panose="02020603050405020304" pitchFamily="18" charset="0"/>
              </a:rPr>
              <a:t>年赴美留学</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年赴英国深造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就读于剑桥大学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攻读博士学位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在此度过了一段美好的留学时光。《再别康桥》记下了</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年秋诗人重到英国、再别康桥的情感体验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表现了一种含着淡淡忧愁的离情别绪。康桥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即剑桥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英国著名的剑桥大学所在地。康桥的一切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早就给他留下了美好的印象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如今他又要和它告别了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千缕柔情、万种感触涌上心头。康河的水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开启了诗人的性灵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唤醒了他心中久蛰的激情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于是诗人便吟成了这首传世之作。《再别康桥》这首诗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较为典型地表现了徐志摩诗歌的风格。</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45047612"/>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闻一多</a:t>
            </a:r>
            <a:r>
              <a:rPr lang="en-US" altLang="zh-CN" sz="2200" dirty="0">
                <a:solidFill>
                  <a:srgbClr val="000000"/>
                </a:solidFill>
                <a:latin typeface="Times New Roman" panose="02020603050405020304" pitchFamily="18" charset="0"/>
                <a:cs typeface="Times New Roman" panose="02020603050405020304" pitchFamily="18" charset="0"/>
              </a:rPr>
              <a:t>(1899—1946),</a:t>
            </a:r>
            <a:r>
              <a:rPr lang="zh-CN" altLang="zh-CN" sz="2200" dirty="0">
                <a:solidFill>
                  <a:srgbClr val="000000"/>
                </a:solidFill>
                <a:latin typeface="Times New Roman" panose="02020603050405020304" pitchFamily="18" charset="0"/>
                <a:cs typeface="Times New Roman" panose="02020603050405020304" pitchFamily="18" charset="0"/>
              </a:rPr>
              <a:t>湖北浠水人。著名诗人、学者。主要作品有诗集《红烛》《死水》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诗论《诗的格律》等。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(1896—1931),</a:t>
            </a:r>
            <a:r>
              <a:rPr lang="zh-CN" altLang="zh-CN" sz="2200" dirty="0">
                <a:solidFill>
                  <a:srgbClr val="000000"/>
                </a:solidFill>
                <a:latin typeface="Times New Roman" panose="02020603050405020304" pitchFamily="18" charset="0"/>
                <a:cs typeface="Times New Roman" panose="02020603050405020304" pitchFamily="18" charset="0"/>
              </a:rPr>
              <a:t>名章垿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笔名南湖、云中鹤等。浙江海宁人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现代诗人。新月派的代表人物。著有诗集《志摩的诗》《猛虎集》等。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现代新诗史上一个重要的诗歌流派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年春始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以北京的《晨报副刊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诗镌》为阵地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主要成员有闻一多、徐志摩、朱湘、饶孟侃、孙大雨、刘梦苇等。他们不满于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忽视诗艺的作风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提倡新格律诗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理性节制情感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反对滥情主义和诗的散文化倾向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从理论到实践对新诗的格律化进行了认真的探索。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8</TotalTime>
  <Words>2785</Words>
  <Application>Microsoft Office PowerPoint</Application>
  <PresentationFormat>全屏显示(4:3)</PresentationFormat>
  <Paragraphs>151</Paragraphs>
  <Slides>32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测控设计模板14新</vt:lpstr>
      <vt:lpstr>Document</vt:lpstr>
      <vt:lpstr>第二单元诗意地栖居</vt:lpstr>
      <vt:lpstr>幻灯片 2</vt:lpstr>
      <vt:lpstr>幻灯片 3</vt:lpstr>
      <vt:lpstr>幻灯片 4</vt:lpstr>
      <vt:lpstr>4　中国现代诗二首(一)</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第二单元诗意地栖居</dc:title>
  <dc:creator>Windows User</dc:creator>
  <cp:lastModifiedBy>Administrator</cp:lastModifiedBy>
  <cp:revision>6</cp:revision>
  <dcterms:created xsi:type="dcterms:W3CDTF">2017-06-09T08:49:04Z</dcterms:created>
  <dcterms:modified xsi:type="dcterms:W3CDTF">2017-09-09T13:05:26Z</dcterms:modified>
</cp:coreProperties>
</file>