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73" r:id="rId2"/>
    <p:sldId id="275" r:id="rId3"/>
    <p:sldId id="291" r:id="rId4"/>
    <p:sldId id="274" r:id="rId5"/>
    <p:sldId id="292" r:id="rId6"/>
    <p:sldId id="263" r:id="rId7"/>
    <p:sldId id="264" r:id="rId8"/>
    <p:sldId id="267" r:id="rId9"/>
    <p:sldId id="293" r:id="rId10"/>
    <p:sldId id="268" r:id="rId11"/>
    <p:sldId id="331" r:id="rId12"/>
    <p:sldId id="295" r:id="rId13"/>
    <p:sldId id="296" r:id="rId14"/>
    <p:sldId id="297" r:id="rId15"/>
    <p:sldId id="332" r:id="rId16"/>
    <p:sldId id="299" r:id="rId17"/>
    <p:sldId id="333" r:id="rId18"/>
    <p:sldId id="317" r:id="rId19"/>
    <p:sldId id="318" r:id="rId20"/>
    <p:sldId id="319" r:id="rId21"/>
    <p:sldId id="334" r:id="rId22"/>
    <p:sldId id="265" r:id="rId23"/>
    <p:sldId id="300" r:id="rId24"/>
    <p:sldId id="325" r:id="rId25"/>
    <p:sldId id="335" r:id="rId26"/>
    <p:sldId id="266" r:id="rId27"/>
    <p:sldId id="336" r:id="rId28"/>
    <p:sldId id="337" r:id="rId29"/>
    <p:sldId id="269" r:id="rId30"/>
    <p:sldId id="283" r:id="rId31"/>
    <p:sldId id="304" r:id="rId32"/>
    <p:sldId id="326" r:id="rId33"/>
    <p:sldId id="270" r:id="rId34"/>
    <p:sldId id="307" r:id="rId35"/>
    <p:sldId id="308" r:id="rId36"/>
    <p:sldId id="321" r:id="rId37"/>
    <p:sldId id="309" r:id="rId38"/>
    <p:sldId id="310" r:id="rId39"/>
    <p:sldId id="271" r:id="rId40"/>
    <p:sldId id="312" r:id="rId41"/>
    <p:sldId id="313" r:id="rId42"/>
    <p:sldId id="314" r:id="rId43"/>
    <p:sldId id="327" r:id="rId44"/>
    <p:sldId id="328" r:id="rId45"/>
    <p:sldId id="329" r:id="rId46"/>
    <p:sldId id="338" r:id="rId47"/>
    <p:sldId id="305" r:id="rId48"/>
    <p:sldId id="339" r:id="rId49"/>
    <p:sldId id="306" r:id="rId50"/>
    <p:sldId id="330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7" Type="http://schemas.openxmlformats.org/officeDocument/2006/relationships/slide" Target="../slides/slide3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7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33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7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33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image" Target="../media/image1.png"/><Relationship Id="rId4" Type="http://schemas.openxmlformats.org/officeDocument/2006/relationships/slide" Target="../slides/slide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33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22.xml"/><Relationship Id="rId4" Type="http://schemas.openxmlformats.org/officeDocument/2006/relationships/slide" Target="../slides/slide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逍遥游</a:t>
            </a:r>
            <a:r>
              <a:rPr lang="en-US" altLang="zh-CN" sz="1600" dirty="0" smtClean="0"/>
              <a:t>(</a:t>
            </a:r>
            <a:r>
              <a:rPr lang="zh-CN" altLang="zh-CN" sz="1600" dirty="0" smtClean="0"/>
              <a:t>节选</a:t>
            </a:r>
            <a:r>
              <a:rPr lang="en-US" altLang="zh-CN" sz="1600" dirty="0" smtClean="0"/>
              <a:t>)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49.xml"/><Relationship Id="rId5" Type="http://schemas.openxmlformats.org/officeDocument/2006/relationships/slide" Target="slide47.xml"/><Relationship Id="rId4" Type="http://schemas.openxmlformats.org/officeDocument/2006/relationships/slide" Target="slide3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49.xml"/><Relationship Id="rId5" Type="http://schemas.openxmlformats.org/officeDocument/2006/relationships/slide" Target="slide47.xml"/><Relationship Id="rId4" Type="http://schemas.openxmlformats.org/officeDocument/2006/relationships/slide" Target="slide3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49.xml"/><Relationship Id="rId5" Type="http://schemas.openxmlformats.org/officeDocument/2006/relationships/slide" Target="slide47.xml"/><Relationship Id="rId4" Type="http://schemas.openxmlformats.org/officeDocument/2006/relationships/slide" Target="slide3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49.xml"/><Relationship Id="rId5" Type="http://schemas.openxmlformats.org/officeDocument/2006/relationships/slide" Target="slide47.xml"/><Relationship Id="rId4" Type="http://schemas.openxmlformats.org/officeDocument/2006/relationships/slide" Target="slide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3.xml"/><Relationship Id="rId4" Type="http://schemas.openxmlformats.org/officeDocument/2006/relationships/slide" Target="slide3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3.xml"/><Relationship Id="rId4" Type="http://schemas.openxmlformats.org/officeDocument/2006/relationships/slide" Target="slide3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3.xml"/><Relationship Id="rId4" Type="http://schemas.openxmlformats.org/officeDocument/2006/relationships/slide" Target="slide3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3.xml"/><Relationship Id="rId4" Type="http://schemas.openxmlformats.org/officeDocument/2006/relationships/slide" Target="slide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zh-CN" altLang="en-US" b="1" dirty="0" smtClean="0"/>
              <a:t>四专题</a:t>
            </a:r>
            <a:r>
              <a:rPr lang="en-US" altLang="zh-CN" b="1" dirty="0" smtClean="0"/>
              <a:t>  </a:t>
            </a:r>
            <a:r>
              <a:rPr lang="zh-CN" altLang="en-US" b="1" dirty="0" smtClean="0"/>
              <a:t>心连广宇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8800"/>
            <a:ext cx="16033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4411209"/>
              </p:ext>
            </p:extLst>
          </p:nvPr>
        </p:nvGraphicFramePr>
        <p:xfrm>
          <a:off x="508000" y="2196384"/>
          <a:ext cx="8128000" cy="4184944"/>
        </p:xfrm>
        <a:graphic>
          <a:graphicData uri="http://schemas.openxmlformats.org/presentationml/2006/ole">
            <p:oleObj spid="_x0000_s7194" name="文档" r:id="rId6" imgW="3893887" imgH="20051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50282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通假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8058517"/>
              </p:ext>
            </p:extLst>
          </p:nvPr>
        </p:nvGraphicFramePr>
        <p:xfrm>
          <a:off x="323528" y="2384448"/>
          <a:ext cx="8128000" cy="3204792"/>
        </p:xfrm>
        <a:graphic>
          <a:graphicData uri="http://schemas.openxmlformats.org/presentationml/2006/ole">
            <p:oleObj spid="_x0000_s40964" name="文档" r:id="rId6" imgW="3837032" imgH="1513027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123728" y="2392948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23728" y="2852936"/>
            <a:ext cx="280831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25830" y="3304991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77758" y="3763608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84790" y="4206043"/>
            <a:ext cx="258525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36899" y="4664153"/>
            <a:ext cx="169514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77758" y="5120673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4239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5827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53563015"/>
              </p:ext>
            </p:extLst>
          </p:nvPr>
        </p:nvGraphicFramePr>
        <p:xfrm>
          <a:off x="508000" y="2681922"/>
          <a:ext cx="8128000" cy="2115230"/>
        </p:xfrm>
        <a:graphic>
          <a:graphicData uri="http://schemas.openxmlformats.org/presentationml/2006/ole">
            <p:oleObj spid="_x0000_s27662" name="文档" r:id="rId6" imgW="3837032" imgH="99788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50916" y="2708400"/>
            <a:ext cx="11851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5830" y="3268061"/>
            <a:ext cx="11851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41155" y="3800057"/>
            <a:ext cx="14791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71936" y="4323616"/>
            <a:ext cx="1728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6574345"/>
              </p:ext>
            </p:extLst>
          </p:nvPr>
        </p:nvGraphicFramePr>
        <p:xfrm>
          <a:off x="508000" y="1540803"/>
          <a:ext cx="8128000" cy="4768517"/>
        </p:xfrm>
        <a:graphic>
          <a:graphicData uri="http://schemas.openxmlformats.org/presentationml/2006/ole">
            <p:oleObj spid="_x0000_s28682" name="文档" r:id="rId6" imgW="3837032" imgH="2251000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979410" y="1584871"/>
            <a:ext cx="11851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64589" y="2132856"/>
            <a:ext cx="11851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88791" y="2675869"/>
            <a:ext cx="199923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22226" y="3196053"/>
            <a:ext cx="11851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63689" y="3745041"/>
            <a:ext cx="14621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77774" y="4301557"/>
            <a:ext cx="11851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72756" y="4779685"/>
            <a:ext cx="20033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30786" y="5323242"/>
            <a:ext cx="20033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538948" y="5866255"/>
            <a:ext cx="20033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13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9562358"/>
              </p:ext>
            </p:extLst>
          </p:nvPr>
        </p:nvGraphicFramePr>
        <p:xfrm>
          <a:off x="508000" y="2299945"/>
          <a:ext cx="8128000" cy="2569215"/>
        </p:xfrm>
        <a:graphic>
          <a:graphicData uri="http://schemas.openxmlformats.org/presentationml/2006/ole">
            <p:oleObj spid="_x0000_s29706" name="文档" r:id="rId6" imgW="3837032" imgH="1213517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605750" y="2802962"/>
            <a:ext cx="17502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52923" y="3366278"/>
            <a:ext cx="11851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72899" y="3883082"/>
            <a:ext cx="17502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23477" y="4420189"/>
            <a:ext cx="291376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701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2568257"/>
              </p:ext>
            </p:extLst>
          </p:nvPr>
        </p:nvGraphicFramePr>
        <p:xfrm>
          <a:off x="508000" y="1412776"/>
          <a:ext cx="8128000" cy="5309936"/>
        </p:xfrm>
        <a:graphic>
          <a:graphicData uri="http://schemas.openxmlformats.org/presentationml/2006/ole">
            <p:oleObj spid="_x0000_s41988" name="文档" r:id="rId6" imgW="3837032" imgH="250659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624879" y="1434810"/>
            <a:ext cx="380540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69698" y="2021891"/>
            <a:ext cx="8094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2753" y="2553887"/>
            <a:ext cx="126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64856" y="3057943"/>
            <a:ext cx="8605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50969" y="3595050"/>
            <a:ext cx="126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86068" y="4111812"/>
            <a:ext cx="1152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23928" y="4637841"/>
            <a:ext cx="3402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11960" y="5185904"/>
            <a:ext cx="2304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39201" y="5747079"/>
            <a:ext cx="2304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75604" y="6287286"/>
            <a:ext cx="8094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7039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晓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5444559"/>
              </p:ext>
            </p:extLst>
          </p:nvPr>
        </p:nvGraphicFramePr>
        <p:xfrm>
          <a:off x="508000" y="1794024"/>
          <a:ext cx="8128000" cy="5318401"/>
        </p:xfrm>
        <a:graphic>
          <a:graphicData uri="http://schemas.openxmlformats.org/presentationml/2006/ole">
            <p:oleObj spid="_x0000_s31754" name="文档" r:id="rId6" imgW="3903243" imgH="25544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2907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75860684"/>
              </p:ext>
            </p:extLst>
          </p:nvPr>
        </p:nvGraphicFramePr>
        <p:xfrm>
          <a:off x="508000" y="1934318"/>
          <a:ext cx="8128000" cy="3870946"/>
        </p:xfrm>
        <a:graphic>
          <a:graphicData uri="http://schemas.openxmlformats.org/presentationml/2006/ole">
            <p:oleObj spid="_x0000_s43012" name="文档" r:id="rId6" imgW="3910080" imgH="18625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11981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0969875"/>
              </p:ext>
            </p:extLst>
          </p:nvPr>
        </p:nvGraphicFramePr>
        <p:xfrm>
          <a:off x="323528" y="2240432"/>
          <a:ext cx="8128000" cy="3204792"/>
        </p:xfrm>
        <a:graphic>
          <a:graphicData uri="http://schemas.openxmlformats.org/presentationml/2006/ole">
            <p:oleObj spid="_x0000_s32778" name="文档" r:id="rId6" imgW="3837032" imgH="1513027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400743" y="2252683"/>
            <a:ext cx="25922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67546" y="2708920"/>
            <a:ext cx="229148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79514" y="3165157"/>
            <a:ext cx="257951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26926" y="3628462"/>
            <a:ext cx="404026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99480" y="4080750"/>
            <a:ext cx="257951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22237" y="4531492"/>
            <a:ext cx="34260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99338" y="4999989"/>
            <a:ext cx="257951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658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记特殊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化而为鸟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其名为鹏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翱翔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蓬蒿之间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且举世而誉之而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不加劝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众人匹之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不亦悲乎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覆杯水于坳堂之上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于坳堂之上覆杯水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翱翔蓬蒿之间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蓬蒿之间翱翔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604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46674916"/>
              </p:ext>
            </p:extLst>
          </p:nvPr>
        </p:nvGraphicFramePr>
        <p:xfrm>
          <a:off x="508000" y="1411516"/>
          <a:ext cx="8128000" cy="4825796"/>
        </p:xfrm>
        <a:graphic>
          <a:graphicData uri="http://schemas.openxmlformats.org/presentationml/2006/ole">
            <p:oleObj spid="_x0000_s3092" name="文档" r:id="rId3" imgW="3946425" imgH="23435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757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4291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南冥者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天池也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《齐谐》者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志怪者也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此小大之辩也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表示判断语气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穷发之北有冥海者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天池也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表示判断语气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背负青天而莫之夭阏者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莫之夭阏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莫夭阏之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之二虫又何知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奚以知其然也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奚以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彼且奚适也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奚适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4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逍遥游》指出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且夫水之积也不厚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则其负大舟也无力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就像倒在堂前洼地的一杯水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无法浮起一个杯子一样。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新课标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天之苍苍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其正色邪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其远而无所至极邪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其视下也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亦若是则已矣。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定乎内外之分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辩乎荣辱之境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斯已矣。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至人无己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神人无功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圣人无名。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庄子《逍遥游》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5342" y="2256333"/>
            <a:ext cx="452509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89726" y="3474563"/>
            <a:ext cx="343435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22330" y="4271809"/>
            <a:ext cx="162147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84389" y="4681776"/>
            <a:ext cx="110749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693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把握文章基本思想与结构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逍遥游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就是无所羁绊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无所依靠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无所凭借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悠游自得的意思。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段集中写了什么内容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表达了怎样的观点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以大鹏、野马、尘埃、蜩与学鸠为例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集中阐释万物都有所待。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作者为了说明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小知不及大知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小年不及大年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举了哪些例子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朝菌、蟪蛄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冥灵、大椿者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彭祖、众人。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2647929"/>
            <a:ext cx="85689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524" y="3434566"/>
            <a:ext cx="8568952" cy="847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524" y="5085184"/>
            <a:ext cx="85689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段与第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段相关内容似有重复之嫌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你是如何理解的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段描述大鹏出自《齐谐》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这是怪异之书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会遭怀疑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故而再引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汤之问棘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加以证实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两处描写详略不同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前者未描述其具体的大小形状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后者较详细。作者通过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加重论说的分量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加深读者对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小大之辩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与开头部分呼应。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2996952"/>
            <a:ext cx="856895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25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9168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理解本文借助丰富的想象和以寓言故事设喻说理的方法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如何理解作者塑造的大鹏形象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作者既从原则上否定了大鹏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认为它有所依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非真正逍遥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又驳斥蜩与学鸠的嘲笑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小大之辩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并不避重复地描绘大鹏的雄伟形象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热爱之情跃然纸上。这里的大鹏形象不正是作者自己的形象吗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作者才能无双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向往着逍遥却又无法逍遥。大鹏形象体现的正是作者欲飞的理想和无法飞走的悲哀。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鹏之徙于南冥也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水击三千里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抟扶摇而上者九万里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去以六月息者也。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这句话运用了什么修辞手法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起到了什么效果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夸张手法。赋予大鹏以超常的力量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它能激起三千里的水花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能飞上九万里高空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将鹏之大、力之猛描述得无以复加。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2647928"/>
            <a:ext cx="8568952" cy="2005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520" y="5445223"/>
            <a:ext cx="8568952" cy="875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5983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1277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文章综合运用了哪些论证方法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借用寓言说理。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借助想象说理。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借助比喻、夸张、拟人、对比等修辞手法说理。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文中用了哪些比喻说明世间万物都要凭借外力才能活动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也是非逍遥的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野马也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尘埃也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生物之以息相吹也。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且夫水之积也不厚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则其负大舟也无力。覆杯水于坳堂之上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则芥为之舟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置杯焉则胶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水浅而舟大也。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文中作者运用了哪些寓言故事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例如鲲、鹏、蜩、学鸠、斥安鸟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有的是根据神话故事加工的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有的是杜撰的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但都纳入他的寓言中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寄托他的思想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使人不知不觉进入他所创造的意境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并受到感染。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524" y="1855841"/>
            <a:ext cx="85689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1520" y="3459026"/>
            <a:ext cx="8568952" cy="1244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9512" y="5075315"/>
            <a:ext cx="8568952" cy="1244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340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《逍遥游》是《庄子》中的代表作品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逍遥游是指无所依赖、绝对自由地遨游于永恒的精神世界中。按庄子的话说就是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乘天地之正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而御六气之辩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以游无穷者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彼且恶乎待哉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你认为怎样才算是逍遥呢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解答本题不能脱离文本。在对庄子观点理解的基础上加以阐述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注意观点正确、鲜明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自圆其说。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9558" y="3955090"/>
            <a:ext cx="8568952" cy="986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逍遥就是忘却功名利禄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强调个人修养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追求精神自由。只有这样才能不为物质世界所迷惑、奴役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才能真正按自己的意图生活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随心所欲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达到一种理想的生存境界。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只要能按照事物的本性生存就是逍遥。世界万物本来就是不同的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如大鹏体态巨大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它要到达一定的高度才能自由翱翔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蜩与学鸠飞得很低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但这完全满足了它们自己的生存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朝菌、蟪蛄很快就死了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大椿则能长寿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这些都是出于事物的本性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并不是出于故意的行为。如果万物都能按其本性而存在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那么就都是逍遥的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违反了本性去计较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小大之辩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大鹏嘲笑斥安鸟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斥安鸟羡慕大鹏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那么就是不逍遥的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也就是不自由的。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逍遥从本质上说就是一种精神境界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是心灵的随遇而安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自由自在。这只是一种美好的理想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不存在于现实人生中。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929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本文对你有何启示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谈谈应该如何看待作者的思想观点。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庄子的观点是一种绝对自由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评价这一观点应从客观实际出发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辩证地分析其积极的一面和消极的一面。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文章从高远之志、厚积之力、大小之辩到无待之游的描述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给人的启示是远大的志向应当通向超凡脱俗的精神境界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而不应局限于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的现实功利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人应该有精神自由、个性解放的追求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这些都是庄子思想中的积极因素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我们应该继承和发扬。而对于庄子思想中的虚无主义、绝对自由以及遁世避患的全身意识等消极因素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我们应当摒弃。作为新世纪的弄潮儿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同学们应该积极进取、奋力拼搏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实现自己的人生价值。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524" y="2121839"/>
            <a:ext cx="85689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524" y="3000832"/>
            <a:ext cx="8568952" cy="2804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9296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M06.eps" descr="id:2147489960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91680" y="1484783"/>
            <a:ext cx="4896544" cy="509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借助注释和工具书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疏通文意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掌握文言基础知识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在此基础上积累重要的文言实词、虚词、句式。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反复诵读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与作者产生共同的情感体验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通过诵读强化对文本的理解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获得心灵的愉悦和精神的满足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体会不同语言风格的魅力。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应注重知识储备和学习方法的总结和深化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使相关文言知识、文本解读的方法、阅读鉴赏的方法不断得到强化。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9283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辨析文言文中的宾语前置句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文言文宾语前置句是文言文学习的重难点之一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我们必须熟练地掌握这方面的内容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学会辨析宾语前置句。那么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文言文中怎样的句子是宾语前置句呢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2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一、动词的宾语前置句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疑问代词作宾语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宾语前置。古代汉语中的疑问代词有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何、谁、孰、安、焉、沪、奚、曷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等。它们作宾语时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放在谓语动词前。如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之二虫又何知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疑问代词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否定句中代词作宾语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宾语前置。所谓否定句就是指句中有否定副词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不、弗、未、非、否、毋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或表示否定的动词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或不定代词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这种句子叫否定句。如果它的宾语是代词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一般放在谓语动词之前。如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背负青天莫之夭阏者。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否定词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把宾语提到动词前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以加重语气。其中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充当助词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是宾语前置的标志。如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句读之不知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惑之不解。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4917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二、介词的宾语前置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文言文中常用的介词有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于、以、为、与、从、自、向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它们往往与后面的名词或名词性短语结合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组成介词结构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。这些在介词后的名词或名词性短语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叫介词宾语。现代汉语中介词的宾语一般放在介词之后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文言文中在以下三种情况下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介词的宾语前置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疑问代词作宾语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一般放在介词之前。如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奚以知其然也。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奚以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这种情况的宾语前置一般是为了强调宾语。如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诗三百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一言以蔽之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思无邪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一言以蔽之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以一言蔽之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介词的宾语是方位词时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也放在介词的前面。如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亚父南向坐。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亚父向南坐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878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69476956"/>
              </p:ext>
            </p:extLst>
          </p:nvPr>
        </p:nvGraphicFramePr>
        <p:xfrm>
          <a:off x="508000" y="1645199"/>
          <a:ext cx="8128000" cy="4736129"/>
        </p:xfrm>
        <a:graphic>
          <a:graphicData uri="http://schemas.openxmlformats.org/presentationml/2006/ole">
            <p:oleObj spid="_x0000_s33800" name="文档" r:id="rId7" imgW="3926273" imgH="22880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5448132"/>
              </p:ext>
            </p:extLst>
          </p:nvPr>
        </p:nvGraphicFramePr>
        <p:xfrm>
          <a:off x="508000" y="1796984"/>
          <a:ext cx="8128000" cy="4440328"/>
        </p:xfrm>
        <a:graphic>
          <a:graphicData uri="http://schemas.openxmlformats.org/presentationml/2006/ole">
            <p:oleObj spid="_x0000_s34825" name="文档" r:id="rId7" imgW="3926273" imgH="21451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0599166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6622219"/>
              </p:ext>
            </p:extLst>
          </p:nvPr>
        </p:nvGraphicFramePr>
        <p:xfrm>
          <a:off x="508000" y="1434810"/>
          <a:ext cx="8128000" cy="5245568"/>
        </p:xfrm>
        <a:graphic>
          <a:graphicData uri="http://schemas.openxmlformats.org/presentationml/2006/ole">
            <p:oleObj spid="_x0000_s35849" name="文档" r:id="rId7" imgW="3926273" imgH="25343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09654496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04436555"/>
              </p:ext>
            </p:extLst>
          </p:nvPr>
        </p:nvGraphicFramePr>
        <p:xfrm>
          <a:off x="508000" y="1484784"/>
          <a:ext cx="8128000" cy="5156826"/>
        </p:xfrm>
        <a:graphic>
          <a:graphicData uri="http://schemas.openxmlformats.org/presentationml/2006/ole">
            <p:oleObj spid="_x0000_s36873" name="文档" r:id="rId7" imgW="3926273" imgH="24907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2560494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下列语句中加点词的解释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伐木者止其旁而不取也　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停留。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问其故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无所可用。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舍于故人之家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住宿。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一上一下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以和为量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应为名词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7524" y="4404061"/>
            <a:ext cx="85689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531" y="4784246"/>
            <a:ext cx="85689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585137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将文中画横线的句子翻译成现代汉语。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其一能鸣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其一不能鸣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请奚杀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物物而不物于物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则胡可得而累邪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弟子志之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其唯道德之乡乎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一只能叫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一只不能叫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请问杀哪一只呢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役使外物而不被外物所役使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怎么会受到外物的拖累呢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弟子们记住了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要想免于被拖累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恐怕还只有归向于清静无为的自然之境吧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3566582"/>
            <a:ext cx="8568952" cy="1712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9133074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庄子到底有多狂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对于一个追求中庸和适度的民族来说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狂的魅力有时是无法言说的。囿于生存的环境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人们往往以各种各样的理由来掩饰自己对于狂的追求和渴望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但有时这种追求和渴望总是会不经意地流露出来。譬如通过他的更喜欢李白而不是杜甫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或者他的偶尔的放歌纵酒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或者只是他的对庄子的欣赏。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我本楚狂人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凤歌笑孔丘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似乎不仅是李白个人的自白。放歌纵酒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也不只是魏晋名士风流的影子。而他们都可以让我们想起另一个人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那就是庄子。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送怀千载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3599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生活中的庄子是没有梧桐、练实和醴泉的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因此对政治权力的拒绝意味着要延续他困顿的生活。庄子曾经做过漆园吏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这到底是一个什么样的职位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学者间并没有一个一致的看法。也许漆园是一个基层的行政单位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也许只是漆树的园子。但无论如何是很卑微的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而且庄子似乎也没有做很久。他的家境是贫困的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处穷闾隘巷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困窘织屦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槁项黄馘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这有似于颜回。不知道这是不是他喜欢依托颜回的一个理由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但颜回是一个谦谦君子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生活在仁和礼的世界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也不想是。当颜回和儒生们为了仕而学的时候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其学无所不窥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的庄子却自觉地和政治权力拉开了距离。在一个把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学而优则仕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看作生活正途的社会中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学而优而不仕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的态度自然显得非常的另类。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28540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庄子确实是另类的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这使他喜欢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畸人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之名。作为畸形的人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他有着和正常人不同的想法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也过着和正常人不同的生活。这不仅表现在对权力的拒绝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还表现在其他的方面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譬如对生命和死亡的理解上面。在世俗的眼中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出生和死亡是生活中重要的事件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因此有一系列的仪式迎接生命的到来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礼送生命的结束。可是庄子不同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基于自己对于生死的理解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他对于这些仪式给予了足够的蔑视。《至乐》记载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6729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庄子妻死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惠子吊之。庄子则方箕踞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鼓盆而歌。惠子曰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长子、老、身死。不哭亦足矣。又鼓盆而歌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不亦甚乎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不然。是其始死也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我独何能无概然。察其始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而本无生。非徒无生也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而本无形。非徒无形也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而本无气。杂乎芒芴之间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变而有气。气变而有形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形变而有生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今又变而之死。是相与为春秋冬夏四时行也。人且偃然寝于巨室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而我噭噭然随而哭之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自以为不通乎命。故止也。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16343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世俗的丧礼显然是没有遵守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还有鼓盆而歌的举动。庄子似乎刻意地想向世俗宣示着什么。这当然有他的理由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但问题不在于这种理由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而在于他对于这理由的坚持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并付诸行动。很多人或许有和庄子同样的想法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但是他们会把这想法隐藏起来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妥协于人群和世俗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循规蹈矩地行事。但庄子不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他想尽可能地做一个真实的人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也就是真人。虽然处在人世间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人不得不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吾行却曲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也就是被扭曲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如庄子的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不谴是非以与世俗处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但是对真的追求永远不会消失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并一定会在生活中表现出来。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9452163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这种坚持也表现在庄子对待自己的死亡的态度上。而且与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庄子妻死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的一段相比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万物一体生死一条的意识表达得更加明确。《列御寇》记载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庄子将死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弟子欲厚葬之。庄子曰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吾以天地为棺椁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以日月为连璧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星辰为珠玑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万物为赍送。吾葬岂不备邪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弟子曰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吾恐乌鸢之食夫子也。庄子曰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在上为乌鸢食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在下为蝼蚁食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夺彼与此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何其偏也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336711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死亡并不是一件可怕的事情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它是向天地的回归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与日月、星辰、万物等合为一体。在这样的理解之下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人间的所谓陪葬的厚薄又算得了什么呢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而既然是一体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当然也就没有乌鸢或者蝼蚁的区别。这是真正的达观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达代表着通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自己和天地万物的通为一体。达观不免显得有些冷酷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儒家精心营造的温情脉脉的东西在这里被打得粉碎。但这却是世界的真实和真实的世界。庄子像是那个说出了国王什么也没有穿的小孩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他以自己的童心追求着真实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实践着真实。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摘自《庄子哲学》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北京大学出版社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/2013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863081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本文标题很有特色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运用问句的形式既概括了文中的中心内容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也引起了读者的阅读兴趣。文章开门见山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由大处着笔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探讨国人对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的特有感触。然后将笔端落于庄子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并从两大方面交代了庄子到底有多狂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一是对功名的态度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二是对死亡的看法。这两个事例足以看出庄子的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327683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道德修养高的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能够达到忘我的境界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精神完全超脱物外的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心目中没有功名利禄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思想修养臻于完美的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圣人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从不去追求名誉和地位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他们都达到了物我两忘、天人合一的境界。真正的逍遥就是提升境界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超越庸常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鄙视世俗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使精神得到永恒。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理想的人生应该摆脱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的现实功利的束缚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追求超凡脱俗的精神境界。人应该追求精神的自由、个性的解放。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诗意地栖居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给心灵一方净土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淡然面对人生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让生命多一分坦然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5104476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67739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庄子看起来是一个愤世嫉俗的人。他生活很穷困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却不接受楚威王的重金聘请。虽一生淡泊名利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主张修身养性、清静无为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但他的内心深处却充满着对当时世态的悲愤与绝望。从他的哲学有退隐、不争、率性的表象上可以看出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庄子是一个对现实世界有着强烈爱恨的人。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正因为世道污浊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所以他才退隐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正因为有黄雀在后的经历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所以他才与世无争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正因为人生有太多不自由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所以他才强调率性。庄子是以率性而凸显其特立的人格魅力的。正因为爱得热烈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所以他才恨得彻底。他认为做官戕害人的自然本性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不如在贫贱生活中自得其乐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其实这是对现实情形过于黑暗污浊的强烈觉醒。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淡泊名利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追求自由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安于贫贱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dirty="0" smtClean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率性自然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30850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大千世界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缤纷绚烂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置身其中的我们尽情地享受它给我们带来的无限的欢愉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但是我们有时又会陡然发现身处这欢愉中心中却充满了迷惑。回头看看庄子吧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看看他如何找到了精神的自由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给自己的心灵一方净土。请以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给心灵一方净土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953472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逍遥游</a:t>
            </a:r>
            <a:r>
              <a:rPr lang="en-US" altLang="zh-CN" dirty="0"/>
              <a:t>(</a:t>
            </a:r>
            <a:r>
              <a:rPr lang="zh-CN" altLang="zh-CN" dirty="0"/>
              <a:t>节选</a:t>
            </a:r>
            <a:r>
              <a:rPr lang="en-US" altLang="zh-CN" dirty="0"/>
              <a:t>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775652142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当灰烟不休地刷着久已不蓝的天空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光明开始疲惫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当夜空失去闪烁的妩媚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星空渐欲凋零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当人性私欲熏染着纯朴的心灵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世界不再宁静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当世俗的纷争蚕食了最后的一滴善意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美丽即将消失。疲惫的心终于耐不住黑的窒息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我要寻找阳光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照亮心田中的一方净土。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净化世界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可净化自己的心灵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自可仰目聆听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当我们无路可走的时候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应往山头看看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看看那棵看守心灵月亮的树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还是那么毅然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举世浑浊我独清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汨罗江属于我心潭的净水一泓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乱世纷争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自有南山下五柳扬风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野菊飘香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钟鼓馔玉不足为贵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大可月下对影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极乐飘仙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找寻那历史上曾经的美好。原来在流失的土地上还可耙耢出一方净土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成就难得的心境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抚慰躁动的思想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且用千年老弦弹奏优美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演绎和谐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净化魂灵。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40523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74859917"/>
              </p:ext>
            </p:extLst>
          </p:nvPr>
        </p:nvGraphicFramePr>
        <p:xfrm>
          <a:off x="508000" y="1628800"/>
          <a:ext cx="8128000" cy="3981719"/>
        </p:xfrm>
        <a:graphic>
          <a:graphicData uri="http://schemas.openxmlformats.org/presentationml/2006/ole">
            <p:oleObj spid="_x0000_s1079" name="文档" r:id="rId3" imgW="3998962" imgH="19594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庄子生活的年代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正是我国古代社会大变革、大动荡、大战乱的时代。其时周王朝名存实亡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各诸侯国之间的战争愈演愈烈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也空前残酷。庄周对当时的社会现实及统治者深为不满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时时进行尖锐的批判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发出沉痛的抗议。一方面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窃钩者诛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窃国者为诸侯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《胠箧》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的腐败社会使他羞与为伍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王公大人不能器之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老子伯夷列传》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的现实处境又使他无法一展抱负。他无力改变现实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又心有不甘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所以只好在幻想的天地里翱翔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在绝对自由的精神境界里寻求解脱。正是在这种情况下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他写出了苦闷心灵的追求之歌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《逍遥游》。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M05.eps" descr="id:2147489901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43808" y="1515613"/>
            <a:ext cx="2203807" cy="270547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29652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369—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我国战国中期思想家。名周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宋国蒙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今安徽蒙城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一说河南商丘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人。与梁惠王、齐宣王同时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大体与孟轲同时而稍后。他出身于一个没落的贵族家庭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做过蒙地的漆园吏。他一生大都从事于讲学、著述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但从游者不多。他继承并发展了老子的思想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成为战国中期道家学派的代表人物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之称。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22438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庄子的主要思想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无道无为、相对的认识论、无条件的精神自由等。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《庄子》今存三十三篇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其中内篇七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外篇十五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杂篇十一。内篇一般认定为庄子自撰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外篇、杂篇出于庄子门人及后学之手。内篇最集中表现庄子的哲学思想的是《齐物论》《逍遥游》《大宗师》等。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逍遥游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是庄子思想的一个重要方面。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逍遥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意思是悠然自得的样子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逍遥游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是指超越时间和空间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不受任何束缚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绝对自由地遨游于永恒的精神世界之中。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287694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132</TotalTime>
  <Words>4779</Words>
  <Application>Microsoft Office PowerPoint</Application>
  <PresentationFormat>全屏显示(4:3)</PresentationFormat>
  <Paragraphs>278</Paragraphs>
  <Slides>50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2" baseType="lpstr">
      <vt:lpstr>测控设计模板14新</vt:lpstr>
      <vt:lpstr>文档</vt:lpstr>
      <vt:lpstr>第四专题  心连广宇</vt:lpstr>
      <vt:lpstr>幻灯片 2</vt:lpstr>
      <vt:lpstr>幻灯片 3</vt:lpstr>
      <vt:lpstr>送怀千载</vt:lpstr>
      <vt:lpstr>逍遥游(节选)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2017-11-07T07:53:01Z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