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0" r:id="rId5"/>
    <p:sldId id="259" r:id="rId6"/>
    <p:sldId id="258" r:id="rId7"/>
    <p:sldId id="266" r:id="rId8"/>
    <p:sldId id="267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0"/>
            <a:ext cx="1223962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958533"/>
            <a:ext cx="9144000" cy="23876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9600" i="1">
                <a:solidFill>
                  <a:schemeClr val="accent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幸运的一天</a:t>
            </a:r>
            <a:endParaRPr lang="zh-CN" altLang="en-US" sz="9600" i="1">
              <a:solidFill>
                <a:schemeClr val="accent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4925" y="-19050"/>
            <a:ext cx="12244705" cy="6885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07435" y="1092200"/>
            <a:ext cx="796988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>
                <a:solidFill>
                  <a:srgbClr val="FF0000"/>
                </a:solidFill>
              </a:rPr>
              <a:t>课后作业：</a:t>
            </a:r>
            <a:endParaRPr lang="zh-CN" altLang="en-US" sz="6600">
              <a:solidFill>
                <a:srgbClr val="FF0000"/>
              </a:solidFill>
            </a:endParaRPr>
          </a:p>
          <a:p>
            <a:pPr algn="l"/>
            <a:endParaRPr lang="zh-CN" altLang="en-US" sz="6600">
              <a:solidFill>
                <a:srgbClr val="FF0000"/>
              </a:solidFill>
            </a:endParaRPr>
          </a:p>
          <a:p>
            <a:pPr algn="l"/>
            <a:r>
              <a:rPr lang="zh-CN" altLang="en-US" sz="4400"/>
              <a:t>请你跟同桌复述一下这个故事，</a:t>
            </a:r>
            <a:endParaRPr lang="zh-CN" altLang="en-US" sz="4400"/>
          </a:p>
          <a:p>
            <a:pPr algn="l"/>
            <a:endParaRPr lang="zh-CN" altLang="en-US" sz="4400"/>
          </a:p>
          <a:p>
            <a:pPr algn="l"/>
            <a:r>
              <a:rPr lang="zh-CN" altLang="en-US" sz="4400"/>
              <a:t>回家之后再讲给爸爸妈妈听。</a:t>
            </a:r>
            <a:endParaRPr lang="zh-CN" altLang="en-US" sz="4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050" y="-8255"/>
            <a:ext cx="12172950" cy="68541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80385" y="-8255"/>
            <a:ext cx="8440420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我会认</a:t>
            </a:r>
            <a:endParaRPr lang="zh-CN" altLang="en-US" sz="800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zh-CN" altLang="en-US" sz="6000"/>
          </a:p>
          <a:p>
            <a:r>
              <a:rPr lang="zh-CN" altLang="en-US" sz="4800" b="1"/>
              <a:t>幸     运     猪     错     饥     饿</a:t>
            </a:r>
            <a:endParaRPr lang="zh-CN" altLang="en-US" sz="4800" b="1"/>
          </a:p>
          <a:p>
            <a:r>
              <a:rPr lang="zh-CN" altLang="en-US" sz="4800" b="1"/>
              <a:t>     </a:t>
            </a:r>
            <a:endParaRPr lang="zh-CN" altLang="en-US" sz="4800" b="1"/>
          </a:p>
          <a:p>
            <a:r>
              <a:rPr lang="zh-CN" altLang="en-US" sz="4800" b="1"/>
              <a:t>餐     烤     肉     脏     瘦     胖 </a:t>
            </a:r>
            <a:endParaRPr lang="zh-CN" altLang="en-US" sz="4800" b="1"/>
          </a:p>
          <a:p>
            <a:r>
              <a:rPr lang="zh-CN" altLang="en-US" sz="4800" b="1"/>
              <a:t>    </a:t>
            </a:r>
            <a:endParaRPr lang="zh-CN" altLang="en-US" sz="4800" b="1"/>
          </a:p>
          <a:p>
            <a:r>
              <a:rPr lang="zh-CN" altLang="en-US" sz="4800" b="1"/>
              <a:t>饱     饼     硬     软 </a:t>
            </a:r>
            <a:endParaRPr lang="zh-CN" altLang="en-US" sz="4800" b="1"/>
          </a:p>
        </p:txBody>
      </p:sp>
      <p:sp>
        <p:nvSpPr>
          <p:cNvPr id="2" name="文本框 1"/>
          <p:cNvSpPr txBox="1"/>
          <p:nvPr/>
        </p:nvSpPr>
        <p:spPr>
          <a:xfrm>
            <a:off x="3080385" y="1557655"/>
            <a:ext cx="7312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</a:rPr>
              <a:t>xìng       yùn       zhū       cuò        jī           è </a:t>
            </a:r>
            <a:endParaRPr lang="zh-CN" altLang="en-US" sz="32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0385" y="3010535"/>
            <a:ext cx="7786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</a:rPr>
              <a:t>cān       kǎo       ròu       zāng     shòu      pàng </a:t>
            </a:r>
            <a:endParaRPr lang="zh-CN" altLang="en-US" sz="32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80385" y="4403090"/>
            <a:ext cx="5476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</a:rPr>
              <a:t>bǎo       bǐng      yìng      ruǎn </a:t>
            </a:r>
            <a:endParaRPr lang="zh-CN" altLang="en-US" sz="32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050" y="-8255"/>
            <a:ext cx="12172950" cy="68541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67100" y="252730"/>
            <a:ext cx="66541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/>
              <a:t>我会写</a:t>
            </a:r>
            <a:endParaRPr lang="zh-CN" altLang="en-US" sz="7200"/>
          </a:p>
          <a:p>
            <a:endParaRPr lang="zh-CN" altLang="en-US" sz="7200"/>
          </a:p>
          <a:p>
            <a:r>
              <a:rPr lang="zh-CN" altLang="en-US" sz="6000" b="1">
                <a:solidFill>
                  <a:srgbClr val="FF0000"/>
                </a:solidFill>
              </a:rPr>
              <a:t>幸运    错</a:t>
            </a:r>
            <a:r>
              <a:rPr lang="zh-CN" altLang="en-US" sz="6000" b="1"/>
              <a:t>误    肥</a:t>
            </a:r>
            <a:r>
              <a:rPr lang="zh-CN" altLang="en-US" sz="6000" b="1">
                <a:solidFill>
                  <a:srgbClr val="FF0000"/>
                </a:solidFill>
              </a:rPr>
              <a:t>肉</a:t>
            </a:r>
            <a:endParaRPr lang="zh-CN" altLang="en-US" sz="6000" b="1">
              <a:solidFill>
                <a:srgbClr val="FF0000"/>
              </a:solidFill>
            </a:endParaRPr>
          </a:p>
          <a:p>
            <a:endParaRPr lang="zh-CN" altLang="en-US" sz="6000" b="1"/>
          </a:p>
          <a:p>
            <a:r>
              <a:rPr lang="zh-CN" altLang="en-US" sz="6000" b="1">
                <a:solidFill>
                  <a:srgbClr val="FF0000"/>
                </a:solidFill>
              </a:rPr>
              <a:t>最</a:t>
            </a:r>
            <a:r>
              <a:rPr lang="zh-CN" altLang="en-US" sz="6000" b="1"/>
              <a:t>后    </a:t>
            </a:r>
            <a:r>
              <a:rPr lang="zh-CN" altLang="en-US" sz="6000" b="1">
                <a:solidFill>
                  <a:srgbClr val="FF0000"/>
                </a:solidFill>
              </a:rPr>
              <a:t>辛</a:t>
            </a:r>
            <a:r>
              <a:rPr lang="zh-CN" altLang="en-US" sz="6000" b="1"/>
              <a:t>苦</a:t>
            </a:r>
            <a:endParaRPr lang="zh-CN" altLang="en-US" sz="60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050" y="-8255"/>
            <a:ext cx="12172950" cy="68541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84295" y="178435"/>
            <a:ext cx="65652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         </a:t>
            </a:r>
            <a:r>
              <a:rPr lang="zh-CN" altLang="en-US" sz="4800"/>
              <a:t>一天，小猪去找小兔子，却</a:t>
            </a:r>
            <a:r>
              <a:rPr lang="zh-CN" altLang="en-US" sz="4800">
                <a:solidFill>
                  <a:srgbClr val="FF0000"/>
                </a:solidFill>
              </a:rPr>
              <a:t>敲错</a:t>
            </a:r>
            <a:r>
              <a:rPr lang="zh-CN" altLang="en-US" sz="4800"/>
              <a:t>了狐狸家的门。</a:t>
            </a:r>
            <a:r>
              <a:rPr lang="zh-CN" altLang="en-US" sz="4800">
                <a:solidFill>
                  <a:srgbClr val="FF0000"/>
                </a:solidFill>
              </a:rPr>
              <a:t>饥饿</a:t>
            </a:r>
            <a:r>
              <a:rPr lang="zh-CN" altLang="en-US" sz="4800"/>
              <a:t>的狐狸抓住小猪，</a:t>
            </a:r>
            <a:r>
              <a:rPr lang="zh-CN" altLang="en-US" sz="4800">
                <a:solidFill>
                  <a:srgbClr val="FF0000"/>
                </a:solidFill>
              </a:rPr>
              <a:t>大声</a:t>
            </a:r>
            <a:r>
              <a:rPr lang="zh-CN" altLang="en-US" sz="4800"/>
              <a:t>叫道：</a:t>
            </a:r>
            <a:r>
              <a:rPr lang="en-US" altLang="zh-CN" sz="4800"/>
              <a:t>“</a:t>
            </a:r>
            <a:r>
              <a:rPr lang="zh-CN" altLang="en-US" sz="4800"/>
              <a:t>这真是我</a:t>
            </a:r>
            <a:r>
              <a:rPr lang="zh-CN" altLang="en-US" sz="4800">
                <a:solidFill>
                  <a:srgbClr val="FF0000"/>
                </a:solidFill>
              </a:rPr>
              <a:t>幸运</a:t>
            </a:r>
            <a:r>
              <a:rPr lang="zh-CN" altLang="en-US" sz="4800"/>
              <a:t>的一天！午餐竟然自己送上门来了！</a:t>
            </a:r>
            <a:r>
              <a:rPr lang="en-US" altLang="zh-CN" sz="4800"/>
              <a:t>”</a:t>
            </a:r>
            <a:endParaRPr lang="en-US" altLang="zh-CN" sz="4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6365" y="1905"/>
            <a:ext cx="12172950" cy="68541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32175" y="1021080"/>
            <a:ext cx="821372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  </a:t>
            </a:r>
            <a:r>
              <a:rPr lang="zh-CN" altLang="en-US" sz="6000"/>
              <a:t>你看，我是一只非常脏的猪，难道你就不想把我洗干净再吃吗？</a:t>
            </a:r>
            <a:endParaRPr lang="zh-CN" altLang="en-US" sz="6000"/>
          </a:p>
          <a:p>
            <a:r>
              <a:rPr lang="zh-CN" altLang="en-US" sz="4000"/>
              <a:t>        </a:t>
            </a:r>
            <a:endParaRPr lang="en-US" altLang="zh-CN" sz="4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050" y="-8255"/>
            <a:ext cx="12172950" cy="68541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46170" y="133985"/>
            <a:ext cx="7770495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  </a:t>
            </a:r>
            <a:endParaRPr lang="zh-CN" altLang="en-US" sz="4000"/>
          </a:p>
          <a:p>
            <a:r>
              <a:rPr lang="zh-CN" altLang="en-US" sz="4000"/>
              <a:t>            </a:t>
            </a:r>
            <a:r>
              <a:rPr lang="zh-CN" altLang="en-US" sz="5400"/>
              <a:t>我是一只非常瘦小的猪，难道你就不想把我喂胖，让自己吃的更饱一点儿吗？</a:t>
            </a:r>
            <a:endParaRPr lang="zh-CN" altLang="en-US" sz="5400"/>
          </a:p>
          <a:p>
            <a:r>
              <a:rPr lang="zh-CN" altLang="en-US" sz="4000"/>
              <a:t>       </a:t>
            </a:r>
            <a:endParaRPr lang="en-US" altLang="zh-CN" sz="4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050" y="-8255"/>
            <a:ext cx="12172950" cy="68541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01060" y="608330"/>
            <a:ext cx="777049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      </a:t>
            </a:r>
            <a:r>
              <a:rPr lang="zh-CN" altLang="en-US" sz="4000"/>
              <a:t> </a:t>
            </a:r>
            <a:r>
              <a:rPr lang="zh-CN" altLang="en-US" sz="5400"/>
              <a:t>我是一只爱干活的猪，所以我的肉又硬又结实，难道你就没有想过给我按摩一下，让自己吃更软嫩一点儿的烤肉吗？</a:t>
            </a:r>
            <a:endParaRPr lang="zh-CN" altLang="en-US" sz="5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4925" y="-19050"/>
            <a:ext cx="12244705" cy="6885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07435" y="1092200"/>
            <a:ext cx="7969885" cy="3723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/>
              <a:t>练一练：</a:t>
            </a:r>
            <a:endParaRPr lang="zh-CN" altLang="en-US" sz="6000"/>
          </a:p>
          <a:p>
            <a:pPr algn="ctr"/>
            <a:endParaRPr lang="zh-CN" altLang="en-US" sz="4400"/>
          </a:p>
          <a:p>
            <a:r>
              <a:rPr lang="zh-CN" altLang="en-US" sz="4400"/>
              <a:t>与同桌分角色朗读小猪和狐狸的对话，注意读准字音，并想想该用什么语气读呢？</a:t>
            </a:r>
            <a:endParaRPr lang="zh-CN" altLang="en-US" sz="4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4925" y="-19050"/>
            <a:ext cx="12244705" cy="6885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07435" y="1092200"/>
            <a:ext cx="796988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/>
              <a:t>想一想：</a:t>
            </a:r>
            <a:endParaRPr lang="zh-CN" altLang="en-US" sz="6000"/>
          </a:p>
          <a:p>
            <a:pPr algn="ctr"/>
            <a:endParaRPr lang="zh-CN" altLang="en-US" sz="6000"/>
          </a:p>
          <a:p>
            <a:r>
              <a:rPr lang="zh-CN" altLang="en-US" sz="4400"/>
              <a:t>狐狸分别几次想吃小猪，而小猪又是如何逃脱的呢？</a:t>
            </a:r>
            <a:endParaRPr lang="zh-CN" altLang="en-US" sz="4400"/>
          </a:p>
          <a:p>
            <a:r>
              <a:rPr lang="zh-CN" altLang="en-US" sz="4400"/>
              <a:t>你认为这是一只怎样的小猪呢？</a:t>
            </a:r>
            <a:endParaRPr lang="zh-CN" altLang="en-US" sz="4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</Words>
  <Application>WPS 演示</Application>
  <PresentationFormat>宽屏</PresentationFormat>
  <Paragraphs>48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方正姚体</vt:lpstr>
      <vt:lpstr>汉仪中楷简</vt:lpstr>
      <vt:lpstr>Office 主题</vt:lpstr>
      <vt:lpstr>幸运的一天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2015-05-05T08:02:00Z</dcterms:created>
  <dcterms:modified xsi:type="dcterms:W3CDTF">2018-01-16T08:37:34Z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