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99" r:id="rId2"/>
    <p:sldId id="278" r:id="rId3"/>
    <p:sldId id="257" r:id="rId4"/>
    <p:sldId id="258" r:id="rId5"/>
    <p:sldId id="266" r:id="rId6"/>
    <p:sldId id="301" r:id="rId7"/>
    <p:sldId id="268" r:id="rId8"/>
    <p:sldId id="269" r:id="rId9"/>
    <p:sldId id="270" r:id="rId10"/>
    <p:sldId id="271" r:id="rId11"/>
    <p:sldId id="317" r:id="rId12"/>
    <p:sldId id="316" r:id="rId13"/>
    <p:sldId id="272" r:id="rId14"/>
    <p:sldId id="274" r:id="rId15"/>
    <p:sldId id="259" r:id="rId16"/>
    <p:sldId id="306" r:id="rId17"/>
    <p:sldId id="261" r:id="rId18"/>
    <p:sldId id="304" r:id="rId19"/>
    <p:sldId id="262" r:id="rId20"/>
    <p:sldId id="264" r:id="rId21"/>
    <p:sldId id="307" r:id="rId22"/>
    <p:sldId id="312" r:id="rId23"/>
    <p:sldId id="308" r:id="rId24"/>
    <p:sldId id="290" r:id="rId25"/>
    <p:sldId id="294" r:id="rId26"/>
    <p:sldId id="313" r:id="rId27"/>
    <p:sldId id="296" r:id="rId28"/>
    <p:sldId id="309" r:id="rId29"/>
    <p:sldId id="300" r:id="rId30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02" autoAdjust="0"/>
    <p:restoredTop sz="94660"/>
  </p:normalViewPr>
  <p:slideViewPr>
    <p:cSldViewPr>
      <p:cViewPr varScale="1">
        <p:scale>
          <a:sx n="49" d="100"/>
          <a:sy n="49" d="100"/>
        </p:scale>
        <p:origin x="-114" y="-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A5A97-1D6B-49BC-8079-63C680F0D703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8299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pPr/>
              <a:t>2018-6-5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50790" y="236872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单元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0790" y="2792939"/>
            <a:ext cx="83597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18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心</a:t>
            </a:r>
            <a:r>
              <a:rPr lang="zh-CN" altLang="en-US" sz="6000" b="1" dirty="0">
                <a:solidFill>
                  <a:srgbClr val="F79646">
                    <a:lumMod val="75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术</a:t>
            </a:r>
            <a:endParaRPr lang="en-US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2" descr="F:\下图\创新人教1 幻灯片\写作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610" y="-4192"/>
            <a:ext cx="4051893" cy="25836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246" y="548680"/>
            <a:ext cx="1164560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苏轼、苏辙的父亲苏洵在给两个儿子取名时颇费了一番苦心。他的愿望在《名二子》中是这样说的：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轮、辐、盖、轸，皆有职乎车。而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若无所为者。虽然，去轼，则吾未见其为完车也。轼乎，吾惧汝之不外饰也！天下之木莫不由辙，而是言车之功，辙于焉。虽然，车仆马毙，而患亦不及辙。是辙者善处祸福之间也。辙乎，吾知勉矣！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 </a:t>
            </a:r>
            <a:endParaRPr lang="en-US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的本性是难移的。纵观苏轼兄弟的一生遭遇，再看苏洵当初给两个儿子取名时所持的愿望，我们可以说只实现了一半。苏辙的一生，的确是做到了谨小慎微，游离于改革与保守之间，在激烈的政治斗争中，虽然也屡遭贬斥，但终能免祸，并且有个较安适的晚年。苏轼则未能因父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取名</a:t>
            </a:r>
            <a:endParaRPr lang="en-US" altLang="zh-CN" sz="2800" kern="100" dirty="0" smtClean="0"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83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246" y="908652"/>
            <a:ext cx="11645608" cy="3888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而改掉其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不外饰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的性格，恰恰就是这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不外饰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的性格使他吃尽了苦头。无论是以王安石为首的改革派，还是以司马光为首的保守派，都对他不满意，都想排挤他、打击他。再说这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，这一作为乘车人扶手的横木，诚然有使人不至于因车的突然停止而前倾，但其所处的位置也十分抢眼，想要做到不招人嫉，实在是太难了。这恐怕是苏洵在给两个儿子取名时始料不及的吧。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en-US" altLang="zh-CN" sz="2800" kern="100" dirty="0"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169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1002868"/>
            <a:ext cx="8786281" cy="2595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(1009—1066)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，北宋散文家。字明允，号老泉。眉山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今属四川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人。嘉祐年间，其文得欧阳修举荐，一时公卿士大夫争相传诵，文名因而大盛。与其子苏轼、苏辙合称三苏，均列入唐宋八大家。有《嘉祐集》传世，代表作有《权书》、《衡论》、《六国论》等。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6146" name="Picture 2" descr="苏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5478" y="1220414"/>
            <a:ext cx="2022336" cy="27126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314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332656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写作背景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526" y="332656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二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0238" y="907680"/>
            <a:ext cx="11645608" cy="453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北宋中期，国势日衰，民族矛盾十分严重，来自西夏、契丹的侵略气焰日益嚣张。为求苟安，宋每年都得向契丹、西夏纳币输帛，结果，极大地削弱了国力，带来了无穷的祸患。针对这种情况，苏洵花了很大精力研究古今兵法和战例，《权书》十篇就是他系统研究战略战术问题的军事专著，本文是其中一篇。文章逐节论述用兵的方法，分治心、尚义、养士、智愚、料敌、审势、出奇、守备等八个方面，而以治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即将帅的思想与军事素养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为核心，所以标题叫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22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1117711"/>
            <a:ext cx="11344407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麋鹿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于左而目不瞬。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能以兵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6574" y="476672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基础梳理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2526" y="476672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三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32691" y="2469584"/>
            <a:ext cx="1960425" cy="5698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突然出现。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592962" y="3114807"/>
            <a:ext cx="1261884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兴起。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592962" y="4418421"/>
            <a:ext cx="1261884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试探。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523126" y="5023384"/>
            <a:ext cx="1800026" cy="502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辨别滋味。</a:t>
            </a:r>
          </a:p>
        </p:txBody>
      </p:sp>
    </p:spTree>
    <p:extLst>
      <p:ext uri="{BB962C8B-B14F-4D97-AF65-F5344CB8AC3E}">
        <p14:creationId xmlns="" xmlns:p14="http://schemas.microsoft.com/office/powerpoint/2010/main" val="107378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63788"/>
            <a:ext cx="11232086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163895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怒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226047"/>
            <a:ext cx="360040" cy="80994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875863"/>
            <a:ext cx="99265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夫惟义可以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士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不尽则有余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勇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2460948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342678" y="2443521"/>
            <a:ext cx="360040" cy="89094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85261" y="2108004"/>
            <a:ext cx="81983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道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一动之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害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4566" y="4412260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342678" y="3908204"/>
            <a:ext cx="360040" cy="210079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85261" y="3541900"/>
            <a:ext cx="81983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麋鹿兴于左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目不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瞬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养其心，一战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胜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士皆委己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听命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其中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75981" y="9718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激起义愤</a:t>
            </a:r>
            <a:endParaRPr lang="zh-CN" altLang="en-US" sz="2800" dirty="0">
              <a:solidFill>
                <a:srgbClr val="3333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82551" y="16128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愤怒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86894" y="21800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作为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06974" y="28280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成为</a:t>
            </a:r>
            <a:endParaRPr lang="zh-CN" altLang="en-US" sz="2800" kern="10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78750" y="362017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连词，表转折，却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87094" y="426824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连词，表顺承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55046" y="489715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连词，表并列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49924" y="553456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连词，表修饰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710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6" grpId="0"/>
      <p:bldP spid="16" grpId="1"/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1701780"/>
            <a:ext cx="1140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2678" y="1639806"/>
            <a:ext cx="360040" cy="980038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5261" y="1334504"/>
            <a:ext cx="6974241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有所侮而动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en-US" altLang="zh-CN" sz="2800" u="sng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善用兵者以形</a:t>
            </a:r>
            <a:r>
              <a:rPr lang="zh-CN" altLang="zh-CN" sz="2800" kern="100" dirty="0" smtClean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22540" y="1417395"/>
            <a:ext cx="91183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确实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2540" y="2084631"/>
            <a:ext cx="91183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牢固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421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476672"/>
            <a:ext cx="11457851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形容词作名词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而后可以动于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此用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长短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之术也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名词作状语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尺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当猛虎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endParaRPr lang="zh-CN" altLang="zh-CN" sz="1050" u="sng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名词作动词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胄</a:t>
            </a:r>
            <a:r>
              <a:rPr lang="zh-CN" altLang="zh-CN" sz="2800" kern="100" dirty="0">
                <a:solidFill>
                  <a:srgbClr val="FF0000"/>
                </a:solidFill>
                <a:latin typeface="Times New Roman"/>
                <a:ea typeface="华文细黑"/>
                <a:cs typeface="Times New Roman"/>
              </a:rPr>
              <a:t>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54169" y="184482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危险处。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56104" y="2492896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长处和短处。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46057" y="3771804"/>
            <a:ext cx="1620957" cy="393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用鞭子。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14977" y="5036959"/>
            <a:ext cx="1980029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戴着；穿着</a:t>
            </a:r>
            <a:endParaRPr lang="zh-CN" altLang="en-US" sz="2800" kern="100" dirty="0">
              <a:solidFill>
                <a:srgbClr val="3333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435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003" y="692696"/>
            <a:ext cx="11457851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文言句式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而士不厌兵，此黄帝之所以七十战而兵不殆也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徒手遇蜥蜴，变色而却步，人之情也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>
                <a:latin typeface="Times New Roman"/>
                <a:ea typeface="华文细黑"/>
                <a:cs typeface="Times New Roman"/>
              </a:rPr>
              <a:t>		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麋鹿兴于左而目不瞬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士以义怒，可与百战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62681" y="139361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判断句。</a:t>
            </a:r>
          </a:p>
        </p:txBody>
      </p:sp>
      <p:sp>
        <p:nvSpPr>
          <p:cNvPr id="8" name="矩形 7"/>
          <p:cNvSpPr/>
          <p:nvPr/>
        </p:nvSpPr>
        <p:spPr>
          <a:xfrm>
            <a:off x="7138545" y="2034687"/>
            <a:ext cx="162095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判断句。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32549" y="2701970"/>
            <a:ext cx="2458420" cy="393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状语后置句</a:t>
            </a:r>
            <a:r>
              <a:rPr lang="zh-CN" altLang="en-US" sz="2800" kern="100" dirty="0" smtClean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。</a:t>
            </a:r>
            <a:endParaRPr lang="zh-CN" altLang="en-US" sz="2800" kern="100" dirty="0">
              <a:solidFill>
                <a:srgbClr val="3333FF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18265" y="3321953"/>
            <a:ext cx="1620957" cy="575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省略句。</a:t>
            </a:r>
          </a:p>
        </p:txBody>
      </p:sp>
    </p:spTree>
    <p:extLst>
      <p:ext uri="{BB962C8B-B14F-4D97-AF65-F5344CB8AC3E}">
        <p14:creationId xmlns="" xmlns:p14="http://schemas.microsoft.com/office/powerpoint/2010/main" val="7777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5" grpId="0"/>
      <p:bldP spid="15" grpId="1"/>
      <p:bldP spid="16" grpId="0"/>
      <p:bldP spid="1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合作探究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奇文共欣赏，疑义相与析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542" y="908720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一 、结构</a:t>
            </a:r>
            <a:r>
              <a:rPr lang="zh-CN" altLang="en-US" sz="28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图示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33351957"/>
              </p:ext>
            </p:extLst>
          </p:nvPr>
        </p:nvGraphicFramePr>
        <p:xfrm>
          <a:off x="334963" y="1430338"/>
          <a:ext cx="11018837" cy="5160962"/>
        </p:xfrm>
        <a:graphic>
          <a:graphicData uri="http://schemas.openxmlformats.org/presentationml/2006/ole">
            <p:oleObj spid="_x0000_s5157" name="文档" r:id="rId3" imgW="11255227" imgH="5279759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95710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1408253"/>
            <a:ext cx="11654893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本文讲将领的心理修养，制下御敌之道，以及运思、机权之术，涉及战争中诸多重要问题，以其朴素辩证法思想的光辉，给人以深刻的启示。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56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897101"/>
            <a:ext cx="115558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一、什么是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治心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？作者认为作为主将，应该具有怎样的心理品质？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治心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，就是心理修养。作者认为，主将的心理品质最重要的有二：第一，超人的镇定，临大事而不乱，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泰山崩于前而色不变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；第二，极度的沉静，能有效地排除一切干扰，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麋鹿兴于左而目不瞬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。能如此，就能把握利害得失，能够抵御敌人。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4566" y="329811"/>
            <a:ext cx="2880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二、重点突破</a:t>
            </a:r>
            <a:endParaRPr lang="zh-CN" altLang="en-US" sz="28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108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692696"/>
            <a:ext cx="11671411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二、什么是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？你是怎样看待苏洵的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说的？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上义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就是崇尚正义，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不义，虽利勿动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，把正义性作为军事行动的准则。苏洵是从利的目的性出发提出尚义原则的，因为背义逐利的战争只能获得一时之利，最终将弄到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不可措手足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的地步，那就大不利了。依利而行，则可尽天下之大利。因为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惟义可以怒士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，怒士，就是激励士气，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士以义怒，可与百战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，正义之师无往而不胜。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181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692696"/>
            <a:ext cx="11671411" cy="3888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三、本文在论证上具有怎样的特点？论证了哪些关系？请举例说明。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文章深入实际，阐释道理，以理服人，以朴素辩证法思想的光辉，给人以深刻的启示。在文中，作者论述到下列关系，这些关系都体现了作者的辩证法思想：如，战争中的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义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利</a:t>
            </a:r>
            <a:r>
              <a:rPr lang="en-US" altLang="zh-CN" sz="2800" kern="100" dirty="0">
                <a:solidFill>
                  <a:srgbClr val="3333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的关系；战争与财、力、心、气的关系；战争的阴长和暴短的关系等。另外，文章还阐述了智与愚，理和势、忍和勇、静和动，尝敌和自尝等众多双方因素的关系。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526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9422" y="692696"/>
            <a:ext cx="11671411" cy="2595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泰山崩于前而色不变，麋鹿兴于左而目不瞬。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该句运用了什么修辞手法？好处是什么？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3333FF"/>
                </a:solidFill>
                <a:latin typeface="Times New Roman"/>
                <a:ea typeface="黑体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3333FF"/>
                </a:solidFill>
                <a:latin typeface="Times New Roman"/>
                <a:ea typeface="华文细黑"/>
                <a:cs typeface="Times New Roman"/>
              </a:rPr>
              <a:t>这句话运用夸张和对偶的修辞手法，生动形象地写出了将领要沉着冷静。色，脸色。意指镇静沉着，在突发事变前毫不惊慌失措。</a:t>
            </a:r>
            <a:endParaRPr lang="zh-CN" altLang="zh-CN" sz="1050" kern="100" dirty="0">
              <a:solidFill>
                <a:srgbClr val="3333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415686" y="665715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193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799131"/>
            <a:ext cx="11805036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tabLst>
                <a:tab pos="2430780" algn="l"/>
              </a:tabLst>
            </a:pP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一、技法赏析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文本拓展        　　　　　　　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掬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水月在手，弄花香满衣</a:t>
            </a:r>
          </a:p>
        </p:txBody>
      </p:sp>
      <p:sp>
        <p:nvSpPr>
          <p:cNvPr id="6" name="矩形 5"/>
          <p:cNvSpPr/>
          <p:nvPr/>
        </p:nvSpPr>
        <p:spPr>
          <a:xfrm>
            <a:off x="262558" y="1295622"/>
            <a:ext cx="11457851" cy="4203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切实讲理，以理服人。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不论是战争中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，战争与财、力、心、气的关系，战争中的阴长和暴短的关系，还是智和愚、理和势、忍和勇、静和动，尝敌和自尝等众多对方因素的关系。作者总是从矛盾的双方着眼去思索，并寻求解决问题的方法，这使得文章所表述的战略思想，具有深邃而又切合实用的特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1050" kern="100" dirty="0" smtClean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84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6810" y="181855"/>
            <a:ext cx="11572430" cy="4903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多用排偶，整散结合。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起语多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字，使行文理足气壮；转接多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，语气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果断斩截；全篇多短句而少语词，语调峻急，锋不可犯；排比和对偶句有十几处之多，气势不凡。如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泰山崩于前而色不变，麇鹿兴于左而目不瞬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怒不尽则有余勇，欲不尽则有余贪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一忍可以支百勇，一静可以制百动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，这些排偶句，不仅音韵铿锵，气势不凡，也是极富哲理的句子。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562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834" y="404664"/>
            <a:ext cx="11688154" cy="61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zh-CN" sz="2600" b="1" dirty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写</a:t>
            </a:r>
            <a:r>
              <a:rPr lang="zh-CN" altLang="en-US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r>
              <a:rPr lang="zh-CN" altLang="zh-CN" sz="2600" b="1" dirty="0" smtClean="0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迁移</a:t>
            </a:r>
            <a:endParaRPr lang="zh-CN" altLang="zh-CN" sz="2600" b="1" dirty="0">
              <a:solidFill>
                <a:srgbClr val="3333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6834" y="935354"/>
            <a:ext cx="11688154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角度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排偶句的运用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题目：尝试运用骈文的排偶句和长短句，写一段抒情性文字。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036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3030" y="122451"/>
            <a:ext cx="11923086" cy="6490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835"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走进语文世界。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你将惊叹于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千树万树梨花开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的北国雪景，流连于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春来江水绿如蓝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的南国水乡。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你将与李白一起在月夜飞渡镜湖，梦游天姥，感受洞天石扉訇然中开的气势，欣赏仙人聚会的盛况，仰视诗人扬眉挺胸不事权贵的伟岸身姿！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你将沉醉于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间关莺语花底滑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的琵琶语中，止步于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铁骑突出刀枪鸣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的场景中，聆听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天涯沦落人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心中的风雨声和雷鸣声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  <a:tabLst>
                <a:tab pos="2250440" algn="l"/>
              </a:tabLs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你可以与冰心一道仰观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繁星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，俯视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春水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；去沐浴繁星般母爱的光辉，捡拾春水中一颗颗哲理与情感的珍珠。你可以与冰心一起期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盼那承载着童心和爱心的白色纸船越过大洋飘进母亲的梦乡！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211408" y="26356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黑体"/>
                <a:cs typeface="Times New Roman"/>
              </a:rPr>
              <a:t>示例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8086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452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0314" y="202245"/>
            <a:ext cx="11457851" cy="2218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语文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世界，如诗如画，如梦如幻；语文世界，群英荟萃，胜友如云。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语文世界，它让你有缘与名人对话，让你品尝人生百味，让你激情澎湃，手舞足蹈！走进语文世界吧，那里精彩万分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！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8897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F:\下图\创新人教1 幻灯片\写作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610" y="-4192"/>
            <a:ext cx="4051893" cy="25836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hlinkClick r:id="rId2" action="ppaction://hlinksldjump"/>
          </p:cNvPr>
          <p:cNvSpPr txBox="1"/>
          <p:nvPr/>
        </p:nvSpPr>
        <p:spPr>
          <a:xfrm>
            <a:off x="2638822" y="1556792"/>
            <a:ext cx="7767251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温馨晨读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鸡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声茅店月，人迹板桥霜</a:t>
            </a: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2638822" y="2604389"/>
            <a:ext cx="776859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自主积累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博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观而约取，厚积而薄发</a:t>
            </a: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2638822" y="3645024"/>
            <a:ext cx="777366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合作探究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奇文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共欣赏，疑义相与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析 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48930" y="213851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748930" y="3183497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748930" y="4228482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TextBox 30">
            <a:hlinkClick r:id="rId5" action="ppaction://hlinksldjump"/>
          </p:cNvPr>
          <p:cNvSpPr txBox="1"/>
          <p:nvPr/>
        </p:nvSpPr>
        <p:spPr>
          <a:xfrm>
            <a:off x="2638822" y="4548605"/>
            <a:ext cx="7773662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文本拓展</a:t>
            </a:r>
            <a:r>
              <a:rPr lang="zh-CN" altLang="en-US" sz="4000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40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掬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水月在手，弄花香满衣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2748930" y="5273468"/>
            <a:ext cx="6696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0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14664" y="730015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" y="0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870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温馨晨读 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　 　　　　　　　　　　　</a:t>
            </a:r>
            <a:r>
              <a:rPr lang="zh-CN" altLang="en-US" sz="2400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鸡</a:t>
            </a:r>
            <a:r>
              <a:rPr lang="zh-CN" altLang="en-US" sz="2400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声茅店月，人迹板桥霜</a:t>
            </a:r>
          </a:p>
        </p:txBody>
      </p:sp>
      <p:sp>
        <p:nvSpPr>
          <p:cNvPr id="5" name="矩形 4"/>
          <p:cNvSpPr/>
          <p:nvPr/>
        </p:nvSpPr>
        <p:spPr>
          <a:xfrm>
            <a:off x="113377" y="577146"/>
            <a:ext cx="11886485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7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潇　洒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一株挺拔的树在风里自然地飘摇，它没有固定的姿态，却有一种从容，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一种得心应手的自信，一种既放得开又收得拢，既敢倾斜又伸得直，既不拘一格、千变万化又万变不离其和谐的本领，不吃力，不做作，不雕琢</a:t>
            </a:r>
            <a:r>
              <a:rPr lang="zh-CN" altLang="zh-CN" sz="27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，不紧张，不声嘶力竭。我们说，这是潇洒。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潇洒也是一种心态，一种精神，一种拿得起放得下的豁达，是一种饱经沧桑而又自得其乐的欢愉。宁古塔的土地上，面对流放那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山非山兮水非水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的酸辛与绝望，敝裘短褐的他以潇洒的态度在这里点燃文明的火种</a:t>
            </a:r>
            <a:r>
              <a:rPr lang="zh-CN" altLang="zh-CN" sz="27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7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经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十一年的贬谪重回京城的他，仍不失那份潇洒与豪放，面对春光普照下的妩媚桃花，吐出了</a:t>
            </a:r>
            <a:r>
              <a:rPr lang="en-US" altLang="zh-CN" sz="27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玄都观里桃千树，尽是刘郎去后栽</a:t>
            </a:r>
            <a:r>
              <a:rPr lang="en-US" altLang="zh-CN" sz="27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的心胸</a:t>
            </a:r>
            <a:r>
              <a:rPr lang="en-US" altLang="zh-CN" sz="27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…… </a:t>
            </a:r>
            <a:endParaRPr lang="en-US" altLang="zh-CN" sz="27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9250" y="683818"/>
            <a:ext cx="1827484" cy="67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哲思品悟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54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5569" y="235000"/>
            <a:ext cx="11480277" cy="4355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ts val="55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潇洒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体现出一个人高贵的灵魂。面对困境，是绝望地郁郁此生，还是昂起高傲的头，对它不屑一顾。当年，面对气势汹汹的桓温，谢安镇定安闲，颜色不变，他直接在席上就坐，并不看桓温布置在四周围得铁桶般的卫兵，而是先吟诵了一首咏浩浩洪流的《洛生咏》，老道的桓温也被他这种潇洒旷达的风度镇住，竟不敢有所行动。乌衣巷已然是夕阳野草，然而谢安那份贵族的潇洒却如林间清风般陶醉一代又一代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8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286" y="190850"/>
            <a:ext cx="11595080" cy="611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711200" algn="just">
              <a:lnSpc>
                <a:spcPts val="5300"/>
              </a:lnSpc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潇洒可以超脱苦乐。宠辱不惊，闲看庭前花开花落；去留无意，漫随天外云卷云舒。有了这份心境，才能淡然地将功名尘土，将得失草芥，从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痛苦绝难中超然解脱。庄子在妻子的坟头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鼓盆而歌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，是大悲之后的解脱，接到自己被任命为宰相的消息，仍能静坐泥泞之中，拒绝这个入世成名的机会。他的出世无为构成了中国文人心灵的后院，在这个院子里，每一个失意的文人都被他的潇洒温情地抚摸过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1200" algn="just">
              <a:lnSpc>
                <a:spcPts val="53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潇洒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是画中的一抹水痕，将浓墨调和，将色彩匀淡，潇洒的人仿佛是一弯弦月，在孤寂清幽的天上，散发着只属于他自己的光。然而这份温煦而平和的光却柔柔地照耀着世人，令每一个人都为它所吸引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887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6574" y="787363"/>
            <a:ext cx="11176382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君子和而不同，小人同而不和。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《论语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子路》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君子与人和谐相处，却有自己的主见；小人容易苟同别人，却不能与人和平共处。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和以处众，宽以接下，恕以待人，君子人也。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林逋《省心录》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对待民众和气，对待下属厚道，对待别人宽容，这样的人才是君子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单者易折，众则难摧。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崔鸿《三十国春秋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西秦录》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单个人的力量脆弱，容易受挫折；集体的力量强大，不容易被打垮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664" y="313187"/>
            <a:ext cx="1681415" cy="530613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5"/>
          <p:cNvSpPr txBox="1"/>
          <p:nvPr/>
        </p:nvSpPr>
        <p:spPr>
          <a:xfrm>
            <a:off x="91258" y="269526"/>
            <a:ext cx="1827484" cy="617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佳句咀华</a:t>
            </a:r>
            <a:endParaRPr lang="en-US" altLang="zh-CN" sz="2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8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4566" y="188640"/>
            <a:ext cx="11436924" cy="2521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6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和羹之美，在于合异；上下之益，在能相济。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《三国志》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ts val="6000"/>
              </a:lnSpc>
            </a:pPr>
            <a:r>
              <a:rPr lang="zh-CN" altLang="zh-CN" sz="2800" b="1" kern="100" dirty="0" smtClean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赏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华文细黑"/>
                <a:cs typeface="Times New Roman"/>
              </a:rPr>
              <a:t>读：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美食佳肴，在于能够调和各种不同的滋味；良好的上下级关系，在于彼此之间能够相互学习，取长补短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endParaRPr lang="en-US" altLang="zh-CN" sz="2800" kern="100" dirty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382521" y="6658148"/>
            <a:ext cx="80789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14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0413" cy="53781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390" y="1200935"/>
            <a:ext cx="11578456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苏洵教子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相传，苏洵的两个儿子幼时非常顽皮，不思进取，贪图玩乐。每当孩子们玩耍打闹时，苏洵就躲在旮旯里读书，聚精会神，神采飞扬。当孩子们围起来想看个究竟时，他又把书赶紧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起来。孩子们发现了父亲的这个怪现象，以为父亲瞒着他们看什么好东西呢，就趁父亲不在家时，将书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出来看；渐渐地，他们也喜欢上了读书，而且从中发现了阅读的快乐和趣味。后来，就出现了被世人赞誉的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，成为中国文坛上不多见的景观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76145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自主积累       </a:t>
            </a:r>
            <a:r>
              <a:rPr kumimoji="0" lang="zh-CN" altLang="en-US" sz="24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　　　　　　　　　　　　　　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博</a:t>
            </a:r>
            <a:r>
              <a:rPr lang="zh-CN" altLang="en-US" sz="2400" b="1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观而约取，厚积而薄</a:t>
            </a:r>
            <a:r>
              <a:rPr lang="zh-CN" altLang="en-US" sz="2400" b="1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发 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908720"/>
            <a:ext cx="1517956" cy="432048"/>
          </a:xfrm>
          <a:prstGeom prst="rect">
            <a:avLst/>
          </a:prstGeom>
          <a:solidFill>
            <a:srgbClr val="00A7E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>
              <a:defRPr/>
            </a:pPr>
            <a:r>
              <a:rPr lang="zh-CN" altLang="en-US" sz="2400" kern="0" dirty="0" smtClean="0">
                <a:solidFill>
                  <a:sysClr val="window" lastClr="FFFFFF"/>
                </a:solidFill>
                <a:effectLst/>
                <a:latin typeface="微软雅黑" pitchFamily="34" charset="-122"/>
                <a:ea typeface="微软雅黑"/>
              </a:rPr>
              <a:t>作者视窗</a:t>
            </a:r>
            <a:endParaRPr lang="zh-CN" altLang="en-US" sz="2400" kern="0" dirty="0">
              <a:solidFill>
                <a:sysClr val="window" lastClr="FFFFFF"/>
              </a:solidFill>
              <a:effectLst/>
              <a:latin typeface="微软雅黑" pitchFamily="34" charset="-122"/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526" y="908720"/>
            <a:ext cx="458955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r>
              <a:rPr lang="zh-CN" altLang="en-US" sz="24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/>
              </a:rPr>
              <a:t>一</a:t>
            </a:r>
            <a:endParaRPr lang="zh-CN" altLang="en-US" sz="2400" kern="0" dirty="0">
              <a:solidFill>
                <a:sysClr val="window" lastClr="FFFFFF"/>
              </a:solidFill>
              <a:latin typeface="微软雅黑" pitchFamily="34" charset="-122"/>
              <a:ea typeface="微软雅黑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2080</Words>
  <Application>Microsoft Office PowerPoint</Application>
  <PresentationFormat>自定义</PresentationFormat>
  <Paragraphs>142</Paragraphs>
  <Slides>29</Slides>
  <Notes>1</Notes>
  <HiddenSlides>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Office 主题​​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2016-03-28T08:27:22Z</dcterms:created>
  <dcterms:modified xsi:type="dcterms:W3CDTF">2018-06-05T03:49:03Z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