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73" r:id="rId2"/>
    <p:sldId id="275" r:id="rId3"/>
    <p:sldId id="353" r:id="rId4"/>
    <p:sldId id="354" r:id="rId5"/>
    <p:sldId id="355" r:id="rId6"/>
    <p:sldId id="274" r:id="rId7"/>
    <p:sldId id="263" r:id="rId8"/>
    <p:sldId id="264" r:id="rId9"/>
    <p:sldId id="356" r:id="rId10"/>
    <p:sldId id="267" r:id="rId11"/>
    <p:sldId id="357" r:id="rId12"/>
    <p:sldId id="358" r:id="rId13"/>
    <p:sldId id="360" r:id="rId14"/>
    <p:sldId id="359" r:id="rId15"/>
    <p:sldId id="352" r:id="rId16"/>
    <p:sldId id="361" r:id="rId17"/>
    <p:sldId id="362" r:id="rId18"/>
    <p:sldId id="265" r:id="rId19"/>
    <p:sldId id="363" r:id="rId20"/>
    <p:sldId id="364" r:id="rId21"/>
    <p:sldId id="365" r:id="rId22"/>
    <p:sldId id="266" r:id="rId23"/>
    <p:sldId id="366" r:id="rId24"/>
    <p:sldId id="367" r:id="rId25"/>
    <p:sldId id="368" r:id="rId26"/>
    <p:sldId id="369" r:id="rId27"/>
    <p:sldId id="370" r:id="rId28"/>
    <p:sldId id="371"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1" d="100"/>
          <a:sy n="51" d="100"/>
        </p:scale>
        <p:origin x="-108" y="-55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2017-2-21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8.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8.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image" Target="../media/image1.png"/><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slide" Target="../slides/slide18.xml"/><Relationship Id="rId4" Type="http://schemas.openxmlformats.org/officeDocument/2006/relationships/slide" Target="../slides/slide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4991546"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33915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学习与借鉴</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320740"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拓展与运用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4993774"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学习与借鉴</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351652"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拓展与运用</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30" name="TextBox 40">
              <a:hlinkClick r:id="" action="ppaction://noaction"/>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1" r:id="rId3"/>
    <p:sldLayoutId id="2147483652" r:id="rId4"/>
    <p:sldLayoutId id="2147483653" r:id="rId5"/>
    <p:sldLayoutId id="2147483654"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5.xml"/><Relationship Id="rId4" Type="http://schemas.openxmlformats.org/officeDocument/2006/relationships/slide" Target="slide10.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5.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5.xml"/><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5.xml"/><Relationship Id="rId4" Type="http://schemas.openxmlformats.org/officeDocument/2006/relationships/slide" Target="slide10.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5.xml"/><Relationship Id="rId4" Type="http://schemas.openxmlformats.org/officeDocument/2006/relationships/slide" Target="slide10.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4.xml"/><Relationship Id="rId1" Type="http://schemas.openxmlformats.org/officeDocument/2006/relationships/vmlDrawing" Target="../drawings/vmlDrawing6.vml"/><Relationship Id="rId5" Type="http://schemas.openxmlformats.org/officeDocument/2006/relationships/package" Target="../embeddings/Microsoft_Office_Word___6.docx"/><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4.xml"/><Relationship Id="rId1" Type="http://schemas.openxmlformats.org/officeDocument/2006/relationships/vmlDrawing" Target="../drawings/vmlDrawing7.vml"/><Relationship Id="rId5" Type="http://schemas.openxmlformats.org/officeDocument/2006/relationships/package" Target="../embeddings/Microsoft_Office_Word___7.docx"/><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4.xml"/><Relationship Id="rId1" Type="http://schemas.openxmlformats.org/officeDocument/2006/relationships/vmlDrawing" Target="../drawings/vmlDrawing8.vml"/><Relationship Id="rId5" Type="http://schemas.openxmlformats.org/officeDocument/2006/relationships/package" Target="../embeddings/Microsoft_Office_Word___8.docx"/><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4.xml"/><Relationship Id="rId1" Type="http://schemas.openxmlformats.org/officeDocument/2006/relationships/vmlDrawing" Target="../drawings/vmlDrawing9.vml"/><Relationship Id="rId5" Type="http://schemas.openxmlformats.org/officeDocument/2006/relationships/package" Target="../embeddings/Microsoft_Office_Word___9.docx"/><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slide" Target="slide15.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slide" Target="slide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第</a:t>
            </a:r>
            <a:r>
              <a:rPr lang="zh-CN" altLang="en-US" b="1" dirty="0"/>
              <a:t>五</a:t>
            </a:r>
            <a:r>
              <a:rPr lang="zh-CN" altLang="en-US" b="1" dirty="0" smtClean="0"/>
              <a:t>单元</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14035850"/>
              </p:ext>
            </p:extLst>
          </p:nvPr>
        </p:nvGraphicFramePr>
        <p:xfrm>
          <a:off x="508000" y="1517270"/>
          <a:ext cx="8128000" cy="4077461"/>
        </p:xfrm>
        <a:graphic>
          <a:graphicData uri="http://schemas.openxmlformats.org/presentationml/2006/ole">
            <p:oleObj spid="_x0000_s1032" name="文档" r:id="rId6" imgW="5272095" imgH="2645186" progId="Word.Document.12">
              <p:embed/>
            </p:oleObj>
          </a:graphicData>
        </a:graphic>
      </p:graphicFrame>
    </p:spTree>
    <p:extLst>
      <p:ext uri="{BB962C8B-B14F-4D97-AF65-F5344CB8AC3E}">
        <p14:creationId xmlns:p14="http://schemas.microsoft.com/office/powerpoint/2010/main" xmlns="" val="938876198"/>
      </p:ext>
    </p:extLst>
  </p:cSld>
  <p:clrMapOvr>
    <a:masterClrMapping/>
  </p:clrMapOvr>
  <p:transition spd="slow">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328898431"/>
              </p:ext>
            </p:extLst>
          </p:nvPr>
        </p:nvGraphicFramePr>
        <p:xfrm>
          <a:off x="508000" y="1669011"/>
          <a:ext cx="8128000" cy="3773977"/>
        </p:xfrm>
        <a:graphic>
          <a:graphicData uri="http://schemas.openxmlformats.org/presentationml/2006/ole">
            <p:oleObj spid="_x0000_s2056" name="文档" r:id="rId6" imgW="5272095" imgH="2843539" progId="Word.Document.12">
              <p:embed/>
            </p:oleObj>
          </a:graphicData>
        </a:graphic>
      </p:graphicFrame>
    </p:spTree>
    <p:extLst>
      <p:ext uri="{BB962C8B-B14F-4D97-AF65-F5344CB8AC3E}">
        <p14:creationId xmlns:p14="http://schemas.microsoft.com/office/powerpoint/2010/main" xmlns="" val="1235731264"/>
      </p:ext>
    </p:extLst>
  </p:cSld>
  <p:clrMapOvr>
    <a:masterClrMapping/>
  </p:clrMapOvr>
  <p:transition spd="slow">
    <p:strips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680314982"/>
              </p:ext>
            </p:extLst>
          </p:nvPr>
        </p:nvGraphicFramePr>
        <p:xfrm>
          <a:off x="508000" y="1517270"/>
          <a:ext cx="8128000" cy="4077461"/>
        </p:xfrm>
        <a:graphic>
          <a:graphicData uri="http://schemas.openxmlformats.org/presentationml/2006/ole">
            <p:oleObj spid="_x0000_s3080" name="文档" r:id="rId6" imgW="5272095" imgH="3041532" progId="Word.Document.12">
              <p:embed/>
            </p:oleObj>
          </a:graphicData>
        </a:graphic>
      </p:graphicFrame>
    </p:spTree>
    <p:extLst>
      <p:ext uri="{BB962C8B-B14F-4D97-AF65-F5344CB8AC3E}">
        <p14:creationId xmlns:p14="http://schemas.microsoft.com/office/powerpoint/2010/main" xmlns="" val="3752118798"/>
      </p:ext>
    </p:extLst>
  </p:cSld>
  <p:clrMapOvr>
    <a:masterClrMapping/>
  </p:clrMapOvr>
  <p:transition spd="slow">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309537962"/>
              </p:ext>
            </p:extLst>
          </p:nvPr>
        </p:nvGraphicFramePr>
        <p:xfrm>
          <a:off x="508000" y="1517270"/>
          <a:ext cx="8128000" cy="4077461"/>
        </p:xfrm>
        <a:graphic>
          <a:graphicData uri="http://schemas.openxmlformats.org/presentationml/2006/ole">
            <p:oleObj spid="_x0000_s4104" name="文档" r:id="rId6" imgW="5272095" imgH="3239525" progId="Word.Document.12">
              <p:embed/>
            </p:oleObj>
          </a:graphicData>
        </a:graphic>
      </p:graphicFrame>
    </p:spTree>
    <p:extLst>
      <p:ext uri="{BB962C8B-B14F-4D97-AF65-F5344CB8AC3E}">
        <p14:creationId xmlns:p14="http://schemas.microsoft.com/office/powerpoint/2010/main" xmlns="" val="1408777156"/>
      </p:ext>
    </p:extLst>
  </p:cSld>
  <p:clrMapOvr>
    <a:masterClrMapping/>
  </p:clrMapOvr>
  <p:transition spd="slow">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范例研探</a:t>
            </a:r>
          </a:p>
        </p:txBody>
      </p:sp>
      <p:sp>
        <p:nvSpPr>
          <p:cNvPr id="9" name="矩形 8">
            <a:hlinkClick r:id="rId5"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763789711"/>
              </p:ext>
            </p:extLst>
          </p:nvPr>
        </p:nvGraphicFramePr>
        <p:xfrm>
          <a:off x="508000" y="1556792"/>
          <a:ext cx="8128000" cy="3733230"/>
        </p:xfrm>
        <a:graphic>
          <a:graphicData uri="http://schemas.openxmlformats.org/presentationml/2006/ole">
            <p:oleObj spid="_x0000_s5128" name="文档" r:id="rId6" imgW="5272095" imgH="2843539" progId="Word.Document.12">
              <p:embed/>
            </p:oleObj>
          </a:graphicData>
        </a:graphic>
      </p:graphicFrame>
    </p:spTree>
    <p:extLst>
      <p:ext uri="{BB962C8B-B14F-4D97-AF65-F5344CB8AC3E}">
        <p14:creationId xmlns:p14="http://schemas.microsoft.com/office/powerpoint/2010/main" xmlns="" val="2781465319"/>
      </p:ext>
    </p:extLst>
  </p:cSld>
  <p:clrMapOvr>
    <a:masterClrMapping/>
  </p:clrMapOvr>
  <p:transition spd="slow">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451028" y="1628800"/>
            <a:ext cx="8128000" cy="452239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这是一篇精彩的辩护词。文章语言锋芒毕露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妙语连珠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极有气势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且遣词造句极其讲究。全文几乎都是使人振聋发聩的警句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充满科学的哲理和革命的激情。与一般的辩护词不同的是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这篇辩护词并没有从正面来论证进化论的正确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而是站在哲学的高度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用激烈的语言猛烈抨击宗教旧势力对人们思想的禁锢、对新生事物的仇视与扼杀。赫胥黎指出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这种反对自然科学的态度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具有异常顽固的生命力。在每次战役中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上述的反对态度都被击溃、受到重创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却似乎永远不会被消灭。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在达尔文创立进化论之前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许多科学的预见和诠释都被当作对神的叛逆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像哥白尼、伽利略等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都受到守旧势力的迫害甚至残杀。回顾这些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赫胥黎按捺不住心中的愤怒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声讨的火舌猛烈地扫向科学的敌人。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6645780"/>
      </p:ext>
    </p:extLst>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2" name="矩形 1"/>
          <p:cNvSpPr>
            <a:spLocks noChangeAspect="1"/>
          </p:cNvSpPr>
          <p:nvPr/>
        </p:nvSpPr>
        <p:spPr>
          <a:xfrm>
            <a:off x="476230" y="1988840"/>
            <a:ext cx="8128000" cy="288226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赫胥黎是一个坚强的斗士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不屈不挠地反对科学的死敌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宗教和愚昧。他把企图阻止科学发展的丑角比作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现代的克纽斯式小人物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。讽刺他们企图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命令这股巨大的海潮停止前进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。但当海潮涨上来了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现代的克纽斯们只好逃跑。遭受失败以后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这些丑角是不是就此罢休了呢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他们只是把宝座挪到似乎是安全的远处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便又重复地干着同样的蠢事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。真是入木三分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惟妙惟肖地勾画出了宗教保守势力的顽固性。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55595395"/>
      </p:ext>
    </p:extLst>
  </p:cSld>
  <p:clrMapOvr>
    <a:masterClrMapping/>
  </p:clrMapOvr>
  <p:transition spd="slow">
    <p:randomBa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581624"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p:cNvSpPr>
            <a:spLocks noChangeAspect="1"/>
          </p:cNvSpPr>
          <p:nvPr/>
        </p:nvSpPr>
        <p:spPr>
          <a:xfrm>
            <a:off x="476230" y="1700808"/>
            <a:ext cx="8128000" cy="410105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赫胥黎看重英国的作用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在这场斗争中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英国会起到伟大而崇高的作用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。这倒并不是由于他出身于英国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而是因为英国当时确实站在世界科学进步的前列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领导着人类迈向文明世纪。但他又说道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英国是否会起到这样的作用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取决于你们大众对科学的态度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。只有大众都接受了科学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才能推动社会的真正进步。他急切地盼望大众接受科学、热爱科学、运用科学。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赫胥黎在文章的最后部分大声疾呼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假如听从那些窒息科学、扼杀科学的人的意见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英国的光辉就会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像亚瑟王在雾中消失那样暗淡下来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。他不是一个狭隘的民族主义者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而是一个彻底的科学进步论者。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1846161"/>
      </p:ext>
    </p:extLst>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752607057"/>
              </p:ext>
            </p:extLst>
          </p:nvPr>
        </p:nvGraphicFramePr>
        <p:xfrm>
          <a:off x="202017" y="1314399"/>
          <a:ext cx="8762471" cy="5715001"/>
        </p:xfrm>
        <a:graphic>
          <a:graphicData uri="http://schemas.openxmlformats.org/presentationml/2006/ole">
            <p:oleObj spid="_x0000_s6152" name="文档" r:id="rId5" imgW="5272095" imgH="4230210"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043352187"/>
              </p:ext>
            </p:extLst>
          </p:nvPr>
        </p:nvGraphicFramePr>
        <p:xfrm>
          <a:off x="28530" y="1268760"/>
          <a:ext cx="8629650" cy="5724525"/>
        </p:xfrm>
        <a:graphic>
          <a:graphicData uri="http://schemas.openxmlformats.org/presentationml/2006/ole">
            <p:oleObj spid="_x0000_s7176" name="文档" r:id="rId5" imgW="7684648" imgH="5221206" progId="Word.Document.12">
              <p:embed/>
            </p:oleObj>
          </a:graphicData>
        </a:graphic>
      </p:graphicFrame>
    </p:spTree>
    <p:extLst>
      <p:ext uri="{BB962C8B-B14F-4D97-AF65-F5344CB8AC3E}">
        <p14:creationId xmlns:p14="http://schemas.microsoft.com/office/powerpoint/2010/main" xmlns="" val="216718426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cstate="print"/>
          <a:stretch>
            <a:fillRect/>
          </a:stretch>
        </p:blipFill>
        <p:spPr>
          <a:xfrm>
            <a:off x="2699792" y="908720"/>
            <a:ext cx="2592288" cy="538701"/>
          </a:xfrm>
          <a:prstGeom prst="rect">
            <a:avLst/>
          </a:prstGeom>
        </p:spPr>
      </p:pic>
      <p:sp>
        <p:nvSpPr>
          <p:cNvPr id="2" name="矩形 1"/>
          <p:cNvSpPr>
            <a:spLocks noChangeAspect="1"/>
          </p:cNvSpPr>
          <p:nvPr/>
        </p:nvSpPr>
        <p:spPr>
          <a:xfrm>
            <a:off x="508000" y="2513599"/>
            <a:ext cx="8128000" cy="2084801"/>
          </a:xfrm>
          <a:prstGeom prst="rect">
            <a:avLst/>
          </a:prstGeom>
        </p:spPr>
        <p:txBody>
          <a:bodyPr>
            <a:spAutoFit/>
          </a:bodyPr>
          <a:lstStyle/>
          <a:p>
            <a:pPr indent="4572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目标预览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明确辩论的基本要求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了解辩论的特点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掌握辩论的技巧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提高逻辑思辨能力。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学习经典辩词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把握辩论语言的基本特征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掌握语言修辞技巧。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通过对文本的学习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培养就某个问题发表自己见解的能力。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5742441"/>
      </p:ext>
    </p:extLst>
  </p:cSld>
  <p:clrMapOvr>
    <a:masterClrMapping/>
  </p:clrMapOvr>
  <mc:AlternateContent xmlns:mc="http://schemas.openxmlformats.org/markup-compatibility/2006">
    <mc:Choice xmlns:p14="http://schemas.microsoft.com/office/powerpoint/2010/main" xmlns="" Requires="p14">
      <p:transition spd="slow" p14:dur="2000">
        <p:split orient="vert"/>
      </p:transition>
    </mc:Choice>
    <mc:Fallback>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00188872"/>
              </p:ext>
            </p:extLst>
          </p:nvPr>
        </p:nvGraphicFramePr>
        <p:xfrm>
          <a:off x="224528" y="1340768"/>
          <a:ext cx="8514715" cy="8860473"/>
        </p:xfrm>
        <a:graphic>
          <a:graphicData uri="http://schemas.openxmlformats.org/presentationml/2006/ole">
            <p:oleObj spid="_x0000_s8200" name="文档" r:id="rId5" imgW="9082122" imgH="9420796" progId="Word.Document.12">
              <p:embed/>
            </p:oleObj>
          </a:graphicData>
        </a:graphic>
      </p:graphicFrame>
    </p:spTree>
    <p:extLst>
      <p:ext uri="{BB962C8B-B14F-4D97-AF65-F5344CB8AC3E}">
        <p14:creationId xmlns:p14="http://schemas.microsoft.com/office/powerpoint/2010/main" xmlns="" val="2388465514"/>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小试身手</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04973618"/>
              </p:ext>
            </p:extLst>
          </p:nvPr>
        </p:nvGraphicFramePr>
        <p:xfrm>
          <a:off x="179512" y="1340768"/>
          <a:ext cx="8333535" cy="5739101"/>
        </p:xfrm>
        <a:graphic>
          <a:graphicData uri="http://schemas.openxmlformats.org/presentationml/2006/ole">
            <p:oleObj spid="_x0000_s9224" name="文档" r:id="rId5" imgW="5190051" imgH="4428203" progId="Word.Document.12">
              <p:embed/>
            </p:oleObj>
          </a:graphicData>
        </a:graphic>
      </p:graphicFrame>
    </p:spTree>
    <p:extLst>
      <p:ext uri="{BB962C8B-B14F-4D97-AF65-F5344CB8AC3E}">
        <p14:creationId xmlns:p14="http://schemas.microsoft.com/office/powerpoint/2010/main" xmlns="" val="709472184"/>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51520" y="1484784"/>
            <a:ext cx="8128000" cy="450732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【语言训练】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使其能准确地概括前面语句的寓意。要求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语句连贯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一把坚实的大锁挂在大门上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一根铁棍费了九牛二虎之力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还是无法将它撬开。钥匙来了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它瘦小的身子钻进锁孔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只轻轻一转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大锁就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的一声打开了。铁棍奇怪地问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为什么我费了那么大的力气也打不开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而你却轻而易举地就把它打开了呢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钥匙说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因为我最了解它的心。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6659966"/>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44714" y="2708920"/>
            <a:ext cx="8128000" cy="247599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本题要求概括语段的寓意。首先要读懂材料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为什么我费了那么大的力气也打不开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而你却轻而易举地就把它打开了呢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因为我最了解它的心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联系人与人之间的关系作答。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每个人的心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都像上了锁的大门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任你再粗的铁棍也撬不开。唯有关怀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才能把你变成一把细腻的钥匙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进入别人的心中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了解别人。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725992"/>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772816"/>
            <a:ext cx="8128000" cy="370986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下面的文字说明了利用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溶瘤病毒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消除肿瘤的过程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请概括这个过程的三个阶段。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据有关专家介绍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如果将一种经过基因工程加工的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溶瘤病毒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注射入肿瘤部位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病毒就会成千上万地高速复制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最终撑破肿瘤细胞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肿瘤也就溶解了。但也因此使部分肿瘤细胞进入血液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随着循环系统进入其他部位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从而导致肿瘤的转移。此时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如果对病人肿瘤部位加热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人体会大量产生一种叫热休克蛋白的特殊物质。而热休克蛋白可以训练人体免疫系统识别肿瘤细胞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进而在全身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肿瘤的残部。经过这样一个过程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就能达到消除肿瘤的目的。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7467571"/>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323528" y="1556792"/>
            <a:ext cx="8128000" cy="252992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NEU-BZ-S92"/>
                <a:ea typeface="Times New Roman" panose="02020603050405020304" pitchFamily="18" charset="0"/>
                <a:cs typeface="Times New Roman" panose="02020603050405020304" pitchFamily="18" charset="0"/>
              </a:rPr>
              <a:t>(</a:t>
            </a:r>
            <a:r>
              <a:rPr lang="en-US" altLang="zh-CN" sz="2200" dirty="0">
                <a:solidFill>
                  <a:srgbClr val="000000"/>
                </a:solidFill>
                <a:latin typeface="NEU-BZ-S92"/>
                <a:ea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第一阶段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第二阶段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p>
          <a:p>
            <a:pPr indent="266700">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zh-CN" altLang="zh-CN" sz="2200" dirty="0" smtClean="0">
                <a:solidFill>
                  <a:srgbClr val="000000"/>
                </a:solidFill>
                <a:latin typeface="Times New Roman" panose="02020603050405020304" pitchFamily="18" charset="0"/>
                <a:cs typeface="Times New Roman" panose="02020603050405020304" pitchFamily="18" charset="0"/>
              </a:rPr>
              <a:t>第三阶段</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u="sng" dirty="0" smtClean="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不超过</a:t>
            </a:r>
            <a:r>
              <a:rPr lang="en-US" altLang="zh-CN" sz="2200" dirty="0" smtClean="0">
                <a:solidFill>
                  <a:srgbClr val="000000"/>
                </a:solidFill>
                <a:latin typeface="Times New Roman" panose="02020603050405020304" pitchFamily="18" charset="0"/>
                <a:cs typeface="Times New Roman" panose="02020603050405020304" pitchFamily="18" charset="0"/>
              </a:rPr>
              <a:t>20</a:t>
            </a:r>
            <a:r>
              <a:rPr lang="zh-CN" altLang="zh-CN" sz="2200" dirty="0" smtClean="0">
                <a:solidFill>
                  <a:srgbClr val="000000"/>
                </a:solidFill>
                <a:latin typeface="Times New Roman" panose="02020603050405020304" pitchFamily="18" charset="0"/>
                <a:cs typeface="Times New Roman" panose="02020603050405020304" pitchFamily="18" charset="0"/>
              </a:rPr>
              <a:t>字</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01754" y="4653136"/>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注射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溶瘤病毒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使肿瘤溶解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加热肿瘤部位产生热休克蛋白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热休克蛋白训练免疫系统消除肿瘤残部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38734390"/>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179512" y="1484784"/>
            <a:ext cx="8128000" cy="1678536"/>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【辩论赛场】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下面是新浪教育网刊载的一篇辩论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请从正方或反方中选择一方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写一段辩论词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加入辩论。要求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要切合辩题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注意观点鲜明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语言文明。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179512" y="3284984"/>
            <a:ext cx="8128000" cy="2475999"/>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大学生摆地摊做商贩是不是人才浪费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广东某政协委员建议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政府可为有心做小生意的大学生开一些跳蚤市场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大学生也不妨转变观念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当当小商贩。在当前大学生就业难的现实语境下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走鬼说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是广东一些地方对小摊贩的一种通俗的称呼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实际上就是当个体户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练摊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在全国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也引发了争论。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51520" y="5794127"/>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支持方认为工作无高低贵贱之分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大学生也可以当小商贩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而反对方则坚持认为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大学生当小商贩是对社会资源的浪费。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2082380"/>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772816"/>
            <a:ext cx="8128000" cy="85093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记者连线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记者专门就两种观点采访了南京市社科院两位专家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请他们谈谈对此问题的看法。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67544" y="2697697"/>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提议没有意义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南京市社会科学院某研究员指出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这种想法是没有意义的。因为在就业形势不好的前提下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扶持企业才是解决问题的关键。企业是大学生就业的最好去处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放任大学生到社会上摆地摊不仅浪费了社会资源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也给社会增加了不稳定因素。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67544" y="4793928"/>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即使抛开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浪不浪费</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现在经济不景气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都没有社会需求了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大学生去摆地摊东西卖给谁呢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解决问题还需从根本抓起。只有将企业扶持好了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才能从根本上解决大学生就业问题。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36207469"/>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类文品读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小试身手</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初衷很好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可以实施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而持相反观点的南京市社会科学院另一研究员则认为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政协委员的提议初衷是好的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可以实施。董淑芬指出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就业形势不好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市场就应该完全放开。让大学生自食其力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不但解决就业压力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也给大学生增加社会经验。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也不是每个大学生都能去摆地摊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这是因人而异的事情。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董淑芬说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政府在鼓励大学生做小生意的同时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最好能在政策上加以引导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让每个大学生尽其所能施展才华。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99829232"/>
      </p:ext>
    </p:extLst>
  </p:cSld>
  <p:clrMapOvr>
    <a:masterClrMapping/>
  </p:clrMapOvr>
  <mc:AlternateContent xmlns:mc="http://schemas.openxmlformats.org/markup-compatibility/2006">
    <mc:Choice xmlns:p14="http://schemas.microsoft.com/office/powerpoint/2010/main" xmlns="" Requires="p14">
      <p:transition spd="slow" p14:dur="1600">
        <p:cover/>
      </p:transition>
    </mc:Choice>
    <mc:Fallback>
      <p:transition spd="slow">
        <p:cov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467544" y="1124744"/>
            <a:ext cx="8128000" cy="4935005"/>
          </a:xfrm>
          <a:prstGeom prst="rect">
            <a:avLst/>
          </a:prstGeom>
        </p:spPr>
        <p:txBody>
          <a:bodyPr>
            <a:spAutoFit/>
          </a:bodyPr>
          <a:lstStyle/>
          <a:p>
            <a:pPr indent="4572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单元综述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本单元学习辩论。辩论也叫论辩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是人们基于本身对于某一事物的认知的不同立场而展开的争论过程。这个争论过程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可能不仅仅只有两方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也有可能是持有多方观点的各方一起来参与争论。从理论的高度来说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辩论应该是一个批驳谬误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不断加深各方对于事物的认知而逐渐统一观点的过程。简单一点说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往往辩论的结果</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都是趋向于正确的认知。这种认知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也许是辩论各方当中的某一方所持有的观点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也许是在某方观点的基础上进行了修正或与另外某一方或几方观点进行综合而产生的更具说服力的观点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也许是各方之前都没有发现而在争论的过程当中才因为发现了新的情况而出现的新观点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但是这种认知往往才是人们通过辩论想要得到的结论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是最接近或者本身就是完全正确的认知的一种。</a:t>
            </a:r>
            <a:endParaRPr lang="zh-CN" altLang="en-US" sz="2200" dirty="0"/>
          </a:p>
        </p:txBody>
      </p:sp>
    </p:spTree>
    <p:extLst>
      <p:ext uri="{BB962C8B-B14F-4D97-AF65-F5344CB8AC3E}">
        <p14:creationId xmlns:p14="http://schemas.microsoft.com/office/powerpoint/2010/main" xmlns="" val="14486897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辩论过程是一个充满逻辑推理、演绎论证的过程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需要严谨的科学态度和广博的知识。因此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辩论不但带有浓厚的学术色彩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而且是一种滴水不漏的思辨之战。辩论可分为六大类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即学术辩论、决策辩论、法庭辩论、专题辩论、模拟辩论、日常辩论。本单元所选的三篇文章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其特点分别如下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37210" y="2921513"/>
            <a:ext cx="8128000" cy="289733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物种起源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的学说》是一篇学术辩护词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是赫胥黎为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物种起源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学说所做的辩护。赫胥黎没有具体阐释进化论学说的合理性和科学性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而是把是否接受进化论学说提升到是否尊重科学的高度来认识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强调对科学的态度将决定国家和民族的兴衰。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《交朋友应多多益善还是少而精》是一次日常辩论。这场辩论多人参加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大家分别围绕交友的数量、交友的范围进行了发言辩论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辩论的结果为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益友宜多交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密友少而精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811827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《高中生出国留学利弊之辩》是一次专题辩论比赛的实录。课文节选部分辩论语言雄辩、内容充实、层次清楚、表达得体。正反双方围绕辩题进行辩论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辩论过程中有破有立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破立结合。整个辩论表现为一个由一系列的证明、反驳和辩护交织而成的复杂的动态过程。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97345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noChangeAspect="1"/>
          </p:cNvSpPr>
          <p:nvPr>
            <p:ph type="title"/>
          </p:nvPr>
        </p:nvSpPr>
        <p:spPr>
          <a:xfrm>
            <a:off x="395536" y="2996952"/>
            <a:ext cx="8128000" cy="576064"/>
          </a:xfrm>
        </p:spPr>
        <p:txBody>
          <a:bodyPr/>
          <a:lstStyle/>
          <a:p>
            <a:pPr>
              <a:lnSpc>
                <a:spcPct val="120000"/>
              </a:lnSpc>
            </a:pPr>
            <a:r>
              <a:rPr lang="zh-CN" altLang="zh-CN" sz="2200" dirty="0"/>
              <a:t>支持</a:t>
            </a:r>
            <a:r>
              <a:rPr lang="en-US" altLang="zh-CN" sz="2200" dirty="0"/>
              <a:t>“</a:t>
            </a:r>
            <a:r>
              <a:rPr lang="zh-CN" altLang="zh-CN" sz="2200" dirty="0"/>
              <a:t>物种起源</a:t>
            </a:r>
            <a:r>
              <a:rPr lang="en-US" altLang="zh-CN" sz="2200" dirty="0"/>
              <a:t>”</a:t>
            </a:r>
            <a:r>
              <a:rPr lang="zh-CN" altLang="zh-CN" sz="2200" dirty="0"/>
              <a:t>的学说</a:t>
            </a:r>
          </a:p>
        </p:txBody>
      </p:sp>
    </p:spTree>
    <p:extLst>
      <p:ext uri="{BB962C8B-B14F-4D97-AF65-F5344CB8AC3E}">
        <p14:creationId xmlns:p14="http://schemas.microsoft.com/office/powerpoint/2010/main" xmlns="" val="591445002"/>
      </p:ext>
    </p:extLst>
  </p:cSld>
  <p:clrMapOvr>
    <a:masterClrMapping/>
  </p:clrMapOvr>
  <p:transition spd="slow">
    <p:blinds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6690"/>
            <a:ext cx="8128000" cy="1278620"/>
          </a:xfrm>
          <a:prstGeom prst="rect">
            <a:avLst/>
          </a:prstGeom>
        </p:spPr>
        <p:txBody>
          <a:bodyPr>
            <a:spAutoFit/>
          </a:bodyPr>
          <a:lstStyle/>
          <a:p>
            <a:pPr>
              <a:lnSpc>
                <a:spcPct val="120000"/>
              </a:lnSpc>
            </a:pPr>
            <a:r>
              <a:rPr lang="zh-CN" altLang="zh-CN" sz="2200" b="1" dirty="0"/>
              <a:t>课前</a:t>
            </a:r>
            <a:r>
              <a:rPr lang="en-US" altLang="zh-CN" sz="2200" dirty="0"/>
              <a:t>3</a:t>
            </a:r>
            <a:r>
              <a:rPr lang="zh-CN" altLang="zh-CN" sz="2200" b="1" dirty="0"/>
              <a:t>分钟辩论小题目</a:t>
            </a:r>
            <a:r>
              <a:rPr lang="en-US" altLang="zh-CN" sz="2200" dirty="0"/>
              <a:t>:</a:t>
            </a:r>
            <a:endParaRPr lang="zh-CN" altLang="zh-CN" sz="2200" dirty="0"/>
          </a:p>
          <a:p>
            <a:pPr>
              <a:lnSpc>
                <a:spcPct val="120000"/>
              </a:lnSpc>
            </a:pPr>
            <a:r>
              <a:rPr lang="zh-CN" altLang="zh-CN" sz="2200" dirty="0"/>
              <a:t>请以</a:t>
            </a:r>
            <a:r>
              <a:rPr lang="en-US" altLang="zh-CN" sz="2200" dirty="0"/>
              <a:t>“</a:t>
            </a:r>
            <a:r>
              <a:rPr lang="zh-CN" altLang="zh-CN" sz="2200" dirty="0"/>
              <a:t>中学生该不该拥有手机</a:t>
            </a:r>
            <a:r>
              <a:rPr lang="en-US" altLang="zh-CN" sz="2200" dirty="0"/>
              <a:t>”</a:t>
            </a:r>
            <a:r>
              <a:rPr lang="zh-CN" altLang="zh-CN" sz="2200" dirty="0"/>
              <a:t>为辩题</a:t>
            </a:r>
            <a:r>
              <a:rPr lang="en-US" altLang="zh-CN" sz="2200" dirty="0"/>
              <a:t>,</a:t>
            </a:r>
            <a:r>
              <a:rPr lang="zh-CN" altLang="zh-CN" sz="2200" dirty="0"/>
              <a:t>与同桌分为正反方</a:t>
            </a:r>
            <a:r>
              <a:rPr lang="en-US" altLang="zh-CN" sz="2200" dirty="0"/>
              <a:t>,</a:t>
            </a:r>
            <a:r>
              <a:rPr lang="zh-CN" altLang="zh-CN" sz="2200" dirty="0"/>
              <a:t>准备材料</a:t>
            </a:r>
            <a:r>
              <a:rPr lang="en-US" altLang="zh-CN" sz="2200" dirty="0"/>
              <a:t>,</a:t>
            </a:r>
            <a:r>
              <a:rPr lang="zh-CN" altLang="zh-CN" sz="2200" dirty="0"/>
              <a:t>在本课开始前做</a:t>
            </a:r>
            <a:r>
              <a:rPr lang="en-US" altLang="zh-CN" sz="2200" dirty="0"/>
              <a:t>3</a:t>
            </a:r>
            <a:r>
              <a:rPr lang="zh-CN" altLang="zh-CN" sz="2200" dirty="0"/>
              <a:t>分钟辩论。</a:t>
            </a:r>
          </a:p>
        </p:txBody>
      </p:sp>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zoom/>
      </p:transition>
    </mc:Choice>
    <mc:Fallback>
      <p:transition spd="slow">
        <p:zo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S13.eps" descr="id:2147490078;FounderCES"/>
          <p:cNvPicPr>
            <a:picLocks noChangeAspect="1"/>
          </p:cNvPicPr>
          <p:nvPr/>
        </p:nvPicPr>
        <p:blipFill>
          <a:blip r:embed="rId5" cstate="print"/>
          <a:stretch>
            <a:fillRect/>
          </a:stretch>
        </p:blipFill>
        <p:spPr>
          <a:xfrm>
            <a:off x="3690813" y="1340768"/>
            <a:ext cx="1098341" cy="1401799"/>
          </a:xfrm>
          <a:prstGeom prst="rect">
            <a:avLst/>
          </a:prstGeom>
        </p:spPr>
      </p:pic>
      <p:sp>
        <p:nvSpPr>
          <p:cNvPr id="2" name="矩形 1"/>
          <p:cNvSpPr>
            <a:spLocks noChangeAspect="1"/>
          </p:cNvSpPr>
          <p:nvPr/>
        </p:nvSpPr>
        <p:spPr>
          <a:xfrm>
            <a:off x="473888" y="2420888"/>
            <a:ext cx="8128000" cy="288226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赫胥黎</a:t>
            </a:r>
            <a:r>
              <a:rPr lang="en-US" altLang="zh-CN" sz="2200" dirty="0">
                <a:solidFill>
                  <a:srgbClr val="000000"/>
                </a:solidFill>
                <a:latin typeface="Times New Roman" panose="02020603050405020304" pitchFamily="18" charset="0"/>
                <a:cs typeface="Times New Roman" panose="02020603050405020304" pitchFamily="18" charset="0"/>
              </a:rPr>
              <a:t>(1825—1895),</a:t>
            </a:r>
            <a:r>
              <a:rPr lang="zh-CN" altLang="zh-CN" sz="2200" dirty="0">
                <a:solidFill>
                  <a:srgbClr val="000000"/>
                </a:solidFill>
                <a:latin typeface="Times New Roman" panose="02020603050405020304" pitchFamily="18" charset="0"/>
                <a:cs typeface="Times New Roman" panose="02020603050405020304" pitchFamily="18" charset="0"/>
              </a:rPr>
              <a:t>英国生物学家、作家。</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岁时开始学医。</a:t>
            </a:r>
            <a:r>
              <a:rPr lang="en-US" altLang="zh-CN" sz="2200" dirty="0">
                <a:solidFill>
                  <a:srgbClr val="000000"/>
                </a:solidFill>
                <a:latin typeface="Times New Roman" panose="02020603050405020304" pitchFamily="18" charset="0"/>
                <a:cs typeface="Times New Roman" panose="02020603050405020304" pitchFamily="18" charset="0"/>
              </a:rPr>
              <a:t>1846</a:t>
            </a:r>
            <a:r>
              <a:rPr lang="zh-CN" altLang="zh-CN" sz="2200" dirty="0">
                <a:solidFill>
                  <a:srgbClr val="000000"/>
                </a:solidFill>
                <a:latin typeface="Times New Roman" panose="02020603050405020304" pitchFamily="18" charset="0"/>
                <a:cs typeface="Times New Roman" panose="02020603050405020304" pitchFamily="18" charset="0"/>
              </a:rPr>
              <a:t>年在海军服役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并随军舰出海研究海洋生物。</a:t>
            </a:r>
            <a:r>
              <a:rPr lang="en-US" altLang="zh-CN" sz="2200" dirty="0">
                <a:solidFill>
                  <a:srgbClr val="000000"/>
                </a:solidFill>
                <a:latin typeface="Times New Roman" panose="02020603050405020304" pitchFamily="18" charset="0"/>
                <a:cs typeface="Times New Roman" panose="02020603050405020304" pitchFamily="18" charset="0"/>
              </a:rPr>
              <a:t>1883</a:t>
            </a:r>
            <a:r>
              <a:rPr lang="zh-CN" altLang="zh-CN" sz="2200" dirty="0">
                <a:solidFill>
                  <a:srgbClr val="000000"/>
                </a:solidFill>
                <a:latin typeface="Times New Roman" panose="02020603050405020304" pitchFamily="18" charset="0"/>
                <a:cs typeface="Times New Roman" panose="02020603050405020304" pitchFamily="18" charset="0"/>
              </a:rPr>
              <a:t>年任英国皇家学会会长。一生从事动物学、比较解剖学、植物学、古生物学、人类学、地质学和海洋动物的研究。是第一个提出人类起源问题的学者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也是自发的唯物主义者和无神论者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主要著作有《灵长类的比较解剖学》等。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725154" y="5303152"/>
            <a:ext cx="8128000" cy="872355"/>
          </a:xfrm>
          <a:prstGeom prst="rect">
            <a:avLst/>
          </a:prstGeom>
        </p:spPr>
        <p:txBody>
          <a:bodyPr>
            <a:spAutoFit/>
          </a:bodyPr>
          <a:lstStyle/>
          <a:p>
            <a:pPr>
              <a:lnSpc>
                <a:spcPct val="120000"/>
              </a:lnSpc>
            </a:pPr>
            <a:r>
              <a:rPr lang="en-US" altLang="zh-CN" sz="2200" dirty="0">
                <a:solidFill>
                  <a:srgbClr val="000000"/>
                </a:solidFill>
                <a:latin typeface="Times New Roman" panose="02020603050405020304" pitchFamily="18" charset="0"/>
              </a:rPr>
              <a:t>1859</a:t>
            </a:r>
            <a:r>
              <a:rPr lang="zh-CN" altLang="zh-CN" sz="2200" dirty="0">
                <a:solidFill>
                  <a:srgbClr val="000000"/>
                </a:solidFill>
                <a:latin typeface="Times New Roman" panose="02020603050405020304" pitchFamily="18" charset="0"/>
                <a:cs typeface="Times New Roman" panose="02020603050405020304" pitchFamily="18" charset="0"/>
              </a:rPr>
              <a:t>年英国生物学家达尔文出版了震动当时学术界的《物种起源》。</a:t>
            </a:r>
            <a:endParaRPr lang="zh-CN" altLang="en-US" sz="2200" dirty="0"/>
          </a:p>
        </p:txBody>
      </p:sp>
    </p:spTree>
    <p:extLst>
      <p:ext uri="{BB962C8B-B14F-4D97-AF65-F5344CB8AC3E}">
        <p14:creationId xmlns:p14="http://schemas.microsoft.com/office/powerpoint/2010/main" xmlns="" val="2602319192"/>
      </p:ext>
    </p:extLst>
  </p:cSld>
  <p:clrMapOvr>
    <a:masterClrMapping/>
  </p:clrMapOvr>
  <p:transition spd="slow">
    <p:cover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范例研探</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581624"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技法借鉴</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书中用大量资料证明了形形色色的生物都不是上帝创造的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而是在遗传、变异、生存斗争和自然选择中由简单到复杂、由低等到高等不断发展变化的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提出了生物进化论学说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从而摧毁了各种唯心的神造论和物种不变论。《物种起源》的出版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在欧洲乃至整个世界都引起轰动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它沉重地打击了神权统治的根基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从反动教会到封建御用文人都狂怒了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他们群起而攻之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诬蔑达尔文的学说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亵渎圣灵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触犯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君权神授天理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有失人类尊严。与此相反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以赫胥黎为代表的进步学者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积极宣传和捍卫达尔文主义。本文就是赫胥黎为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物种起源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学说所做的辩护词。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80337261"/>
      </p:ext>
    </p:extLst>
  </p:cSld>
  <p:clrMapOvr>
    <a:masterClrMapping/>
  </p:clrMapOvr>
  <p:transition spd="slow">
    <p:cover dir="l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306</TotalTime>
  <Words>2221</Words>
  <Application>Microsoft Office PowerPoint</Application>
  <PresentationFormat>全屏显示(4:3)</PresentationFormat>
  <Paragraphs>103</Paragraphs>
  <Slides>28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测控设计模板14新</vt:lpstr>
      <vt:lpstr>文档</vt:lpstr>
      <vt:lpstr>第五单元</vt:lpstr>
      <vt:lpstr>幻灯片 2</vt:lpstr>
      <vt:lpstr>幻灯片 3</vt:lpstr>
      <vt:lpstr>幻灯片 4</vt:lpstr>
      <vt:lpstr>幻灯片 5</vt:lpstr>
      <vt:lpstr>支持“物种起源”的学说</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dcterms:created xsi:type="dcterms:W3CDTF">2015-04-23T00:36:31Z</dcterms:created>
  <dcterms:modified xsi:type="dcterms:W3CDTF">2017-02-21T07:05:06Z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