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9" r:id="rId2"/>
    <p:sldId id="278" r:id="rId3"/>
    <p:sldId id="257" r:id="rId4"/>
    <p:sldId id="258" r:id="rId5"/>
    <p:sldId id="266" r:id="rId6"/>
    <p:sldId id="268" r:id="rId7"/>
    <p:sldId id="269" r:id="rId8"/>
    <p:sldId id="270" r:id="rId9"/>
    <p:sldId id="271" r:id="rId10"/>
    <p:sldId id="302" r:id="rId11"/>
    <p:sldId id="272" r:id="rId12"/>
    <p:sldId id="274" r:id="rId13"/>
    <p:sldId id="277" r:id="rId14"/>
    <p:sldId id="259" r:id="rId15"/>
    <p:sldId id="306" r:id="rId16"/>
    <p:sldId id="311" r:id="rId17"/>
    <p:sldId id="312" r:id="rId18"/>
    <p:sldId id="313" r:id="rId19"/>
    <p:sldId id="261" r:id="rId20"/>
    <p:sldId id="315" r:id="rId21"/>
    <p:sldId id="304" r:id="rId22"/>
    <p:sldId id="316" r:id="rId23"/>
    <p:sldId id="262" r:id="rId24"/>
    <p:sldId id="264" r:id="rId25"/>
    <p:sldId id="307" r:id="rId26"/>
    <p:sldId id="308" r:id="rId27"/>
    <p:sldId id="317" r:id="rId28"/>
    <p:sldId id="327" r:id="rId29"/>
    <p:sldId id="290" r:id="rId30"/>
    <p:sldId id="294" r:id="rId31"/>
    <p:sldId id="321" r:id="rId32"/>
    <p:sldId id="296" r:id="rId33"/>
    <p:sldId id="324" r:id="rId34"/>
    <p:sldId id="325" r:id="rId35"/>
    <p:sldId id="300" r:id="rId36"/>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40" autoAdjust="0"/>
    <p:restoredTop sz="94660"/>
  </p:normalViewPr>
  <p:slideViewPr>
    <p:cSldViewPr>
      <p:cViewPr>
        <p:scale>
          <a:sx n="100" d="100"/>
          <a:sy n="100" d="100"/>
        </p:scale>
        <p:origin x="1872" y="58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11</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9.xml"/><Relationship Id="rId4" Type="http://schemas.openxmlformats.org/officeDocument/2006/relationships/slide" Target="slide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第四单元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15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荔枝</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赋并序</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 descr="F:\下图\创新人教1 幻灯片\写作4.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455105" y="-8334"/>
            <a:ext cx="3734563" cy="248737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1444" y="414808"/>
            <a:ext cx="11368371" cy="5102424"/>
          </a:xfrm>
          <a:prstGeom prst="rect">
            <a:avLst/>
          </a:prstGeom>
          <a:noFill/>
        </p:spPr>
        <p:txBody>
          <a:bodyPr wrap="square" rtlCol="0">
            <a:spAutoFit/>
          </a:bodyPr>
          <a:lstStyle/>
          <a:p>
            <a:pPr indent="711200" algn="just">
              <a:lnSpc>
                <a:spcPts val="5500"/>
              </a:lnSpc>
              <a:spcAft>
                <a:spcPts val="0"/>
              </a:spcAft>
              <a:tabLst>
                <a:tab pos="2250440" algn="l"/>
              </a:tabLst>
            </a:pPr>
            <a:r>
              <a:rPr lang="en-US" altLang="zh-CN" sz="2800" kern="100" dirty="0">
                <a:latin typeface="Times New Roman"/>
                <a:ea typeface="华文细黑"/>
                <a:cs typeface="Courier New"/>
              </a:rPr>
              <a:t>(678—740)</a:t>
            </a:r>
            <a:r>
              <a:rPr lang="zh-CN" altLang="zh-CN" sz="2800" kern="100" dirty="0">
                <a:latin typeface="Times New Roman"/>
                <a:ea typeface="华文细黑"/>
                <a:cs typeface="Times New Roman"/>
              </a:rPr>
              <a:t>，字子寿，韶州曲江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今广东韶关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a:t>
            </a:r>
            <a:r>
              <a:rPr lang="zh-CN" altLang="zh-CN" sz="2800" kern="100" dirty="0" smtClean="0">
                <a:latin typeface="Times New Roman"/>
                <a:ea typeface="华文细黑"/>
                <a:cs typeface="Times New Roman"/>
              </a:rPr>
              <a:t>在位</a:t>
            </a:r>
            <a:endParaRPr lang="en-US" altLang="zh-CN" sz="2800" kern="100" dirty="0" smtClean="0">
              <a:latin typeface="Times New Roman"/>
              <a:ea typeface="华文细黑"/>
              <a:cs typeface="Times New Roman"/>
            </a:endParaRPr>
          </a:p>
          <a:p>
            <a:pPr algn="just">
              <a:lnSpc>
                <a:spcPts val="5500"/>
              </a:lnSpc>
              <a:spcAft>
                <a:spcPts val="0"/>
              </a:spcAft>
              <a:tabLst>
                <a:tab pos="2250440" algn="l"/>
              </a:tabLst>
            </a:pPr>
            <a:r>
              <a:rPr lang="zh-CN" altLang="zh-CN" sz="2800" kern="100" dirty="0" smtClean="0">
                <a:latin typeface="Times New Roman"/>
                <a:ea typeface="华文细黑"/>
                <a:cs typeface="Times New Roman"/>
              </a:rPr>
              <a:t>时</a:t>
            </a:r>
            <a:r>
              <a:rPr lang="zh-CN" altLang="zh-CN" sz="2800" kern="100" dirty="0">
                <a:latin typeface="Times New Roman"/>
                <a:ea typeface="华文细黑"/>
                <a:cs typeface="Times New Roman"/>
              </a:rPr>
              <a:t>直言敢谏，举贤任能，为一代名相。曾预言安禄山狼</a:t>
            </a:r>
            <a:r>
              <a:rPr lang="zh-CN" altLang="zh-CN" sz="2800" kern="100" dirty="0" smtClean="0">
                <a:latin typeface="Times New Roman"/>
                <a:ea typeface="华文细黑"/>
                <a:cs typeface="Times New Roman"/>
              </a:rPr>
              <a:t>子</a:t>
            </a:r>
            <a:endParaRPr lang="en-US" altLang="zh-CN" sz="2800" kern="100" dirty="0" smtClean="0">
              <a:latin typeface="Times New Roman"/>
              <a:ea typeface="华文细黑"/>
              <a:cs typeface="Times New Roman"/>
            </a:endParaRPr>
          </a:p>
          <a:p>
            <a:pPr algn="just">
              <a:lnSpc>
                <a:spcPts val="5500"/>
              </a:lnSpc>
              <a:spcAft>
                <a:spcPts val="0"/>
              </a:spcAft>
              <a:tabLst>
                <a:tab pos="2250440" algn="l"/>
              </a:tabLst>
            </a:pPr>
            <a:r>
              <a:rPr lang="zh-CN" altLang="zh-CN" sz="2800" kern="100" dirty="0" smtClean="0">
                <a:latin typeface="Times New Roman"/>
                <a:ea typeface="华文细黑"/>
                <a:cs typeface="Times New Roman"/>
              </a:rPr>
              <a:t>野心</a:t>
            </a:r>
            <a:r>
              <a:rPr lang="zh-CN" altLang="zh-CN" sz="2800" kern="100" dirty="0">
                <a:latin typeface="Times New Roman"/>
                <a:ea typeface="华文细黑"/>
                <a:cs typeface="Times New Roman"/>
              </a:rPr>
              <a:t>，宜早诛灭，未被采纳。他刚正不阿，被奸臣</a:t>
            </a:r>
            <a:r>
              <a:rPr lang="zh-CN" altLang="zh-CN" sz="2800" kern="100" dirty="0" smtClean="0">
                <a:latin typeface="Times New Roman"/>
                <a:ea typeface="华文细黑"/>
                <a:cs typeface="Times New Roman"/>
              </a:rPr>
              <a:t>李林甫</a:t>
            </a:r>
            <a:endParaRPr lang="en-US" altLang="zh-CN" sz="2800" kern="100" dirty="0" smtClean="0">
              <a:latin typeface="Times New Roman"/>
              <a:ea typeface="华文细黑"/>
              <a:cs typeface="Times New Roman"/>
            </a:endParaRPr>
          </a:p>
          <a:p>
            <a:pPr algn="just">
              <a:lnSpc>
                <a:spcPts val="5500"/>
              </a:lnSpc>
              <a:spcAft>
                <a:spcPts val="0"/>
              </a:spcAft>
              <a:tabLst>
                <a:tab pos="2250440" algn="l"/>
              </a:tabLst>
            </a:pPr>
            <a:r>
              <a:rPr lang="zh-CN" altLang="zh-CN" sz="2800" kern="100" dirty="0" smtClean="0">
                <a:latin typeface="Times New Roman"/>
                <a:ea typeface="华文细黑"/>
                <a:cs typeface="Times New Roman"/>
              </a:rPr>
              <a:t>陷害</a:t>
            </a:r>
            <a:r>
              <a:rPr lang="zh-CN" altLang="zh-CN" sz="2800" kern="100" dirty="0">
                <a:latin typeface="Times New Roman"/>
                <a:ea typeface="华文细黑"/>
                <a:cs typeface="Times New Roman"/>
              </a:rPr>
              <a:t>，被贬为荆州长史。开元末年，告假南归，卒于</a:t>
            </a:r>
            <a:r>
              <a:rPr lang="zh-CN" altLang="zh-CN" sz="2800" kern="100" dirty="0" smtClean="0">
                <a:latin typeface="Times New Roman"/>
                <a:ea typeface="华文细黑"/>
                <a:cs typeface="Times New Roman"/>
              </a:rPr>
              <a:t>曲江</a:t>
            </a:r>
            <a:endParaRPr lang="en-US" altLang="zh-CN" sz="2800" kern="100" dirty="0" smtClean="0">
              <a:latin typeface="Times New Roman"/>
              <a:ea typeface="华文细黑"/>
              <a:cs typeface="Times New Roman"/>
            </a:endParaRPr>
          </a:p>
          <a:p>
            <a:pPr algn="just">
              <a:lnSpc>
                <a:spcPts val="5500"/>
              </a:lnSpc>
              <a:spcAft>
                <a:spcPts val="0"/>
              </a:spcAft>
              <a:tabLst>
                <a:tab pos="2250440" algn="l"/>
              </a:tabLst>
            </a:pPr>
            <a:r>
              <a:rPr lang="zh-CN" altLang="zh-CN" sz="2800" kern="100" dirty="0" smtClean="0">
                <a:latin typeface="Times New Roman"/>
                <a:ea typeface="华文细黑"/>
                <a:cs typeface="Times New Roman"/>
              </a:rPr>
              <a:t>私</a:t>
            </a:r>
            <a:r>
              <a:rPr lang="zh-CN" altLang="zh-CN" sz="2800" kern="100" dirty="0">
                <a:latin typeface="Times New Roman"/>
                <a:ea typeface="华文细黑"/>
                <a:cs typeface="Times New Roman"/>
              </a:rPr>
              <a:t>第。他七岁能文，终以诗名。其诗由雅淡清丽，转趋</a:t>
            </a:r>
            <a:r>
              <a:rPr lang="zh-CN" altLang="zh-CN" sz="2800" kern="100" dirty="0" smtClean="0">
                <a:latin typeface="Times New Roman"/>
                <a:ea typeface="华文细黑"/>
                <a:cs typeface="Times New Roman"/>
              </a:rPr>
              <a:t>朴素</a:t>
            </a:r>
            <a:r>
              <a:rPr lang="zh-CN" altLang="zh-CN" sz="2800" kern="100" dirty="0">
                <a:latin typeface="Times New Roman"/>
                <a:ea typeface="华文细黑"/>
                <a:cs typeface="Times New Roman"/>
              </a:rPr>
              <a:t>遒劲，运用比兴，寄托讽喻，对初唐诗风的转变起了推动的作用。著有《唐丞相曲江张先生文集》。</a:t>
            </a:r>
            <a:endParaRPr lang="zh-CN" altLang="zh-CN" sz="1050" kern="100" dirty="0">
              <a:effectLst/>
              <a:latin typeface="宋体"/>
              <a:cs typeface="Courier New"/>
            </a:endParaRPr>
          </a:p>
        </p:txBody>
      </p:sp>
      <p:pic>
        <p:nvPicPr>
          <p:cNvPr id="3" name="Picture 2" descr="张九龄"/>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528857" y="730683"/>
            <a:ext cx="2381067" cy="25432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04990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6098" y="866049"/>
            <a:ext cx="11798255" cy="2595069"/>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开元十八年，张九龄转任桂州刺史，充岭南道按察使，为人刚正不阿，直言敢谏，因而也时常遭李林甫等人的排挤，其内心自然也有诸多凄苦、不快和无奈，联系众多仁人壮士连遭贬谪，正义不能伸张的苦闷和愤慨，他有感而发，写下《荔枝赋并序》，托物言志，排遣胸中的块垒。</a:t>
            </a:r>
            <a:endParaRPr lang="zh-CN" altLang="zh-CN" sz="1050" kern="100" dirty="0">
              <a:effectLst/>
              <a:latin typeface="宋体"/>
              <a:cs typeface="Courier New"/>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406574" y="911162"/>
            <a:ext cx="11572430" cy="4616648"/>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每至季夏，</a:t>
            </a:r>
            <a:r>
              <a:rPr lang="zh-CN" altLang="zh-CN" sz="2800" kern="100" dirty="0">
                <a:solidFill>
                  <a:srgbClr val="FF0000"/>
                </a:solidFill>
                <a:latin typeface="Times New Roman"/>
                <a:ea typeface="华文细黑"/>
                <a:cs typeface="Times New Roman"/>
              </a:rPr>
              <a:t>其实</a:t>
            </a:r>
            <a:r>
              <a:rPr lang="zh-CN" altLang="zh-CN" sz="2800" kern="100" dirty="0">
                <a:latin typeface="Times New Roman"/>
                <a:ea typeface="华文细黑"/>
                <a:cs typeface="Times New Roman"/>
              </a:rPr>
              <a:t>乃熟</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夫其贵</a:t>
            </a:r>
            <a:r>
              <a:rPr lang="zh-CN" altLang="zh-CN" sz="2800" kern="100" dirty="0">
                <a:solidFill>
                  <a:srgbClr val="FF0000"/>
                </a:solidFill>
                <a:latin typeface="Times New Roman"/>
                <a:ea typeface="华文细黑"/>
                <a:cs typeface="Times New Roman"/>
              </a:rPr>
              <a:t>可以</a:t>
            </a:r>
            <a:r>
              <a:rPr lang="zh-CN" altLang="zh-CN" sz="2800" kern="100" dirty="0">
                <a:latin typeface="Times New Roman"/>
                <a:ea typeface="华文细黑"/>
                <a:cs typeface="Times New Roman"/>
              </a:rPr>
              <a:t>荐宗庙，其珍可以羞王公</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effectLst/>
              <a:latin typeface="宋体"/>
              <a:cs typeface="Courier New"/>
            </a:endParaRPr>
          </a:p>
        </p:txBody>
      </p:sp>
      <p:sp>
        <p:nvSpPr>
          <p:cNvPr id="13" name="矩形 12"/>
          <p:cNvSpPr/>
          <p:nvPr/>
        </p:nvSpPr>
        <p:spPr>
          <a:xfrm>
            <a:off x="1503965" y="2257708"/>
            <a:ext cx="1980029"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它的果实。</a:t>
            </a:r>
          </a:p>
        </p:txBody>
      </p:sp>
      <p:sp>
        <p:nvSpPr>
          <p:cNvPr id="18" name="矩形 17"/>
          <p:cNvSpPr/>
          <p:nvPr/>
        </p:nvSpPr>
        <p:spPr>
          <a:xfrm>
            <a:off x="1509770" y="2879541"/>
            <a:ext cx="2698175" cy="523221"/>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实际，表转折。</a:t>
            </a:r>
          </a:p>
        </p:txBody>
      </p:sp>
      <p:sp>
        <p:nvSpPr>
          <p:cNvPr id="19" name="矩形 18"/>
          <p:cNvSpPr/>
          <p:nvPr/>
        </p:nvSpPr>
        <p:spPr>
          <a:xfrm>
            <a:off x="1526758" y="4163237"/>
            <a:ext cx="3416320" cy="633096"/>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可，可以；以，用。</a:t>
            </a:r>
          </a:p>
        </p:txBody>
      </p:sp>
      <p:sp>
        <p:nvSpPr>
          <p:cNvPr id="20" name="矩形 19"/>
          <p:cNvSpPr/>
          <p:nvPr/>
        </p:nvSpPr>
        <p:spPr>
          <a:xfrm>
            <a:off x="1537844" y="4820922"/>
            <a:ext cx="4493538" cy="575542"/>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助动词，表示可能或能够。</a:t>
            </a: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linds(horizont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8"/>
                                        </p:tgtEl>
                                      </p:cBhvr>
                                    </p:animEffect>
                                    <p:set>
                                      <p:cBhvr>
                                        <p:cTn id="26" dur="1" fill="hold">
                                          <p:stCondLst>
                                            <p:cond delay="499"/>
                                          </p:stCondLst>
                                        </p:cTn>
                                        <p:tgtEl>
                                          <p:spTgt spid="18"/>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13" grpId="0"/>
      <p:bldP spid="13" grpId="1"/>
      <p:bldP spid="18" grpId="0"/>
      <p:bldP spid="18" grpId="1"/>
      <p:bldP spid="19" grpId="0"/>
      <p:bldP spid="19" grpId="1"/>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440" y="764704"/>
            <a:ext cx="11572430" cy="3970318"/>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蒂</a:t>
            </a:r>
            <a:r>
              <a:rPr lang="zh-CN" altLang="zh-CN" sz="2800" kern="100" dirty="0">
                <a:solidFill>
                  <a:srgbClr val="FF0000"/>
                </a:solidFill>
                <a:latin typeface="Times New Roman"/>
                <a:ea typeface="华文细黑"/>
                <a:cs typeface="Times New Roman"/>
              </a:rPr>
              <a:t>药房</a:t>
            </a:r>
            <a:r>
              <a:rPr lang="zh-CN" altLang="zh-CN" sz="2800" kern="100" dirty="0">
                <a:latin typeface="Times New Roman"/>
                <a:ea typeface="华文细黑"/>
                <a:cs typeface="Times New Roman"/>
              </a:rPr>
              <a:t>而攒萃</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味以</a:t>
            </a:r>
            <a:r>
              <a:rPr lang="zh-CN" altLang="zh-CN" sz="2800" kern="100" dirty="0">
                <a:solidFill>
                  <a:srgbClr val="FF0000"/>
                </a:solidFill>
                <a:latin typeface="Times New Roman"/>
                <a:ea typeface="华文细黑"/>
                <a:cs typeface="Times New Roman"/>
              </a:rPr>
              <a:t>无比</a:t>
            </a:r>
            <a:r>
              <a:rPr lang="zh-CN" altLang="zh-CN" sz="2800" kern="100" dirty="0">
                <a:latin typeface="Times New Roman"/>
                <a:ea typeface="华文细黑"/>
                <a:cs typeface="Times New Roman"/>
              </a:rPr>
              <a:t>而疑。</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__________________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______________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1595864" y="1484784"/>
            <a:ext cx="2339102"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芍药的子房。</a:t>
            </a:r>
          </a:p>
        </p:txBody>
      </p:sp>
      <p:sp>
        <p:nvSpPr>
          <p:cNvPr id="16" name="矩形 15"/>
          <p:cNvSpPr/>
          <p:nvPr/>
        </p:nvSpPr>
        <p:spPr>
          <a:xfrm>
            <a:off x="1595864" y="2113692"/>
            <a:ext cx="2339102"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供拿药之地。</a:t>
            </a:r>
          </a:p>
        </p:txBody>
      </p:sp>
      <p:sp>
        <p:nvSpPr>
          <p:cNvPr id="18" name="矩形 17"/>
          <p:cNvSpPr/>
          <p:nvPr/>
        </p:nvSpPr>
        <p:spPr>
          <a:xfrm>
            <a:off x="1702718" y="3429000"/>
            <a:ext cx="3416320"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没有什么用来比较。</a:t>
            </a:r>
          </a:p>
        </p:txBody>
      </p:sp>
      <p:sp>
        <p:nvSpPr>
          <p:cNvPr id="19" name="矩形 18"/>
          <p:cNvSpPr/>
          <p:nvPr/>
        </p:nvSpPr>
        <p:spPr>
          <a:xfrm>
            <a:off x="1740847" y="4057908"/>
            <a:ext cx="2698175"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没有比得上的。</a:t>
            </a:r>
          </a:p>
        </p:txBody>
      </p:sp>
    </p:spTree>
    <p:extLst>
      <p:ext uri="{BB962C8B-B14F-4D97-AF65-F5344CB8AC3E}">
        <p14:creationId xmlns="" xmlns:p14="http://schemas.microsoft.com/office/powerpoint/2010/main" val="1925404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linds(horizontal)">
                                      <p:cBhvr>
                                        <p:cTn id="15" dur="500"/>
                                        <p:tgtEl>
                                          <p:spTgt spid="1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6"/>
                                        </p:tgtEl>
                                      </p:cBhvr>
                                    </p:animEffect>
                                    <p:set>
                                      <p:cBhvr>
                                        <p:cTn id="26" dur="1" fill="hold">
                                          <p:stCondLst>
                                            <p:cond delay="499"/>
                                          </p:stCondLst>
                                        </p:cTn>
                                        <p:tgtEl>
                                          <p:spTgt spid="16"/>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p:bldP spid="4" grpId="1"/>
      <p:bldP spid="16" grpId="0"/>
      <p:bldP spid="16" grpId="1"/>
      <p:bldP spid="18" grpId="0"/>
      <p:bldP spid="18" grpId="1"/>
      <p:bldP spid="19" grpId="0"/>
      <p:bldP spid="1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548680"/>
            <a:ext cx="11232086" cy="656077"/>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285293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一</a:t>
            </a:r>
            <a:endParaRPr lang="zh-CN" altLang="zh-CN" sz="1050" kern="100" dirty="0">
              <a:effectLst/>
              <a:latin typeface="宋体"/>
              <a:cs typeface="Courier New"/>
            </a:endParaRPr>
          </a:p>
        </p:txBody>
      </p:sp>
      <p:sp>
        <p:nvSpPr>
          <p:cNvPr id="4" name="左大括号 3"/>
          <p:cNvSpPr/>
          <p:nvPr/>
        </p:nvSpPr>
        <p:spPr>
          <a:xfrm>
            <a:off x="1342678" y="1628800"/>
            <a:ext cx="360040" cy="338335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260755"/>
            <a:ext cx="9278497" cy="397031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无</a:t>
            </a:r>
            <a:r>
              <a:rPr lang="zh-CN" altLang="zh-CN" sz="2800" kern="100" dirty="0">
                <a:solidFill>
                  <a:srgbClr val="FF0000"/>
                </a:solidFill>
                <a:latin typeface="Times New Roman"/>
                <a:ea typeface="华文细黑"/>
                <a:cs typeface="Times New Roman"/>
              </a:rPr>
              <a:t>一</a:t>
            </a:r>
            <a:r>
              <a:rPr lang="zh-CN" altLang="zh-CN" sz="2800" kern="100" dirty="0">
                <a:latin typeface="Times New Roman"/>
                <a:ea typeface="华文细黑"/>
                <a:cs typeface="Times New Roman"/>
              </a:rPr>
              <a:t>可</a:t>
            </a:r>
            <a:r>
              <a:rPr lang="zh-CN" altLang="zh-CN" sz="2800" kern="100" dirty="0" smtClean="0">
                <a:latin typeface="Times New Roman"/>
                <a:ea typeface="华文细黑"/>
                <a:cs typeface="Times New Roman"/>
              </a:rPr>
              <a:t>比</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此</a:t>
            </a:r>
            <a:r>
              <a:rPr lang="zh-CN" altLang="zh-CN" sz="2800" kern="100" dirty="0">
                <a:latin typeface="Times New Roman"/>
                <a:ea typeface="华文细黑"/>
                <a:cs typeface="Times New Roman"/>
              </a:rPr>
              <a:t>甘滋之</a:t>
            </a:r>
            <a:r>
              <a:rPr lang="zh-CN" altLang="zh-CN" sz="2800" kern="100" dirty="0" smtClean="0">
                <a:latin typeface="Times New Roman"/>
                <a:ea typeface="华文细黑"/>
                <a:cs typeface="Times New Roman"/>
              </a:rPr>
              <a:t>不</a:t>
            </a:r>
            <a:r>
              <a:rPr lang="zh-CN" altLang="zh-CN" sz="2800" kern="100" dirty="0" smtClean="0">
                <a:solidFill>
                  <a:srgbClr val="FF0000"/>
                </a:solidFill>
                <a:latin typeface="Times New Roman"/>
                <a:ea typeface="华文细黑"/>
                <a:cs typeface="Times New Roman"/>
              </a:rPr>
              <a:t>一</a:t>
            </a:r>
            <a:r>
              <a:rPr lang="en-US" altLang="zh-CN" sz="2800" kern="100" dirty="0" smtClean="0">
                <a:latin typeface="Times New Roman"/>
                <a:ea typeface="华文细黑"/>
                <a:cs typeface="Times New Roman"/>
              </a:rPr>
              <a:t>_____________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一</a:t>
            </a:r>
            <a:r>
              <a:rPr lang="zh-CN" altLang="zh-CN" sz="2800" kern="100" dirty="0" smtClean="0">
                <a:latin typeface="Times New Roman"/>
                <a:ea typeface="华文细黑"/>
                <a:cs typeface="Times New Roman"/>
              </a:rPr>
              <a:t>鼓作气</a:t>
            </a:r>
            <a:r>
              <a:rPr lang="zh-CN" altLang="zh-CN" sz="2800" kern="100" dirty="0">
                <a:latin typeface="Times New Roman"/>
                <a:ea typeface="华文细黑"/>
                <a:cs typeface="Times New Roman"/>
              </a:rPr>
              <a:t>，再而衰，三而</a:t>
            </a:r>
            <a:r>
              <a:rPr lang="zh-CN" altLang="zh-CN" sz="2800" kern="100" dirty="0" smtClean="0">
                <a:latin typeface="Times New Roman"/>
                <a:ea typeface="华文细黑"/>
                <a:cs typeface="Times New Roman"/>
              </a:rPr>
              <a:t>竭</a:t>
            </a:r>
            <a:r>
              <a:rPr lang="en-US" altLang="zh-CN" sz="2800" kern="100" dirty="0" smtClean="0">
                <a:latin typeface="Times New Roman"/>
                <a:ea typeface="华文细黑"/>
                <a:cs typeface="Times New Roman"/>
              </a:rPr>
              <a:t>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或长烟</a:t>
            </a:r>
            <a:r>
              <a:rPr lang="zh-CN" altLang="zh-CN" sz="2800" kern="100" dirty="0">
                <a:solidFill>
                  <a:srgbClr val="FF0000"/>
                </a:solidFill>
                <a:latin typeface="Times New Roman"/>
                <a:ea typeface="华文细黑"/>
                <a:cs typeface="Times New Roman"/>
              </a:rPr>
              <a:t>一</a:t>
            </a:r>
            <a:r>
              <a:rPr lang="zh-CN" altLang="zh-CN" sz="2800" kern="100" dirty="0">
                <a:latin typeface="Times New Roman"/>
                <a:ea typeface="华文细黑"/>
                <a:cs typeface="Times New Roman"/>
              </a:rPr>
              <a:t>空，皓月千</a:t>
            </a:r>
            <a:r>
              <a:rPr lang="zh-CN" altLang="zh-CN" sz="2800" kern="100" dirty="0" smtClean="0">
                <a:latin typeface="Times New Roman"/>
                <a:ea typeface="华文细黑"/>
                <a:cs typeface="Times New Roman"/>
              </a:rPr>
              <a:t>里</a:t>
            </a:r>
            <a:r>
              <a:rPr lang="en-US" altLang="zh-CN" sz="2800" kern="100" dirty="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六</a:t>
            </a:r>
            <a:r>
              <a:rPr lang="zh-CN" altLang="zh-CN" sz="2800" kern="100" dirty="0">
                <a:latin typeface="Times New Roman"/>
                <a:ea typeface="华文细黑"/>
                <a:cs typeface="Times New Roman"/>
              </a:rPr>
              <a:t>王毕，四海</a:t>
            </a:r>
            <a:r>
              <a:rPr lang="zh-CN" altLang="zh-CN" sz="2800" kern="100" dirty="0" smtClean="0">
                <a:solidFill>
                  <a:srgbClr val="FF0000"/>
                </a:solidFill>
                <a:latin typeface="Times New Roman"/>
                <a:ea typeface="华文细黑"/>
                <a:cs typeface="Times New Roman"/>
              </a:rPr>
              <a:t>一</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用心</a:t>
            </a:r>
            <a:r>
              <a:rPr lang="zh-CN" altLang="zh-CN" sz="2800" kern="100" dirty="0">
                <a:solidFill>
                  <a:srgbClr val="FF0000"/>
                </a:solidFill>
                <a:latin typeface="Times New Roman"/>
                <a:ea typeface="华文细黑"/>
                <a:cs typeface="Times New Roman"/>
              </a:rPr>
              <a:t>一</a:t>
            </a:r>
            <a:r>
              <a:rPr lang="zh-CN" altLang="zh-CN" sz="2800" kern="100" dirty="0" smtClean="0">
                <a:latin typeface="Times New Roman"/>
                <a:ea typeface="华文细黑"/>
                <a:cs typeface="Times New Roman"/>
              </a:rPr>
              <a:t>也</a:t>
            </a:r>
            <a:r>
              <a:rPr lang="en-US" altLang="zh-CN" sz="2800" kern="100" dirty="0">
                <a:latin typeface="Times New Roman"/>
                <a:ea typeface="华文细黑"/>
                <a:cs typeface="Times New Roman"/>
              </a:rPr>
              <a:t>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5" name="矩形 4"/>
          <p:cNvSpPr/>
          <p:nvPr/>
        </p:nvSpPr>
        <p:spPr>
          <a:xfrm>
            <a:off x="3286894" y="1366717"/>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数词，一种</a:t>
            </a:r>
            <a:endParaRPr lang="zh-CN" altLang="en-US" sz="2800" dirty="0">
              <a:solidFill>
                <a:srgbClr val="3333FF"/>
              </a:solidFill>
            </a:endParaRPr>
          </a:p>
        </p:txBody>
      </p:sp>
      <p:sp>
        <p:nvSpPr>
          <p:cNvPr id="13" name="矩形 12"/>
          <p:cNvSpPr/>
          <p:nvPr/>
        </p:nvSpPr>
        <p:spPr>
          <a:xfrm>
            <a:off x="4024904" y="2005824"/>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形容词，一样</a:t>
            </a:r>
            <a:endParaRPr lang="zh-CN" altLang="en-US" sz="2800" kern="100" dirty="0">
              <a:solidFill>
                <a:srgbClr val="3333FF"/>
              </a:solidFill>
              <a:latin typeface="Times New Roman"/>
              <a:ea typeface="华文细黑"/>
              <a:cs typeface="Times New Roman"/>
            </a:endParaRPr>
          </a:p>
        </p:txBody>
      </p:sp>
      <p:sp>
        <p:nvSpPr>
          <p:cNvPr id="14" name="矩形 13"/>
          <p:cNvSpPr/>
          <p:nvPr/>
        </p:nvSpPr>
        <p:spPr>
          <a:xfrm>
            <a:off x="6132368" y="2635678"/>
            <a:ext cx="2339102"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数词，第一次</a:t>
            </a:r>
            <a:endParaRPr lang="zh-CN" altLang="en-US" sz="2800" kern="100" dirty="0">
              <a:solidFill>
                <a:srgbClr val="3333FF"/>
              </a:solidFill>
              <a:latin typeface="Times New Roman"/>
              <a:ea typeface="华文细黑"/>
              <a:cs typeface="Times New Roman"/>
            </a:endParaRPr>
          </a:p>
        </p:txBody>
      </p:sp>
      <p:sp>
        <p:nvSpPr>
          <p:cNvPr id="15" name="矩形 14"/>
          <p:cNvSpPr/>
          <p:nvPr/>
        </p:nvSpPr>
        <p:spPr>
          <a:xfrm>
            <a:off x="5782260" y="3283750"/>
            <a:ext cx="269817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副词，都，一概</a:t>
            </a:r>
            <a:endParaRPr lang="zh-CN" altLang="en-US" sz="2800" kern="100" dirty="0">
              <a:solidFill>
                <a:srgbClr val="3333FF"/>
              </a:solidFill>
              <a:latin typeface="Times New Roman"/>
              <a:ea typeface="华文细黑"/>
              <a:cs typeface="Times New Roman"/>
            </a:endParaRPr>
          </a:p>
        </p:txBody>
      </p:sp>
      <p:sp>
        <p:nvSpPr>
          <p:cNvPr id="16" name="矩形 15"/>
          <p:cNvSpPr/>
          <p:nvPr/>
        </p:nvSpPr>
        <p:spPr>
          <a:xfrm>
            <a:off x="4394244" y="3922857"/>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动词，统一</a:t>
            </a:r>
            <a:endParaRPr lang="zh-CN" altLang="en-US" sz="2800" kern="100">
              <a:solidFill>
                <a:srgbClr val="3333FF"/>
              </a:solidFill>
              <a:latin typeface="Times New Roman"/>
              <a:ea typeface="华文细黑"/>
              <a:cs typeface="Times New Roman"/>
            </a:endParaRPr>
          </a:p>
        </p:txBody>
      </p:sp>
      <p:sp>
        <p:nvSpPr>
          <p:cNvPr id="17" name="矩形 16"/>
          <p:cNvSpPr/>
          <p:nvPr/>
        </p:nvSpPr>
        <p:spPr>
          <a:xfrm>
            <a:off x="3324056" y="4562698"/>
            <a:ext cx="2339102" cy="575542"/>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形容词，专一</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p:bldP spid="5" grpId="1"/>
      <p:bldP spid="13" grpId="0"/>
      <p:bldP spid="13" grpId="1"/>
      <p:bldP spid="14" grpId="0"/>
      <p:bldP spid="14" grpId="1"/>
      <p:bldP spid="15" grpId="0"/>
      <p:bldP spid="15" grpId="1"/>
      <p:bldP spid="16" grpId="0"/>
      <p:bldP spid="16" grpId="1"/>
      <p:bldP spid="17" grpId="0"/>
      <p:bldP spid="1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2269775"/>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实</a:t>
            </a:r>
            <a:endParaRPr lang="zh-CN" altLang="zh-CN" sz="1050" kern="100" dirty="0">
              <a:effectLst/>
              <a:latin typeface="宋体"/>
              <a:cs typeface="Courier New"/>
            </a:endParaRPr>
          </a:p>
        </p:txBody>
      </p:sp>
      <p:sp>
        <p:nvSpPr>
          <p:cNvPr id="4" name="左大括号 3"/>
          <p:cNvSpPr/>
          <p:nvPr/>
        </p:nvSpPr>
        <p:spPr>
          <a:xfrm>
            <a:off x="1342678" y="953933"/>
            <a:ext cx="360040" cy="341719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610810"/>
            <a:ext cx="9854561" cy="397031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因道扬</a:t>
            </a:r>
            <a:r>
              <a:rPr lang="zh-CN" altLang="zh-CN" sz="2800" kern="100" dirty="0" smtClean="0">
                <a:latin typeface="Times New Roman"/>
                <a:ea typeface="华文细黑"/>
                <a:cs typeface="Times New Roman"/>
              </a:rPr>
              <a:t>其</a:t>
            </a:r>
            <a:r>
              <a:rPr lang="zh-CN" altLang="zh-CN" sz="2800" kern="100" dirty="0" smtClean="0">
                <a:solidFill>
                  <a:srgbClr val="FF0000"/>
                </a:solidFill>
                <a:latin typeface="Times New Roman"/>
                <a:ea typeface="华文细黑"/>
                <a:cs typeface="Times New Roman"/>
              </a:rPr>
              <a:t>实</a:t>
            </a:r>
            <a:r>
              <a:rPr lang="en-US" altLang="zh-CN" sz="2800" kern="100" dirty="0" smtClean="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但</a:t>
            </a:r>
            <a:r>
              <a:rPr lang="zh-CN" altLang="zh-CN" sz="2800" kern="100" dirty="0">
                <a:latin typeface="Times New Roman"/>
                <a:ea typeface="华文细黑"/>
                <a:cs typeface="Times New Roman"/>
              </a:rPr>
              <a:t>甘</a:t>
            </a:r>
            <a:r>
              <a:rPr lang="zh-CN" altLang="zh-CN" sz="2800" kern="100" dirty="0" smtClean="0">
                <a:latin typeface="Times New Roman"/>
                <a:ea typeface="华文细黑"/>
                <a:cs typeface="Times New Roman"/>
              </a:rPr>
              <a:t>其</a:t>
            </a:r>
            <a:r>
              <a:rPr lang="zh-CN" altLang="zh-CN" sz="2800" kern="100" dirty="0" smtClean="0">
                <a:solidFill>
                  <a:srgbClr val="FF0000"/>
                </a:solidFill>
                <a:latin typeface="Times New Roman"/>
                <a:ea typeface="华文细黑"/>
                <a:cs typeface="Times New Roman"/>
              </a:rPr>
              <a:t>实</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此</a:t>
            </a:r>
            <a:r>
              <a:rPr lang="zh-CN" altLang="zh-CN" sz="2800" kern="100" dirty="0">
                <a:latin typeface="Times New Roman"/>
                <a:ea typeface="华文细黑"/>
                <a:cs typeface="Times New Roman"/>
              </a:rPr>
              <a:t>皆良</a:t>
            </a:r>
            <a:r>
              <a:rPr lang="zh-CN" altLang="zh-CN" sz="2800" kern="100" dirty="0">
                <a:solidFill>
                  <a:srgbClr val="FF0000"/>
                </a:solidFill>
                <a:latin typeface="Times New Roman"/>
                <a:ea typeface="华文细黑"/>
                <a:cs typeface="Times New Roman"/>
              </a:rPr>
              <a:t>实</a:t>
            </a:r>
            <a:r>
              <a:rPr lang="zh-CN" altLang="zh-CN" sz="2800" kern="100" dirty="0">
                <a:latin typeface="Times New Roman"/>
                <a:ea typeface="华文细黑"/>
                <a:cs typeface="Times New Roman"/>
              </a:rPr>
              <a:t>，志虑忠</a:t>
            </a:r>
            <a:r>
              <a:rPr lang="zh-CN" altLang="zh-CN" sz="2800" kern="100" dirty="0" smtClean="0">
                <a:latin typeface="Times New Roman"/>
                <a:ea typeface="华文细黑"/>
                <a:cs typeface="Times New Roman"/>
              </a:rPr>
              <a:t>纯</a:t>
            </a:r>
            <a:r>
              <a:rPr lang="en-US" altLang="zh-CN" sz="2800" kern="100" dirty="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荷枪</a:t>
            </a:r>
            <a:r>
              <a:rPr lang="zh-CN" altLang="zh-CN" sz="2800" kern="100" dirty="0" smtClean="0">
                <a:solidFill>
                  <a:srgbClr val="FF0000"/>
                </a:solidFill>
                <a:latin typeface="Times New Roman"/>
                <a:ea typeface="华文细黑"/>
                <a:cs typeface="Times New Roman"/>
              </a:rPr>
              <a:t>实</a:t>
            </a:r>
            <a:r>
              <a:rPr lang="zh-CN" altLang="zh-CN" sz="2800" kern="100" dirty="0" smtClean="0">
                <a:latin typeface="Times New Roman"/>
                <a:ea typeface="华文细黑"/>
                <a:cs typeface="Times New Roman"/>
              </a:rPr>
              <a:t>弹</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避</a:t>
            </a:r>
            <a:r>
              <a:rPr lang="zh-CN" altLang="zh-CN" sz="2800" kern="100" dirty="0" smtClean="0">
                <a:solidFill>
                  <a:srgbClr val="FF0000"/>
                </a:solidFill>
                <a:latin typeface="Times New Roman"/>
                <a:ea typeface="华文细黑"/>
                <a:cs typeface="Times New Roman"/>
              </a:rPr>
              <a:t>实</a:t>
            </a:r>
            <a:r>
              <a:rPr lang="zh-CN" altLang="zh-CN" sz="2800" kern="100" dirty="0" smtClean="0">
                <a:latin typeface="Times New Roman"/>
                <a:ea typeface="华文细黑"/>
                <a:cs typeface="Times New Roman"/>
              </a:rPr>
              <a:t>击虚</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latin typeface="Times New Roman"/>
                <a:ea typeface="华文细黑"/>
                <a:cs typeface="Times New Roman"/>
              </a:rPr>
              <a:t>理</a:t>
            </a:r>
            <a:r>
              <a:rPr lang="zh-CN" altLang="zh-CN" sz="2800" kern="100" dirty="0">
                <a:solidFill>
                  <a:srgbClr val="FF0000"/>
                </a:solidFill>
                <a:latin typeface="Times New Roman"/>
                <a:ea typeface="华文细黑"/>
                <a:cs typeface="Times New Roman"/>
              </a:rPr>
              <a:t>实</a:t>
            </a:r>
            <a:r>
              <a:rPr lang="zh-CN" altLang="zh-CN" sz="2800" kern="100" dirty="0">
                <a:latin typeface="Times New Roman"/>
                <a:ea typeface="华文细黑"/>
                <a:cs typeface="Times New Roman"/>
              </a:rPr>
              <a:t>如兄</a:t>
            </a:r>
            <a:r>
              <a:rPr lang="zh-CN" altLang="zh-CN" sz="2800" kern="100" dirty="0" smtClean="0">
                <a:latin typeface="Times New Roman"/>
                <a:ea typeface="华文细黑"/>
                <a:cs typeface="Times New Roman"/>
              </a:rPr>
              <a:t>言</a:t>
            </a:r>
            <a:r>
              <a:rPr lang="en-US" altLang="zh-CN" sz="2800" kern="100" dirty="0" smtClean="0">
                <a:latin typeface="Times New Roman"/>
                <a:ea typeface="华文细黑"/>
                <a:cs typeface="Times New Roman"/>
              </a:rPr>
              <a:t>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3622020" y="710253"/>
            <a:ext cx="269817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名词，真实情况</a:t>
            </a:r>
            <a:endParaRPr lang="zh-CN" altLang="en-US" sz="2800" kern="100" dirty="0">
              <a:solidFill>
                <a:srgbClr val="3333FF"/>
              </a:solidFill>
              <a:latin typeface="Times New Roman"/>
              <a:ea typeface="华文细黑"/>
              <a:cs typeface="Times New Roman"/>
            </a:endParaRPr>
          </a:p>
        </p:txBody>
      </p:sp>
      <p:sp>
        <p:nvSpPr>
          <p:cNvPr id="5" name="矩形 4"/>
          <p:cNvSpPr/>
          <p:nvPr/>
        </p:nvSpPr>
        <p:spPr>
          <a:xfrm>
            <a:off x="3286894" y="1340768"/>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名词，果实</a:t>
            </a:r>
            <a:endParaRPr lang="zh-CN" altLang="en-US" sz="2800" kern="100" dirty="0">
              <a:solidFill>
                <a:srgbClr val="3333FF"/>
              </a:solidFill>
              <a:latin typeface="Times New Roman"/>
              <a:ea typeface="华文细黑"/>
              <a:cs typeface="Times New Roman"/>
            </a:endParaRPr>
          </a:p>
        </p:txBody>
      </p:sp>
      <p:sp>
        <p:nvSpPr>
          <p:cNvPr id="6" name="矩形 5"/>
          <p:cNvSpPr/>
          <p:nvPr/>
        </p:nvSpPr>
        <p:spPr>
          <a:xfrm>
            <a:off x="5044250" y="1988840"/>
            <a:ext cx="2698175"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名词，诚实的人</a:t>
            </a:r>
            <a:endParaRPr lang="zh-CN" altLang="en-US" sz="2800" kern="100">
              <a:solidFill>
                <a:srgbClr val="3333FF"/>
              </a:solidFill>
              <a:latin typeface="Times New Roman"/>
              <a:ea typeface="华文细黑"/>
              <a:cs typeface="Times New Roman"/>
            </a:endParaRPr>
          </a:p>
        </p:txBody>
      </p:sp>
      <p:sp>
        <p:nvSpPr>
          <p:cNvPr id="7" name="矩形 6"/>
          <p:cNvSpPr/>
          <p:nvPr/>
        </p:nvSpPr>
        <p:spPr>
          <a:xfrm>
            <a:off x="3286894" y="2627947"/>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动词，装满</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3286894" y="3265820"/>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名词，坚实</a:t>
            </a:r>
            <a:endParaRPr lang="zh-CN" altLang="en-US" sz="2800" kern="100" dirty="0">
              <a:solidFill>
                <a:srgbClr val="3333FF"/>
              </a:solidFill>
              <a:latin typeface="Times New Roman"/>
              <a:ea typeface="华文细黑"/>
              <a:cs typeface="Times New Roman"/>
            </a:endParaRPr>
          </a:p>
        </p:txBody>
      </p:sp>
      <p:sp>
        <p:nvSpPr>
          <p:cNvPr id="13" name="矩形 12"/>
          <p:cNvSpPr/>
          <p:nvPr/>
        </p:nvSpPr>
        <p:spPr>
          <a:xfrm>
            <a:off x="3631953" y="3904927"/>
            <a:ext cx="3057247"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副词，的确，确实</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39442165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6"/>
                                        </p:tgtEl>
                                      </p:cBhvr>
                                    </p:animEffect>
                                    <p:set>
                                      <p:cBhvr>
                                        <p:cTn id="33" dur="1" fill="hold">
                                          <p:stCondLst>
                                            <p:cond delay="499"/>
                                          </p:stCondLst>
                                        </p:cTn>
                                        <p:tgtEl>
                                          <p:spTgt spid="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 grpId="0"/>
      <p:bldP spid="2" grpId="1"/>
      <p:bldP spid="5" grpId="0"/>
      <p:bldP spid="5" grpId="1"/>
      <p:bldP spid="6" grpId="0"/>
      <p:bldP spid="6" grpId="1"/>
      <p:bldP spid="7" grpId="0"/>
      <p:bldP spid="7" grpId="1"/>
      <p:bldP spid="8" grpId="0"/>
      <p:bldP spid="8" grpId="1"/>
      <p:bldP spid="13" grpId="0"/>
      <p:bldP spid="1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34566" y="2700915"/>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信</a:t>
            </a:r>
            <a:endParaRPr lang="zh-CN" altLang="zh-CN" sz="1050" kern="100" dirty="0">
              <a:effectLst/>
              <a:latin typeface="宋体"/>
              <a:cs typeface="Courier New"/>
            </a:endParaRPr>
          </a:p>
        </p:txBody>
      </p:sp>
      <p:sp>
        <p:nvSpPr>
          <p:cNvPr id="4" name="左大括号 3"/>
          <p:cNvSpPr/>
          <p:nvPr/>
        </p:nvSpPr>
        <p:spPr>
          <a:xfrm>
            <a:off x="1342678" y="1130550"/>
            <a:ext cx="360040" cy="409386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754826"/>
            <a:ext cx="9350505"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而固未之</a:t>
            </a:r>
            <a:r>
              <a:rPr lang="zh-CN" altLang="zh-CN" sz="2800" kern="100" dirty="0" smtClean="0">
                <a:solidFill>
                  <a:srgbClr val="FF0000"/>
                </a:solidFill>
                <a:latin typeface="Times New Roman"/>
                <a:ea typeface="华文细黑"/>
                <a:cs typeface="Times New Roman"/>
              </a:rPr>
              <a:t>信</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雕盘之仙</a:t>
            </a:r>
            <a:r>
              <a:rPr lang="zh-CN" altLang="zh-CN" sz="2800" kern="100" dirty="0" smtClean="0">
                <a:latin typeface="Times New Roman"/>
                <a:ea typeface="华文细黑"/>
                <a:cs typeface="Times New Roman"/>
              </a:rPr>
              <a:t>液</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者效其</a:t>
            </a:r>
            <a:r>
              <a:rPr lang="zh-CN" altLang="zh-CN" sz="2800" kern="100" dirty="0" smtClean="0">
                <a:latin typeface="Times New Roman"/>
                <a:ea typeface="华文细黑"/>
                <a:cs typeface="Times New Roman"/>
              </a:rPr>
              <a:t>忠</a:t>
            </a:r>
            <a:r>
              <a:rPr lang="en-US" altLang="zh-CN" sz="2800" kern="100" dirty="0" smtClean="0">
                <a:latin typeface="Times New Roman"/>
                <a:ea typeface="华文细黑"/>
                <a:cs typeface="Times New Roman"/>
              </a:rPr>
              <a:t>_____________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愿</a:t>
            </a:r>
            <a:r>
              <a:rPr lang="zh-CN" altLang="zh-CN" sz="2800" kern="100" dirty="0">
                <a:latin typeface="Times New Roman"/>
                <a:ea typeface="华文细黑"/>
                <a:cs typeface="Times New Roman"/>
              </a:rPr>
              <a:t>陛下亲之</a:t>
            </a:r>
            <a:r>
              <a:rPr lang="zh-CN" altLang="zh-CN" sz="2800" kern="100" dirty="0">
                <a:solidFill>
                  <a:srgbClr val="FF0000"/>
                </a:solidFill>
                <a:latin typeface="Times New Roman"/>
                <a:ea typeface="华文细黑"/>
                <a:cs typeface="Times New Roman"/>
              </a:rPr>
              <a:t>信</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低眉</a:t>
            </a:r>
            <a:r>
              <a:rPr lang="zh-CN" altLang="zh-CN" sz="2800" kern="100" dirty="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手续续</a:t>
            </a:r>
            <a:r>
              <a:rPr lang="zh-CN" altLang="zh-CN" sz="2800" kern="100" dirty="0" smtClean="0">
                <a:latin typeface="Times New Roman"/>
                <a:ea typeface="华文细黑"/>
                <a:cs typeface="Times New Roman"/>
              </a:rPr>
              <a:t>弹</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欲</a:t>
            </a:r>
            <a:r>
              <a:rPr lang="zh-CN" altLang="zh-CN" sz="2800" kern="100" dirty="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大义于</a:t>
            </a:r>
            <a:r>
              <a:rPr lang="zh-CN" altLang="zh-CN" sz="2800" kern="100" dirty="0" smtClean="0">
                <a:latin typeface="Times New Roman"/>
                <a:ea typeface="华文细黑"/>
                <a:cs typeface="Times New Roman"/>
              </a:rPr>
              <a:t>天下</a:t>
            </a:r>
            <a:r>
              <a:rPr lang="en-US" altLang="zh-CN" sz="2800" kern="100" dirty="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自</a:t>
            </a:r>
            <a:r>
              <a:rPr lang="zh-CN" altLang="zh-CN" sz="2800" kern="100" dirty="0">
                <a:latin typeface="Times New Roman"/>
                <a:ea typeface="华文细黑"/>
                <a:cs typeface="Times New Roman"/>
              </a:rPr>
              <a:t>可断来</a:t>
            </a:r>
            <a:r>
              <a:rPr lang="zh-CN" altLang="zh-CN" sz="2800" kern="100" dirty="0">
                <a:solidFill>
                  <a:srgbClr val="FF0000"/>
                </a:solidFill>
                <a:latin typeface="Times New Roman"/>
                <a:ea typeface="华文细黑"/>
                <a:cs typeface="Times New Roman"/>
              </a:rPr>
              <a:t>信</a:t>
            </a:r>
            <a:r>
              <a:rPr lang="zh-CN" altLang="zh-CN" sz="2800" kern="100" dirty="0">
                <a:latin typeface="Times New Roman"/>
                <a:ea typeface="华文细黑"/>
                <a:cs typeface="Times New Roman"/>
              </a:rPr>
              <a:t>，徐徐更谓</a:t>
            </a:r>
            <a:r>
              <a:rPr lang="zh-CN" altLang="zh-CN" sz="2800" kern="100" dirty="0" smtClean="0">
                <a:latin typeface="Times New Roman"/>
                <a:ea typeface="华文细黑"/>
                <a:cs typeface="Times New Roman"/>
              </a:rPr>
              <a:t>之</a:t>
            </a:r>
            <a:r>
              <a:rPr lang="en-US" altLang="zh-CN" sz="2800" kern="100" dirty="0" smtClean="0">
                <a:latin typeface="Times New Roman"/>
                <a:ea typeface="华文细黑"/>
                <a:cs typeface="Times New Roman"/>
              </a:rPr>
              <a:t>_______________________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646934" y="854642"/>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动词，相信</a:t>
            </a:r>
            <a:endParaRPr lang="zh-CN" altLang="en-US" sz="2800" kern="100">
              <a:solidFill>
                <a:srgbClr val="3333FF"/>
              </a:solidFill>
              <a:latin typeface="Times New Roman"/>
              <a:ea typeface="华文细黑"/>
              <a:cs typeface="Times New Roman"/>
            </a:endParaRPr>
          </a:p>
        </p:txBody>
      </p:sp>
      <p:sp>
        <p:nvSpPr>
          <p:cNvPr id="14" name="矩形 13"/>
          <p:cNvSpPr/>
          <p:nvPr/>
        </p:nvSpPr>
        <p:spPr>
          <a:xfrm>
            <a:off x="4025239" y="1502714"/>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副词，确实</a:t>
            </a:r>
            <a:endParaRPr lang="zh-CN" altLang="en-US" sz="2800" kern="100">
              <a:solidFill>
                <a:srgbClr val="3333FF"/>
              </a:solidFill>
              <a:latin typeface="Times New Roman"/>
              <a:ea typeface="华文细黑"/>
              <a:cs typeface="Times New Roman"/>
            </a:endParaRPr>
          </a:p>
        </p:txBody>
      </p:sp>
      <p:sp>
        <p:nvSpPr>
          <p:cNvPr id="15" name="矩形 14"/>
          <p:cNvSpPr/>
          <p:nvPr/>
        </p:nvSpPr>
        <p:spPr>
          <a:xfrm>
            <a:off x="3646934" y="2131622"/>
            <a:ext cx="2339102"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形容词，诚实</a:t>
            </a:r>
            <a:endParaRPr lang="zh-CN" altLang="en-US" sz="2800" kern="100">
              <a:solidFill>
                <a:srgbClr val="3333FF"/>
              </a:solidFill>
              <a:latin typeface="Times New Roman"/>
              <a:ea typeface="华文细黑"/>
              <a:cs typeface="Times New Roman"/>
            </a:endParaRPr>
          </a:p>
        </p:txBody>
      </p:sp>
      <p:sp>
        <p:nvSpPr>
          <p:cNvPr id="16" name="矩形 15"/>
          <p:cNvSpPr/>
          <p:nvPr/>
        </p:nvSpPr>
        <p:spPr>
          <a:xfrm>
            <a:off x="4367014" y="2761764"/>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动词，信任</a:t>
            </a:r>
            <a:endParaRPr lang="zh-CN" altLang="en-US" sz="2800" kern="100" dirty="0">
              <a:solidFill>
                <a:srgbClr val="3333FF"/>
              </a:solidFill>
              <a:latin typeface="Times New Roman"/>
              <a:ea typeface="华文细黑"/>
              <a:cs typeface="Times New Roman"/>
            </a:endParaRPr>
          </a:p>
        </p:txBody>
      </p:sp>
      <p:sp>
        <p:nvSpPr>
          <p:cNvPr id="17" name="矩形 16"/>
          <p:cNvSpPr/>
          <p:nvPr/>
        </p:nvSpPr>
        <p:spPr>
          <a:xfrm>
            <a:off x="4375979" y="3418801"/>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副词，随意</a:t>
            </a:r>
            <a:endParaRPr lang="zh-CN" altLang="en-US" sz="2800" kern="100" dirty="0">
              <a:solidFill>
                <a:srgbClr val="3333FF"/>
              </a:solidFill>
              <a:latin typeface="Times New Roman"/>
              <a:ea typeface="华文细黑"/>
              <a:cs typeface="Times New Roman"/>
            </a:endParaRPr>
          </a:p>
        </p:txBody>
      </p:sp>
      <p:sp>
        <p:nvSpPr>
          <p:cNvPr id="19" name="矩形 18"/>
          <p:cNvSpPr/>
          <p:nvPr/>
        </p:nvSpPr>
        <p:spPr>
          <a:xfrm>
            <a:off x="4360030" y="4057908"/>
            <a:ext cx="2698175"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通</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伸</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，伸张</a:t>
            </a:r>
            <a:endParaRPr lang="zh-CN" altLang="en-US" sz="2800" dirty="0">
              <a:solidFill>
                <a:srgbClr val="3333FF"/>
              </a:solidFill>
            </a:endParaRPr>
          </a:p>
        </p:txBody>
      </p:sp>
      <p:sp>
        <p:nvSpPr>
          <p:cNvPr id="20" name="矩形 19"/>
          <p:cNvSpPr/>
          <p:nvPr/>
        </p:nvSpPr>
        <p:spPr>
          <a:xfrm>
            <a:off x="5777165" y="4688050"/>
            <a:ext cx="413446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名词，使者，这里指媒人</a:t>
            </a:r>
            <a:endParaRPr lang="zh-CN" altLang="en-US" sz="2800" kern="100" dirty="0">
              <a:solidFill>
                <a:srgbClr val="3333FF"/>
              </a:solidFill>
              <a:latin typeface="Times New Roman"/>
              <a:ea typeface="华文细黑"/>
              <a:cs typeface="Times New Roman"/>
            </a:endParaRPr>
          </a:p>
        </p:txBody>
      </p:sp>
      <p:sp>
        <p:nvSpPr>
          <p:cNvPr id="18" name="圆角矩形 1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40499948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linds(horizontal)">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0"/>
                                        </p:tgtEl>
                                      </p:cBhvr>
                                    </p:animEffect>
                                    <p:set>
                                      <p:cBhvr>
                                        <p:cTn id="48"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13" grpId="0"/>
      <p:bldP spid="13" grpId="1"/>
      <p:bldP spid="14" grpId="0"/>
      <p:bldP spid="14" grpId="1"/>
      <p:bldP spid="15" grpId="0"/>
      <p:bldP spid="15" grpId="1"/>
      <p:bldP spid="16" grpId="0"/>
      <p:bldP spid="16" grpId="1"/>
      <p:bldP spid="17" grpId="0"/>
      <p:bldP spid="17" grpId="1"/>
      <p:bldP spid="19" grpId="0"/>
      <p:bldP spid="19" grpId="1"/>
      <p:bldP spid="20" grpId="0"/>
      <p:bldP spid="2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34566" y="2268867"/>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(4)</a:t>
            </a:r>
            <a:r>
              <a:rPr lang="zh-CN" altLang="zh-CN" sz="2800" kern="100" dirty="0">
                <a:latin typeface="Times New Roman"/>
                <a:ea typeface="华文细黑"/>
                <a:cs typeface="Times New Roman"/>
              </a:rPr>
              <a:t>疾</a:t>
            </a:r>
            <a:endParaRPr lang="zh-CN" altLang="zh-CN" sz="2800" kern="100" dirty="0">
              <a:effectLst/>
              <a:latin typeface="宋体"/>
              <a:cs typeface="Courier New"/>
            </a:endParaRPr>
          </a:p>
        </p:txBody>
      </p:sp>
      <p:sp>
        <p:nvSpPr>
          <p:cNvPr id="4" name="左大括号 3"/>
          <p:cNvSpPr/>
          <p:nvPr/>
        </p:nvSpPr>
        <p:spPr>
          <a:xfrm>
            <a:off x="1342678" y="703289"/>
            <a:ext cx="360040" cy="409386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332656"/>
            <a:ext cx="8558417" cy="461664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口爽可以忘</a:t>
            </a:r>
            <a:r>
              <a:rPr lang="zh-CN" altLang="zh-CN" sz="2800" kern="100" dirty="0" smtClean="0">
                <a:solidFill>
                  <a:srgbClr val="FF0000"/>
                </a:solidFill>
                <a:latin typeface="Times New Roman"/>
                <a:ea typeface="华文细黑"/>
                <a:cs typeface="Times New Roman"/>
              </a:rPr>
              <a:t>疾</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亦</a:t>
            </a:r>
            <a:r>
              <a:rPr lang="zh-CN" altLang="zh-CN" sz="2800" kern="100" dirty="0">
                <a:latin typeface="Times New Roman"/>
                <a:ea typeface="华文细黑"/>
                <a:cs typeface="Times New Roman"/>
              </a:rPr>
              <a:t>古人之深</a:t>
            </a:r>
            <a:r>
              <a:rPr lang="zh-CN" altLang="zh-CN" sz="2800" kern="100" dirty="0" smtClean="0">
                <a:solidFill>
                  <a:srgbClr val="FF0000"/>
                </a:solidFill>
                <a:latin typeface="Times New Roman"/>
                <a:ea typeface="华文细黑"/>
                <a:cs typeface="Times New Roman"/>
              </a:rPr>
              <a:t>疾</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君子</a:t>
            </a:r>
            <a:r>
              <a:rPr lang="zh-CN" altLang="zh-CN" sz="2800" kern="100" dirty="0">
                <a:solidFill>
                  <a:srgbClr val="FF0000"/>
                </a:solidFill>
                <a:latin typeface="Times New Roman"/>
                <a:ea typeface="华文细黑"/>
                <a:cs typeface="Times New Roman"/>
              </a:rPr>
              <a:t>疾</a:t>
            </a:r>
            <a:r>
              <a:rPr lang="zh-CN" altLang="zh-CN" sz="2800" kern="100" dirty="0">
                <a:latin typeface="Times New Roman"/>
                <a:ea typeface="华文细黑"/>
                <a:cs typeface="Times New Roman"/>
              </a:rPr>
              <a:t>夫舍曰欲之而必为之</a:t>
            </a:r>
            <a:r>
              <a:rPr lang="zh-CN" altLang="zh-CN" sz="2800" kern="100" dirty="0" smtClean="0">
                <a:latin typeface="Times New Roman"/>
                <a:ea typeface="华文细黑"/>
                <a:cs typeface="Times New Roman"/>
              </a:rPr>
              <a:t>辞</a:t>
            </a:r>
            <a:r>
              <a:rPr lang="en-US" altLang="zh-CN" sz="2800" kern="100" dirty="0" smtClean="0">
                <a:latin typeface="Times New Roman"/>
                <a:ea typeface="华文细黑"/>
                <a:cs typeface="Times New Roman"/>
              </a:rPr>
              <a:t>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老</a:t>
            </a:r>
            <a:r>
              <a:rPr lang="zh-CN" altLang="zh-CN" sz="2800" kern="100" dirty="0">
                <a:latin typeface="Times New Roman"/>
                <a:ea typeface="华文细黑"/>
                <a:cs typeface="Times New Roman"/>
              </a:rPr>
              <a:t>臣病足，曾不能</a:t>
            </a:r>
            <a:r>
              <a:rPr lang="zh-CN" altLang="zh-CN" sz="2800" kern="100" dirty="0" smtClean="0">
                <a:solidFill>
                  <a:srgbClr val="FF0000"/>
                </a:solidFill>
                <a:latin typeface="Times New Roman"/>
                <a:ea typeface="华文细黑"/>
                <a:cs typeface="Times New Roman"/>
              </a:rPr>
              <a:t>疾</a:t>
            </a:r>
            <a:r>
              <a:rPr lang="zh-CN" altLang="zh-CN" sz="2800" kern="100" dirty="0" smtClean="0">
                <a:latin typeface="Times New Roman"/>
                <a:ea typeface="华文细黑"/>
                <a:cs typeface="Times New Roman"/>
              </a:rPr>
              <a:t>走</a:t>
            </a:r>
            <a:r>
              <a:rPr lang="en-US" altLang="zh-CN" sz="2800" kern="100" dirty="0" smtClean="0">
                <a:latin typeface="Times New Roman"/>
                <a:ea typeface="华文细黑"/>
                <a:cs typeface="Times New Roman"/>
              </a:rPr>
              <a:t>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凡</a:t>
            </a:r>
            <a:r>
              <a:rPr lang="zh-CN" altLang="zh-CN" sz="2800" kern="100" dirty="0">
                <a:latin typeface="Times New Roman"/>
                <a:ea typeface="华文细黑"/>
                <a:cs typeface="Times New Roman"/>
              </a:rPr>
              <a:t>牧民者，必知其</a:t>
            </a:r>
            <a:r>
              <a:rPr lang="zh-CN" altLang="zh-CN" sz="2800" kern="100" dirty="0" smtClean="0">
                <a:solidFill>
                  <a:srgbClr val="FF0000"/>
                </a:solidFill>
                <a:latin typeface="Times New Roman"/>
                <a:ea typeface="华文细黑"/>
                <a:cs typeface="Times New Roman"/>
              </a:rPr>
              <a:t>疾</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声</a:t>
            </a:r>
            <a:r>
              <a:rPr lang="zh-CN" altLang="zh-CN" sz="2800" kern="100" dirty="0">
                <a:latin typeface="Times New Roman"/>
                <a:ea typeface="华文细黑"/>
                <a:cs typeface="Times New Roman"/>
              </a:rPr>
              <a:t>非加</a:t>
            </a:r>
            <a:r>
              <a:rPr lang="zh-CN" altLang="zh-CN" sz="2800" kern="100" dirty="0">
                <a:solidFill>
                  <a:srgbClr val="FF0000"/>
                </a:solidFill>
                <a:latin typeface="Times New Roman"/>
                <a:ea typeface="华文细黑"/>
                <a:cs typeface="Times New Roman"/>
              </a:rPr>
              <a:t>疾</a:t>
            </a:r>
            <a:r>
              <a:rPr lang="zh-CN" altLang="zh-CN" sz="2800" kern="100" dirty="0">
                <a:latin typeface="Times New Roman"/>
                <a:ea typeface="华文细黑"/>
                <a:cs typeface="Times New Roman"/>
              </a:rPr>
              <a:t>也，而闻者</a:t>
            </a:r>
            <a:r>
              <a:rPr lang="zh-CN" altLang="zh-CN" sz="2800" kern="100" dirty="0" smtClean="0">
                <a:latin typeface="Times New Roman"/>
                <a:ea typeface="华文细黑"/>
                <a:cs typeface="Times New Roman"/>
              </a:rPr>
              <a:t>彰</a:t>
            </a:r>
            <a:r>
              <a:rPr lang="en-US" altLang="zh-CN" sz="2800" kern="100" dirty="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屈</a:t>
            </a:r>
            <a:r>
              <a:rPr lang="zh-CN" altLang="zh-CN" sz="2800" kern="100" dirty="0">
                <a:latin typeface="Times New Roman"/>
                <a:ea typeface="华文细黑"/>
                <a:cs typeface="Times New Roman"/>
              </a:rPr>
              <a:t>平</a:t>
            </a:r>
            <a:r>
              <a:rPr lang="zh-CN" altLang="zh-CN" sz="2800" kern="100" dirty="0">
                <a:solidFill>
                  <a:srgbClr val="FF0000"/>
                </a:solidFill>
                <a:latin typeface="Times New Roman"/>
                <a:ea typeface="华文细黑"/>
                <a:cs typeface="Times New Roman"/>
              </a:rPr>
              <a:t>疾</a:t>
            </a:r>
            <a:r>
              <a:rPr lang="zh-CN" altLang="zh-CN" sz="2800" kern="100" dirty="0">
                <a:latin typeface="Times New Roman"/>
                <a:ea typeface="华文细黑"/>
                <a:cs typeface="Times New Roman"/>
              </a:rPr>
              <a:t>王听之不聪</a:t>
            </a:r>
            <a:r>
              <a:rPr lang="zh-CN" altLang="zh-CN" sz="2800" kern="100" dirty="0" smtClean="0">
                <a:latin typeface="Times New Roman"/>
                <a:ea typeface="华文细黑"/>
                <a:cs typeface="Times New Roman"/>
              </a:rPr>
              <a:t>也</a:t>
            </a:r>
            <a:r>
              <a:rPr lang="en-US" altLang="zh-CN" sz="2800" kern="100" dirty="0">
                <a:latin typeface="Times New Roman"/>
                <a:ea typeface="华文细黑"/>
                <a:cs typeface="Times New Roman"/>
              </a:rPr>
              <a:t>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5" name="矩形 14"/>
          <p:cNvSpPr/>
          <p:nvPr/>
        </p:nvSpPr>
        <p:spPr>
          <a:xfrm>
            <a:off x="4016274" y="440524"/>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名词，疾病</a:t>
            </a:r>
            <a:endParaRPr lang="zh-CN" altLang="en-US" sz="2800" kern="100" dirty="0">
              <a:solidFill>
                <a:srgbClr val="3333FF"/>
              </a:solidFill>
              <a:latin typeface="Times New Roman"/>
              <a:ea typeface="华文细黑"/>
              <a:cs typeface="Times New Roman"/>
            </a:endParaRPr>
          </a:p>
        </p:txBody>
      </p:sp>
      <p:sp>
        <p:nvSpPr>
          <p:cNvPr id="16" name="矩形 15"/>
          <p:cNvSpPr/>
          <p:nvPr/>
        </p:nvSpPr>
        <p:spPr>
          <a:xfrm>
            <a:off x="4016274" y="1061701"/>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名词，过错</a:t>
            </a:r>
            <a:endParaRPr lang="zh-CN" altLang="en-US" sz="2800" kern="100">
              <a:solidFill>
                <a:srgbClr val="3333FF"/>
              </a:solidFill>
              <a:latin typeface="Times New Roman"/>
              <a:ea typeface="华文细黑"/>
              <a:cs typeface="Times New Roman"/>
            </a:endParaRPr>
          </a:p>
        </p:txBody>
      </p:sp>
      <p:sp>
        <p:nvSpPr>
          <p:cNvPr id="17" name="矩形 16"/>
          <p:cNvSpPr/>
          <p:nvPr/>
        </p:nvSpPr>
        <p:spPr>
          <a:xfrm>
            <a:off x="6509371" y="1709773"/>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动词，憎恨</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5456099" y="2347646"/>
            <a:ext cx="1620957"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副词，快</a:t>
            </a:r>
            <a:endParaRPr lang="zh-CN" altLang="en-US" sz="2800" kern="100">
              <a:solidFill>
                <a:srgbClr val="3333FF"/>
              </a:solidFill>
              <a:latin typeface="Times New Roman"/>
              <a:ea typeface="华文细黑"/>
              <a:cs typeface="Times New Roman"/>
            </a:endParaRPr>
          </a:p>
        </p:txBody>
      </p:sp>
      <p:sp>
        <p:nvSpPr>
          <p:cNvPr id="22" name="矩形 21"/>
          <p:cNvSpPr/>
          <p:nvPr/>
        </p:nvSpPr>
        <p:spPr>
          <a:xfrm>
            <a:off x="5087429" y="2987987"/>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名词，疾苦</a:t>
            </a:r>
            <a:endParaRPr lang="zh-CN" altLang="en-US" sz="2800" kern="100" dirty="0">
              <a:solidFill>
                <a:srgbClr val="3333FF"/>
              </a:solidFill>
              <a:latin typeface="Times New Roman"/>
              <a:ea typeface="华文细黑"/>
              <a:cs typeface="Times New Roman"/>
            </a:endParaRPr>
          </a:p>
        </p:txBody>
      </p:sp>
      <p:sp>
        <p:nvSpPr>
          <p:cNvPr id="23" name="矩形 22"/>
          <p:cNvSpPr/>
          <p:nvPr/>
        </p:nvSpPr>
        <p:spPr>
          <a:xfrm>
            <a:off x="5449403" y="3643790"/>
            <a:ext cx="269817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形容词，强，大</a:t>
            </a:r>
            <a:endParaRPr lang="zh-CN" altLang="en-US" sz="2800" kern="100" dirty="0">
              <a:solidFill>
                <a:srgbClr val="3333FF"/>
              </a:solidFill>
              <a:latin typeface="Times New Roman"/>
              <a:ea typeface="华文细黑"/>
              <a:cs typeface="Times New Roman"/>
            </a:endParaRPr>
          </a:p>
        </p:txBody>
      </p:sp>
      <p:sp>
        <p:nvSpPr>
          <p:cNvPr id="24" name="矩形 23"/>
          <p:cNvSpPr/>
          <p:nvPr/>
        </p:nvSpPr>
        <p:spPr>
          <a:xfrm>
            <a:off x="5116258" y="4273932"/>
            <a:ext cx="2698175" cy="523220"/>
          </a:xfrm>
          <a:prstGeom prst="rect">
            <a:avLst/>
          </a:prstGeom>
        </p:spPr>
        <p:txBody>
          <a:bodyPr wrap="none">
            <a:spAutoFit/>
          </a:bodyPr>
          <a:lstStyle/>
          <a:p>
            <a:r>
              <a:rPr lang="zh-CN" altLang="en-US" sz="2800" kern="100" dirty="0">
                <a:solidFill>
                  <a:srgbClr val="3333FF"/>
                </a:solidFill>
                <a:latin typeface="Times New Roman"/>
                <a:ea typeface="华文细黑"/>
                <a:cs typeface="Times New Roman"/>
              </a:rPr>
              <a:t>动词，恨，痛心</a:t>
            </a:r>
          </a:p>
        </p:txBody>
      </p:sp>
      <p:sp>
        <p:nvSpPr>
          <p:cNvPr id="19" name="圆角矩形 1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2502735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linds(horizontal)">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6"/>
                                        </p:tgtEl>
                                      </p:cBhvr>
                                    </p:animEffect>
                                    <p:set>
                                      <p:cBhvr>
                                        <p:cTn id="33" dur="1" fill="hold">
                                          <p:stCondLst>
                                            <p:cond delay="499"/>
                                          </p:stCondLst>
                                        </p:cTn>
                                        <p:tgtEl>
                                          <p:spTgt spid="1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8"/>
                                        </p:tgtEl>
                                      </p:cBhvr>
                                    </p:animEffect>
                                    <p:set>
                                      <p:cBhvr>
                                        <p:cTn id="39" dur="1" fill="hold">
                                          <p:stCondLst>
                                            <p:cond delay="499"/>
                                          </p:stCondLst>
                                        </p:cTn>
                                        <p:tgtEl>
                                          <p:spTgt spid="18"/>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4"/>
                                        </p:tgtEl>
                                      </p:cBhvr>
                                    </p:animEffect>
                                    <p:set>
                                      <p:cBhvr>
                                        <p:cTn id="48"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5" grpId="0"/>
      <p:bldP spid="15" grpId="1"/>
      <p:bldP spid="16" grpId="0"/>
      <p:bldP spid="16" grpId="1"/>
      <p:bldP spid="17" grpId="0"/>
      <p:bldP spid="17" grpId="1"/>
      <p:bldP spid="18" grpId="0"/>
      <p:bldP spid="18" grpId="1"/>
      <p:bldP spid="22" grpId="0"/>
      <p:bldP spid="22" grpId="1"/>
      <p:bldP spid="23" grpId="0"/>
      <p:bldP spid="23" grpId="1"/>
      <p:bldP spid="24" grpId="0"/>
      <p:bldP spid="2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398413" y="6659835"/>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406574" y="688381"/>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(5)</a:t>
            </a:r>
            <a:r>
              <a:rPr lang="zh-CN" altLang="zh-CN" sz="2800" kern="100" dirty="0">
                <a:latin typeface="Times New Roman"/>
                <a:ea typeface="华文细黑"/>
                <a:cs typeface="Times New Roman"/>
              </a:rPr>
              <a:t>虽</a:t>
            </a:r>
            <a:endParaRPr lang="zh-CN" altLang="zh-CN" sz="2800" kern="100" dirty="0">
              <a:effectLst/>
              <a:latin typeface="宋体"/>
              <a:cs typeface="Courier New"/>
            </a:endParaRPr>
          </a:p>
        </p:txBody>
      </p:sp>
      <p:sp>
        <p:nvSpPr>
          <p:cNvPr id="4" name="左大括号 3"/>
          <p:cNvSpPr/>
          <p:nvPr/>
        </p:nvSpPr>
        <p:spPr>
          <a:xfrm>
            <a:off x="1396684" y="660920"/>
            <a:ext cx="396044" cy="890944"/>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857269" y="394085"/>
            <a:ext cx="8558417" cy="1384995"/>
          </a:xfrm>
          <a:prstGeom prst="rect">
            <a:avLst/>
          </a:prstGeom>
        </p:spPr>
        <p:txBody>
          <a:bodyPr wrap="square">
            <a:spAutoFit/>
          </a:bodyPr>
          <a:lstStyle/>
          <a:p>
            <a:pPr algn="just">
              <a:lnSpc>
                <a:spcPct val="150000"/>
              </a:lnSpc>
              <a:spcAft>
                <a:spcPts val="0"/>
              </a:spcAft>
            </a:pPr>
            <a:r>
              <a:rPr lang="zh-CN" altLang="zh-CN" sz="2800" kern="100" dirty="0">
                <a:solidFill>
                  <a:srgbClr val="FF0000"/>
                </a:solidFill>
                <a:latin typeface="Times New Roman"/>
                <a:ea typeface="华文细黑"/>
                <a:cs typeface="Times New Roman"/>
              </a:rPr>
              <a:t>虽</a:t>
            </a:r>
            <a:r>
              <a:rPr lang="zh-CN" altLang="zh-CN" sz="2800" kern="100" dirty="0">
                <a:latin typeface="Times New Roman"/>
                <a:ea typeface="华文细黑"/>
                <a:cs typeface="Times New Roman"/>
              </a:rPr>
              <a:t>受气于震</a:t>
            </a:r>
            <a:r>
              <a:rPr lang="zh-CN" altLang="zh-CN" sz="2800" kern="100" dirty="0" smtClean="0">
                <a:latin typeface="Times New Roman"/>
                <a:ea typeface="华文细黑"/>
                <a:cs typeface="Times New Roman"/>
              </a:rPr>
              <a:t>方</a:t>
            </a:r>
            <a:r>
              <a:rPr lang="en-US" altLang="zh-CN" sz="2800" kern="100" dirty="0" smtClean="0">
                <a:latin typeface="Times New Roman"/>
                <a:ea typeface="华文细黑"/>
                <a:cs typeface="Times New Roman"/>
              </a:rPr>
              <a:t>___________________ </a:t>
            </a:r>
            <a:r>
              <a:rPr lang="zh-CN" altLang="zh-CN" sz="2800" u="sng" kern="100" dirty="0">
                <a:latin typeface="Times New Roman"/>
                <a:ea typeface="华文细黑"/>
                <a:cs typeface="Times New Roman"/>
              </a:rPr>
              <a:t>　　　　　　　　</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虽</a:t>
            </a:r>
            <a:r>
              <a:rPr lang="zh-CN" altLang="zh-CN" sz="2800" kern="100" dirty="0">
                <a:latin typeface="Times New Roman"/>
                <a:ea typeface="华文细黑"/>
                <a:cs typeface="Times New Roman"/>
              </a:rPr>
              <a:t>琼浆而可</a:t>
            </a:r>
            <a:r>
              <a:rPr lang="zh-CN" altLang="zh-CN" sz="2800" kern="100" dirty="0" smtClean="0">
                <a:latin typeface="Times New Roman"/>
                <a:ea typeface="华文细黑"/>
                <a:cs typeface="Times New Roman"/>
              </a:rPr>
              <a:t>轶</a:t>
            </a:r>
            <a:r>
              <a:rPr lang="en-US" altLang="zh-CN" sz="2800" kern="100" dirty="0" smtClean="0">
                <a:latin typeface="Times New Roman"/>
                <a:ea typeface="华文细黑"/>
                <a:cs typeface="Times New Roman"/>
              </a:rPr>
              <a:t>___________________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9" name="矩形 18"/>
          <p:cNvSpPr/>
          <p:nvPr/>
        </p:nvSpPr>
        <p:spPr>
          <a:xfrm>
            <a:off x="406574" y="2773832"/>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(6)</a:t>
            </a:r>
            <a:r>
              <a:rPr lang="zh-CN" altLang="zh-CN" sz="2800" kern="100" dirty="0">
                <a:latin typeface="Times New Roman"/>
                <a:ea typeface="华文细黑"/>
                <a:cs typeface="Times New Roman"/>
              </a:rPr>
              <a:t>焉</a:t>
            </a:r>
            <a:endParaRPr lang="zh-CN" altLang="zh-CN" sz="1050" kern="100" dirty="0">
              <a:effectLst/>
              <a:latin typeface="宋体"/>
              <a:cs typeface="Courier New"/>
            </a:endParaRPr>
          </a:p>
        </p:txBody>
      </p:sp>
      <p:sp>
        <p:nvSpPr>
          <p:cNvPr id="20" name="左大括号 19"/>
          <p:cNvSpPr/>
          <p:nvPr/>
        </p:nvSpPr>
        <p:spPr>
          <a:xfrm>
            <a:off x="1396684" y="2197768"/>
            <a:ext cx="360040" cy="210079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1879584" y="1831464"/>
            <a:ext cx="6974241" cy="2677656"/>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南海郡出荔枝</a:t>
            </a:r>
            <a:r>
              <a:rPr lang="zh-CN" altLang="zh-CN" sz="2800" kern="100" dirty="0" smtClean="0">
                <a:solidFill>
                  <a:srgbClr val="FF0000"/>
                </a:solidFill>
                <a:latin typeface="Times New Roman"/>
                <a:ea typeface="华文细黑"/>
                <a:cs typeface="Times New Roman"/>
              </a:rPr>
              <a:t>焉</a:t>
            </a:r>
            <a:r>
              <a:rPr lang="en-US" altLang="zh-CN" sz="2800" kern="100" dirty="0" smtClean="0">
                <a:latin typeface="Times New Roman"/>
                <a:ea typeface="华文细黑"/>
                <a:cs typeface="Times New Roman"/>
              </a:rPr>
              <a:t>___________________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而</a:t>
            </a:r>
            <a:r>
              <a:rPr lang="zh-CN" altLang="zh-CN" sz="2800" kern="100" dirty="0">
                <a:latin typeface="Times New Roman"/>
                <a:ea typeface="华文细黑"/>
                <a:cs typeface="Times New Roman"/>
              </a:rPr>
              <a:t>斯果在</a:t>
            </a:r>
            <a:r>
              <a:rPr lang="zh-CN" altLang="zh-CN" sz="2800" kern="100" dirty="0" smtClean="0">
                <a:solidFill>
                  <a:srgbClr val="FF0000"/>
                </a:solidFill>
                <a:latin typeface="Times New Roman"/>
                <a:ea typeface="华文细黑"/>
                <a:cs typeface="Times New Roman"/>
              </a:rPr>
              <a:t>焉</a:t>
            </a:r>
            <a:r>
              <a:rPr lang="en-US" altLang="zh-CN" sz="2800" kern="100" dirty="0" smtClean="0">
                <a:latin typeface="Times New Roman"/>
                <a:ea typeface="华文细黑"/>
                <a:cs typeface="Times New Roman"/>
              </a:rPr>
              <a:t>___________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虢</a:t>
            </a:r>
            <a:r>
              <a:rPr lang="zh-CN" altLang="zh-CN" sz="2800" kern="100" dirty="0">
                <a:latin typeface="Times New Roman"/>
                <a:ea typeface="华文细黑"/>
                <a:cs typeface="Times New Roman"/>
              </a:rPr>
              <a:t>叔死</a:t>
            </a:r>
            <a:r>
              <a:rPr lang="zh-CN" altLang="zh-CN" sz="2800" kern="100" dirty="0" smtClean="0">
                <a:solidFill>
                  <a:srgbClr val="FF0000"/>
                </a:solidFill>
                <a:latin typeface="Times New Roman"/>
                <a:ea typeface="华文细黑"/>
                <a:cs typeface="Times New Roman"/>
              </a:rPr>
              <a:t>焉</a:t>
            </a:r>
            <a:r>
              <a:rPr lang="en-US" altLang="zh-CN" sz="2800" kern="100" dirty="0" smtClean="0">
                <a:latin typeface="Times New Roman"/>
                <a:ea typeface="华文细黑"/>
                <a:cs typeface="Times New Roman"/>
              </a:rPr>
              <a:t>_________________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solidFill>
                  <a:srgbClr val="FF0000"/>
                </a:solidFill>
                <a:latin typeface="Times New Roman"/>
                <a:ea typeface="华文细黑"/>
                <a:cs typeface="Times New Roman"/>
              </a:rPr>
              <a:t>焉</a:t>
            </a:r>
            <a:r>
              <a:rPr lang="zh-CN" altLang="zh-CN" sz="2800" kern="100" dirty="0">
                <a:latin typeface="Times New Roman"/>
                <a:ea typeface="华文细黑"/>
                <a:cs typeface="Times New Roman"/>
              </a:rPr>
              <a:t>辟</a:t>
            </a:r>
            <a:r>
              <a:rPr lang="zh-CN" altLang="zh-CN" sz="2800" kern="100" dirty="0" smtClean="0">
                <a:latin typeface="Times New Roman"/>
                <a:ea typeface="华文细黑"/>
                <a:cs typeface="Times New Roman"/>
              </a:rPr>
              <a:t>害</a:t>
            </a:r>
            <a:r>
              <a:rPr lang="en-US" altLang="zh-CN" sz="2800" kern="100" dirty="0" smtClean="0">
                <a:latin typeface="Times New Roman"/>
                <a:ea typeface="华文细黑"/>
                <a:cs typeface="Times New Roman"/>
              </a:rPr>
              <a:t>_____________________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7" name="矩形 6"/>
          <p:cNvSpPr/>
          <p:nvPr/>
        </p:nvSpPr>
        <p:spPr>
          <a:xfrm>
            <a:off x="4078982" y="466093"/>
            <a:ext cx="3416320"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连词，表转折，虽然</a:t>
            </a:r>
            <a:endParaRPr lang="zh-CN" altLang="en-US" sz="2800" kern="100" dirty="0">
              <a:solidFill>
                <a:srgbClr val="3333FF"/>
              </a:solidFill>
              <a:latin typeface="Times New Roman"/>
              <a:ea typeface="华文细黑"/>
              <a:cs typeface="Times New Roman"/>
            </a:endParaRPr>
          </a:p>
        </p:txBody>
      </p:sp>
      <p:sp>
        <p:nvSpPr>
          <p:cNvPr id="13" name="矩形 12"/>
          <p:cNvSpPr/>
          <p:nvPr/>
        </p:nvSpPr>
        <p:spPr>
          <a:xfrm>
            <a:off x="4078982" y="1095001"/>
            <a:ext cx="3416320"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连词，表假设，即使</a:t>
            </a:r>
            <a:endParaRPr lang="zh-CN" altLang="en-US" sz="2800" kern="100">
              <a:solidFill>
                <a:srgbClr val="3333FF"/>
              </a:solidFill>
              <a:latin typeface="Times New Roman"/>
              <a:ea typeface="华文细黑"/>
              <a:cs typeface="Times New Roman"/>
            </a:endParaRPr>
          </a:p>
        </p:txBody>
      </p:sp>
      <p:sp>
        <p:nvSpPr>
          <p:cNvPr id="14" name="矩形 13"/>
          <p:cNvSpPr/>
          <p:nvPr/>
        </p:nvSpPr>
        <p:spPr>
          <a:xfrm>
            <a:off x="4511030" y="1906253"/>
            <a:ext cx="3416320"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句末语气助词，不译</a:t>
            </a:r>
            <a:endParaRPr lang="zh-CN" altLang="en-US" sz="2800" kern="100">
              <a:solidFill>
                <a:srgbClr val="3333FF"/>
              </a:solidFill>
              <a:latin typeface="Times New Roman"/>
              <a:ea typeface="华文细黑"/>
              <a:cs typeface="Times New Roman"/>
            </a:endParaRPr>
          </a:p>
        </p:txBody>
      </p:sp>
      <p:sp>
        <p:nvSpPr>
          <p:cNvPr id="15" name="矩形 14"/>
          <p:cNvSpPr/>
          <p:nvPr/>
        </p:nvSpPr>
        <p:spPr>
          <a:xfrm>
            <a:off x="3755137" y="2554325"/>
            <a:ext cx="1980029"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代词，这里</a:t>
            </a:r>
            <a:endParaRPr lang="zh-CN" altLang="en-US" sz="2800" kern="100">
              <a:solidFill>
                <a:srgbClr val="3333FF"/>
              </a:solidFill>
              <a:latin typeface="Times New Roman"/>
              <a:ea typeface="华文细黑"/>
              <a:cs typeface="Times New Roman"/>
            </a:endParaRPr>
          </a:p>
        </p:txBody>
      </p:sp>
      <p:sp>
        <p:nvSpPr>
          <p:cNvPr id="16" name="矩形 15"/>
          <p:cNvSpPr/>
          <p:nvPr/>
        </p:nvSpPr>
        <p:spPr>
          <a:xfrm>
            <a:off x="3397999" y="3202397"/>
            <a:ext cx="3057247"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兼词，于之，于此</a:t>
            </a:r>
            <a:endParaRPr lang="zh-CN" altLang="en-US" sz="2800" kern="100">
              <a:solidFill>
                <a:srgbClr val="3333FF"/>
              </a:solidFill>
              <a:latin typeface="Times New Roman"/>
              <a:ea typeface="华文细黑"/>
              <a:cs typeface="Times New Roman"/>
            </a:endParaRPr>
          </a:p>
        </p:txBody>
      </p:sp>
      <p:sp>
        <p:nvSpPr>
          <p:cNvPr id="17" name="矩形 16"/>
          <p:cNvSpPr/>
          <p:nvPr/>
        </p:nvSpPr>
        <p:spPr>
          <a:xfrm>
            <a:off x="3111901" y="3840830"/>
            <a:ext cx="3775393"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疑问代词，如何、怎么</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33009098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6"/>
                                        </p:tgtEl>
                                      </p:cBhvr>
                                    </p:animEffect>
                                    <p:set>
                                      <p:cBhvr>
                                        <p:cTn id="41" dur="1" fill="hold">
                                          <p:stCondLst>
                                            <p:cond delay="499"/>
                                          </p:stCondLst>
                                        </p:cTn>
                                        <p:tgtEl>
                                          <p:spTgt spid="1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p:bldP spid="7" grpId="1"/>
      <p:bldP spid="13" grpId="0"/>
      <p:bldP spid="13" grpId="1"/>
      <p:bldP spid="14" grpId="0"/>
      <p:bldP spid="14" grpId="1"/>
      <p:bldP spid="15" grpId="0"/>
      <p:bldP spid="15" grpId="1"/>
      <p:bldP spid="16" grpId="0"/>
      <p:bldP spid="16" grpId="1"/>
      <p:bldP spid="17" grpId="0"/>
      <p:bldP spid="1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332656"/>
            <a:ext cx="11457851" cy="590931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名词作动词</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未</a:t>
            </a:r>
            <a:r>
              <a:rPr lang="zh-CN" altLang="zh-CN" sz="2800" kern="100" dirty="0">
                <a:solidFill>
                  <a:srgbClr val="FF0000"/>
                </a:solidFill>
                <a:latin typeface="Times New Roman"/>
                <a:ea typeface="华文细黑"/>
                <a:cs typeface="Times New Roman"/>
              </a:rPr>
              <a:t>玉齿</a:t>
            </a:r>
            <a:r>
              <a:rPr lang="zh-CN" altLang="zh-CN" sz="2800" kern="100" dirty="0">
                <a:latin typeface="Times New Roman"/>
                <a:ea typeface="华文细黑"/>
                <a:cs typeface="Times New Roman"/>
              </a:rPr>
              <a:t>而殆销</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形容词的活用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形容词作动词</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夫物以不知而</a:t>
            </a:r>
            <a:r>
              <a:rPr lang="zh-CN" altLang="zh-CN" sz="2800" kern="100" dirty="0">
                <a:solidFill>
                  <a:srgbClr val="FF0000"/>
                </a:solidFill>
                <a:latin typeface="Times New Roman"/>
                <a:ea typeface="华文细黑"/>
                <a:cs typeface="Times New Roman"/>
              </a:rPr>
              <a:t>轻</a:t>
            </a:r>
            <a:r>
              <a:rPr lang="en-US" altLang="zh-CN" sz="2800" kern="100" dirty="0">
                <a:latin typeface="Times New Roman"/>
                <a:ea typeface="华文细黑"/>
                <a:cs typeface="Courier New"/>
              </a:rPr>
              <a:t>____________</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形容词的使动用法</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a.</a:t>
            </a:r>
            <a:r>
              <a:rPr lang="zh-CN" altLang="zh-CN" sz="2800" kern="100" dirty="0">
                <a:solidFill>
                  <a:srgbClr val="FF0000"/>
                </a:solidFill>
                <a:latin typeface="Times New Roman"/>
                <a:ea typeface="华文细黑"/>
                <a:cs typeface="Times New Roman"/>
              </a:rPr>
              <a:t>不丰</a:t>
            </a:r>
            <a:r>
              <a:rPr lang="zh-CN" altLang="zh-CN" sz="2800" kern="100" dirty="0">
                <a:latin typeface="Times New Roman"/>
                <a:ea typeface="华文细黑"/>
                <a:cs typeface="Times New Roman"/>
              </a:rPr>
              <a:t>其华，但</a:t>
            </a:r>
            <a:r>
              <a:rPr lang="zh-CN" altLang="zh-CN" sz="2800" kern="100" dirty="0">
                <a:solidFill>
                  <a:srgbClr val="FF0000"/>
                </a:solidFill>
                <a:latin typeface="Times New Roman"/>
                <a:ea typeface="华文细黑"/>
                <a:cs typeface="Times New Roman"/>
              </a:rPr>
              <a:t>甘</a:t>
            </a:r>
            <a:r>
              <a:rPr lang="zh-CN" altLang="zh-CN" sz="2800" kern="100" dirty="0">
                <a:latin typeface="Times New Roman"/>
                <a:ea typeface="华文细黑"/>
                <a:cs typeface="Times New Roman"/>
              </a:rPr>
              <a:t>其实</a:t>
            </a:r>
            <a:r>
              <a:rPr lang="en-US" altLang="zh-CN" sz="2800" kern="100" dirty="0" smtClean="0">
                <a:latin typeface="Times New Roman"/>
                <a:ea typeface="华文细黑"/>
                <a:cs typeface="Courier New"/>
              </a:rPr>
              <a:t>________________________</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b.</a:t>
            </a:r>
            <a:r>
              <a:rPr lang="zh-CN" altLang="zh-CN" sz="2800" kern="100" dirty="0">
                <a:solidFill>
                  <a:srgbClr val="FF0000"/>
                </a:solidFill>
                <a:latin typeface="Times New Roman"/>
                <a:ea typeface="华文细黑"/>
                <a:cs typeface="Times New Roman"/>
              </a:rPr>
              <a:t>沉</a:t>
            </a:r>
            <a:r>
              <a:rPr lang="zh-CN" altLang="zh-CN" sz="2800" kern="100" dirty="0">
                <a:latin typeface="Times New Roman"/>
                <a:ea typeface="华文细黑"/>
                <a:cs typeface="Times New Roman"/>
              </a:rPr>
              <a:t>美李而莫取，</a:t>
            </a:r>
            <a:r>
              <a:rPr lang="zh-CN" altLang="zh-CN" sz="2800" kern="100" dirty="0">
                <a:solidFill>
                  <a:srgbClr val="FF0000"/>
                </a:solidFill>
                <a:latin typeface="Times New Roman"/>
                <a:ea typeface="华文细黑"/>
                <a:cs typeface="Times New Roman"/>
              </a:rPr>
              <a:t>浮</a:t>
            </a:r>
            <a:r>
              <a:rPr lang="zh-CN" altLang="zh-CN" sz="2800" kern="100" dirty="0">
                <a:latin typeface="Times New Roman"/>
                <a:ea typeface="华文细黑"/>
                <a:cs typeface="Times New Roman"/>
              </a:rPr>
              <a:t>甘瓜而自退</a:t>
            </a:r>
            <a:r>
              <a:rPr lang="en-US" altLang="zh-CN" sz="2800" kern="100" dirty="0" smtClean="0">
                <a:latin typeface="Times New Roman"/>
                <a:ea typeface="华文细黑"/>
                <a:cs typeface="Courier New"/>
              </a:rPr>
              <a:t>_________________________</a:t>
            </a:r>
            <a:endParaRPr lang="zh-CN" altLang="zh-CN" sz="1050" kern="100" dirty="0">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2710830" y="1700808"/>
            <a:ext cx="1980029"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用玉齿咬。</a:t>
            </a:r>
            <a:endParaRPr lang="zh-CN" altLang="en-US" sz="2800" kern="100" dirty="0">
              <a:solidFill>
                <a:srgbClr val="3333FF"/>
              </a:solidFill>
              <a:latin typeface="Times New Roman"/>
              <a:ea typeface="华文细黑"/>
              <a:cs typeface="Times New Roman"/>
            </a:endParaRPr>
          </a:p>
        </p:txBody>
      </p:sp>
      <p:sp>
        <p:nvSpPr>
          <p:cNvPr id="4" name="矩形 3"/>
          <p:cNvSpPr/>
          <p:nvPr/>
        </p:nvSpPr>
        <p:spPr>
          <a:xfrm>
            <a:off x="3153679" y="3625860"/>
            <a:ext cx="1861407" cy="523220"/>
          </a:xfrm>
          <a:prstGeom prst="rect">
            <a:avLst/>
          </a:prstGeom>
        </p:spPr>
        <p:txBody>
          <a:bodyPr wrap="none">
            <a:spAutoFit/>
          </a:bodyPr>
          <a:lstStyle/>
          <a:p>
            <a:r>
              <a:rPr lang="en-US" altLang="zh-CN" sz="2800" kern="100">
                <a:solidFill>
                  <a:srgbClr val="3333FF"/>
                </a:solidFill>
                <a:latin typeface="Times New Roman"/>
                <a:ea typeface="华文细黑"/>
                <a:cs typeface="Times New Roman"/>
              </a:rPr>
              <a:t>(</a:t>
            </a:r>
            <a:r>
              <a:rPr lang="zh-CN" altLang="zh-CN" sz="2800" kern="100" dirty="0">
                <a:solidFill>
                  <a:srgbClr val="3333FF"/>
                </a:solidFill>
                <a:latin typeface="Times New Roman"/>
                <a:ea typeface="华文细黑"/>
                <a:cs typeface="Times New Roman"/>
              </a:rPr>
              <a:t>被</a:t>
            </a:r>
            <a:r>
              <a:rPr lang="en-US" altLang="zh-CN" sz="2800" kern="100" dirty="0">
                <a:solidFill>
                  <a:srgbClr val="3333FF"/>
                </a:solidFill>
                <a:latin typeface="Times New Roman"/>
                <a:ea typeface="华文细黑"/>
                <a:cs typeface="Times New Roman"/>
              </a:rPr>
              <a:t>)</a:t>
            </a:r>
            <a:r>
              <a:rPr lang="zh-CN" altLang="zh-CN" sz="2800" kern="100" dirty="0">
                <a:solidFill>
                  <a:srgbClr val="3333FF"/>
                </a:solidFill>
                <a:latin typeface="Times New Roman"/>
                <a:ea typeface="华文细黑"/>
                <a:cs typeface="Times New Roman"/>
              </a:rPr>
              <a:t>轻视。</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4006974" y="4922004"/>
            <a:ext cx="4493538"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丰盛；使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甘美。</a:t>
            </a:r>
            <a:endParaRPr lang="zh-CN" altLang="en-US" sz="2800" dirty="0">
              <a:solidFill>
                <a:srgbClr val="3333FF"/>
              </a:solidFill>
            </a:endParaRPr>
          </a:p>
        </p:txBody>
      </p:sp>
      <p:sp>
        <p:nvSpPr>
          <p:cNvPr id="17" name="矩形 16"/>
          <p:cNvSpPr/>
          <p:nvPr/>
        </p:nvSpPr>
        <p:spPr>
          <a:xfrm>
            <a:off x="5562108" y="5536282"/>
            <a:ext cx="4493538"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沉水；使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漂浮。</a:t>
            </a:r>
            <a:endParaRPr lang="zh-CN" altLang="en-US" sz="2800" dirty="0">
              <a:solidFill>
                <a:srgbClr val="3333FF"/>
              </a:solidFill>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8" grpId="0"/>
      <p:bldP spid="8" grpId="1"/>
      <p:bldP spid="17" grpId="0"/>
      <p:bldP spid="1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5144" y="260648"/>
            <a:ext cx="11200124" cy="2883122"/>
          </a:xfrm>
          <a:prstGeom prst="rect">
            <a:avLst/>
          </a:prstGeom>
        </p:spPr>
        <p:txBody>
          <a:bodyPr wrap="square">
            <a:spAutoFit/>
          </a:bodyPr>
          <a:lstStyle/>
          <a:p>
            <a:pPr indent="711200" algn="just">
              <a:lnSpc>
                <a:spcPts val="5500"/>
              </a:lnSpc>
              <a:spcAft>
                <a:spcPts val="0"/>
              </a:spcAft>
              <a:tabLst>
                <a:tab pos="2250440" algn="l"/>
              </a:tabLst>
            </a:pPr>
            <a:r>
              <a:rPr lang="zh-CN" altLang="zh-CN" sz="2800" kern="100" dirty="0">
                <a:latin typeface="Times New Roman"/>
                <a:ea typeface="华文细黑"/>
                <a:cs typeface="Times New Roman"/>
              </a:rPr>
              <a:t>本文是一篇托物言志的散文，作者撷取家乡常见的荔枝入文并对荔枝大加赞叹，称荔枝为果中珍品，认为百果之中没有一种能比得上，甚至比天降甘露还要神奇，作者将怀才不遇的人才比作荔枝，抒发了仁人志士连遭贬谪、正义不能伸张的苦闷与无奈。</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188640"/>
            <a:ext cx="11457851" cy="2677656"/>
          </a:xfrm>
          <a:prstGeom prst="rect">
            <a:avLst/>
          </a:prstGeom>
        </p:spPr>
        <p:txBody>
          <a:bodyPr>
            <a:spAutoFit/>
          </a:bodyPr>
          <a:lstStyle/>
          <a:p>
            <a:pPr lvl="0" algn="just">
              <a:lnSpc>
                <a:spcPct val="150000"/>
              </a:lnSpc>
              <a:tabLst>
                <a:tab pos="2250440" algn="l"/>
              </a:tabLst>
            </a:pPr>
            <a:r>
              <a:rPr lang="en-US" altLang="zh-CN" sz="2800" kern="100" dirty="0">
                <a:solidFill>
                  <a:prstClr val="black"/>
                </a:solidFill>
                <a:latin typeface="宋体"/>
                <a:ea typeface="华文细黑"/>
                <a:cs typeface="Times New Roman"/>
              </a:rPr>
              <a:t>③</a:t>
            </a:r>
            <a:r>
              <a:rPr lang="zh-CN" altLang="zh-CN" sz="2800" kern="100" dirty="0">
                <a:solidFill>
                  <a:prstClr val="black"/>
                </a:solidFill>
                <a:latin typeface="Times New Roman"/>
                <a:ea typeface="华文细黑"/>
                <a:cs typeface="Times New Roman"/>
              </a:rPr>
              <a:t>形容词的意动用法</a:t>
            </a:r>
            <a:endParaRPr lang="zh-CN" altLang="zh-CN" sz="1050" kern="100" dirty="0">
              <a:solidFill>
                <a:prstClr val="black"/>
              </a:solidFill>
              <a:latin typeface="宋体"/>
              <a:cs typeface="Courier New"/>
            </a:endParaRPr>
          </a:p>
          <a:p>
            <a:pPr lvl="0" algn="just">
              <a:lnSpc>
                <a:spcPct val="150000"/>
              </a:lnSpc>
              <a:tabLst>
                <a:tab pos="2250440" algn="l"/>
              </a:tabLst>
            </a:pPr>
            <a:r>
              <a:rPr lang="zh-CN" altLang="zh-CN" sz="2800" kern="100" dirty="0">
                <a:solidFill>
                  <a:prstClr val="black"/>
                </a:solidFill>
                <a:latin typeface="Times New Roman"/>
                <a:ea typeface="华文细黑"/>
                <a:cs typeface="Times New Roman"/>
              </a:rPr>
              <a:t>不高不卑，</a:t>
            </a:r>
            <a:r>
              <a:rPr lang="zh-CN" altLang="zh-CN" sz="2800" kern="100" dirty="0">
                <a:solidFill>
                  <a:srgbClr val="FF0000"/>
                </a:solidFill>
                <a:latin typeface="Times New Roman"/>
                <a:ea typeface="华文细黑"/>
                <a:cs typeface="Times New Roman"/>
              </a:rPr>
              <a:t>陋</a:t>
            </a:r>
            <a:r>
              <a:rPr lang="zh-CN" altLang="zh-CN" sz="2800" kern="100" dirty="0">
                <a:solidFill>
                  <a:prstClr val="black"/>
                </a:solidFill>
                <a:latin typeface="Times New Roman"/>
                <a:ea typeface="华文细黑"/>
                <a:cs typeface="Times New Roman"/>
              </a:rPr>
              <a:t>下泽之沮洳</a:t>
            </a:r>
            <a:r>
              <a:rPr lang="en-US" altLang="zh-CN" sz="2800" kern="100" dirty="0" smtClean="0">
                <a:solidFill>
                  <a:prstClr val="black"/>
                </a:solidFill>
                <a:latin typeface="Times New Roman"/>
                <a:ea typeface="华文细黑"/>
                <a:cs typeface="Courier New"/>
              </a:rPr>
              <a:t>____________________</a:t>
            </a:r>
            <a:endParaRPr lang="zh-CN" altLang="zh-CN" sz="1050" kern="100" dirty="0">
              <a:solidFill>
                <a:prstClr val="black"/>
              </a:solidFill>
              <a:latin typeface="宋体"/>
              <a:cs typeface="Courier New"/>
            </a:endParaRPr>
          </a:p>
          <a:p>
            <a:pPr lvl="0" algn="just">
              <a:lnSpc>
                <a:spcPct val="150000"/>
              </a:lnSpc>
              <a:tabLst>
                <a:tab pos="2250440" algn="l"/>
              </a:tabLst>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数词的活用</a:t>
            </a:r>
            <a:endParaRPr lang="zh-CN" altLang="zh-CN" sz="1050" kern="100" dirty="0">
              <a:solidFill>
                <a:prstClr val="black"/>
              </a:solidFill>
              <a:latin typeface="宋体"/>
              <a:cs typeface="Courier New"/>
            </a:endParaRPr>
          </a:p>
          <a:p>
            <a:pPr lvl="0" algn="just">
              <a:lnSpc>
                <a:spcPct val="150000"/>
              </a:lnSpc>
              <a:tabLst>
                <a:tab pos="2250440" algn="l"/>
              </a:tabLst>
            </a:pPr>
            <a:r>
              <a:rPr lang="zh-CN" altLang="zh-CN" sz="2800" kern="100" dirty="0">
                <a:solidFill>
                  <a:prstClr val="black"/>
                </a:solidFill>
                <a:latin typeface="Times New Roman"/>
                <a:ea typeface="华文细黑"/>
                <a:cs typeface="Times New Roman"/>
              </a:rPr>
              <a:t>此甘滋之不</a:t>
            </a:r>
            <a:r>
              <a:rPr lang="zh-CN" altLang="zh-CN" sz="2800" kern="100" dirty="0">
                <a:solidFill>
                  <a:srgbClr val="FF0000"/>
                </a:solidFill>
                <a:latin typeface="Times New Roman"/>
                <a:ea typeface="华文细黑"/>
                <a:cs typeface="Times New Roman"/>
              </a:rPr>
              <a:t>一</a:t>
            </a:r>
            <a:r>
              <a:rPr lang="en-US" altLang="zh-CN" sz="2800" kern="100" dirty="0" smtClean="0">
                <a:solidFill>
                  <a:prstClr val="black"/>
                </a:solidFill>
                <a:latin typeface="Times New Roman"/>
                <a:ea typeface="华文细黑"/>
                <a:cs typeface="Courier New"/>
              </a:rPr>
              <a:t>______</a:t>
            </a:r>
            <a:endParaRPr lang="zh-CN" altLang="zh-CN" sz="1050" kern="100" dirty="0">
              <a:solidFill>
                <a:prstClr val="black"/>
              </a:solidFill>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4336037" y="912271"/>
            <a:ext cx="3775393"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为陋，瞧不起。</a:t>
            </a:r>
            <a:endParaRPr lang="zh-CN" altLang="en-US" sz="2800" dirty="0">
              <a:solidFill>
                <a:srgbClr val="3333FF"/>
              </a:solidFill>
            </a:endParaRPr>
          </a:p>
        </p:txBody>
      </p:sp>
      <p:sp>
        <p:nvSpPr>
          <p:cNvPr id="16" name="矩形 15"/>
          <p:cNvSpPr/>
          <p:nvPr/>
        </p:nvSpPr>
        <p:spPr>
          <a:xfrm>
            <a:off x="2566814" y="2208301"/>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一样。</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34697602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p:bldP spid="6" grpId="1"/>
      <p:bldP spid="16" grpId="0"/>
      <p:bldP spid="1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8582" y="342181"/>
            <a:ext cx="10793813" cy="5751668"/>
          </a:xfrm>
          <a:prstGeom prst="rect">
            <a:avLst/>
          </a:prstGeom>
        </p:spPr>
        <p:txBody>
          <a:bodyPr>
            <a:spAutoFit/>
          </a:bodyPr>
          <a:lstStyle/>
          <a:p>
            <a:pPr algn="just">
              <a:lnSpc>
                <a:spcPts val="55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判断下列句式类型并翻译</a:t>
            </a:r>
            <a:endParaRPr lang="zh-CN" altLang="zh-CN" sz="1050" kern="100" dirty="0">
              <a:latin typeface="宋体"/>
              <a:cs typeface="Courier New"/>
            </a:endParaRPr>
          </a:p>
          <a:p>
            <a:pPr algn="just">
              <a:lnSpc>
                <a:spcPts val="55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是时二方不通，传闻之大谬也。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那时</a:t>
            </a:r>
            <a:r>
              <a:rPr lang="zh-CN" altLang="zh-CN" sz="2800" kern="100" dirty="0">
                <a:solidFill>
                  <a:srgbClr val="0000FF"/>
                </a:solidFill>
                <a:latin typeface="Times New Roman"/>
                <a:ea typeface="华文细黑"/>
                <a:cs typeface="Times New Roman"/>
              </a:rPr>
              <a:t>盛产荔枝的南宁与盛产葡萄的西域之间不通往来，这是传闻谬误所导致的。</a:t>
            </a:r>
            <a:endParaRPr lang="zh-CN" altLang="zh-CN" sz="1050" kern="100" dirty="0">
              <a:latin typeface="宋体"/>
              <a:cs typeface="Courier New"/>
            </a:endParaRPr>
          </a:p>
          <a:p>
            <a:pPr algn="just">
              <a:lnSpc>
                <a:spcPts val="55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诸公莫之知。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诸公</a:t>
            </a:r>
            <a:r>
              <a:rPr lang="zh-CN" altLang="zh-CN" sz="2800" kern="100" dirty="0">
                <a:solidFill>
                  <a:srgbClr val="0000FF"/>
                </a:solidFill>
                <a:latin typeface="Times New Roman"/>
                <a:ea typeface="华文细黑"/>
                <a:cs typeface="Times New Roman"/>
              </a:rPr>
              <a:t>没有人知道它</a:t>
            </a:r>
            <a:r>
              <a:rPr lang="zh-CN" altLang="zh-CN" sz="2800" kern="100" dirty="0" smtClean="0">
                <a:solidFill>
                  <a:srgbClr val="0000FF"/>
                </a:solidFill>
                <a:latin typeface="Times New Roman"/>
                <a:ea typeface="华文细黑"/>
                <a:cs typeface="Times New Roman"/>
              </a:rPr>
              <a:t>。</a:t>
            </a:r>
            <a:endParaRPr lang="en-US" altLang="zh-CN" sz="1050" kern="100" dirty="0" smtClean="0">
              <a:latin typeface="宋体"/>
              <a:cs typeface="Courier New"/>
            </a:endParaRPr>
          </a:p>
          <a:p>
            <a:pPr algn="just">
              <a:lnSpc>
                <a:spcPts val="55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而固未之信。</a:t>
            </a:r>
            <a:r>
              <a:rPr lang="en-US" altLang="zh-CN" sz="2800" kern="100" dirty="0" smtClean="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 当然</a:t>
            </a:r>
            <a:r>
              <a:rPr lang="zh-CN" altLang="zh-CN" sz="2800" kern="100" dirty="0">
                <a:solidFill>
                  <a:srgbClr val="0000FF"/>
                </a:solidFill>
                <a:latin typeface="Times New Roman"/>
                <a:ea typeface="华文细黑"/>
                <a:cs typeface="Times New Roman"/>
              </a:rPr>
              <a:t>不肯相信它了</a:t>
            </a:r>
            <a:r>
              <a:rPr lang="zh-CN" altLang="zh-CN" sz="2800" kern="100" dirty="0" smtClean="0">
                <a:solidFill>
                  <a:srgbClr val="0000FF"/>
                </a:solidFill>
                <a:latin typeface="Times New Roman"/>
                <a:ea typeface="华文细黑"/>
                <a:cs typeface="Times New Roman"/>
              </a:rPr>
              <a:t>。</a:t>
            </a:r>
            <a:endParaRPr lang="zh-CN" altLang="zh-CN" sz="1050" kern="100" dirty="0">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6032723" y="1230546"/>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判断句</a:t>
            </a:r>
            <a:endParaRPr lang="zh-CN" altLang="en-US" sz="2800" kern="100" dirty="0">
              <a:solidFill>
                <a:srgbClr val="3333FF"/>
              </a:solidFill>
              <a:latin typeface="Times New Roman"/>
              <a:ea typeface="华文细黑"/>
              <a:cs typeface="Times New Roman"/>
            </a:endParaRPr>
          </a:p>
        </p:txBody>
      </p:sp>
      <p:sp>
        <p:nvSpPr>
          <p:cNvPr id="4" name="矩形 3"/>
          <p:cNvSpPr/>
          <p:nvPr/>
        </p:nvSpPr>
        <p:spPr>
          <a:xfrm>
            <a:off x="3238114" y="3328303"/>
            <a:ext cx="293862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倒装句</a:t>
            </a:r>
            <a:r>
              <a:rPr lang="en-US" altLang="zh-CN" sz="2800" kern="100" dirty="0">
                <a:solidFill>
                  <a:srgbClr val="3333FF"/>
                </a:solidFill>
                <a:latin typeface="Times New Roman"/>
                <a:ea typeface="华文细黑"/>
                <a:cs typeface="Times New Roman"/>
              </a:rPr>
              <a:t>(</a:t>
            </a:r>
            <a:r>
              <a:rPr lang="zh-CN" altLang="zh-CN" sz="2800" kern="100" dirty="0">
                <a:solidFill>
                  <a:srgbClr val="3333FF"/>
                </a:solidFill>
                <a:latin typeface="Times New Roman"/>
                <a:ea typeface="华文细黑"/>
                <a:cs typeface="Times New Roman"/>
              </a:rPr>
              <a:t>宾语前置</a:t>
            </a:r>
            <a:r>
              <a:rPr lang="en-US" altLang="zh-CN" sz="2800" kern="100" dirty="0">
                <a:solidFill>
                  <a:srgbClr val="3333FF"/>
                </a:solidFill>
                <a:latin typeface="Times New Roman"/>
                <a:ea typeface="华文细黑"/>
                <a:cs typeface="Times New Roman"/>
              </a:rPr>
              <a:t>)</a:t>
            </a:r>
            <a:endParaRPr lang="zh-CN" altLang="en-US" sz="2800" kern="100" dirty="0">
              <a:solidFill>
                <a:srgbClr val="3333FF"/>
              </a:solidFill>
              <a:latin typeface="Times New Roman"/>
              <a:ea typeface="华文细黑"/>
              <a:cs typeface="Times New Roman"/>
            </a:endParaRPr>
          </a:p>
        </p:txBody>
      </p:sp>
      <p:sp>
        <p:nvSpPr>
          <p:cNvPr id="8" name="矩形 7"/>
          <p:cNvSpPr/>
          <p:nvPr/>
        </p:nvSpPr>
        <p:spPr>
          <a:xfrm>
            <a:off x="3238114" y="4715505"/>
            <a:ext cx="2938625"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倒装句</a:t>
            </a:r>
            <a:r>
              <a:rPr lang="en-US" altLang="zh-CN" sz="2800" kern="100" dirty="0">
                <a:solidFill>
                  <a:srgbClr val="3333FF"/>
                </a:solidFill>
                <a:latin typeface="Times New Roman"/>
                <a:ea typeface="华文细黑"/>
                <a:cs typeface="Times New Roman"/>
              </a:rPr>
              <a:t>(</a:t>
            </a:r>
            <a:r>
              <a:rPr lang="zh-CN" altLang="zh-CN" sz="2800" kern="100" dirty="0">
                <a:solidFill>
                  <a:srgbClr val="3333FF"/>
                </a:solidFill>
                <a:latin typeface="Times New Roman"/>
                <a:ea typeface="华文细黑"/>
                <a:cs typeface="Times New Roman"/>
              </a:rPr>
              <a:t>宾语前置</a:t>
            </a:r>
            <a:r>
              <a:rPr lang="en-US" altLang="zh-CN" sz="2800" kern="100" dirty="0">
                <a:solidFill>
                  <a:srgbClr val="3333FF"/>
                </a:solidFill>
                <a:latin typeface="Times New Roman"/>
                <a:ea typeface="华文细黑"/>
                <a:cs typeface="Times New Roman"/>
              </a:rPr>
              <a:t>)</a:t>
            </a:r>
            <a:endParaRPr lang="zh-CN" altLang="en-US" sz="2800" kern="100" dirty="0">
              <a:solidFill>
                <a:srgbClr val="3333FF"/>
              </a:solidFill>
              <a:latin typeface="Times New Roman"/>
              <a:ea typeface="华文细黑"/>
              <a:cs typeface="Times New Roman"/>
            </a:endParaRP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nodeType="clickEffect">
                                  <p:stCondLst>
                                    <p:cond delay="0"/>
                                  </p:stCondLst>
                                  <p:childTnLst>
                                    <p:animEffect transition="out" filter="fade">
                                      <p:cBhvr>
                                        <p:cTn id="30" dur="500"/>
                                        <p:tgtEl>
                                          <p:spTgt spid="3">
                                            <p:txEl>
                                              <p:pRg st="2" end="2"/>
                                            </p:txEl>
                                          </p:spTgt>
                                        </p:tgtEl>
                                      </p:cBhvr>
                                    </p:animEffect>
                                    <p:set>
                                      <p:cBhvr>
                                        <p:cTn id="31" dur="1" fill="hold">
                                          <p:stCondLst>
                                            <p:cond delay="499"/>
                                          </p:stCondLst>
                                        </p:cTn>
                                        <p:tgtEl>
                                          <p:spTgt spid="3">
                                            <p:txEl>
                                              <p:pRg st="2" end="2"/>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3">
                                            <p:txEl>
                                              <p:pRg st="4" end="4"/>
                                            </p:txEl>
                                          </p:spTgt>
                                        </p:tgtEl>
                                      </p:cBhvr>
                                    </p:animEffect>
                                    <p:set>
                                      <p:cBhvr>
                                        <p:cTn id="34" dur="1" fill="hold">
                                          <p:stCondLst>
                                            <p:cond delay="499"/>
                                          </p:stCondLst>
                                        </p:cTn>
                                        <p:tgtEl>
                                          <p:spTgt spid="3">
                                            <p:txEl>
                                              <p:pRg st="4" end="4"/>
                                            </p:txEl>
                                          </p:spTgt>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3">
                                            <p:txEl>
                                              <p:pRg st="6" end="6"/>
                                            </p:txEl>
                                          </p:spTgt>
                                        </p:tgtEl>
                                      </p:cBhvr>
                                    </p:animEffect>
                                    <p:set>
                                      <p:cBhvr>
                                        <p:cTn id="37" dur="1" fill="hold">
                                          <p:stCondLst>
                                            <p:cond delay="499"/>
                                          </p:stCondLst>
                                        </p:cTn>
                                        <p:tgtEl>
                                          <p:spTgt spid="3">
                                            <p:txEl>
                                              <p:pRg st="6" end="6"/>
                                            </p:txEl>
                                          </p:spTgt>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20688"/>
            <a:ext cx="11457851" cy="5262979"/>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孔翠于斯。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孔雀</a:t>
            </a:r>
            <a:r>
              <a:rPr lang="zh-CN" altLang="zh-CN" sz="2800" kern="100" dirty="0">
                <a:solidFill>
                  <a:srgbClr val="0000FF"/>
                </a:solidFill>
                <a:latin typeface="Times New Roman"/>
                <a:ea typeface="华文细黑"/>
                <a:cs typeface="Times New Roman"/>
              </a:rPr>
              <a:t>、翠鸟在这里栖息。</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夫其贵可以荐宗庙，其珍可以羞王公。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smtClean="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 它</a:t>
            </a:r>
            <a:r>
              <a:rPr lang="zh-CN" altLang="zh-CN" sz="2800" kern="100" dirty="0">
                <a:solidFill>
                  <a:srgbClr val="0000FF"/>
                </a:solidFill>
                <a:latin typeface="Times New Roman"/>
                <a:ea typeface="华文细黑"/>
                <a:cs typeface="Times New Roman"/>
              </a:rPr>
              <a:t>的高贵可以敬献给宗庙，它的珍奇可以进献给王公。</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柿可称乎梁侯，梨何幸乎张公？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柿子</a:t>
            </a:r>
            <a:r>
              <a:rPr lang="zh-CN" altLang="zh-CN" sz="2800" kern="100" dirty="0">
                <a:solidFill>
                  <a:srgbClr val="0000FF"/>
                </a:solidFill>
                <a:latin typeface="Times New Roman"/>
                <a:ea typeface="华文细黑"/>
                <a:cs typeface="Times New Roman"/>
              </a:rPr>
              <a:t>何以被梁侯欣赏，梨子何以被张公赏识？</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何侧生之见疵？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0000FF"/>
                </a:solidFill>
                <a:latin typeface="Times New Roman"/>
                <a:ea typeface="华文细黑"/>
                <a:cs typeface="Times New Roman"/>
              </a:rPr>
              <a:t>为何</a:t>
            </a:r>
            <a:r>
              <a:rPr lang="zh-CN" altLang="zh-CN" sz="2800" kern="100" dirty="0">
                <a:solidFill>
                  <a:srgbClr val="0000FF"/>
                </a:solidFill>
                <a:latin typeface="Times New Roman"/>
                <a:ea typeface="华文细黑"/>
                <a:cs typeface="Times New Roman"/>
              </a:rPr>
              <a:t>荔枝生于侧枝被指责？</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4" name="矩形 3"/>
          <p:cNvSpPr/>
          <p:nvPr/>
        </p:nvSpPr>
        <p:spPr>
          <a:xfrm>
            <a:off x="2854846" y="764704"/>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省略句</a:t>
            </a:r>
            <a:endParaRPr lang="zh-CN" altLang="en-US" sz="2800" kern="100" dirty="0">
              <a:solidFill>
                <a:srgbClr val="3333FF"/>
              </a:solidFill>
              <a:latin typeface="Times New Roman"/>
              <a:ea typeface="华文细黑"/>
              <a:cs typeface="Times New Roman"/>
            </a:endParaRPr>
          </a:p>
        </p:txBody>
      </p:sp>
      <p:sp>
        <p:nvSpPr>
          <p:cNvPr id="7" name="矩形 6"/>
          <p:cNvSpPr/>
          <p:nvPr/>
        </p:nvSpPr>
        <p:spPr>
          <a:xfrm>
            <a:off x="7137578" y="2041684"/>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省略句</a:t>
            </a:r>
            <a:endParaRPr lang="zh-CN" altLang="en-US" sz="2800" kern="100" dirty="0">
              <a:solidFill>
                <a:srgbClr val="3333FF"/>
              </a:solidFill>
              <a:latin typeface="Times New Roman"/>
              <a:ea typeface="华文细黑"/>
              <a:cs typeface="Times New Roman"/>
            </a:endParaRPr>
          </a:p>
        </p:txBody>
      </p:sp>
      <p:sp>
        <p:nvSpPr>
          <p:cNvPr id="13" name="矩形 12"/>
          <p:cNvSpPr/>
          <p:nvPr/>
        </p:nvSpPr>
        <p:spPr>
          <a:xfrm>
            <a:off x="6167214" y="3337828"/>
            <a:ext cx="1261884" cy="523220"/>
          </a:xfrm>
          <a:prstGeom prst="rect">
            <a:avLst/>
          </a:prstGeom>
        </p:spPr>
        <p:txBody>
          <a:bodyPr wrap="none">
            <a:spAutoFit/>
          </a:bodyPr>
          <a:lstStyle/>
          <a:p>
            <a:r>
              <a:rPr lang="zh-CN" altLang="zh-CN" sz="2800" kern="100" dirty="0">
                <a:solidFill>
                  <a:srgbClr val="3333FF"/>
                </a:solidFill>
                <a:latin typeface="Times New Roman"/>
                <a:ea typeface="华文细黑"/>
                <a:cs typeface="Times New Roman"/>
              </a:rPr>
              <a:t>被动句</a:t>
            </a:r>
            <a:endParaRPr lang="zh-CN" altLang="en-US" sz="2800" kern="100" dirty="0">
              <a:solidFill>
                <a:srgbClr val="3333FF"/>
              </a:solidFill>
              <a:latin typeface="Times New Roman"/>
              <a:ea typeface="华文细黑"/>
              <a:cs typeface="Times New Roman"/>
            </a:endParaRPr>
          </a:p>
        </p:txBody>
      </p:sp>
      <p:sp>
        <p:nvSpPr>
          <p:cNvPr id="18" name="矩形 17"/>
          <p:cNvSpPr/>
          <p:nvPr/>
        </p:nvSpPr>
        <p:spPr>
          <a:xfrm>
            <a:off x="3574926" y="4581128"/>
            <a:ext cx="3656770" cy="523220"/>
          </a:xfrm>
          <a:prstGeom prst="rect">
            <a:avLst/>
          </a:prstGeom>
        </p:spPr>
        <p:txBody>
          <a:bodyPr wrap="none">
            <a:spAutoFit/>
          </a:bodyPr>
          <a:lstStyle/>
          <a:p>
            <a:r>
              <a:rPr lang="zh-CN" altLang="zh-CN" sz="2800" kern="100">
                <a:solidFill>
                  <a:srgbClr val="3333FF"/>
                </a:solidFill>
                <a:latin typeface="Times New Roman"/>
                <a:ea typeface="华文细黑"/>
                <a:cs typeface="Times New Roman"/>
              </a:rPr>
              <a:t>被动句</a:t>
            </a:r>
            <a:r>
              <a:rPr lang="en-US" altLang="zh-CN" sz="2800" kern="100" dirty="0">
                <a:solidFill>
                  <a:srgbClr val="3333FF"/>
                </a:solidFill>
                <a:latin typeface="Times New Roman"/>
                <a:ea typeface="华文细黑"/>
                <a:cs typeface="Courier New"/>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表被动</a:t>
            </a:r>
            <a:r>
              <a:rPr lang="en-US" altLang="zh-CN" sz="2800" kern="100" dirty="0">
                <a:solidFill>
                  <a:srgbClr val="3333FF"/>
                </a:solidFill>
                <a:latin typeface="Times New Roman"/>
                <a:ea typeface="华文细黑"/>
                <a:cs typeface="Courier New"/>
              </a:rPr>
              <a:t>)</a:t>
            </a:r>
            <a:endParaRPr lang="zh-CN" altLang="en-US" dirty="0">
              <a:solidFill>
                <a:srgbClr val="3333FF"/>
              </a:solidFill>
            </a:endParaRPr>
          </a:p>
        </p:txBody>
      </p:sp>
    </p:spTree>
    <p:extLst>
      <p:ext uri="{BB962C8B-B14F-4D97-AF65-F5344CB8AC3E}">
        <p14:creationId xmlns="" xmlns:p14="http://schemas.microsoft.com/office/powerpoint/2010/main" val="11270683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linds(horizontal)">
                                      <p:cBhvr>
                                        <p:cTn id="23" dur="500"/>
                                        <p:tgtEl>
                                          <p:spTgt spid="3">
                                            <p:txEl>
                                              <p:pRg st="5" end="5"/>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blinds(horizontal)">
                                      <p:cBhvr>
                                        <p:cTn id="31" dur="500"/>
                                        <p:tgtEl>
                                          <p:spTgt spid="3">
                                            <p:txEl>
                                              <p:pRg st="7" end="7"/>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3">
                                            <p:txEl>
                                              <p:pRg st="1" end="1"/>
                                            </p:txEl>
                                          </p:spTgt>
                                        </p:tgtEl>
                                      </p:cBhvr>
                                    </p:animEffect>
                                    <p:set>
                                      <p:cBhvr>
                                        <p:cTn id="39" dur="1" fill="hold">
                                          <p:stCondLst>
                                            <p:cond delay="499"/>
                                          </p:stCondLst>
                                        </p:cTn>
                                        <p:tgtEl>
                                          <p:spTgt spid="3">
                                            <p:txEl>
                                              <p:pRg st="1" end="1"/>
                                            </p:txEl>
                                          </p:spTgt>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3">
                                            <p:txEl>
                                              <p:pRg st="3" end="3"/>
                                            </p:txEl>
                                          </p:spTgt>
                                        </p:tgtEl>
                                      </p:cBhvr>
                                    </p:animEffect>
                                    <p:set>
                                      <p:cBhvr>
                                        <p:cTn id="42" dur="1" fill="hold">
                                          <p:stCondLst>
                                            <p:cond delay="499"/>
                                          </p:stCondLst>
                                        </p:cTn>
                                        <p:tgtEl>
                                          <p:spTgt spid="3">
                                            <p:txEl>
                                              <p:pRg st="3" end="3"/>
                                            </p:txEl>
                                          </p:spTgt>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3">
                                            <p:txEl>
                                              <p:pRg st="5" end="5"/>
                                            </p:txEl>
                                          </p:spTgt>
                                        </p:tgtEl>
                                      </p:cBhvr>
                                    </p:animEffect>
                                    <p:set>
                                      <p:cBhvr>
                                        <p:cTn id="45" dur="1" fill="hold">
                                          <p:stCondLst>
                                            <p:cond delay="499"/>
                                          </p:stCondLst>
                                        </p:cTn>
                                        <p:tgtEl>
                                          <p:spTgt spid="3">
                                            <p:txEl>
                                              <p:pRg st="5" end="5"/>
                                            </p:txEl>
                                          </p:spTgt>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3">
                                            <p:txEl>
                                              <p:pRg st="7" end="7"/>
                                            </p:txEl>
                                          </p:spTgt>
                                        </p:tgtEl>
                                      </p:cBhvr>
                                    </p:animEffect>
                                    <p:set>
                                      <p:cBhvr>
                                        <p:cTn id="48" dur="1" fill="hold">
                                          <p:stCondLst>
                                            <p:cond delay="499"/>
                                          </p:stCondLst>
                                        </p:cTn>
                                        <p:tgtEl>
                                          <p:spTgt spid="3">
                                            <p:txEl>
                                              <p:pRg st="7" end="7"/>
                                            </p:txEl>
                                          </p:spTgt>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4"/>
                                        </p:tgtEl>
                                      </p:cBhvr>
                                    </p:animEffect>
                                    <p:set>
                                      <p:cBhvr>
                                        <p:cTn id="51" dur="1" fill="hold">
                                          <p:stCondLst>
                                            <p:cond delay="499"/>
                                          </p:stCondLst>
                                        </p:cTn>
                                        <p:tgtEl>
                                          <p:spTgt spid="4"/>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7"/>
                                        </p:tgtEl>
                                      </p:cBhvr>
                                    </p:animEffect>
                                    <p:set>
                                      <p:cBhvr>
                                        <p:cTn id="54" dur="1" fill="hold">
                                          <p:stCondLst>
                                            <p:cond delay="499"/>
                                          </p:stCondLst>
                                        </p:cTn>
                                        <p:tgtEl>
                                          <p:spTgt spid="7"/>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p:bldP spid="4" grpId="1"/>
      <p:bldP spid="7" grpId="0"/>
      <p:bldP spid="7" grpId="1"/>
      <p:bldP spid="13" grpId="0"/>
      <p:bldP spid="13" grpId="1"/>
      <p:bldP spid="18" grpId="0"/>
      <p:bldP spid="1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pic>
        <p:nvPicPr>
          <p:cNvPr id="5139" name="图片 1"/>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 xmlns:a14="http://schemas.microsoft.com/office/drawing/2010/main" val="0"/>
              </a:ext>
            </a:extLst>
          </a:blip>
          <a:srcRect/>
          <a:stretch>
            <a:fillRect/>
          </a:stretch>
        </p:blipFill>
        <p:spPr bwMode="auto">
          <a:xfrm>
            <a:off x="1838326" y="1781560"/>
            <a:ext cx="8513760" cy="27995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27986" y="897101"/>
            <a:ext cx="11555852" cy="3323987"/>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一、文章从整体上可以分成几个部分？表现了作者怎样的行文思路？</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文章可以分成两大部分，一为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序</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，一为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两部分重心各有不同但又互相映衬，组成了一个完整的篇章来铺陈描绘荔枝的珍贵奇异，进而抒发对被弃置埋没而不能充分施展才华的仁人志士的同情以及对命运的思考，荔枝的珍奇、生命的悲哀，全部融为一体。</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227986" y="329811"/>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9422" y="689915"/>
            <a:ext cx="11671411" cy="259506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二、文章第一段是小序，序的内容是什么？为什么要作小序？</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文章开首第一自然段是</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的小序。小序从荔枝的出产地写起，写了荔枝成熟的季节、荔枝的味道，诸公以及魏文帝等人对荔枝的不了解，同时也交代了自己为荔枝写赋的原委。</a:t>
            </a:r>
            <a:endParaRPr lang="zh-CN" altLang="zh-CN" sz="1050" kern="100" dirty="0">
              <a:solidFill>
                <a:srgbClr val="3333FF"/>
              </a:solidFill>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065" y="477373"/>
            <a:ext cx="11788125" cy="3887731"/>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夫物以不知而轻，味以无比而疑，远不可验，终然永屈。况士有未效之用，而身在无誉之间，苟无深知，与彼亦何以异也？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这句话写荔枝遭遇，目的是什么？</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此句借荔枝的遭遇暗示了全文的主旨，前三句表面论说的是荔枝，实际是指不得志的仁人志士。后四句由物联想到人，水到渠成，提示了荔枝的象征意义，抒发了仁人志士不得志的苦闷和无奈</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34566" y="692696"/>
            <a:ext cx="11555852" cy="4534062"/>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闻者欢而竦企，见者讶而惊仡。心恚可以蠲忿，口爽可以忘疾。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该句运用了什么修辞手法？又是从哪个角度来描写荔枝的？有什么深刻含义？</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运用了夸张和对偶的修辞手法，用人们的听、看、心理等感受来夸张地间接描写荔枝的甘美及价值。听说者企望，见到者惊讶，生气者可消怒，生病者可忘疾，作者把荔枝描写得无与伦比，足以引起读者的向往、喜爱之情，当然是有深意的。寓意仁人志士的高洁品质及其才能。</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4303079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99422" y="692696"/>
            <a:ext cx="11671411" cy="3887731"/>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五、最后一段写了什么内容？和前文有什么关系？</a:t>
            </a:r>
            <a:endParaRPr lang="zh-CN" altLang="zh-CN" sz="1050" kern="100" dirty="0">
              <a:latin typeface="宋体"/>
              <a:cs typeface="Courier New"/>
            </a:endParaRPr>
          </a:p>
          <a:p>
            <a:pPr>
              <a:lnSpc>
                <a:spcPct val="150000"/>
              </a:lnSpc>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最后一段在前文充分描摹展现荔枝珍奇的基础上，写荔枝完全可以被进献给宗庙王公，但因生于偏僻远地、山川阻隔而难于被</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贵人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所知。这段是对前文的深化，是作者言志的部分。由荔枝不被</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贵人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发现赏识自然而然地引出对那些不被</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贵人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发现赏识的文人士子命运的哀叹，由物及人，托物言志。</a:t>
            </a:r>
            <a:endParaRPr lang="zh-CN" altLang="zh-CN" sz="1050" kern="100" dirty="0">
              <a:solidFill>
                <a:srgbClr val="3333FF"/>
              </a:solidFill>
              <a:effectLst/>
              <a:latin typeface="宋体"/>
              <a:cs typeface="Courier New"/>
            </a:endParaRPr>
          </a:p>
        </p:txBody>
      </p:sp>
      <p:sp>
        <p:nvSpPr>
          <p:cNvPr id="13" name="圆角矩形 12"/>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32386768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91894" y="476672"/>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91894" y="904066"/>
            <a:ext cx="11572430" cy="590931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托物言志</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作者运用托物言志的表现手法，把对荔枝的描写与对不被人赏识的士人的同情融为一体。荔枝就像那些高洁之士一样，心怀美玉却不被赏识。如他写道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夫物以不知而轻，味以无比而疑，远不可验，终然永屈。况士有未效之用，而身在无誉之间，苟无深知，与彼亦何以异也？因道扬其实，遂作此赋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事物因为不为人知而被忽视，味道因为无法比较而受到怀疑，长期不可验证，最终还是受到委屈。况且士人未能施展才华，一直没有获得声誉，如果对他没有深入了解，那么他就与荔枝没有区别。于是大力推介荔枝，写作这篇赋。这样看来，文中所写的荔枝，其实就是士子。</a:t>
            </a:r>
            <a:r>
              <a:rPr lang="zh-CN" altLang="zh-CN" sz="2800" kern="100" dirty="0" smtClean="0">
                <a:latin typeface="Times New Roman"/>
                <a:ea typeface="华文细黑"/>
                <a:cs typeface="Times New Roman"/>
              </a:rPr>
              <a:t>荔枝</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6834" y="326261"/>
            <a:ext cx="11688154" cy="526297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的珍奇象征士人的才德，荔枝的情态象征士人的品格，荔枝的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每被销于凡口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象征了士人的被埋没，荔枝的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罕获知于贵躬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象征了士人的不能被掌权者赏识重用的悲哀。荔枝与士子两相映衬，引人同情和感叹。</a:t>
            </a:r>
            <a:r>
              <a:rPr lang="en-US" altLang="zh-CN" sz="2800" kern="100" dirty="0">
                <a:latin typeface="Times New Roman"/>
                <a:ea typeface="华文细黑"/>
                <a:cs typeface="Times New Roman"/>
              </a:rPr>
              <a:t> </a:t>
            </a:r>
            <a:endParaRPr lang="en-US"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结构谨严</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文章可以分成两大部分，一为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部分重心各有不同但又互相映衬，组成了一个完整的篇章来铺陈描绘荔枝的珍贵奇异，进而抒发对被弃置埋没而不能充分施展才华的仁人志士的同情以及对命运的思考，荔枝的珍奇、生命的悲哀，全部融为一体</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266834" y="908720"/>
            <a:ext cx="11688154" cy="1948739"/>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smtClean="0">
                <a:solidFill>
                  <a:srgbClr val="C00000"/>
                </a:solidFill>
                <a:latin typeface="Times New Roman"/>
                <a:ea typeface="黑体"/>
                <a:cs typeface="Times New Roman"/>
              </a:rPr>
              <a:t>角度</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托物言志</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题目：运用托物言志的表现手法，通过对某一物象的描写，寄托自己的某种情怀。</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1215708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398269"/>
            <a:ext cx="11572430" cy="5909310"/>
          </a:xfrm>
          <a:prstGeom prst="rect">
            <a:avLst/>
          </a:prstGeom>
        </p:spPr>
        <p:txBody>
          <a:bodyPr>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人生如萍</a:t>
            </a:r>
            <a:endParaRPr lang="zh-CN" altLang="zh-CN" sz="1050" kern="100" dirty="0">
              <a:latin typeface="宋体"/>
              <a:cs typeface="Courier New"/>
            </a:endParaRPr>
          </a:p>
          <a:p>
            <a:pPr indent="711200">
              <a:lnSpc>
                <a:spcPct val="150000"/>
              </a:lnSpc>
              <a:tabLst>
                <a:tab pos="2250440" algn="l"/>
              </a:tabLst>
            </a:pPr>
            <a:r>
              <a:rPr lang="zh-CN" altLang="zh-CN" sz="2800" kern="100" dirty="0">
                <a:solidFill>
                  <a:srgbClr val="3333FF"/>
                </a:solidFill>
                <a:latin typeface="Times New Roman"/>
                <a:ea typeface="华文细黑"/>
                <a:cs typeface="Times New Roman"/>
              </a:rPr>
              <a:t>一池浮萍，青青绿绿，其中也有点点水色，无风时它像一块布平铺塘面上，没有一丝一毫的皱纹，又像一块天然的青绿铜镜浮在池中。</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a:p>
            <a:pPr indent="711200">
              <a:lnSpc>
                <a:spcPct val="150000"/>
              </a:lnSpc>
              <a:tabLst>
                <a:tab pos="2250440" algn="l"/>
              </a:tabLst>
            </a:pPr>
            <a:r>
              <a:rPr lang="zh-CN" altLang="zh-CN" sz="2800" kern="100" dirty="0">
                <a:solidFill>
                  <a:srgbClr val="3333FF"/>
                </a:solidFill>
                <a:latin typeface="Times New Roman"/>
                <a:ea typeface="华文细黑"/>
                <a:cs typeface="Times New Roman"/>
              </a:rPr>
              <a:t>其中也有几支树杈直插过池面，萍面略显得有些破痕</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可是却不能完全划破，这之中更显示出了它的生机。杂草和翠鸟也时不时地打扰着萍面，一漾一漾的，鱼波纹是不能不出现的，使浮萍更显得拥挤和紧张。</a:t>
            </a:r>
            <a:r>
              <a:rPr lang="en-US" altLang="zh-CN" sz="2800" kern="100" dirty="0">
                <a:solidFill>
                  <a:srgbClr val="3333FF"/>
                </a:solidFill>
                <a:latin typeface="Times New Roman"/>
                <a:ea typeface="华文细黑"/>
                <a:cs typeface="Courier New"/>
              </a:rPr>
              <a:t> </a:t>
            </a:r>
            <a:endParaRPr lang="en-US" altLang="zh-CN" sz="1050" kern="100" dirty="0" smtClean="0">
              <a:solidFill>
                <a:srgbClr val="3333FF"/>
              </a:solidFill>
              <a:latin typeface="宋体"/>
              <a:cs typeface="Courier New"/>
            </a:endParaRPr>
          </a:p>
          <a:p>
            <a:pPr indent="711200">
              <a:lnSpc>
                <a:spcPct val="150000"/>
              </a:lnSpc>
              <a:tabLst>
                <a:tab pos="2250440" algn="l"/>
              </a:tabLst>
            </a:pPr>
            <a:r>
              <a:rPr lang="zh-CN" altLang="zh-CN" sz="2800" kern="100" dirty="0">
                <a:solidFill>
                  <a:srgbClr val="3333FF"/>
                </a:solidFill>
                <a:latin typeface="Times New Roman"/>
                <a:ea typeface="华文细黑"/>
                <a:cs typeface="Times New Roman"/>
              </a:rPr>
              <a:t>狂风大作，起皱折的是浮萍；弯身摆头的是杂草；早已无踪影的是翠鸟，皱折只是一刻，风稍小时，萍面又恢复了原状。尔后，又是皱折，浮动不定。有时也有鱼儿的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拜访</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。风是魔鬼，然而却破坏不了它。</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11408" y="476672"/>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750"/>
                                        <p:tgtEl>
                                          <p:spTgt spid="3">
                                            <p:txEl>
                                              <p:pRg st="1" end="1"/>
                                            </p:txEl>
                                          </p:spTgt>
                                        </p:tgtEl>
                                      </p:cBhvr>
                                    </p:animEffect>
                                  </p:childTnLst>
                                </p:cTn>
                              </p:par>
                            </p:childTnLst>
                          </p:cTn>
                        </p:par>
                        <p:par>
                          <p:cTn id="14" fill="hold">
                            <p:stCondLst>
                              <p:cond delay="750"/>
                            </p:stCondLst>
                            <p:childTnLst>
                              <p:par>
                                <p:cTn id="15" presetID="3" presetClass="entr" presetSubtype="10"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750"/>
                                        <p:tgtEl>
                                          <p:spTgt spid="3">
                                            <p:txEl>
                                              <p:pRg st="2" end="2"/>
                                            </p:txEl>
                                          </p:spTgt>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linds(horizontal)">
                                      <p:cBhvr>
                                        <p:cTn id="21"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11408" y="202919"/>
            <a:ext cx="11572430" cy="6241452"/>
          </a:xfrm>
          <a:prstGeom prst="rect">
            <a:avLst/>
          </a:prstGeom>
        </p:spPr>
        <p:txBody>
          <a:bodyPr>
            <a:spAutoFit/>
          </a:bodyPr>
          <a:lstStyle/>
          <a:p>
            <a:pPr indent="711200">
              <a:lnSpc>
                <a:spcPts val="5300"/>
              </a:lnSpc>
              <a:tabLst>
                <a:tab pos="2250440" algn="l"/>
              </a:tabLst>
            </a:pPr>
            <a:r>
              <a:rPr lang="zh-CN" altLang="zh-CN" sz="2800" kern="100" dirty="0">
                <a:solidFill>
                  <a:srgbClr val="3333FF"/>
                </a:solidFill>
                <a:latin typeface="Times New Roman"/>
                <a:ea typeface="华文细黑"/>
                <a:cs typeface="Times New Roman"/>
              </a:rPr>
              <a:t>风后，萍面依然是完整的</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除了少许的杂物。</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a:p>
            <a:pPr indent="711200">
              <a:lnSpc>
                <a:spcPts val="5300"/>
              </a:lnSpc>
              <a:tabLst>
                <a:tab pos="2250440" algn="l"/>
              </a:tabLst>
            </a:pPr>
            <a:r>
              <a:rPr lang="zh-CN" altLang="zh-CN" sz="2800" kern="100" dirty="0">
                <a:solidFill>
                  <a:srgbClr val="3333FF"/>
                </a:solidFill>
                <a:latin typeface="Times New Roman"/>
                <a:ea typeface="华文细黑"/>
                <a:cs typeface="Times New Roman"/>
              </a:rPr>
              <a:t>这，使我不由地想起了文天祥的诗句</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身世浮沉雨打萍</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。是啊，人生又何尝不像浮萍，平静的人生里时刻都有风波；而风浪又蕴藏着平静的人生。</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a:p>
            <a:pPr indent="711200">
              <a:lnSpc>
                <a:spcPts val="5300"/>
              </a:lnSpc>
              <a:tabLst>
                <a:tab pos="2250440" algn="l"/>
              </a:tabLst>
            </a:pPr>
            <a:r>
              <a:rPr lang="zh-CN" altLang="zh-CN" sz="2800" kern="100" dirty="0">
                <a:solidFill>
                  <a:srgbClr val="3333FF"/>
                </a:solidFill>
                <a:latin typeface="Times New Roman"/>
                <a:ea typeface="华文细黑"/>
                <a:cs typeface="Times New Roman"/>
              </a:rPr>
              <a:t>曲折的人生，又何尝不是风中生存的浮萍，浮萍是为了生根于水中，而人是为了在大千世界中生存。</a:t>
            </a:r>
            <a:r>
              <a:rPr lang="en-US" altLang="zh-CN" sz="2800" kern="100" dirty="0">
                <a:solidFill>
                  <a:srgbClr val="3333FF"/>
                </a:solidFill>
                <a:latin typeface="Times New Roman"/>
                <a:ea typeface="华文细黑"/>
                <a:cs typeface="Courier New"/>
              </a:rPr>
              <a:t> </a:t>
            </a:r>
            <a:r>
              <a:rPr lang="en-US" altLang="zh-CN" sz="2800" kern="100" dirty="0" smtClean="0">
                <a:solidFill>
                  <a:srgbClr val="3333FF"/>
                </a:solidFill>
                <a:latin typeface="Times New Roman"/>
                <a:ea typeface="华文细黑"/>
                <a:cs typeface="Courier New"/>
              </a:rPr>
              <a:t> </a:t>
            </a:r>
            <a:endParaRPr lang="en-US" altLang="zh-CN" sz="1050" kern="100" dirty="0" smtClean="0">
              <a:solidFill>
                <a:srgbClr val="3333FF"/>
              </a:solidFill>
              <a:latin typeface="宋体"/>
              <a:cs typeface="Courier New"/>
            </a:endParaRPr>
          </a:p>
          <a:p>
            <a:pPr indent="711200">
              <a:lnSpc>
                <a:spcPts val="5300"/>
              </a:lnSpc>
              <a:tabLst>
                <a:tab pos="2250440" algn="l"/>
              </a:tabLst>
            </a:pPr>
            <a:r>
              <a:rPr lang="zh-CN" altLang="zh-CN" sz="2800" kern="100" dirty="0">
                <a:solidFill>
                  <a:srgbClr val="3333FF"/>
                </a:solidFill>
                <a:latin typeface="Times New Roman"/>
                <a:ea typeface="华文细黑"/>
                <a:cs typeface="Times New Roman"/>
              </a:rPr>
              <a:t>坎坎坷坷，漫漫人生，对着苍天长叹，叹已逝人生；对黄河咏赞，赞黄河雄姿；对着小草低泣，泣小草无人知晓；站在高山上高唱，唱高山的威武；对小河低吟，吟小河的涓涓</a:t>
            </a:r>
            <a:r>
              <a:rPr lang="en-US" altLang="zh-CN" sz="2800" kern="100" dirty="0" smtClean="0">
                <a:solidFill>
                  <a:srgbClr val="3333FF"/>
                </a:solidFill>
                <a:latin typeface="宋体"/>
                <a:ea typeface="华文细黑"/>
                <a:cs typeface="Times New Roman"/>
              </a:rPr>
              <a:t>……</a:t>
            </a:r>
            <a:endParaRPr lang="zh-CN" altLang="zh-CN" sz="1050" kern="100" dirty="0">
              <a:solidFill>
                <a:srgbClr val="3333FF"/>
              </a:solidFill>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91197916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68698" y="294841"/>
            <a:ext cx="11457851" cy="3665398"/>
          </a:xfrm>
          <a:prstGeom prst="rect">
            <a:avLst/>
          </a:prstGeom>
        </p:spPr>
        <p:txBody>
          <a:bodyPr>
            <a:spAutoFit/>
          </a:bodyPr>
          <a:lstStyle/>
          <a:p>
            <a:pPr indent="711200">
              <a:lnSpc>
                <a:spcPts val="5500"/>
              </a:lnSpc>
              <a:tabLst>
                <a:tab pos="2250440" algn="l"/>
              </a:tabLst>
            </a:pPr>
            <a:r>
              <a:rPr lang="zh-CN" altLang="zh-CN" sz="2800" kern="100" dirty="0">
                <a:solidFill>
                  <a:srgbClr val="3333FF"/>
                </a:solidFill>
                <a:latin typeface="Times New Roman"/>
                <a:ea typeface="华文细黑"/>
                <a:cs typeface="Times New Roman"/>
              </a:rPr>
              <a:t>若人生只有浮萍的平静，没有狂风，那人生就是一杯淡水无味可言；若只有小河的自私，那人间处处是冷若冰霜；若只有大山的高傲，那人间没有无私的爱</a:t>
            </a:r>
            <a:r>
              <a:rPr lang="en-US" altLang="zh-CN" sz="2800" kern="100" dirty="0">
                <a:solidFill>
                  <a:srgbClr val="3333FF"/>
                </a:solidFill>
                <a:latin typeface="宋体"/>
                <a:ea typeface="华文细黑"/>
                <a:cs typeface="Times New Roman"/>
              </a:rPr>
              <a:t>……</a:t>
            </a:r>
            <a:endParaRPr lang="zh-CN" altLang="zh-CN" sz="1050" kern="100" dirty="0">
              <a:solidFill>
                <a:srgbClr val="3333FF"/>
              </a:solidFill>
              <a:latin typeface="宋体"/>
              <a:cs typeface="Courier New"/>
            </a:endParaRPr>
          </a:p>
          <a:p>
            <a:pPr indent="711200">
              <a:lnSpc>
                <a:spcPts val="5500"/>
              </a:lnSpc>
              <a:tabLst>
                <a:tab pos="2250440" algn="l"/>
              </a:tabLst>
            </a:pPr>
            <a:r>
              <a:rPr lang="zh-CN" altLang="zh-CN" sz="2800" kern="100" dirty="0">
                <a:solidFill>
                  <a:srgbClr val="3333FF"/>
                </a:solidFill>
                <a:latin typeface="Times New Roman"/>
                <a:ea typeface="华文细黑"/>
                <a:cs typeface="Times New Roman"/>
              </a:rPr>
              <a:t>自己的人生，自己的道路，都在自己的脚下，由自己掌握。</a:t>
            </a:r>
            <a:r>
              <a:rPr lang="en-US" altLang="zh-CN" sz="2800" kern="100" dirty="0">
                <a:solidFill>
                  <a:srgbClr val="3333FF"/>
                </a:solidFill>
                <a:latin typeface="Times New Roman"/>
                <a:ea typeface="华文细黑"/>
                <a:cs typeface="Courier New"/>
              </a:rPr>
              <a:t> </a:t>
            </a:r>
            <a:endParaRPr lang="zh-CN" altLang="zh-CN" sz="1050" kern="100" dirty="0">
              <a:solidFill>
                <a:srgbClr val="3333FF"/>
              </a:solidFill>
              <a:latin typeface="宋体"/>
              <a:cs typeface="Courier New"/>
            </a:endParaRPr>
          </a:p>
          <a:p>
            <a:pPr>
              <a:lnSpc>
                <a:spcPts val="5500"/>
              </a:lnSpc>
            </a:pPr>
            <a:r>
              <a:rPr lang="en-US" altLang="zh-CN" sz="2800" kern="100" dirty="0" smtClean="0">
                <a:solidFill>
                  <a:srgbClr val="3333FF"/>
                </a:solidFill>
                <a:latin typeface="Times New Roman"/>
                <a:ea typeface="华文细黑"/>
                <a:cs typeface="Times New Roman"/>
              </a:rPr>
              <a:t>        </a:t>
            </a:r>
            <a:r>
              <a:rPr lang="zh-CN" altLang="zh-CN" sz="2800" kern="100" dirty="0" smtClean="0">
                <a:solidFill>
                  <a:srgbClr val="3333FF"/>
                </a:solidFill>
                <a:latin typeface="Times New Roman"/>
                <a:ea typeface="华文细黑"/>
                <a:cs typeface="Times New Roman"/>
              </a:rPr>
              <a:t>人生</a:t>
            </a:r>
            <a:r>
              <a:rPr lang="zh-CN" altLang="zh-CN" sz="2800" kern="100" dirty="0">
                <a:solidFill>
                  <a:srgbClr val="3333FF"/>
                </a:solidFill>
                <a:latin typeface="Times New Roman"/>
                <a:ea typeface="华文细黑"/>
                <a:cs typeface="Times New Roman"/>
              </a:rPr>
              <a:t>，浮萍</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zh-CN" altLang="zh-CN" sz="1050" kern="100" dirty="0">
              <a:solidFill>
                <a:srgbClr val="3333FF"/>
              </a:solidFill>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269386922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2" descr="F:\下图\创新人教1 幻灯片\写作4.pn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455105" y="-8334"/>
            <a:ext cx="3734563" cy="248737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5352"/>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221517" y="941762"/>
            <a:ext cx="11652274" cy="5439566"/>
          </a:xfrm>
          <a:prstGeom prst="rect">
            <a:avLst/>
          </a:prstGeom>
        </p:spPr>
        <p:txBody>
          <a:bodyPr wrap="square">
            <a:spAutoFit/>
          </a:bodyPr>
          <a:lstStyle/>
          <a:p>
            <a:pPr algn="ctr">
              <a:lnSpc>
                <a:spcPts val="5300"/>
              </a:lnSpc>
              <a:spcAft>
                <a:spcPts val="0"/>
              </a:spcAft>
              <a:tabLst>
                <a:tab pos="2250440" algn="l"/>
              </a:tabLst>
            </a:pPr>
            <a:r>
              <a:rPr lang="zh-CN" altLang="zh-CN" sz="2800" b="1" kern="100" dirty="0">
                <a:solidFill>
                  <a:srgbClr val="C00000"/>
                </a:solidFill>
                <a:latin typeface="Times New Roman"/>
                <a:ea typeface="华文细黑"/>
                <a:cs typeface="Times New Roman"/>
              </a:rPr>
              <a:t>弯弯人生道</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latin typeface="Times New Roman"/>
                <a:ea typeface="华文细黑"/>
                <a:cs typeface="Times New Roman"/>
              </a:rPr>
              <a:t>一辈子不停行走，却总是走着弯路，总也未走入一条笔直的既不重复别人也不重复自己的捷径；一辈子都想使自己变得更聪明，却总犯同样愚昧的错误，总是轻信，总是健忘。轻信虚假的笑容，伪善的谎言，忘记曾经经历过的欢乐与痛楚以及被欺骗、被凌辱后的苦涩，总是在虚假的笑容、伪善的谎言面前栽跟头，总是一遍一遍地体味曾经体味过的甜酸苦辣。海涅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宽恕自己的仇敌是容易的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，我说宽恕自己的愚昧是自然的。路，必然有弯曲，天下之大，能找到一条从头到尾全都笔直的路吗？</a:t>
            </a:r>
            <a:r>
              <a:rPr lang="en-US" altLang="zh-CN" sz="2800" kern="100" dirty="0">
                <a:latin typeface="Times New Roman"/>
                <a:ea typeface="华文细黑"/>
                <a:cs typeface="Courier New"/>
              </a:rPr>
              <a:t> </a:t>
            </a:r>
            <a:endParaRPr lang="zh-CN" altLang="zh-CN" sz="1050" kern="100" dirty="0">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8480" y="206539"/>
            <a:ext cx="11711031" cy="6308953"/>
          </a:xfrm>
          <a:prstGeom prst="rect">
            <a:avLst/>
          </a:prstGeom>
          <a:noFill/>
        </p:spPr>
        <p:txBody>
          <a:bodyPr wrap="square" rtlCol="0">
            <a:spAutoFit/>
          </a:bodyPr>
          <a:lstStyle/>
          <a:p>
            <a:pPr indent="711200" algn="just">
              <a:lnSpc>
                <a:spcPts val="5300"/>
              </a:lnSpc>
              <a:spcAft>
                <a:spcPts val="0"/>
              </a:spcAft>
              <a:tabLst>
                <a:tab pos="2250440" algn="l"/>
              </a:tabLst>
            </a:pPr>
            <a:r>
              <a:rPr lang="zh-CN" altLang="zh-CN" sz="2800" kern="100" dirty="0">
                <a:latin typeface="Times New Roman"/>
                <a:ea typeface="华文细黑"/>
                <a:cs typeface="Times New Roman"/>
              </a:rPr>
              <a:t>人，必然是愚昧、轻信而健忘的。人之必须学习，证明人是愚昧的；人之不断总结经验教训，证明人是轻信而健忘的。人世之大，找不到一个不愚昧、不轻信健忘的人。人必然愚昧、轻信而健忘，必然要不断重复犯下曾经犯过的过错。路之有弯曲才成其为路，人之有过错才成其为人。重复着过错的人，走在弯曲不断的路上，总不停步，这便是我们的弯弯人生。</a:t>
            </a:r>
            <a:r>
              <a:rPr lang="en-US" altLang="zh-CN" sz="2800" kern="100" dirty="0">
                <a:latin typeface="Times New Roman"/>
                <a:ea typeface="华文细黑"/>
                <a:cs typeface="Times New Roman"/>
              </a:rPr>
              <a:t> </a:t>
            </a:r>
            <a:endParaRPr lang="en-US"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latin typeface="Times New Roman"/>
                <a:ea typeface="华文细黑"/>
                <a:cs typeface="Times New Roman"/>
              </a:rPr>
              <a:t>我们的人生之路，便是由生与俱来的愚昧、轻信和健忘所派生出的许多过错失误所铺筑而成，是我们的弯弯的人生之路。我们的人生，便因了这弯弯的路而丰富了色彩，虽然这是缤纷色彩中的青色和灰色，但若没有这青灰之色，我们的这段弯弯人生便不会辉煌。</a:t>
            </a:r>
            <a:endParaRPr lang="en-US" altLang="zh-CN" sz="2800" kern="100" dirty="0" smtClean="0">
              <a:latin typeface="Times New Roman"/>
              <a:ea typeface="华文细黑"/>
              <a:cs typeface="Times New Roman"/>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6574" y="1142962"/>
            <a:ext cx="11176382" cy="5031386"/>
          </a:xfrm>
          <a:prstGeom prst="rect">
            <a:avLst/>
          </a:prstGeom>
          <a:noFill/>
        </p:spPr>
        <p:txBody>
          <a:bodyPr wrap="square" rtlCol="0">
            <a:spAutoFit/>
          </a:bodyPr>
          <a:lstStyle/>
          <a:p>
            <a:pPr algn="just">
              <a:lnSpc>
                <a:spcPts val="5500"/>
              </a:lnSpc>
              <a:spcAft>
                <a:spcPts val="0"/>
              </a:spcAft>
              <a:tabLst>
                <a:tab pos="2250440" algn="l"/>
              </a:tabLst>
            </a:pPr>
            <a:r>
              <a:rPr lang="zh-CN" altLang="zh-CN" sz="2800" kern="100" dirty="0">
                <a:latin typeface="Times New Roman"/>
                <a:ea typeface="华文细黑"/>
                <a:cs typeface="Times New Roman"/>
              </a:rPr>
              <a:t>知足不辱，知止不殆。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《老子》</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知道满足就不会受到屈辱，知道适可而止就不会有危险。</a:t>
            </a:r>
            <a:endParaRPr lang="zh-CN" altLang="zh-CN" sz="1050" kern="100" dirty="0">
              <a:latin typeface="宋体"/>
              <a:cs typeface="Courier New"/>
            </a:endParaRPr>
          </a:p>
          <a:p>
            <a:pPr algn="just">
              <a:lnSpc>
                <a:spcPts val="5500"/>
              </a:lnSpc>
              <a:spcAft>
                <a:spcPts val="0"/>
              </a:spcAft>
              <a:tabLst>
                <a:tab pos="2250440" algn="l"/>
              </a:tabLst>
            </a:pPr>
            <a:r>
              <a:rPr lang="zh-CN" altLang="zh-CN" sz="2800" kern="100" dirty="0" smtClean="0">
                <a:latin typeface="Times New Roman"/>
                <a:ea typeface="华文细黑"/>
                <a:cs typeface="Times New Roman"/>
              </a:rPr>
              <a:t>凡事预则立</a:t>
            </a:r>
            <a:r>
              <a:rPr lang="zh-CN" altLang="zh-CN" sz="2800" kern="100" dirty="0">
                <a:latin typeface="Times New Roman"/>
                <a:ea typeface="华文细黑"/>
                <a:cs typeface="Times New Roman"/>
              </a:rPr>
              <a:t>，不预则废。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《礼记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中庸》</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凡事如果能预先充分准备就会成功，否则就会失败。</a:t>
            </a:r>
            <a:endParaRPr lang="zh-CN" altLang="zh-CN" sz="1050" kern="100" dirty="0">
              <a:latin typeface="宋体"/>
              <a:cs typeface="Courier New"/>
            </a:endParaRPr>
          </a:p>
          <a:p>
            <a:pPr algn="just">
              <a:lnSpc>
                <a:spcPts val="5500"/>
              </a:lnSpc>
              <a:spcAft>
                <a:spcPts val="0"/>
              </a:spcAft>
              <a:tabLst>
                <a:tab pos="2250440" algn="l"/>
              </a:tabLst>
            </a:pPr>
            <a:r>
              <a:rPr lang="zh-CN" altLang="zh-CN" sz="2800" kern="100" dirty="0" smtClean="0">
                <a:latin typeface="Times New Roman"/>
                <a:ea typeface="华文细黑"/>
                <a:cs typeface="Times New Roman"/>
              </a:rPr>
              <a:t>傲</a:t>
            </a:r>
            <a:r>
              <a:rPr lang="zh-CN" altLang="zh-CN" sz="2800" kern="100" dirty="0">
                <a:latin typeface="Times New Roman"/>
                <a:ea typeface="华文细黑"/>
                <a:cs typeface="Times New Roman"/>
              </a:rPr>
              <a:t>不可长，欲不可纵，志不可满，乐不可极。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《礼记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曲礼上</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ts val="55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骄傲不可滋长，欲望不可以放纵，不能让自己志得意满，不应该使自己乐到极端</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8" name="圆角矩形 7"/>
          <p:cNvSpPr/>
          <p:nvPr/>
        </p:nvSpPr>
        <p:spPr>
          <a:xfrm>
            <a:off x="14664" y="348229"/>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332656"/>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34566" y="278075"/>
            <a:ext cx="11436924" cy="3574008"/>
          </a:xfrm>
          <a:prstGeom prst="rect">
            <a:avLst/>
          </a:prstGeom>
          <a:noFill/>
        </p:spPr>
        <p:txBody>
          <a:bodyPr wrap="square" rtlCol="0">
            <a:spAutoFit/>
          </a:bodyPr>
          <a:lstStyle/>
          <a:p>
            <a:pPr algn="just">
              <a:lnSpc>
                <a:spcPts val="5300"/>
              </a:lnSpc>
              <a:spcAft>
                <a:spcPts val="0"/>
              </a:spcAft>
              <a:tabLst>
                <a:tab pos="2250440" algn="l"/>
              </a:tabLst>
            </a:pPr>
            <a:r>
              <a:rPr lang="zh-CN" altLang="zh-CN" sz="2800" kern="100" dirty="0">
                <a:latin typeface="Times New Roman"/>
                <a:ea typeface="华文细黑"/>
                <a:cs typeface="Times New Roman"/>
              </a:rPr>
              <a:t>合抱之木，生于毫末；九层之台，起于累土；千里之行，始于足下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r">
              <a:lnSpc>
                <a:spcPts val="5300"/>
              </a:lnSpc>
              <a:spcAft>
                <a:spcPts val="0"/>
              </a:spcAft>
              <a:tabLst>
                <a:tab pos="2250440" algn="l"/>
              </a:tabLs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《老子》</a:t>
            </a:r>
            <a:endParaRPr lang="zh-CN" altLang="zh-CN" sz="1050" kern="100" dirty="0">
              <a:latin typeface="宋体"/>
              <a:cs typeface="Courier New"/>
            </a:endParaRPr>
          </a:p>
          <a:p>
            <a:pPr algn="just">
              <a:lnSpc>
                <a:spcPts val="53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合抱的大树，是从毫米般的幼苗长大的；九层高的台是用土和砖堆积起来的；走一千里路，是从迈第一步开始的。比喻事情的成功是从小到大逐渐积累起来的</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zh-CN" altLang="zh-CN" sz="1050" kern="100" dirty="0">
              <a:effectLst/>
              <a:latin typeface="宋体"/>
              <a:cs typeface="Courier New"/>
            </a:endParaRP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77390" y="759667"/>
            <a:ext cx="11578456" cy="6053709"/>
          </a:xfrm>
          <a:prstGeom prst="rect">
            <a:avLst/>
          </a:prstGeom>
        </p:spPr>
        <p:txBody>
          <a:bodyPr>
            <a:spAutoFit/>
          </a:bodyPr>
          <a:lstStyle/>
          <a:p>
            <a:pPr algn="ctr">
              <a:lnSpc>
                <a:spcPct val="140000"/>
              </a:lnSpc>
              <a:spcAft>
                <a:spcPts val="0"/>
              </a:spcAft>
              <a:tabLst>
                <a:tab pos="2250440" algn="l"/>
              </a:tabLst>
            </a:pPr>
            <a:r>
              <a:rPr lang="zh-CN" altLang="zh-CN" sz="2800" b="1" kern="100" dirty="0">
                <a:solidFill>
                  <a:srgbClr val="C00000"/>
                </a:solidFill>
                <a:latin typeface="Times New Roman"/>
                <a:ea typeface="华文细黑"/>
                <a:cs typeface="Times New Roman"/>
              </a:rPr>
              <a:t>风度得如九龄否？</a:t>
            </a:r>
            <a:endParaRPr lang="zh-CN" altLang="zh-CN" sz="1050" kern="100" dirty="0">
              <a:latin typeface="宋体"/>
              <a:cs typeface="Courier New"/>
            </a:endParaRPr>
          </a:p>
          <a:p>
            <a:pPr indent="711200" algn="just">
              <a:lnSpc>
                <a:spcPct val="140000"/>
              </a:lnSpc>
              <a:spcAft>
                <a:spcPts val="0"/>
              </a:spcAft>
              <a:tabLst>
                <a:tab pos="2250440" algn="l"/>
              </a:tabLst>
            </a:pPr>
            <a:r>
              <a:rPr lang="zh-CN" altLang="zh-CN" sz="2800" kern="100" dirty="0">
                <a:latin typeface="Times New Roman"/>
                <a:ea typeface="华文细黑"/>
                <a:cs typeface="Times New Roman"/>
              </a:rPr>
              <a:t>也许很多人记不起他的名字，但在八月十五，一定会有人吟唱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海上生明月，天涯共此时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1200" algn="just">
              <a:lnSpc>
                <a:spcPct val="140000"/>
              </a:lnSpc>
              <a:spcAft>
                <a:spcPts val="0"/>
              </a:spcAft>
              <a:tabLst>
                <a:tab pos="2250440" algn="l"/>
              </a:tabLst>
            </a:pPr>
            <a:r>
              <a:rPr lang="zh-CN" altLang="zh-CN" sz="2800" kern="100" dirty="0">
                <a:latin typeface="Times New Roman"/>
                <a:ea typeface="华文细黑"/>
                <a:cs typeface="Times New Roman"/>
              </a:rPr>
              <a:t>他协助唐玄宗开创了开元盛世，国富民强，百姓安居乐业；他重修了梅岭古道，使南粤大地不再是蛮夷之邦；他曾预言安禄山狼子野心，宜早诛灭，未被采纳；他大力帮助后进诗人，让孟浩然做了他的从事，提拔王维为右拾遗，是既有权位又受人羡慕的文学巨匠；他改良诗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十二首，情辞委婉，兼有</a:t>
            </a:r>
            <a:r>
              <a:rPr lang="zh-CN" altLang="zh-CN" sz="2800" kern="100" dirty="0">
                <a:latin typeface="宋体"/>
                <a:ea typeface="Times New Roman"/>
                <a:cs typeface="Courier New"/>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的情韵；他也很擅长写爱情诗。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海上生明月，天涯共此时。情人怨遥夜，竟夕起相思。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使人一看三叹，感人至深。</a:t>
            </a:r>
            <a:r>
              <a:rPr lang="en-US" altLang="zh-CN" sz="2800" kern="100" dirty="0">
                <a:latin typeface="Times New Roman"/>
                <a:ea typeface="华文细黑"/>
                <a:cs typeface="Courier New"/>
              </a:rPr>
              <a:t> </a:t>
            </a:r>
            <a:endParaRPr lang="zh-CN" altLang="zh-CN" sz="1050" kern="100" dirty="0">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544026"/>
            <a:ext cx="11530305" cy="2031325"/>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他就是张九龄。唐代有名的贤相。自他去世后，唐玄宗每览宰相人选，总要问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风度得如九龄否？</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endParaRPr lang="en-US"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壮哉，张九龄，伟哉，张九龄</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17028329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747</TotalTime>
  <Words>2510</Words>
  <Application>Microsoft Office PowerPoint</Application>
  <PresentationFormat>自定义</PresentationFormat>
  <Paragraphs>236</Paragraphs>
  <Slides>35</Slides>
  <Notes>1</Notes>
  <HiddenSlides>3</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2018-06-05T03:45:31Z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