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7"/>
  </p:notesMasterIdLst>
  <p:sldIdLst>
    <p:sldId id="319" r:id="rId3"/>
    <p:sldId id="257" r:id="rId4"/>
    <p:sldId id="290" r:id="rId5"/>
    <p:sldId id="307" r:id="rId6"/>
    <p:sldId id="291" r:id="rId8"/>
    <p:sldId id="292" r:id="rId9"/>
    <p:sldId id="293" r:id="rId10"/>
    <p:sldId id="294" r:id="rId11"/>
    <p:sldId id="295" r:id="rId12"/>
    <p:sldId id="296" r:id="rId13"/>
    <p:sldId id="320" r:id="rId14"/>
    <p:sldId id="321" r:id="rId15"/>
    <p:sldId id="311" r:id="rId16"/>
    <p:sldId id="329" r:id="rId17"/>
    <p:sldId id="322" r:id="rId18"/>
    <p:sldId id="323" r:id="rId19"/>
    <p:sldId id="324" r:id="rId20"/>
    <p:sldId id="325" r:id="rId21"/>
    <p:sldId id="302" r:id="rId22"/>
  </p:sldIdLst>
  <p:sldSz cx="12192000" cy="6858000"/>
  <p:notesSz cx="6858000" cy="9144000"/>
  <p:embeddedFontLst>
    <p:embeddedFont>
      <p:font typeface="微软雅黑" panose="020B0503020204020204" charset="-122"/>
      <p:regular r:id="rId26"/>
    </p:embeddedFont>
    <p:embeddedFont>
      <p:font typeface="楷体" panose="02010609060101010101" pitchFamily="49" charset="-122"/>
      <p:regular r:id="rId27"/>
    </p:embeddedFont>
    <p:embeddedFont>
      <p:font typeface="Calibri" panose="020F0502020204030204" charset="0"/>
      <p:regular r:id="rId28"/>
      <p:bold r:id="rId29"/>
      <p:italic r:id="rId30"/>
      <p:boldItalic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C450"/>
    <a:srgbClr val="E04236"/>
    <a:srgbClr val="71BE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2" d="100"/>
          <a:sy n="92" d="100"/>
        </p:scale>
        <p:origin x="450" y="84"/>
      </p:cViewPr>
      <p:guideLst>
        <p:guide orient="horz" pos="219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" Target="slides/slide1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014453-6C75-4EAB-AF41-6C401C7A7A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915FF3-9149-4281-B778-E5BB4E56D85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tags" Target="../tags/tag6.xml"/><Relationship Id="rId24" Type="http://schemas.openxmlformats.org/officeDocument/2006/relationships/tags" Target="../tags/tag5.xml"/><Relationship Id="rId23" Type="http://schemas.openxmlformats.org/officeDocument/2006/relationships/tags" Target="../tags/tag4.xml"/><Relationship Id="rId22" Type="http://schemas.openxmlformats.org/officeDocument/2006/relationships/tags" Target="../tags/tag3.xml"/><Relationship Id="rId21" Type="http://schemas.openxmlformats.org/officeDocument/2006/relationships/tags" Target="../tags/tag2.xml"/><Relationship Id="rId20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4383517" y="2501265"/>
            <a:ext cx="5798820" cy="735965"/>
          </a:xfrm>
          <a:prstGeom prst="rect">
            <a:avLst/>
          </a:prstGeom>
        </p:spPr>
        <p:txBody>
          <a:bodyPr/>
          <a:lstStyle/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语文园地</a:t>
            </a:r>
            <a:endParaRPr lang="zh-CN" altLang="en-US" sz="60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5313045" y="3582670"/>
            <a:ext cx="1969882" cy="39179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第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1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课时</a:t>
            </a:r>
            <a:endParaRPr lang="zh-CN" altLang="en-US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80148" y="6013303"/>
            <a:ext cx="22317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统编版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语文五年级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（上）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398063" y="1960167"/>
            <a:ext cx="5138313" cy="1770674"/>
          </a:xfrm>
          <a:prstGeom prst="rect">
            <a:avLst/>
          </a:prstGeom>
          <a:noFill/>
          <a:ln w="28575">
            <a:noFill/>
            <a:prstDash val="dash"/>
          </a:ln>
        </p:spPr>
        <p:txBody>
          <a:bodyPr wrap="square" lIns="121917" tIns="60958" rIns="121917" bIns="60958">
            <a:spAutoFit/>
          </a:bodyPr>
          <a:lstStyle/>
          <a:p>
            <a:pPr algn="ctr">
              <a:lnSpc>
                <a:spcPts val="45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读得快还要想得快，要做到一边读一边想，圈画出关键句，才能及时捕捉有用的信息。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云形标注 6"/>
          <p:cNvSpPr/>
          <p:nvPr/>
        </p:nvSpPr>
        <p:spPr>
          <a:xfrm rot="303220">
            <a:off x="3647439" y="1138402"/>
            <a:ext cx="6639562" cy="3497880"/>
          </a:xfrm>
          <a:prstGeom prst="cloudCallout">
            <a:avLst>
              <a:gd name="adj1" fmla="val -54081"/>
              <a:gd name="adj2" fmla="val 56314"/>
            </a:avLst>
          </a:prstGeom>
          <a:noFill/>
          <a:ln w="19050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780312" y="1008627"/>
            <a:ext cx="10617798" cy="3869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她记起最近这孩子讲话时，要比以前愉快得多，而且最近几天她也能自己爬起来，直直地坐在床上，用兴奋的眼光望着这一粒豌豆所形成的小花园。一星期以后，小女孩第一次能够坐一整个钟头。她快乐地坐在温暖的太阳光里。窗子打开了，她面前是一朵盛开的、粉红色的豌豆花。小姑娘低下头来，轻轻地吻了一下它柔嫩的叶子。这一天简直像一个节日。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11815" y="1132361"/>
            <a:ext cx="760409" cy="537882"/>
          </a:xfrm>
          <a:prstGeom prst="rect">
            <a:avLst/>
          </a:prstGeom>
          <a:noFill/>
          <a:ln w="19050">
            <a:solidFill>
              <a:srgbClr val="E042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04364" y="1132361"/>
            <a:ext cx="764258" cy="537882"/>
          </a:xfrm>
          <a:prstGeom prst="rect">
            <a:avLst/>
          </a:prstGeom>
          <a:noFill/>
          <a:ln w="19050">
            <a:solidFill>
              <a:srgbClr val="E042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650683" y="1772620"/>
            <a:ext cx="688629" cy="537882"/>
          </a:xfrm>
          <a:prstGeom prst="rect">
            <a:avLst/>
          </a:prstGeom>
          <a:noFill/>
          <a:ln w="19050">
            <a:solidFill>
              <a:srgbClr val="E042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37040" y="3069360"/>
            <a:ext cx="689841" cy="537882"/>
          </a:xfrm>
          <a:prstGeom prst="rect">
            <a:avLst/>
          </a:prstGeom>
          <a:noFill/>
          <a:ln w="19050">
            <a:solidFill>
              <a:srgbClr val="E042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云形 13"/>
          <p:cNvSpPr/>
          <p:nvPr/>
        </p:nvSpPr>
        <p:spPr>
          <a:xfrm>
            <a:off x="7617279" y="4534509"/>
            <a:ext cx="3616778" cy="1762299"/>
          </a:xfrm>
          <a:prstGeom prst="cloud">
            <a:avLst/>
          </a:prstGeom>
          <a:noFill/>
          <a:ln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可以看出小女孩最近变得越来越好。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398063" y="1960167"/>
            <a:ext cx="5138313" cy="1770674"/>
          </a:xfrm>
          <a:prstGeom prst="rect">
            <a:avLst/>
          </a:prstGeom>
          <a:noFill/>
          <a:ln w="28575">
            <a:noFill/>
            <a:prstDash val="dash"/>
          </a:ln>
        </p:spPr>
        <p:txBody>
          <a:bodyPr wrap="square" lIns="121917" tIns="60958" rIns="121917" bIns="60958">
            <a:spAutoFit/>
          </a:bodyPr>
          <a:lstStyle/>
          <a:p>
            <a:pPr algn="ctr">
              <a:lnSpc>
                <a:spcPts val="45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俗话说：“熟能生巧。”只要我们不断练习，一定能做到眼睛看得快，脑子想得快。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云形标注 6"/>
          <p:cNvSpPr/>
          <p:nvPr/>
        </p:nvSpPr>
        <p:spPr>
          <a:xfrm rot="303220">
            <a:off x="3647439" y="1138402"/>
            <a:ext cx="6639562" cy="3497880"/>
          </a:xfrm>
          <a:prstGeom prst="cloudCallout">
            <a:avLst>
              <a:gd name="adj1" fmla="val -54081"/>
              <a:gd name="adj2" fmla="val 56314"/>
            </a:avLst>
          </a:prstGeom>
          <a:noFill/>
          <a:ln w="19050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1123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07802" y="2565813"/>
            <a:ext cx="10943601" cy="3660960"/>
          </a:xfrm>
          <a:prstGeom prst="rect">
            <a:avLst/>
          </a:prstGeom>
        </p:spPr>
      </p:pic>
      <p:sp>
        <p:nvSpPr>
          <p:cNvPr id="13" name="TextBox 15"/>
          <p:cNvSpPr txBox="1"/>
          <p:nvPr/>
        </p:nvSpPr>
        <p:spPr>
          <a:xfrm>
            <a:off x="1979054" y="3153840"/>
            <a:ext cx="8601096" cy="1739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只要我们按下手电筒的开关，立刻会出现一束光柱。光的速度是惊人的，大约是三十万千米每秒，比流星体的速度要快几千倍！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172695" y="4680009"/>
            <a:ext cx="3462542" cy="890545"/>
            <a:chOff x="5927464" y="4625787"/>
            <a:chExt cx="4701091" cy="914400"/>
          </a:xfrm>
          <a:solidFill>
            <a:srgbClr val="A1C450"/>
          </a:solidFill>
        </p:grpSpPr>
        <p:sp>
          <p:nvSpPr>
            <p:cNvPr id="15" name="圆角矩形 14"/>
            <p:cNvSpPr/>
            <p:nvPr/>
          </p:nvSpPr>
          <p:spPr>
            <a:xfrm>
              <a:off x="5927464" y="4625787"/>
              <a:ext cx="4701091" cy="9144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Box 19"/>
            <p:cNvSpPr txBox="1"/>
            <p:nvPr/>
          </p:nvSpPr>
          <p:spPr>
            <a:xfrm>
              <a:off x="5938223" y="4744122"/>
              <a:ext cx="3909044" cy="53723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（光的速度非常快）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" name="圆角矩形 16"/>
          <p:cNvSpPr/>
          <p:nvPr/>
        </p:nvSpPr>
        <p:spPr>
          <a:xfrm>
            <a:off x="712047" y="760686"/>
            <a:ext cx="2341396" cy="67163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词句段运用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标注 17"/>
          <p:cNvSpPr/>
          <p:nvPr/>
        </p:nvSpPr>
        <p:spPr>
          <a:xfrm>
            <a:off x="712047" y="1384713"/>
            <a:ext cx="11159067" cy="1181100"/>
          </a:xfrm>
          <a:prstGeom prst="wedgeRectCallout">
            <a:avLst>
              <a:gd name="adj1" fmla="val -49826"/>
              <a:gd name="adj2" fmla="val -4491"/>
            </a:avLst>
          </a:prstGeom>
          <a:grp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读下面的语句，写出主要意思。</a:t>
            </a:r>
            <a:endParaRPr lang="zh-CN" altLang="en-US" sz="28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1123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19678" y="1580161"/>
            <a:ext cx="10943601" cy="3660960"/>
          </a:xfrm>
          <a:prstGeom prst="rect">
            <a:avLst/>
          </a:prstGeom>
        </p:spPr>
      </p:pic>
      <p:sp>
        <p:nvSpPr>
          <p:cNvPr id="13" name="TextBox 15"/>
          <p:cNvSpPr txBox="1"/>
          <p:nvPr/>
        </p:nvSpPr>
        <p:spPr>
          <a:xfrm>
            <a:off x="1990930" y="2168188"/>
            <a:ext cx="8601096" cy="1739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只要我们按下手电筒的开关，立刻会出现一束光柱。光的速度是惊人的，大约是三十万千米每秒，比流星体的速度要快几千倍！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184571" y="3694357"/>
            <a:ext cx="3462542" cy="890545"/>
            <a:chOff x="5927464" y="4625787"/>
            <a:chExt cx="4701091" cy="914400"/>
          </a:xfrm>
          <a:solidFill>
            <a:srgbClr val="A1C450"/>
          </a:solidFill>
        </p:grpSpPr>
        <p:sp>
          <p:nvSpPr>
            <p:cNvPr id="15" name="圆角矩形 14"/>
            <p:cNvSpPr/>
            <p:nvPr/>
          </p:nvSpPr>
          <p:spPr>
            <a:xfrm>
              <a:off x="5927464" y="4625787"/>
              <a:ext cx="4701091" cy="9144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Box 19"/>
            <p:cNvSpPr txBox="1"/>
            <p:nvPr/>
          </p:nvSpPr>
          <p:spPr>
            <a:xfrm>
              <a:off x="5938223" y="4744122"/>
              <a:ext cx="3909044" cy="53723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（光的速度非常快）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1123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19678" y="1580161"/>
            <a:ext cx="10943601" cy="3660960"/>
          </a:xfrm>
          <a:prstGeom prst="rect">
            <a:avLst/>
          </a:prstGeom>
        </p:spPr>
      </p:pic>
      <p:sp>
        <p:nvSpPr>
          <p:cNvPr id="13" name="TextBox 15"/>
          <p:cNvSpPr txBox="1"/>
          <p:nvPr/>
        </p:nvSpPr>
        <p:spPr>
          <a:xfrm>
            <a:off x="1990930" y="2279461"/>
            <a:ext cx="8601096" cy="1162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一刹那间，男人、女人、小孩，所有的人都奔到甲板上，人们半裸着身子，奔跑着，尖叫着，哭泣着。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025401" y="3694357"/>
            <a:ext cx="9725169" cy="890545"/>
            <a:chOff x="5827528" y="4625787"/>
            <a:chExt cx="9065125" cy="914400"/>
          </a:xfrm>
          <a:solidFill>
            <a:srgbClr val="A1C450"/>
          </a:solidFill>
        </p:grpSpPr>
        <p:sp>
          <p:nvSpPr>
            <p:cNvPr id="15" name="圆角矩形 14"/>
            <p:cNvSpPr/>
            <p:nvPr/>
          </p:nvSpPr>
          <p:spPr>
            <a:xfrm>
              <a:off x="5927463" y="4625787"/>
              <a:ext cx="6021015" cy="9144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Box 19"/>
            <p:cNvSpPr txBox="1"/>
            <p:nvPr/>
          </p:nvSpPr>
          <p:spPr>
            <a:xfrm>
              <a:off x="5827528" y="4753235"/>
              <a:ext cx="9065125" cy="53723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（所有的人快速地奔到甲板上，哭叫着）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1123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19678" y="1580161"/>
            <a:ext cx="10943601" cy="3660960"/>
          </a:xfrm>
          <a:prstGeom prst="rect">
            <a:avLst/>
          </a:prstGeom>
        </p:spPr>
      </p:pic>
      <p:sp>
        <p:nvSpPr>
          <p:cNvPr id="13" name="TextBox 15"/>
          <p:cNvSpPr txBox="1"/>
          <p:nvPr/>
        </p:nvSpPr>
        <p:spPr>
          <a:xfrm>
            <a:off x="1990930" y="2626190"/>
            <a:ext cx="8601096" cy="585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威尼斯蓝天的妩媚和夜空的可爱无法用言语来描绘。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436659" y="3694357"/>
            <a:ext cx="6155367" cy="890545"/>
            <a:chOff x="5927463" y="4625787"/>
            <a:chExt cx="6021015" cy="914400"/>
          </a:xfrm>
          <a:solidFill>
            <a:srgbClr val="A1C450"/>
          </a:solidFill>
        </p:grpSpPr>
        <p:sp>
          <p:nvSpPr>
            <p:cNvPr id="15" name="圆角矩形 14"/>
            <p:cNvSpPr/>
            <p:nvPr/>
          </p:nvSpPr>
          <p:spPr>
            <a:xfrm>
              <a:off x="5927463" y="4625787"/>
              <a:ext cx="6021015" cy="9144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Box 19"/>
            <p:cNvSpPr txBox="1"/>
            <p:nvPr/>
          </p:nvSpPr>
          <p:spPr>
            <a:xfrm>
              <a:off x="6059851" y="4753235"/>
              <a:ext cx="5551280" cy="53723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（威尼斯的蓝天很美丽夜空很可爱）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1123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19678" y="1580161"/>
            <a:ext cx="10943601" cy="3660960"/>
          </a:xfrm>
          <a:prstGeom prst="rect">
            <a:avLst/>
          </a:prstGeom>
        </p:spPr>
      </p:pic>
      <p:sp>
        <p:nvSpPr>
          <p:cNvPr id="13" name="TextBox 15"/>
          <p:cNvSpPr txBox="1"/>
          <p:nvPr/>
        </p:nvSpPr>
        <p:spPr>
          <a:xfrm>
            <a:off x="1990930" y="2626190"/>
            <a:ext cx="8601096" cy="1162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远在万里之外的友人便可在瞬间收到你发去的电子贺卡。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994566" y="3694357"/>
            <a:ext cx="3597460" cy="890545"/>
            <a:chOff x="5927463" y="4625787"/>
            <a:chExt cx="6021015" cy="914400"/>
          </a:xfrm>
          <a:solidFill>
            <a:srgbClr val="A1C450"/>
          </a:solidFill>
        </p:grpSpPr>
        <p:sp>
          <p:nvSpPr>
            <p:cNvPr id="15" name="圆角矩形 14"/>
            <p:cNvSpPr/>
            <p:nvPr/>
          </p:nvSpPr>
          <p:spPr>
            <a:xfrm>
              <a:off x="5927463" y="4625787"/>
              <a:ext cx="6021015" cy="9144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Box 19"/>
            <p:cNvSpPr txBox="1"/>
            <p:nvPr/>
          </p:nvSpPr>
          <p:spPr>
            <a:xfrm>
              <a:off x="6059851" y="4753235"/>
              <a:ext cx="3355865" cy="53723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（电子贺卡很方便）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1123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19678" y="1580161"/>
            <a:ext cx="10943601" cy="3660960"/>
          </a:xfrm>
          <a:prstGeom prst="rect">
            <a:avLst/>
          </a:prstGeom>
        </p:spPr>
      </p:pic>
      <p:sp>
        <p:nvSpPr>
          <p:cNvPr id="13" name="TextBox 15"/>
          <p:cNvSpPr txBox="1"/>
          <p:nvPr/>
        </p:nvSpPr>
        <p:spPr>
          <a:xfrm>
            <a:off x="1990930" y="2626190"/>
            <a:ext cx="8601096" cy="585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那些沉迷于网络黑洞里的同学们要好好把握自己。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994566" y="3694357"/>
            <a:ext cx="3597460" cy="890545"/>
            <a:chOff x="5927463" y="4625787"/>
            <a:chExt cx="6021015" cy="914400"/>
          </a:xfrm>
          <a:solidFill>
            <a:srgbClr val="A1C450"/>
          </a:solidFill>
        </p:grpSpPr>
        <p:sp>
          <p:nvSpPr>
            <p:cNvPr id="15" name="圆角矩形 14"/>
            <p:cNvSpPr/>
            <p:nvPr/>
          </p:nvSpPr>
          <p:spPr>
            <a:xfrm>
              <a:off x="5927463" y="4625787"/>
              <a:ext cx="6021015" cy="9144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Box 19"/>
            <p:cNvSpPr txBox="1"/>
            <p:nvPr/>
          </p:nvSpPr>
          <p:spPr>
            <a:xfrm>
              <a:off x="6059851" y="4753235"/>
              <a:ext cx="5741990" cy="53723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（远离网络黑洞。）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11523" y="2078988"/>
            <a:ext cx="6946231" cy="117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4500"/>
              </a:lnSpc>
              <a:defRPr sz="280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b="1" dirty="0"/>
              <a:t>及时概括语句的意思，能够帮助我们加快阅读的速度。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570266" y="1883762"/>
            <a:ext cx="9097734" cy="2931795"/>
          </a:xfrm>
          <a:prstGeom prst="roundRect">
            <a:avLst/>
          </a:prstGeom>
          <a:ln w="19050">
            <a:solidFill>
              <a:srgbClr val="A1C4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2013444" y="2336450"/>
            <a:ext cx="9144000" cy="16557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en-US" altLang="zh-CN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了解把握快速阅读的方法</a:t>
            </a:r>
            <a:r>
              <a:rPr lang="zh-CN" altLang="en-US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 </a:t>
            </a:r>
            <a:r>
              <a:rPr lang="en-US" altLang="zh-CN" noProof="0" dirty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</a:t>
            </a:r>
            <a:r>
              <a:rPr lang="zh-CN" altLang="en-US" noProof="0" dirty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重点</a:t>
            </a:r>
            <a:r>
              <a:rPr lang="en-US" altLang="zh-CN" noProof="0" dirty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  <a:endParaRPr kumimoji="0" lang="en-US" altLang="zh-CN" i="0" u="none" strike="noStrike" kern="1200" cap="none" spc="0" normalizeH="0" baseline="0" noProof="0" dirty="0">
              <a:ln>
                <a:noFill/>
              </a:ln>
              <a:solidFill>
                <a:srgbClr val="E04236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en-US" altLang="zh-CN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</a:t>
            </a:r>
            <a:r>
              <a:rPr lang="zh-CN" altLang="en-US" noProof="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概括语句的意思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，加快阅读的速度</a:t>
            </a:r>
            <a:r>
              <a:rPr lang="zh-CN" altLang="en-US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 </a:t>
            </a:r>
            <a:r>
              <a:rPr lang="en-US" altLang="zh-CN" noProof="0" dirty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</a:t>
            </a:r>
            <a:r>
              <a:rPr lang="zh-CN" altLang="en-US" noProof="0" dirty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重点</a:t>
            </a:r>
            <a:r>
              <a:rPr lang="en-US" altLang="zh-CN" noProof="0" dirty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  <a:endParaRPr kumimoji="0" lang="en-US" altLang="zh-CN" i="0" u="none" strike="noStrike" kern="1200" cap="none" spc="0" normalizeH="0" baseline="0" noProof="0" dirty="0">
              <a:ln>
                <a:noFill/>
              </a:ln>
              <a:solidFill>
                <a:srgbClr val="E04236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en-US" altLang="zh-CN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体会时间不重来，要珍惜时间</a:t>
            </a:r>
            <a:r>
              <a:rPr lang="zh-CN" altLang="en-US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en-US" altLang="zh-CN" noProof="0" dirty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</a:t>
            </a:r>
            <a:r>
              <a:rPr lang="zh-CN" altLang="en-US" noProof="0" dirty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难点</a:t>
            </a:r>
            <a:r>
              <a:rPr lang="en-US" altLang="zh-CN" noProof="0" dirty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  <a:endParaRPr kumimoji="0" lang="en-US" altLang="zh-CN" i="0" u="none" strike="noStrike" kern="1200" cap="none" spc="0" normalizeH="0" baseline="0" noProof="0" dirty="0">
              <a:ln>
                <a:noFill/>
              </a:ln>
              <a:solidFill>
                <a:srgbClr val="E04236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570370" y="885825"/>
            <a:ext cx="6167187" cy="5007756"/>
            <a:chOff x="3570370" y="885825"/>
            <a:chExt cx="6167187" cy="5007756"/>
          </a:xfrm>
        </p:grpSpPr>
        <p:pic>
          <p:nvPicPr>
            <p:cNvPr id="6" name="图片 5" descr="u=4196368269,711414668&amp;fm=26&amp;gp=0.jpg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3570370" y="885825"/>
              <a:ext cx="6167187" cy="5007756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3969546" y="2185761"/>
              <a:ext cx="4668253" cy="1308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latin typeface="微软雅黑" panose="020B0503020204020204" charset="-122"/>
                  <a:ea typeface="微软雅黑" panose="020B0503020204020204" charset="-122"/>
                </a:rPr>
                <a:t>当我们阅读一篇文章时，怎样能快速地阅读呢？</a:t>
              </a:r>
              <a:endParaRPr lang="zh-CN" altLang="en-US" sz="2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8" name="圆角矩形 7"/>
          <p:cNvSpPr/>
          <p:nvPr/>
        </p:nvSpPr>
        <p:spPr>
          <a:xfrm>
            <a:off x="712047" y="760686"/>
            <a:ext cx="1980063" cy="67163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交流平台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876754" y="1580749"/>
            <a:ext cx="9847580" cy="1339658"/>
          </a:xfrm>
          <a:prstGeom prst="rect">
            <a:avLst/>
          </a:prstGeom>
          <a:ln w="28575">
            <a:noFill/>
            <a:prstDash val="dash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为了提高阅读的速度，我们要集中注意力，尽量</a:t>
            </a:r>
            <a:r>
              <a:rPr lang="zh-CN" altLang="en-US" sz="2800" dirty="0" smtClean="0">
                <a:solidFill>
                  <a:srgbClr val="E04236"/>
                </a:solidFill>
                <a:latin typeface="微软雅黑" panose="020B0503020204020204" charset="-122"/>
                <a:ea typeface="微软雅黑" panose="020B0503020204020204" charset="-122"/>
              </a:rPr>
              <a:t>连词成句地读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，不要一个字一个字地读，更不要回读。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2" name="图片 11" descr="图片4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303042" y="2761572"/>
            <a:ext cx="9102020" cy="330430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416116" y="3261229"/>
            <a:ext cx="8120499" cy="2062099"/>
          </a:xfrm>
          <a:prstGeom prst="rect">
            <a:avLst/>
          </a:prstGeom>
          <a:ln w="28575">
            <a:noFill/>
            <a:prstDash val="dash"/>
          </a:ln>
        </p:spPr>
        <p:txBody>
          <a:bodyPr wrap="square" lIns="121917" tIns="60958" rIns="121917" bIns="60958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例如：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傍晚天边飘来一朵暗红色的云。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这天女教师发现自己的信箱里插着一束野花。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712047" y="760686"/>
            <a:ext cx="1980063" cy="67163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交流平台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39618" y="851477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再比如：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19049" y="1820242"/>
            <a:ext cx="7237834" cy="2174242"/>
            <a:chOff x="735091" y="2092958"/>
            <a:chExt cx="7237834" cy="2174242"/>
          </a:xfrm>
        </p:grpSpPr>
        <p:pic>
          <p:nvPicPr>
            <p:cNvPr id="4" name="图片 3" descr="图片4.png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735091" y="2092958"/>
              <a:ext cx="7237834" cy="2174242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1402261" y="2860938"/>
              <a:ext cx="59516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少年的眼睛里流露出一丝遗憾的神情。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43113" y="4026032"/>
            <a:ext cx="7237834" cy="2174242"/>
            <a:chOff x="735091" y="2092958"/>
            <a:chExt cx="7237834" cy="2174242"/>
          </a:xfrm>
        </p:grpSpPr>
        <p:pic>
          <p:nvPicPr>
            <p:cNvPr id="10" name="图片 9" descr="图片4.png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735091" y="2092958"/>
              <a:ext cx="7237834" cy="2174242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1583155" y="2976196"/>
              <a:ext cx="59516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忽然我的目光停留在几个坐凳上。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2" name="图片 11" descr="下载 (8).jpg"/>
          <p:cNvPicPr>
            <a:picLocks noChangeAspect="1"/>
          </p:cNvPicPr>
          <p:nvPr/>
        </p:nvPicPr>
        <p:blipFill>
          <a:blip r:embed="rId2" cstate="print"/>
          <a:srcRect t="28161"/>
          <a:stretch>
            <a:fillRect/>
          </a:stretch>
        </p:blipFill>
        <p:spPr>
          <a:xfrm>
            <a:off x="8122024" y="2011681"/>
            <a:ext cx="3744039" cy="3571772"/>
          </a:xfrm>
          <a:prstGeom prst="roundRect">
            <a:avLst/>
          </a:prstGeom>
          <a:noFill/>
          <a:ln>
            <a:noFill/>
          </a:ln>
        </p:spPr>
      </p:pic>
      <p:sp>
        <p:nvSpPr>
          <p:cNvPr id="13" name="圆角矩形 12"/>
          <p:cNvSpPr/>
          <p:nvPr/>
        </p:nvSpPr>
        <p:spPr>
          <a:xfrm>
            <a:off x="712047" y="760686"/>
            <a:ext cx="1980063" cy="67163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交流平台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11873" y="1727739"/>
            <a:ext cx="5603677" cy="2431431"/>
          </a:xfrm>
          <a:prstGeom prst="rect">
            <a:avLst/>
          </a:prstGeom>
          <a:noFill/>
          <a:ln w="28575">
            <a:noFill/>
            <a:prstDash val="dash"/>
          </a:ln>
        </p:spPr>
        <p:txBody>
          <a:bodyPr wrap="square" lIns="121917" tIns="60958" rIns="121917" bIns="60958">
            <a:spAutoFit/>
          </a:bodyPr>
          <a:lstStyle/>
          <a:p>
            <a:pPr algn="ctr">
              <a:lnSpc>
                <a:spcPts val="45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带着问题读也可以加快阅读的速度。遇到不懂的词语，在不影响理解课文内容的情况下可以先不管它，继续一口气往下读。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712047" y="760686"/>
            <a:ext cx="1980063" cy="67163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交流平台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云形标注 9"/>
          <p:cNvSpPr/>
          <p:nvPr/>
        </p:nvSpPr>
        <p:spPr>
          <a:xfrm rot="303220">
            <a:off x="3651874" y="1037897"/>
            <a:ext cx="6848184" cy="3607787"/>
          </a:xfrm>
          <a:prstGeom prst="cloudCallout">
            <a:avLst>
              <a:gd name="adj1" fmla="val -54081"/>
              <a:gd name="adj2" fmla="val 56314"/>
            </a:avLst>
          </a:prstGeom>
          <a:noFill/>
          <a:ln w="19050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12047" y="2099353"/>
            <a:ext cx="8520117" cy="3580876"/>
            <a:chOff x="712047" y="2115682"/>
            <a:chExt cx="8520117" cy="3580876"/>
          </a:xfrm>
        </p:grpSpPr>
        <p:grpSp>
          <p:nvGrpSpPr>
            <p:cNvPr id="8" name="组合 7"/>
            <p:cNvGrpSpPr/>
            <p:nvPr/>
          </p:nvGrpSpPr>
          <p:grpSpPr>
            <a:xfrm>
              <a:off x="712047" y="2115682"/>
              <a:ext cx="8520117" cy="3580876"/>
              <a:chOff x="3169692" y="2467068"/>
              <a:chExt cx="8290980" cy="2902771"/>
            </a:xfrm>
          </p:grpSpPr>
          <p:pic>
            <p:nvPicPr>
              <p:cNvPr id="6" name="图片 5" descr="图片4，，。，.png"/>
              <p:cNvPicPr>
                <a:picLocks noChangeAspect="1"/>
              </p:cNvPicPr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3169692" y="2467068"/>
                <a:ext cx="8290980" cy="2902771"/>
              </a:xfrm>
              <a:prstGeom prst="rect">
                <a:avLst/>
              </a:prstGeom>
            </p:spPr>
          </p:pic>
          <p:sp>
            <p:nvSpPr>
              <p:cNvPr id="7" name="TextBox 6"/>
              <p:cNvSpPr txBox="1"/>
              <p:nvPr/>
            </p:nvSpPr>
            <p:spPr>
              <a:xfrm>
                <a:off x="4407731" y="2521362"/>
                <a:ext cx="6785811" cy="24138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4500"/>
                  </a:lnSpc>
                </a:pPr>
                <a:r>
                  <a:rPr lang="zh-CN" altLang="en-US" sz="2800" b="1" dirty="0" smtClean="0">
                    <a:solidFill>
                      <a:srgbClr val="A1C45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例如：</a:t>
                </a:r>
                <a:endParaRPr lang="en-US" altLang="zh-CN" sz="2800" b="1" dirty="0" smtClean="0">
                  <a:solidFill>
                    <a:srgbClr val="A1C45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ts val="4500"/>
                  </a:lnSpc>
                </a:pPr>
                <a:r>
                  <a:rPr lang="zh-CN" altLang="en-US" sz="2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曾经想飞到广大世界里去的那一粒，它落到了屋顶的</a:t>
                </a:r>
                <a:r>
                  <a:rPr lang="zh-CN" altLang="en-US" sz="2800" dirty="0" smtClean="0">
                    <a:solidFill>
                      <a:srgbClr val="E0423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水笕</a:t>
                </a:r>
                <a:r>
                  <a:rPr lang="zh-CN" altLang="en-US" sz="2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里，被一只鸽子吃掉了。那两粒在地上打滚的豆子也没有走多远，也被鸽子吃掉了。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3502151" y="3453493"/>
              <a:ext cx="726949" cy="448940"/>
            </a:xfrm>
            <a:prstGeom prst="rect">
              <a:avLst/>
            </a:prstGeom>
            <a:noFill/>
            <a:ln w="19050">
              <a:solidFill>
                <a:srgbClr val="E042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04236"/>
                </a:solidFill>
              </a:endParaRPr>
            </a:p>
          </p:txBody>
        </p:sp>
      </p:grpSp>
      <p:sp>
        <p:nvSpPr>
          <p:cNvPr id="16" name="云形标注 15"/>
          <p:cNvSpPr/>
          <p:nvPr/>
        </p:nvSpPr>
        <p:spPr>
          <a:xfrm>
            <a:off x="8817485" y="1005373"/>
            <a:ext cx="2824843" cy="1671206"/>
          </a:xfrm>
          <a:prstGeom prst="cloudCallout">
            <a:avLst>
              <a:gd name="adj1" fmla="val -547"/>
              <a:gd name="adj2" fmla="val 125490"/>
            </a:avLst>
          </a:prstGeom>
          <a:noFill/>
          <a:ln w="19050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712047" y="760686"/>
            <a:ext cx="1980063" cy="67163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交流平台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56254" y="871480"/>
            <a:ext cx="198392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不懂什么意思，可以继续往后读。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962886" y="1014375"/>
            <a:ext cx="8520056" cy="4571999"/>
            <a:chOff x="0" y="2039203"/>
            <a:chExt cx="6256421" cy="1510439"/>
          </a:xfrm>
        </p:grpSpPr>
        <p:pic>
          <p:nvPicPr>
            <p:cNvPr id="4" name="图片 3" descr="图片1123.png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0" y="2039203"/>
              <a:ext cx="6256421" cy="1510439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842839" y="2249166"/>
              <a:ext cx="4791871" cy="11743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4500"/>
                </a:lnSpc>
              </a:pP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蝙蝠是在夜里飞行的，还能捕捉飞蛾和蚊子；而且无论怎么飞，从来没见过它跟什么东西相撞，即使一根极细的电线，它也能灵巧地避开。难道它的眼睛特别敏锐，能在漆黑的夜里看清楚所有的东西吗？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5" name="图片 14" descr="3c156ed7338464b265cdc2a8ae37f882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A4CEF6"/>
              </a:clrFrom>
              <a:clrTo>
                <a:srgbClr val="A4CE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3731" y="179615"/>
            <a:ext cx="2697378" cy="1797452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3188746" y="4017156"/>
            <a:ext cx="759800" cy="527125"/>
          </a:xfrm>
          <a:prstGeom prst="rect">
            <a:avLst/>
          </a:prstGeom>
          <a:noFill/>
          <a:ln w="19050">
            <a:solidFill>
              <a:srgbClr val="E042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云形标注 16"/>
          <p:cNvSpPr/>
          <p:nvPr/>
        </p:nvSpPr>
        <p:spPr>
          <a:xfrm>
            <a:off x="2499812" y="4775620"/>
            <a:ext cx="8387895" cy="1770094"/>
          </a:xfrm>
          <a:prstGeom prst="cloudCallout">
            <a:avLst>
              <a:gd name="adj1" fmla="val -50486"/>
              <a:gd name="adj2" fmla="val -72023"/>
            </a:avLst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endParaRPr lang="en-US" altLang="zh-CN" sz="28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2800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不懂什么意思，可以继续往后读。</a:t>
            </a:r>
            <a:endParaRPr lang="zh-CN" altLang="en-US" sz="28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398063" y="1960167"/>
            <a:ext cx="5138313" cy="1854350"/>
          </a:xfrm>
          <a:prstGeom prst="rect">
            <a:avLst/>
          </a:prstGeom>
          <a:noFill/>
          <a:ln w="28575">
            <a:noFill/>
            <a:prstDash val="dash"/>
          </a:ln>
        </p:spPr>
        <p:txBody>
          <a:bodyPr wrap="square" lIns="121917" tIns="60958" rIns="121917" bIns="60958">
            <a:spAutoFit/>
          </a:bodyPr>
          <a:lstStyle/>
          <a:p>
            <a:pPr algn="ctr">
              <a:lnSpc>
                <a:spcPts val="45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遇到不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懂的词语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可以继续往后读，读完后面的内容后可能你会理解刚才词语的意思。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云形标注 9"/>
          <p:cNvSpPr/>
          <p:nvPr/>
        </p:nvSpPr>
        <p:spPr>
          <a:xfrm rot="303220">
            <a:off x="3647439" y="1138402"/>
            <a:ext cx="6639562" cy="3497880"/>
          </a:xfrm>
          <a:prstGeom prst="cloudCallout">
            <a:avLst>
              <a:gd name="adj1" fmla="val -54081"/>
              <a:gd name="adj2" fmla="val 56314"/>
            </a:avLst>
          </a:prstGeom>
          <a:noFill/>
          <a:ln w="19050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1110</Words>
  <Application>WPS 演示</Application>
  <PresentationFormat>宽屏</PresentationFormat>
  <Paragraphs>87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楷体</vt:lpstr>
      <vt:lpstr>Calibri</vt:lpstr>
      <vt:lpstr>自定义设计方案</vt:lpstr>
      <vt:lpstr>语文园地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关注公众号：小学备课网 获得更多免费资料喔</Company>
  <LinksUpToDate>false</LinksUpToDate>
  <SharedDoc>false</SharedDoc>
  <HyperlinksChanged>false</HyperlinksChanged>
  <AppVersion>14.0000</AppVersion>
  <Manager>关注公众号：小学备课网 获得更多免费资料喔</Manager>
  <HyperlinkBase>关注公众号：小学备课网 获得更多免费资料喔</HyperlinkBas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关注公众号：小学备课网 获得更多免费资料喔</dc:title>
  <dc:creator>关注公众号：小学备课网 获得更多免费资料喔</dc:creator>
  <cp:keywords>关注公众号：小学备课网 获得更多免费资料喔</cp:keywords>
  <dc:description>关注公众号：小学备课网 获得更多免费资料喔</dc:description>
  <dc:subject>关注公众号：小学备课网 获得更多免费资料喔</dc:subject>
  <cp:category>关注公众号：小学备课网 获得更多免费资料喔</cp:category>
  <cp:lastModifiedBy>帅锅锅</cp:lastModifiedBy>
  <cp:revision>101</cp:revision>
  <dcterms:created xsi:type="dcterms:W3CDTF">2019-01-28T06:44:00Z</dcterms:created>
  <dcterms:modified xsi:type="dcterms:W3CDTF">2019-07-26T02:43:31Z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