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customXml/itemProps1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199.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02"/>
  </p:sldMasterIdLst>
  <p:notesMasterIdLst>
    <p:notesMasterId r:id="rId405"/>
  </p:notesMasterIdLst>
  <p:sldIdLst>
    <p:sldId id="456" r:id="rId203"/>
    <p:sldId id="258" r:id="rId204"/>
    <p:sldId id="259" r:id="rId205"/>
    <p:sldId id="260" r:id="rId206"/>
    <p:sldId id="261" r:id="rId207"/>
    <p:sldId id="262" r:id="rId208"/>
    <p:sldId id="263" r:id="rId209"/>
    <p:sldId id="264" r:id="rId210"/>
    <p:sldId id="265" r:id="rId211"/>
    <p:sldId id="266" r:id="rId212"/>
    <p:sldId id="267" r:id="rId213"/>
    <p:sldId id="268" r:id="rId214"/>
    <p:sldId id="269" r:id="rId215"/>
    <p:sldId id="270" r:id="rId216"/>
    <p:sldId id="271" r:id="rId217"/>
    <p:sldId id="272" r:id="rId218"/>
    <p:sldId id="273" r:id="rId219"/>
    <p:sldId id="274" r:id="rId220"/>
    <p:sldId id="275" r:id="rId221"/>
    <p:sldId id="276" r:id="rId222"/>
    <p:sldId id="277" r:id="rId223"/>
    <p:sldId id="278" r:id="rId224"/>
    <p:sldId id="279" r:id="rId225"/>
    <p:sldId id="280" r:id="rId226"/>
    <p:sldId id="457" r:id="rId227"/>
    <p:sldId id="281" r:id="rId228"/>
    <p:sldId id="282" r:id="rId229"/>
    <p:sldId id="283" r:id="rId230"/>
    <p:sldId id="284" r:id="rId231"/>
    <p:sldId id="285" r:id="rId232"/>
    <p:sldId id="286" r:id="rId233"/>
    <p:sldId id="287" r:id="rId234"/>
    <p:sldId id="288" r:id="rId235"/>
    <p:sldId id="289" r:id="rId236"/>
    <p:sldId id="290" r:id="rId237"/>
    <p:sldId id="291" r:id="rId238"/>
    <p:sldId id="292" r:id="rId239"/>
    <p:sldId id="293" r:id="rId240"/>
    <p:sldId id="294" r:id="rId241"/>
    <p:sldId id="295" r:id="rId242"/>
    <p:sldId id="296" r:id="rId243"/>
    <p:sldId id="297" r:id="rId244"/>
    <p:sldId id="298" r:id="rId245"/>
    <p:sldId id="299" r:id="rId246"/>
    <p:sldId id="300" r:id="rId247"/>
    <p:sldId id="301" r:id="rId248"/>
    <p:sldId id="302" r:id="rId249"/>
    <p:sldId id="303" r:id="rId250"/>
    <p:sldId id="304" r:id="rId251"/>
    <p:sldId id="305" r:id="rId252"/>
    <p:sldId id="306" r:id="rId253"/>
    <p:sldId id="307" r:id="rId254"/>
    <p:sldId id="308" r:id="rId255"/>
    <p:sldId id="309" r:id="rId256"/>
    <p:sldId id="310" r:id="rId257"/>
    <p:sldId id="311" r:id="rId258"/>
    <p:sldId id="312" r:id="rId259"/>
    <p:sldId id="313" r:id="rId260"/>
    <p:sldId id="314" r:id="rId261"/>
    <p:sldId id="315" r:id="rId262"/>
    <p:sldId id="316" r:id="rId263"/>
    <p:sldId id="317" r:id="rId264"/>
    <p:sldId id="318" r:id="rId265"/>
    <p:sldId id="319" r:id="rId266"/>
    <p:sldId id="320" r:id="rId267"/>
    <p:sldId id="321" r:id="rId268"/>
    <p:sldId id="322" r:id="rId269"/>
    <p:sldId id="323" r:id="rId270"/>
    <p:sldId id="324" r:id="rId271"/>
    <p:sldId id="325" r:id="rId272"/>
    <p:sldId id="326" r:id="rId273"/>
    <p:sldId id="327" r:id="rId274"/>
    <p:sldId id="328" r:id="rId275"/>
    <p:sldId id="329" r:id="rId276"/>
    <p:sldId id="330" r:id="rId277"/>
    <p:sldId id="331" r:id="rId278"/>
    <p:sldId id="332" r:id="rId279"/>
    <p:sldId id="333" r:id="rId280"/>
    <p:sldId id="334" r:id="rId281"/>
    <p:sldId id="335" r:id="rId282"/>
    <p:sldId id="336" r:id="rId283"/>
    <p:sldId id="337" r:id="rId284"/>
    <p:sldId id="338" r:id="rId285"/>
    <p:sldId id="339" r:id="rId286"/>
    <p:sldId id="340" r:id="rId287"/>
    <p:sldId id="341" r:id="rId288"/>
    <p:sldId id="342" r:id="rId289"/>
    <p:sldId id="343" r:id="rId290"/>
    <p:sldId id="344" r:id="rId291"/>
    <p:sldId id="345" r:id="rId292"/>
    <p:sldId id="346" r:id="rId293"/>
    <p:sldId id="347" r:id="rId294"/>
    <p:sldId id="348" r:id="rId295"/>
    <p:sldId id="349" r:id="rId296"/>
    <p:sldId id="350" r:id="rId297"/>
    <p:sldId id="351" r:id="rId298"/>
    <p:sldId id="352" r:id="rId299"/>
    <p:sldId id="353" r:id="rId300"/>
    <p:sldId id="354" r:id="rId301"/>
    <p:sldId id="355" r:id="rId302"/>
    <p:sldId id="356" r:id="rId303"/>
    <p:sldId id="357" r:id="rId304"/>
    <p:sldId id="358" r:id="rId305"/>
    <p:sldId id="359" r:id="rId306"/>
    <p:sldId id="360" r:id="rId307"/>
    <p:sldId id="361" r:id="rId308"/>
    <p:sldId id="362" r:id="rId309"/>
    <p:sldId id="363" r:id="rId310"/>
    <p:sldId id="364" r:id="rId311"/>
    <p:sldId id="365" r:id="rId312"/>
    <p:sldId id="366" r:id="rId313"/>
    <p:sldId id="367" r:id="rId314"/>
    <p:sldId id="368" r:id="rId315"/>
    <p:sldId id="369" r:id="rId316"/>
    <p:sldId id="370" r:id="rId317"/>
    <p:sldId id="371" r:id="rId318"/>
    <p:sldId id="372" r:id="rId319"/>
    <p:sldId id="373" r:id="rId320"/>
    <p:sldId id="374" r:id="rId321"/>
    <p:sldId id="375" r:id="rId322"/>
    <p:sldId id="376" r:id="rId323"/>
    <p:sldId id="377" r:id="rId324"/>
    <p:sldId id="378" r:id="rId325"/>
    <p:sldId id="379" r:id="rId326"/>
    <p:sldId id="380" r:id="rId327"/>
    <p:sldId id="381" r:id="rId328"/>
    <p:sldId id="382" r:id="rId329"/>
    <p:sldId id="458" r:id="rId330"/>
    <p:sldId id="383" r:id="rId331"/>
    <p:sldId id="384" r:id="rId332"/>
    <p:sldId id="385" r:id="rId333"/>
    <p:sldId id="386" r:id="rId334"/>
    <p:sldId id="387" r:id="rId335"/>
    <p:sldId id="388" r:id="rId336"/>
    <p:sldId id="389" r:id="rId337"/>
    <p:sldId id="390" r:id="rId338"/>
    <p:sldId id="391" r:id="rId339"/>
    <p:sldId id="392" r:id="rId340"/>
    <p:sldId id="393" r:id="rId341"/>
    <p:sldId id="394" r:id="rId342"/>
    <p:sldId id="395" r:id="rId343"/>
    <p:sldId id="396" r:id="rId344"/>
    <p:sldId id="397" r:id="rId345"/>
    <p:sldId id="398" r:id="rId346"/>
    <p:sldId id="399" r:id="rId347"/>
    <p:sldId id="400" r:id="rId348"/>
    <p:sldId id="401" r:id="rId349"/>
    <p:sldId id="402" r:id="rId350"/>
    <p:sldId id="403" r:id="rId351"/>
    <p:sldId id="404" r:id="rId352"/>
    <p:sldId id="405" r:id="rId353"/>
    <p:sldId id="406" r:id="rId354"/>
    <p:sldId id="407" r:id="rId355"/>
    <p:sldId id="408" r:id="rId356"/>
    <p:sldId id="409" r:id="rId357"/>
    <p:sldId id="410" r:id="rId358"/>
    <p:sldId id="411" r:id="rId359"/>
    <p:sldId id="412" r:id="rId360"/>
    <p:sldId id="413" r:id="rId361"/>
    <p:sldId id="414" r:id="rId362"/>
    <p:sldId id="415" r:id="rId363"/>
    <p:sldId id="416" r:id="rId364"/>
    <p:sldId id="417" r:id="rId365"/>
    <p:sldId id="418" r:id="rId366"/>
    <p:sldId id="419" r:id="rId367"/>
    <p:sldId id="420" r:id="rId368"/>
    <p:sldId id="421" r:id="rId369"/>
    <p:sldId id="422" r:id="rId370"/>
    <p:sldId id="423" r:id="rId371"/>
    <p:sldId id="424" r:id="rId372"/>
    <p:sldId id="425" r:id="rId373"/>
    <p:sldId id="426" r:id="rId374"/>
    <p:sldId id="427" r:id="rId375"/>
    <p:sldId id="428" r:id="rId376"/>
    <p:sldId id="429" r:id="rId377"/>
    <p:sldId id="430" r:id="rId378"/>
    <p:sldId id="431" r:id="rId379"/>
    <p:sldId id="432" r:id="rId380"/>
    <p:sldId id="433" r:id="rId381"/>
    <p:sldId id="434" r:id="rId382"/>
    <p:sldId id="435" r:id="rId383"/>
    <p:sldId id="436" r:id="rId384"/>
    <p:sldId id="437" r:id="rId385"/>
    <p:sldId id="438" r:id="rId386"/>
    <p:sldId id="439" r:id="rId387"/>
    <p:sldId id="459" r:id="rId388"/>
    <p:sldId id="440" r:id="rId389"/>
    <p:sldId id="441" r:id="rId390"/>
    <p:sldId id="442" r:id="rId391"/>
    <p:sldId id="443" r:id="rId392"/>
    <p:sldId id="444" r:id="rId393"/>
    <p:sldId id="445" r:id="rId394"/>
    <p:sldId id="446" r:id="rId395"/>
    <p:sldId id="447" r:id="rId396"/>
    <p:sldId id="448" r:id="rId397"/>
    <p:sldId id="449" r:id="rId398"/>
    <p:sldId id="450" r:id="rId399"/>
    <p:sldId id="451" r:id="rId400"/>
    <p:sldId id="452" r:id="rId401"/>
    <p:sldId id="453" r:id="rId402"/>
    <p:sldId id="454" r:id="rId403"/>
    <p:sldId id="455" r:id="rId404"/>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97.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22.xml"/><Relationship Id="rId366" Type="http://schemas.openxmlformats.org/officeDocument/2006/relationships/slide" Target="slides/slide164.xml"/><Relationship Id="rId170" Type="http://schemas.openxmlformats.org/officeDocument/2006/relationships/customXml" Target="../customXml/item170.xml"/><Relationship Id="rId226" Type="http://schemas.openxmlformats.org/officeDocument/2006/relationships/slide" Target="slides/slide24.xml"/><Relationship Id="rId268" Type="http://schemas.openxmlformats.org/officeDocument/2006/relationships/slide" Target="slides/slide66.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33.xml"/><Relationship Id="rId377" Type="http://schemas.openxmlformats.org/officeDocument/2006/relationships/slide" Target="slides/slide175.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slide" Target="slides/slide14.xml"/><Relationship Id="rId237" Type="http://schemas.openxmlformats.org/officeDocument/2006/relationships/slide" Target="slides/slide35.xml"/><Relationship Id="rId402" Type="http://schemas.openxmlformats.org/officeDocument/2006/relationships/slide" Target="slides/slide200.xml"/><Relationship Id="rId258" Type="http://schemas.openxmlformats.org/officeDocument/2006/relationships/slide" Target="slides/slide56.xml"/><Relationship Id="rId279" Type="http://schemas.openxmlformats.org/officeDocument/2006/relationships/slide" Target="slides/slide77.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88.xml"/><Relationship Id="rId304" Type="http://schemas.openxmlformats.org/officeDocument/2006/relationships/slide" Target="slides/slide102.xml"/><Relationship Id="rId325" Type="http://schemas.openxmlformats.org/officeDocument/2006/relationships/slide" Target="slides/slide123.xml"/><Relationship Id="rId346" Type="http://schemas.openxmlformats.org/officeDocument/2006/relationships/slide" Target="slides/slide144.xml"/><Relationship Id="rId367" Type="http://schemas.openxmlformats.org/officeDocument/2006/relationships/slide" Target="slides/slide165.xml"/><Relationship Id="rId388" Type="http://schemas.openxmlformats.org/officeDocument/2006/relationships/slide" Target="slides/slide186.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slide" Target="slides/slide4.xml"/><Relationship Id="rId227" Type="http://schemas.openxmlformats.org/officeDocument/2006/relationships/slide" Target="slides/slide25.xml"/><Relationship Id="rId248" Type="http://schemas.openxmlformats.org/officeDocument/2006/relationships/slide" Target="slides/slide46.xml"/><Relationship Id="rId269" Type="http://schemas.openxmlformats.org/officeDocument/2006/relationships/slide" Target="slides/slide67.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78.xml"/><Relationship Id="rId315" Type="http://schemas.openxmlformats.org/officeDocument/2006/relationships/slide" Target="slides/slide113.xml"/><Relationship Id="rId336" Type="http://schemas.openxmlformats.org/officeDocument/2006/relationships/slide" Target="slides/slide134.xml"/><Relationship Id="rId357" Type="http://schemas.openxmlformats.org/officeDocument/2006/relationships/slide" Target="slides/slide155.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15.xml"/><Relationship Id="rId378" Type="http://schemas.openxmlformats.org/officeDocument/2006/relationships/slide" Target="slides/slide176.xml"/><Relationship Id="rId399" Type="http://schemas.openxmlformats.org/officeDocument/2006/relationships/slide" Target="slides/slide197.xml"/><Relationship Id="rId403" Type="http://schemas.openxmlformats.org/officeDocument/2006/relationships/slide" Target="slides/slide201.xml"/><Relationship Id="rId6" Type="http://schemas.openxmlformats.org/officeDocument/2006/relationships/customXml" Target="../customXml/item6.xml"/><Relationship Id="rId238" Type="http://schemas.openxmlformats.org/officeDocument/2006/relationships/slide" Target="slides/slide36.xml"/><Relationship Id="rId259" Type="http://schemas.openxmlformats.org/officeDocument/2006/relationships/slide" Target="slides/slide57.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68.xml"/><Relationship Id="rId291" Type="http://schemas.openxmlformats.org/officeDocument/2006/relationships/slide" Target="slides/slide89.xml"/><Relationship Id="rId305" Type="http://schemas.openxmlformats.org/officeDocument/2006/relationships/slide" Target="slides/slide103.xml"/><Relationship Id="rId326" Type="http://schemas.openxmlformats.org/officeDocument/2006/relationships/slide" Target="slides/slide124.xml"/><Relationship Id="rId347" Type="http://schemas.openxmlformats.org/officeDocument/2006/relationships/slide" Target="slides/slide145.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66.xml"/><Relationship Id="rId389" Type="http://schemas.openxmlformats.org/officeDocument/2006/relationships/slide" Target="slides/slide187.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slide" Target="slides/slide5.xml"/><Relationship Id="rId228" Type="http://schemas.openxmlformats.org/officeDocument/2006/relationships/slide" Target="slides/slide26.xml"/><Relationship Id="rId249" Type="http://schemas.openxmlformats.org/officeDocument/2006/relationships/slide" Target="slides/slide47.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58.xml"/><Relationship Id="rId281" Type="http://schemas.openxmlformats.org/officeDocument/2006/relationships/slide" Target="slides/slide79.xml"/><Relationship Id="rId316" Type="http://schemas.openxmlformats.org/officeDocument/2006/relationships/slide" Target="slides/slide114.xml"/><Relationship Id="rId337" Type="http://schemas.openxmlformats.org/officeDocument/2006/relationships/slide" Target="slides/slide135.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56.xml"/><Relationship Id="rId379" Type="http://schemas.openxmlformats.org/officeDocument/2006/relationships/slide" Target="slides/slide177.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16.xml"/><Relationship Id="rId239" Type="http://schemas.openxmlformats.org/officeDocument/2006/relationships/slide" Target="slides/slide37.xml"/><Relationship Id="rId390" Type="http://schemas.openxmlformats.org/officeDocument/2006/relationships/slide" Target="slides/slide188.xml"/><Relationship Id="rId404" Type="http://schemas.openxmlformats.org/officeDocument/2006/relationships/slide" Target="slides/slide202.xml"/><Relationship Id="rId250" Type="http://schemas.openxmlformats.org/officeDocument/2006/relationships/slide" Target="slides/slide48.xml"/><Relationship Id="rId271" Type="http://schemas.openxmlformats.org/officeDocument/2006/relationships/slide" Target="slides/slide69.xml"/><Relationship Id="rId292" Type="http://schemas.openxmlformats.org/officeDocument/2006/relationships/slide" Target="slides/slide90.xml"/><Relationship Id="rId306" Type="http://schemas.openxmlformats.org/officeDocument/2006/relationships/slide" Target="slides/slide104.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25.xml"/><Relationship Id="rId348" Type="http://schemas.openxmlformats.org/officeDocument/2006/relationships/slide" Target="slides/slide146.xml"/><Relationship Id="rId369" Type="http://schemas.openxmlformats.org/officeDocument/2006/relationships/slide" Target="slides/slide167.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slide" Target="slides/slide6.xml"/><Relationship Id="rId229" Type="http://schemas.openxmlformats.org/officeDocument/2006/relationships/slide" Target="slides/slide27.xml"/><Relationship Id="rId380" Type="http://schemas.openxmlformats.org/officeDocument/2006/relationships/slide" Target="slides/slide178.xml"/><Relationship Id="rId240" Type="http://schemas.openxmlformats.org/officeDocument/2006/relationships/slide" Target="slides/slide38.xml"/><Relationship Id="rId261" Type="http://schemas.openxmlformats.org/officeDocument/2006/relationships/slide" Target="slides/slide59.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80.xml"/><Relationship Id="rId317" Type="http://schemas.openxmlformats.org/officeDocument/2006/relationships/slide" Target="slides/slide115.xml"/><Relationship Id="rId338" Type="http://schemas.openxmlformats.org/officeDocument/2006/relationships/slide" Target="slides/slide136.xml"/><Relationship Id="rId359" Type="http://schemas.openxmlformats.org/officeDocument/2006/relationships/slide" Target="slides/slide157.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17.xml"/><Relationship Id="rId370" Type="http://schemas.openxmlformats.org/officeDocument/2006/relationships/slide" Target="slides/slide168.xml"/><Relationship Id="rId391" Type="http://schemas.openxmlformats.org/officeDocument/2006/relationships/slide" Target="slides/slide189.xml"/><Relationship Id="rId405" Type="http://schemas.openxmlformats.org/officeDocument/2006/relationships/notesMaster" Target="notesMasters/notesMaster1.xml"/><Relationship Id="rId230" Type="http://schemas.openxmlformats.org/officeDocument/2006/relationships/slide" Target="slides/slide28.xml"/><Relationship Id="rId251" Type="http://schemas.openxmlformats.org/officeDocument/2006/relationships/slide" Target="slides/slide49.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70.xml"/><Relationship Id="rId293" Type="http://schemas.openxmlformats.org/officeDocument/2006/relationships/slide" Target="slides/slide91.xml"/><Relationship Id="rId307" Type="http://schemas.openxmlformats.org/officeDocument/2006/relationships/slide" Target="slides/slide105.xml"/><Relationship Id="rId328" Type="http://schemas.openxmlformats.org/officeDocument/2006/relationships/slide" Target="slides/slide126.xml"/><Relationship Id="rId349" Type="http://schemas.openxmlformats.org/officeDocument/2006/relationships/slide" Target="slides/slide147.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slide" Target="slides/slide7.xml"/><Relationship Id="rId360" Type="http://schemas.openxmlformats.org/officeDocument/2006/relationships/slide" Target="slides/slide158.xml"/><Relationship Id="rId381" Type="http://schemas.openxmlformats.org/officeDocument/2006/relationships/slide" Target="slides/slide179.xml"/><Relationship Id="rId220" Type="http://schemas.openxmlformats.org/officeDocument/2006/relationships/slide" Target="slides/slide18.xml"/><Relationship Id="rId241" Type="http://schemas.openxmlformats.org/officeDocument/2006/relationships/slide" Target="slides/slide39.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60.xml"/><Relationship Id="rId283" Type="http://schemas.openxmlformats.org/officeDocument/2006/relationships/slide" Target="slides/slide81.xml"/><Relationship Id="rId318" Type="http://schemas.openxmlformats.org/officeDocument/2006/relationships/slide" Target="slides/slide116.xml"/><Relationship Id="rId339" Type="http://schemas.openxmlformats.org/officeDocument/2006/relationships/slide" Target="slides/slide137.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48.xml"/><Relationship Id="rId371" Type="http://schemas.openxmlformats.org/officeDocument/2006/relationships/slide" Target="slides/slide169.xml"/><Relationship Id="rId406" Type="http://schemas.openxmlformats.org/officeDocument/2006/relationships/presProps" Target="presProps.xml"/><Relationship Id="rId9" Type="http://schemas.openxmlformats.org/officeDocument/2006/relationships/customXml" Target="../customXml/item9.xml"/><Relationship Id="rId210" Type="http://schemas.openxmlformats.org/officeDocument/2006/relationships/slide" Target="slides/slide8.xml"/><Relationship Id="rId392" Type="http://schemas.openxmlformats.org/officeDocument/2006/relationships/slide" Target="slides/slide190.xml"/><Relationship Id="rId26" Type="http://schemas.openxmlformats.org/officeDocument/2006/relationships/customXml" Target="../customXml/item26.xml"/><Relationship Id="rId231" Type="http://schemas.openxmlformats.org/officeDocument/2006/relationships/slide" Target="slides/slide29.xml"/><Relationship Id="rId252" Type="http://schemas.openxmlformats.org/officeDocument/2006/relationships/slide" Target="slides/slide50.xml"/><Relationship Id="rId273" Type="http://schemas.openxmlformats.org/officeDocument/2006/relationships/slide" Target="slides/slide71.xml"/><Relationship Id="rId294" Type="http://schemas.openxmlformats.org/officeDocument/2006/relationships/slide" Target="slides/slide92.xml"/><Relationship Id="rId308" Type="http://schemas.openxmlformats.org/officeDocument/2006/relationships/slide" Target="slides/slide106.xml"/><Relationship Id="rId329" Type="http://schemas.openxmlformats.org/officeDocument/2006/relationships/slide" Target="slides/slide127.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38.xml"/><Relationship Id="rId361" Type="http://schemas.openxmlformats.org/officeDocument/2006/relationships/slide" Target="slides/slide159.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80.xml"/><Relationship Id="rId16" Type="http://schemas.openxmlformats.org/officeDocument/2006/relationships/customXml" Target="../customXml/item16.xml"/><Relationship Id="rId221" Type="http://schemas.openxmlformats.org/officeDocument/2006/relationships/slide" Target="slides/slide19.xml"/><Relationship Id="rId242" Type="http://schemas.openxmlformats.org/officeDocument/2006/relationships/slide" Target="slides/slide40.xml"/><Relationship Id="rId263" Type="http://schemas.openxmlformats.org/officeDocument/2006/relationships/slide" Target="slides/slide61.xml"/><Relationship Id="rId284" Type="http://schemas.openxmlformats.org/officeDocument/2006/relationships/slide" Target="slides/slide82.xml"/><Relationship Id="rId319" Type="http://schemas.openxmlformats.org/officeDocument/2006/relationships/slide" Target="slides/slide117.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28.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49.xml"/><Relationship Id="rId372" Type="http://schemas.openxmlformats.org/officeDocument/2006/relationships/slide" Target="slides/slide170.xml"/><Relationship Id="rId393" Type="http://schemas.openxmlformats.org/officeDocument/2006/relationships/slide" Target="slides/slide191.xml"/><Relationship Id="rId407" Type="http://schemas.openxmlformats.org/officeDocument/2006/relationships/viewProps" Target="viewProps.xml"/><Relationship Id="rId211" Type="http://schemas.openxmlformats.org/officeDocument/2006/relationships/slide" Target="slides/slide9.xml"/><Relationship Id="rId232" Type="http://schemas.openxmlformats.org/officeDocument/2006/relationships/slide" Target="slides/slide30.xml"/><Relationship Id="rId253" Type="http://schemas.openxmlformats.org/officeDocument/2006/relationships/slide" Target="slides/slide51.xml"/><Relationship Id="rId274" Type="http://schemas.openxmlformats.org/officeDocument/2006/relationships/slide" Target="slides/slide72.xml"/><Relationship Id="rId295" Type="http://schemas.openxmlformats.org/officeDocument/2006/relationships/slide" Target="slides/slide93.xml"/><Relationship Id="rId309" Type="http://schemas.openxmlformats.org/officeDocument/2006/relationships/slide" Target="slides/slide107.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18.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39.xml"/><Relationship Id="rId362" Type="http://schemas.openxmlformats.org/officeDocument/2006/relationships/slide" Target="slides/slide160.xml"/><Relationship Id="rId383" Type="http://schemas.openxmlformats.org/officeDocument/2006/relationships/slide" Target="slides/slide181.xml"/><Relationship Id="rId201" Type="http://schemas.openxmlformats.org/officeDocument/2006/relationships/customXml" Target="../customXml/item201.xml"/><Relationship Id="rId222" Type="http://schemas.openxmlformats.org/officeDocument/2006/relationships/slide" Target="slides/slide20.xml"/><Relationship Id="rId243" Type="http://schemas.openxmlformats.org/officeDocument/2006/relationships/slide" Target="slides/slide41.xml"/><Relationship Id="rId264" Type="http://schemas.openxmlformats.org/officeDocument/2006/relationships/slide" Target="slides/slide62.xml"/><Relationship Id="rId285" Type="http://schemas.openxmlformats.org/officeDocument/2006/relationships/slide" Target="slides/slide83.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08.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29.xml"/><Relationship Id="rId352" Type="http://schemas.openxmlformats.org/officeDocument/2006/relationships/slide" Target="slides/slide150.xml"/><Relationship Id="rId373" Type="http://schemas.openxmlformats.org/officeDocument/2006/relationships/slide" Target="slides/slide171.xml"/><Relationship Id="rId394" Type="http://schemas.openxmlformats.org/officeDocument/2006/relationships/slide" Target="slides/slide192.xml"/><Relationship Id="rId408" Type="http://schemas.openxmlformats.org/officeDocument/2006/relationships/theme" Target="theme/theme1.xml"/><Relationship Id="rId1" Type="http://schemas.openxmlformats.org/officeDocument/2006/relationships/customXml" Target="../customXml/item1.xml"/><Relationship Id="rId212" Type="http://schemas.openxmlformats.org/officeDocument/2006/relationships/slide" Target="slides/slide10.xml"/><Relationship Id="rId233" Type="http://schemas.openxmlformats.org/officeDocument/2006/relationships/slide" Target="slides/slide31.xml"/><Relationship Id="rId254" Type="http://schemas.openxmlformats.org/officeDocument/2006/relationships/slide" Target="slides/slide52.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73.xml"/><Relationship Id="rId296" Type="http://schemas.openxmlformats.org/officeDocument/2006/relationships/slide" Target="slides/slide94.xml"/><Relationship Id="rId300" Type="http://schemas.openxmlformats.org/officeDocument/2006/relationships/slide" Target="slides/slide98.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119.xml"/><Relationship Id="rId342" Type="http://schemas.openxmlformats.org/officeDocument/2006/relationships/slide" Target="slides/slide140.xml"/><Relationship Id="rId363" Type="http://schemas.openxmlformats.org/officeDocument/2006/relationships/slide" Target="slides/slide161.xml"/><Relationship Id="rId384" Type="http://schemas.openxmlformats.org/officeDocument/2006/relationships/slide" Target="slides/slide182.xml"/><Relationship Id="rId202" Type="http://schemas.openxmlformats.org/officeDocument/2006/relationships/slideMaster" Target="slideMasters/slideMaster1.xml"/><Relationship Id="rId223" Type="http://schemas.openxmlformats.org/officeDocument/2006/relationships/slide" Target="slides/slide21.xml"/><Relationship Id="rId244" Type="http://schemas.openxmlformats.org/officeDocument/2006/relationships/slide" Target="slides/slide42.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63.xml"/><Relationship Id="rId286" Type="http://schemas.openxmlformats.org/officeDocument/2006/relationships/slide" Target="slides/slide84.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09.xml"/><Relationship Id="rId332" Type="http://schemas.openxmlformats.org/officeDocument/2006/relationships/slide" Target="slides/slide130.xml"/><Relationship Id="rId353" Type="http://schemas.openxmlformats.org/officeDocument/2006/relationships/slide" Target="slides/slide151.xml"/><Relationship Id="rId374" Type="http://schemas.openxmlformats.org/officeDocument/2006/relationships/slide" Target="slides/slide172.xml"/><Relationship Id="rId395" Type="http://schemas.openxmlformats.org/officeDocument/2006/relationships/slide" Target="slides/slide193.xml"/><Relationship Id="rId409" Type="http://schemas.openxmlformats.org/officeDocument/2006/relationships/tableStyles" Target="tableStyles.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11.xml"/><Relationship Id="rId234" Type="http://schemas.openxmlformats.org/officeDocument/2006/relationships/slide" Target="slides/slide32.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53.xml"/><Relationship Id="rId276" Type="http://schemas.openxmlformats.org/officeDocument/2006/relationships/slide" Target="slides/slide74.xml"/><Relationship Id="rId297" Type="http://schemas.openxmlformats.org/officeDocument/2006/relationships/slide" Target="slides/slide95.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99.xml"/><Relationship Id="rId322" Type="http://schemas.openxmlformats.org/officeDocument/2006/relationships/slide" Target="slides/slide120.xml"/><Relationship Id="rId343" Type="http://schemas.openxmlformats.org/officeDocument/2006/relationships/slide" Target="slides/slide141.xml"/><Relationship Id="rId364" Type="http://schemas.openxmlformats.org/officeDocument/2006/relationships/slide" Target="slides/slide162.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slide" Target="slides/slide1.xml"/><Relationship Id="rId385" Type="http://schemas.openxmlformats.org/officeDocument/2006/relationships/slide" Target="slides/slide183.xml"/><Relationship Id="rId19" Type="http://schemas.openxmlformats.org/officeDocument/2006/relationships/customXml" Target="../customXml/item19.xml"/><Relationship Id="rId224" Type="http://schemas.openxmlformats.org/officeDocument/2006/relationships/slide" Target="slides/slide22.xml"/><Relationship Id="rId245" Type="http://schemas.openxmlformats.org/officeDocument/2006/relationships/slide" Target="slides/slide43.xml"/><Relationship Id="rId266" Type="http://schemas.openxmlformats.org/officeDocument/2006/relationships/slide" Target="slides/slide64.xml"/><Relationship Id="rId287" Type="http://schemas.openxmlformats.org/officeDocument/2006/relationships/slide" Target="slides/slide85.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10.xml"/><Relationship Id="rId333" Type="http://schemas.openxmlformats.org/officeDocument/2006/relationships/slide" Target="slides/slide131.xml"/><Relationship Id="rId354" Type="http://schemas.openxmlformats.org/officeDocument/2006/relationships/slide" Target="slides/slide152.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73.xml"/><Relationship Id="rId396" Type="http://schemas.openxmlformats.org/officeDocument/2006/relationships/slide" Target="slides/slide194.xml"/><Relationship Id="rId3" Type="http://schemas.openxmlformats.org/officeDocument/2006/relationships/customXml" Target="../customXml/item3.xml"/><Relationship Id="rId214" Type="http://schemas.openxmlformats.org/officeDocument/2006/relationships/slide" Target="slides/slide12.xml"/><Relationship Id="rId235" Type="http://schemas.openxmlformats.org/officeDocument/2006/relationships/slide" Target="slides/slide33.xml"/><Relationship Id="rId256" Type="http://schemas.openxmlformats.org/officeDocument/2006/relationships/slide" Target="slides/slide54.xml"/><Relationship Id="rId277" Type="http://schemas.openxmlformats.org/officeDocument/2006/relationships/slide" Target="slides/slide75.xml"/><Relationship Id="rId298" Type="http://schemas.openxmlformats.org/officeDocument/2006/relationships/slide" Target="slides/slide96.xml"/><Relationship Id="rId400" Type="http://schemas.openxmlformats.org/officeDocument/2006/relationships/slide" Target="slides/slide198.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00.xml"/><Relationship Id="rId323" Type="http://schemas.openxmlformats.org/officeDocument/2006/relationships/slide" Target="slides/slide121.xml"/><Relationship Id="rId344" Type="http://schemas.openxmlformats.org/officeDocument/2006/relationships/slide" Target="slides/slide142.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63.xml"/><Relationship Id="rId386" Type="http://schemas.openxmlformats.org/officeDocument/2006/relationships/slide" Target="slides/slide184.xml"/><Relationship Id="rId190" Type="http://schemas.openxmlformats.org/officeDocument/2006/relationships/customXml" Target="../customXml/item190.xml"/><Relationship Id="rId204" Type="http://schemas.openxmlformats.org/officeDocument/2006/relationships/slide" Target="slides/slide2.xml"/><Relationship Id="rId225" Type="http://schemas.openxmlformats.org/officeDocument/2006/relationships/slide" Target="slides/slide23.xml"/><Relationship Id="rId246" Type="http://schemas.openxmlformats.org/officeDocument/2006/relationships/slide" Target="slides/slide44.xml"/><Relationship Id="rId267" Type="http://schemas.openxmlformats.org/officeDocument/2006/relationships/slide" Target="slides/slide65.xml"/><Relationship Id="rId288" Type="http://schemas.openxmlformats.org/officeDocument/2006/relationships/slide" Target="slides/slide86.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1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32.xml"/><Relationship Id="rId355" Type="http://schemas.openxmlformats.org/officeDocument/2006/relationships/slide" Target="slides/slide153.xml"/><Relationship Id="rId376" Type="http://schemas.openxmlformats.org/officeDocument/2006/relationships/slide" Target="slides/slide174.xml"/><Relationship Id="rId397" Type="http://schemas.openxmlformats.org/officeDocument/2006/relationships/slide" Target="slides/slide195.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13.xml"/><Relationship Id="rId236" Type="http://schemas.openxmlformats.org/officeDocument/2006/relationships/slide" Target="slides/slide34.xml"/><Relationship Id="rId257" Type="http://schemas.openxmlformats.org/officeDocument/2006/relationships/slide" Target="slides/slide55.xml"/><Relationship Id="rId278" Type="http://schemas.openxmlformats.org/officeDocument/2006/relationships/slide" Target="slides/slide76.xml"/><Relationship Id="rId401" Type="http://schemas.openxmlformats.org/officeDocument/2006/relationships/slide" Target="slides/slide199.xml"/><Relationship Id="rId303" Type="http://schemas.openxmlformats.org/officeDocument/2006/relationships/slide" Target="slides/slide101.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43.xml"/><Relationship Id="rId387" Type="http://schemas.openxmlformats.org/officeDocument/2006/relationships/slide" Target="slides/slide185.xml"/><Relationship Id="rId191" Type="http://schemas.openxmlformats.org/officeDocument/2006/relationships/customXml" Target="../customXml/item191.xml"/><Relationship Id="rId205" Type="http://schemas.openxmlformats.org/officeDocument/2006/relationships/slide" Target="slides/slide3.xml"/><Relationship Id="rId247" Type="http://schemas.openxmlformats.org/officeDocument/2006/relationships/slide" Target="slides/slide45.xml"/><Relationship Id="rId107" Type="http://schemas.openxmlformats.org/officeDocument/2006/relationships/customXml" Target="../customXml/item107.xml"/><Relationship Id="rId289" Type="http://schemas.openxmlformats.org/officeDocument/2006/relationships/slide" Target="slides/slide87.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112.xml"/><Relationship Id="rId356" Type="http://schemas.openxmlformats.org/officeDocument/2006/relationships/slide" Target="slides/slide154.xml"/><Relationship Id="rId398" Type="http://schemas.openxmlformats.org/officeDocument/2006/relationships/slide" Target="slides/slide1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104764"/>
              <a:ext cx="928694" cy="307109"/>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a:t>
              </a:r>
              <a:r>
                <a:rPr kumimoji="0" lang="zh-CN" altLang="en-US" sz="1200" b="1" i="0" u="sng"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197.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200.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4.xml"/><Relationship Id="rId1" Type="http://schemas.openxmlformats.org/officeDocument/2006/relationships/customXml" Target="../../customXml/item199.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1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135.xml"/><Relationship Id="rId4" Type="http://schemas.openxmlformats.org/officeDocument/2006/relationships/image" Target="../media/image4.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专题十五 考场优秀作文欣赏</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今之少年,应以此为训诫,在努力建设中国的同时,亦应时时刻刻不忘守护大自然,守护我们的</a:t>
            </a:r>
            <a:r>
              <a:t/>
            </a:r>
            <a:br/>
            <a:r>
              <a:rPr lang="zh-CN" altLang="en-US" sz="1530" kern="0" dirty="0" smtClean="0">
                <a:solidFill>
                  <a:srgbClr val="000000"/>
                </a:solidFill>
                <a:latin typeface="Times New Roman" pitchFamily="65" charset="-122"/>
                <a:ea typeface="宋体" pitchFamily="65" charset="-122"/>
              </a:rPr>
              <a:t>家园。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实现中国梦,需要有不卸重担、勇于担当的责任意识。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雄安新区牢记“走好我们这一代人的长征路”,始终秉持高度的责任意识与担当胸怀。北宋</a:t>
            </a:r>
            <a:r>
              <a:t/>
            </a:r>
            <a:br/>
            <a:r>
              <a:rPr lang="zh-CN" altLang="en-US" sz="1530" kern="0" dirty="0" smtClean="0">
                <a:solidFill>
                  <a:srgbClr val="000000"/>
                </a:solidFill>
                <a:latin typeface="Times New Roman" pitchFamily="65" charset="-122"/>
                <a:ea typeface="宋体" pitchFamily="65" charset="-122"/>
              </a:rPr>
              <a:t>张载有言:“为天地立心,为生民立命。”古人尚有如此高的责任意识,今之少年更是责无旁</a:t>
            </a:r>
            <a:r>
              <a:t/>
            </a:r>
            <a:br/>
            <a:r>
              <a:rPr lang="zh-CN" altLang="en-US" sz="1530" kern="0" dirty="0" smtClean="0">
                <a:solidFill>
                  <a:srgbClr val="000000"/>
                </a:solidFill>
                <a:latin typeface="Times New Roman" pitchFamily="65" charset="-122"/>
                <a:ea typeface="宋体" pitchFamily="65" charset="-122"/>
              </a:rPr>
              <a:t>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今之少年,应以此为激励,砥砺前行,苦学科技,为书写新时代之华章,完成中华之复兴而不懈努</a:t>
            </a:r>
            <a:r>
              <a:t/>
            </a:r>
            <a:br/>
            <a:r>
              <a:rPr lang="zh-CN" altLang="en-US" sz="1530" kern="0" dirty="0" smtClean="0">
                <a:solidFill>
                  <a:srgbClr val="000000"/>
                </a:solidFill>
                <a:latin typeface="Times New Roman" pitchFamily="65" charset="-122"/>
                <a:ea typeface="宋体" pitchFamily="65" charset="-122"/>
              </a:rPr>
              <a:t>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中华泱泱,万寿无疆;时代变迁,气象万千。我们应初心不改,砥砺前行,奋勇向前。中国圆梦,亦</a:t>
            </a:r>
            <a:r>
              <a:t/>
            </a:r>
            <a:br/>
            <a:r>
              <a:rPr lang="zh-CN" altLang="en-US" sz="1530" kern="0" dirty="0" smtClean="0">
                <a:solidFill>
                  <a:srgbClr val="000000"/>
                </a:solidFill>
                <a:latin typeface="Times New Roman" pitchFamily="65" charset="-122"/>
                <a:ea typeface="宋体" pitchFamily="65" charset="-122"/>
              </a:rPr>
              <a:t>有可期;今之少年,共创新篇!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文章从富有人文精神的引用入笔,以“少年”为立足点,以排比点明中心。后文分论</a:t>
            </a:r>
            <a:r>
              <a:t/>
            </a:r>
            <a:br/>
            <a:r>
              <a:rPr lang="zh-CN" altLang="en-US" sz="1530" kern="0" dirty="0" smtClean="0">
                <a:solidFill>
                  <a:srgbClr val="000000"/>
                </a:solidFill>
                <a:latin typeface="Times New Roman" pitchFamily="65" charset="-122"/>
                <a:ea typeface="宋体" pitchFamily="65" charset="-122"/>
              </a:rPr>
              <a:t>点紧扣中心,层层深入,分析发展的三个重要条件。写“中国梦”,以当今少年为落脚点,将自</a:t>
            </a:r>
            <a:r>
              <a:t/>
            </a:r>
            <a:br/>
            <a:r>
              <a:rPr lang="zh-CN" altLang="en-US" sz="1530" kern="0" dirty="0" smtClean="0">
                <a:solidFill>
                  <a:srgbClr val="000000"/>
                </a:solidFill>
                <a:latin typeface="Times New Roman" pitchFamily="65" charset="-122"/>
                <a:ea typeface="宋体" pitchFamily="65" charset="-122"/>
              </a:rPr>
              <a:t>己放到这个时代中,有时代青年关于责任感和使命感的思考,写出了实现中国梦需要自己参与</a:t>
            </a:r>
            <a:r>
              <a:t/>
            </a:r>
            <a:br/>
            <a:r>
              <a:rPr lang="zh-CN" altLang="en-US" sz="1530" kern="0" dirty="0" smtClean="0">
                <a:solidFill>
                  <a:srgbClr val="000000"/>
                </a:solidFill>
                <a:latin typeface="Times New Roman" pitchFamily="65" charset="-122"/>
                <a:ea typeface="宋体" pitchFamily="65" charset="-122"/>
              </a:rPr>
              <a:t>其中,需要有自己的行动的感悟。</a:t>
            </a:r>
            <a:endParaRPr lang="zh-CN" altLang="en-US"/>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4.(2018</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,20,70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 </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花解语,鸟自鸣,生活中处处有语言。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不同的语言打开不同的世界,音乐、雕塑、程序、基因</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莫不如此。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语言丰富生活,语言演绎生命,语言传承文明。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今年的江苏高考作文题仍然是新材料作文题。材料有三个段落,实际上是三句</a:t>
            </a:r>
            <a:r>
              <a:rPr dirty="0"/>
              <a:t/>
            </a:r>
            <a:br>
              <a:rPr dirty="0"/>
            </a:br>
            <a:r>
              <a:rPr lang="zh-CN" altLang="en-US" sz="1530" kern="0" dirty="0" smtClean="0">
                <a:solidFill>
                  <a:srgbClr val="000000"/>
                </a:solidFill>
                <a:latin typeface="Times New Roman" pitchFamily="65" charset="-122"/>
                <a:ea typeface="宋体" pitchFamily="65" charset="-122"/>
              </a:rPr>
              <a:t>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第一句话从日常生活出发,通过“花解语,鸟自鸣”的生动画面,触发考生想象,“处处”强调</a:t>
            </a:r>
            <a:r>
              <a:rPr dirty="0"/>
              <a:t/>
            </a:r>
            <a:br>
              <a:rPr dirty="0"/>
            </a:br>
            <a:r>
              <a:rPr lang="zh-CN" altLang="en-US" sz="1530" kern="0" dirty="0" smtClean="0">
                <a:solidFill>
                  <a:srgbClr val="000000"/>
                </a:solidFill>
                <a:latin typeface="Times New Roman" pitchFamily="65" charset="-122"/>
                <a:ea typeface="宋体" pitchFamily="65" charset="-122"/>
              </a:rPr>
              <a:t>“语言”的普适性和广泛性。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第二句话意在说明不同的世界有不同的语言,我们可以从中选其一种,缩小范围,在“打开”二</a:t>
            </a:r>
            <a:r>
              <a:rPr dirty="0"/>
              <a:t/>
            </a:r>
            <a:br>
              <a:rPr dirty="0"/>
            </a:br>
            <a:r>
              <a:rPr lang="zh-CN" altLang="en-US" sz="1530" kern="0" dirty="0" smtClean="0">
                <a:solidFill>
                  <a:srgbClr val="000000"/>
                </a:solidFill>
                <a:latin typeface="Times New Roman" pitchFamily="65" charset="-122"/>
                <a:ea typeface="宋体" pitchFamily="65" charset="-122"/>
              </a:rPr>
              <a:t>字上聚焦发力。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第三句话从三个方面说明了语言的作用,指向三个立意角度。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新材料作文题的审题非常讲究思辨性。首先,我们要抓住关键词语。本材料的核心词是“语</a:t>
            </a:r>
            <a:r>
              <a:rPr dirty="0"/>
              <a:t/>
            </a:r>
            <a:br>
              <a:rPr dirty="0"/>
            </a:br>
            <a:r>
              <a:rPr lang="zh-CN" altLang="en-US" sz="1530" kern="0" dirty="0" smtClean="0">
                <a:solidFill>
                  <a:srgbClr val="000000"/>
                </a:solidFill>
                <a:latin typeface="Times New Roman" pitchFamily="65" charset="-122"/>
                <a:ea typeface="宋体" pitchFamily="65" charset="-122"/>
              </a:rPr>
              <a:t>言”。“语言”有大自然语言、人类语言,有生活语言、艺术语言、科技语言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“语言”</a:t>
            </a:r>
            <a:r>
              <a:rPr dirty="0"/>
              <a:t/>
            </a:r>
            <a:br>
              <a:rPr dirty="0"/>
            </a:br>
            <a:r>
              <a:rPr lang="zh-CN" altLang="en-US" sz="1530" kern="0" dirty="0" smtClean="0">
                <a:solidFill>
                  <a:srgbClr val="000000"/>
                </a:solidFill>
                <a:latin typeface="Times New Roman" pitchFamily="65" charset="-122"/>
                <a:ea typeface="宋体" pitchFamily="65" charset="-122"/>
              </a:rPr>
              <a:t>可以让我们展开丰富的联想,如:文学上的语言——鲁迅、李煜、《红楼梦》《平凡的世界》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等;艺术上的语言——音乐、电影、书法、绘画等;生活中的语言——良言一句三冬暖、话不投机半句多等。这篇作文有一个“选”的问题,即只能选择一个角度,然后深入发掘;还有一个</a:t>
            </a:r>
            <a:r>
              <a:rPr dirty="0"/>
              <a:t/>
            </a:r>
            <a:br>
              <a:rPr dirty="0"/>
            </a:br>
            <a:r>
              <a:rPr lang="zh-CN" altLang="en-US" sz="1530" kern="0" dirty="0" smtClean="0">
                <a:solidFill>
                  <a:srgbClr val="000000"/>
                </a:solidFill>
                <a:latin typeface="Times New Roman" pitchFamily="65" charset="-122"/>
                <a:ea typeface="宋体" pitchFamily="65" charset="-122"/>
              </a:rPr>
              <a:t>“扣”的问题,不能随心所欲转移中心词语。比如,写花鸟如何丰富这个世界的日常生活,要紧</a:t>
            </a:r>
            <a:r>
              <a:rPr dirty="0"/>
              <a:t/>
            </a:r>
            <a:br>
              <a:rPr dirty="0"/>
            </a:br>
            <a:r>
              <a:rPr lang="zh-CN" altLang="en-US" sz="1530" kern="0" dirty="0" smtClean="0">
                <a:solidFill>
                  <a:srgbClr val="000000"/>
                </a:solidFill>
                <a:latin typeface="Times New Roman" pitchFamily="65" charset="-122"/>
                <a:ea typeface="宋体" pitchFamily="65" charset="-122"/>
              </a:rPr>
              <a:t>扣“语”和“鸣”来写,写音乐和雕塑如何创造独具魅力的艺术世界,要紧扣独特的艺术语言</a:t>
            </a:r>
            <a:r>
              <a:rPr dirty="0"/>
              <a:t/>
            </a:r>
            <a:br>
              <a:rPr dirty="0"/>
            </a:br>
            <a:r>
              <a:rPr lang="zh-CN" altLang="en-US" sz="1530" kern="0" dirty="0" smtClean="0">
                <a:solidFill>
                  <a:srgbClr val="000000"/>
                </a:solidFill>
                <a:latin typeface="Times New Roman" pitchFamily="65" charset="-122"/>
                <a:ea typeface="宋体" pitchFamily="65" charset="-122"/>
              </a:rPr>
              <a:t>来写,这样才符合作文的要求。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其次,要抓住二元关系。如果以第二句话立意,就要紧扣“语言”与其所“打开”的“世界”</a:t>
            </a:r>
            <a:r>
              <a:rPr dirty="0"/>
              <a:t/>
            </a:r>
            <a:br>
              <a:rPr dirty="0"/>
            </a:br>
            <a:r>
              <a:rPr lang="zh-CN" altLang="en-US" sz="1530" kern="0" dirty="0" smtClean="0">
                <a:solidFill>
                  <a:srgbClr val="000000"/>
                </a:solidFill>
                <a:latin typeface="Times New Roman" pitchFamily="65" charset="-122"/>
                <a:ea typeface="宋体" pitchFamily="65" charset="-122"/>
              </a:rPr>
              <a:t>这一组关系来写。第三句话有三组二元关系:“语言”与“生活”、“语言”与“生命”、</a:t>
            </a:r>
            <a:r>
              <a:rPr dirty="0"/>
              <a:t/>
            </a:r>
            <a:br>
              <a:rPr dirty="0"/>
            </a:br>
            <a:r>
              <a:rPr lang="zh-CN" altLang="en-US" sz="1530" kern="0" dirty="0" smtClean="0">
                <a:solidFill>
                  <a:srgbClr val="000000"/>
                </a:solidFill>
                <a:latin typeface="Times New Roman" pitchFamily="65" charset="-122"/>
                <a:ea typeface="宋体" pitchFamily="65" charset="-122"/>
              </a:rPr>
              <a:t>“语言”与“文明”。我们可选择其中一个方面,充分挖掘“语言”在某一领域内的意义与</a:t>
            </a:r>
            <a:r>
              <a:rPr dirty="0"/>
              <a:t/>
            </a:r>
            <a:br>
              <a:rPr dirty="0"/>
            </a:br>
            <a:r>
              <a:rPr lang="zh-CN" altLang="en-US" sz="1530" kern="0" dirty="0" smtClean="0">
                <a:solidFill>
                  <a:srgbClr val="000000"/>
                </a:solidFill>
                <a:latin typeface="Times New Roman" pitchFamily="65" charset="-122"/>
                <a:ea typeface="宋体" pitchFamily="65" charset="-122"/>
              </a:rPr>
              <a:t>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由2015年的“智慧”到2016年的“个性与创新”,再到2017年的“车”,最后到今年的“语</a:t>
            </a:r>
            <a:r>
              <a:rPr dirty="0"/>
              <a:t/>
            </a:r>
            <a:br>
              <a:rPr dirty="0"/>
            </a:br>
            <a:r>
              <a:rPr lang="zh-CN" altLang="en-US" sz="1530" kern="0" dirty="0" smtClean="0">
                <a:solidFill>
                  <a:srgbClr val="000000"/>
                </a:solidFill>
                <a:latin typeface="Times New Roman" pitchFamily="65" charset="-122"/>
                <a:ea typeface="宋体" pitchFamily="65" charset="-122"/>
              </a:rPr>
              <a:t>言”,江苏作文命题循着平正厚重的路子走,考题贴近日常生活,容易下笔,选择空间广。但在</a:t>
            </a:r>
            <a:r>
              <a:rPr dirty="0"/>
              <a:t/>
            </a:r>
            <a:br>
              <a:rPr dirty="0"/>
            </a:br>
            <a:r>
              <a:rPr lang="zh-CN" altLang="en-US" sz="1530" kern="0" dirty="0" smtClean="0">
                <a:solidFill>
                  <a:srgbClr val="000000"/>
                </a:solidFill>
                <a:latin typeface="Times New Roman" pitchFamily="65" charset="-122"/>
                <a:ea typeface="宋体" pitchFamily="65" charset="-122"/>
              </a:rPr>
              <a:t>具体写作中考生应该避免的误区是:只抓取材料前面的现象而忽略后面的关键句,导致文章流</a:t>
            </a:r>
            <a:r>
              <a:rPr dirty="0"/>
              <a:t/>
            </a:r>
            <a:br>
              <a:rPr dirty="0"/>
            </a:br>
            <a:r>
              <a:rPr lang="zh-CN" altLang="en-US" sz="1530" kern="0" dirty="0" smtClean="0">
                <a:solidFill>
                  <a:srgbClr val="000000"/>
                </a:solidFill>
                <a:latin typeface="Times New Roman" pitchFamily="65" charset="-122"/>
                <a:ea typeface="宋体" pitchFamily="65" charset="-122"/>
              </a:rPr>
              <a:t>于肤浅、空泛。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犹见遗景诉古音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夕阳欲颓,断桥残垣,圆明园中,孤独的藤椅湮没在历史的尘埃里。这里曾躺过一个疲惫的王朝。</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新时代的歌声响起,夕阳下的圆明园守着残垣,用它的语言,记录着那不堪回首的过往,以此祭</a:t>
            </a:r>
            <a:r>
              <a:rPr dirty="0" smtClean="0"/>
              <a:t/>
            </a:r>
            <a:br>
              <a:rPr dirty="0" smtClean="0"/>
            </a:br>
            <a:r>
              <a:rPr lang="zh-CN" altLang="en-US" sz="1530" kern="0" dirty="0" smtClean="0">
                <a:solidFill>
                  <a:srgbClr val="000000"/>
                </a:solidFill>
                <a:latin typeface="Times New Roman" pitchFamily="65" charset="-122"/>
                <a:ea typeface="宋体" pitchFamily="65" charset="-122"/>
              </a:rPr>
              <a:t>古。人们从圆明园看到了“过往”,懂得了“落后就要挨打”的道理。日出日落,它在那儿。</a:t>
            </a:r>
            <a:r>
              <a:rPr dirty="0" smtClean="0"/>
              <a:t/>
            </a:r>
            <a:br>
              <a:rPr dirty="0" smtClean="0"/>
            </a:br>
            <a:r>
              <a:rPr lang="zh-CN" altLang="en-US" sz="1530" kern="0" dirty="0" smtClean="0">
                <a:solidFill>
                  <a:srgbClr val="000000"/>
                </a:solidFill>
                <a:latin typeface="Times New Roman" pitchFamily="65" charset="-122"/>
                <a:ea typeface="宋体" pitchFamily="65" charset="-122"/>
              </a:rPr>
              <a:t>什么是文化语言之于我们?什么是历史之于我们?凄惨的夕阳和着圆明园的呜咽,讲述着那段</a:t>
            </a:r>
            <a:r>
              <a:rPr dirty="0" smtClean="0"/>
              <a:t/>
            </a:r>
            <a:br>
              <a:rPr dirty="0" smtClean="0"/>
            </a:br>
            <a:r>
              <a:rPr lang="zh-CN" altLang="en-US" sz="1530" kern="0" dirty="0" smtClean="0">
                <a:solidFill>
                  <a:srgbClr val="000000"/>
                </a:solidFill>
                <a:latin typeface="Times New Roman" pitchFamily="65" charset="-122"/>
                <a:ea typeface="宋体" pitchFamily="65" charset="-122"/>
              </a:rPr>
              <a:t>中华儿女不堪回首的沉痛历史,西风向晚诉说着悲愤。</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现如今,一些著名作家和学者会在作品被指出语言文字和文史知识的差错后,匆匆修改,文字复</a:t>
            </a:r>
            <a:r>
              <a:rPr dirty="0"/>
              <a:t/>
            </a:r>
            <a:br>
              <a:rPr dirty="0"/>
            </a:br>
            <a:r>
              <a:rPr lang="zh-CN" altLang="en-US" sz="1530" kern="0" dirty="0" smtClean="0">
                <a:solidFill>
                  <a:srgbClr val="000000"/>
                </a:solidFill>
                <a:latin typeface="Times New Roman" pitchFamily="65" charset="-122"/>
                <a:ea typeface="宋体" pitchFamily="65" charset="-122"/>
              </a:rPr>
              <a:t>见于众人,但这并不意味着结束,文化的缺失也理应被揭示。被篡改的历史哭天喊地,古迹身上</a:t>
            </a:r>
            <a:r>
              <a:rPr dirty="0"/>
              <a:t/>
            </a:r>
            <a:br>
              <a:rPr dirty="0"/>
            </a:br>
            <a:r>
              <a:rPr lang="zh-CN" altLang="en-US" sz="1530" kern="0" dirty="0" smtClean="0">
                <a:solidFill>
                  <a:srgbClr val="000000"/>
                </a:solidFill>
                <a:latin typeface="Times New Roman" pitchFamily="65" charset="-122"/>
                <a:ea typeface="宋体" pitchFamily="65" charset="-122"/>
              </a:rPr>
              <a:t>那几处“疤痕”证明了一切,它们诉说着,用它们自己的语言。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古迹蕴含的语言,是文化的灵魂。我们的文字中楷书如泰山,行书如流水,草书若飞龙。古迹固</a:t>
            </a:r>
            <a:r>
              <a:rPr dirty="0"/>
              <a:t/>
            </a:r>
            <a:br>
              <a:rPr dirty="0"/>
            </a:br>
            <a:r>
              <a:rPr lang="zh-CN" altLang="en-US" sz="1530" kern="0" dirty="0" smtClean="0">
                <a:solidFill>
                  <a:srgbClr val="000000"/>
                </a:solidFill>
                <a:latin typeface="Times New Roman" pitchFamily="65" charset="-122"/>
                <a:ea typeface="宋体" pitchFamily="65" charset="-122"/>
              </a:rPr>
              <a:t>然没有文字那样惊艳四座的外观,但它有自己独特的语言。古迹的语言是无声的。可能是丘</a:t>
            </a:r>
            <a:r>
              <a:rPr dirty="0"/>
              <a:t/>
            </a:r>
            <a:br>
              <a:rPr dirty="0"/>
            </a:br>
            <a:r>
              <a:rPr lang="zh-CN" altLang="en-US" sz="1530" kern="0" dirty="0" smtClean="0">
                <a:solidFill>
                  <a:srgbClr val="000000"/>
                </a:solidFill>
                <a:latin typeface="Times New Roman" pitchFamily="65" charset="-122"/>
                <a:ea typeface="宋体" pitchFamily="65" charset="-122"/>
              </a:rPr>
              <a:t>峦高阁,可能是山亭江楼,也可能是墓碑之石,它总是这般低调,润物无声地丰富了中华文化的</a:t>
            </a:r>
            <a:r>
              <a:rPr dirty="0"/>
              <a:t/>
            </a:r>
            <a:br>
              <a:rPr dirty="0"/>
            </a:br>
            <a:r>
              <a:rPr lang="zh-CN" altLang="en-US" sz="1530" kern="0" dirty="0" smtClean="0">
                <a:solidFill>
                  <a:srgbClr val="000000"/>
                </a:solidFill>
                <a:latin typeface="Times New Roman" pitchFamily="65" charset="-122"/>
                <a:ea typeface="宋体" pitchFamily="65" charset="-122"/>
              </a:rPr>
              <a:t>魂,让文字的内涵更真更准。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古迹蕴含的语言,是中华儿女的文化底气。晨光熹微,北京的城墙在尘烟中颤颤发抖,它在为自</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己的命运担忧。它害怕,怕自己的诉说不被后人听见,怕自己从三国以来见过的历史不被人们</a:t>
            </a:r>
            <a:r>
              <a:t/>
            </a:r>
            <a:br/>
            <a:r>
              <a:rPr lang="zh-CN" altLang="en-US" sz="1530" kern="0" dirty="0" smtClean="0">
                <a:solidFill>
                  <a:srgbClr val="000000"/>
                </a:solidFill>
                <a:latin typeface="Times New Roman" pitchFamily="65" charset="-122"/>
                <a:ea typeface="宋体" pitchFamily="65" charset="-122"/>
              </a:rPr>
              <a:t>知晓。梁思成夫妇等人发起了保留城墙的倡议,保护这北京的魂。他们为它发声,它为他们翻</a:t>
            </a:r>
            <a:r>
              <a:t/>
            </a:r>
            <a:br/>
            <a:r>
              <a:rPr lang="zh-CN" altLang="en-US" sz="1530" kern="0" dirty="0" smtClean="0">
                <a:solidFill>
                  <a:srgbClr val="000000"/>
                </a:solidFill>
                <a:latin typeface="Times New Roman" pitchFamily="65" charset="-122"/>
                <a:ea typeface="宋体" pitchFamily="65" charset="-122"/>
              </a:rPr>
              <a:t>开蒙灰遮尘的历史,人于它,它于人,它于文化,皆有迹可循。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是耶?非耶?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文化学者余秋雨访遍中国历史遗迹,倾听它们的语言,对它们的眷恋深入骨髓。身为年轻人,我</a:t>
            </a:r>
            <a:r>
              <a:t/>
            </a:r>
            <a:br/>
            <a:r>
              <a:rPr lang="zh-CN" altLang="en-US" sz="1530" kern="0" dirty="0" smtClean="0">
                <a:solidFill>
                  <a:srgbClr val="000000"/>
                </a:solidFill>
                <a:latin typeface="Times New Roman" pitchFamily="65" charset="-122"/>
                <a:ea typeface="宋体" pitchFamily="65" charset="-122"/>
              </a:rPr>
              <a:t>也想随他开始文化的苦旅,读到的不是风景绮丽,而是文明古国的千年芳华。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古人言“一切景语皆情语”,我却说“一切物语皆古语”。不枉年少,想一衣带水,期月相随梦</a:t>
            </a:r>
            <a:r>
              <a:t/>
            </a:r>
            <a:br/>
            <a:r>
              <a:rPr lang="zh-CN" altLang="en-US" sz="1530" kern="0" dirty="0" smtClean="0">
                <a:solidFill>
                  <a:srgbClr val="000000"/>
                </a:solidFill>
                <a:latin typeface="Times New Roman" pitchFamily="65" charset="-122"/>
                <a:ea typeface="宋体" pitchFamily="65" charset="-122"/>
              </a:rPr>
              <a:t>魂归,看千年前,挥毫写出的华丽诗章、锦绣文字,看千年后,凝固的笔迹附在那古老的碑石上</a:t>
            </a:r>
            <a:r>
              <a:t/>
            </a:r>
            <a:br/>
            <a:r>
              <a:rPr lang="zh-CN" altLang="en-US" sz="1530" kern="0" dirty="0" smtClean="0">
                <a:solidFill>
                  <a:srgbClr val="000000"/>
                </a:solidFill>
                <a:latin typeface="Times New Roman" pitchFamily="65" charset="-122"/>
                <a:ea typeface="宋体" pitchFamily="65" charset="-122"/>
              </a:rPr>
              <a:t>隐着墨香。看镌刻成文的史书伴着帝王的遗物出土,新鲜泥土气息中发掘出炎黄子孙的“精</a:t>
            </a:r>
            <a:r>
              <a:t/>
            </a:r>
            <a:br/>
            <a:r>
              <a:rPr lang="zh-CN" altLang="en-US" sz="1530" kern="0" dirty="0" smtClean="0">
                <a:solidFill>
                  <a:srgbClr val="000000"/>
                </a:solidFill>
                <a:latin typeface="Times New Roman" pitchFamily="65" charset="-122"/>
                <a:ea typeface="宋体" pitchFamily="65" charset="-122"/>
              </a:rPr>
              <a:t>气神”。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诚然,它的语言,并不被多数人读懂,这恰也是上下五千年中华文化的博大精深,它用自己独特</a:t>
            </a:r>
            <a:r>
              <a:t/>
            </a:r>
            <a:br/>
            <a:r>
              <a:rPr lang="zh-CN" altLang="en-US" sz="1530" kern="0" dirty="0" smtClean="0">
                <a:solidFill>
                  <a:srgbClr val="000000"/>
                </a:solidFill>
                <a:latin typeface="Times New Roman" pitchFamily="65" charset="-122"/>
                <a:ea typeface="宋体" pitchFamily="65" charset="-122"/>
              </a:rPr>
              <a:t>的语言感染后人,那动人气魄的规模,浩大的工程,也许是它雄浑的腔调。中国历史文化遗产被</a:t>
            </a:r>
            <a:r>
              <a:t/>
            </a:r>
            <a:br/>
            <a:r>
              <a:rPr lang="zh-CN" altLang="en-US" sz="1530" kern="0" dirty="0" smtClean="0">
                <a:solidFill>
                  <a:srgbClr val="000000"/>
                </a:solidFill>
                <a:latin typeface="Times New Roman" pitchFamily="65" charset="-122"/>
                <a:ea typeface="宋体" pitchFamily="65" charset="-122"/>
              </a:rPr>
              <a:t>联合国收录很多,它们让中国人挺直脊梁,让古老的民族屹立东方!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薄雾轻扬,朦胧中,我仿佛看到哭泣的北京城墙,看到风雨飘摇中的伟大民族,看到墨香四溢的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大雁塔</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印度居民手掌合十,虔诚地默念:“教堂是通向神的,很重要。”而我在这儿,带着炎黄子孙自</a:t>
            </a:r>
            <a:r>
              <a:t/>
            </a:r>
            <a:br/>
            <a:r>
              <a:rPr lang="zh-CN" altLang="en-US" sz="1530" kern="0" dirty="0" smtClean="0">
                <a:solidFill>
                  <a:srgbClr val="000000"/>
                </a:solidFill>
                <a:latin typeface="Times New Roman" pitchFamily="65" charset="-122"/>
                <a:ea typeface="宋体" pitchFamily="65" charset="-122"/>
              </a:rPr>
              <a:t>信的文化底气,浅笑:“古迹的语言是通向历史文化的,也很重要。”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文章由圆明园“守着残垣”的特殊语言引入,揭示这种特殊语言对于传承中华文化</a:t>
            </a:r>
            <a:r>
              <a:t/>
            </a:r>
            <a:br/>
            <a:r>
              <a:rPr lang="zh-CN" altLang="en-US" sz="1530" kern="0" dirty="0" smtClean="0">
                <a:solidFill>
                  <a:srgbClr val="000000"/>
                </a:solidFill>
                <a:latin typeface="Times New Roman" pitchFamily="65" charset="-122"/>
                <a:ea typeface="宋体" pitchFamily="65" charset="-122"/>
              </a:rPr>
              <a:t>的意义。作者选择一个小而具体的切入点,以小见大,层层深入揭示语言内涵。选材切合题意,</a:t>
            </a:r>
            <a:r>
              <a:t/>
            </a:r>
            <a:br/>
            <a:r>
              <a:rPr lang="zh-CN" altLang="en-US" sz="1530" kern="0" dirty="0" smtClean="0">
                <a:solidFill>
                  <a:srgbClr val="000000"/>
                </a:solidFill>
                <a:latin typeface="Times New Roman" pitchFamily="65" charset="-122"/>
                <a:ea typeface="宋体" pitchFamily="65" charset="-122"/>
              </a:rPr>
              <a:t>内涵丰富,运用恰当自然。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语言的真谛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羸弱和愚昧是百年前的中国社会的现实,它急需着思想上的新鲜血液,那一年,展开了繁复深奥</a:t>
            </a:r>
            <a:r>
              <a:t/>
            </a:r>
            <a:br/>
            <a:r>
              <a:rPr lang="zh-CN" altLang="en-US" sz="1530" kern="0" dirty="0" smtClean="0">
                <a:solidFill>
                  <a:srgbClr val="000000"/>
                </a:solidFill>
                <a:latin typeface="Times New Roman" pitchFamily="65" charset="-122"/>
                <a:ea typeface="宋体" pitchFamily="65" charset="-122"/>
              </a:rPr>
              <a:t>的文言文与言简意赅的白话文大战。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一九一七年仲夏,刚回国的他意气风发,加入了《新青年》编辑部,目睹了旧中国种种的他,毫</a:t>
            </a:r>
            <a:r>
              <a:t/>
            </a:r>
            <a:br/>
            <a:r>
              <a:rPr lang="zh-CN" altLang="en-US" sz="1530" kern="0" dirty="0" smtClean="0">
                <a:solidFill>
                  <a:srgbClr val="000000"/>
                </a:solidFill>
                <a:latin typeface="Times New Roman" pitchFamily="65" charset="-122"/>
                <a:ea typeface="宋体" pitchFamily="65" charset="-122"/>
              </a:rPr>
              <a:t>不犹豫地将犀利的笔锋对准了文言文。是的,就在那“之乎者也”仍横行于腐儒之口,新旧文</a:t>
            </a:r>
            <a:r>
              <a:t/>
            </a:r>
            <a:br/>
            <a:r>
              <a:rPr lang="zh-CN" altLang="en-US" sz="1530" kern="0" dirty="0" smtClean="0">
                <a:solidFill>
                  <a:srgbClr val="000000"/>
                </a:solidFill>
                <a:latin typeface="Times New Roman" pitchFamily="65" charset="-122"/>
                <a:ea typeface="宋体" pitchFamily="65" charset="-122"/>
              </a:rPr>
              <a:t>学“青黄不接”的时代,他的《文学改良刍议》似一声霹雳,震醒了文坛。其人是谁?人人唤</a:t>
            </a:r>
            <a:r>
              <a:t/>
            </a:r>
            <a:br/>
            <a:r>
              <a:rPr lang="zh-CN" altLang="en-US" sz="1530" kern="0" dirty="0" smtClean="0">
                <a:solidFill>
                  <a:srgbClr val="000000"/>
                </a:solidFill>
                <a:latin typeface="Times New Roman" pitchFamily="65" charset="-122"/>
                <a:ea typeface="宋体" pitchFamily="65" charset="-122"/>
              </a:rPr>
              <a:t>之胡适之。</a:t>
            </a:r>
            <a:endParaRPr lang="zh-CN" altLang="en-US"/>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尽管戴着文学改良先驱的帽子,可他对前路也是一片茫然。随着《新青年》月刊影响力的扩</a:t>
            </a:r>
            <a:r>
              <a:t/>
            </a:r>
            <a:br/>
            <a:r>
              <a:rPr lang="zh-CN" altLang="en-US" sz="1530" kern="0" dirty="0" smtClean="0">
                <a:solidFill>
                  <a:srgbClr val="000000"/>
                </a:solidFill>
                <a:latin typeface="Times New Roman" pitchFamily="65" charset="-122"/>
                <a:ea typeface="宋体" pitchFamily="65" charset="-122"/>
              </a:rPr>
              <a:t>大,“学衡派”和“新青年派”间的矛盾越发尖锐,一派更多地看到了过去,一派更多地钟情于</a:t>
            </a:r>
            <a:r>
              <a:t/>
            </a:r>
            <a:br/>
            <a:r>
              <a:rPr lang="zh-CN" altLang="en-US" sz="1530" kern="0" dirty="0" smtClean="0">
                <a:solidFill>
                  <a:srgbClr val="000000"/>
                </a:solidFill>
                <a:latin typeface="Times New Roman" pitchFamily="65" charset="-122"/>
                <a:ea typeface="宋体" pitchFamily="65" charset="-122"/>
              </a:rPr>
              <a:t>未来;一派是自我挖掘,一派是尽力吸收。可何者又不是为中华文化的发展和民族复兴而呕心</a:t>
            </a:r>
            <a:r>
              <a:t/>
            </a:r>
            <a:br/>
            <a:r>
              <a:rPr lang="zh-CN" altLang="en-US" sz="1530" kern="0" dirty="0" smtClean="0">
                <a:solidFill>
                  <a:srgbClr val="000000"/>
                </a:solidFill>
                <a:latin typeface="Times New Roman" pitchFamily="65" charset="-122"/>
                <a:ea typeface="宋体" pitchFamily="65" charset="-122"/>
              </a:rPr>
              <a:t>沥血呢?在这泾渭分明的语言分歧上,白话文与文言文哪个又更适合当时的国情呢?胡适做出</a:t>
            </a:r>
            <a:r>
              <a:t/>
            </a:r>
            <a:br/>
            <a:r>
              <a:rPr lang="zh-CN" altLang="en-US" sz="1530" kern="0" dirty="0" smtClean="0">
                <a:solidFill>
                  <a:srgbClr val="000000"/>
                </a:solidFill>
                <a:latin typeface="Times New Roman" pitchFamily="65" charset="-122"/>
                <a:ea typeface="宋体" pitchFamily="65" charset="-122"/>
              </a:rPr>
              <a:t>了自己的选择。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也许是受他那秉持实用主义的老师约翰·杜威的影响,他坚信唯白话文可救国救民,也许是目睹</a:t>
            </a:r>
            <a:r>
              <a:t/>
            </a:r>
            <a:br/>
            <a:r>
              <a:rPr lang="zh-CN" altLang="en-US" sz="1530" kern="0" dirty="0" smtClean="0">
                <a:solidFill>
                  <a:srgbClr val="000000"/>
                </a:solidFill>
                <a:latin typeface="Times New Roman" pitchFamily="65" charset="-122"/>
                <a:ea typeface="宋体" pitchFamily="65" charset="-122"/>
              </a:rPr>
              <a:t>国人愚昧不忍于心,而发愤宣传白话文教育,他像把利剑,划开了对国人而言尚未知的世界。新</a:t>
            </a:r>
            <a:r>
              <a:t/>
            </a:r>
            <a:br/>
            <a:r>
              <a:rPr lang="zh-CN" altLang="en-US" sz="1530" kern="0" dirty="0" smtClean="0">
                <a:solidFill>
                  <a:srgbClr val="000000"/>
                </a:solidFill>
                <a:latin typeface="Times New Roman" pitchFamily="65" charset="-122"/>
                <a:ea typeface="宋体" pitchFamily="65" charset="-122"/>
              </a:rPr>
              <a:t>教育也随着白话文学地位的提高而熠熠生辉。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语言的真谛为何?或许他心中曾暗想过:当一种语言对绝大多数人来说晦涩生僻,只有少部分</a:t>
            </a:r>
            <a:r>
              <a:t/>
            </a:r>
            <a:br/>
            <a:r>
              <a:rPr lang="zh-CN" altLang="en-US" sz="1530" kern="0" dirty="0" smtClean="0">
                <a:solidFill>
                  <a:srgbClr val="000000"/>
                </a:solidFill>
                <a:latin typeface="Times New Roman" pitchFamily="65" charset="-122"/>
                <a:ea typeface="宋体" pitchFamily="65" charset="-122"/>
              </a:rPr>
              <a:t>人能欣赏时,这样的语言真的能推广吗?文言文之美不可否认,但谁又能否认下里巴人远不及</a:t>
            </a:r>
            <a:r>
              <a:t/>
            </a:r>
            <a:br/>
            <a:r>
              <a:rPr lang="zh-CN" altLang="en-US" sz="1530" kern="0" dirty="0" smtClean="0">
                <a:solidFill>
                  <a:srgbClr val="000000"/>
                </a:solidFill>
                <a:latin typeface="Times New Roman" pitchFamily="65" charset="-122"/>
                <a:ea typeface="宋体" pitchFamily="65" charset="-122"/>
              </a:rPr>
              <a:t>阳春白雪呢?语言的真谛在于人与人之间无阻地交流,无阻地思想碰撞,迸溅出思维的火花。</a:t>
            </a:r>
            <a:r>
              <a:t/>
            </a:r>
            <a:br/>
            <a:r>
              <a:rPr lang="zh-CN" altLang="en-US" sz="1530" kern="0" dirty="0" smtClean="0">
                <a:solidFill>
                  <a:srgbClr val="000000"/>
                </a:solidFill>
                <a:latin typeface="Times New Roman" pitchFamily="65" charset="-122"/>
                <a:ea typeface="宋体" pitchFamily="65" charset="-122"/>
              </a:rPr>
              <a:t>语言牵连甚广,思想、教育无不纳于其中,语言甚至关系着国家的存亡,诚如当年傅斯年对胡适</a:t>
            </a:r>
            <a:r>
              <a:t/>
            </a:r>
            <a:br/>
            <a:r>
              <a:rPr lang="zh-CN" altLang="en-US" sz="1530" kern="0" dirty="0" smtClean="0">
                <a:solidFill>
                  <a:srgbClr val="000000"/>
                </a:solidFill>
                <a:latin typeface="Times New Roman" pitchFamily="65" charset="-122"/>
                <a:ea typeface="宋体" pitchFamily="65" charset="-122"/>
              </a:rPr>
              <a:t>的评论:“他走的这一条路是对的。”是,在挽救国家命运这方面,胡适的确是对的。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似蝴蝶效应,一石激起千层浪,语言文字的改革,果真加速了这个民族的苏醒,让人们明白了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“普天之下再也非王土”的事实,明白了中华民族饱受欺凌与蹂躏的近代事实,明白了这个国</a:t>
            </a:r>
            <a:r>
              <a:rPr dirty="0"/>
              <a:t/>
            </a:r>
            <a:br>
              <a:rPr dirty="0"/>
            </a:br>
            <a:r>
              <a:rPr lang="zh-CN" altLang="en-US" sz="1530" kern="0" dirty="0" smtClean="0">
                <a:solidFill>
                  <a:srgbClr val="000000"/>
                </a:solidFill>
                <a:latin typeface="Times New Roman" pitchFamily="65" charset="-122"/>
                <a:ea typeface="宋体" pitchFamily="65" charset="-122"/>
              </a:rPr>
              <a:t>家的命运与自己思想相关的事实。一九一九年五月四日,爱国学生的浪潮不断激荡着这个不</a:t>
            </a:r>
            <a:r>
              <a:rPr dirty="0"/>
              <a:t/>
            </a:r>
            <a:br>
              <a:rPr dirty="0"/>
            </a:br>
            <a:r>
              <a:rPr lang="zh-CN" altLang="en-US" sz="1530" kern="0" dirty="0" smtClean="0">
                <a:solidFill>
                  <a:srgbClr val="000000"/>
                </a:solidFill>
                <a:latin typeface="Times New Roman" pitchFamily="65" charset="-122"/>
                <a:ea typeface="宋体" pitchFamily="65" charset="-122"/>
              </a:rPr>
              <a:t>公的世界,这一切之大渊源岂不是胡适等人所倡导的白话文教育?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在那个新旧交替时代的十字路口,胡适选对了!正如唐朝所盛行之《文选》,却被宋初文人唾</a:t>
            </a:r>
            <a:r>
              <a:rPr dirty="0"/>
              <a:t/>
            </a:r>
            <a:br>
              <a:rPr dirty="0"/>
            </a:br>
            <a:r>
              <a:rPr lang="zh-CN" altLang="en-US" sz="1530" kern="0" dirty="0" smtClean="0">
                <a:solidFill>
                  <a:srgbClr val="000000"/>
                </a:solidFill>
                <a:latin typeface="Times New Roman" pitchFamily="65" charset="-122"/>
                <a:ea typeface="宋体" pitchFamily="65" charset="-122"/>
              </a:rPr>
              <a:t>弃一样,众多写白话文的文人夜以继日地创作,也使当代文人对自己的语言文化产生了自信。</a:t>
            </a:r>
            <a:r>
              <a:rPr dirty="0"/>
              <a:t/>
            </a:r>
            <a:br>
              <a:rPr dirty="0"/>
            </a:br>
            <a:r>
              <a:rPr lang="zh-CN" altLang="en-US" sz="1530" kern="0" dirty="0" smtClean="0">
                <a:solidFill>
                  <a:srgbClr val="000000"/>
                </a:solidFill>
                <a:latin typeface="Times New Roman" pitchFamily="65" charset="-122"/>
                <a:ea typeface="宋体" pitchFamily="65" charset="-122"/>
              </a:rPr>
              <a:t>一个时代有一个时代的语言特点:楚辞、汉赋、唐诗、宋词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而胡适却也已为我们这个时</a:t>
            </a:r>
            <a:r>
              <a:rPr dirty="0"/>
              <a:t/>
            </a:r>
            <a:br>
              <a:rPr dirty="0"/>
            </a:br>
            <a:r>
              <a:rPr lang="zh-CN" altLang="en-US" sz="1530" kern="0" dirty="0" smtClean="0">
                <a:solidFill>
                  <a:srgbClr val="000000"/>
                </a:solidFill>
                <a:latin typeface="Times New Roman" pitchFamily="65" charset="-122"/>
                <a:ea typeface="宋体" pitchFamily="65" charset="-122"/>
              </a:rPr>
              <a:t>代引导了一种更为包容的语言——白话文。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百年前,这位年轻人为语言奋斗的身影,我可依稀地想象出来——他是为这个国家的未来而奋</a:t>
            </a:r>
            <a:r>
              <a:rPr dirty="0"/>
              <a:t/>
            </a:r>
            <a:br>
              <a:rPr dirty="0"/>
            </a:br>
            <a:r>
              <a:rPr lang="zh-CN" altLang="en-US" sz="1530" kern="0" dirty="0" smtClean="0">
                <a:solidFill>
                  <a:srgbClr val="000000"/>
                </a:solidFill>
                <a:latin typeface="Times New Roman" pitchFamily="65" charset="-122"/>
                <a:ea typeface="宋体" pitchFamily="65" charset="-122"/>
              </a:rPr>
              <a:t>斗啊!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作者选择文言文和白话文这两种具体的语言载体,将其置于语言变革的特殊历史时</a:t>
            </a:r>
            <a:r>
              <a:rPr dirty="0"/>
              <a:t/>
            </a:r>
            <a:br>
              <a:rPr dirty="0"/>
            </a:br>
            <a:r>
              <a:rPr lang="zh-CN" altLang="en-US" sz="1530" kern="0" dirty="0" smtClean="0">
                <a:solidFill>
                  <a:srgbClr val="000000"/>
                </a:solidFill>
                <a:latin typeface="Times New Roman" pitchFamily="65" charset="-122"/>
                <a:ea typeface="宋体" pitchFamily="65" charset="-122"/>
              </a:rPr>
              <a:t>期,从文化的角度揭示语言的真谛,立意角度有新意。行文切合题意,思路清晰,论证有力。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76235"/>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1.(2017浙江,24,60分)阅读下面文字,根据要求作文。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有位作家说,人要读三本大书:一本是“有字之书”,一本是“无字之书”,一本是“心灵之书”。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对此你有什么思考?写一篇文章,对作家的看法加以评说。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　①题目自拟。②不得少于800字。③不得抄袭、套作。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首先要审准题。要清楚“有字之书”“无字之书”“心灵之书”的隐含意义,</a:t>
            </a:r>
            <a:r>
              <a:rPr dirty="0"/>
              <a:t/>
            </a:r>
            <a:br>
              <a:rPr dirty="0"/>
            </a:br>
            <a:r>
              <a:rPr lang="zh-CN" altLang="en-US" sz="1530" kern="0" dirty="0" smtClean="0">
                <a:solidFill>
                  <a:srgbClr val="000000"/>
                </a:solidFill>
                <a:latin typeface="Times New Roman" pitchFamily="65" charset="-122"/>
                <a:ea typeface="宋体" pitchFamily="65" charset="-122"/>
              </a:rPr>
              <a:t>知道它们分别指代什么。“有字之书”就是书籍,不光是指教科书、专业书,更多的是指人类</a:t>
            </a:r>
            <a:r>
              <a:rPr dirty="0"/>
              <a:t/>
            </a:r>
            <a:br>
              <a:rPr dirty="0"/>
            </a:br>
            <a:r>
              <a:rPr lang="zh-CN" altLang="en-US" sz="1530" kern="0" dirty="0" smtClean="0">
                <a:solidFill>
                  <a:srgbClr val="000000"/>
                </a:solidFill>
                <a:latin typeface="Times New Roman" pitchFamily="65" charset="-122"/>
                <a:ea typeface="宋体" pitchFamily="65" charset="-122"/>
              </a:rPr>
              <a:t>经典的书籍。“无字之书”就是指生活本身这本大书。“心灵之书”无疑就是促进心灵成</a:t>
            </a:r>
            <a:r>
              <a:rPr dirty="0"/>
              <a:t/>
            </a:r>
            <a:br>
              <a:rPr dirty="0"/>
            </a:br>
            <a:r>
              <a:rPr lang="zh-CN" altLang="en-US" sz="1530" kern="0" dirty="0" smtClean="0">
                <a:solidFill>
                  <a:srgbClr val="000000"/>
                </a:solidFill>
                <a:latin typeface="Times New Roman" pitchFamily="65" charset="-122"/>
                <a:ea typeface="宋体" pitchFamily="65" charset="-122"/>
              </a:rPr>
              <a:t>长、培养良善品德的实践活动。一般来说,文章立意应该围绕作家的话,故可立意为“人要读</a:t>
            </a:r>
            <a:r>
              <a:rPr dirty="0"/>
              <a:t/>
            </a:r>
            <a:br>
              <a:rPr dirty="0"/>
            </a:br>
            <a:r>
              <a:rPr lang="zh-CN" altLang="en-US" sz="1530" kern="0" dirty="0" smtClean="0">
                <a:solidFill>
                  <a:srgbClr val="000000"/>
                </a:solidFill>
                <a:latin typeface="Times New Roman" pitchFamily="65" charset="-122"/>
                <a:ea typeface="宋体" pitchFamily="65" charset="-122"/>
              </a:rPr>
              <a:t>三本大书”;也可以侧重于某点来写,如写“要读好‘有字之书’”。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其次,在表达上显功夫。表达时要在理性分析上显功力。所谓理性分析,包括两个方面:一是框</a:t>
            </a:r>
            <a:r>
              <a:rPr dirty="0"/>
              <a:t/>
            </a:r>
            <a:br>
              <a:rPr dirty="0"/>
            </a:br>
            <a:r>
              <a:rPr lang="zh-CN" altLang="en-US" sz="1530" kern="0" dirty="0" smtClean="0">
                <a:solidFill>
                  <a:srgbClr val="000000"/>
                </a:solidFill>
                <a:latin typeface="Times New Roman" pitchFamily="65" charset="-122"/>
                <a:ea typeface="宋体" pitchFamily="65" charset="-122"/>
              </a:rPr>
              <a:t>定文体,二是重视表达过程。题中要求“对作家的看法加以评说”,其实就是让考生直接表达</a:t>
            </a:r>
            <a:r>
              <a:rPr dirty="0"/>
              <a:t/>
            </a:r>
            <a:br>
              <a:rPr dirty="0"/>
            </a:br>
            <a:r>
              <a:rPr lang="zh-CN" altLang="en-US" sz="1530" kern="0" dirty="0" smtClean="0">
                <a:solidFill>
                  <a:srgbClr val="000000"/>
                </a:solidFill>
                <a:latin typeface="Times New Roman" pitchFamily="65" charset="-122"/>
                <a:ea typeface="宋体" pitchFamily="65" charset="-122"/>
              </a:rPr>
              <a:t>自己的观点、态度,写一篇议论文。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表达上要具体,必须言之有物;要清晰,必须言之有序;要实在,必须老实讲理。在围绕“人要读</a:t>
            </a:r>
            <a:r>
              <a:rPr dirty="0"/>
              <a:t/>
            </a:r>
            <a:br>
              <a:rPr dirty="0"/>
            </a:br>
            <a:r>
              <a:rPr lang="zh-CN" altLang="en-US" sz="1530" kern="0" dirty="0" smtClean="0">
                <a:solidFill>
                  <a:srgbClr val="000000"/>
                </a:solidFill>
                <a:latin typeface="Times New Roman" pitchFamily="65" charset="-122"/>
                <a:ea typeface="宋体" pitchFamily="65" charset="-122"/>
              </a:rPr>
              <a:t>三本大书”这一立意行文时,建议考生以条分缕析的方式展开说理,先写“为什么要读‘有字</a:t>
            </a:r>
            <a:endParaRPr lang="zh-CN" altLang="en-US" dirty="0"/>
          </a:p>
        </p:txBody>
      </p:sp>
      <p:sp>
        <p:nvSpPr>
          <p:cNvPr id="3" name="文本框 4"/>
          <p:cNvSpPr txBox="1"/>
          <p:nvPr/>
        </p:nvSpPr>
        <p:spPr>
          <a:xfrm>
            <a:off x="443344" y="1115489"/>
            <a:ext cx="3416320"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题组二  </a:t>
            </a:r>
            <a:r>
              <a:rPr lang="en-US" altLang="zh-CN" b="1" dirty="0" smtClean="0">
                <a:solidFill>
                  <a:srgbClr val="7030A0"/>
                </a:solidFill>
                <a:latin typeface="黑体" panose="02010609060101010101" pitchFamily="49" charset="-122"/>
                <a:ea typeface="黑体" panose="02010609060101010101" pitchFamily="49" charset="-122"/>
                <a:sym typeface="+mn-ea"/>
              </a:rPr>
              <a:t>2014—2017</a:t>
            </a:r>
            <a:r>
              <a:rPr lang="zh-CN" altLang="en-US" b="1" dirty="0" smtClean="0">
                <a:solidFill>
                  <a:srgbClr val="7030A0"/>
                </a:solidFill>
                <a:latin typeface="黑体" panose="02010609060101010101" pitchFamily="49" charset="-122"/>
                <a:ea typeface="黑体" panose="02010609060101010101" pitchFamily="49" charset="-122"/>
                <a:sym typeface="+mn-ea"/>
              </a:rPr>
              <a:t>年高考题组</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之书’”,再写“为什么要读‘无字之书’”,最后写“为什么要读‘心灵之书’”。</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此外,内容表达上要避免空洞、贫乏,避免课内素材的罗列。有新意的文章,肯定是跳出常规的。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人生三书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两千年前,孔子以文、行、忠、信四教引导弟子。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两千年后,一位作家提出人生三书:有字之书、无字之书、心灵之书,正好与孔夫子的想法不谋</a:t>
            </a:r>
            <a:r>
              <a:rPr dirty="0"/>
              <a:t/>
            </a:r>
            <a:br>
              <a:rPr dirty="0"/>
            </a:br>
            <a:r>
              <a:rPr lang="zh-CN" altLang="en-US" sz="1530" kern="0" dirty="0" smtClean="0">
                <a:solidFill>
                  <a:srgbClr val="000000"/>
                </a:solidFill>
                <a:latin typeface="Times New Roman" pitchFamily="65" charset="-122"/>
                <a:ea typeface="宋体" pitchFamily="65" charset="-122"/>
              </a:rPr>
              <a:t>而合。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“有字之书”即文。从经史子集到唐诗宋词,再到哲学、艺术等凝聚着人类的神性与思想的</a:t>
            </a:r>
            <a:r>
              <a:rPr dirty="0"/>
              <a:t/>
            </a:r>
            <a:br>
              <a:rPr dirty="0"/>
            </a:br>
            <a:r>
              <a:rPr lang="zh-CN" altLang="en-US" sz="1530" kern="0" dirty="0" smtClean="0">
                <a:solidFill>
                  <a:srgbClr val="000000"/>
                </a:solidFill>
                <a:latin typeface="Times New Roman" pitchFamily="65" charset="-122"/>
                <a:ea typeface="宋体" pitchFamily="65" charset="-122"/>
              </a:rPr>
              <a:t>事物,丰盈我们灵魂的双翼。“无字之书”,在我看来是行。以社会之实践和阅历丰厚我们的</a:t>
            </a:r>
            <a:r>
              <a:rPr dirty="0"/>
              <a:t/>
            </a:r>
            <a:br>
              <a:rPr dirty="0"/>
            </a:br>
            <a:r>
              <a:rPr lang="zh-CN" altLang="en-US" sz="1530" kern="0" dirty="0" smtClean="0">
                <a:solidFill>
                  <a:srgbClr val="000000"/>
                </a:solidFill>
                <a:latin typeface="Times New Roman" pitchFamily="65" charset="-122"/>
                <a:ea typeface="宋体" pitchFamily="65" charset="-122"/>
              </a:rPr>
              <a:t>心灵。而“心灵之书”则是由自己下笔书写,是对自我道德修养的提炼和对自我的充分认</a:t>
            </a:r>
            <a:r>
              <a:rPr dirty="0"/>
              <a:t/>
            </a:r>
            <a:br>
              <a:rPr dirty="0"/>
            </a:br>
            <a:r>
              <a:rPr lang="zh-CN" altLang="en-US" sz="1530" kern="0" dirty="0" smtClean="0">
                <a:solidFill>
                  <a:srgbClr val="000000"/>
                </a:solidFill>
                <a:latin typeface="Times New Roman" pitchFamily="65" charset="-122"/>
                <a:ea typeface="宋体" pitchFamily="65" charset="-122"/>
              </a:rPr>
              <a:t>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书中自有黄金屋、千钟粟、颜如玉。然而,不可否认的是,在当今社会,越来越多的“心灵之</a:t>
            </a:r>
            <a:r>
              <a:rPr dirty="0"/>
              <a:t/>
            </a:r>
            <a:br>
              <a:rPr dirty="0"/>
            </a:br>
            <a:r>
              <a:rPr lang="zh-CN" altLang="en-US" sz="1530" kern="0" dirty="0" smtClean="0">
                <a:solidFill>
                  <a:srgbClr val="000000"/>
                </a:solidFill>
                <a:latin typeface="Times New Roman" pitchFamily="65" charset="-122"/>
                <a:ea typeface="宋体" pitchFamily="65" charset="-122"/>
              </a:rPr>
              <a:t>书”正在被发着幽光的冰冷机器取代,越来越多的人得不到与自己的灵魂充分对话的机会。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有字之书也不再散发科学、自由、浪漫的光辉,而是被各种成功学、厚黑学法则塞满。而社</a:t>
            </a:r>
            <a:r>
              <a:t/>
            </a:r>
            <a:br/>
            <a:r>
              <a:rPr lang="zh-CN" altLang="en-US" sz="1530" kern="0" dirty="0" smtClean="0">
                <a:solidFill>
                  <a:srgbClr val="000000"/>
                </a:solidFill>
                <a:latin typeface="Times New Roman" pitchFamily="65" charset="-122"/>
                <a:ea typeface="宋体" pitchFamily="65" charset="-122"/>
              </a:rPr>
              <a:t>会的浮华喧嚣也使我们充满了不安的躁动,陷入时间的荒漠、集体的狂欢。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巴赫金说:“我们面对的是一个众生喧哗的时代。”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卡里·纪伯伦也曾言:“我曾七次鄙视自己的灵魂</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它厕身于生活的污泥中,虽不甘心,却又</a:t>
            </a:r>
            <a:r>
              <a:t/>
            </a:r>
            <a:br/>
            <a:r>
              <a:rPr lang="zh-CN" altLang="en-US" sz="1530" kern="0" dirty="0" smtClean="0">
                <a:solidFill>
                  <a:srgbClr val="000000"/>
                </a:solidFill>
                <a:latin typeface="Times New Roman" pitchFamily="65" charset="-122"/>
                <a:ea typeface="宋体" pitchFamily="65" charset="-122"/>
              </a:rPr>
              <a:t>畏首畏尾。”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由此可见,作家提出人生必须读的三本书,不仅是一种概念,更是对我辈的期许。我们能否从大</a:t>
            </a:r>
            <a:r>
              <a:t/>
            </a:r>
            <a:br/>
            <a:r>
              <a:rPr lang="zh-CN" altLang="en-US" sz="1530" kern="0" dirty="0" smtClean="0">
                <a:solidFill>
                  <a:srgbClr val="000000"/>
                </a:solidFill>
                <a:latin typeface="Times New Roman" pitchFamily="65" charset="-122"/>
                <a:ea typeface="宋体" pitchFamily="65" charset="-122"/>
              </a:rPr>
              <a:t>队人马中挣扎出来?能否在喧嚣中闭口不言?能否减少甚至摒弃快餐式的文化消费,真正让大</a:t>
            </a:r>
            <a:r>
              <a:t/>
            </a:r>
            <a:br/>
            <a:r>
              <a:rPr lang="zh-CN" altLang="en-US" sz="1530" kern="0" dirty="0" smtClean="0">
                <a:solidFill>
                  <a:srgbClr val="000000"/>
                </a:solidFill>
                <a:latin typeface="Times New Roman" pitchFamily="65" charset="-122"/>
                <a:ea typeface="宋体" pitchFamily="65" charset="-122"/>
              </a:rPr>
              <a:t>家,让托翁,让帕乌斯托夫斯基,让史铁生,让余秋雨成为我们生命的基色?能否坚持自己的独立</a:t>
            </a:r>
            <a:r>
              <a:t/>
            </a:r>
            <a:br/>
            <a:r>
              <a:rPr lang="zh-CN" altLang="en-US" sz="1530" kern="0" dirty="0" smtClean="0">
                <a:solidFill>
                  <a:srgbClr val="000000"/>
                </a:solidFill>
                <a:latin typeface="Times New Roman" pitchFamily="65" charset="-122"/>
                <a:ea typeface="宋体" pitchFamily="65" charset="-122"/>
              </a:rPr>
              <a:t>人格,做到孟郊所言的“镜破不改光,兰死不改香”?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是的,我们可以,因为在我们之前,已有无数生命遍阅了这人生三书。而我们,也可以做到。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钱钟书先生曾立志要读遍清华图书馆里的全部藏书,他做到了,并将书中的知识完美地运用到</a:t>
            </a:r>
            <a:r>
              <a:t/>
            </a:r>
            <a:br/>
            <a:r>
              <a:rPr lang="zh-CN" altLang="en-US" sz="1530" kern="0" dirty="0" smtClean="0">
                <a:solidFill>
                  <a:srgbClr val="000000"/>
                </a:solidFill>
                <a:latin typeface="Times New Roman" pitchFamily="65" charset="-122"/>
                <a:ea typeface="宋体" pitchFamily="65" charset="-122"/>
              </a:rPr>
              <a:t>了生活中,保持天真性情,面对世事沧桑。先生是个真性情之人,与自己的灵魂有着充分对话的</a:t>
            </a:r>
            <a:r>
              <a:t/>
            </a:r>
            <a:br/>
            <a:r>
              <a:rPr lang="zh-CN" altLang="en-US" sz="1530" kern="0" dirty="0" smtClean="0">
                <a:solidFill>
                  <a:srgbClr val="000000"/>
                </a:solidFill>
                <a:latin typeface="Times New Roman" pitchFamily="65" charset="-122"/>
                <a:ea typeface="宋体" pitchFamily="65" charset="-122"/>
              </a:rPr>
              <a:t>人。这样的人,方是一个大写的“人”。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而在古时,“江湖散人”“烟波钓徒”“湖上笠翁”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一个个蕴含着洒脱之气的别号的背</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2.(2017课标全国Ⅲ,22,60分)阅读下面的材料,根据要求写作。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今年是我国恢复高考40周年。40年来,高考为国选材,推动了教育改革与社会进步,取得了举世</a:t>
            </a:r>
            <a:r>
              <a:t/>
            </a:r>
            <a:br/>
            <a:r>
              <a:rPr lang="zh-CN" altLang="en-US" sz="1530" kern="0" dirty="0" smtClean="0">
                <a:solidFill>
                  <a:srgbClr val="000000"/>
                </a:solidFill>
                <a:latin typeface="Times New Roman" pitchFamily="65" charset="-122"/>
                <a:ea typeface="宋体" pitchFamily="65" charset="-122"/>
              </a:rPr>
              <a:t>瞩目的成就。40年来,高考激扬梦想,凝聚着几代青年的集体记忆与个人情感,饱含着无数家庭</a:t>
            </a:r>
            <a:r>
              <a:t/>
            </a:r>
            <a:br/>
            <a:r>
              <a:rPr lang="zh-CN" altLang="en-US" sz="1530" kern="0" dirty="0" smtClean="0">
                <a:solidFill>
                  <a:srgbClr val="000000"/>
                </a:solidFill>
                <a:latin typeface="Times New Roman" pitchFamily="65" charset="-122"/>
                <a:ea typeface="宋体" pitchFamily="65" charset="-122"/>
              </a:rPr>
              <a:t>的泪珠汗水与笑语欢声。想当年,1977的高考标志着一个时代的拐点;看今天,你正与全国千万</a:t>
            </a:r>
            <a:r>
              <a:t/>
            </a:r>
            <a:br/>
            <a:r>
              <a:rPr lang="zh-CN" altLang="en-US" sz="1530" kern="0" dirty="0" smtClean="0">
                <a:solidFill>
                  <a:srgbClr val="000000"/>
                </a:solidFill>
                <a:latin typeface="Times New Roman" pitchFamily="65" charset="-122"/>
                <a:ea typeface="宋体" pitchFamily="65" charset="-122"/>
              </a:rPr>
              <a:t>考生一起,奋战在2017的高考考场上</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请以“我看高考”或“我的高考”为副标题,写一篇文章。要求选好角度,确定立意;明确文</a:t>
            </a:r>
            <a:r>
              <a:t/>
            </a:r>
            <a:br/>
            <a:r>
              <a:rPr lang="zh-CN" altLang="en-US" sz="1530" kern="0" dirty="0" smtClean="0">
                <a:solidFill>
                  <a:srgbClr val="000000"/>
                </a:solidFill>
                <a:latin typeface="Times New Roman" pitchFamily="65" charset="-122"/>
                <a:ea typeface="宋体" pitchFamily="65" charset="-122"/>
              </a:rPr>
              <a:t>体,自拟标题;不要套作,不得抄袭;不少于800字。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(1)看材料信息,拓宽思路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可粗略对材料加以分析。前两句,从社会国家角度谈高考的积极意义;第三句,从个人角度谈高</a:t>
            </a:r>
            <a:r>
              <a:t/>
            </a:r>
            <a:br/>
            <a:r>
              <a:rPr lang="zh-CN" altLang="en-US" sz="1530" kern="0" dirty="0" smtClean="0">
                <a:solidFill>
                  <a:srgbClr val="000000"/>
                </a:solidFill>
                <a:latin typeface="Times New Roman" pitchFamily="65" charset="-122"/>
                <a:ea typeface="宋体" pitchFamily="65" charset="-122"/>
              </a:rPr>
              <a:t>考的影响——激扬梦想,牵动喜忧;末句,从历史的角度看高考改写历史、创造历史等意义。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(2)看写作要求,确定写作重点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以“我看高考”或“我的高考”为副标题,故题目要用心拟,争取出彩。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若选择以“我看高考”为副标题写作,则要求写作相对集中,考生必须从标题的拟定开始,就要</a:t>
            </a:r>
            <a:r>
              <a:t/>
            </a:r>
            <a:br/>
            <a:r>
              <a:rPr lang="zh-CN" altLang="en-US" sz="1530" kern="0" dirty="0" smtClean="0">
                <a:solidFill>
                  <a:srgbClr val="000000"/>
                </a:solidFill>
                <a:latin typeface="Times New Roman" pitchFamily="65" charset="-122"/>
                <a:ea typeface="宋体" pitchFamily="65" charset="-122"/>
              </a:rPr>
              <a:t>聚焦于对“高考”的看法与评价:既可肯定高考对于国家、社会、个人的意义与价值,如对于</a:t>
            </a:r>
            <a:endParaRPr lang="zh-CN" altLang="en-US"/>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后,哪个不是饱读诗书、身藏大趣者?或以诗书怡情,或以诗酒狷狂。白居易有首不太出名的</a:t>
            </a:r>
            <a:r>
              <a:t/>
            </a:r>
            <a:br/>
            <a:r>
              <a:rPr lang="zh-CN" altLang="en-US" sz="1530" kern="0" dirty="0" smtClean="0">
                <a:solidFill>
                  <a:srgbClr val="000000"/>
                </a:solidFill>
                <a:latin typeface="Times New Roman" pitchFamily="65" charset="-122"/>
                <a:ea typeface="宋体" pitchFamily="65" charset="-122"/>
              </a:rPr>
              <a:t>诗,叫作“访陈二”,“出去为朝客,归来是野人”。其中的主人公必是有着极强的文德素养、</a:t>
            </a:r>
            <a:r>
              <a:t/>
            </a:r>
            <a:br/>
            <a:r>
              <a:rPr lang="zh-CN" altLang="en-US" sz="1530" kern="0" dirty="0" smtClean="0">
                <a:solidFill>
                  <a:srgbClr val="000000"/>
                </a:solidFill>
                <a:latin typeface="Times New Roman" pitchFamily="65" charset="-122"/>
                <a:ea typeface="宋体" pitchFamily="65" charset="-122"/>
              </a:rPr>
              <a:t>社会责任感,同时还有着自己的心性和活法。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阅读这人生三书,我们当以知识为底,同时具有“为天地立心,为生民立命,为往圣继绝学,为万</a:t>
            </a:r>
            <a:r>
              <a:t/>
            </a:r>
            <a:br/>
            <a:r>
              <a:rPr lang="zh-CN" altLang="en-US" sz="1530" kern="0" dirty="0" smtClean="0">
                <a:solidFill>
                  <a:srgbClr val="000000"/>
                </a:solidFill>
                <a:latin typeface="Times New Roman" pitchFamily="65" charset="-122"/>
                <a:ea typeface="宋体" pitchFamily="65" charset="-122"/>
              </a:rPr>
              <a:t>世开太平”的社会责任感和见素抱朴的匠心,更要有“人啊,认识你自己”的勇气。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别再碌碌沉溺混沌了,趁你的筋骨未钝,腕血未冷,阅读这人生三书并知行合一吧!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不然就如沈复在《浮生六记》中所叹:“从此扰扰攘攘,又不知梦醒何时耳。”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文章堪称奇文。一奇在文章处处见“三书”。作者跳出了大多数考生从无字之书到</a:t>
            </a:r>
            <a:r>
              <a:t/>
            </a:r>
            <a:br/>
            <a:r>
              <a:rPr lang="zh-CN" altLang="en-US" sz="1530" kern="0" dirty="0" smtClean="0">
                <a:solidFill>
                  <a:srgbClr val="000000"/>
                </a:solidFill>
                <a:latin typeface="Times New Roman" pitchFamily="65" charset="-122"/>
                <a:ea typeface="宋体" pitchFamily="65" charset="-122"/>
              </a:rPr>
              <a:t>有字之书再到心灵之书的并列式或递进式结构,而是几乎段段紧扣“三书”,无论是引入还是</a:t>
            </a:r>
            <a:r>
              <a:t/>
            </a:r>
            <a:br/>
            <a:r>
              <a:rPr lang="zh-CN" altLang="en-US" sz="1530" kern="0" dirty="0" smtClean="0">
                <a:solidFill>
                  <a:srgbClr val="000000"/>
                </a:solidFill>
                <a:latin typeface="Times New Roman" pitchFamily="65" charset="-122"/>
                <a:ea typeface="宋体" pitchFamily="65" charset="-122"/>
              </a:rPr>
              <a:t>阐释概念,还是阐述现状,抑或是举例和总结,作者都巧妙地点到了“三书”,不但准确,而且深</a:t>
            </a:r>
            <a:r>
              <a:t/>
            </a:r>
            <a:br/>
            <a:r>
              <a:rPr lang="zh-CN" altLang="en-US" sz="1530" kern="0" dirty="0" smtClean="0">
                <a:solidFill>
                  <a:srgbClr val="000000"/>
                </a:solidFill>
                <a:latin typeface="Times New Roman" pitchFamily="65" charset="-122"/>
                <a:ea typeface="宋体" pitchFamily="65" charset="-122"/>
              </a:rPr>
              <a:t>刻。二奇在文章处处见引用。引用关键是巧,不然就会有堆砌卖弄之嫌。孔子、巴赫金、卡</a:t>
            </a:r>
            <a:r>
              <a:t/>
            </a:r>
            <a:br/>
            <a:r>
              <a:rPr lang="zh-CN" altLang="en-US" sz="1530" kern="0" dirty="0" smtClean="0">
                <a:solidFill>
                  <a:srgbClr val="000000"/>
                </a:solidFill>
                <a:latin typeface="Times New Roman" pitchFamily="65" charset="-122"/>
                <a:ea typeface="宋体" pitchFamily="65" charset="-122"/>
              </a:rPr>
              <a:t>里·纪伯伦、孟郊、白居易、张载、苏格拉底、沈复等的名言名句,作者信手拈来,恰当地穿插</a:t>
            </a:r>
            <a:r>
              <a:t/>
            </a:r>
            <a:br/>
            <a:r>
              <a:rPr lang="zh-CN" altLang="en-US" sz="1530" kern="0" dirty="0" smtClean="0">
                <a:solidFill>
                  <a:srgbClr val="000000"/>
                </a:solidFill>
                <a:latin typeface="Times New Roman" pitchFamily="65" charset="-122"/>
                <a:ea typeface="宋体" pitchFamily="65" charset="-122"/>
              </a:rPr>
              <a:t>其中,衔接得天衣无缝。三奇在文章挖掘出了材料背后的深意。时代所缺乏的,恰恰是我们所</a:t>
            </a:r>
            <a:r>
              <a:t/>
            </a:r>
            <a:br/>
            <a:r>
              <a:rPr lang="zh-CN" altLang="en-US" sz="1530" kern="0" dirty="0" smtClean="0">
                <a:solidFill>
                  <a:srgbClr val="000000"/>
                </a:solidFill>
                <a:latin typeface="Times New Roman" pitchFamily="65" charset="-122"/>
                <a:ea typeface="宋体" pitchFamily="65" charset="-122"/>
              </a:rPr>
              <a:t>呼唤的,作者看出了作家对身处喧哗众生场中人要读书的期许,可以说是见解独到。</a:t>
            </a:r>
            <a:endParaRPr lang="zh-CN" altLang="en-US"/>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2.(2017天津,22,60分)请根据下面的材料,写一篇文章。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我们在长辈的环绕下成长,自以为了解他们,其实每一位长辈都是一部厚书,一旦重新打开,就</a:t>
            </a:r>
            <a:r>
              <a:t/>
            </a:r>
            <a:br/>
            <a:r>
              <a:rPr lang="zh-CN" altLang="en-US" sz="1530" kern="0" dirty="0" smtClean="0">
                <a:solidFill>
                  <a:srgbClr val="000000"/>
                </a:solidFill>
                <a:latin typeface="Times New Roman" pitchFamily="65" charset="-122"/>
                <a:ea typeface="宋体" pitchFamily="65" charset="-122"/>
              </a:rPr>
              <a:t>会读到人生的事理,读到传统的积淀,读到时代的印记,还可以读出我们自己,读出我们成长时</a:t>
            </a:r>
            <a:r>
              <a:t/>
            </a:r>
            <a:br/>
            <a:r>
              <a:rPr lang="zh-CN" altLang="en-US" sz="1530" kern="0" dirty="0" smtClean="0">
                <a:solidFill>
                  <a:srgbClr val="000000"/>
                </a:solidFill>
                <a:latin typeface="Times New Roman" pitchFamily="65" charset="-122"/>
                <a:ea typeface="宋体" pitchFamily="65" charset="-122"/>
              </a:rPr>
              <a:t>他们的成长与成熟,读出我们和他们之间认知上的共识或分歧</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十八岁的我们已经长大,今天的重读,是成年个体之间平等的心灵对话、灵魂触摸,是通往理性</a:t>
            </a:r>
            <a:r>
              <a:t/>
            </a:r>
            <a:br/>
            <a:r>
              <a:rPr lang="zh-CN" altLang="en-US" sz="1530" kern="0" dirty="0" smtClean="0">
                <a:solidFill>
                  <a:srgbClr val="000000"/>
                </a:solidFill>
                <a:latin typeface="Times New Roman" pitchFamily="65" charset="-122"/>
                <a:ea typeface="宋体" pitchFamily="65" charset="-122"/>
              </a:rPr>
              <a:t>认知的幽径。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请结合自己的生活阅历深入思考,围绕“重读长辈这部书”写一篇作文。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要求:①自选角度,自拟标题;②文体不限(诗歌除外),文体特征鲜明;③不少于800字;④不得抄</a:t>
            </a:r>
            <a:r>
              <a:t/>
            </a:r>
            <a:br/>
            <a:r>
              <a:rPr lang="zh-CN" altLang="en-US" sz="1530" kern="0" dirty="0" smtClean="0">
                <a:solidFill>
                  <a:srgbClr val="000000"/>
                </a:solidFill>
                <a:latin typeface="Times New Roman" pitchFamily="65" charset="-122"/>
                <a:ea typeface="宋体" pitchFamily="65" charset="-122"/>
              </a:rPr>
              <a:t>袭,不得套作。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该作文题从考生十八岁步入成人的年龄特点出发,关注传统文化的代际传承及</a:t>
            </a:r>
            <a:r>
              <a:t/>
            </a:r>
            <a:br/>
            <a:r>
              <a:rPr lang="zh-CN" altLang="en-US" sz="1530" kern="0" dirty="0" smtClean="0">
                <a:solidFill>
                  <a:srgbClr val="000000"/>
                </a:solidFill>
                <a:latin typeface="Times New Roman" pitchFamily="65" charset="-122"/>
                <a:ea typeface="宋体" pitchFamily="65" charset="-122"/>
              </a:rPr>
              <a:t>人文素养的培育提升,引导考生展开联想与思考,写出个人的独特感受与见解。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(1)关注传统文化,饱含人文情怀。人伦关系蕴含着中国传统文化的核心价值,命题意在引导考</a:t>
            </a:r>
            <a:r>
              <a:t/>
            </a:r>
            <a:br/>
            <a:r>
              <a:rPr lang="zh-CN" altLang="en-US" sz="1530" kern="0" dirty="0" smtClean="0">
                <a:solidFill>
                  <a:srgbClr val="000000"/>
                </a:solidFill>
                <a:latin typeface="Times New Roman" pitchFamily="65" charset="-122"/>
                <a:ea typeface="宋体" pitchFamily="65" charset="-122"/>
              </a:rPr>
              <a:t>生调动家庭与个人、长与幼的相关经验,重新理解长辈的深沉情感、丰富智慧及其对于青年</a:t>
            </a:r>
            <a:r>
              <a:t/>
            </a:r>
            <a:br/>
            <a:r>
              <a:rPr lang="zh-CN" altLang="en-US" sz="1530" kern="0" dirty="0" smtClean="0">
                <a:solidFill>
                  <a:srgbClr val="000000"/>
                </a:solidFill>
                <a:latin typeface="Times New Roman" pitchFamily="65" charset="-122"/>
                <a:ea typeface="宋体" pitchFamily="65" charset="-122"/>
              </a:rPr>
              <a:t>成长的宝贵意义,引导考生关注优秀传统文化及其当代体现。题目需要考生从凝聚个人真切</a:t>
            </a:r>
            <a:endParaRPr lang="zh-CN" altLang="en-US"/>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情感的生活阅历中选材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关注自我与他人、与社会、与时代的关系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既唤醒内心的真挚情感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思考个人的精神成长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富有人文情怀。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立意角度丰富。“长辈”可以是父母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也可以是其他年长的亲人或老师。依据材料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考生可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以通过长辈的人生经历重新思考过去的时代与历史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思考家族传统和民族传统方面的文化积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思考长辈的人生智慧和经验教训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也可以在长幼互动中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以长辈为镜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重新发现与认识自我</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从“我”的视角观照长辈在家庭角色和社会角色上的进步与成熟</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立意角度多元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可叙可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便于各层次考生发挥个性特长。</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富有思辨性。写长辈、写日常生活很容易入手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但以“十八岁成人”的眼光来重新思考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思想碰撞中触摸灵魂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则需要考生处理好感性生活与理性思考的关系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需要处理好表象与本质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需要思考延续传统与突破传统的关系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需要思考传统文化中核心价值的恒定与时代变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化的关系</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要写出深度与个性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就要具备处理这一系列辩证关系的理性思考能力。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重读长辈这部厚书</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天津一考生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“家有一老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犹有一宝”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这是母亲常挂在嘴边的一句话。少年时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我并不知其中深意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只是依</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稀明白,要像爱护珍宝一样敬爱长辈。随着慢慢成长,我才逐渐明白,长辈们的悉心陪伴以及言</a:t>
            </a:r>
            <a:r>
              <a:rPr dirty="0"/>
              <a:t/>
            </a:r>
            <a:br>
              <a:rPr dirty="0"/>
            </a:br>
            <a:r>
              <a:rPr lang="zh-CN" altLang="en-US" sz="1530" kern="0" dirty="0" smtClean="0">
                <a:solidFill>
                  <a:srgbClr val="000000"/>
                </a:solidFill>
                <a:latin typeface="Times New Roman" pitchFamily="65" charset="-122"/>
                <a:ea typeface="宋体" pitchFamily="65" charset="-122"/>
              </a:rPr>
              <a:t>传身教才是真正的宝贝。而如今,十八岁的我已经长大,对于长辈也有了更深的理解。我知道,</a:t>
            </a:r>
            <a:r>
              <a:rPr dirty="0"/>
              <a:t/>
            </a:r>
            <a:br>
              <a:rPr dirty="0"/>
            </a:br>
            <a:r>
              <a:rPr lang="zh-CN" altLang="en-US" sz="1530" kern="0" dirty="0" smtClean="0">
                <a:solidFill>
                  <a:srgbClr val="000000"/>
                </a:solidFill>
                <a:latin typeface="Times New Roman" pitchFamily="65" charset="-122"/>
                <a:ea typeface="宋体" pitchFamily="65" charset="-122"/>
              </a:rPr>
              <a:t>长辈就是这样一部厚厚的书。在时光的旅程里,我一读再读。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少年时,这部厚书是一部唯美的童话,它绝不逊色于任何如《安徒生童话》般的世界著作。在</a:t>
            </a:r>
            <a:r>
              <a:rPr dirty="0"/>
              <a:t/>
            </a:r>
            <a:br>
              <a:rPr dirty="0"/>
            </a:br>
            <a:r>
              <a:rPr lang="zh-CN" altLang="en-US" sz="1530" kern="0" dirty="0" smtClean="0">
                <a:solidFill>
                  <a:srgbClr val="000000"/>
                </a:solidFill>
                <a:latin typeface="Times New Roman" pitchFamily="65" charset="-122"/>
                <a:ea typeface="宋体" pitchFamily="65" charset="-122"/>
              </a:rPr>
              <a:t>这部童话中,有母亲温柔的哺育,有父亲有力的臂膀,有姥爷晃动的肩头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从这部童话中,我</a:t>
            </a:r>
            <a:r>
              <a:rPr dirty="0"/>
              <a:t/>
            </a:r>
            <a:br>
              <a:rPr dirty="0"/>
            </a:br>
            <a:r>
              <a:rPr lang="zh-CN" altLang="en-US" sz="1530" kern="0" dirty="0" smtClean="0">
                <a:solidFill>
                  <a:srgbClr val="000000"/>
                </a:solidFill>
                <a:latin typeface="Times New Roman" pitchFamily="65" charset="-122"/>
                <a:ea typeface="宋体" pitchFamily="65" charset="-122"/>
              </a:rPr>
              <a:t>懂得了什么是爱、什么是家人,学会了如何去爱与被爱,体会到了这个世界的温暖与关怀。这</a:t>
            </a:r>
            <a:r>
              <a:rPr dirty="0"/>
              <a:t/>
            </a:r>
            <a:br>
              <a:rPr dirty="0"/>
            </a:br>
            <a:r>
              <a:rPr lang="zh-CN" altLang="en-US" sz="1530" kern="0" dirty="0" smtClean="0">
                <a:solidFill>
                  <a:srgbClr val="000000"/>
                </a:solidFill>
                <a:latin typeface="Times New Roman" pitchFamily="65" charset="-122"/>
                <a:ea typeface="宋体" pitchFamily="65" charset="-122"/>
              </a:rPr>
              <a:t>部童话,是长辈对我爱的启蒙,也是长辈这部厚书的第一章。而如今,重读这部充满爱的童话,</a:t>
            </a:r>
            <a:r>
              <a:rPr dirty="0"/>
              <a:t/>
            </a:r>
            <a:br>
              <a:rPr dirty="0"/>
            </a:br>
            <a:r>
              <a:rPr lang="zh-CN" altLang="en-US" sz="1530" kern="0" dirty="0" smtClean="0">
                <a:solidFill>
                  <a:srgbClr val="000000"/>
                </a:solidFill>
                <a:latin typeface="Times New Roman" pitchFamily="65" charset="-122"/>
                <a:ea typeface="宋体" pitchFamily="65" charset="-122"/>
              </a:rPr>
              <a:t>我读到更多的是心中的感恩、对回报长辈的渴望以及成年后肩上的责任。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随着慢慢成长,长辈这部厚书的第一章渐渐落下帷幕。当我期冀童话继续的时候,它却炫然一</a:t>
            </a:r>
            <a:r>
              <a:rPr dirty="0"/>
              <a:t/>
            </a:r>
            <a:br>
              <a:rPr dirty="0"/>
            </a:br>
            <a:r>
              <a:rPr lang="zh-CN" altLang="en-US" sz="1530" kern="0" dirty="0" smtClean="0">
                <a:solidFill>
                  <a:srgbClr val="000000"/>
                </a:solidFill>
                <a:latin typeface="Times New Roman" pitchFamily="65" charset="-122"/>
                <a:ea typeface="宋体" pitchFamily="65" charset="-122"/>
              </a:rPr>
              <a:t>变,成了一部严谨又充实的教科书。在这部教科书里,有着长辈们的谆谆教诲和严厉批评。在</a:t>
            </a:r>
            <a:r>
              <a:rPr dirty="0"/>
              <a:t/>
            </a:r>
            <a:br>
              <a:rPr dirty="0"/>
            </a:br>
            <a:r>
              <a:rPr lang="zh-CN" altLang="en-US" sz="1530" kern="0" dirty="0" smtClean="0">
                <a:solidFill>
                  <a:srgbClr val="000000"/>
                </a:solidFill>
                <a:latin typeface="Times New Roman" pitchFamily="65" charset="-122"/>
                <a:ea typeface="宋体" pitchFamily="65" charset="-122"/>
              </a:rPr>
              <a:t>这里,我收获了一个又一个珍贵的人生道理——我了解了自己对家庭、社会和国家应尽的义</a:t>
            </a:r>
            <a:r>
              <a:rPr dirty="0"/>
              <a:t/>
            </a:r>
            <a:br>
              <a:rPr dirty="0"/>
            </a:br>
            <a:r>
              <a:rPr lang="zh-CN" altLang="en-US" sz="1530" kern="0" dirty="0" smtClean="0">
                <a:solidFill>
                  <a:srgbClr val="000000"/>
                </a:solidFill>
                <a:latin typeface="Times New Roman" pitchFamily="65" charset="-122"/>
                <a:ea typeface="宋体" pitchFamily="65" charset="-122"/>
              </a:rPr>
              <a:t>务,懂得了什么是团队意识;接触到了保护公民权利的庄严宪法,并开始思考自己的未来,规划</a:t>
            </a:r>
            <a:r>
              <a:rPr dirty="0"/>
              <a:t/>
            </a:r>
            <a:br>
              <a:rPr dirty="0"/>
            </a:br>
            <a:r>
              <a:rPr lang="zh-CN" altLang="en-US" sz="1530" kern="0" dirty="0" smtClean="0">
                <a:solidFill>
                  <a:srgbClr val="000000"/>
                </a:solidFill>
                <a:latin typeface="Times New Roman" pitchFamily="65" charset="-122"/>
                <a:ea typeface="宋体" pitchFamily="65" charset="-122"/>
              </a:rPr>
              <a:t>自己的道路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这部教科书,身处其中之时,我只因懂得了一个又一个宏大的道理而沾沾自喜,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却困惑于长辈们的批评和提醒。如今重读它,我才恍觉自己真正缺少的是什么,而这也预示着</a:t>
            </a:r>
            <a:r>
              <a:rPr dirty="0"/>
              <a:t/>
            </a:r>
            <a:br>
              <a:rPr dirty="0"/>
            </a:br>
            <a:r>
              <a:rPr lang="zh-CN" altLang="en-US" sz="1530" kern="0" dirty="0" smtClean="0">
                <a:solidFill>
                  <a:srgbClr val="000000"/>
                </a:solidFill>
                <a:latin typeface="Times New Roman" pitchFamily="65" charset="-122"/>
                <a:ea typeface="宋体" pitchFamily="65" charset="-122"/>
              </a:rPr>
              <a:t>长辈这部厚书第三章的到来。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十八岁的我已经长大,也迎来了自己人生中的第一个挑战——高考。在高考备战期间,我遇到</a:t>
            </a:r>
            <a:r>
              <a:rPr dirty="0"/>
              <a:t/>
            </a:r>
            <a:br>
              <a:rPr dirty="0"/>
            </a:br>
            <a:r>
              <a:rPr lang="zh-CN" altLang="en-US" sz="1530" kern="0" dirty="0" smtClean="0">
                <a:solidFill>
                  <a:srgbClr val="000000"/>
                </a:solidFill>
                <a:latin typeface="Times New Roman" pitchFamily="65" charset="-122"/>
                <a:ea typeface="宋体" pitchFamily="65" charset="-122"/>
              </a:rPr>
              <a:t>了一个又一个意想不到的困难。在这些困难面前,我的那些大道理仿佛都失效了。无论是一</a:t>
            </a:r>
            <a:r>
              <a:rPr dirty="0"/>
              <a:t/>
            </a:r>
            <a:br>
              <a:rPr dirty="0"/>
            </a:br>
            <a:r>
              <a:rPr lang="zh-CN" altLang="en-US" sz="1530" kern="0" dirty="0" smtClean="0">
                <a:solidFill>
                  <a:srgbClr val="000000"/>
                </a:solidFill>
                <a:latin typeface="Times New Roman" pitchFamily="65" charset="-122"/>
                <a:ea typeface="宋体" pitchFamily="65" charset="-122"/>
              </a:rPr>
              <a:t>夜又一夜点灯鏖战所带来的身体羸弱,还是一次又一次的失败导致的极度自卑,我无数次尝试</a:t>
            </a:r>
            <a:r>
              <a:rPr dirty="0"/>
              <a:t/>
            </a:r>
            <a:br>
              <a:rPr dirty="0"/>
            </a:br>
            <a:r>
              <a:rPr lang="zh-CN" altLang="en-US" sz="1530" kern="0" dirty="0" smtClean="0">
                <a:solidFill>
                  <a:srgbClr val="000000"/>
                </a:solidFill>
                <a:latin typeface="Times New Roman" pitchFamily="65" charset="-122"/>
                <a:ea typeface="宋体" pitchFamily="65" charset="-122"/>
              </a:rPr>
              <a:t>用人生哲理来激励自己,却好似根本无的放矢。这时,是长辈们牵着我的手,一步一步地告诉我</a:t>
            </a:r>
            <a:r>
              <a:rPr dirty="0"/>
              <a:t/>
            </a:r>
            <a:br>
              <a:rPr dirty="0"/>
            </a:br>
            <a:r>
              <a:rPr lang="zh-CN" altLang="en-US" sz="1530" kern="0" dirty="0" smtClean="0">
                <a:solidFill>
                  <a:srgbClr val="000000"/>
                </a:solidFill>
                <a:latin typeface="Times New Roman" pitchFamily="65" charset="-122"/>
                <a:ea typeface="宋体" pitchFamily="65" charset="-122"/>
              </a:rPr>
              <a:t>该如何应用这些道理,一点一点地带我走出“深渊”。我也终于明白,为什么妈妈在批评提醒</a:t>
            </a:r>
            <a:r>
              <a:rPr dirty="0"/>
              <a:t/>
            </a:r>
            <a:br>
              <a:rPr dirty="0"/>
            </a:br>
            <a:r>
              <a:rPr lang="zh-CN" altLang="en-US" sz="1530" kern="0" dirty="0" smtClean="0">
                <a:solidFill>
                  <a:srgbClr val="000000"/>
                </a:solidFill>
                <a:latin typeface="Times New Roman" pitchFamily="65" charset="-122"/>
                <a:ea typeface="宋体" pitchFamily="65" charset="-122"/>
              </a:rPr>
              <a:t>我时常说那一句话:“纸上得来终觉浅,绝知此事要躬行。”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我一直以来缺少的,正是实践。实践,正是长辈这部厚书的第三章,真正让我受益匪浅。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在长辈们的陪伴下,我度过了高考的备战期。高考之后,在长辈这部厚书中,崭新的篇章即将开</a:t>
            </a:r>
            <a:r>
              <a:rPr dirty="0"/>
              <a:t/>
            </a:r>
            <a:br>
              <a:rPr dirty="0"/>
            </a:br>
            <a:r>
              <a:rPr lang="zh-CN" altLang="en-US" sz="1530" kern="0" dirty="0" smtClean="0">
                <a:solidFill>
                  <a:srgbClr val="000000"/>
                </a:solidFill>
                <a:latin typeface="Times New Roman" pitchFamily="65" charset="-122"/>
                <a:ea typeface="宋体" pitchFamily="65" charset="-122"/>
              </a:rPr>
              <a:t>启。在接下来的篇章中,虽然不会再有长辈们的时时陪伴,但我会带着长辈们浓浓的期待与关</a:t>
            </a:r>
            <a:r>
              <a:rPr dirty="0"/>
              <a:t/>
            </a:r>
            <a:br>
              <a:rPr dirty="0"/>
            </a:br>
            <a:r>
              <a:rPr lang="zh-CN" altLang="en-US" sz="1530" kern="0" dirty="0" smtClean="0">
                <a:solidFill>
                  <a:srgbClr val="000000"/>
                </a:solidFill>
                <a:latin typeface="Times New Roman" pitchFamily="65" charset="-122"/>
                <a:ea typeface="宋体" pitchFamily="65" charset="-122"/>
              </a:rPr>
              <a:t>怀,带着重读长辈这部厚书的满满收获,自信地迎接更多的困难与挑战,独自去实践。加油!一</a:t>
            </a:r>
            <a:r>
              <a:rPr dirty="0"/>
              <a:t/>
            </a:r>
            <a:br>
              <a:rPr dirty="0"/>
            </a:br>
            <a:r>
              <a:rPr lang="zh-CN" altLang="en-US" sz="1530" kern="0" dirty="0" smtClean="0">
                <a:solidFill>
                  <a:srgbClr val="000000"/>
                </a:solidFill>
                <a:latin typeface="Times New Roman" pitchFamily="65" charset="-122"/>
                <a:ea typeface="宋体" pitchFamily="65" charset="-122"/>
              </a:rPr>
              <a:t>路高歌!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[点评]　本文紧紧抓住“重读”和“长辈”两个关键词来行文,贵在书写重读的过程与重读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的感悟。作者准确界定“长辈”的概念,书写真情实感,突出“重读长辈这部书”的成长所</a:t>
            </a:r>
            <a:r>
              <a:rPr dirty="0"/>
              <a:t/>
            </a:r>
            <a:br>
              <a:rPr dirty="0"/>
            </a:br>
            <a:r>
              <a:rPr lang="zh-CN" altLang="en-US" sz="1530" kern="0" dirty="0" smtClean="0">
                <a:solidFill>
                  <a:srgbClr val="000000"/>
                </a:solidFill>
                <a:latin typeface="Times New Roman" pitchFamily="65" charset="-122"/>
                <a:ea typeface="宋体" pitchFamily="65" charset="-122"/>
              </a:rPr>
              <a:t>得。文章着重描写了自身对长辈这部书从初读到重读的认识变化,凸显重读,展现出成长中的</a:t>
            </a:r>
            <a:r>
              <a:rPr dirty="0"/>
              <a:t/>
            </a:r>
            <a:br>
              <a:rPr dirty="0"/>
            </a:br>
            <a:r>
              <a:rPr lang="zh-CN" altLang="en-US" sz="1530" kern="0" dirty="0" smtClean="0">
                <a:solidFill>
                  <a:srgbClr val="000000"/>
                </a:solidFill>
                <a:latin typeface="Times New Roman" pitchFamily="65" charset="-122"/>
                <a:ea typeface="宋体" pitchFamily="65" charset="-122"/>
              </a:rPr>
              <a:t>思想成熟过程。在文章结构上,作者将长辈这部书分为几章,从童话到教科书再到实践,这部书</a:t>
            </a:r>
            <a:r>
              <a:rPr dirty="0"/>
              <a:t/>
            </a:r>
            <a:br>
              <a:rPr dirty="0"/>
            </a:br>
            <a:r>
              <a:rPr lang="zh-CN" altLang="en-US" sz="1530" kern="0" dirty="0" smtClean="0">
                <a:solidFill>
                  <a:srgbClr val="000000"/>
                </a:solidFill>
                <a:latin typeface="Times New Roman" pitchFamily="65" charset="-122"/>
                <a:ea typeface="宋体" pitchFamily="65" charset="-122"/>
              </a:rPr>
              <a:t>中的每一章都饱含着作者成长的体悟,而长辈的悉心教诲已跃然纸上。文章以对未来的信心</a:t>
            </a:r>
            <a:r>
              <a:rPr dirty="0"/>
              <a:t/>
            </a:r>
            <a:br>
              <a:rPr dirty="0"/>
            </a:br>
            <a:r>
              <a:rPr lang="zh-CN" altLang="en-US" sz="1530" kern="0" dirty="0" smtClean="0">
                <a:solidFill>
                  <a:srgbClr val="000000"/>
                </a:solidFill>
                <a:latin typeface="Times New Roman" pitchFamily="65" charset="-122"/>
                <a:ea typeface="宋体" pitchFamily="65" charset="-122"/>
              </a:rPr>
              <a:t>结尾,洋溢着青春气息与满满的正能量。小作者的这篇作文构思精巧,创新性强,思路清晰,富</a:t>
            </a:r>
            <a:r>
              <a:rPr dirty="0"/>
              <a:t/>
            </a:r>
            <a:br>
              <a:rPr dirty="0"/>
            </a:br>
            <a:r>
              <a:rPr lang="zh-CN" altLang="en-US" sz="1530" kern="0" dirty="0" smtClean="0">
                <a:solidFill>
                  <a:srgbClr val="000000"/>
                </a:solidFill>
                <a:latin typeface="Times New Roman" pitchFamily="65" charset="-122"/>
                <a:ea typeface="宋体" pitchFamily="65" charset="-122"/>
              </a:rPr>
              <a:t>于情怀,堪称佳作。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3.(2017</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,20,70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生活中离不开车。车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种类繁多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形态各异。车来车往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见证着时代的发展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承载了世间的真情</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车来车往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折射出观念的变迁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蕴含着人生的哲理。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本次作文的立意要注重对“车”的解读。材料共三句话。第一句话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生活中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离不开车”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是生活常识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也是材料的引子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引导学生将目光投向生活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进而聚焦生活中的车。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第二句话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从车的种类、形态等方面加以提示引导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意在帮助学生展开联想。第三句话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是材料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的核心所在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也是作文的重心所在。“车来车往”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既可以是现实中的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也可以是记忆中的。它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既是本句中几个分句的主语,也是不同写作角度的相同出发点。车见证时代发展,承载世间真</a:t>
            </a:r>
            <a:r>
              <a:rPr dirty="0"/>
              <a:t/>
            </a:r>
            <a:br>
              <a:rPr dirty="0"/>
            </a:br>
            <a:r>
              <a:rPr lang="zh-CN" altLang="en-US" sz="1530" kern="0" dirty="0" smtClean="0">
                <a:solidFill>
                  <a:srgbClr val="000000"/>
                </a:solidFill>
                <a:latin typeface="Times New Roman" pitchFamily="65" charset="-122"/>
                <a:ea typeface="宋体" pitchFamily="65" charset="-122"/>
              </a:rPr>
              <a:t>情,进而提升到车具有的形而上的意义:折射观念变迁,蕴含人生哲理。可以说材料本身就是一</a:t>
            </a:r>
            <a:r>
              <a:rPr dirty="0"/>
              <a:t/>
            </a:r>
            <a:br>
              <a:rPr dirty="0"/>
            </a:br>
            <a:r>
              <a:rPr lang="zh-CN" altLang="en-US" sz="1530" kern="0" dirty="0" smtClean="0">
                <a:solidFill>
                  <a:srgbClr val="000000"/>
                </a:solidFill>
                <a:latin typeface="Times New Roman" pitchFamily="65" charset="-122"/>
                <a:ea typeface="宋体" pitchFamily="65" charset="-122"/>
              </a:rPr>
              <a:t>段言简意赅、内容丰富、发人思考的“纳米”文章。它提示考生,车中有情,车中有理。车的</a:t>
            </a:r>
            <a:r>
              <a:rPr dirty="0"/>
              <a:t/>
            </a:r>
            <a:br>
              <a:rPr dirty="0"/>
            </a:br>
            <a:r>
              <a:rPr lang="zh-CN" altLang="en-US" sz="1530" kern="0" dirty="0" smtClean="0">
                <a:solidFill>
                  <a:srgbClr val="000000"/>
                </a:solidFill>
                <a:latin typeface="Times New Roman" pitchFamily="65" charset="-122"/>
                <a:ea typeface="宋体" pitchFamily="65" charset="-122"/>
              </a:rPr>
              <a:t>背后有观念,有哲理。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从表面来看,“车”见证着时代的发展,是人类科技进步的表现,但这样的立意未免肤浅。我们</a:t>
            </a:r>
            <a:r>
              <a:rPr dirty="0"/>
              <a:t/>
            </a:r>
            <a:br>
              <a:rPr dirty="0"/>
            </a:br>
            <a:r>
              <a:rPr lang="zh-CN" altLang="en-US" sz="1530" kern="0" dirty="0" smtClean="0">
                <a:solidFill>
                  <a:srgbClr val="000000"/>
                </a:solidFill>
                <a:latin typeface="Times New Roman" pitchFamily="65" charset="-122"/>
                <a:ea typeface="宋体" pitchFamily="65" charset="-122"/>
              </a:rPr>
              <a:t>要具体分析材料:①见证发展与承载真情;②观念变迁与人生哲理。可以说如果把车看作实用</a:t>
            </a:r>
            <a:r>
              <a:rPr dirty="0"/>
              <a:t/>
            </a:r>
            <a:br>
              <a:rPr dirty="0"/>
            </a:br>
            <a:r>
              <a:rPr lang="zh-CN" altLang="en-US" sz="1530" kern="0" dirty="0" smtClean="0">
                <a:solidFill>
                  <a:srgbClr val="000000"/>
                </a:solidFill>
                <a:latin typeface="Times New Roman" pitchFamily="65" charset="-122"/>
                <a:ea typeface="宋体" pitchFamily="65" charset="-122"/>
              </a:rPr>
              <a:t>性质的工具,那么可以立意为科技的进步;但如果要深入到更深的层面,需要从“观念”的改变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这一哲学思辨的层面思考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可立意为观念变迁可改变世界固有的样子。但综合来看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其实本质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上应当是人类的思维与观念的改变推动世界朝着进步的方向发展。</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人人眼中有车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所以容易上手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个个感受不同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所以精彩纷呈。写法上考生也可各扬己长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以就材料的提示多维度思考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写议论文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也可以选择和“车”有关的故事或者自己的亲身经历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进行叙写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写记叙文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还可以写说明文和抒情散文。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参考立意</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车种类繁多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形态各异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车来车往见证时代发展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可以结合核心价值观中“富强”这一角度</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写一曲国家富强的赞歌。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(2)车来车往,折射出观念的变迁,蕴含着人生的哲理,可以从时下社会对“共享单车”的思考</a:t>
            </a:r>
            <a:r>
              <a:rPr dirty="0"/>
              <a:t/>
            </a:r>
            <a:br>
              <a:rPr dirty="0"/>
            </a:br>
            <a:r>
              <a:rPr lang="zh-CN" altLang="en-US" sz="1530" kern="0" dirty="0" smtClean="0">
                <a:solidFill>
                  <a:srgbClr val="000000"/>
                </a:solidFill>
                <a:latin typeface="Times New Roman" pitchFamily="65" charset="-122"/>
                <a:ea typeface="宋体" pitchFamily="65" charset="-122"/>
              </a:rPr>
              <a:t>谈共享理念。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车如流水情如月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江苏一考生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我们都希望“车如流水马如龙”,却不愿“门前冷落鞍马稀”。不知从何时起,车变成了权</a:t>
            </a:r>
            <a:r>
              <a:rPr dirty="0"/>
              <a:t/>
            </a:r>
            <a:br>
              <a:rPr dirty="0"/>
            </a:br>
            <a:r>
              <a:rPr lang="zh-CN" altLang="en-US" sz="1530" kern="0" dirty="0" smtClean="0">
                <a:solidFill>
                  <a:srgbClr val="000000"/>
                </a:solidFill>
                <a:latin typeface="Times New Roman" pitchFamily="65" charset="-122"/>
                <a:ea typeface="宋体" pitchFamily="65" charset="-122"/>
              </a:rPr>
              <a:t>贵、奢华的象征,我们又何时才能回到信陵公子驱车进陋巷,流露真情的时代呢?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车是我们的代步工具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但不知不觉间却成了我们攀比的工具。我们流连于它琳琅满目的品牌</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却淡忘了真情的传递。我们享受那份因为车而带来的虚荣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却将宝贵的真情悄然掩埋。社会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上“富二代”攀比豪车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六旬老人刮坏奔驰车街边痛哭的新闻屡见不鲜。为什么我们会把那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份虚无的荣耀看得如此重要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而忽略了最重要的真情呢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当冉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阿让把珂赛特从破旧的小旅馆中救出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把她抱上那辆颠簸的马车上时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小珂赛特决定无保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留地信任这位素未谋面的绅士并与他共度一生。而冉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阿让也在车里决定永远收养这个孤儿</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履行自己对她母亲的承诺。那个风雨交加的晚上,这辆马车里流露的真情像永不熄灭的烛火,</a:t>
            </a:r>
            <a:r>
              <a:rPr dirty="0"/>
              <a:t/>
            </a:r>
            <a:br>
              <a:rPr dirty="0"/>
            </a:br>
            <a:r>
              <a:rPr lang="zh-CN" altLang="en-US" sz="1530" kern="0" dirty="0" smtClean="0">
                <a:solidFill>
                  <a:srgbClr val="000000"/>
                </a:solidFill>
                <a:latin typeface="Times New Roman" pitchFamily="65" charset="-122"/>
                <a:ea typeface="宋体" pitchFamily="65" charset="-122"/>
              </a:rPr>
              <a:t>一直闪烁到了今天。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而现在这烛火却被炫耀和攀比遮蔽了,我们只看见了有价的虚荣,比车之风刮不停,马达震天</a:t>
            </a:r>
            <a:r>
              <a:rPr dirty="0"/>
              <a:t/>
            </a:r>
            <a:br>
              <a:rPr dirty="0"/>
            </a:br>
            <a:r>
              <a:rPr lang="zh-CN" altLang="en-US" sz="1530" kern="0" dirty="0" smtClean="0">
                <a:solidFill>
                  <a:srgbClr val="000000"/>
                </a:solidFill>
                <a:latin typeface="Times New Roman" pitchFamily="65" charset="-122"/>
                <a:ea typeface="宋体" pitchFamily="65" charset="-122"/>
              </a:rPr>
              <a:t>响,标志多闪亮,不是鱼叉就是小马,胜利女神更轩昂。你说你开日本车,都不好意思和人打招</a:t>
            </a:r>
            <a:r>
              <a:rPr dirty="0"/>
              <a:t/>
            </a:r>
            <a:br>
              <a:rPr dirty="0"/>
            </a:br>
            <a:r>
              <a:rPr lang="zh-CN" altLang="en-US" sz="1530" kern="0" dirty="0" smtClean="0">
                <a:solidFill>
                  <a:srgbClr val="000000"/>
                </a:solidFill>
                <a:latin typeface="Times New Roman" pitchFamily="65" charset="-122"/>
                <a:ea typeface="宋体" pitchFamily="65" charset="-122"/>
              </a:rPr>
              <a:t>呼。物质大发展,社会大进步,人人都飙车,我们真的幸福吗?君不见,高速路上,多少轻狂少年成</a:t>
            </a:r>
            <a:r>
              <a:rPr dirty="0"/>
              <a:t/>
            </a:r>
            <a:br>
              <a:rPr dirty="0"/>
            </a:br>
            <a:r>
              <a:rPr lang="zh-CN" altLang="en-US" sz="1530" kern="0" dirty="0" smtClean="0">
                <a:solidFill>
                  <a:srgbClr val="000000"/>
                </a:solidFill>
                <a:latin typeface="Times New Roman" pitchFamily="65" charset="-122"/>
                <a:ea typeface="宋体" pitchFamily="65" charset="-122"/>
              </a:rPr>
              <a:t>冤魂,十字街口,几许深心老者变骗子。车本为人服务,现有万千车奴伺候车子,这是异化,还是</a:t>
            </a:r>
            <a:r>
              <a:rPr dirty="0"/>
              <a:t/>
            </a:r>
            <a:br>
              <a:rPr dirty="0"/>
            </a:br>
            <a:r>
              <a:rPr lang="zh-CN" altLang="en-US" sz="1530" kern="0" dirty="0" smtClean="0">
                <a:solidFill>
                  <a:srgbClr val="000000"/>
                </a:solidFill>
                <a:latin typeface="Times New Roman" pitchFamily="65" charset="-122"/>
                <a:ea typeface="宋体" pitchFamily="65" charset="-122"/>
              </a:rPr>
              <a:t>荒诞?我们见证了时光的流逝,却忘记了不变的真情。而真情才是最珍贵的东西。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史铁生有许多轮椅车,其中有的早已被划得斑斑驳驳,而他却视若珍宝,他在《我与地坛》中写</a:t>
            </a:r>
            <a:r>
              <a:rPr dirty="0"/>
              <a:t/>
            </a:r>
            <a:br>
              <a:rPr dirty="0"/>
            </a:br>
            <a:r>
              <a:rPr lang="zh-CN" altLang="en-US" sz="1530" kern="0" dirty="0" smtClean="0">
                <a:solidFill>
                  <a:srgbClr val="000000"/>
                </a:solidFill>
                <a:latin typeface="Times New Roman" pitchFamily="65" charset="-122"/>
                <a:ea typeface="宋体" pitchFamily="65" charset="-122"/>
              </a:rPr>
              <a:t>道:第一辆车,是母亲东奔西走找人定制的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这一辆,是他第一次当上编剧,电影厂的朋友们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凑钱买给他的</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留下的并不是车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而是母亲对儿子的爱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是朋友们对他的支持。不能扔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的不是车本身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而是在车背后那无法割舍的深切真情。车是活动着的家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多少家庭的温馨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情侣的甜蜜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多少孩子的淘气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它为你遮风挡雨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为你留住深情。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见证着时光的流逝。时光滚滚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将一辆又一辆、一代又一代的车淘汰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它们消失在岁月的长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河中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而永不消散的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确是一代代传递下来的真情。车不是虚荣的代名词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而是真情的载体。车</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会老旧,但真情永远不会消失。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文章不俗之处在于从时代变迁的角度入手,借助对车的洞察,敏锐发掘隐藏于车这一</a:t>
            </a:r>
            <a:r>
              <a:rPr dirty="0"/>
              <a:t/>
            </a:r>
            <a:br>
              <a:rPr dirty="0"/>
            </a:br>
            <a:r>
              <a:rPr lang="zh-CN" altLang="en-US" sz="1530" kern="0" dirty="0" smtClean="0">
                <a:solidFill>
                  <a:srgbClr val="000000"/>
                </a:solidFill>
                <a:latin typeface="Times New Roman" pitchFamily="65" charset="-122"/>
                <a:ea typeface="宋体" pitchFamily="65" charset="-122"/>
              </a:rPr>
              <a:t>载体背后的情感冷暖与厚薄,不仅指陈今日社会之时弊,更表达了“车会老旧,但真情永远不会</a:t>
            </a:r>
            <a:r>
              <a:rPr dirty="0"/>
              <a:t/>
            </a:r>
            <a:br>
              <a:rPr dirty="0"/>
            </a:br>
            <a:r>
              <a:rPr lang="zh-CN" altLang="en-US" sz="1530" kern="0" dirty="0" smtClean="0">
                <a:solidFill>
                  <a:srgbClr val="000000"/>
                </a:solidFill>
                <a:latin typeface="Times New Roman" pitchFamily="65" charset="-122"/>
                <a:ea typeface="宋体" pitchFamily="65" charset="-122"/>
              </a:rPr>
              <a:t>消失”的美好愿望。这样的立意胜人一筹。文章结构井然,层次分明。开篇入题陈情,引入世</a:t>
            </a:r>
            <a:r>
              <a:rPr dirty="0"/>
              <a:t/>
            </a:r>
            <a:br>
              <a:rPr dirty="0"/>
            </a:br>
            <a:r>
              <a:rPr lang="zh-CN" altLang="en-US" sz="1530" kern="0" dirty="0" smtClean="0">
                <a:solidFill>
                  <a:srgbClr val="000000"/>
                </a:solidFill>
                <a:latin typeface="Times New Roman" pitchFamily="65" charset="-122"/>
                <a:ea typeface="宋体" pitchFamily="65" charset="-122"/>
              </a:rPr>
              <a:t>俗攀比之风,为文章开启了一个极为巧妙的议论突破口;主体部分既观照历史人文,又处处与今</a:t>
            </a:r>
            <a:r>
              <a:rPr dirty="0"/>
              <a:t/>
            </a:r>
            <a:br>
              <a:rPr dirty="0"/>
            </a:br>
            <a:r>
              <a:rPr lang="zh-CN" altLang="en-US" sz="1530" kern="0" dirty="0" smtClean="0">
                <a:solidFill>
                  <a:srgbClr val="000000"/>
                </a:solidFill>
                <a:latin typeface="Times New Roman" pitchFamily="65" charset="-122"/>
                <a:ea typeface="宋体" pitchFamily="65" charset="-122"/>
              </a:rPr>
              <a:t>日之现状进行比照,重点突出,入木三分,饶有深意。语言干净利落,有较强的可读性,令人回味。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社会进步的推动价值,对于公平社会的建设意义,对于个人提升的引领作用等,也可质疑讨论高</a:t>
            </a:r>
            <a:r>
              <a:rPr dirty="0"/>
              <a:t/>
            </a:r>
            <a:br>
              <a:rPr dirty="0"/>
            </a:br>
            <a:r>
              <a:rPr lang="zh-CN" altLang="en-US" sz="1530" kern="0" dirty="0" smtClean="0">
                <a:solidFill>
                  <a:srgbClr val="000000"/>
                </a:solidFill>
                <a:latin typeface="Times New Roman" pitchFamily="65" charset="-122"/>
                <a:ea typeface="宋体" pitchFamily="65" charset="-122"/>
              </a:rPr>
              <a:t>考考查的科学性、录取制度的公平性以及高考催生的教育乱象等。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若选择以“我的高考”为副标题写作,可供考生写作的空间比较大,选择的文体也较多。如写</a:t>
            </a:r>
            <a:r>
              <a:rPr dirty="0"/>
              <a:t/>
            </a:r>
            <a:br>
              <a:rPr dirty="0"/>
            </a:br>
            <a:r>
              <a:rPr lang="zh-CN" altLang="en-US" sz="1530" kern="0" dirty="0" smtClean="0">
                <a:solidFill>
                  <a:srgbClr val="000000"/>
                </a:solidFill>
                <a:latin typeface="Times New Roman" pitchFamily="65" charset="-122"/>
                <a:ea typeface="宋体" pitchFamily="65" charset="-122"/>
              </a:rPr>
              <a:t>记叙文,可以围绕材料的触发点对自己的高考经历与憧憬进行筛选整合,在介绍自己有关高考</a:t>
            </a:r>
            <a:r>
              <a:rPr dirty="0"/>
              <a:t/>
            </a:r>
            <a:br>
              <a:rPr dirty="0"/>
            </a:br>
            <a:r>
              <a:rPr lang="zh-CN" altLang="en-US" sz="1530" kern="0" dirty="0" smtClean="0">
                <a:solidFill>
                  <a:srgbClr val="000000"/>
                </a:solidFill>
                <a:latin typeface="Times New Roman" pitchFamily="65" charset="-122"/>
                <a:ea typeface="宋体" pitchFamily="65" charset="-122"/>
              </a:rPr>
              <a:t>的生活点滴的同时传达内心期许,甚至通过个人轨迹折射时代变迁。有能力的考生还可以将</a:t>
            </a:r>
            <a:r>
              <a:rPr dirty="0"/>
              <a:t/>
            </a:r>
            <a:br>
              <a:rPr dirty="0"/>
            </a:br>
            <a:r>
              <a:rPr lang="zh-CN" altLang="en-US" sz="1530" kern="0" dirty="0" smtClean="0">
                <a:solidFill>
                  <a:srgbClr val="000000"/>
                </a:solidFill>
                <a:latin typeface="Times New Roman" pitchFamily="65" charset="-122"/>
                <a:ea typeface="宋体" pitchFamily="65" charset="-122"/>
              </a:rPr>
              <a:t>其虚构为小说,间接传达“我”对高考的独特体验与个性理解。也可以选择散文、诗歌等文</a:t>
            </a:r>
            <a:r>
              <a:rPr dirty="0"/>
              <a:t/>
            </a:r>
            <a:br>
              <a:rPr dirty="0"/>
            </a:br>
            <a:r>
              <a:rPr lang="zh-CN" altLang="en-US" sz="1530" kern="0" dirty="0" smtClean="0">
                <a:solidFill>
                  <a:srgbClr val="000000"/>
                </a:solidFill>
                <a:latin typeface="Times New Roman" pitchFamily="65" charset="-122"/>
                <a:ea typeface="宋体" pitchFamily="65" charset="-122"/>
              </a:rPr>
              <a:t>体,在文体明确的基础上抒写“我”之于高考的喜怒哀乐、“爱恨情仇”</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(3)参考立意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①高考成就踏实的人生。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②高考成就坚强、忘我的品格。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③人生处处是高考。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④高考意味着用拼搏赢得尊严。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⑤以高考的公平公正来规范社会准则。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4.(2017</a:t>
            </a:r>
            <a:r>
              <a:rPr lang="zh-CN" altLang="en-US" sz="1530" kern="0" dirty="0" smtClean="0">
                <a:solidFill>
                  <a:srgbClr val="000000"/>
                </a:solidFill>
                <a:latin typeface="Times New Roman" pitchFamily="65" charset="-122"/>
                <a:ea typeface="宋体" pitchFamily="65" charset="-122"/>
              </a:rPr>
              <a:t>山东</a:t>
            </a:r>
            <a:r>
              <a:rPr lang="en-US" altLang="zh-CN" sz="1530" kern="0" dirty="0" smtClean="0">
                <a:solidFill>
                  <a:srgbClr val="000000"/>
                </a:solidFill>
                <a:latin typeface="Times New Roman" pitchFamily="65" charset="-122"/>
                <a:ea typeface="宋体" pitchFamily="65" charset="-122"/>
              </a:rPr>
              <a:t>,23,60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根据自己的感悟和联想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某书店开启</a:t>
            </a:r>
            <a:r>
              <a:rPr lang="en-US" altLang="zh-CN" sz="1530" kern="0" dirty="0" smtClean="0">
                <a:solidFill>
                  <a:srgbClr val="000000"/>
                </a:solidFill>
                <a:latin typeface="Times New Roman" pitchFamily="65" charset="-122"/>
                <a:ea typeface="宋体" pitchFamily="65" charset="-122"/>
              </a:rPr>
              <a:t>24</a:t>
            </a:r>
            <a:r>
              <a:rPr lang="zh-CN" altLang="en-US" sz="1530" kern="0" dirty="0" smtClean="0">
                <a:solidFill>
                  <a:srgbClr val="000000"/>
                </a:solidFill>
                <a:latin typeface="Times New Roman" pitchFamily="65" charset="-122"/>
                <a:ea typeface="宋体" pitchFamily="65" charset="-122"/>
              </a:rPr>
              <a:t>小时经营模式。两年来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每到深夜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当大部分顾客离去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有一些人却走进书店。他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们中有喜欢夜读的市民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有自习的大学生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有外来务工人员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也有流浪者和拾荒者。书店从来不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驱赶任何人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工作人员说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有些人经常看着看着就睡着了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但他们只要来看书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哪怕只看一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页、只看一行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都是我们的读者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甚至有的人只是进来休息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我们也觉得自己的工作是有意义的。”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选准角度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自定立意</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除诗歌外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文体特征鲜明。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材料可划分为三个层次。第一层,“某书店开启24小时经营模式”,书店的这一</a:t>
            </a:r>
            <a:r>
              <a:rPr dirty="0"/>
              <a:t/>
            </a:r>
            <a:br>
              <a:rPr dirty="0"/>
            </a:br>
            <a:r>
              <a:rPr lang="zh-CN" altLang="en-US" sz="1530" kern="0" dirty="0" smtClean="0">
                <a:solidFill>
                  <a:srgbClr val="000000"/>
                </a:solidFill>
                <a:latin typeface="Times New Roman" pitchFamily="65" charset="-122"/>
                <a:ea typeface="宋体" pitchFamily="65" charset="-122"/>
              </a:rPr>
              <a:t>经营模式可谓“创新”。但是继续向下读,我们会发现“创新”这个主题并不是材料的主</a:t>
            </a:r>
            <a:r>
              <a:rPr dirty="0"/>
              <a:t/>
            </a:r>
            <a:br>
              <a:rPr dirty="0"/>
            </a:br>
            <a:r>
              <a:rPr lang="zh-CN" altLang="en-US" sz="1530" kern="0" dirty="0" smtClean="0">
                <a:solidFill>
                  <a:srgbClr val="000000"/>
                </a:solidFill>
                <a:latin typeface="Times New Roman" pitchFamily="65" charset="-122"/>
                <a:ea typeface="宋体" pitchFamily="65" charset="-122"/>
              </a:rPr>
              <a:t>旨。第二层,“两年来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也有流浪者和拾荒者”,聚焦“深夜”这一特定时间,列举“夜读”</a:t>
            </a:r>
            <a:r>
              <a:rPr dirty="0"/>
              <a:t/>
            </a:r>
            <a:br>
              <a:rPr dirty="0"/>
            </a:br>
            <a:r>
              <a:rPr lang="zh-CN" altLang="en-US" sz="1530" kern="0" dirty="0" smtClean="0">
                <a:solidFill>
                  <a:srgbClr val="000000"/>
                </a:solidFill>
                <a:latin typeface="Times New Roman" pitchFamily="65" charset="-122"/>
                <a:ea typeface="宋体" pitchFamily="65" charset="-122"/>
              </a:rPr>
              <a:t>的人群。本层意在表现人们对于知识、文化的渴望。第三层,从“书店从来不驱赶任何人”</a:t>
            </a:r>
            <a:r>
              <a:rPr dirty="0"/>
              <a:t/>
            </a:r>
            <a:br>
              <a:rPr dirty="0"/>
            </a:br>
            <a:r>
              <a:rPr lang="zh-CN" altLang="en-US" sz="1530" kern="0" dirty="0" smtClean="0">
                <a:solidFill>
                  <a:srgbClr val="000000"/>
                </a:solidFill>
                <a:latin typeface="Times New Roman" pitchFamily="65" charset="-122"/>
                <a:ea typeface="宋体" pitchFamily="65" charset="-122"/>
              </a:rPr>
              <a:t>一直到结尾,工作人员用自己的“说法”诠释书店的“做法”,“来看书”就是“我们的读</a:t>
            </a:r>
            <a:r>
              <a:rPr dirty="0"/>
              <a:t/>
            </a:r>
            <a:br>
              <a:rPr dirty="0"/>
            </a:br>
            <a:r>
              <a:rPr lang="zh-CN" altLang="en-US" sz="1530" kern="0" dirty="0" smtClean="0">
                <a:solidFill>
                  <a:srgbClr val="000000"/>
                </a:solidFill>
                <a:latin typeface="Times New Roman" pitchFamily="65" charset="-122"/>
                <a:ea typeface="宋体" pitchFamily="65" charset="-122"/>
              </a:rPr>
              <a:t>者”,“进来休息”“我们也觉得自己的工作是有意义的”。本层表明做法——不驱赶,亮明</a:t>
            </a:r>
            <a:r>
              <a:rPr dirty="0"/>
              <a:t/>
            </a:r>
            <a:br>
              <a:rPr dirty="0"/>
            </a:br>
            <a:r>
              <a:rPr lang="zh-CN" altLang="en-US" sz="1530" kern="0" dirty="0" smtClean="0">
                <a:solidFill>
                  <a:srgbClr val="000000"/>
                </a:solidFill>
                <a:latin typeface="Times New Roman" pitchFamily="65" charset="-122"/>
                <a:ea typeface="宋体" pitchFamily="65" charset="-122"/>
              </a:rPr>
              <a:t>深层的原因——进店的都是客,方便别人也有价值。把进店的人都当成顾客,平等相待,绝不</a:t>
            </a:r>
            <a:r>
              <a:rPr dirty="0"/>
              <a:t/>
            </a:r>
            <a:br>
              <a:rPr dirty="0"/>
            </a:br>
            <a:r>
              <a:rPr lang="zh-CN" altLang="en-US" sz="1530" kern="0" dirty="0" smtClean="0">
                <a:solidFill>
                  <a:srgbClr val="000000"/>
                </a:solidFill>
                <a:latin typeface="Times New Roman" pitchFamily="65" charset="-122"/>
                <a:ea typeface="宋体" pitchFamily="65" charset="-122"/>
              </a:rPr>
              <a:t>“嫌贫爱富”“选择性服务”,这是一种富有尊重、平等情怀的商业精神。在现实生活中,有</a:t>
            </a:r>
            <a:r>
              <a:rPr dirty="0"/>
              <a:t/>
            </a:r>
            <a:br>
              <a:rPr dirty="0"/>
            </a:br>
            <a:r>
              <a:rPr lang="zh-CN" altLang="en-US" sz="1530" kern="0" dirty="0" smtClean="0">
                <a:solidFill>
                  <a:srgbClr val="000000"/>
                </a:solidFill>
                <a:latin typeface="Times New Roman" pitchFamily="65" charset="-122"/>
                <a:ea typeface="宋体" pitchFamily="65" charset="-122"/>
              </a:rPr>
              <a:t>很多顾客被选择性地尊重或歧视,有很多商家在谄媚和歧视的转换中暴露出唯利是图的丑态,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这都是不正常、不文明的商业行为。可以说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材料的主旨是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在现有的浮躁、唯利是图的商业环境下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号召经营者对周边人的“尊重”与“包容”。这正是目前在社会经济迅速发展的情况下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我们急切需要营造的生活空间和生存空间。这一层才是考生在思考立意时需要关注的重点。</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书心卷情,悉心呵护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山东一考生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一家书店的玻璃门上有诗人也斯的赠语:“但愿回到更多诗歌朗读的年代:随风合唱中隐晦了</a:t>
            </a:r>
            <a:r>
              <a:rPr dirty="0"/>
              <a:t/>
            </a:r>
            <a:br>
              <a:rPr dirty="0"/>
            </a:br>
            <a:r>
              <a:rPr lang="zh-CN" altLang="en-US" sz="1530" kern="0" dirty="0" smtClean="0">
                <a:solidFill>
                  <a:srgbClr val="000000"/>
                </a:solidFill>
                <a:latin typeface="Times New Roman" pitchFamily="65" charset="-122"/>
                <a:ea typeface="宋体" pitchFamily="65" charset="-122"/>
              </a:rPr>
              <a:t>的抒情需要另外的聆听。”人们如同涸泽之鱼,亟需一场思想的旅行。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清代大学者梁章钜说:“人无书气,即为粗俗气,市井气,而不可列于士大夫之林。”观如今,霓</a:t>
            </a:r>
            <a:r>
              <a:rPr dirty="0"/>
              <a:t/>
            </a:r>
            <a:br>
              <a:rPr dirty="0"/>
            </a:br>
            <a:r>
              <a:rPr lang="zh-CN" altLang="en-US" sz="1530" kern="0" dirty="0" smtClean="0">
                <a:solidFill>
                  <a:srgbClr val="000000"/>
                </a:solidFill>
                <a:latin typeface="Times New Roman" pitchFamily="65" charset="-122"/>
                <a:ea typeface="宋体" pitchFamily="65" charset="-122"/>
              </a:rPr>
              <a:t>虹灯下百鬼夜行,人影幢幢,抵死狂欢,还有多少人能秉持一颗书卷诗心?国人的精神家园怎能</a:t>
            </a:r>
            <a:r>
              <a:rPr dirty="0"/>
              <a:t/>
            </a:r>
            <a:br>
              <a:rPr dirty="0"/>
            </a:br>
            <a:r>
              <a:rPr lang="zh-CN" altLang="en-US" sz="1530" kern="0" dirty="0" smtClean="0">
                <a:solidFill>
                  <a:srgbClr val="000000"/>
                </a:solidFill>
                <a:latin typeface="Times New Roman" pitchFamily="65" charset="-122"/>
                <a:ea typeface="宋体" pitchFamily="65" charset="-122"/>
              </a:rPr>
              <a:t>蛮荒?书店工作人员悉心呵护的诗心与卷情,则应长歌当赞,余音不绝。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林语堂所谓人生如诗,正如今人所说:“这个世界不只有眼前的苟且,还有诗与远方。”唐代大</a:t>
            </a:r>
            <a:r>
              <a:rPr dirty="0"/>
              <a:t/>
            </a:r>
            <a:br>
              <a:rPr dirty="0"/>
            </a:br>
            <a:r>
              <a:rPr lang="zh-CN" altLang="en-US" sz="1530" kern="0" dirty="0" smtClean="0">
                <a:solidFill>
                  <a:srgbClr val="000000"/>
                </a:solidFill>
                <a:latin typeface="Times New Roman" pitchFamily="65" charset="-122"/>
                <a:ea typeface="宋体" pitchFamily="65" charset="-122"/>
              </a:rPr>
              <a:t>诗人李白“五岁诵六甲,十岁观百家”,守望精神华林的微光,如此迫切。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构筑书卷诗情的家园,怎可不细心呵护那一份诗情,无论自己还是他人,无论是古时刘勰《文心</a:t>
            </a:r>
            <a:r>
              <a:rPr dirty="0"/>
              <a:t/>
            </a:r>
            <a:br>
              <a:rPr dirty="0"/>
            </a:br>
            <a:r>
              <a:rPr lang="zh-CN" altLang="en-US" sz="1530" kern="0" dirty="0" smtClean="0">
                <a:solidFill>
                  <a:srgbClr val="000000"/>
                </a:solidFill>
                <a:latin typeface="Times New Roman" pitchFamily="65" charset="-122"/>
                <a:ea typeface="宋体" pitchFamily="65" charset="-122"/>
              </a:rPr>
              <a:t>雕龙》展现的神随物往,还是严羽《沧浪诗话》中描绘的思与静,抑或是陈继儒《小窗幽记》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中的“闲看庭前花开花落”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此番如梦似幻的照影惊鸿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尽是呵护自身那份书心诗情的表现。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当我们洗涤去功利心、浮躁气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认识到书卷多情似故人后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方能悉心呵护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构筑精神家园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守望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那缕精神华林的微光。无论何人在书卷诗篇面前均平等,都有呵护自己心中那缕微光之权利。我们虽非诗人,不会作</a:t>
            </a:r>
            <a:r>
              <a:rPr dirty="0"/>
              <a:t/>
            </a:r>
            <a:br>
              <a:rPr dirty="0"/>
            </a:br>
            <a:r>
              <a:rPr lang="zh-CN" altLang="en-US" sz="1530" kern="0" dirty="0" smtClean="0">
                <a:solidFill>
                  <a:srgbClr val="000000"/>
                </a:solidFill>
                <a:latin typeface="Times New Roman" pitchFamily="65" charset="-122"/>
                <a:ea typeface="宋体" pitchFamily="65" charset="-122"/>
              </a:rPr>
              <a:t>诗,但却可以领略那“一日看尽长安花”的豪情壮志,品味那“一汀烟雨杏花寒”的惆怅,感悟</a:t>
            </a:r>
            <a:r>
              <a:rPr dirty="0"/>
              <a:t/>
            </a:r>
            <a:br>
              <a:rPr dirty="0"/>
            </a:br>
            <a:r>
              <a:rPr lang="zh-CN" altLang="en-US" sz="1530" kern="0" dirty="0" smtClean="0">
                <a:solidFill>
                  <a:srgbClr val="000000"/>
                </a:solidFill>
                <a:latin typeface="Times New Roman" pitchFamily="65" charset="-122"/>
                <a:ea typeface="宋体" pitchFamily="65" charset="-122"/>
              </a:rPr>
              <a:t>那“一泓秋水照人寒”的愁思。当每个人都悉心呵护了自己的诗心,如书店中夜读的各行各</a:t>
            </a:r>
            <a:r>
              <a:rPr dirty="0"/>
              <a:t/>
            </a:r>
            <a:br>
              <a:rPr dirty="0"/>
            </a:br>
            <a:r>
              <a:rPr lang="zh-CN" altLang="en-US" sz="1530" kern="0" dirty="0" smtClean="0">
                <a:solidFill>
                  <a:srgbClr val="000000"/>
                </a:solidFill>
                <a:latin typeface="Times New Roman" pitchFamily="65" charset="-122"/>
                <a:ea typeface="宋体" pitchFamily="65" charset="-122"/>
              </a:rPr>
              <a:t>业的顾客,我们思想的旅行便可开启行程,领略一轮新生。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然而在功利主义至上的时代,能够以社会效益为首的呵护人们渴望知识的书心,国家与社会当</a:t>
            </a:r>
            <a:r>
              <a:rPr dirty="0"/>
              <a:t/>
            </a:r>
            <a:br>
              <a:rPr dirty="0"/>
            </a:br>
            <a:r>
              <a:rPr lang="zh-CN" altLang="en-US" sz="1530" kern="0" dirty="0" smtClean="0">
                <a:solidFill>
                  <a:srgbClr val="000000"/>
                </a:solidFill>
                <a:latin typeface="Times New Roman" pitchFamily="65" charset="-122"/>
                <a:ea typeface="宋体" pitchFamily="65" charset="-122"/>
              </a:rPr>
              <a:t>倡导之。无论是《中国诗词大会》将诗歌深入人心,发扬诗歌的教化作用,还是社会中日渐兴</a:t>
            </a:r>
            <a:r>
              <a:rPr dirty="0"/>
              <a:t/>
            </a:r>
            <a:br>
              <a:rPr dirty="0"/>
            </a:br>
            <a:r>
              <a:rPr lang="zh-CN" altLang="en-US" sz="1530" kern="0" dirty="0" smtClean="0">
                <a:solidFill>
                  <a:srgbClr val="000000"/>
                </a:solidFill>
                <a:latin typeface="Times New Roman" pitchFamily="65" charset="-122"/>
                <a:ea typeface="宋体" pitchFamily="65" charset="-122"/>
              </a:rPr>
              <a:t>盛的“丢书大作战”,皆是在守护人们的书情诗心。而像暴秦焚书,虽有《诗》《书》藏于内</a:t>
            </a:r>
            <a:r>
              <a:rPr dirty="0"/>
              <a:t/>
            </a:r>
            <a:br>
              <a:rPr dirty="0"/>
            </a:br>
            <a:r>
              <a:rPr lang="zh-CN" altLang="en-US" sz="1530" kern="0" dirty="0" smtClean="0">
                <a:solidFill>
                  <a:srgbClr val="000000"/>
                </a:solidFill>
                <a:latin typeface="Times New Roman" pitchFamily="65" charset="-122"/>
                <a:ea typeface="宋体" pitchFamily="65" charset="-122"/>
              </a:rPr>
              <a:t>府,但人们一无所知,终究是一段文化衰落史。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鲁迅少年时珍惜那三味书屋,张爱玲手握诗书卷不离手,而当今青年更应该悉心呵护自己的那</a:t>
            </a:r>
            <a:r>
              <a:rPr dirty="0"/>
              <a:t/>
            </a:r>
            <a:br>
              <a:rPr dirty="0"/>
            </a:br>
            <a:r>
              <a:rPr lang="zh-CN" altLang="en-US" sz="1530" kern="0" dirty="0" smtClean="0">
                <a:solidFill>
                  <a:srgbClr val="000000"/>
                </a:solidFill>
                <a:latin typeface="Times New Roman" pitchFamily="65" charset="-122"/>
                <a:ea typeface="宋体" pitchFamily="65" charset="-122"/>
              </a:rPr>
              <a:t>份诗心卷情,让精神充实,袖手天下,不慕繁华。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性之所致,妙不自寻,悉心呵护那份书心卷情,主宰一世轻狂,让我们的思想旅行愈行愈远。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本文立论为“阅读”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却以“书心卷情”代之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富有诗情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颇为抓人。文章由相类似的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书店赠语写起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过渡到大学者名言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关涉现实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进而扣紧材料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提出观点。短短的第三段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三句名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然后是三位名家、三部名著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由名人论及普通人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笔锋一转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写这个时代“书心卷情”的可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贵以及诗歌的教化作用。倒数第二段论鲁迅说爱玲,落脚点仍是当今的我辈。最后重申观点,</a:t>
            </a:r>
            <a:r>
              <a:rPr dirty="0"/>
              <a:t/>
            </a:r>
            <a:br>
              <a:rPr dirty="0"/>
            </a:br>
            <a:r>
              <a:rPr lang="zh-CN" altLang="en-US" sz="1530" kern="0" dirty="0" smtClean="0">
                <a:solidFill>
                  <a:srgbClr val="000000"/>
                </a:solidFill>
                <a:latin typeface="Times New Roman" pitchFamily="65" charset="-122"/>
                <a:ea typeface="宋体" pitchFamily="65" charset="-122"/>
              </a:rPr>
              <a:t>发出号召,结束全文。这篇文章不是中规中矩的议论文,应视为一篇形散神聚的散文,所涉及的</a:t>
            </a:r>
            <a:r>
              <a:rPr dirty="0"/>
              <a:t/>
            </a:r>
            <a:br>
              <a:rPr dirty="0"/>
            </a:br>
            <a:r>
              <a:rPr lang="zh-CN" altLang="en-US" sz="1530" kern="0" dirty="0" smtClean="0">
                <a:solidFill>
                  <a:srgbClr val="000000"/>
                </a:solidFill>
                <a:latin typeface="Times New Roman" pitchFamily="65" charset="-122"/>
                <a:ea typeface="宋体" pitchFamily="65" charset="-122"/>
              </a:rPr>
              <a:t>材料十分丰富,有古人有今人,有中国人有外国人,有人物事迹有电视节目,有片言只语有巨制</a:t>
            </a:r>
            <a:r>
              <a:rPr dirty="0"/>
              <a:t/>
            </a:r>
            <a:br>
              <a:rPr dirty="0"/>
            </a:br>
            <a:r>
              <a:rPr lang="zh-CN" altLang="en-US" sz="1530" kern="0" dirty="0" smtClean="0">
                <a:solidFill>
                  <a:srgbClr val="000000"/>
                </a:solidFill>
                <a:latin typeface="Times New Roman" pitchFamily="65" charset="-122"/>
                <a:ea typeface="宋体" pitchFamily="65" charset="-122"/>
              </a:rPr>
              <a:t>鸿篇</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在语言运用上,多用排比,但无论怎样,都紧紧围绕“呵护书心卷情”这一中心,毫不</a:t>
            </a:r>
            <a:r>
              <a:rPr dirty="0"/>
              <a:t/>
            </a:r>
            <a:br>
              <a:rPr dirty="0"/>
            </a:br>
            <a:r>
              <a:rPr lang="zh-CN" altLang="en-US" sz="1530" kern="0" dirty="0" smtClean="0">
                <a:solidFill>
                  <a:srgbClr val="000000"/>
                </a:solidFill>
                <a:latin typeface="Times New Roman" pitchFamily="65" charset="-122"/>
                <a:ea typeface="宋体" pitchFamily="65" charset="-122"/>
              </a:rPr>
              <a:t>游离,因而使得文章中心明确而突出。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5.(2016</a:t>
            </a:r>
            <a:r>
              <a:rPr lang="zh-CN" altLang="en-US" sz="1530" kern="0" dirty="0" smtClean="0">
                <a:solidFill>
                  <a:srgbClr val="000000"/>
                </a:solidFill>
                <a:latin typeface="Times New Roman" pitchFamily="65" charset="-122"/>
                <a:ea typeface="宋体" pitchFamily="65" charset="-122"/>
              </a:rPr>
              <a:t>山东</a:t>
            </a:r>
            <a:r>
              <a:rPr lang="en-US" altLang="zh-CN" sz="1530" kern="0" dirty="0" smtClean="0">
                <a:solidFill>
                  <a:srgbClr val="000000"/>
                </a:solidFill>
                <a:latin typeface="Times New Roman" pitchFamily="65" charset="-122"/>
                <a:ea typeface="宋体" pitchFamily="65" charset="-122"/>
              </a:rPr>
              <a:t>,23,60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根据自己的感悟和联想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行囊已经备好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开始一段新的旅程。路途漫漫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翻检行囊会发现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有的东西很快用到了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时用不上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有的想用而未曾准备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有的会一直伴随我们走向远方</a:t>
            </a:r>
            <a:r>
              <a:rPr lang="en-US" altLang="zh-CN"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选准角度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自定立意</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除诗歌外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文体特征鲜明。</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这段富有哲思的材料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集中探讨了“人生的漫漫旅程上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我们的行囊中到底需要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准备些什么”。鲜明的特征是极富思辨性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即“准备好的却没有用到”“没有准备的却可能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对“有用”与“无用”的解构分析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恰好可以体现我们的价值取向和情感体验。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在解析“行囊中的储备”时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既可以谈及比较实用的东西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如知识技能、处事技巧、健康体魄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这些常人安身立命的根本我们曾用心准备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却可能在旅途中的某些时刻被弱化或弃用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可以谈及精神层面的东西,如理想信念、乐观心态、诗意情怀等(这些东西看似无用,却可以</a:t>
            </a:r>
            <a:r>
              <a:rPr dirty="0"/>
              <a:t/>
            </a:r>
            <a:br>
              <a:rPr dirty="0"/>
            </a:br>
            <a:r>
              <a:rPr lang="zh-CN" altLang="en-US" sz="1530" kern="0" dirty="0" smtClean="0">
                <a:solidFill>
                  <a:srgbClr val="000000"/>
                </a:solidFill>
                <a:latin typeface="Times New Roman" pitchFamily="65" charset="-122"/>
                <a:ea typeface="宋体" pitchFamily="65" charset="-122"/>
              </a:rPr>
              <a:t>濡养人的精神气质,伴随我们整个旅程),无用之用,终为大用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对概念的解说是不可或缺的,</a:t>
            </a:r>
            <a:r>
              <a:rPr dirty="0"/>
              <a:t/>
            </a:r>
            <a:br>
              <a:rPr dirty="0"/>
            </a:br>
            <a:r>
              <a:rPr lang="zh-CN" altLang="en-US" sz="1530" kern="0" dirty="0" smtClean="0">
                <a:solidFill>
                  <a:srgbClr val="000000"/>
                </a:solidFill>
                <a:latin typeface="Times New Roman" pitchFamily="65" charset="-122"/>
                <a:ea typeface="宋体" pitchFamily="65" charset="-122"/>
              </a:rPr>
              <a:t>对背后原因的挖掘能体现思维的深度;行囊中的东西,也可以在某些情境下建立联系或相互转</a:t>
            </a:r>
            <a:r>
              <a:rPr dirty="0"/>
              <a:t/>
            </a:r>
            <a:br>
              <a:rPr dirty="0"/>
            </a:br>
            <a:r>
              <a:rPr lang="zh-CN" altLang="en-US" sz="1530" kern="0" dirty="0" smtClean="0">
                <a:solidFill>
                  <a:srgbClr val="000000"/>
                </a:solidFill>
                <a:latin typeface="Times New Roman" pitchFamily="65" charset="-122"/>
                <a:ea typeface="宋体" pitchFamily="65" charset="-122"/>
              </a:rPr>
              <a:t>化,从而成就文章的深度与高度。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立意方向</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①做什么事都要有充分的准备。凡事预则立、不预则废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许多时候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一踏上征程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就会发现困难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重重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充分的准备则会使你从容面对困难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有备无患。</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②要适当地减负。沉重的行囊是一种负担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还有可能是终生的负担。有时候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我们可以就地取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材或拓宽思路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谁能事事都提前考虑周到呢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再大的困难也会被克服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要记住“柳暗花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明又一村”。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③保持良好的心态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缺东西不灰心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东西用得上也不得意。世界上没有走不通的路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只有不敢走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的人。“条条大路通罗马”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只要你敢走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很多时候“船到桥头自然直”。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机遇总是留给有准备的人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山东一考生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“落红不是无情物,化作春泥更护花”,也许落红在守望着春天的万物复苏;“逝者如斯夫,不</a:t>
            </a:r>
            <a:r>
              <a:rPr dirty="0"/>
              <a:t/>
            </a:r>
            <a:br>
              <a:rPr dirty="0"/>
            </a:br>
            <a:r>
              <a:rPr lang="zh-CN" altLang="en-US" sz="1530" kern="0" dirty="0" smtClean="0">
                <a:solidFill>
                  <a:srgbClr val="000000"/>
                </a:solidFill>
                <a:latin typeface="Times New Roman" pitchFamily="65" charset="-122"/>
                <a:ea typeface="宋体" pitchFamily="65" charset="-122"/>
              </a:rPr>
              <a:t>舍昼夜”,也许流水在守望着奔向大海的机会;“人面不知何处去,桃花依旧笑春风”,也许桃</a:t>
            </a:r>
            <a:r>
              <a:rPr dirty="0"/>
              <a:t/>
            </a:r>
            <a:br>
              <a:rPr dirty="0"/>
            </a:br>
            <a:r>
              <a:rPr lang="zh-CN" altLang="en-US" sz="1530" kern="0" dirty="0" smtClean="0">
                <a:solidFill>
                  <a:srgbClr val="000000"/>
                </a:solidFill>
                <a:latin typeface="Times New Roman" pitchFamily="65" charset="-122"/>
                <a:ea typeface="宋体" pitchFamily="65" charset="-122"/>
              </a:rPr>
              <a:t>花在守望着故人的归来</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多少人在守望中默然前行,但机遇总是留给有准备的人。只有做好了准备,抓住了机遇,才可能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获得成功。正如路途漫漫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翻检行囊会发现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有的东西想用却没有准备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美好的旅途就会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因此终止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留下无尽的遗憾。</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常言道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台上一分钟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台下十年功。我们常羡慕别人拥有很多机遇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羡慕命运对别人的垂青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慕别人的成功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却没有看到荣耀和鲜花背后的汗水、泪水甚至血水。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著名钢琴家郎朗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在他刚踏上钢琴演奏生涯时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他只是一名替补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而且是第七替补。也就是说</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演奏家和前面的六位替补全部病倒的时候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他才有机会上场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这概率几乎为零。但他并没有放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依然夜以继日地练习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他这股干劲儿打动了一位著名的音乐家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音乐家将他提升到第一替补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的位置。终于有一日上台演奏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一曲终了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全场起立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为他鼓掌整整七分钟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他从此一炮而红。</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著名微生物学家巴斯德即说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在观察的领域里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机遇只偏爱那种有准备的头脑。”试想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弗莱</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明如果没有对葡萄球菌进行了数年的研究,那还能发现青霉素吗?试想,爱迪生如果不是通过</a:t>
            </a:r>
            <a:r>
              <a:rPr dirty="0"/>
              <a:t/>
            </a:r>
            <a:br>
              <a:rPr dirty="0"/>
            </a:br>
            <a:r>
              <a:rPr lang="zh-CN" altLang="en-US" sz="1530" kern="0" dirty="0" smtClean="0">
                <a:solidFill>
                  <a:srgbClr val="000000"/>
                </a:solidFill>
                <a:latin typeface="Times New Roman" pitchFamily="65" charset="-122"/>
                <a:ea typeface="宋体" pitchFamily="65" charset="-122"/>
              </a:rPr>
              <a:t>无数次试验,证明上千种材料不能做灯丝,那他又怎能研制出具有实用价值的电灯呢?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姜子牙72岁时垂钓于渭水之滨,才迎来文王,后辅佐武王灭掉荒淫无耻、沉溺酒色的纣王,建立</a:t>
            </a:r>
            <a:r>
              <a:rPr dirty="0"/>
              <a:t/>
            </a:r>
            <a:br>
              <a:rPr dirty="0"/>
            </a:br>
            <a:r>
              <a:rPr lang="zh-CN" altLang="en-US" sz="1530" kern="0" dirty="0" smtClean="0">
                <a:solidFill>
                  <a:srgbClr val="000000"/>
                </a:solidFill>
                <a:latin typeface="Times New Roman" pitchFamily="65" charset="-122"/>
                <a:ea typeface="宋体" pitchFamily="65" charset="-122"/>
              </a:rPr>
              <a:t>了周朝;诸葛亮高卧隆中,换来刘备三次“枉驾顾之”,进而辅佐其建立蜀国。姜太公成就的取</a:t>
            </a:r>
            <a:r>
              <a:rPr dirty="0"/>
              <a:t/>
            </a:r>
            <a:br>
              <a:rPr dirty="0"/>
            </a:br>
            <a:r>
              <a:rPr lang="zh-CN" altLang="en-US" sz="1530" kern="0" dirty="0" smtClean="0">
                <a:solidFill>
                  <a:srgbClr val="000000"/>
                </a:solidFill>
                <a:latin typeface="Times New Roman" pitchFamily="65" charset="-122"/>
                <a:ea typeface="宋体" pitchFamily="65" charset="-122"/>
              </a:rPr>
              <a:t>得难道仅仅是因为与文王的偶然相遇吗?孔明三分之计的成功难道只是因为刘各的三顾茅庐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非也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其实他们在机遇到来之前胸中已有万千韬略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他们早已做好了准备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而机遇又总是垂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青有准备的人。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人在旅途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太多的人总是坐等机遇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躺着喊机遇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睡觉梦机遇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做“守株待兔”的人。如果这样</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机遇就会像满天星斗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可望而不可即。即使机遇真的来到身边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也发现不了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更不用说捕捉和利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用了。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机遇偏爱有准备的人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旅程的行囊中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你准备了多少呢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本文紧扣材料立意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以“机遇总是留给有准备的人”为题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列举了郎朗、弗莱明、爱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迪生、姜子牙、诸葛亮等中外古今人物的事例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论据典型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结构严谨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层次分明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内容充实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假设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用例、因果用例的述例方式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使论据更有深度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有力地证明了观点。语言流畅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开篇以诗文排比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铺陈入题,富有文采,夺人眼球。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6.(2016天津,22,60分)请根据下面的材料,写一篇文章。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在阅读方式多元化的今天,你可以通过手机、电脑等电子设备,在宽广无垠的网络空间中汲取</a:t>
            </a:r>
            <a:r>
              <a:rPr dirty="0"/>
              <a:t/>
            </a:r>
            <a:br>
              <a:rPr dirty="0"/>
            </a:br>
            <a:r>
              <a:rPr lang="zh-CN" altLang="en-US" sz="1530" kern="0" dirty="0" smtClean="0">
                <a:solidFill>
                  <a:srgbClr val="000000"/>
                </a:solidFill>
                <a:latin typeface="Times New Roman" pitchFamily="65" charset="-122"/>
                <a:ea typeface="宋体" pitchFamily="65" charset="-122"/>
              </a:rPr>
              <a:t>知识;你可以借助多媒体技术,“悦读”有形有色、有声有像的中外名著;你也可以继续手捧传</a:t>
            </a:r>
            <a:r>
              <a:rPr dirty="0"/>
              <a:t/>
            </a:r>
            <a:br>
              <a:rPr dirty="0"/>
            </a:br>
            <a:r>
              <a:rPr lang="zh-CN" altLang="en-US" sz="1530" kern="0" dirty="0" smtClean="0">
                <a:solidFill>
                  <a:srgbClr val="000000"/>
                </a:solidFill>
                <a:latin typeface="Times New Roman" pitchFamily="65" charset="-122"/>
                <a:ea typeface="宋体" pitchFamily="65" charset="-122"/>
              </a:rPr>
              <a:t>统的纸质书本,享受在墨海书香中与古圣今贤对话的乐趣</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当代青年渴求新知,眼界开阔,个性鲜明,在阅读方式的选择上不拘一格。请围绕自己的阅读方</a:t>
            </a:r>
            <a:r>
              <a:rPr dirty="0"/>
              <a:t/>
            </a:r>
            <a:br>
              <a:rPr dirty="0"/>
            </a:br>
            <a:r>
              <a:rPr lang="zh-CN" altLang="en-US" sz="1530" kern="0" dirty="0" smtClean="0">
                <a:solidFill>
                  <a:srgbClr val="000000"/>
                </a:solidFill>
                <a:latin typeface="Times New Roman" pitchFamily="65" charset="-122"/>
                <a:ea typeface="宋体" pitchFamily="65" charset="-122"/>
              </a:rPr>
              <a:t>式,结合个人的体验和思考,谈谈“我的青春阅读”。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要求:①自选角度,自拟标题;②文体不限(诗歌除外),文体特征鲜明;③不少于800字;④不得抄</a:t>
            </a:r>
            <a:r>
              <a:rPr dirty="0"/>
              <a:t/>
            </a:r>
            <a:br>
              <a:rPr dirty="0"/>
            </a:br>
            <a:r>
              <a:rPr lang="zh-CN" altLang="en-US" sz="1530" kern="0" dirty="0" smtClean="0">
                <a:solidFill>
                  <a:srgbClr val="000000"/>
                </a:solidFill>
                <a:latin typeface="Times New Roman" pitchFamily="65" charset="-122"/>
                <a:ea typeface="宋体" pitchFamily="65"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这是一道针对当下青年人阅读方式命制的材料作文题,也是一道较为典型的任</a:t>
            </a:r>
            <a:r>
              <a:rPr dirty="0"/>
              <a:t/>
            </a:r>
            <a:br>
              <a:rPr dirty="0"/>
            </a:br>
            <a:r>
              <a:rPr lang="zh-CN" altLang="en-US" sz="1530" kern="0" dirty="0" smtClean="0">
                <a:solidFill>
                  <a:srgbClr val="000000"/>
                </a:solidFill>
                <a:latin typeface="Times New Roman" pitchFamily="65" charset="-122"/>
                <a:ea typeface="宋体" pitchFamily="65" charset="-122"/>
              </a:rPr>
              <a:t>务驱动型作文题,材料中给出了几种阅读方式,要“围绕自己的阅读方式”来完成写作。该题</a:t>
            </a:r>
            <a:r>
              <a:rPr dirty="0"/>
              <a:t/>
            </a:r>
            <a:br>
              <a:rPr dirty="0"/>
            </a:br>
            <a:r>
              <a:rPr lang="zh-CN" altLang="en-US" sz="1530" kern="0" dirty="0" smtClean="0">
                <a:solidFill>
                  <a:srgbClr val="000000"/>
                </a:solidFill>
                <a:latin typeface="Times New Roman" pitchFamily="65" charset="-122"/>
                <a:ea typeface="宋体" pitchFamily="65" charset="-122"/>
              </a:rPr>
              <a:t>切合青年学生的学习生活,导向积极,具有鲜明的时代性、现实性和针对性,易于引发考生的联</a:t>
            </a:r>
            <a:r>
              <a:rPr dirty="0"/>
              <a:t/>
            </a:r>
            <a:br>
              <a:rPr dirty="0"/>
            </a:br>
            <a:r>
              <a:rPr lang="zh-CN" altLang="en-US" sz="1530" kern="0" dirty="0" smtClean="0">
                <a:solidFill>
                  <a:srgbClr val="000000"/>
                </a:solidFill>
                <a:latin typeface="Times New Roman" pitchFamily="65" charset="-122"/>
                <a:ea typeface="宋体" pitchFamily="65" charset="-122"/>
              </a:rPr>
              <a:t>想与思考。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“阅读”这一话题对考生来说并不陌生,但围绕“阅读方式”设题,引导考生反观自身的阅读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行为,却颇具匠心。该题立意明确、角度多元,考生可写传统的书本阅读,也可写时尚的网络阅</a:t>
            </a:r>
            <a:r>
              <a:t/>
            </a:r>
            <a:br/>
            <a:r>
              <a:rPr lang="zh-CN" altLang="en-US" sz="1530" kern="0" dirty="0" smtClean="0">
                <a:solidFill>
                  <a:srgbClr val="000000"/>
                </a:solidFill>
                <a:latin typeface="Times New Roman" pitchFamily="65" charset="-122"/>
                <a:ea typeface="宋体" pitchFamily="65" charset="-122"/>
              </a:rPr>
              <a:t>读;可写精读的深入,也可写速读的实用;可写传统阅读方式的局限,也可以反思快餐式阅读的</a:t>
            </a:r>
            <a:r>
              <a:t/>
            </a:r>
            <a:br/>
            <a:r>
              <a:rPr lang="zh-CN" altLang="en-US" sz="1530" kern="0" dirty="0" smtClean="0">
                <a:solidFill>
                  <a:srgbClr val="000000"/>
                </a:solidFill>
                <a:latin typeface="Times New Roman" pitchFamily="65" charset="-122"/>
                <a:ea typeface="宋体" pitchFamily="65" charset="-122"/>
              </a:rPr>
              <a:t>不足;还可以写自己在阅读方式选择上的心得或困惑</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轻翻纸上岁月,跨越青春流年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天津一考生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折纸一翻,时代翩跹而过,科技如骏马奔驰而来,于书山稗海中沉潜含玩,打开阅读的七彩大</a:t>
            </a:r>
            <a:r>
              <a:t/>
            </a:r>
            <a:br/>
            <a:r>
              <a:rPr lang="zh-CN" altLang="en-US" sz="1530" kern="0" dirty="0" smtClean="0">
                <a:solidFill>
                  <a:srgbClr val="000000"/>
                </a:solidFill>
                <a:latin typeface="Times New Roman" pitchFamily="65" charset="-122"/>
                <a:ea typeface="宋体" pitchFamily="65" charset="-122"/>
              </a:rPr>
              <a:t>门。然而我并不倾慕各种琳琅满目的开拓,始终坚持着从纸质阅读中磨墨温书,邂逅真情与感</a:t>
            </a:r>
            <a:r>
              <a:t/>
            </a:r>
            <a:br/>
            <a:r>
              <a:rPr lang="zh-CN" altLang="en-US" sz="1530" kern="0" dirty="0" smtClean="0">
                <a:solidFill>
                  <a:srgbClr val="000000"/>
                </a:solidFill>
                <a:latin typeface="Times New Roman" pitchFamily="65" charset="-122"/>
                <a:ea typeface="宋体" pitchFamily="65" charset="-122"/>
              </a:rPr>
              <a:t>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轻翻纸上岁月,爱上那浅浅的铅字。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最爱月华如水,云淡风轻时,伸手抚摸那灵动的文字,看它们好似竹书上争鸣的百家,好似龟背</a:t>
            </a:r>
            <a:r>
              <a:t/>
            </a:r>
            <a:br/>
            <a:r>
              <a:rPr lang="zh-CN" altLang="en-US" sz="1530" kern="0" dirty="0" smtClean="0">
                <a:solidFill>
                  <a:srgbClr val="000000"/>
                </a:solidFill>
                <a:latin typeface="Times New Roman" pitchFamily="65" charset="-122"/>
                <a:ea typeface="宋体" pitchFamily="65" charset="-122"/>
              </a:rPr>
              <a:t>上镌刻的花纹,好似瓶底汉隶的飘逸,一个个方块字深藏历史的流芳和贤者的智慧。我曾在</a:t>
            </a:r>
            <a:r>
              <a:t/>
            </a:r>
            <a:br/>
            <a:r>
              <a:rPr lang="zh-CN" altLang="en-US" sz="1530" kern="0" dirty="0" smtClean="0">
                <a:solidFill>
                  <a:srgbClr val="000000"/>
                </a:solidFill>
                <a:latin typeface="Times New Roman" pitchFamily="65" charset="-122"/>
                <a:ea typeface="宋体" pitchFamily="65" charset="-122"/>
              </a:rPr>
              <a:t>《培根随笔》中发现过一句话:“厄运并非没有许多安慰和希望,幸运并非没有许多恐惧与烦</a:t>
            </a:r>
            <a:r>
              <a:t/>
            </a:r>
            <a:br/>
            <a:r>
              <a:rPr lang="zh-CN" altLang="en-US" sz="1530" kern="0" dirty="0" smtClean="0">
                <a:solidFill>
                  <a:srgbClr val="000000"/>
                </a:solidFill>
                <a:latin typeface="Times New Roman" pitchFamily="65" charset="-122"/>
                <a:ea typeface="宋体" pitchFamily="65" charset="-122"/>
              </a:rPr>
              <a:t>恼。”这两排铅字就这样牢牢系在我生命的页签上。于是当我失意时却并未一蹶不振,反而</a:t>
            </a:r>
            <a:endParaRPr lang="zh-CN" altLang="en-US"/>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[优秀例文1]</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彼岸花开,高考为舟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——我看高考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当你徜徉在人生河畔,望着光明的未来,心中思绪萦绕;当彼岸的花开传来希望的气息,那扑鼻</a:t>
            </a:r>
            <a:r>
              <a:rPr dirty="0"/>
              <a:t/>
            </a:r>
            <a:br>
              <a:rPr dirty="0"/>
            </a:br>
            <a:r>
              <a:rPr lang="zh-CN" altLang="en-US" sz="1530" kern="0" dirty="0" smtClean="0">
                <a:solidFill>
                  <a:srgbClr val="000000"/>
                </a:solidFill>
                <a:latin typeface="Times New Roman" pitchFamily="65" charset="-122"/>
                <a:ea typeface="宋体" pitchFamily="65" charset="-122"/>
              </a:rPr>
              <a:t>的芳香令人陶醉,却哀于河水湍急无以为济。这时一扁叶之舟向你漂来,你登上舟,用自己的汗</a:t>
            </a:r>
            <a:r>
              <a:rPr dirty="0"/>
              <a:t/>
            </a:r>
            <a:br>
              <a:rPr dirty="0"/>
            </a:br>
            <a:r>
              <a:rPr lang="zh-CN" altLang="en-US" sz="1530" kern="0" dirty="0" smtClean="0">
                <a:solidFill>
                  <a:srgbClr val="000000"/>
                </a:solidFill>
                <a:latin typeface="Times New Roman" pitchFamily="65" charset="-122"/>
                <a:ea typeface="宋体" pitchFamily="65" charset="-122"/>
              </a:rPr>
              <a:t>水,拼一身之力,到达彼岸,拥抱自己的花开。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这一叶扁舟不是别的,正是高考。是高考,让我们将梦想一步步变成现实。回顾历史,考试举才</a:t>
            </a:r>
            <a:r>
              <a:rPr dirty="0"/>
              <a:t/>
            </a:r>
            <a:br>
              <a:rPr dirty="0"/>
            </a:br>
            <a:r>
              <a:rPr lang="zh-CN" altLang="en-US" sz="1530" kern="0" dirty="0" smtClean="0">
                <a:solidFill>
                  <a:srgbClr val="000000"/>
                </a:solidFill>
                <a:latin typeface="Times New Roman" pitchFamily="65" charset="-122"/>
                <a:ea typeface="宋体" pitchFamily="65" charset="-122"/>
              </a:rPr>
              <a:t>的传统一直在中华大地上代代延续。自隋朝以分科考试选拔官吏,科举制使中华民族成为笃</a:t>
            </a:r>
            <a:r>
              <a:rPr dirty="0"/>
              <a:t/>
            </a:r>
            <a:br>
              <a:rPr dirty="0"/>
            </a:br>
            <a:r>
              <a:rPr lang="zh-CN" altLang="en-US" sz="1530" kern="0" dirty="0" smtClean="0">
                <a:solidFill>
                  <a:srgbClr val="000000"/>
                </a:solidFill>
                <a:latin typeface="Times New Roman" pitchFamily="65" charset="-122"/>
                <a:ea typeface="宋体" pitchFamily="65" charset="-122"/>
              </a:rPr>
              <a:t>志立学的民族。于是,金榜题名成了读书人魂牵梦萦的理想,“三元及第”又承载着读书人之</a:t>
            </a:r>
            <a:r>
              <a:rPr dirty="0"/>
              <a:t/>
            </a:r>
            <a:br>
              <a:rPr dirty="0"/>
            </a:br>
            <a:r>
              <a:rPr lang="zh-CN" altLang="en-US" sz="1530" kern="0" dirty="0" smtClean="0">
                <a:solidFill>
                  <a:srgbClr val="000000"/>
                </a:solidFill>
                <a:latin typeface="Times New Roman" pitchFamily="65" charset="-122"/>
                <a:ea typeface="宋体" pitchFamily="65" charset="-122"/>
              </a:rPr>
              <a:t>间朴素的祝福。读书之风吹遍华夏大地,莘莘学子通过科举走向人生辉煌,为国效力。炎黄子</a:t>
            </a:r>
            <a:r>
              <a:rPr dirty="0"/>
              <a:t/>
            </a:r>
            <a:br>
              <a:rPr dirty="0"/>
            </a:br>
            <a:r>
              <a:rPr lang="zh-CN" altLang="en-US" sz="1530" kern="0" dirty="0" smtClean="0">
                <a:solidFill>
                  <a:srgbClr val="000000"/>
                </a:solidFill>
                <a:latin typeface="Times New Roman" pitchFamily="65" charset="-122"/>
                <a:ea typeface="宋体" pitchFamily="65" charset="-122"/>
              </a:rPr>
              <a:t>孙更是将读书镌刻在民族基因之中,开创文化盛事。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高考亦是如此。在新时期、新情况下,为适应国家选拔人才的要求,高考应运而生,多少优秀学</a:t>
            </a:r>
            <a:r>
              <a:rPr dirty="0"/>
              <a:t/>
            </a:r>
            <a:br>
              <a:rPr dirty="0"/>
            </a:br>
            <a:r>
              <a:rPr lang="zh-CN" altLang="en-US" sz="1530" kern="0" dirty="0" smtClean="0">
                <a:solidFill>
                  <a:srgbClr val="000000"/>
                </a:solidFill>
                <a:latin typeface="Times New Roman" pitchFamily="65" charset="-122"/>
                <a:ea typeface="宋体" pitchFamily="65" charset="-122"/>
              </a:rPr>
              <a:t>子通过高考,进入北京大学等高等院校。燕园里共同谈笑风生的伙伴,为他们创办企业提供了</a:t>
            </a:r>
            <a:r>
              <a:rPr dirty="0"/>
              <a:t/>
            </a:r>
            <a:br>
              <a:rPr dirty="0"/>
            </a:br>
            <a:r>
              <a:rPr lang="zh-CN" altLang="en-US" sz="1530" kern="0" dirty="0" smtClean="0">
                <a:solidFill>
                  <a:srgbClr val="000000"/>
                </a:solidFill>
                <a:latin typeface="Times New Roman" pitchFamily="65" charset="-122"/>
                <a:ea typeface="宋体" pitchFamily="65" charset="-122"/>
              </a:rPr>
              <a:t>团队支持,从而实现了他们的人生价值。高考又为国家甄选了一批在航空航天领域中优秀的</a:t>
            </a:r>
            <a:r>
              <a:rPr dirty="0"/>
              <a:t/>
            </a:r>
            <a:br>
              <a:rPr dirty="0"/>
            </a:br>
            <a:r>
              <a:rPr lang="zh-CN" altLang="en-US" sz="1530" kern="0" dirty="0" smtClean="0">
                <a:solidFill>
                  <a:srgbClr val="000000"/>
                </a:solidFill>
                <a:latin typeface="Times New Roman" pitchFamily="65" charset="-122"/>
                <a:ea typeface="宋体" pitchFamily="65" charset="-122"/>
              </a:rPr>
              <a:t>年轻人,使我国的航天事业突飞猛进,国产客机“C919”试飞成功。于人,高考助力人生价值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浴火涅槃,期待重生;而当我好运不断时也并未得意忘形,反而未雨绸缪,不竭余力。那浅浅的</a:t>
            </a:r>
            <a:r>
              <a:t/>
            </a:r>
            <a:br/>
            <a:r>
              <a:rPr lang="zh-CN" altLang="en-US" sz="1530" kern="0" dirty="0" smtClean="0">
                <a:solidFill>
                  <a:srgbClr val="000000"/>
                </a:solidFill>
                <a:latin typeface="Times New Roman" pitchFamily="65" charset="-122"/>
                <a:ea typeface="宋体" pitchFamily="65" charset="-122"/>
              </a:rPr>
              <a:t>铅字,凝聚时光的智慧,让我锐意进取,牢记心间。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轻翻纸上岁月,爱上那淡淡的墨香。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最爱翻开书扉页的一刹那,墨香就会流溢开来。那窖藏的厚重与清新,似乎把时光酿得回味悠</a:t>
            </a:r>
            <a:r>
              <a:t/>
            </a:r>
            <a:br/>
            <a:r>
              <a:rPr lang="zh-CN" altLang="en-US" sz="1530" kern="0" dirty="0" smtClean="0">
                <a:solidFill>
                  <a:srgbClr val="000000"/>
                </a:solidFill>
                <a:latin typeface="Times New Roman" pitchFamily="65" charset="-122"/>
                <a:ea typeface="宋体" pitchFamily="65" charset="-122"/>
              </a:rPr>
              <a:t>长,带来了特有的时代气息。我曾品味《千年一叹》,当读到余秋雨先生从希腊到尼泊尔的贴</a:t>
            </a:r>
            <a:r>
              <a:t/>
            </a:r>
            <a:br/>
            <a:r>
              <a:rPr lang="zh-CN" altLang="en-US" sz="1530" kern="0" dirty="0" smtClean="0">
                <a:solidFill>
                  <a:srgbClr val="000000"/>
                </a:solidFill>
                <a:latin typeface="Times New Roman" pitchFamily="65" charset="-122"/>
                <a:ea typeface="宋体" pitchFamily="65" charset="-122"/>
              </a:rPr>
              <a:t>地穿行时,空气中弥散的墨香,似乎把我带到那年那日,他行走的痕迹和虔诚的朝拜,轻易就击</a:t>
            </a:r>
            <a:r>
              <a:t/>
            </a:r>
            <a:br/>
            <a:r>
              <a:rPr lang="zh-CN" altLang="en-US" sz="1530" kern="0" dirty="0" smtClean="0">
                <a:solidFill>
                  <a:srgbClr val="000000"/>
                </a:solidFill>
                <a:latin typeface="Times New Roman" pitchFamily="65" charset="-122"/>
                <a:ea typeface="宋体" pitchFamily="65" charset="-122"/>
              </a:rPr>
              <a:t>溃了我心灵的防线;他品论人生和朝见的历史,逐渐颠覆了我的肤浅空白。这份淡淡的墨香,沉</a:t>
            </a:r>
            <a:r>
              <a:t/>
            </a:r>
            <a:br/>
            <a:r>
              <a:rPr lang="zh-CN" altLang="en-US" sz="1530" kern="0" dirty="0" smtClean="0">
                <a:solidFill>
                  <a:srgbClr val="000000"/>
                </a:solidFill>
                <a:latin typeface="Times New Roman" pitchFamily="65" charset="-122"/>
                <a:ea typeface="宋体" pitchFamily="65" charset="-122"/>
              </a:rPr>
              <a:t>淀岁月气息,让我身临其境,近在咫尺。与古人并肩,与岁月齐步。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轻翻纸上岁月,爱上那泛黄的书页。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最爱四下寂静,悄然无声,听书页被翻动时留下碰撞历史,叩问灵魂的巨响。我曾在《骆驼祥</a:t>
            </a:r>
            <a:r>
              <a:t/>
            </a:r>
            <a:br/>
            <a:r>
              <a:rPr lang="zh-CN" altLang="en-US" sz="1530" kern="0" dirty="0" smtClean="0">
                <a:solidFill>
                  <a:srgbClr val="000000"/>
                </a:solidFill>
                <a:latin typeface="Times New Roman" pitchFamily="65" charset="-122"/>
                <a:ea typeface="宋体" pitchFamily="65" charset="-122"/>
              </a:rPr>
              <a:t>子》中看到一个鲜活的生命从善良真诚沦为行尸走肉,唯有在泛黄的书页中留下挥之不去的</a:t>
            </a:r>
            <a:r>
              <a:t/>
            </a:r>
            <a:br/>
            <a:r>
              <a:rPr lang="zh-CN" altLang="en-US" sz="1530" kern="0" dirty="0" smtClean="0">
                <a:solidFill>
                  <a:srgbClr val="000000"/>
                </a:solidFill>
                <a:latin typeface="Times New Roman" pitchFamily="65" charset="-122"/>
                <a:ea typeface="宋体" pitchFamily="65" charset="-122"/>
              </a:rPr>
              <a:t>落寞的影子。我曾在《阿Q正传》中看到一个麻木的魂灵从愚昧无知走向生命的终点,唯有</a:t>
            </a:r>
            <a:r>
              <a:t/>
            </a:r>
            <a:br/>
            <a:r>
              <a:rPr lang="zh-CN" altLang="en-US" sz="1530" kern="0" dirty="0" smtClean="0">
                <a:solidFill>
                  <a:srgbClr val="000000"/>
                </a:solidFill>
                <a:latin typeface="Times New Roman" pitchFamily="65" charset="-122"/>
                <a:ea typeface="宋体" pitchFamily="65" charset="-122"/>
              </a:rPr>
              <a:t>在泛黄的书页中留下难以磨灭的民族的耻辱。我曾在一本又一本的书中,从一页又一页泛黄</a:t>
            </a:r>
            <a:r>
              <a:t/>
            </a:r>
            <a:br/>
            <a:r>
              <a:rPr lang="zh-CN" altLang="en-US" sz="1530" kern="0" dirty="0" smtClean="0">
                <a:solidFill>
                  <a:srgbClr val="000000"/>
                </a:solidFill>
                <a:latin typeface="Times New Roman" pitchFamily="65" charset="-122"/>
                <a:ea typeface="宋体" pitchFamily="65" charset="-122"/>
              </a:rPr>
              <a:t>的纸上,看到一个满目疮痍的民族饱经忧患,历经风雨,从屈辱与苦难中一步步走向繁荣富强。</a:t>
            </a:r>
            <a:endParaRPr lang="zh-CN" altLang="en-US"/>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那泛黄的书页,奏响时代的强音,如黄钟大吕,响彻寰宇,让我内心空灵,充满智慧,敢于直面历史,</a:t>
            </a:r>
            <a:r>
              <a:rPr dirty="0"/>
              <a:t/>
            </a:r>
            <a:br>
              <a:rPr dirty="0"/>
            </a:br>
            <a:r>
              <a:rPr lang="zh-CN" altLang="en-US" sz="1530" kern="0" dirty="0" smtClean="0">
                <a:solidFill>
                  <a:srgbClr val="000000"/>
                </a:solidFill>
                <a:latin typeface="Times New Roman" pitchFamily="65" charset="-122"/>
                <a:ea typeface="宋体" pitchFamily="65" charset="-122"/>
              </a:rPr>
              <a:t>正视兴衰。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时光荏苒,白驹过隙,现代化的阅读方式琳琅满目,目不暇接。我唯爱纸上阅读,爱它那浅浅铅</a:t>
            </a:r>
            <a:r>
              <a:rPr dirty="0"/>
              <a:t/>
            </a:r>
            <a:br>
              <a:rPr dirty="0"/>
            </a:br>
            <a:r>
              <a:rPr lang="zh-CN" altLang="en-US" sz="1530" kern="0" dirty="0" smtClean="0">
                <a:solidFill>
                  <a:srgbClr val="000000"/>
                </a:solidFill>
                <a:latin typeface="Times New Roman" pitchFamily="65" charset="-122"/>
                <a:ea typeface="宋体" pitchFamily="65" charset="-122"/>
              </a:rPr>
              <a:t>字、淡淡墨香和泛黄书页。这份传统我会继承下去,直到永远。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轻翻纸上岁月,跨越青春流年。唯愿:一书,一人,一青春,常在。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文章以亮丽的标题展现给大家清新的情愫,行文中“爱上那浅浅的铅字”“爱上那</a:t>
            </a:r>
            <a:r>
              <a:rPr dirty="0"/>
              <a:t/>
            </a:r>
            <a:br>
              <a:rPr dirty="0"/>
            </a:br>
            <a:r>
              <a:rPr lang="zh-CN" altLang="en-US" sz="1530" kern="0" dirty="0" smtClean="0">
                <a:solidFill>
                  <a:srgbClr val="000000"/>
                </a:solidFill>
                <a:latin typeface="Times New Roman" pitchFamily="65" charset="-122"/>
                <a:ea typeface="宋体" pitchFamily="65" charset="-122"/>
              </a:rPr>
              <a:t>淡淡的墨香”“爱上那泛黄的书页”一点点地把我们拉回到过去轻翻纸上的岁月,扣题精准,</a:t>
            </a:r>
            <a:r>
              <a:rPr dirty="0"/>
              <a:t/>
            </a:r>
            <a:br>
              <a:rPr dirty="0"/>
            </a:br>
            <a:r>
              <a:rPr lang="zh-CN" altLang="en-US" sz="1530" kern="0" dirty="0" smtClean="0">
                <a:solidFill>
                  <a:srgbClr val="000000"/>
                </a:solidFill>
                <a:latin typeface="Times New Roman" pitchFamily="65" charset="-122"/>
                <a:ea typeface="宋体" pitchFamily="65" charset="-122"/>
              </a:rPr>
              <a:t>语言灵活,善用长、短句,于语言的变化中体现出小作者的语言功底。读罢全文,让人感慨不</a:t>
            </a:r>
            <a:r>
              <a:rPr dirty="0"/>
              <a:t/>
            </a:r>
            <a:br>
              <a:rPr dirty="0"/>
            </a:br>
            <a:r>
              <a:rPr lang="zh-CN" altLang="en-US" sz="1530" kern="0" dirty="0" smtClean="0">
                <a:solidFill>
                  <a:srgbClr val="000000"/>
                </a:solidFill>
                <a:latin typeface="Times New Roman" pitchFamily="65" charset="-122"/>
                <a:ea typeface="宋体" pitchFamily="65" charset="-122"/>
              </a:rPr>
              <a:t>已。</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7.(2016</a:t>
            </a:r>
            <a:r>
              <a:rPr lang="zh-CN" altLang="en-US" sz="1530" kern="0" dirty="0" smtClean="0">
                <a:solidFill>
                  <a:srgbClr val="000000"/>
                </a:solidFill>
                <a:latin typeface="Times New Roman" pitchFamily="65" charset="-122"/>
                <a:ea typeface="宋体" pitchFamily="65" charset="-122"/>
              </a:rPr>
              <a:t>北京</a:t>
            </a:r>
            <a:r>
              <a:rPr lang="en-US" altLang="zh-CN" sz="1530" kern="0" dirty="0" smtClean="0">
                <a:solidFill>
                  <a:srgbClr val="000000"/>
                </a:solidFill>
                <a:latin typeface="Times New Roman" pitchFamily="65" charset="-122"/>
                <a:ea typeface="宋体" pitchFamily="65" charset="-122"/>
              </a:rPr>
              <a:t>,26,50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从下面两个题目中任选一题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按要求作答。不少于</a:t>
            </a:r>
            <a:r>
              <a:rPr lang="en-US" altLang="zh-CN" sz="1530" kern="0" dirty="0" smtClean="0">
                <a:solidFill>
                  <a:srgbClr val="000000"/>
                </a:solidFill>
                <a:latin typeface="Times New Roman" pitchFamily="65" charset="-122"/>
                <a:ea typeface="宋体" pitchFamily="65" charset="-122"/>
              </a:rPr>
              <a:t>700</a:t>
            </a:r>
            <a:r>
              <a:rPr lang="zh-CN" altLang="en-US" sz="1530" kern="0" dirty="0" smtClean="0">
                <a:solidFill>
                  <a:srgbClr val="000000"/>
                </a:solidFill>
                <a:latin typeface="Times New Roman" pitchFamily="65" charset="-122"/>
                <a:ea typeface="宋体" pitchFamily="65" charset="-122"/>
              </a:rPr>
              <a:t>字。</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白鹿原上奏响一支老腔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记述老腔的演出每每“撼人胸腑”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令人有一种“酣畅淋漓”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的感觉。某种意义上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可以说“老腔”已超越其艺术形式本身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成了一种象征。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请以“‘老腔’何以令人震撼”为题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写一篇议论文。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要求:从老腔的魅力说开去,不要局限于陈忠实散文的内容,观点明确,论据充分,论证合理。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②书签,与书相伴,形式多样。设想你有这样一枚神奇的书签:它能与你交流,还能助你实现读</a:t>
            </a:r>
            <a:r>
              <a:rPr dirty="0"/>
              <a:t/>
            </a:r>
            <a:br>
              <a:rPr dirty="0"/>
            </a:br>
            <a:r>
              <a:rPr lang="zh-CN" altLang="en-US" sz="1530" kern="0" dirty="0" smtClean="0">
                <a:solidFill>
                  <a:srgbClr val="000000"/>
                </a:solidFill>
                <a:latin typeface="Times New Roman" pitchFamily="65" charset="-122"/>
                <a:ea typeface="宋体" pitchFamily="65" charset="-122"/>
              </a:rPr>
              <a:t>书的愿望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你与它之间会发生什么故事呢?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请展开想象,以“神奇的书签”为题,写一篇记叙文。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要求:表现爱读书、读好书的主题;有细节,有描写。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①写作本文应从以下几方面思考。确定写作重心。“‘老腔’何以令人震撼”</a:t>
            </a:r>
            <a:r>
              <a:rPr dirty="0"/>
              <a:t/>
            </a:r>
            <a:br>
              <a:rPr dirty="0"/>
            </a:br>
            <a:r>
              <a:rPr lang="zh-CN" altLang="en-US" sz="1530" kern="0" dirty="0" smtClean="0">
                <a:solidFill>
                  <a:srgbClr val="000000"/>
                </a:solidFill>
                <a:latin typeface="Times New Roman" pitchFamily="65" charset="-122"/>
                <a:ea typeface="宋体" pitchFamily="65" charset="-122"/>
              </a:rPr>
              <a:t>这个题目,提示了议论的重点应当放在“何以”二字上,对“‘老腔’令人震撼”的原因的解</a:t>
            </a:r>
            <a:r>
              <a:rPr dirty="0"/>
              <a:t/>
            </a:r>
            <a:br>
              <a:rPr dirty="0"/>
            </a:br>
            <a:r>
              <a:rPr lang="zh-CN" altLang="en-US" sz="1530" kern="0" dirty="0" smtClean="0">
                <a:solidFill>
                  <a:srgbClr val="000000"/>
                </a:solidFill>
                <a:latin typeface="Times New Roman" pitchFamily="65" charset="-122"/>
                <a:ea typeface="宋体" pitchFamily="65" charset="-122"/>
              </a:rPr>
              <a:t>读与分析是写作的重点。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中心的阐释。“‘老腔’已超越其艺术形式本身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成了一种象征”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提示议论的层次不应局限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于将老腔作为艺术形式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更应思考它在地域、历史、民族和生命等层面的象征意义。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选材的拓展。“要求”中的“从老腔的魅力说开去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不要局限于陈忠实散文的内容”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提示了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文章的切入点和展开方向。由此来看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本题可写的内容是比较多的。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本题属于“传统文化”的范畴。传统文化中的其他事物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如唢呐、京剧、秦腔等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都可作为参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一定要以“老腔”为切入点展开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否则会有偏题之嫌。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②写作本文应从以下几方面思考。明确文体(是记叙文)。文章一定要以“故事”为主体,</a:t>
            </a:r>
            <a:r>
              <a:rPr dirty="0"/>
              <a:t/>
            </a:r>
            <a:br>
              <a:rPr dirty="0"/>
            </a:br>
            <a:r>
              <a:rPr lang="zh-CN" altLang="en-US" sz="1530" kern="0" dirty="0" smtClean="0">
                <a:solidFill>
                  <a:srgbClr val="000000"/>
                </a:solidFill>
                <a:latin typeface="Times New Roman" pitchFamily="65" charset="-122"/>
                <a:ea typeface="宋体" pitchFamily="65" charset="-122"/>
              </a:rPr>
              <a:t>“故事”中的人物要鲜明,情节要曲折,还要有描写;“有细节,有描写”则提示了评价故事的</a:t>
            </a:r>
            <a:r>
              <a:rPr dirty="0"/>
              <a:t/>
            </a:r>
            <a:br>
              <a:rPr dirty="0"/>
            </a:br>
            <a:r>
              <a:rPr lang="zh-CN" altLang="en-US" sz="1530" kern="0" dirty="0" smtClean="0">
                <a:solidFill>
                  <a:srgbClr val="000000"/>
                </a:solidFill>
                <a:latin typeface="Times New Roman" pitchFamily="65" charset="-122"/>
                <a:ea typeface="宋体" pitchFamily="65" charset="-122"/>
              </a:rPr>
              <a:t>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明确中心。突出表现“爱读书、读好书”的主题,不能跑题或偏题。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明确构思。引导语提示了想象的方向:“它能与你交流”——书签会跟你聊什么呢?是关于与</a:t>
            </a:r>
            <a:r>
              <a:rPr dirty="0"/>
              <a:t/>
            </a:r>
            <a:br>
              <a:rPr dirty="0"/>
            </a:br>
            <a:r>
              <a:rPr lang="zh-CN" altLang="en-US" sz="1530" kern="0" dirty="0" smtClean="0">
                <a:solidFill>
                  <a:srgbClr val="000000"/>
                </a:solidFill>
                <a:latin typeface="Times New Roman" pitchFamily="65" charset="-122"/>
                <a:ea typeface="宋体" pitchFamily="65" charset="-122"/>
              </a:rPr>
              <a:t>主人公的邂逅场景?还是关于书签曾经的经历?还是你的困惑、思考与茫然?</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“还能助你</a:t>
            </a:r>
            <a:r>
              <a:rPr dirty="0"/>
              <a:t/>
            </a:r>
            <a:br>
              <a:rPr dirty="0"/>
            </a:br>
            <a:r>
              <a:rPr lang="zh-CN" altLang="en-US" sz="1530" kern="0" dirty="0" smtClean="0">
                <a:solidFill>
                  <a:srgbClr val="000000"/>
                </a:solidFill>
                <a:latin typeface="Times New Roman" pitchFamily="65" charset="-122"/>
                <a:ea typeface="宋体" pitchFamily="65" charset="-122"/>
              </a:rPr>
              <a:t>实现读书的愿望”——你有什么愿望呢?是与古人的偶遇?还是现代与传统的交流?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a:t>
            </a:r>
            <a:r>
              <a:rPr dirty="0"/>
              <a:t/>
            </a:r>
            <a:br>
              <a:rPr dirty="0"/>
            </a:br>
            <a:r>
              <a:rPr lang="zh-CN" altLang="en-US" sz="1530" kern="0" dirty="0" smtClean="0">
                <a:solidFill>
                  <a:srgbClr val="000000"/>
                </a:solidFill>
                <a:latin typeface="Times New Roman" pitchFamily="65" charset="-122"/>
                <a:ea typeface="宋体" pitchFamily="65" charset="-122"/>
              </a:rPr>
              <a:t>都能帮助考生设计情节,构思成文。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“老腔”何以令人震撼</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北京一考生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“老腔”何以令人震撼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我的答案是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因为“老腔”是一种原生态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是一种没有被特殊雕琢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在于民间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原始的、散发着乡土气息的表演形态。“原生态”的事物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具有诸多迷人的魅力。</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原生态具有的最大美感就是万物共生共荣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充满着生命的乐趣和无穷的奥秘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总能给人带来惊</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喜和思考。健康的身体需要五谷杂粮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人类精神的生态也离不开原生态的孕育和启示。曾记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一位非常勤奋的女职业经理整日忙于生意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终于累倒了。在家养病的日子里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她第一次走进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了处于小区一隅的花棚。面对沿着长满青苔的断墙尽情攀爬的青藤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感知绿叶萌芽和鲜花绽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放的喜悦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她热泪盈眶。原来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大自然中那些看似简单、粗糙的生命乐趣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才是最为珍贵的心灵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家园。</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人类美好的情感永远是鲜活的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它源自心灵与自然的对话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而生命的基因所蕴藏的信息又与自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然是那样的默契和相通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让心灵感受原生态的魅力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营造“生命绿洲”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乃人类追求美好生活的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必由之路。中山大学中文系教授谢有顺曾在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人民日报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撰文指出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在当代文学中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我很久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没有听到一声鸟叫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很久没有目睹一朵花的开放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也很久没有看到田野和庄稼的颜色了。”关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注原生态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很可能是帮助世人重新发现自我的一个途径。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世界上有众多的民族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每个民族的文化都是世界文化的有机组成部分。没有民族的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也就没有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世界的。民族文化是有其特性的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这是人类各民族文化的共同点。文化有其特性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才有生命力</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才有其独立存在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否则何以立足于世界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英国哲学家罗素曾说过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多种多样才是美丽的。”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民族特色产生了多种多样的美丽。产生于华夏的“老腔”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正是因其民族性而具备了世界性。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“老腔”凭借着原生态而活力无限,震撼人心。如今,越来越多的或来自边疆草原,或来自山寨</a:t>
            </a:r>
            <a:r>
              <a:rPr dirty="0"/>
              <a:t/>
            </a:r>
            <a:br>
              <a:rPr dirty="0"/>
            </a:br>
            <a:r>
              <a:rPr lang="zh-CN" altLang="en-US" sz="1530" kern="0" dirty="0" smtClean="0">
                <a:solidFill>
                  <a:srgbClr val="000000"/>
                </a:solidFill>
                <a:latin typeface="Times New Roman" pitchFamily="65" charset="-122"/>
                <a:ea typeface="宋体" pitchFamily="65" charset="-122"/>
              </a:rPr>
              <a:t>村落的原生态艺术,被世人了解。它们是天然的山水、淳朴的民风、古老的文化酿造的艺术</a:t>
            </a:r>
            <a:r>
              <a:rPr dirty="0"/>
              <a:t/>
            </a:r>
            <a:br>
              <a:rPr dirty="0"/>
            </a:br>
            <a:r>
              <a:rPr lang="zh-CN" altLang="en-US" sz="1530" kern="0" dirty="0" smtClean="0">
                <a:solidFill>
                  <a:srgbClr val="000000"/>
                </a:solidFill>
                <a:latin typeface="Times New Roman" pitchFamily="65" charset="-122"/>
                <a:ea typeface="宋体" pitchFamily="65" charset="-122"/>
              </a:rPr>
              <a:t>美酒,散发着山野的气息和泥土的芬芳,寄托着劳动人民对美好生活的追寻与憧憬。随着原生</a:t>
            </a:r>
            <a:r>
              <a:rPr dirty="0"/>
              <a:t/>
            </a:r>
            <a:br>
              <a:rPr dirty="0"/>
            </a:br>
            <a:r>
              <a:rPr lang="zh-CN" altLang="en-US" sz="1530" kern="0" dirty="0" smtClean="0">
                <a:solidFill>
                  <a:srgbClr val="000000"/>
                </a:solidFill>
                <a:latin typeface="Times New Roman" pitchFamily="65" charset="-122"/>
                <a:ea typeface="宋体" pitchFamily="65" charset="-122"/>
              </a:rPr>
              <a:t>态或粗犷、或婉转、或激昂、或俏皮、或悠扬的风格,人们仿佛走进了苍翠而辽阔的原野,倾</a:t>
            </a:r>
            <a:r>
              <a:rPr dirty="0"/>
              <a:t/>
            </a:r>
            <a:br>
              <a:rPr dirty="0"/>
            </a:br>
            <a:r>
              <a:rPr lang="zh-CN" altLang="en-US" sz="1530" kern="0" dirty="0" smtClean="0">
                <a:solidFill>
                  <a:srgbClr val="000000"/>
                </a:solidFill>
                <a:latin typeface="Times New Roman" pitchFamily="65" charset="-122"/>
                <a:ea typeface="宋体" pitchFamily="65" charset="-122"/>
              </a:rPr>
              <a:t>听到了万物生灵的歌唱,感受到了天籁之音带给心灵的滋养。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“老腔”何以令人震撼,作者认为是其原生态之故,因为原生态的东西往往具有诸多</a:t>
            </a:r>
            <a:r>
              <a:rPr dirty="0"/>
              <a:t/>
            </a:r>
            <a:br>
              <a:rPr dirty="0"/>
            </a:br>
            <a:r>
              <a:rPr lang="zh-CN" altLang="en-US" sz="1530" kern="0" dirty="0" smtClean="0">
                <a:solidFill>
                  <a:srgbClr val="000000"/>
                </a:solidFill>
                <a:latin typeface="Times New Roman" pitchFamily="65" charset="-122"/>
                <a:ea typeface="宋体" pitchFamily="65" charset="-122"/>
              </a:rPr>
              <a:t>迷人的魅力。作者的观点新颖、独特、鲜明。提出观点以后,作者从三个角度进行论证——</a:t>
            </a:r>
            <a:r>
              <a:rPr dirty="0"/>
              <a:t/>
            </a:r>
            <a:br>
              <a:rPr dirty="0"/>
            </a:br>
            <a:r>
              <a:rPr lang="zh-CN" altLang="en-US" sz="1530" kern="0" dirty="0" smtClean="0">
                <a:solidFill>
                  <a:srgbClr val="000000"/>
                </a:solidFill>
                <a:latin typeface="Times New Roman" pitchFamily="65" charset="-122"/>
                <a:ea typeface="宋体" pitchFamily="65" charset="-122"/>
              </a:rPr>
              <a:t>原生态具有纯洁性、生命力、世界性的神奇魅力,结构清晰,层次清楚。并且论述中辅以实例,</a:t>
            </a:r>
            <a:r>
              <a:rPr dirty="0"/>
              <a:t/>
            </a:r>
            <a:br>
              <a:rPr dirty="0"/>
            </a:br>
            <a:r>
              <a:rPr lang="zh-CN" altLang="en-US" sz="1530" kern="0" dirty="0" smtClean="0">
                <a:solidFill>
                  <a:srgbClr val="000000"/>
                </a:solidFill>
                <a:latin typeface="Times New Roman" pitchFamily="65" charset="-122"/>
                <a:ea typeface="宋体" pitchFamily="65" charset="-122"/>
              </a:rPr>
              <a:t>再加上名人名言的引述,使得论说有理有据,具有很强的说服力,令人折服。结尾进行总结、升</a:t>
            </a:r>
            <a:r>
              <a:rPr dirty="0"/>
              <a:t/>
            </a:r>
            <a:br>
              <a:rPr dirty="0"/>
            </a:br>
            <a:r>
              <a:rPr lang="zh-CN" altLang="en-US" sz="1530" kern="0" dirty="0" smtClean="0">
                <a:solidFill>
                  <a:srgbClr val="000000"/>
                </a:solidFill>
                <a:latin typeface="Times New Roman" pitchFamily="65" charset="-122"/>
                <a:ea typeface="宋体" pitchFamily="65" charset="-122"/>
              </a:rPr>
              <a:t>华,极具画面感和生活气息,给人以清新自然之感。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8.(2016</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,20,70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文体不限</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诗歌除外。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俗话说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无话则短。有人却说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有话则短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无话则长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别人已说的我不必再说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无话可说处我也许有话要说。有时这是个性的彰显,有时则是创新意识的闪现。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这是一道言论类材料作文题,提供了一则俗语以及与这则俗语观点相反的一种</a:t>
            </a:r>
            <a:r>
              <a:rPr dirty="0"/>
              <a:t/>
            </a:r>
            <a:br>
              <a:rPr dirty="0"/>
            </a:br>
            <a:r>
              <a:rPr lang="zh-CN" altLang="en-US" sz="1530" kern="0" dirty="0" smtClean="0">
                <a:solidFill>
                  <a:srgbClr val="000000"/>
                </a:solidFill>
                <a:latin typeface="Times New Roman" pitchFamily="65" charset="-122"/>
                <a:ea typeface="宋体" pitchFamily="65" charset="-122"/>
              </a:rPr>
              <a:t>解说,并对这种解说提出了一种观点。对这样一则材料,我们该怎样“选取角度”呢?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先仔细审读材料,找出其中所蕴含的可供选择的角度。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材料中的俗语和“有人”的观点截然相反。俗语“有话则长,无话则短”是人们对于语言的</a:t>
            </a:r>
            <a:r>
              <a:rPr dirty="0"/>
              <a:t/>
            </a:r>
            <a:br>
              <a:rPr dirty="0"/>
            </a:br>
            <a:r>
              <a:rPr lang="zh-CN" altLang="en-US" sz="1530" kern="0" dirty="0" smtClean="0">
                <a:solidFill>
                  <a:srgbClr val="000000"/>
                </a:solidFill>
                <a:latin typeface="Times New Roman" pitchFamily="65" charset="-122"/>
                <a:ea typeface="宋体" pitchFamily="65" charset="-122"/>
              </a:rPr>
              <a:t>智慧性认识,口耳相传已证明其价值。这应该是一种普遍认识、惯性思维。而“有人”则认</a:t>
            </a:r>
            <a:r>
              <a:rPr dirty="0"/>
              <a:t/>
            </a:r>
            <a:br>
              <a:rPr dirty="0"/>
            </a:br>
            <a:r>
              <a:rPr lang="zh-CN" altLang="en-US" sz="1530" kern="0" dirty="0" smtClean="0">
                <a:solidFill>
                  <a:srgbClr val="000000"/>
                </a:solidFill>
                <a:latin typeface="Times New Roman" pitchFamily="65" charset="-122"/>
                <a:ea typeface="宋体" pitchFamily="65" charset="-122"/>
              </a:rPr>
              <a:t>为“有话则短,无话则长”,这是从“别人已说的我不必再说,别人无话可说处我也许有话要</a:t>
            </a:r>
            <a:r>
              <a:rPr dirty="0"/>
              <a:t/>
            </a:r>
            <a:br>
              <a:rPr dirty="0"/>
            </a:br>
            <a:r>
              <a:rPr lang="zh-CN" altLang="en-US" sz="1530" kern="0" dirty="0" smtClean="0">
                <a:solidFill>
                  <a:srgbClr val="000000"/>
                </a:solidFill>
                <a:latin typeface="Times New Roman" pitchFamily="65" charset="-122"/>
                <a:ea typeface="宋体" pitchFamily="65" charset="-122"/>
              </a:rPr>
              <a:t>说”这个角度进行阐释的。前者属于中规中矩,后者却是“个性的彰显”“创新意识的闪现”。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对这两种观点,命题人有一种偏向暗示,就是对后一种观点进行了评价。看来,命题者的导向是</a:t>
            </a:r>
            <a:r>
              <a:rPr dirty="0"/>
              <a:t/>
            </a:r>
            <a:br>
              <a:rPr dirty="0"/>
            </a:br>
            <a:r>
              <a:rPr lang="zh-CN" altLang="en-US" sz="1530" kern="0" dirty="0" smtClean="0">
                <a:solidFill>
                  <a:srgbClr val="000000"/>
                </a:solidFill>
                <a:latin typeface="Times New Roman" pitchFamily="65" charset="-122"/>
                <a:ea typeface="宋体" pitchFamily="65" charset="-122"/>
              </a:rPr>
              <a:t>希望考生能抛开俗语,从“有人”说的角度切入,重点思考对后者进行评价的“有时这是个性</a:t>
            </a:r>
            <a:r>
              <a:rPr dirty="0"/>
              <a:t/>
            </a:r>
            <a:br>
              <a:rPr dirty="0"/>
            </a:br>
            <a:r>
              <a:rPr lang="zh-CN" altLang="en-US" sz="1530" kern="0" dirty="0" smtClean="0">
                <a:solidFill>
                  <a:srgbClr val="000000"/>
                </a:solidFill>
                <a:latin typeface="Times New Roman" pitchFamily="65" charset="-122"/>
                <a:ea typeface="宋体" pitchFamily="65" charset="-122"/>
              </a:rPr>
              <a:t>的彰显,有时则是创新意识的闪现”这句话。你对这样的评价怎么看?要作出自己的分析评价,得出自己的结论。因此,可以围绕“有人”的观点是否“彰显个性”“闪现创新意识”来立意。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如此说来,便可以有三种不同方向的立意了。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第一,认为这样的观点是正确的。论证或说明“别人已说的我不必再说,别人无话可说处我也</a:t>
            </a:r>
            <a:r>
              <a:t/>
            </a:r>
            <a:br/>
            <a:r>
              <a:rPr lang="zh-CN" altLang="en-US" sz="1530" kern="0" dirty="0" smtClean="0">
                <a:solidFill>
                  <a:srgbClr val="000000"/>
                </a:solidFill>
                <a:latin typeface="Times New Roman" pitchFamily="65" charset="-122"/>
                <a:ea typeface="宋体" pitchFamily="65" charset="-122"/>
              </a:rPr>
              <a:t>许有话要说”确实体现了“彰显个性”“闪现创新意识”。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第二,认为这种观点不合逻辑:明明有话可说,你却偏偏不说;别人无话说,你却有话要说。世间</a:t>
            </a:r>
            <a:r>
              <a:t/>
            </a:r>
            <a:br/>
            <a:r>
              <a:rPr lang="zh-CN" altLang="en-US" sz="1530" kern="0" dirty="0" smtClean="0">
                <a:solidFill>
                  <a:srgbClr val="000000"/>
                </a:solidFill>
                <a:latin typeface="Times New Roman" pitchFamily="65" charset="-122"/>
                <a:ea typeface="宋体" pitchFamily="65" charset="-122"/>
              </a:rPr>
              <a:t>很多不屑说,是因为蔑视对方;世间很多自说自话,是因为自大,独霸了话语权。这本就荒谬无</a:t>
            </a:r>
            <a:r>
              <a:t/>
            </a:r>
            <a:br/>
            <a:r>
              <a:rPr lang="zh-CN" altLang="en-US" sz="1530" kern="0" dirty="0" smtClean="0">
                <a:solidFill>
                  <a:srgbClr val="000000"/>
                </a:solidFill>
                <a:latin typeface="Times New Roman" pitchFamily="65" charset="-122"/>
                <a:ea typeface="宋体" pitchFamily="65" charset="-122"/>
              </a:rPr>
              <a:t>理,怎能说是“彰显个性”“闪现创新意识”呢?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第三,跳出非此即彼的惯性思维看问题。对“有时这是个性的彰显,有时则是创新意识的闪</a:t>
            </a:r>
            <a:r>
              <a:t/>
            </a:r>
            <a:br/>
            <a:r>
              <a:rPr lang="zh-CN" altLang="en-US" sz="1530" kern="0" dirty="0" smtClean="0">
                <a:solidFill>
                  <a:srgbClr val="000000"/>
                </a:solidFill>
                <a:latin typeface="Times New Roman" pitchFamily="65" charset="-122"/>
                <a:ea typeface="宋体" pitchFamily="65" charset="-122"/>
              </a:rPr>
              <a:t>现”这句话,要根据具体情况,区别对待。命题人在题中也暗含了这种意思,加了一个“有时”</a:t>
            </a:r>
            <a:r>
              <a:t/>
            </a:r>
            <a:br/>
            <a:r>
              <a:rPr lang="zh-CN" altLang="en-US" sz="1530" kern="0" dirty="0" smtClean="0">
                <a:solidFill>
                  <a:srgbClr val="000000"/>
                </a:solidFill>
                <a:latin typeface="Times New Roman" pitchFamily="65" charset="-122"/>
                <a:ea typeface="宋体" pitchFamily="65" charset="-122"/>
              </a:rPr>
              <a:t>进行限制,即暗含了不同情况区别对待的意思。要看在什么情况下,说的是什么话。有时,有些</a:t>
            </a:r>
            <a:r>
              <a:t/>
            </a:r>
            <a:br/>
            <a:r>
              <a:rPr lang="zh-CN" altLang="en-US" sz="1530" kern="0" dirty="0" smtClean="0">
                <a:solidFill>
                  <a:srgbClr val="000000"/>
                </a:solidFill>
                <a:latin typeface="Times New Roman" pitchFamily="65" charset="-122"/>
                <a:ea typeface="宋体" pitchFamily="65" charset="-122"/>
              </a:rPr>
              <a:t>话不可乱说;有时,有些该说的话又不能不说。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立意参考角度: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(1)记叙类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①从正面叙写,彰显人的个性魅力或创新意识。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②从反面以讽喻方式叙写人云亦云,亦步亦趋。</a:t>
            </a:r>
            <a:endParaRPr lang="zh-CN" altLang="en-US"/>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③具体情况具体分析,写区别对待的故事。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(2)议论类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①阐释论述“个性的魅力”“个性的张扬”或“创新”。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②不要随大流,人云亦云,亦步亦趋。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③不要坐享其成,要勇于开拓创新。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④批判“有话则长,无话则短”,论证“有话则短,无话则长”。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无人处,赏西湖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江苏一考生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西湖多姿,引游人如织,都踏着前人的路。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同一种风景不同人赏。虽有不同的心,但最终都奔着同一种美而去。或华丽或清新的言辞皆</a:t>
            </a:r>
            <a:r>
              <a:t/>
            </a:r>
            <a:br/>
            <a:r>
              <a:rPr lang="zh-CN" altLang="en-US" sz="1530" kern="0" dirty="0" smtClean="0">
                <a:solidFill>
                  <a:srgbClr val="000000"/>
                </a:solidFill>
                <a:latin typeface="Times New Roman" pitchFamily="65" charset="-122"/>
                <a:ea typeface="宋体" pitchFamily="65" charset="-122"/>
              </a:rPr>
              <a:t>被前人道尽,再添一笔反而多余。其中道理,张岱领悟得最通透。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“雾凇沆砀,天与云与山与水,上下一白”,他独自前往湖心亭。天地间空空荡荡唯余这干净到</a:t>
            </a:r>
            <a:r>
              <a:t/>
            </a:r>
            <a:br/>
            <a:r>
              <a:rPr lang="zh-CN" altLang="en-US" sz="1530" kern="0" dirty="0" smtClean="0">
                <a:solidFill>
                  <a:srgbClr val="000000"/>
                </a:solidFill>
                <a:latin typeface="Times New Roman" pitchFamily="65" charset="-122"/>
                <a:ea typeface="宋体" pitchFamily="65" charset="-122"/>
              </a:rPr>
              <a:t>底的白。此时人们大概都在围炉谈天,吟一句烂熟于心的“坐看青竹变琼枝”吧!千古雪景,</a:t>
            </a:r>
            <a:endParaRPr lang="zh-CN" altLang="en-US"/>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但凡聚神于只草片树,多少都有些琼楼玉宇的富贵味道,难免起腻。张岱摇头笑:那般平常的雪</a:t>
            </a:r>
            <a:r>
              <a:t/>
            </a:r>
            <a:br/>
            <a:r>
              <a:rPr lang="zh-CN" altLang="en-US" sz="1530" kern="0" dirty="0" smtClean="0">
                <a:solidFill>
                  <a:srgbClr val="000000"/>
                </a:solidFill>
                <a:latin typeface="Times New Roman" pitchFamily="65" charset="-122"/>
                <a:ea typeface="宋体" pitchFamily="65" charset="-122"/>
              </a:rPr>
              <a:t>赏它作甚?环顾四周,但见“湖上影子,惟长堤一痕、湖心亭一点,与余舟一芥、舟中人两三粒</a:t>
            </a:r>
            <a:r>
              <a:t/>
            </a:r>
            <a:br/>
            <a:r>
              <a:rPr lang="zh-CN" altLang="en-US" sz="1530" kern="0" dirty="0" smtClean="0">
                <a:solidFill>
                  <a:srgbClr val="000000"/>
                </a:solidFill>
                <a:latin typeface="Times New Roman" pitchFamily="65" charset="-122"/>
                <a:ea typeface="宋体" pitchFamily="65" charset="-122"/>
              </a:rPr>
              <a:t>而已”。无人处,少了人间口舌纷争,仅余这一片孤独与壮阔。此番清净博大若无人赏赞岂不</a:t>
            </a:r>
            <a:r>
              <a:t/>
            </a:r>
            <a:br/>
            <a:r>
              <a:rPr lang="zh-CN" altLang="en-US" sz="1530" kern="0" dirty="0" smtClean="0">
                <a:solidFill>
                  <a:srgbClr val="000000"/>
                </a:solidFill>
                <a:latin typeface="Times New Roman" pitchFamily="65" charset="-122"/>
                <a:ea typeface="宋体" pitchFamily="65" charset="-122"/>
              </a:rPr>
              <a:t>可惜?《湖心亭看雪》应运而生,张岱遗世独立的形象便同时与之长存。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昔日冬景与我无缘,却也有幸见识不曾被描摹文饰过多的雨景。那是七月夏,荷香未浓。安恬</a:t>
            </a:r>
            <a:r>
              <a:t/>
            </a:r>
            <a:br/>
            <a:r>
              <a:rPr lang="zh-CN" altLang="en-US" sz="1530" kern="0" dirty="0" smtClean="0">
                <a:solidFill>
                  <a:srgbClr val="000000"/>
                </a:solidFill>
                <a:latin typeface="Times New Roman" pitchFamily="65" charset="-122"/>
                <a:ea typeface="宋体" pitchFamily="65" charset="-122"/>
              </a:rPr>
              <a:t>步于湖边,耳边是游人不住的赞叹。到嘴边的欣喜被我生生咽回:我的赞美在久负盛名的西湖</a:t>
            </a:r>
            <a:r>
              <a:t/>
            </a:r>
            <a:br/>
            <a:r>
              <a:rPr lang="zh-CN" altLang="en-US" sz="1530" kern="0" dirty="0" smtClean="0">
                <a:solidFill>
                  <a:srgbClr val="000000"/>
                </a:solidFill>
                <a:latin typeface="Times New Roman" pitchFamily="65" charset="-122"/>
                <a:ea typeface="宋体" pitchFamily="65" charset="-122"/>
              </a:rPr>
              <a:t>这里毫无意义。于是沉默无言。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天色略灰,大团大团的灰云聚集,色近于黑。灰云缝隙里有犹疑不定的洁白日光,远处水天一</a:t>
            </a:r>
            <a:r>
              <a:t/>
            </a:r>
            <a:br/>
            <a:r>
              <a:rPr lang="zh-CN" altLang="en-US" sz="1530" kern="0" dirty="0" smtClean="0">
                <a:solidFill>
                  <a:srgbClr val="000000"/>
                </a:solidFill>
                <a:latin typeface="Times New Roman" pitchFamily="65" charset="-122"/>
                <a:ea typeface="宋体" pitchFamily="65" charset="-122"/>
              </a:rPr>
              <a:t>色。没多久,风渐急,有了隐约雷声。雨丝轻柔,片刻间便成了大粒的雨点,砸在雨伞上啪啪有</a:t>
            </a:r>
            <a:r>
              <a:t/>
            </a:r>
            <a:br/>
            <a:r>
              <a:rPr lang="zh-CN" altLang="en-US" sz="1530" kern="0" dirty="0" smtClean="0">
                <a:solidFill>
                  <a:srgbClr val="000000"/>
                </a:solidFill>
                <a:latin typeface="Times New Roman" pitchFamily="65" charset="-122"/>
                <a:ea typeface="宋体" pitchFamily="65" charset="-122"/>
              </a:rPr>
              <a:t>声,在那潋滟倏忽间潜入了水中。不一会儿,湖边只散落着三两游人。雨帘密集,伞下各成天</a:t>
            </a:r>
            <a:r>
              <a:t/>
            </a:r>
            <a:br/>
            <a:r>
              <a:rPr lang="zh-CN" altLang="en-US" sz="1530" kern="0" dirty="0" smtClean="0">
                <a:solidFill>
                  <a:srgbClr val="000000"/>
                </a:solidFill>
                <a:latin typeface="Times New Roman" pitchFamily="65" charset="-122"/>
                <a:ea typeface="宋体" pitchFamily="65" charset="-122"/>
              </a:rPr>
              <a:t>地,而这天地里只剩下我一人。难以名状的孤独将我缓缓笼罩。这天地般浩大的孤独从四面</a:t>
            </a:r>
            <a:r>
              <a:t/>
            </a:r>
            <a:br/>
            <a:r>
              <a:rPr lang="zh-CN" altLang="en-US" sz="1530" kern="0" dirty="0" smtClean="0">
                <a:solidFill>
                  <a:srgbClr val="000000"/>
                </a:solidFill>
                <a:latin typeface="Times New Roman" pitchFamily="65" charset="-122"/>
                <a:ea typeface="宋体" pitchFamily="65" charset="-122"/>
              </a:rPr>
              <a:t>八方冲着我伞下的这一方小空间奔腾而来。隔着重重水帘,我看到深色的湖水托起远处的黛</a:t>
            </a:r>
            <a:r>
              <a:t/>
            </a:r>
            <a:br/>
            <a:r>
              <a:rPr lang="zh-CN" altLang="en-US" sz="1530" kern="0" dirty="0" smtClean="0">
                <a:solidFill>
                  <a:srgbClr val="000000"/>
                </a:solidFill>
                <a:latin typeface="Times New Roman" pitchFamily="65" charset="-122"/>
                <a:ea typeface="宋体" pitchFamily="65" charset="-122"/>
              </a:rPr>
              <a:t>色小山,顶着黑色小塔,小塔顶着灰白色的苍穹。水天相接处细如裙带的堤岸消失于虚无,水天</a:t>
            </a:r>
            <a:r>
              <a:t/>
            </a:r>
            <a:br/>
            <a:r>
              <a:rPr lang="zh-CN" altLang="en-US" sz="1530" kern="0" dirty="0" smtClean="0">
                <a:solidFill>
                  <a:srgbClr val="000000"/>
                </a:solidFill>
                <a:latin typeface="Times New Roman" pitchFamily="65" charset="-122"/>
                <a:ea typeface="宋体" pitchFamily="65" charset="-122"/>
              </a:rPr>
              <a:t>合一。这婉约里的壮阔就如在裁剪旧衣中翻出的新款式,让人欣喜于这“新”来得如此突然,</a:t>
            </a:r>
            <a:endParaRPr lang="zh-CN" altLang="en-US"/>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的实现;于国,高考选拔人才,为社会主义现代化建设注入新鲜血液。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然而,随着时代的发展,一些与高考制度有关的问题亦自然浮现。高考“一考定终身”的特点</a:t>
            </a:r>
            <a:r>
              <a:t/>
            </a:r>
            <a:br/>
            <a:r>
              <a:rPr lang="zh-CN" altLang="en-US" sz="1530" kern="0" dirty="0" smtClean="0">
                <a:solidFill>
                  <a:srgbClr val="000000"/>
                </a:solidFill>
                <a:latin typeface="Times New Roman" pitchFamily="65" charset="-122"/>
                <a:ea typeface="宋体" pitchFamily="65" charset="-122"/>
              </a:rPr>
              <a:t>方被人诟病,“千军万马过独木桥”带来的诸如压力、学习任务过重等问题又被人们掀起新</a:t>
            </a:r>
            <a:r>
              <a:t/>
            </a:r>
            <a:br/>
            <a:r>
              <a:rPr lang="zh-CN" altLang="en-US" sz="1530" kern="0" dirty="0" smtClean="0">
                <a:solidFill>
                  <a:srgbClr val="000000"/>
                </a:solidFill>
                <a:latin typeface="Times New Roman" pitchFamily="65" charset="-122"/>
                <a:ea typeface="宋体" pitchFamily="65" charset="-122"/>
              </a:rPr>
              <a:t>一轮讨论。更甚,部分人对“高考不能真正改变命运”的言论甚嚣尘上,这并非空穴来风。热</a:t>
            </a:r>
            <a:r>
              <a:t/>
            </a:r>
            <a:br/>
            <a:r>
              <a:rPr lang="zh-CN" altLang="en-US" sz="1530" kern="0" dirty="0" smtClean="0">
                <a:solidFill>
                  <a:srgbClr val="000000"/>
                </a:solidFill>
                <a:latin typeface="Times New Roman" pitchFamily="65" charset="-122"/>
                <a:ea typeface="宋体" pitchFamily="65" charset="-122"/>
              </a:rPr>
              <a:t>播剧《人民的名义》中同是高考考上汉东大学的陈海,由于农民出身被分配到偏远派出所工</a:t>
            </a:r>
            <a:r>
              <a:t/>
            </a:r>
            <a:br/>
            <a:r>
              <a:rPr lang="zh-CN" altLang="en-US" sz="1530" kern="0" dirty="0" smtClean="0">
                <a:solidFill>
                  <a:srgbClr val="000000"/>
                </a:solidFill>
                <a:latin typeface="Times New Roman" pitchFamily="65" charset="-122"/>
                <a:ea typeface="宋体" pitchFamily="65" charset="-122"/>
              </a:rPr>
              <a:t>作,而同学侯亮平却被顺利分配到中央部门</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凡此种种问题,又该以何姿态面对?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邓小平言:“发展的问题,改革来解决。”我们欣喜地看到,浙江省在秉持素质教育给学生减压</a:t>
            </a:r>
            <a:r>
              <a:t/>
            </a:r>
            <a:br/>
            <a:r>
              <a:rPr lang="zh-CN" altLang="en-US" sz="1530" kern="0" dirty="0" smtClean="0">
                <a:solidFill>
                  <a:srgbClr val="000000"/>
                </a:solidFill>
                <a:latin typeface="Times New Roman" pitchFamily="65" charset="-122"/>
                <a:ea typeface="宋体" pitchFamily="65" charset="-122"/>
              </a:rPr>
              <a:t>的观念下,进一步出台了“3+3”高考新政,外语科的多次考试机会对打破“一考定终身”做</a:t>
            </a:r>
            <a:r>
              <a:t/>
            </a:r>
            <a:br/>
            <a:r>
              <a:rPr lang="zh-CN" altLang="en-US" sz="1530" kern="0" dirty="0" smtClean="0">
                <a:solidFill>
                  <a:srgbClr val="000000"/>
                </a:solidFill>
                <a:latin typeface="Times New Roman" pitchFamily="65" charset="-122"/>
                <a:ea typeface="宋体" pitchFamily="65" charset="-122"/>
              </a:rPr>
              <a:t>出了尝试。同时,各地相继对“异地高考”举行听证会,也让我们看到隔阂农民工子弟的户籍</a:t>
            </a:r>
            <a:r>
              <a:t/>
            </a:r>
            <a:br/>
            <a:r>
              <a:rPr lang="zh-CN" altLang="en-US" sz="1530" kern="0" dirty="0" smtClean="0">
                <a:solidFill>
                  <a:srgbClr val="000000"/>
                </a:solidFill>
                <a:latin typeface="Times New Roman" pitchFamily="65" charset="-122"/>
                <a:ea typeface="宋体" pitchFamily="65" charset="-122"/>
              </a:rPr>
              <a:t>制度藩篱开始松动。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“水木年华”歌手卢庚戌曾说:“感谢高考,让我在清华河畔拥抱梦想。”彼岸花开,高考为</a:t>
            </a:r>
            <a:r>
              <a:t/>
            </a:r>
            <a:br/>
            <a:r>
              <a:rPr lang="zh-CN" altLang="en-US" sz="1530" kern="0" dirty="0" smtClean="0">
                <a:solidFill>
                  <a:srgbClr val="000000"/>
                </a:solidFill>
                <a:latin typeface="Times New Roman" pitchFamily="65" charset="-122"/>
                <a:ea typeface="宋体" pitchFamily="65" charset="-122"/>
              </a:rPr>
              <a:t>舟,即便这舟并非那么完美,亦足以到达理想的彼岸。诚愿诸位同学加倍努力,争创佳绩,拥抱</a:t>
            </a:r>
            <a:r>
              <a:t/>
            </a:r>
            <a:br/>
            <a:r>
              <a:rPr lang="zh-CN" altLang="en-US" sz="1530" kern="0" dirty="0" smtClean="0">
                <a:solidFill>
                  <a:srgbClr val="000000"/>
                </a:solidFill>
                <a:latin typeface="Times New Roman" pitchFamily="65" charset="-122"/>
                <a:ea typeface="宋体" pitchFamily="65" charset="-122"/>
              </a:rPr>
              <a:t>自己的花开!</a:t>
            </a:r>
            <a:endParaRPr lang="zh-CN" altLang="en-US"/>
          </a:p>
        </p:txBody>
      </p:sp>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爱不释手。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我叹惋无人欣赏西湖的孤独,却又庆幸这无人铸就了孤独。正如张岱笔下的遗世,若是人人可</a:t>
            </a:r>
            <a:r>
              <a:rPr dirty="0"/>
              <a:t/>
            </a:r>
            <a:br>
              <a:rPr dirty="0"/>
            </a:br>
            <a:r>
              <a:rPr lang="zh-CN" altLang="en-US" sz="1530" kern="0" dirty="0" smtClean="0">
                <a:solidFill>
                  <a:srgbClr val="000000"/>
                </a:solidFill>
                <a:latin typeface="Times New Roman" pitchFamily="65" charset="-122"/>
                <a:ea typeface="宋体" pitchFamily="65" charset="-122"/>
              </a:rPr>
              <a:t>赏可言,那西湖也就不再成就张岱了。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西湖的多姿温婉被谁第一个看去?那第一人初踏上湖畔时脚底留下的青苔早已被溢美之辞冲</a:t>
            </a:r>
            <a:r>
              <a:rPr dirty="0"/>
              <a:t/>
            </a:r>
            <a:br>
              <a:rPr dirty="0"/>
            </a:br>
            <a:r>
              <a:rPr lang="zh-CN" altLang="en-US" sz="1530" kern="0" dirty="0" smtClean="0">
                <a:solidFill>
                  <a:srgbClr val="000000"/>
                </a:solidFill>
                <a:latin typeface="Times New Roman" pitchFamily="65" charset="-122"/>
                <a:ea typeface="宋体" pitchFamily="65" charset="-122"/>
              </a:rPr>
              <a:t>刷殆尽了吧!而我不愿重复相似的多余,只愿独赏滂沱雨声,一如张岱饮尽一杯寒冬。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张岱的船夫给他一字评价——“痴”。万千雪景,他只取一瓢清高独立。如此,我也算痴人</a:t>
            </a:r>
            <a:r>
              <a:rPr dirty="0"/>
              <a:t/>
            </a:r>
            <a:br>
              <a:rPr dirty="0"/>
            </a:br>
            <a:r>
              <a:rPr lang="zh-CN" altLang="en-US" sz="1530" kern="0" dirty="0" smtClean="0">
                <a:solidFill>
                  <a:srgbClr val="000000"/>
                </a:solidFill>
                <a:latin typeface="Times New Roman" pitchFamily="65" charset="-122"/>
                <a:ea typeface="宋体" pitchFamily="65" charset="-122"/>
              </a:rPr>
              <a:t>了。缱绻温婉中,我只钟情于旧中的一点新。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我们都曾悄然闯入西湖的无人之境。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好一篇高妙立意、感悟生活、洞穿智慧的大气之作!一是立意高妙,新颖别致,给人以</a:t>
            </a:r>
            <a:r>
              <a:rPr dirty="0"/>
              <a:t/>
            </a:r>
            <a:br>
              <a:rPr dirty="0"/>
            </a:br>
            <a:r>
              <a:rPr lang="zh-CN" altLang="en-US" sz="1530" kern="0" dirty="0" smtClean="0">
                <a:solidFill>
                  <a:srgbClr val="000000"/>
                </a:solidFill>
                <a:latin typeface="Times New Roman" pitchFamily="65" charset="-122"/>
                <a:ea typeface="宋体" pitchFamily="65" charset="-122"/>
              </a:rPr>
              <a:t>石破天惊之感。二是两重观照,智慧笔法。作者笔法老到,采用双重笔法交融观照,很见智慧功</a:t>
            </a:r>
            <a:r>
              <a:rPr dirty="0"/>
              <a:t/>
            </a:r>
            <a:br>
              <a:rPr dirty="0"/>
            </a:br>
            <a:r>
              <a:rPr lang="zh-CN" altLang="en-US" sz="1530" kern="0" dirty="0" smtClean="0">
                <a:solidFill>
                  <a:srgbClr val="000000"/>
                </a:solidFill>
                <a:latin typeface="Times New Roman" pitchFamily="65" charset="-122"/>
                <a:ea typeface="宋体" pitchFamily="65" charset="-122"/>
              </a:rPr>
              <a:t>力。三是诗情画意,内蕴深藏。文章的语言处处洋溢着诗情,处处呈现出画意,美不胜收。如第</a:t>
            </a:r>
            <a:r>
              <a:rPr dirty="0"/>
              <a:t/>
            </a:r>
            <a:br>
              <a:rPr dirty="0"/>
            </a:br>
            <a:r>
              <a:rPr lang="zh-CN" altLang="en-US" sz="1530" kern="0" dirty="0" smtClean="0">
                <a:solidFill>
                  <a:srgbClr val="000000"/>
                </a:solidFill>
                <a:latin typeface="Times New Roman" pitchFamily="65" charset="-122"/>
                <a:ea typeface="宋体" pitchFamily="65" charset="-122"/>
              </a:rPr>
              <a:t>四、五、六三个段落写作者的亲身游历,将烟雨迷蒙中的西湖美景一笔收尽,有情境、有叙</a:t>
            </a:r>
            <a:r>
              <a:rPr dirty="0"/>
              <a:t/>
            </a:r>
            <a:br>
              <a:rPr dirty="0"/>
            </a:br>
            <a:r>
              <a:rPr lang="zh-CN" altLang="en-US" sz="1530" kern="0" dirty="0" smtClean="0">
                <a:solidFill>
                  <a:srgbClr val="000000"/>
                </a:solidFill>
                <a:latin typeface="Times New Roman" pitchFamily="65" charset="-122"/>
                <a:ea typeface="宋体" pitchFamily="65" charset="-122"/>
              </a:rPr>
              <a:t>事、有感慨、有议论、有抒情,意蕴丰厚,给人以美的享受,令人回味无穷。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9.(2016浙江,26,60分)阅读下面文字,根据要求作文。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网上购物,视频聊天,线上娱乐,已成为当下很多人生活中不可或缺的一部分。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业内人士指出,不远的将来,我们只需在家里安装VR(虚拟现实)设备,便可以足不出户地穿梭于</a:t>
            </a:r>
            <a:r>
              <a:rPr dirty="0"/>
              <a:t/>
            </a:r>
            <a:br>
              <a:rPr dirty="0"/>
            </a:br>
            <a:r>
              <a:rPr lang="zh-CN" altLang="en-US" sz="1530" kern="0" dirty="0" smtClean="0">
                <a:solidFill>
                  <a:srgbClr val="000000"/>
                </a:solidFill>
                <a:latin typeface="Times New Roman" pitchFamily="65" charset="-122"/>
                <a:ea typeface="宋体" pitchFamily="65" charset="-122"/>
              </a:rPr>
              <a:t>各个虚拟场景:时而在商店的衣帽间里试穿新衣,时而在诊室里与医生面对面交流,时而在足球</a:t>
            </a:r>
            <a:r>
              <a:rPr dirty="0"/>
              <a:t/>
            </a:r>
            <a:br>
              <a:rPr dirty="0"/>
            </a:br>
            <a:r>
              <a:rPr lang="zh-CN" altLang="en-US" sz="1530" kern="0" dirty="0" smtClean="0">
                <a:solidFill>
                  <a:srgbClr val="000000"/>
                </a:solidFill>
                <a:latin typeface="Times New Roman" pitchFamily="65" charset="-122"/>
                <a:ea typeface="宋体" pitchFamily="65" charset="-122"/>
              </a:rPr>
              <a:t>场上观看比赛,时而化身为新闻事件的“现场目击者”</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当虚拟世界中的“虚拟”越来越成为现实世界中的“现实”时,是选择拥抱这个新世界,还是</a:t>
            </a:r>
            <a:r>
              <a:rPr dirty="0"/>
              <a:t/>
            </a:r>
            <a:br>
              <a:rPr dirty="0"/>
            </a:br>
            <a:r>
              <a:rPr lang="zh-CN" altLang="en-US" sz="1530" kern="0" dirty="0" smtClean="0">
                <a:solidFill>
                  <a:srgbClr val="000000"/>
                </a:solidFill>
                <a:latin typeface="Times New Roman" pitchFamily="65" charset="-122"/>
                <a:ea typeface="宋体" pitchFamily="65" charset="-122"/>
              </a:rPr>
              <a:t>刻意远离,或者与它保持适当距离?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对材料提出的问题,你有怎样的思考?写一篇</a:t>
            </a:r>
            <a:r>
              <a:rPr lang="zh-CN" altLang="en-US" sz="1530" u="sng" kern="0" dirty="0" smtClean="0">
                <a:solidFill>
                  <a:srgbClr val="000000"/>
                </a:solidFill>
                <a:latin typeface="Times New Roman" pitchFamily="65" charset="-122"/>
                <a:ea typeface="宋体" pitchFamily="65" charset="-122"/>
              </a:rPr>
              <a:t>论述类</a:t>
            </a:r>
            <a:r>
              <a:rPr lang="zh-CN" altLang="en-US" sz="1530" kern="0" dirty="0" smtClean="0">
                <a:solidFill>
                  <a:srgbClr val="000000"/>
                </a:solidFill>
                <a:latin typeface="Times New Roman" pitchFamily="65" charset="-122"/>
                <a:ea typeface="宋体" pitchFamily="65" charset="-122"/>
              </a:rPr>
              <a:t>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　①角度自选,立意自定。②标题自拟。③不少于800字。④不得抄袭、套作。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这是一道任务驱动型作文题。题目紧贴现实生活中的一个问题:虚拟世界与现</a:t>
            </a:r>
            <a:r>
              <a:rPr dirty="0"/>
              <a:t/>
            </a:r>
            <a:br>
              <a:rPr dirty="0"/>
            </a:br>
            <a:r>
              <a:rPr lang="zh-CN" altLang="en-US" sz="1530" kern="0" dirty="0" smtClean="0">
                <a:solidFill>
                  <a:srgbClr val="000000"/>
                </a:solidFill>
                <a:latin typeface="Times New Roman" pitchFamily="65" charset="-122"/>
                <a:ea typeface="宋体" pitchFamily="65" charset="-122"/>
              </a:rPr>
              <a:t>实世界的关系。考题提供了对网络虚拟世界这种新生事物的三种态度,要求考生就这个问题</a:t>
            </a:r>
            <a:r>
              <a:rPr dirty="0"/>
              <a:t/>
            </a:r>
            <a:br>
              <a:rPr dirty="0"/>
            </a:br>
            <a:r>
              <a:rPr lang="zh-CN" altLang="en-US" sz="1530" kern="0" dirty="0" smtClean="0">
                <a:solidFill>
                  <a:srgbClr val="000000"/>
                </a:solidFill>
                <a:latin typeface="Times New Roman" pitchFamily="65" charset="-122"/>
                <a:ea typeface="宋体" pitchFamily="65" charset="-122"/>
              </a:rPr>
              <a:t>谈自己的看法。考生作文具有可选择性,但是,又有明确的任务性和文体规定性。该题不同于</a:t>
            </a:r>
            <a:r>
              <a:rPr dirty="0"/>
              <a:t/>
            </a:r>
            <a:br>
              <a:rPr dirty="0"/>
            </a:br>
            <a:r>
              <a:rPr lang="zh-CN" altLang="en-US" sz="1530" kern="0" dirty="0" smtClean="0">
                <a:solidFill>
                  <a:srgbClr val="000000"/>
                </a:solidFill>
                <a:latin typeface="Times New Roman" pitchFamily="65" charset="-122"/>
                <a:ea typeface="宋体" pitchFamily="65" charset="-122"/>
              </a:rPr>
              <a:t>以往的材料作文题,不再是就材料中的某一点生发联想,引出文章核心的题目了,而是必须按照</a:t>
            </a:r>
            <a:r>
              <a:rPr dirty="0"/>
              <a:t/>
            </a:r>
            <a:br>
              <a:rPr dirty="0"/>
            </a:br>
            <a:r>
              <a:rPr lang="zh-CN" altLang="en-US" sz="1530" kern="0" dirty="0" smtClean="0">
                <a:solidFill>
                  <a:srgbClr val="000000"/>
                </a:solidFill>
                <a:latin typeface="Times New Roman" pitchFamily="65" charset="-122"/>
                <a:ea typeface="宋体" pitchFamily="65" charset="-122"/>
              </a:rPr>
              <a:t>题目指定的任务,完成“规定动作”。题目驱动着考生去思考应该如何对待网络虚拟世界的</a:t>
            </a:r>
            <a:r>
              <a:rPr dirty="0"/>
              <a:t/>
            </a:r>
            <a:br>
              <a:rPr dirty="0"/>
            </a:br>
            <a:r>
              <a:rPr lang="zh-CN" altLang="en-US" sz="1530" kern="0" dirty="0" smtClean="0">
                <a:solidFill>
                  <a:srgbClr val="000000"/>
                </a:solidFill>
                <a:latin typeface="Times New Roman" pitchFamily="65" charset="-122"/>
                <a:ea typeface="宋体" pitchFamily="65" charset="-122"/>
              </a:rPr>
              <a:t>问题。题目一改过去“文体不限”的宽泛要求,而规定写议论类文章,体现了任务驱动型作文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34253"/>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的命题特点,重点考查考生分析问题、解决问题的能力和理性思辨的能力,并且引导考生关注</a:t>
            </a:r>
            <a:r>
              <a:rPr dirty="0"/>
              <a:t/>
            </a:r>
            <a:br>
              <a:rPr dirty="0"/>
            </a:br>
            <a:r>
              <a:rPr lang="zh-CN" altLang="en-US" sz="1530" kern="0" dirty="0" smtClean="0">
                <a:solidFill>
                  <a:srgbClr val="000000"/>
                </a:solidFill>
                <a:latin typeface="Times New Roman" pitchFamily="65" charset="-122"/>
                <a:ea typeface="宋体" pitchFamily="65" charset="-122"/>
              </a:rPr>
              <a:t>现实生活、思考人生。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题目列出了三种态度:拥抱这个新世界;刻意远离;保持适当距离。考生怎样选择,必须有一个</a:t>
            </a:r>
            <a:r>
              <a:rPr dirty="0"/>
              <a:t/>
            </a:r>
            <a:br>
              <a:rPr dirty="0"/>
            </a:br>
            <a:r>
              <a:rPr lang="zh-CN" altLang="en-US" sz="1530" kern="0" dirty="0" smtClean="0">
                <a:solidFill>
                  <a:srgbClr val="000000"/>
                </a:solidFill>
                <a:latin typeface="Times New Roman" pitchFamily="65" charset="-122"/>
                <a:ea typeface="宋体" pitchFamily="65" charset="-122"/>
              </a:rPr>
              <a:t>明确的态度。一旦做出选择,就需要为自己的选择寻找论据,进行论证。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但是,千万不要粗心,不要看到有三种选择,便草率决定。要仔细阅读材料,材料的第一段明确</a:t>
            </a:r>
            <a:r>
              <a:rPr dirty="0"/>
              <a:t/>
            </a:r>
            <a:br>
              <a:rPr dirty="0"/>
            </a:br>
            <a:r>
              <a:rPr lang="zh-CN" altLang="en-US" sz="1530" kern="0" dirty="0" smtClean="0">
                <a:solidFill>
                  <a:srgbClr val="000000"/>
                </a:solidFill>
                <a:latin typeface="Times New Roman" pitchFamily="65" charset="-122"/>
                <a:ea typeface="宋体" pitchFamily="65" charset="-122"/>
              </a:rPr>
              <a:t>写着“网上购物,视频聊天,线上娱乐,已成为当下很多人生活中不可或缺的一部分”,有人认</a:t>
            </a:r>
            <a:r>
              <a:rPr dirty="0"/>
              <a:t/>
            </a:r>
            <a:br>
              <a:rPr dirty="0"/>
            </a:br>
            <a:r>
              <a:rPr lang="zh-CN" altLang="en-US" sz="1530" kern="0" dirty="0" smtClean="0">
                <a:solidFill>
                  <a:srgbClr val="000000"/>
                </a:solidFill>
                <a:latin typeface="Times New Roman" pitchFamily="65" charset="-122"/>
                <a:ea typeface="宋体" pitchFamily="65" charset="-122"/>
              </a:rPr>
              <a:t>为,从这里可以看到命题者明确的主导意向,既然已经肯定了“不可或缺”,那么,面对网络虚</a:t>
            </a:r>
            <a:r>
              <a:rPr dirty="0"/>
              <a:t/>
            </a:r>
            <a:br>
              <a:rPr dirty="0"/>
            </a:br>
            <a:r>
              <a:rPr lang="zh-CN" altLang="en-US" sz="1530" kern="0" dirty="0" smtClean="0">
                <a:solidFill>
                  <a:srgbClr val="000000"/>
                </a:solidFill>
                <a:latin typeface="Times New Roman" pitchFamily="65" charset="-122"/>
                <a:ea typeface="宋体" pitchFamily="65" charset="-122"/>
              </a:rPr>
              <a:t>拟世界,逃避是枉然的,抗拒是徒劳的,那只能拥抱了,其实不然,因为材料中还有“很多人”一</a:t>
            </a:r>
            <a:r>
              <a:rPr dirty="0"/>
              <a:t/>
            </a:r>
            <a:br>
              <a:rPr dirty="0"/>
            </a:br>
            <a:r>
              <a:rPr lang="zh-CN" altLang="en-US" sz="1530" kern="0" dirty="0" smtClean="0">
                <a:solidFill>
                  <a:srgbClr val="000000"/>
                </a:solidFill>
                <a:latin typeface="Times New Roman" pitchFamily="65" charset="-122"/>
                <a:ea typeface="宋体" pitchFamily="65" charset="-122"/>
              </a:rPr>
              <a:t>词,即这三种态度均可作为立意角度,要理性、思辨地对待网络虚拟世界。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思路举例: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①面对任何一种新事物,首先需要接近它、认识它、了解它,掌握它,而不是远离它,张开双臂</a:t>
            </a:r>
            <a:r>
              <a:rPr dirty="0"/>
              <a:t/>
            </a:r>
            <a:br>
              <a:rPr dirty="0"/>
            </a:br>
            <a:r>
              <a:rPr lang="zh-CN" altLang="en-US" sz="1530" kern="0" dirty="0" smtClean="0">
                <a:solidFill>
                  <a:srgbClr val="000000"/>
                </a:solidFill>
                <a:latin typeface="Times New Roman" pitchFamily="65" charset="-122"/>
                <a:ea typeface="宋体" pitchFamily="65" charset="-122"/>
              </a:rPr>
              <a:t>拥抱它才是最佳选择,但怎么拥抱却有讲究。虚拟世界是把双刃剑,运用得好,于人有利,于世</a:t>
            </a:r>
            <a:r>
              <a:rPr dirty="0"/>
              <a:t/>
            </a:r>
            <a:br>
              <a:rPr dirty="0"/>
            </a:br>
            <a:r>
              <a:rPr lang="zh-CN" altLang="en-US" sz="1530" kern="0" dirty="0" smtClean="0">
                <a:solidFill>
                  <a:srgbClr val="000000"/>
                </a:solidFill>
                <a:latin typeface="Times New Roman" pitchFamily="65" charset="-122"/>
                <a:ea typeface="宋体" pitchFamily="65" charset="-122"/>
              </a:rPr>
              <a:t>有补,若不分青红皂白,不辨利弊得失,不顾人伦情理,则可能毁坏世道,甚至毁灭人类。所以,需</a:t>
            </a:r>
            <a:r>
              <a:rPr dirty="0"/>
              <a:t/>
            </a:r>
            <a:br>
              <a:rPr dirty="0"/>
            </a:br>
            <a:r>
              <a:rPr lang="zh-CN" altLang="en-US" sz="1530" kern="0" dirty="0" smtClean="0">
                <a:solidFill>
                  <a:srgbClr val="000000"/>
                </a:solidFill>
                <a:latin typeface="Times New Roman" pitchFamily="65" charset="-122"/>
                <a:ea typeface="宋体" pitchFamily="65" charset="-122"/>
              </a:rPr>
              <a:t>要提出拥抱网络世界的几条原则:提升个人素养,建立必要秩序,完善保障机制,严格禁止犯规。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从现实生活切入,引出虚拟世界与现实世界的关系。以生活实例为论据,论证虚拟世界的不</a:t>
            </a:r>
            <a:r>
              <a:rPr dirty="0"/>
              <a:t/>
            </a:r>
            <a:br>
              <a:rPr dirty="0"/>
            </a:br>
            <a:r>
              <a:rPr lang="zh-CN" altLang="en-US" sz="1530" kern="0" dirty="0" smtClean="0">
                <a:solidFill>
                  <a:srgbClr val="000000"/>
                </a:solidFill>
                <a:latin typeface="Times New Roman" pitchFamily="65" charset="-122"/>
                <a:ea typeface="宋体" pitchFamily="65" charset="-122"/>
              </a:rPr>
              <a:t>可抗拒性,论述其对人类的有益作用(正面论证)→以生活实例为论据,论证远离虚拟世界对人</a:t>
            </a:r>
            <a:r>
              <a:rPr dirty="0"/>
              <a:t/>
            </a:r>
            <a:br>
              <a:rPr dirty="0"/>
            </a:br>
            <a:r>
              <a:rPr lang="zh-CN" altLang="en-US" sz="1530" kern="0" dirty="0" smtClean="0">
                <a:solidFill>
                  <a:srgbClr val="000000"/>
                </a:solidFill>
                <a:latin typeface="Times New Roman" pitchFamily="65" charset="-122"/>
                <a:ea typeface="宋体" pitchFamily="65" charset="-122"/>
              </a:rPr>
              <a:t>类生活的影响(反面论证)→理性论辩我们只要理性对待、科学控制,就能运用虚拟网络为人</a:t>
            </a:r>
            <a:r>
              <a:rPr dirty="0"/>
              <a:t/>
            </a:r>
            <a:br>
              <a:rPr dirty="0"/>
            </a:br>
            <a:r>
              <a:rPr lang="zh-CN" altLang="en-US" sz="1530" kern="0" dirty="0" smtClean="0">
                <a:solidFill>
                  <a:srgbClr val="000000"/>
                </a:solidFill>
                <a:latin typeface="Times New Roman" pitchFamily="65" charset="-122"/>
                <a:ea typeface="宋体" pitchFamily="65" charset="-122"/>
              </a:rPr>
              <a:t>类进步服务。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③拥抱现实,适度虚拟。现实毕竟是现实,虚拟毕竟是虚拟,虚拟代替不了现实,这是谁都无法</a:t>
            </a:r>
            <a:r>
              <a:rPr dirty="0"/>
              <a:t/>
            </a:r>
            <a:br>
              <a:rPr dirty="0"/>
            </a:br>
            <a:r>
              <a:rPr lang="zh-CN" altLang="en-US" sz="1530" kern="0" dirty="0" smtClean="0">
                <a:solidFill>
                  <a:srgbClr val="000000"/>
                </a:solidFill>
                <a:latin typeface="Times New Roman" pitchFamily="65" charset="-122"/>
                <a:ea typeface="宋体" pitchFamily="65" charset="-122"/>
              </a:rPr>
              <a:t>改变的。那么,人们为何沉溺于虚拟世界?是因为逃避?懒惰?空虚?其实,人们战胜现实生活中</a:t>
            </a:r>
            <a:r>
              <a:rPr dirty="0"/>
              <a:t/>
            </a:r>
            <a:br>
              <a:rPr dirty="0"/>
            </a:br>
            <a:r>
              <a:rPr lang="zh-CN" altLang="en-US" sz="1530" kern="0" dirty="0" smtClean="0">
                <a:solidFill>
                  <a:srgbClr val="000000"/>
                </a:solidFill>
                <a:latin typeface="Times New Roman" pitchFamily="65" charset="-122"/>
                <a:ea typeface="宋体" pitchFamily="65" charset="-122"/>
              </a:rPr>
              <a:t>种种困难的办法不止一个,不一定非要沉溺于虚拟。但是我们也没有必要害怕虚拟甚至拒绝</a:t>
            </a:r>
            <a:r>
              <a:rPr dirty="0"/>
              <a:t/>
            </a:r>
            <a:br>
              <a:rPr dirty="0"/>
            </a:br>
            <a:r>
              <a:rPr lang="zh-CN" altLang="en-US" sz="1530" kern="0" dirty="0" smtClean="0">
                <a:solidFill>
                  <a:srgbClr val="000000"/>
                </a:solidFill>
                <a:latin typeface="Times New Roman" pitchFamily="65" charset="-122"/>
                <a:ea typeface="宋体" pitchFamily="65" charset="-122"/>
              </a:rPr>
              <a:t>虚拟,适度利用虚拟为人类服务,也是一种明智的选择。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虚实之间,理性相待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虚拟现实为人类生活提供了极大的便利,丰富了我们的生活。然而虚拟终究是虚像,不能成为</a:t>
            </a:r>
            <a:r>
              <a:rPr dirty="0"/>
              <a:t/>
            </a:r>
            <a:br>
              <a:rPr dirty="0"/>
            </a:br>
            <a:r>
              <a:rPr lang="zh-CN" altLang="en-US" sz="1530" kern="0" dirty="0" smtClean="0">
                <a:solidFill>
                  <a:srgbClr val="000000"/>
                </a:solidFill>
                <a:latin typeface="Times New Roman" pitchFamily="65" charset="-122"/>
                <a:ea typeface="宋体" pitchFamily="65" charset="-122"/>
              </a:rPr>
              <a:t>现实,更不能沉溺其中。安·兰德说,理性是不在任何法律、制度、社会规范下的一种道德。面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对虚拟现实,我们要保持理性,与它保持适当距离,生活在理性的穹顶之下!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逸仙先生曾言:世界潮流,浩浩荡荡,顺之则昌,逆之则亡。面对日新月异的世界,坐在井底望天</a:t>
            </a:r>
            <a:r>
              <a:t/>
            </a:r>
            <a:br/>
            <a:r>
              <a:rPr lang="zh-CN" altLang="en-US" sz="1530" kern="0" dirty="0" smtClean="0">
                <a:solidFill>
                  <a:srgbClr val="000000"/>
                </a:solidFill>
                <a:latin typeface="Times New Roman" pitchFamily="65" charset="-122"/>
                <a:ea typeface="宋体" pitchFamily="65" charset="-122"/>
              </a:rPr>
              <a:t>只会让你更落后于时代。拥抱这个新时代吧,正如《天堂电影院》中所说:如果你不出去走走,</a:t>
            </a:r>
            <a:r>
              <a:t/>
            </a:r>
            <a:br/>
            <a:r>
              <a:rPr lang="zh-CN" altLang="en-US" sz="1530" kern="0" dirty="0" smtClean="0">
                <a:solidFill>
                  <a:srgbClr val="000000"/>
                </a:solidFill>
                <a:latin typeface="Times New Roman" pitchFamily="65" charset="-122"/>
                <a:ea typeface="宋体" pitchFamily="65" charset="-122"/>
              </a:rPr>
              <a:t>你就会以为这是全世界。虚拟现实呈现的虽是幻影,但这将为人类社会打开全新的领域。</a:t>
            </a:r>
            <a:r>
              <a:t/>
            </a:r>
            <a:br/>
            <a:r>
              <a:rPr lang="zh-CN" altLang="en-US" sz="1530" kern="0" dirty="0" smtClean="0">
                <a:solidFill>
                  <a:srgbClr val="000000"/>
                </a:solidFill>
                <a:latin typeface="Times New Roman" pitchFamily="65" charset="-122"/>
                <a:ea typeface="宋体" pitchFamily="65" charset="-122"/>
              </a:rPr>
              <a:t>《三体》中曾预言将出现虚拟现实的游戏,而不久前在日本举办的Aniner　Japan让这一预想</a:t>
            </a:r>
            <a:r>
              <a:t/>
            </a:r>
            <a:br/>
            <a:r>
              <a:rPr lang="zh-CN" altLang="en-US" sz="1530" kern="0" dirty="0" smtClean="0">
                <a:solidFill>
                  <a:srgbClr val="000000"/>
                </a:solidFill>
                <a:latin typeface="Times New Roman" pitchFamily="65" charset="-122"/>
                <a:ea typeface="宋体" pitchFamily="65" charset="-122"/>
              </a:rPr>
              <a:t>成为现实。拥抱新世界是大势所趋,生命需要尝鲜来保持青春与活力。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但是如果过分亲近虚拟现实带来的快乐,那么幻觉就会替代视觉,所有的真实都将变成虚拟世</a:t>
            </a:r>
            <a:r>
              <a:t/>
            </a:r>
            <a:br/>
            <a:r>
              <a:rPr lang="zh-CN" altLang="en-US" sz="1530" kern="0" dirty="0" smtClean="0">
                <a:solidFill>
                  <a:srgbClr val="000000"/>
                </a:solidFill>
                <a:latin typeface="Times New Roman" pitchFamily="65" charset="-122"/>
                <a:ea typeface="宋体" pitchFamily="65" charset="-122"/>
              </a:rPr>
              <a:t>界的代沟。《菜根谭》曾言:“世人被荣利缠缚,动曰尘世苦海,殊不知云白山青,花迎鸟笑,静</a:t>
            </a:r>
            <a:r>
              <a:t/>
            </a:r>
            <a:br/>
            <a:r>
              <a:rPr lang="zh-CN" altLang="en-US" sz="1530" kern="0" dirty="0" smtClean="0">
                <a:solidFill>
                  <a:srgbClr val="000000"/>
                </a:solidFill>
                <a:latin typeface="Times New Roman" pitchFamily="65" charset="-122"/>
                <a:ea typeface="宋体" pitchFamily="65" charset="-122"/>
              </a:rPr>
              <a:t>心焉尔矣。”理性会帮助我们留守心灵的纯净,保持内心世界的真实。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与虚拟世界保持适当距离,能让我们保持真实的自我,从自我的角度审视这个社会,让社会笼罩</a:t>
            </a:r>
            <a:r>
              <a:t/>
            </a:r>
            <a:br/>
            <a:r>
              <a:rPr lang="zh-CN" altLang="en-US" sz="1530" kern="0" dirty="0" smtClean="0">
                <a:solidFill>
                  <a:srgbClr val="000000"/>
                </a:solidFill>
                <a:latin typeface="Times New Roman" pitchFamily="65" charset="-122"/>
                <a:ea typeface="宋体" pitchFamily="65" charset="-122"/>
              </a:rPr>
              <a:t>在理性的穹顶之下!虚拟能否变为“现实”,取决于我们的内心是否还干净。顾城要让人活得</a:t>
            </a:r>
            <a:r>
              <a:t/>
            </a:r>
            <a:br/>
            <a:r>
              <a:rPr lang="zh-CN" altLang="en-US" sz="1530" kern="0" dirty="0" smtClean="0">
                <a:solidFill>
                  <a:srgbClr val="000000"/>
                </a:solidFill>
                <a:latin typeface="Times New Roman" pitchFamily="65" charset="-122"/>
                <a:ea typeface="宋体" pitchFamily="65" charset="-122"/>
              </a:rPr>
              <a:t>干净,因为只有干净的心才能保持理性,才能穿梭于虚实之间而不被虚幻与泡沫缠缚了身心。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而保持理性取决于我们自己。雨果曾说:我宁愿靠自己的力量去打开我的未来,也不愿得有力</a:t>
            </a:r>
            <a:r>
              <a:t/>
            </a:r>
            <a:br/>
            <a:r>
              <a:rPr lang="zh-CN" altLang="en-US" sz="1530" kern="0" dirty="0" smtClean="0">
                <a:solidFill>
                  <a:srgbClr val="000000"/>
                </a:solidFill>
                <a:latin typeface="Times New Roman" pitchFamily="65" charset="-122"/>
                <a:ea typeface="宋体" pitchFamily="65" charset="-122"/>
              </a:rPr>
              <a:t>者垂青。让我们打开未来的,是我们独立的人格、高贵的尊严,以及时刻清澈的理性光辉。那</a:t>
            </a:r>
            <a:endParaRPr lang="zh-CN" altLang="en-US"/>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些虚伪、虚荣都是外表光鲜、内心腐烂的苹果。对于这些,尽早远离且越远越好。新世界中</a:t>
            </a:r>
            <a:r>
              <a:rPr dirty="0"/>
              <a:t/>
            </a:r>
            <a:br>
              <a:rPr dirty="0"/>
            </a:br>
            <a:r>
              <a:rPr lang="zh-CN" altLang="en-US" sz="1530" kern="0" dirty="0" smtClean="0">
                <a:solidFill>
                  <a:srgbClr val="000000"/>
                </a:solidFill>
                <a:latin typeface="Times New Roman" pitchFamily="65" charset="-122"/>
                <a:ea typeface="宋体" pitchFamily="65" charset="-122"/>
              </a:rPr>
              <a:t>少不了浮夸、名利与诱惑,而保持一颗理智的心,透视世界的真实与虚幻亦是我们的使命。一</a:t>
            </a:r>
            <a:r>
              <a:rPr dirty="0"/>
              <a:t/>
            </a:r>
            <a:br>
              <a:rPr dirty="0"/>
            </a:br>
            <a:r>
              <a:rPr lang="zh-CN" altLang="en-US" sz="1530" kern="0" dirty="0" smtClean="0">
                <a:solidFill>
                  <a:srgbClr val="000000"/>
                </a:solidFill>
                <a:latin typeface="Times New Roman" pitchFamily="65" charset="-122"/>
                <a:ea typeface="宋体" pitchFamily="65" charset="-122"/>
              </a:rPr>
              <a:t>如那句话,“黑夜给了我黑色的眼睛,我却用它来寻找光明”。这束光,也许就是穿梭于虚实之</a:t>
            </a:r>
            <a:r>
              <a:rPr dirty="0"/>
              <a:t/>
            </a:r>
            <a:br>
              <a:rPr dirty="0"/>
            </a:br>
            <a:r>
              <a:rPr lang="zh-CN" altLang="en-US" sz="1530" kern="0" dirty="0" smtClean="0">
                <a:solidFill>
                  <a:srgbClr val="000000"/>
                </a:solidFill>
                <a:latin typeface="Times New Roman" pitchFamily="65" charset="-122"/>
                <a:ea typeface="宋体" pitchFamily="65" charset="-122"/>
              </a:rPr>
              <a:t>间,让你在迷茫中不至于走失的理性之光吧!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虚拟现实设备会融入生活,但绝不可能代替生活,虚拟与现实的界限不容混淆。然而与虚拟保</a:t>
            </a:r>
            <a:r>
              <a:rPr dirty="0"/>
              <a:t/>
            </a:r>
            <a:br>
              <a:rPr dirty="0"/>
            </a:br>
            <a:r>
              <a:rPr lang="zh-CN" altLang="en-US" sz="1530" kern="0" dirty="0" smtClean="0">
                <a:solidFill>
                  <a:srgbClr val="000000"/>
                </a:solidFill>
                <a:latin typeface="Times New Roman" pitchFamily="65" charset="-122"/>
                <a:ea typeface="宋体" pitchFamily="65" charset="-122"/>
              </a:rPr>
              <a:t>持适当距离是理性引导之下作出的抉择。虚实之间,以理相待,可以让科技弥补我们体验与感</a:t>
            </a:r>
            <a:r>
              <a:rPr dirty="0"/>
              <a:t/>
            </a:r>
            <a:br>
              <a:rPr dirty="0"/>
            </a:br>
            <a:r>
              <a:rPr lang="zh-CN" altLang="en-US" sz="1530" kern="0" dirty="0" smtClean="0">
                <a:solidFill>
                  <a:srgbClr val="000000"/>
                </a:solidFill>
                <a:latin typeface="Times New Roman" pitchFamily="65" charset="-122"/>
                <a:ea typeface="宋体" pitchFamily="65" charset="-122"/>
              </a:rPr>
              <a:t>知的不足,亦可以让我们得到真实世界里情感的寄托和灵魂的归宿。虚实之间,请以理相待!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这篇考场佳作紧扣材料,切合题意,思路清晰,论据充分,论证有力。文章开头先提出问</a:t>
            </a:r>
            <a:r>
              <a:rPr dirty="0"/>
              <a:t/>
            </a:r>
            <a:br>
              <a:rPr dirty="0"/>
            </a:br>
            <a:r>
              <a:rPr lang="zh-CN" altLang="en-US" sz="1530" kern="0" dirty="0" smtClean="0">
                <a:solidFill>
                  <a:srgbClr val="000000"/>
                </a:solidFill>
                <a:latin typeface="Times New Roman" pitchFamily="65" charset="-122"/>
                <a:ea typeface="宋体" pitchFamily="65" charset="-122"/>
              </a:rPr>
              <a:t>题,表明观点,第二段从正面加以论述拥抱“虚拟”世界的重要性和必要性,第三段则从反面论</a:t>
            </a:r>
            <a:r>
              <a:rPr dirty="0"/>
              <a:t/>
            </a:r>
            <a:br>
              <a:rPr dirty="0"/>
            </a:br>
            <a:r>
              <a:rPr lang="zh-CN" altLang="en-US" sz="1530" kern="0" dirty="0" smtClean="0">
                <a:solidFill>
                  <a:srgbClr val="000000"/>
                </a:solidFill>
                <a:latin typeface="Times New Roman" pitchFamily="65" charset="-122"/>
                <a:ea typeface="宋体" pitchFamily="65" charset="-122"/>
              </a:rPr>
              <a:t>证过分亲近虚拟世界的危害,从而证明理性和适度的重要。接着文章从自我鉴别的角度挖掘</a:t>
            </a:r>
            <a:r>
              <a:rPr dirty="0"/>
              <a:t/>
            </a:r>
            <a:br>
              <a:rPr dirty="0"/>
            </a:br>
            <a:r>
              <a:rPr lang="zh-CN" altLang="en-US" sz="1530" kern="0" dirty="0" smtClean="0">
                <a:solidFill>
                  <a:srgbClr val="000000"/>
                </a:solidFill>
                <a:latin typeface="Times New Roman" pitchFamily="65" charset="-122"/>
                <a:ea typeface="宋体" pitchFamily="65" charset="-122"/>
              </a:rPr>
              <a:t>层次,深化论证,阐明理性的重要。最后解决问题,回扣材料,强化观点的表达,并且照应标题和</a:t>
            </a:r>
            <a:r>
              <a:rPr dirty="0"/>
              <a:t/>
            </a:r>
            <a:br>
              <a:rPr dirty="0"/>
            </a:br>
            <a:r>
              <a:rPr lang="zh-CN" altLang="en-US" sz="1530" kern="0" dirty="0" smtClean="0">
                <a:solidFill>
                  <a:srgbClr val="000000"/>
                </a:solidFill>
                <a:latin typeface="Times New Roman" pitchFamily="65" charset="-122"/>
                <a:ea typeface="宋体" pitchFamily="65" charset="-122"/>
              </a:rPr>
              <a:t>开头。全文一气呵成,富有文采。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10.(2015</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,19,70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智慧是一种经验,一种能力,一种境界</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如同大自然一样,智慧也有其自身的景象。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这则材料语言简洁,层次鲜明。材料由两部分组成。这两部分构成了这则材料</a:t>
            </a:r>
            <a:r>
              <a:rPr dirty="0"/>
              <a:t/>
            </a:r>
            <a:br>
              <a:rPr dirty="0"/>
            </a:br>
            <a:r>
              <a:rPr lang="zh-CN" altLang="en-US" sz="1530" kern="0" dirty="0" smtClean="0">
                <a:solidFill>
                  <a:srgbClr val="000000"/>
                </a:solidFill>
                <a:latin typeface="Times New Roman" pitchFamily="65" charset="-122"/>
                <a:ea typeface="宋体" pitchFamily="65" charset="-122"/>
              </a:rPr>
              <a:t>的两个层次。在审题立意上,我们可以从第一个层次入手,抓住材料中的“排比”,围绕“智慧</a:t>
            </a:r>
            <a:r>
              <a:rPr dirty="0"/>
              <a:t/>
            </a:r>
            <a:br>
              <a:rPr dirty="0"/>
            </a:br>
            <a:r>
              <a:rPr lang="zh-CN" altLang="en-US" sz="1530" kern="0" dirty="0" smtClean="0">
                <a:solidFill>
                  <a:srgbClr val="000000"/>
                </a:solidFill>
                <a:latin typeface="Times New Roman" pitchFamily="65" charset="-122"/>
                <a:ea typeface="宋体" pitchFamily="65" charset="-122"/>
              </a:rPr>
              <a:t>是一种经验,一种能力,一种境界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”来写,可以就其中任意一句为立意依据,可以使三者形</a:t>
            </a:r>
            <a:r>
              <a:rPr dirty="0"/>
              <a:t/>
            </a:r>
            <a:br>
              <a:rPr dirty="0"/>
            </a:br>
            <a:r>
              <a:rPr lang="zh-CN" altLang="en-US" sz="1530" kern="0" dirty="0" smtClean="0">
                <a:solidFill>
                  <a:srgbClr val="000000"/>
                </a:solidFill>
                <a:latin typeface="Times New Roman" pitchFamily="65" charset="-122"/>
                <a:ea typeface="宋体" pitchFamily="65" charset="-122"/>
              </a:rPr>
              <a:t>成并列或递进关系,也可以综合来写。还可以抓住材料两个层次之间的关系,综合思辨。“如</a:t>
            </a:r>
            <a:r>
              <a:rPr dirty="0"/>
              <a:t/>
            </a:r>
            <a:br>
              <a:rPr dirty="0"/>
            </a:br>
            <a:r>
              <a:rPr lang="zh-CN" altLang="en-US" sz="1530" kern="0" dirty="0" smtClean="0">
                <a:solidFill>
                  <a:srgbClr val="000000"/>
                </a:solidFill>
                <a:latin typeface="Times New Roman" pitchFamily="65" charset="-122"/>
                <a:ea typeface="宋体" pitchFamily="65" charset="-122"/>
              </a:rPr>
              <a:t>同大自然一样,智慧也有其自身的景象”,抓住“智慧”与“大自然”的相似性(共性),抓住</a:t>
            </a:r>
            <a:r>
              <a:rPr dirty="0"/>
              <a:t/>
            </a:r>
            <a:br>
              <a:rPr dirty="0"/>
            </a:br>
            <a:r>
              <a:rPr lang="zh-CN" altLang="en-US" sz="1530" kern="0" dirty="0" smtClean="0">
                <a:solidFill>
                  <a:srgbClr val="000000"/>
                </a:solidFill>
                <a:latin typeface="Times New Roman" pitchFamily="65" charset="-122"/>
                <a:ea typeface="宋体" pitchFamily="65" charset="-122"/>
              </a:rPr>
              <a:t>“大自然”的景象去想象“智慧”的景象。如运用形象思维:智慧是一种能力,是一种经验,而</a:t>
            </a:r>
            <a:r>
              <a:rPr dirty="0"/>
              <a:t/>
            </a:r>
            <a:br>
              <a:rPr dirty="0"/>
            </a:br>
            <a:r>
              <a:rPr lang="zh-CN" altLang="en-US" sz="1530" kern="0" dirty="0" smtClean="0">
                <a:solidFill>
                  <a:srgbClr val="000000"/>
                </a:solidFill>
                <a:latin typeface="Times New Roman" pitchFamily="65" charset="-122"/>
                <a:ea typeface="宋体" pitchFamily="65" charset="-122"/>
              </a:rPr>
              <a:t>这种能力和经验形成的景象就如同大自然的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景象。再如运用类比思维:大自然是智慧的</a:t>
            </a:r>
            <a:r>
              <a:rPr dirty="0"/>
              <a:t/>
            </a:r>
            <a:br>
              <a:rPr dirty="0"/>
            </a:br>
            <a:r>
              <a:rPr lang="zh-CN" altLang="en-US" sz="1530" kern="0" dirty="0" smtClean="0">
                <a:solidFill>
                  <a:srgbClr val="000000"/>
                </a:solidFill>
                <a:latin typeface="Times New Roman" pitchFamily="65" charset="-122"/>
                <a:ea typeface="宋体" pitchFamily="65" charset="-122"/>
              </a:rPr>
              <a:t>源泉,大自然的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景象,就如同智慧的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景象。但是,这类立意不可偏,我们的写作重点还</a:t>
            </a:r>
            <a:r>
              <a:rPr dirty="0"/>
              <a:t/>
            </a:r>
            <a:br>
              <a:rPr dirty="0"/>
            </a:br>
            <a:r>
              <a:rPr lang="zh-CN" altLang="en-US" sz="1530" kern="0" dirty="0" smtClean="0">
                <a:solidFill>
                  <a:srgbClr val="000000"/>
                </a:solidFill>
                <a:latin typeface="Times New Roman" pitchFamily="65" charset="-122"/>
                <a:ea typeface="宋体" pitchFamily="65" charset="-122"/>
              </a:rPr>
              <a:t>应在“智慧的景象”,这就要求考生必须联系现实,借助自己的学习或生活体验,有所想象和描</a:t>
            </a:r>
            <a:r>
              <a:rPr dirty="0"/>
              <a:t/>
            </a:r>
            <a:br>
              <a:rPr dirty="0"/>
            </a:br>
            <a:r>
              <a:rPr lang="zh-CN" altLang="en-US" sz="1530" kern="0" dirty="0" smtClean="0">
                <a:solidFill>
                  <a:srgbClr val="000000"/>
                </a:solidFill>
                <a:latin typeface="Times New Roman" pitchFamily="65" charset="-122"/>
                <a:ea typeface="宋体" pitchFamily="65" charset="-122"/>
              </a:rPr>
              <a:t>写,表达自己对“智慧”的理解。如何审题立意,关键在于考生驾驭材料的能力和生活实际,如</a:t>
            </a:r>
            <a:r>
              <a:rPr dirty="0"/>
              <a:t/>
            </a:r>
            <a:br>
              <a:rPr dirty="0"/>
            </a:br>
            <a:r>
              <a:rPr lang="zh-CN" altLang="en-US" sz="1530" kern="0" dirty="0" smtClean="0">
                <a:solidFill>
                  <a:srgbClr val="000000"/>
                </a:solidFill>
                <a:latin typeface="Times New Roman" pitchFamily="65" charset="-122"/>
                <a:ea typeface="宋体" pitchFamily="65" charset="-122"/>
              </a:rPr>
              <a:t>果从写作有深度、宽度或高度的角度思考,综合思辨似乎更好。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智慧是一间寂寞空屋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夏雨初霁,于校内一棵不知名的老树上,拾得一只蝉蜕,很好的中药。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一颗颗露水滚落。就着千千万万露水的光芒,我看清了这只晶莹剔透的蝉蜕,这是一间寂寞的</a:t>
            </a:r>
            <a:r>
              <a:rPr dirty="0"/>
              <a:t/>
            </a:r>
            <a:br>
              <a:rPr dirty="0"/>
            </a:br>
            <a:r>
              <a:rPr lang="zh-CN" altLang="en-US" sz="1530" kern="0" dirty="0" smtClean="0">
                <a:solidFill>
                  <a:srgbClr val="000000"/>
                </a:solidFill>
                <a:latin typeface="Times New Roman" pitchFamily="65" charset="-122"/>
                <a:ea typeface="宋体" pitchFamily="65" charset="-122"/>
              </a:rPr>
              <a:t>空屋,惹人怀想蝉那令人敬佩的、生命的智慧。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如同大自然一样,智慧也有其自身的景象。智慧即是一间寂寞空屋,不盘花簇锦,亦不金碧辉</a:t>
            </a:r>
            <a:r>
              <a:rPr dirty="0"/>
              <a:t/>
            </a:r>
            <a:br>
              <a:rPr dirty="0"/>
            </a:br>
            <a:r>
              <a:rPr lang="zh-CN" altLang="en-US" sz="1530" kern="0" dirty="0" smtClean="0">
                <a:solidFill>
                  <a:srgbClr val="000000"/>
                </a:solidFill>
                <a:latin typeface="Times New Roman" pitchFamily="65" charset="-122"/>
                <a:ea typeface="宋体" pitchFamily="65" charset="-122"/>
              </a:rPr>
              <a:t>煌,只如蝉蜕一般在灰色的雨幕中微微闪着一星光华,于漫漫长夜中点燃了一豆灯火。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寂寞空屋,耐得住寂寞,亦拒绝悲凉。蝉之生命有限,于阴暗潮湿的地下蛰伏数载,只为了一个</a:t>
            </a:r>
            <a:r>
              <a:rPr dirty="0"/>
              <a:t/>
            </a:r>
            <a:br>
              <a:rPr dirty="0"/>
            </a:br>
            <a:r>
              <a:rPr lang="zh-CN" altLang="en-US" sz="1530" kern="0" dirty="0" smtClean="0">
                <a:solidFill>
                  <a:srgbClr val="000000"/>
                </a:solidFill>
                <a:latin typeface="Times New Roman" pitchFamily="65" charset="-122"/>
                <a:ea typeface="宋体" pitchFamily="65" charset="-122"/>
              </a:rPr>
              <a:t>夏天。数千个寂寞长夜它们无言熬过,待到一朝羽化,便成为盛夏最出色的歌者。这时,它们的</a:t>
            </a:r>
            <a:r>
              <a:rPr dirty="0"/>
              <a:t/>
            </a:r>
            <a:br>
              <a:rPr dirty="0"/>
            </a:br>
            <a:r>
              <a:rPr lang="zh-CN" altLang="en-US" sz="1530" kern="0" dirty="0" smtClean="0">
                <a:solidFill>
                  <a:srgbClr val="000000"/>
                </a:solidFill>
                <a:latin typeface="Times New Roman" pitchFamily="65" charset="-122"/>
                <a:ea typeface="宋体" pitchFamily="65" charset="-122"/>
              </a:rPr>
              <a:t>生命已然垂垂老矣。人之老年,免不了自怜自哀,忧伤慨叹,哪里来的心情唱什么歌呢?可蝉偏</a:t>
            </a:r>
            <a:r>
              <a:rPr dirty="0"/>
              <a:t/>
            </a:r>
            <a:br>
              <a:rPr dirty="0"/>
            </a:br>
            <a:r>
              <a:rPr lang="zh-CN" altLang="en-US" sz="1530" kern="0" dirty="0" smtClean="0">
                <a:solidFill>
                  <a:srgbClr val="000000"/>
                </a:solidFill>
                <a:latin typeface="Times New Roman" pitchFamily="65" charset="-122"/>
                <a:ea typeface="宋体" pitchFamily="65" charset="-122"/>
              </a:rPr>
              <a:t>不。“乌发如银”的时节偏要日日欢歌,这便是生命的大气度。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寂寞空屋,可有形可无形,是一个人此生生命存在的证据。人之智慧便在这空屋中岁岁积淀,蕴</a:t>
            </a:r>
            <a:r>
              <a:rPr dirty="0"/>
              <a:t/>
            </a:r>
            <a:br>
              <a:rPr dirty="0"/>
            </a:br>
            <a:r>
              <a:rPr lang="zh-CN" altLang="en-US" sz="1530" kern="0" dirty="0" smtClean="0">
                <a:solidFill>
                  <a:srgbClr val="000000"/>
                </a:solidFill>
                <a:latin typeface="Times New Roman" pitchFamily="65" charset="-122"/>
                <a:ea typeface="宋体" pitchFamily="65" charset="-122"/>
              </a:rPr>
              <a:t>于血脉的最深处。“项脊轩,旧南阁子也”,这是归有光的寂寞空屋。室仅方丈,容不下金银珠</a:t>
            </a:r>
            <a:r>
              <a:rPr dirty="0"/>
              <a:t/>
            </a:r>
            <a:br>
              <a:rPr dirty="0"/>
            </a:br>
            <a:r>
              <a:rPr lang="zh-CN" altLang="en-US" sz="1530" kern="0" dirty="0" smtClean="0">
                <a:solidFill>
                  <a:srgbClr val="000000"/>
                </a:solidFill>
                <a:latin typeface="Times New Roman" pitchFamily="65" charset="-122"/>
                <a:ea typeface="宋体" pitchFamily="65" charset="-122"/>
              </a:rPr>
              <a:t>宝,亦容不下如梦繁华,仅容得下那一份割舍不断的回忆。“某所,而母立于兹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”归有光在</a:t>
            </a:r>
            <a:r>
              <a:rPr dirty="0"/>
              <a:t/>
            </a:r>
            <a:br>
              <a:rPr dirty="0"/>
            </a:br>
            <a:r>
              <a:rPr lang="zh-CN" altLang="en-US" sz="1530" kern="0" dirty="0" smtClean="0">
                <a:solidFill>
                  <a:srgbClr val="000000"/>
                </a:solidFill>
                <a:latin typeface="Times New Roman" pitchFamily="65" charset="-122"/>
                <a:ea typeface="宋体" pitchFamily="65" charset="-122"/>
              </a:rPr>
              <a:t>这里读书成长,伴有母亲嘘寒问暖的身影。空屋虽寂寞,此心却温柔,体察父母亲情,就是我们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最平实的智慧感悟。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寂寞空屋,给高蹈以平实,给浮华不定的心灵以脚踏实地的依靠。史铁生活到最狂妄的年纪上</a:t>
            </a:r>
            <a:r>
              <a:t/>
            </a:r>
            <a:br/>
            <a:r>
              <a:rPr lang="zh-CN" altLang="en-US" sz="1530" kern="0" dirty="0" smtClean="0">
                <a:solidFill>
                  <a:srgbClr val="000000"/>
                </a:solidFill>
                <a:latin typeface="Times New Roman" pitchFamily="65" charset="-122"/>
                <a:ea typeface="宋体" pitchFamily="65" charset="-122"/>
              </a:rPr>
              <a:t>忽然残废了双腿。他的世界,从此不再有欢笑嬉闹。他走进地坛,走进帝王家遗落下的那一间</a:t>
            </a:r>
            <a:r>
              <a:t/>
            </a:r>
            <a:br/>
            <a:r>
              <a:rPr lang="zh-CN" altLang="en-US" sz="1530" kern="0" dirty="0" smtClean="0">
                <a:solidFill>
                  <a:srgbClr val="000000"/>
                </a:solidFill>
                <a:latin typeface="Times New Roman" pitchFamily="65" charset="-122"/>
                <a:ea typeface="宋体" pitchFamily="65" charset="-122"/>
              </a:rPr>
              <a:t>寂寞空屋。他看见叶上阳光、花间蜂蝶,他听见这世界繁华落尽,生命一如往昔的答案。“死</a:t>
            </a:r>
            <a:r>
              <a:t/>
            </a:r>
            <a:br/>
            <a:r>
              <a:rPr lang="zh-CN" altLang="en-US" sz="1530" kern="0" dirty="0" smtClean="0">
                <a:solidFill>
                  <a:srgbClr val="000000"/>
                </a:solidFill>
                <a:latin typeface="Times New Roman" pitchFamily="65" charset="-122"/>
                <a:ea typeface="宋体" pitchFamily="65" charset="-122"/>
              </a:rPr>
              <a:t>是一个必然会降临的节日”,史铁生如是说。他的生命于此一间寂寞空屋中褪去了年少气盛,</a:t>
            </a:r>
            <a:r>
              <a:t/>
            </a:r>
            <a:br/>
            <a:r>
              <a:rPr lang="zh-CN" altLang="en-US" sz="1530" kern="0" dirty="0" smtClean="0">
                <a:solidFill>
                  <a:srgbClr val="000000"/>
                </a:solidFill>
                <a:latin typeface="Times New Roman" pitchFamily="65" charset="-122"/>
                <a:ea typeface="宋体" pitchFamily="65" charset="-122"/>
              </a:rPr>
              <a:t>褪去了高蹈与不切实际的幻梦,他拥抱敞开的生命之门,成为智者。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人活于世,往往被各种各样的幻光所眩惑,心灵与智性迷失在追逐所谓天堂的路途中。其实,</a:t>
            </a:r>
            <a:r>
              <a:t/>
            </a:r>
            <a:br/>
            <a:r>
              <a:rPr lang="zh-CN" altLang="en-US" sz="1530" kern="0" dirty="0" smtClean="0">
                <a:solidFill>
                  <a:srgbClr val="000000"/>
                </a:solidFill>
                <a:latin typeface="Times New Roman" pitchFamily="65" charset="-122"/>
                <a:ea typeface="宋体" pitchFamily="65" charset="-122"/>
              </a:rPr>
              <a:t>“天堂不是一处空间,不是一种物质性存在,而是道路,是精神的坦途。”我偏居一隅,独拥这</a:t>
            </a:r>
            <a:r>
              <a:t/>
            </a:r>
            <a:br/>
            <a:r>
              <a:rPr lang="zh-CN" altLang="en-US" sz="1530" kern="0" dirty="0" smtClean="0">
                <a:solidFill>
                  <a:srgbClr val="000000"/>
                </a:solidFill>
                <a:latin typeface="Times New Roman" pitchFamily="65" charset="-122"/>
                <a:ea typeface="宋体" pitchFamily="65" charset="-122"/>
              </a:rPr>
              <a:t>一间智慧的寂寞空屋,我已在天堂。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本文的标题拟得生动贴切、新颖别致。借助标题,亮出观点,激发了读者的阅读期待,</a:t>
            </a:r>
            <a:r>
              <a:t/>
            </a:r>
            <a:br/>
            <a:r>
              <a:rPr lang="zh-CN" altLang="en-US" sz="1530" kern="0" dirty="0" smtClean="0">
                <a:solidFill>
                  <a:srgbClr val="000000"/>
                </a:solidFill>
                <a:latin typeface="Times New Roman" pitchFamily="65" charset="-122"/>
                <a:ea typeface="宋体" pitchFamily="65" charset="-122"/>
              </a:rPr>
              <a:t>并充满了哲思的光彩。文章借助蝉、归有光、史铁生的事例,层层深入地展现出了“智慧空</a:t>
            </a:r>
            <a:r>
              <a:t/>
            </a:r>
            <a:br/>
            <a:r>
              <a:rPr lang="zh-CN" altLang="en-US" sz="1530" kern="0" dirty="0" smtClean="0">
                <a:solidFill>
                  <a:srgbClr val="000000"/>
                </a:solidFill>
                <a:latin typeface="Times New Roman" pitchFamily="65" charset="-122"/>
                <a:ea typeface="宋体" pitchFamily="65" charset="-122"/>
              </a:rPr>
              <a:t>屋”蕴含着的“智慧”,凸显出了作者对“智慧”的独特感悟和思考,思辨色彩浓郁,逻辑框架</a:t>
            </a:r>
            <a:r>
              <a:t/>
            </a:r>
            <a:br/>
            <a:r>
              <a:rPr lang="zh-CN" altLang="en-US" sz="1530" kern="0" dirty="0" smtClean="0">
                <a:solidFill>
                  <a:srgbClr val="000000"/>
                </a:solidFill>
                <a:latin typeface="Times New Roman" pitchFamily="65" charset="-122"/>
                <a:ea typeface="宋体" pitchFamily="65" charset="-122"/>
              </a:rPr>
              <a:t>严密。语言典雅,善用修辞,句式灵动,足见作者良好的语言表达功底。读罢全文,令人回味无</a:t>
            </a:r>
            <a:r>
              <a:t/>
            </a:r>
            <a:br/>
            <a:r>
              <a:rPr lang="zh-CN" altLang="en-US" sz="1530" kern="0" dirty="0" smtClean="0">
                <a:solidFill>
                  <a:srgbClr val="000000"/>
                </a:solidFill>
                <a:latin typeface="Times New Roman" pitchFamily="65" charset="-122"/>
                <a:ea typeface="宋体" pitchFamily="65" charset="-122"/>
              </a:rPr>
              <a:t>穷。</a:t>
            </a:r>
            <a:endParaRPr lang="zh-CN" altLang="en-US"/>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1.(2015四川,21,60分)阅读下面的文字,根据要求作文。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在一次班会课上,同学们围绕“学会做人:我看老实和聪明”展开了讨论。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甲:老实是实诚、忠厚,聪明是机智、敏锐。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乙:老实和聪明能为一个人兼而有之。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丙:老实是另一种聪明,聪明未必是真聪明。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请根据上述材料,联系现实生活,结合自己的思考,自选角度写一篇不少于800字的文章。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要求:①题目自拟,立意自定,文体自选;②不得抄袭,不得套作;③用规范汉字书写。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此材料言简而义丰,文小而旨大,着重考查对社会、人生和人际关系的认识。</a:t>
            </a:r>
            <a:r>
              <a:rPr dirty="0"/>
              <a:t/>
            </a:r>
            <a:br>
              <a:rPr dirty="0"/>
            </a:br>
            <a:r>
              <a:rPr lang="zh-CN" altLang="en-US" sz="1530" kern="0" dirty="0" smtClean="0">
                <a:solidFill>
                  <a:srgbClr val="000000"/>
                </a:solidFill>
                <a:latin typeface="Times New Roman" pitchFamily="65" charset="-122"/>
                <a:ea typeface="宋体" pitchFamily="65" charset="-122"/>
              </a:rPr>
              <a:t>“老实”和“聪明”是两种人生态度,既可以选择谈“老实”,也可以选择谈“聪明”,还可以</a:t>
            </a:r>
            <a:r>
              <a:rPr dirty="0"/>
              <a:t/>
            </a:r>
            <a:br>
              <a:rPr dirty="0"/>
            </a:br>
            <a:r>
              <a:rPr lang="zh-CN" altLang="en-US" sz="1530" kern="0" dirty="0" smtClean="0">
                <a:solidFill>
                  <a:srgbClr val="000000"/>
                </a:solidFill>
                <a:latin typeface="Times New Roman" pitchFamily="65" charset="-122"/>
                <a:ea typeface="宋体" pitchFamily="65" charset="-122"/>
              </a:rPr>
              <a:t>选择谈“老实又聪明”。话题带有辩证性、哲理性。“老实”可以理解为实诚、忠厚、努</a:t>
            </a:r>
            <a:r>
              <a:rPr dirty="0"/>
              <a:t/>
            </a:r>
            <a:br>
              <a:rPr dirty="0"/>
            </a:br>
            <a:r>
              <a:rPr lang="zh-CN" altLang="en-US" sz="1530" kern="0" dirty="0" smtClean="0">
                <a:solidFill>
                  <a:srgbClr val="000000"/>
                </a:solidFill>
                <a:latin typeface="Times New Roman" pitchFamily="65" charset="-122"/>
                <a:ea typeface="宋体" pitchFamily="65" charset="-122"/>
              </a:rPr>
              <a:t>力、勤奋、踏实、敬业、不张扬、低调、方正等,“聪明”可以理解为机智、敏锐、精明</a:t>
            </a:r>
            <a:r>
              <a:rPr dirty="0"/>
              <a:t/>
            </a:r>
            <a:br>
              <a:rPr dirty="0"/>
            </a:br>
            <a:r>
              <a:rPr lang="zh-CN" altLang="en-US" sz="1530" kern="0" dirty="0" smtClean="0">
                <a:solidFill>
                  <a:srgbClr val="000000"/>
                </a:solidFill>
                <a:latin typeface="Times New Roman" pitchFamily="65" charset="-122"/>
                <a:ea typeface="宋体" pitchFamily="65" charset="-122"/>
              </a:rPr>
              <a:t>等。对“聪明”或“老实”可褒可贬,可根据社会发展辩证分析“聪明与老实”,可联系古今</a:t>
            </a:r>
            <a:endParaRPr lang="zh-CN" altLang="en-US" dirty="0"/>
          </a:p>
        </p:txBody>
      </p:sp>
      <p:sp>
        <p:nvSpPr>
          <p:cNvPr id="3" name="TextBox 11"/>
          <p:cNvSpPr txBox="1"/>
          <p:nvPr/>
        </p:nvSpPr>
        <p:spPr>
          <a:xfrm>
            <a:off x="3071802" y="1019895"/>
            <a:ext cx="2380780"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这是一篇难得的考场佳作。文章立意精准,思想认识深刻,把对高考的所思所想恰当</a:t>
            </a:r>
            <a:r>
              <a:t/>
            </a:r>
            <a:br/>
            <a:r>
              <a:rPr lang="zh-CN" altLang="en-US" sz="1530" kern="0" dirty="0" smtClean="0">
                <a:solidFill>
                  <a:srgbClr val="000000"/>
                </a:solidFill>
                <a:latin typeface="Times New Roman" pitchFamily="65" charset="-122"/>
                <a:ea typeface="宋体" pitchFamily="65" charset="-122"/>
              </a:rPr>
              <a:t>地表达了出来,体现了该考生开阔的视野、良好的文字功底、深厚的文学素养。文章从考试</a:t>
            </a:r>
            <a:r>
              <a:t/>
            </a:r>
            <a:br/>
            <a:r>
              <a:rPr lang="zh-CN" altLang="en-US" sz="1530" kern="0" dirty="0" smtClean="0">
                <a:solidFill>
                  <a:srgbClr val="000000"/>
                </a:solidFill>
                <a:latin typeface="Times New Roman" pitchFamily="65" charset="-122"/>
                <a:ea typeface="宋体" pitchFamily="65" charset="-122"/>
              </a:rPr>
              <a:t>举才的意义开始展开论证,逻辑严密,脉络清晰,结构严谨,文脉贯通,一气呵成,极具现场感。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醉卧沙场,放目远方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——我的高考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杨绛先生曾言:“人虽然渺小,人生虽然短,但是人能学,人能修身,人能自我完善,人的可贵在于</a:t>
            </a:r>
            <a:r>
              <a:t/>
            </a:r>
            <a:br/>
            <a:r>
              <a:rPr lang="zh-CN" altLang="en-US" sz="1530" kern="0" dirty="0" smtClean="0">
                <a:solidFill>
                  <a:srgbClr val="000000"/>
                </a:solidFill>
                <a:latin typeface="Times New Roman" pitchFamily="65" charset="-122"/>
                <a:ea typeface="宋体" pitchFamily="65" charset="-122"/>
              </a:rPr>
              <a:t>人本身。”是的,在我心里历久弥新而引起我深层思考的,不仅有当空的烈阳,更有埋在胸中陪</a:t>
            </a:r>
            <a:r>
              <a:t/>
            </a:r>
            <a:br/>
            <a:r>
              <a:rPr lang="zh-CN" altLang="en-US" sz="1530" kern="0" dirty="0" smtClean="0">
                <a:solidFill>
                  <a:srgbClr val="000000"/>
                </a:solidFill>
                <a:latin typeface="Times New Roman" pitchFamily="65" charset="-122"/>
                <a:ea typeface="宋体" pitchFamily="65" charset="-122"/>
              </a:rPr>
              <a:t>我十二载寒暑的呼之欲出的梦想。醉卧沙场君莫笑,古来征战几人回。而今我只知道,在高考</a:t>
            </a:r>
            <a:r>
              <a:t/>
            </a:r>
            <a:br/>
            <a:r>
              <a:rPr lang="zh-CN" altLang="en-US" sz="1530" kern="0" dirty="0" smtClean="0">
                <a:solidFill>
                  <a:srgbClr val="000000"/>
                </a:solidFill>
                <a:latin typeface="Times New Roman" pitchFamily="65" charset="-122"/>
                <a:ea typeface="宋体" pitchFamily="65" charset="-122"/>
              </a:rPr>
              <a:t>这场战役里,唯有放目远方,守望理想,方能破藩篱而前行!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在高考这座独木桥上,何人能安之若素,毫无波澜?严苛的选拔制度,漫长的备考时光,无法避免</a:t>
            </a:r>
            <a:r>
              <a:t/>
            </a:r>
            <a:br/>
            <a:r>
              <a:rPr lang="zh-CN" altLang="en-US" sz="1530" kern="0" dirty="0" smtClean="0">
                <a:solidFill>
                  <a:srgbClr val="000000"/>
                </a:solidFill>
                <a:latin typeface="Times New Roman" pitchFamily="65" charset="-122"/>
                <a:ea typeface="宋体" pitchFamily="65" charset="-122"/>
              </a:rPr>
              <a:t>的来自同龄人的竞争压力,如同坐过山车一般起伏不定的成绩,越堆越高的试卷与练习题,还有</a:t>
            </a:r>
            <a:r>
              <a:t/>
            </a:r>
            <a:br/>
            <a:r>
              <a:rPr lang="zh-CN" altLang="en-US" sz="1530" kern="0" dirty="0" smtClean="0">
                <a:solidFill>
                  <a:srgbClr val="000000"/>
                </a:solidFill>
                <a:latin typeface="Times New Roman" pitchFamily="65" charset="-122"/>
                <a:ea typeface="宋体" pitchFamily="65" charset="-122"/>
              </a:rPr>
              <a:t>未知的明天</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然而,在这场注定孤独的旅行里,却仍有千张如花笑靥,万份动人温情,亿次感动瞬间,令我难以</a:t>
            </a:r>
            <a:endParaRPr lang="zh-CN" altLang="en-US"/>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中外事例、社会热点来议论,也可结合自己的实际生活来记叙。关键是要表现考生积极的人</a:t>
            </a:r>
            <a:r>
              <a:rPr dirty="0"/>
              <a:t/>
            </a:r>
            <a:br>
              <a:rPr dirty="0"/>
            </a:br>
            <a:r>
              <a:rPr lang="zh-CN" altLang="en-US" sz="1530" kern="0" dirty="0" smtClean="0">
                <a:solidFill>
                  <a:srgbClr val="000000"/>
                </a:solidFill>
                <a:latin typeface="Times New Roman" pitchFamily="65" charset="-122"/>
                <a:ea typeface="宋体" pitchFamily="65" charset="-122"/>
              </a:rPr>
              <a:t>生观、价值观以及很好的思辨能力和写作水平。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大地·镜子·天平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做人,应当像大地一样老实,大地用诚实获得大丰收;做人,应当像镜子一样老实,镜子用诚实反</a:t>
            </a:r>
            <a:r>
              <a:rPr dirty="0"/>
              <a:t/>
            </a:r>
            <a:br>
              <a:rPr dirty="0"/>
            </a:br>
            <a:r>
              <a:rPr lang="zh-CN" altLang="en-US" sz="1530" kern="0" dirty="0" smtClean="0">
                <a:solidFill>
                  <a:srgbClr val="000000"/>
                </a:solidFill>
                <a:latin typeface="Times New Roman" pitchFamily="65" charset="-122"/>
                <a:ea typeface="宋体" pitchFamily="65" charset="-122"/>
              </a:rPr>
              <a:t>射人生;做人,应当像天平一样忠厚,因为天平用砝码衡量人生。但也有人认为,这年头,老实人</a:t>
            </a:r>
            <a:r>
              <a:rPr dirty="0"/>
              <a:t/>
            </a:r>
            <a:br>
              <a:rPr dirty="0"/>
            </a:br>
            <a:r>
              <a:rPr lang="zh-CN" altLang="en-US" sz="1530" kern="0" dirty="0" smtClean="0">
                <a:solidFill>
                  <a:srgbClr val="000000"/>
                </a:solidFill>
                <a:latin typeface="Times New Roman" pitchFamily="65" charset="-122"/>
                <a:ea typeface="宋体" pitchFamily="65" charset="-122"/>
              </a:rPr>
              <a:t>吃亏,做人要做聪明人。聪明人主动适应社会,老实人等社会适应人,因此老实人往往被社会淘</a:t>
            </a:r>
            <a:r>
              <a:rPr dirty="0"/>
              <a:t/>
            </a:r>
            <a:br>
              <a:rPr dirty="0"/>
            </a:br>
            <a:r>
              <a:rPr lang="zh-CN" altLang="en-US" sz="1530" kern="0" dirty="0" smtClean="0">
                <a:solidFill>
                  <a:srgbClr val="000000"/>
                </a:solidFill>
                <a:latin typeface="Times New Roman" pitchFamily="65" charset="-122"/>
                <a:ea typeface="宋体" pitchFamily="65" charset="-122"/>
              </a:rPr>
              <a:t>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但我要说,做人不必太聪明,应当做一个老实人。老实人做起事来,往往踏踏实实,一丝不苟。</a:t>
            </a:r>
            <a:r>
              <a:rPr dirty="0"/>
              <a:t/>
            </a:r>
            <a:br>
              <a:rPr dirty="0"/>
            </a:br>
            <a:r>
              <a:rPr lang="zh-CN" altLang="en-US" sz="1530" kern="0" dirty="0" smtClean="0">
                <a:solidFill>
                  <a:srgbClr val="000000"/>
                </a:solidFill>
                <a:latin typeface="Times New Roman" pitchFamily="65" charset="-122"/>
                <a:ea typeface="宋体" pitchFamily="65" charset="-122"/>
              </a:rPr>
              <a:t>他们往往不会偷奸耍滑,不会偷工减料。譬如,种地的农民,老老实实地干活,这样种出来的粮</a:t>
            </a:r>
            <a:r>
              <a:rPr dirty="0"/>
              <a:t/>
            </a:r>
            <a:br>
              <a:rPr dirty="0"/>
            </a:br>
            <a:r>
              <a:rPr lang="zh-CN" altLang="en-US" sz="1530" kern="0" dirty="0" smtClean="0">
                <a:solidFill>
                  <a:srgbClr val="000000"/>
                </a:solidFill>
                <a:latin typeface="Times New Roman" pitchFamily="65" charset="-122"/>
                <a:ea typeface="宋体" pitchFamily="65" charset="-122"/>
              </a:rPr>
              <a:t>食、蔬菜、瓜果才会丰收甜美,才能让我们放心食用。同样,工厂的工人,老老实实地干活,制</a:t>
            </a:r>
            <a:r>
              <a:rPr dirty="0"/>
              <a:t/>
            </a:r>
            <a:br>
              <a:rPr dirty="0"/>
            </a:br>
            <a:r>
              <a:rPr lang="zh-CN" altLang="en-US" sz="1530" kern="0" dirty="0" smtClean="0">
                <a:solidFill>
                  <a:srgbClr val="000000"/>
                </a:solidFill>
                <a:latin typeface="Times New Roman" pitchFamily="65" charset="-122"/>
                <a:ea typeface="宋体" pitchFamily="65" charset="-122"/>
              </a:rPr>
              <a:t>造出来的产品才会经久耐用。反之,耍小聪明,偷奸耍滑,妄想一夜暴富,或者一举成名,往往是</a:t>
            </a:r>
            <a:r>
              <a:rPr dirty="0"/>
              <a:t/>
            </a:r>
            <a:br>
              <a:rPr dirty="0"/>
            </a:br>
            <a:r>
              <a:rPr lang="zh-CN" altLang="en-US" sz="1530" kern="0" dirty="0" smtClean="0">
                <a:solidFill>
                  <a:srgbClr val="000000"/>
                </a:solidFill>
                <a:latin typeface="Times New Roman" pitchFamily="65" charset="-122"/>
                <a:ea typeface="宋体" pitchFamily="65" charset="-122"/>
              </a:rPr>
              <a:t>快速地走向毁灭,或者充其量成为流星一闪而过。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可见,老实人未必吃亏,耍小聪明害人又害己。</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看过《射雕英雄传》的人都知道,聪明伶俐的黄蓉固然可爱,而老实忠厚的郭靖更令人喜爱。</a:t>
            </a:r>
            <a:r>
              <a:rPr dirty="0"/>
              <a:t/>
            </a:r>
            <a:br>
              <a:rPr dirty="0"/>
            </a:br>
            <a:r>
              <a:rPr lang="zh-CN" altLang="en-US" sz="1530" kern="0" dirty="0" smtClean="0">
                <a:solidFill>
                  <a:srgbClr val="000000"/>
                </a:solidFill>
                <a:latin typeface="Times New Roman" pitchFamily="65" charset="-122"/>
                <a:ea typeface="宋体" pitchFamily="65" charset="-122"/>
              </a:rPr>
              <a:t>不仅黄蓉爱他,华筝、拖雷、江南七怪、洪七公也爱他,因为他可靠、可信、可托。诚如莎士</a:t>
            </a:r>
            <a:r>
              <a:rPr dirty="0"/>
              <a:t/>
            </a:r>
            <a:br>
              <a:rPr dirty="0"/>
            </a:br>
            <a:r>
              <a:rPr lang="zh-CN" altLang="en-US" sz="1530" kern="0" dirty="0" smtClean="0">
                <a:solidFill>
                  <a:srgbClr val="000000"/>
                </a:solidFill>
                <a:latin typeface="Times New Roman" pitchFamily="65" charset="-122"/>
                <a:ea typeface="宋体" pitchFamily="65" charset="-122"/>
              </a:rPr>
              <a:t>比亚所说:“老老实实,最能打动人心。”也许你要说那是戏文,是小说,当不得真的。那么,老</a:t>
            </a:r>
            <a:r>
              <a:rPr dirty="0"/>
              <a:t/>
            </a:r>
            <a:br>
              <a:rPr dirty="0"/>
            </a:br>
            <a:r>
              <a:rPr lang="zh-CN" altLang="en-US" sz="1530" kern="0" dirty="0" smtClean="0">
                <a:solidFill>
                  <a:srgbClr val="000000"/>
                </a:solidFill>
                <a:latin typeface="Times New Roman" pitchFamily="65" charset="-122"/>
                <a:ea typeface="宋体" pitchFamily="65" charset="-122"/>
              </a:rPr>
              <a:t>实本分的晚清重臣曾国藩就令人佩服不已了。他一手组建的湘军,与他的性格一样,追求诚实,</a:t>
            </a:r>
            <a:r>
              <a:rPr dirty="0"/>
              <a:t/>
            </a:r>
            <a:br>
              <a:rPr dirty="0"/>
            </a:br>
            <a:r>
              <a:rPr lang="zh-CN" altLang="en-US" sz="1530" kern="0" dirty="0" smtClean="0">
                <a:solidFill>
                  <a:srgbClr val="000000"/>
                </a:solidFill>
                <a:latin typeface="Times New Roman" pitchFamily="65" charset="-122"/>
                <a:ea typeface="宋体" pitchFamily="65" charset="-122"/>
              </a:rPr>
              <a:t>从不打无把握之仗。他总是花大量时间研究敌我双方的情况,从不主动出击,靠的就是实实在</a:t>
            </a:r>
            <a:r>
              <a:rPr dirty="0"/>
              <a:t/>
            </a:r>
            <a:br>
              <a:rPr dirty="0"/>
            </a:br>
            <a:r>
              <a:rPr lang="zh-CN" altLang="en-US" sz="1530" kern="0" dirty="0" smtClean="0">
                <a:solidFill>
                  <a:srgbClr val="000000"/>
                </a:solidFill>
                <a:latin typeface="Times New Roman" pitchFamily="65" charset="-122"/>
                <a:ea typeface="宋体" pitchFamily="65" charset="-122"/>
              </a:rPr>
              <a:t>在的后发制人和步步为营、稳扎稳打。结果,纵横大半个中国的太平军被这种活动堡垒式的</a:t>
            </a:r>
            <a:r>
              <a:rPr dirty="0"/>
              <a:t/>
            </a:r>
            <a:br>
              <a:rPr dirty="0"/>
            </a:br>
            <a:r>
              <a:rPr lang="zh-CN" altLang="en-US" sz="1530" kern="0" dirty="0" smtClean="0">
                <a:solidFill>
                  <a:srgbClr val="000000"/>
                </a:solidFill>
                <a:latin typeface="Times New Roman" pitchFamily="65" charset="-122"/>
                <a:ea typeface="宋体" pitchFamily="65" charset="-122"/>
              </a:rPr>
              <a:t>打法处处掣肘,最终失败了。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可见,老实其实是智慧的为人处世之道。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如果你天资聪明,机智、敏锐,就要加强品德修养,千万不要失了正义、善良、仁爱,否则,你机</a:t>
            </a:r>
            <a:r>
              <a:rPr dirty="0"/>
              <a:t/>
            </a:r>
            <a:br>
              <a:rPr dirty="0"/>
            </a:br>
            <a:r>
              <a:rPr lang="zh-CN" altLang="en-US" sz="1530" kern="0" dirty="0" smtClean="0">
                <a:solidFill>
                  <a:srgbClr val="000000"/>
                </a:solidFill>
                <a:latin typeface="Times New Roman" pitchFamily="65" charset="-122"/>
                <a:ea typeface="宋体" pitchFamily="65" charset="-122"/>
              </a:rPr>
              <a:t>关算尽太聪明,就只会反误了自己。大秦帝国的开国丞相李斯,在秦帝国消灭六国、统一天下</a:t>
            </a:r>
            <a:r>
              <a:rPr dirty="0"/>
              <a:t/>
            </a:r>
            <a:br>
              <a:rPr dirty="0"/>
            </a:br>
            <a:r>
              <a:rPr lang="zh-CN" altLang="en-US" sz="1530" kern="0" dirty="0" smtClean="0">
                <a:solidFill>
                  <a:srgbClr val="000000"/>
                </a:solidFill>
                <a:latin typeface="Times New Roman" pitchFamily="65" charset="-122"/>
                <a:ea typeface="宋体" pitchFamily="65" charset="-122"/>
              </a:rPr>
              <a:t>中功勋卓著,然而,聪明无比的他,为了保住自己的荣华富贵,丢了正直,失掉了公心,算计同窗韩</a:t>
            </a:r>
            <a:r>
              <a:rPr dirty="0"/>
              <a:t/>
            </a:r>
            <a:br>
              <a:rPr dirty="0"/>
            </a:br>
            <a:r>
              <a:rPr lang="zh-CN" altLang="en-US" sz="1530" kern="0" dirty="0" smtClean="0">
                <a:solidFill>
                  <a:srgbClr val="000000"/>
                </a:solidFill>
                <a:latin typeface="Times New Roman" pitchFamily="65" charset="-122"/>
                <a:ea typeface="宋体" pitchFamily="65" charset="-122"/>
              </a:rPr>
              <a:t>非,妥协于奸佞赵高,最终搭上了身家性命。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可见,小聪明确是人性缺失的利益竞争。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大地诚实,一分汗水一分收获;镜子老实,是什么就是什么;天平忠厚,小小砝码量人生。我们应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像大地一样本色不减,像镜子一样实话实说,像天平一样不掺水分。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本文标题新颖,观点鲜明,结构清晰。开篇照应标题,并以大地、镜子、天平比喻,强调</a:t>
            </a:r>
            <a:r>
              <a:rPr dirty="0"/>
              <a:t/>
            </a:r>
            <a:br>
              <a:rPr dirty="0"/>
            </a:br>
            <a:r>
              <a:rPr lang="zh-CN" altLang="en-US" sz="1530" kern="0" dirty="0" smtClean="0">
                <a:solidFill>
                  <a:srgbClr val="000000"/>
                </a:solidFill>
                <a:latin typeface="Times New Roman" pitchFamily="65" charset="-122"/>
                <a:ea typeface="宋体" pitchFamily="65" charset="-122"/>
              </a:rPr>
              <a:t>了做人要“诚实、老实、忠厚”的道理。接着列举三个分论点“老实人未必吃亏,耍小聪明</a:t>
            </a:r>
            <a:r>
              <a:rPr dirty="0"/>
              <a:t/>
            </a:r>
            <a:br>
              <a:rPr dirty="0"/>
            </a:br>
            <a:r>
              <a:rPr lang="zh-CN" altLang="en-US" sz="1530" kern="0" dirty="0" smtClean="0">
                <a:solidFill>
                  <a:srgbClr val="000000"/>
                </a:solidFill>
                <a:latin typeface="Times New Roman" pitchFamily="65" charset="-122"/>
                <a:ea typeface="宋体" pitchFamily="65" charset="-122"/>
              </a:rPr>
              <a:t>害人又害己”“老实其实是智慧的为人处世之道”“小聪明确是人性缺失的利益竞争”,正</a:t>
            </a:r>
            <a:r>
              <a:rPr dirty="0"/>
              <a:t/>
            </a:r>
            <a:br>
              <a:rPr dirty="0"/>
            </a:br>
            <a:r>
              <a:rPr lang="zh-CN" altLang="en-US" sz="1530" kern="0" dirty="0" smtClean="0">
                <a:solidFill>
                  <a:srgbClr val="000000"/>
                </a:solidFill>
                <a:latin typeface="Times New Roman" pitchFamily="65" charset="-122"/>
                <a:ea typeface="宋体" pitchFamily="65" charset="-122"/>
              </a:rPr>
              <a:t>反对比论证,逐层深入分析,事例鲜活丰富,说服力强。结尾回扣开头,首尾圆合,深化主旨。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2.(2015</a:t>
            </a:r>
            <a:r>
              <a:rPr lang="zh-CN" altLang="en-US" sz="1530" kern="0" dirty="0" smtClean="0">
                <a:solidFill>
                  <a:srgbClr val="000000"/>
                </a:solidFill>
                <a:latin typeface="Times New Roman" pitchFamily="65" charset="-122"/>
                <a:ea typeface="宋体" pitchFamily="65" charset="-122"/>
              </a:rPr>
              <a:t>重庆</a:t>
            </a:r>
            <a:r>
              <a:rPr lang="en-US" altLang="zh-CN" sz="1530" kern="0" dirty="0" smtClean="0">
                <a:solidFill>
                  <a:srgbClr val="000000"/>
                </a:solidFill>
                <a:latin typeface="Times New Roman" pitchFamily="65" charset="-122"/>
                <a:ea typeface="宋体" pitchFamily="65" charset="-122"/>
              </a:rPr>
              <a:t>,21,60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一个刚上车的小男孩请公交司机等一等他妈妈。过了一分钟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孩子妈妈还没到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车上乘客开始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埋怨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说母子俩耽误了大家时间。这时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那位腿有残疾的母亲一瘸一拐地上了车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所有人都沉默了。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　　要求</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结合材料的内容和含意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选准角度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明确立意</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自选文体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不得套作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此作文题材料短、事件小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贴近生活、紧扣现实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能很好地弘扬社会主义的核心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价值观。材料最后写乘客们都沉默了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表现出人们的宽容、同情、关爱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展示了亲情的可贵、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宽容的宝贵和等待的珍贵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真正体现了社会的和谐与温暖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渗透着时代的正能量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发扬着民族的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优良传统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宣传着良好的道德情操。</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阅读材料可从以下几个角度来多维立意</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乘客角度。他们身上体现出来的是宽容精神。他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们停止抱怨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从材料中的美好结局可以看出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所有的乘客内心都有着一种宽容的“善心”和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“爱心”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这是当下社会最需要的。②男孩角度。亲情是最关键的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孩子央求司机的行为恰是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母子之爱的写照。③生命角度。任何人的生命都是平等的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包括残疾人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每个人都应当得到尊</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重、爱护、敬畏。④道德角度。人活着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应当有怜悯之心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保持对善良的渴望。⑤和谐角度。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这个材料从侧面揭示了和谐的重要性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提醒生活中的人们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要注重和谐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促进和谐。</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总的来说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审题的门槛并不高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不易跑题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但是要写出材料蕴含的情意、深意、趣意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却需要平时观察社会、思考社会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心系他人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胸襟开阔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情感饱满。写作时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既可以从情感上入手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也可以从思辨性上落笔。要力争立意深远、视角独特、拟题新颖、思维清晰、语言流畅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写出“人情味”。</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等　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生命这一程长路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不能指望孩子一天长大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也很难让生活中的误解马上消除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从冲动到冷静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狭隘到宽容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缓一缓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等一等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冷却原因不明的是非计较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让所有的误会成见都成为对自己胸怀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的一种提醒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客观已经那么简单地存在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人生更需要长养的是等一等的智慧和从容。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岁月匆匆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行路也匆匆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人生活的不是一场劳碌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风风火火赶过去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辛辛苦苦一场历练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冷落了美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闲置了好心情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有些事情等一等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又何妨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让人生的思考有机会沉淀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也减除急于事功的浮躁</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面对生活的如意与不如意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不忘素心和初衷。生活的脚步慢一点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学会欣赏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学会平常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闲一段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流光读清风明月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留一方背影给瓜豆田园。</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这茫茫人海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宽宽世界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每个人都要学会理解。这世界是大家的存在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而不在于诉说着自己的委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忽略了别人的无奈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更不要因为自己的奢望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而拉远了和生活本身的距离。这朴朴素素的生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把握住内心的厚重与温度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才是生命最大的价值。生活从来也不是一种简单的表达方式和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存在形式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每个人都需要秉持一种善意友好的态度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咀嚼着自己的辛苦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也体谅着别人的不易</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自己的艰辛需要自己毫无畏惧地承担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但内心也要明了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别人的不幸和苦难也并非言过其实。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就像这人生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每个人都想活出自己张扬丰富的个性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但迎面走来的、身边同行的也同样是鲜亮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温暖的生命。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大事小情一箩筐总是生活的家常便饭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用一种态度去面对。心理学上有个现象叫作酝酿效应,给鸡飞狗跳落地的时间,让选择变得更理性,凡事学会放一放,冷一冷。不和闲事较劲,不跟心窄费时间,生活的艺术就是候着尘埃落地的耐性,在决定向左走向右走之前停一停,不急躁,不固执,让选择的理智有机会醒一醒,既然无法陪这个世界到地久天长,那就选择一份豁达与真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人在旅途,虽然是急匆匆地向前赶,但切莫在慌张中做什么决定;对着挫折常懊恼,但切莫抱怨</a:t>
            </a:r>
            <a:r>
              <a:rPr dirty="0"/>
              <a:t/>
            </a:r>
            <a:br>
              <a:rPr dirty="0"/>
            </a:br>
            <a:r>
              <a:rPr lang="zh-CN" altLang="en-US" sz="1530" kern="0" dirty="0" smtClean="0">
                <a:solidFill>
                  <a:srgbClr val="000000"/>
                </a:solidFill>
                <a:latin typeface="Times New Roman" pitchFamily="65" charset="-122"/>
                <a:ea typeface="宋体" pitchFamily="65" charset="-122"/>
              </a:rPr>
              <a:t>多逆缘,相信一切都是最好的选择,相信生活总会峰回路转,那些人生的温暖总蕴藏在生活的那</a:t>
            </a:r>
            <a:r>
              <a:rPr dirty="0"/>
              <a:t/>
            </a:r>
            <a:br>
              <a:rPr dirty="0"/>
            </a:br>
            <a:r>
              <a:rPr lang="zh-CN" altLang="en-US" sz="1530" kern="0" dirty="0" smtClean="0">
                <a:solidFill>
                  <a:srgbClr val="000000"/>
                </a:solidFill>
                <a:latin typeface="Times New Roman" pitchFamily="65" charset="-122"/>
                <a:ea typeface="宋体" pitchFamily="65" charset="-122"/>
              </a:rPr>
              <a:t>些不经意间。怎样的生活才叫幸福?怎样的生活才叫充实?也就在于这且行且珍惜。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这篇文章没有局限于题中的材料,而是抓住材料的核心“等待”进行抒情说理。作</a:t>
            </a:r>
            <a:r>
              <a:rPr dirty="0"/>
              <a:t/>
            </a:r>
            <a:br>
              <a:rPr dirty="0"/>
            </a:br>
            <a:r>
              <a:rPr lang="zh-CN" altLang="en-US" sz="1530" kern="0" dirty="0" smtClean="0">
                <a:solidFill>
                  <a:srgbClr val="000000"/>
                </a:solidFill>
                <a:latin typeface="Times New Roman" pitchFamily="65" charset="-122"/>
                <a:ea typeface="宋体" pitchFamily="65" charset="-122"/>
              </a:rPr>
              <a:t>者并没有板着面孔,生硬地讲述大道理,而是在轻言细语中,在促膝交心中传达着“情”与</a:t>
            </a:r>
            <a:r>
              <a:rPr dirty="0"/>
              <a:t/>
            </a:r>
            <a:br>
              <a:rPr dirty="0"/>
            </a:br>
            <a:r>
              <a:rPr lang="zh-CN" altLang="en-US" sz="1530" kern="0" dirty="0" smtClean="0">
                <a:solidFill>
                  <a:srgbClr val="000000"/>
                </a:solidFill>
                <a:latin typeface="Times New Roman" pitchFamily="65" charset="-122"/>
                <a:ea typeface="宋体" pitchFamily="65" charset="-122"/>
              </a:rPr>
              <a:t>“理”——世界需要“等待”,你我需要“等待”。在娓娓道来的语言表达中,既饱含了满满</a:t>
            </a:r>
            <a:r>
              <a:rPr dirty="0"/>
              <a:t/>
            </a:r>
            <a:br>
              <a:rPr dirty="0"/>
            </a:br>
            <a:r>
              <a:rPr lang="zh-CN" altLang="en-US" sz="1530" kern="0" dirty="0" smtClean="0">
                <a:solidFill>
                  <a:srgbClr val="000000"/>
                </a:solidFill>
                <a:latin typeface="Times New Roman" pitchFamily="65" charset="-122"/>
                <a:ea typeface="宋体" pitchFamily="65" charset="-122"/>
              </a:rPr>
              <a:t>的情意,又蕴藏着深刻的理趣;既在感性的文字中满浸着诚挚的情意,又在理性的思考中展现出</a:t>
            </a:r>
            <a:r>
              <a:rPr dirty="0"/>
              <a:t/>
            </a:r>
            <a:br>
              <a:rPr dirty="0"/>
            </a:br>
            <a:r>
              <a:rPr lang="zh-CN" altLang="en-US" sz="1530" kern="0" dirty="0" smtClean="0">
                <a:solidFill>
                  <a:srgbClr val="000000"/>
                </a:solidFill>
                <a:latin typeface="Times New Roman" pitchFamily="65" charset="-122"/>
                <a:ea typeface="宋体" pitchFamily="65" charset="-122"/>
              </a:rPr>
              <a:t>独特的体悟。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3.(2015湖南,22,60分)阅读下面的材料,根据要求作文。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有一棵大树,枝繁叶茂,浓荫匝地,是飞禽、走兽们喜爱的憩息场所。飞禽、走兽们经常讲它们</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旅行的见闻。大树听了,请飞禽带自己去旅行,飞禽说大树没有翅膀,拒绝了;请走兽帮助,走兽</a:t>
            </a:r>
            <a:r>
              <a:rPr dirty="0"/>
              <a:t/>
            </a:r>
            <a:br>
              <a:rPr dirty="0"/>
            </a:br>
            <a:r>
              <a:rPr lang="zh-CN" altLang="en-US" sz="1530" kern="0" dirty="0" smtClean="0">
                <a:solidFill>
                  <a:srgbClr val="000000"/>
                </a:solidFill>
                <a:latin typeface="Times New Roman" pitchFamily="65" charset="-122"/>
                <a:ea typeface="宋体" pitchFamily="65" charset="-122"/>
              </a:rPr>
              <a:t>说大树没有腿,也拒绝了。大树决定自己想办法,它结出甜美的果实,果实中包着种子。飞禽、</a:t>
            </a:r>
            <a:r>
              <a:rPr dirty="0"/>
              <a:t/>
            </a:r>
            <a:br>
              <a:rPr dirty="0"/>
            </a:br>
            <a:r>
              <a:rPr lang="zh-CN" altLang="en-US" sz="1530" kern="0" dirty="0" smtClean="0">
                <a:solidFill>
                  <a:srgbClr val="000000"/>
                </a:solidFill>
                <a:latin typeface="Times New Roman" pitchFamily="65" charset="-122"/>
                <a:ea typeface="宋体" pitchFamily="65" charset="-122"/>
              </a:rPr>
              <a:t>走兽们吃了果实,大树的种子就这样传播到世界各地。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请根据上面的材料,自选角度,自拟题目,写一篇不少于800字的记叙文或议论文。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这是一则寓言类作文材料,飞禽和走兽拒绝了带大树去旅行的请求,大树并没有</a:t>
            </a:r>
            <a:r>
              <a:rPr dirty="0"/>
              <a:t/>
            </a:r>
            <a:br>
              <a:rPr dirty="0"/>
            </a:br>
            <a:r>
              <a:rPr lang="zh-CN" altLang="en-US" sz="1530" kern="0" dirty="0" smtClean="0">
                <a:solidFill>
                  <a:srgbClr val="000000"/>
                </a:solidFill>
                <a:latin typeface="Times New Roman" pitchFamily="65" charset="-122"/>
                <a:ea typeface="宋体" pitchFamily="65" charset="-122"/>
              </a:rPr>
              <a:t>因此而气馁,而是自己想办法,最后不仅实现了旅行的愿望,而且足迹遍布世界各地。材料中飞</a:t>
            </a:r>
            <a:r>
              <a:rPr dirty="0"/>
              <a:t/>
            </a:r>
            <a:br>
              <a:rPr dirty="0"/>
            </a:br>
            <a:r>
              <a:rPr lang="zh-CN" altLang="en-US" sz="1530" kern="0" dirty="0" smtClean="0">
                <a:solidFill>
                  <a:srgbClr val="000000"/>
                </a:solidFill>
                <a:latin typeface="Times New Roman" pitchFamily="65" charset="-122"/>
                <a:ea typeface="宋体" pitchFamily="65" charset="-122"/>
              </a:rPr>
              <a:t>禽和走兽拒绝大树的理由是“大树没有翅膀”“大树没有腿”,这些是客观存在的事实,但大</a:t>
            </a:r>
            <a:r>
              <a:rPr dirty="0"/>
              <a:t/>
            </a:r>
            <a:br>
              <a:rPr dirty="0"/>
            </a:br>
            <a:r>
              <a:rPr lang="zh-CN" altLang="en-US" sz="1530" kern="0" dirty="0" smtClean="0">
                <a:solidFill>
                  <a:srgbClr val="000000"/>
                </a:solidFill>
                <a:latin typeface="Times New Roman" pitchFamily="65" charset="-122"/>
                <a:ea typeface="宋体" pitchFamily="65" charset="-122"/>
              </a:rPr>
              <a:t>树并没有屈从于这个事实,而是通过其他途径,达成了夙愿。材料强调的是不要因为自身缺陷</a:t>
            </a:r>
            <a:r>
              <a:rPr dirty="0"/>
              <a:t/>
            </a:r>
            <a:br>
              <a:rPr dirty="0"/>
            </a:br>
            <a:r>
              <a:rPr lang="zh-CN" altLang="en-US" sz="1530" kern="0" dirty="0" smtClean="0">
                <a:solidFill>
                  <a:srgbClr val="000000"/>
                </a:solidFill>
                <a:latin typeface="Times New Roman" pitchFamily="65" charset="-122"/>
                <a:ea typeface="宋体" pitchFamily="65" charset="-122"/>
              </a:rPr>
              <a:t>而放弃那些看似无法实现的理想,只要发挥主观能动性,理想最终会实现。因此,可从大树的角</a:t>
            </a:r>
            <a:r>
              <a:rPr dirty="0"/>
              <a:t/>
            </a:r>
            <a:br>
              <a:rPr dirty="0"/>
            </a:br>
            <a:r>
              <a:rPr lang="zh-CN" altLang="en-US" sz="1530" kern="0" dirty="0" smtClean="0">
                <a:solidFill>
                  <a:srgbClr val="000000"/>
                </a:solidFill>
                <a:latin typeface="Times New Roman" pitchFamily="65" charset="-122"/>
                <a:ea typeface="宋体" pitchFamily="65" charset="-122"/>
              </a:rPr>
              <a:t>度立意:①学会变通;②善于借助外力;③换个角度看问题;④要充分利用自己的优势,才能获得</a:t>
            </a:r>
            <a:r>
              <a:rPr dirty="0"/>
              <a:t/>
            </a:r>
            <a:br>
              <a:rPr dirty="0"/>
            </a:br>
            <a:r>
              <a:rPr lang="zh-CN" altLang="en-US" sz="1530" kern="0" dirty="0" smtClean="0">
                <a:solidFill>
                  <a:srgbClr val="000000"/>
                </a:solidFill>
                <a:latin typeface="Times New Roman" pitchFamily="65" charset="-122"/>
                <a:ea typeface="宋体" pitchFamily="65" charset="-122"/>
              </a:rPr>
              <a:t>成功;⑤要学会合作共赢;⑥将欲取之,必先予之。也可从飞禽和走兽的角度立意:不要拿自己</a:t>
            </a:r>
            <a:r>
              <a:rPr dirty="0"/>
              <a:t/>
            </a:r>
            <a:br>
              <a:rPr dirty="0"/>
            </a:br>
            <a:r>
              <a:rPr lang="zh-CN" altLang="en-US" sz="1530" kern="0" dirty="0" smtClean="0">
                <a:solidFill>
                  <a:srgbClr val="000000"/>
                </a:solidFill>
                <a:latin typeface="Times New Roman" pitchFamily="65" charset="-122"/>
                <a:ea typeface="宋体" pitchFamily="65" charset="-122"/>
              </a:rPr>
              <a:t>的尺度去衡量别人。还可从综合的角度立意:成功之路不止一条,心随路转,心路常宽。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换一种方式远行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身未动,心已远。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去远方吧!这仿佛一声来自远方的呼唤,轻轻撩拨你的心弦;又似一句来自灵魂的催促,柔柔拉</a:t>
            </a:r>
            <a:r>
              <a:rPr dirty="0"/>
              <a:t/>
            </a:r>
            <a:br>
              <a:rPr dirty="0"/>
            </a:br>
            <a:r>
              <a:rPr lang="zh-CN" altLang="en-US" sz="1530" kern="0" dirty="0" smtClean="0">
                <a:solidFill>
                  <a:srgbClr val="000000"/>
                </a:solidFill>
                <a:latin typeface="Times New Roman" pitchFamily="65" charset="-122"/>
                <a:ea typeface="宋体" pitchFamily="65" charset="-122"/>
              </a:rPr>
              <a:t>升渴望远方的目光。可红尘的纷繁如同十丈软丝,轻易缚住了你的身,阻隔着远方的梦。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那又如何,总有一种方式,让我们远行。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困住一个人的方式,无疑是残疾和病痛。无论是史铁生困于轮椅之间,还是尼克·胡哲自出生便</a:t>
            </a:r>
            <a:r>
              <a:rPr dirty="0"/>
              <a:t/>
            </a:r>
            <a:br>
              <a:rPr dirty="0"/>
            </a:br>
            <a:r>
              <a:rPr lang="zh-CN" altLang="en-US" sz="1530" kern="0" dirty="0" smtClean="0">
                <a:solidFill>
                  <a:srgbClr val="000000"/>
                </a:solidFill>
                <a:latin typeface="Times New Roman" pitchFamily="65" charset="-122"/>
                <a:ea typeface="宋体" pitchFamily="65" charset="-122"/>
              </a:rPr>
              <a:t>四肢全无,他们都仿佛是上帝的造弄者,承受着超于常人数百倍的痛苦。可身体又怎能禁锢住</a:t>
            </a:r>
            <a:r>
              <a:rPr dirty="0"/>
              <a:t/>
            </a:r>
            <a:br>
              <a:rPr dirty="0"/>
            </a:br>
            <a:r>
              <a:rPr lang="zh-CN" altLang="en-US" sz="1530" kern="0" dirty="0" smtClean="0">
                <a:solidFill>
                  <a:srgbClr val="000000"/>
                </a:solidFill>
                <a:latin typeface="Times New Roman" pitchFamily="65" charset="-122"/>
                <a:ea typeface="宋体" pitchFamily="65" charset="-122"/>
              </a:rPr>
              <a:t>一个人渴望远方的心呢?就这样,尼克·胡哲开了他“不设限的人生”,史铁生也在文学上找到</a:t>
            </a:r>
            <a:r>
              <a:rPr dirty="0"/>
              <a:t/>
            </a:r>
            <a:br>
              <a:rPr dirty="0"/>
            </a:br>
            <a:r>
              <a:rPr lang="zh-CN" altLang="en-US" sz="1530" kern="0" dirty="0" smtClean="0">
                <a:solidFill>
                  <a:srgbClr val="000000"/>
                </a:solidFill>
                <a:latin typeface="Times New Roman" pitchFamily="65" charset="-122"/>
                <a:ea typeface="宋体" pitchFamily="65" charset="-122"/>
              </a:rPr>
              <a:t>了精神升华之路。记得史铁生曾给他的偶像——美国短跑名将刘易斯寄去自己的一本书,刘</a:t>
            </a:r>
            <a:r>
              <a:rPr dirty="0"/>
              <a:t/>
            </a:r>
            <a:br>
              <a:rPr dirty="0"/>
            </a:br>
            <a:r>
              <a:rPr lang="zh-CN" altLang="en-US" sz="1530" kern="0" dirty="0" smtClean="0">
                <a:solidFill>
                  <a:srgbClr val="000000"/>
                </a:solidFill>
                <a:latin typeface="Times New Roman" pitchFamily="65" charset="-122"/>
                <a:ea typeface="宋体" pitchFamily="65" charset="-122"/>
              </a:rPr>
              <a:t>易斯回赠他一双跑鞋。后来刘易斯来到中国,第一件事是拜访史铁生。史铁生笑说:“你送给</a:t>
            </a:r>
            <a:r>
              <a:rPr dirty="0"/>
              <a:t/>
            </a:r>
            <a:br>
              <a:rPr dirty="0"/>
            </a:br>
            <a:r>
              <a:rPr lang="zh-CN" altLang="en-US" sz="1530" kern="0" dirty="0" smtClean="0">
                <a:solidFill>
                  <a:srgbClr val="000000"/>
                </a:solidFill>
                <a:latin typeface="Times New Roman" pitchFamily="65" charset="-122"/>
                <a:ea typeface="宋体" pitchFamily="65" charset="-122"/>
              </a:rPr>
              <a:t>我的鞋我也穿不了啊。”刘易斯则回道:“你送给我的书我也读不懂啊。”记者便记录道:</a:t>
            </a:r>
            <a:r>
              <a:rPr dirty="0"/>
              <a:t/>
            </a:r>
            <a:br>
              <a:rPr dirty="0"/>
            </a:br>
            <a:r>
              <a:rPr lang="zh-CN" altLang="en-US" sz="1530" kern="0" dirty="0" smtClean="0">
                <a:solidFill>
                  <a:srgbClr val="000000"/>
                </a:solidFill>
                <a:latin typeface="Times New Roman" pitchFamily="65" charset="-122"/>
                <a:ea typeface="宋体" pitchFamily="65" charset="-122"/>
              </a:rPr>
              <a:t>“铁生穿不了的鞋,刘易斯读不懂的书”。如果缺陷意味着不完美,那哪一个人不是被缺陷束</a:t>
            </a:r>
            <a:r>
              <a:rPr dirty="0"/>
              <a:t/>
            </a:r>
            <a:br>
              <a:rPr dirty="0"/>
            </a:br>
            <a:r>
              <a:rPr lang="zh-CN" altLang="en-US" sz="1530" kern="0" dirty="0" smtClean="0">
                <a:solidFill>
                  <a:srgbClr val="000000"/>
                </a:solidFill>
                <a:latin typeface="Times New Roman" pitchFamily="65" charset="-122"/>
                <a:ea typeface="宋体" pitchFamily="65" charset="-122"/>
              </a:rPr>
              <a:t>缚?我们要像史铁生一样,即使被各种不利所禁锢,也要寻一种方式,让灵魂远行。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正如那棵飞不动、走不得的树,一粒种子,便让它到达远方。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铜墙铁壁,无法囚住一颗渴望远行的心。苏联飞机设计师图波列夫囚于监狱,可他在狱中仍孜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孜不倦地设计。终于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他的飞机翱翔于天空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护祖国一方净土。南非前总统曼德拉身在狱中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未放弃争取种族平等的斗争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甚至还对着看守他的狱卒进行反种族歧视的演讲。二十七年监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狱岁月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在他出狱那天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黑人也迎来了光明。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远行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无拘形式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只要心向远方。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我身处之地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青灯重叠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绿水环绕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仿佛与世外喧嚣隔绝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俨然一派世外桃源。可这也无疑是一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种禁锢。远方的繁荣、绚烂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像是一个耀眼的梦。可又有多少人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可以任性地“来一场说走就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走的旅行”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考场上纸笔相磨的沙沙声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每个人眼中镇静严谨的目光。是啊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在用这种方式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走出这座小城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走向美好的远方。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如果繁杂迷了你的眼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冗长囚禁了你的身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你就换一种方式远行。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流水清洌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轻风徐徐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宫殿巍峨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街市繁华。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去吧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去吧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它们就在远方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等你造访。</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文章充满哲理思辨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娓娓道来。论证部分剥茧抽丝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层层推进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从“总有一种方式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们远行”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到“铜墙铁壁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无法囚住一颗渴望远行的心”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再到“远行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无拘形式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只要心向远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行文紧扣中心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层次分明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条理清晰。史铁生、尼克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胡哲、图波列夫、曼德拉等的事例</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增强了论证效果。语言生动,说理形象。</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.(2015广东,24,60分)阅读下面的文字,根据要求作文。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看天光云影,能测阴晴雨雪,但难逾目力所及;打开电视,可知全球天气,却少了静观云卷云舒的</a:t>
            </a:r>
            <a:r>
              <a:rPr dirty="0"/>
              <a:t/>
            </a:r>
            <a:br>
              <a:rPr dirty="0"/>
            </a:br>
            <a:r>
              <a:rPr lang="zh-CN" altLang="en-US" sz="1530" kern="0" dirty="0" smtClean="0">
                <a:solidFill>
                  <a:srgbClr val="000000"/>
                </a:solidFill>
                <a:latin typeface="Times New Roman" pitchFamily="65" charset="-122"/>
                <a:ea typeface="宋体" pitchFamily="65" charset="-122"/>
              </a:rPr>
              <a:t>乐趣。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漫步林间,常看草长莺飞、枝叶枯荣,但未必能细说花鸟之名、树木之性;轻点鼠标,可知生物</a:t>
            </a:r>
            <a:r>
              <a:rPr dirty="0"/>
              <a:t/>
            </a:r>
            <a:br>
              <a:rPr dirty="0"/>
            </a:br>
            <a:r>
              <a:rPr lang="zh-CN" altLang="en-US" sz="1530" kern="0" dirty="0" smtClean="0">
                <a:solidFill>
                  <a:srgbClr val="000000"/>
                </a:solidFill>
                <a:latin typeface="Times New Roman" pitchFamily="65" charset="-122"/>
                <a:ea typeface="宋体" pitchFamily="65" charset="-122"/>
              </a:rPr>
              <a:t>的纲目属种、迁徙演化,却无法嗅到花果清香、丛林气息。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从不同的途径去感知自然,自然似乎很“近”,又似乎很“远”。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要求:①自选角度,确定立意,自拟标题,文体不限。②不要脱离材料内容及含意的范围。③不</a:t>
            </a:r>
            <a:r>
              <a:rPr dirty="0"/>
              <a:t/>
            </a:r>
            <a:br>
              <a:rPr dirty="0"/>
            </a:br>
            <a:r>
              <a:rPr lang="zh-CN" altLang="en-US" sz="1530" kern="0" dirty="0" smtClean="0">
                <a:solidFill>
                  <a:srgbClr val="000000"/>
                </a:solidFill>
                <a:latin typeface="Times New Roman" pitchFamily="65" charset="-122"/>
                <a:ea typeface="宋体" pitchFamily="65" charset="-122"/>
              </a:rPr>
              <a:t>少于800字。④不得套作,不得抄袭。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材料中“从不同的途径去感知自然,自然似乎很‘近’,又似乎很‘远’”一句,</a:t>
            </a:r>
            <a:r>
              <a:rPr dirty="0"/>
              <a:t/>
            </a:r>
            <a:br>
              <a:rPr dirty="0"/>
            </a:br>
            <a:r>
              <a:rPr lang="zh-CN" altLang="en-US" sz="1530" kern="0" dirty="0" smtClean="0">
                <a:solidFill>
                  <a:srgbClr val="000000"/>
                </a:solidFill>
                <a:latin typeface="Times New Roman" pitchFamily="65" charset="-122"/>
                <a:ea typeface="宋体" pitchFamily="65" charset="-122"/>
              </a:rPr>
              <a:t>是审题立意的关键。“看天光云影”“漫步林间”是亲身体验,调动生活经验,用欣赏的眼光</a:t>
            </a:r>
            <a:r>
              <a:rPr dirty="0"/>
              <a:t/>
            </a:r>
            <a:br>
              <a:rPr dirty="0"/>
            </a:br>
            <a:r>
              <a:rPr lang="zh-CN" altLang="en-US" sz="1530" kern="0" dirty="0" smtClean="0">
                <a:solidFill>
                  <a:srgbClr val="000000"/>
                </a:solidFill>
                <a:latin typeface="Times New Roman" pitchFamily="65" charset="-122"/>
                <a:ea typeface="宋体" pitchFamily="65" charset="-122"/>
              </a:rPr>
              <a:t>和方式去感知自然,可以欣赏自然之美,可以获得生活的乐趣,但是对自然的了解却是有限的;</a:t>
            </a:r>
            <a:r>
              <a:rPr dirty="0"/>
              <a:t/>
            </a:r>
            <a:br>
              <a:rPr dirty="0"/>
            </a:br>
            <a:r>
              <a:rPr lang="zh-CN" altLang="en-US" sz="1530" kern="0" dirty="0" smtClean="0">
                <a:solidFill>
                  <a:srgbClr val="000000"/>
                </a:solidFill>
                <a:latin typeface="Times New Roman" pitchFamily="65" charset="-122"/>
                <a:ea typeface="宋体" pitchFamily="65" charset="-122"/>
              </a:rPr>
              <a:t>而“打开电视”“轻点鼠标”是借助科技手段了解自然,我们可以获取更多的信息,但是也失</a:t>
            </a:r>
            <a:r>
              <a:rPr dirty="0"/>
              <a:t/>
            </a:r>
            <a:br>
              <a:rPr dirty="0"/>
            </a:br>
            <a:r>
              <a:rPr lang="zh-CN" altLang="en-US" sz="1530" kern="0" dirty="0" smtClean="0">
                <a:solidFill>
                  <a:srgbClr val="000000"/>
                </a:solidFill>
                <a:latin typeface="Times New Roman" pitchFamily="65" charset="-122"/>
                <a:ea typeface="宋体" pitchFamily="65" charset="-122"/>
              </a:rPr>
              <a:t>去了真实的生活体验和人生乐趣。这样两种方式,在感知自然方面各有优势,又各有局限,在立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忘怀。在教室里埋头苦战时,纵然天气闷热、成绩不能稳定,但只要抬头时看到邻桌女生专注</a:t>
            </a:r>
            <a:r>
              <a:t/>
            </a:r>
            <a:br/>
            <a:r>
              <a:rPr lang="zh-CN" altLang="en-US" sz="1530" kern="0" dirty="0" smtClean="0">
                <a:solidFill>
                  <a:srgbClr val="000000"/>
                </a:solidFill>
                <a:latin typeface="Times New Roman" pitchFamily="65" charset="-122"/>
                <a:ea typeface="宋体" pitchFamily="65" charset="-122"/>
              </a:rPr>
              <a:t>而认真的侧脸,就能继续坚定信心,这无声的激励,胜却豪言壮语,愈发动人心魄;在全班陷入低</a:t>
            </a:r>
            <a:r>
              <a:t/>
            </a:r>
            <a:br/>
            <a:r>
              <a:rPr lang="zh-CN" altLang="en-US" sz="1530" kern="0" dirty="0" smtClean="0">
                <a:solidFill>
                  <a:srgbClr val="000000"/>
                </a:solidFill>
                <a:latin typeface="Times New Roman" pitchFamily="65" charset="-122"/>
                <a:ea typeface="宋体" pitchFamily="65" charset="-122"/>
              </a:rPr>
              <a:t>谷期时,仍有一个不放弃的声音在讲台上声嘶力竭,给予我们自己都不敢相信的信任;在身心俱</a:t>
            </a:r>
            <a:r>
              <a:t/>
            </a:r>
            <a:br/>
            <a:r>
              <a:rPr lang="zh-CN" altLang="en-US" sz="1530" kern="0" dirty="0" smtClean="0">
                <a:solidFill>
                  <a:srgbClr val="000000"/>
                </a:solidFill>
                <a:latin typeface="Times New Roman" pitchFamily="65" charset="-122"/>
                <a:ea typeface="宋体" pitchFamily="65" charset="-122"/>
              </a:rPr>
              <a:t>疲、了无希望时,家庭这一温馨港湾是支撑我咬牙坚持的强心剂</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我无法表达更多感谢,唯</a:t>
            </a:r>
            <a:r>
              <a:t/>
            </a:r>
            <a:br/>
            <a:r>
              <a:rPr lang="zh-CN" altLang="en-US" sz="1530" kern="0" dirty="0" smtClean="0">
                <a:solidFill>
                  <a:srgbClr val="000000"/>
                </a:solidFill>
                <a:latin typeface="Times New Roman" pitchFamily="65" charset="-122"/>
                <a:ea typeface="宋体" pitchFamily="65" charset="-122"/>
              </a:rPr>
              <a:t>有以一己之微薄力量,全力以赴高考!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其实,真正驱动我义无反顾奔向目标的,是那“眼前的苟且”之外的“诗和远方”。我遥想大</a:t>
            </a:r>
            <a:r>
              <a:t/>
            </a:r>
            <a:br/>
            <a:r>
              <a:rPr lang="zh-CN" altLang="en-US" sz="1530" kern="0" dirty="0" smtClean="0">
                <a:solidFill>
                  <a:srgbClr val="000000"/>
                </a:solidFill>
                <a:latin typeface="Times New Roman" pitchFamily="65" charset="-122"/>
                <a:ea typeface="宋体" pitchFamily="65" charset="-122"/>
              </a:rPr>
              <a:t>学生活如诗篇一般徐徐展开;我畅想如三毛在撒哈拉沙漠中自由洒脱地开启我崭新的人生</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四十年来,一代又一代人经历高考,有人倒下了,有人默默站起来;今天,我在这“一局定乾坤”</a:t>
            </a:r>
            <a:r>
              <a:t/>
            </a:r>
            <a:br/>
            <a:r>
              <a:rPr lang="zh-CN" altLang="en-US" sz="1530" kern="0" dirty="0" smtClean="0">
                <a:solidFill>
                  <a:srgbClr val="000000"/>
                </a:solidFill>
                <a:latin typeface="Times New Roman" pitchFamily="65" charset="-122"/>
                <a:ea typeface="宋体" pitchFamily="65" charset="-122"/>
              </a:rPr>
              <a:t>的考场上,脑海中浮现的不是汗与泪,而是触手可及却又不可预测的未来。我无心缅怀,而是尽</a:t>
            </a:r>
            <a:r>
              <a:t/>
            </a:r>
            <a:br/>
            <a:r>
              <a:rPr lang="zh-CN" altLang="en-US" sz="1530" kern="0" dirty="0" smtClean="0">
                <a:solidFill>
                  <a:srgbClr val="000000"/>
                </a:solidFill>
                <a:latin typeface="Times New Roman" pitchFamily="65" charset="-122"/>
                <a:ea typeface="宋体" pitchFamily="65" charset="-122"/>
              </a:rPr>
              <a:t>情醉卧沙场,将十二年光阴的磨砺挥洒纸上,无怨无悔;我放目远方,在与我别无二致的芸芸众</a:t>
            </a:r>
            <a:r>
              <a:t/>
            </a:r>
            <a:br/>
            <a:r>
              <a:rPr lang="zh-CN" altLang="en-US" sz="1530" kern="0" dirty="0" smtClean="0">
                <a:solidFill>
                  <a:srgbClr val="000000"/>
                </a:solidFill>
                <a:latin typeface="Times New Roman" pitchFamily="65" charset="-122"/>
                <a:ea typeface="宋体" pitchFamily="65" charset="-122"/>
              </a:rPr>
              <a:t>生中,找寻属于自己的未来,踏上新的征程,虽千万人吾独往矣。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无论寥落一人,还是万众目瞩,我都将全力以赴。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醉卧沙场,放目远方,我的高考,我的青春!</a:t>
            </a:r>
            <a:endParaRPr lang="zh-CN" altLang="en-US"/>
          </a:p>
        </p:txBody>
      </p:sp>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意时可以有所选择地从这两个角度分别立意,也可以综合立意。比较而言,综合立意能更好地</a:t>
            </a:r>
            <a:r>
              <a:t/>
            </a:r>
            <a:br/>
            <a:r>
              <a:rPr lang="zh-CN" altLang="en-US" sz="1530" kern="0" dirty="0" smtClean="0">
                <a:solidFill>
                  <a:srgbClr val="000000"/>
                </a:solidFill>
                <a:latin typeface="Times New Roman" pitchFamily="65" charset="-122"/>
                <a:ea typeface="宋体" pitchFamily="65" charset="-122"/>
              </a:rPr>
              <a:t>体现出题人的意图。在“如何亲近自然”方面,这两种方式可以互相促进,增进我们与自然的</a:t>
            </a:r>
            <a:r>
              <a:t/>
            </a:r>
            <a:br/>
            <a:r>
              <a:rPr lang="zh-CN" altLang="en-US" sz="1530" kern="0" dirty="0" smtClean="0">
                <a:solidFill>
                  <a:srgbClr val="000000"/>
                </a:solidFill>
                <a:latin typeface="Times New Roman" pitchFamily="65" charset="-122"/>
                <a:ea typeface="宋体" pitchFamily="65" charset="-122"/>
              </a:rPr>
              <a:t>联系,使我们可以和大自然更好地和谐相处,当然,如果我们以欣赏、体验、亲近和爱为本,而</a:t>
            </a:r>
            <a:r>
              <a:t/>
            </a:r>
            <a:br/>
            <a:r>
              <a:rPr lang="zh-CN" altLang="en-US" sz="1530" kern="0" dirty="0" smtClean="0">
                <a:solidFill>
                  <a:srgbClr val="000000"/>
                </a:solidFill>
                <a:latin typeface="Times New Roman" pitchFamily="65" charset="-122"/>
                <a:ea typeface="宋体" pitchFamily="65" charset="-122"/>
              </a:rPr>
              <a:t>以科技为用,也许我们与大自然的联系将会更加密切。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尽赏自然,尽得清欢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苏轼有言:“人间有味是清欢。”漫赏春光,流连山水,春有百花秋有月,夏有凉风冬有雪。何</a:t>
            </a:r>
            <a:r>
              <a:t/>
            </a:r>
            <a:br/>
            <a:r>
              <a:rPr lang="zh-CN" altLang="en-US" sz="1530" kern="0" dirty="0" smtClean="0">
                <a:solidFill>
                  <a:srgbClr val="000000"/>
                </a:solidFill>
                <a:latin typeface="Times New Roman" pitchFamily="65" charset="-122"/>
                <a:ea typeface="宋体" pitchFamily="65" charset="-122"/>
              </a:rPr>
              <a:t>必局促一室之内?品味自然的滋味,亲近自然,投身明丽山水,如画风光,尽享生命清欢。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怡情自然之乐,遍赏山水,自古已有文化渊源。东晋谢公隐于东山而不仕,会稽的秀丽山水中,</a:t>
            </a:r>
            <a:r>
              <a:t/>
            </a:r>
            <a:br/>
            <a:r>
              <a:rPr lang="zh-CN" altLang="en-US" sz="1530" kern="0" dirty="0" smtClean="0">
                <a:solidFill>
                  <a:srgbClr val="000000"/>
                </a:solidFill>
                <a:latin typeface="Times New Roman" pitchFamily="65" charset="-122"/>
                <a:ea typeface="宋体" pitchFamily="65" charset="-122"/>
              </a:rPr>
              <a:t>留下他潇然背影,凝成一支笛曲,悠然回响于林间。宋代雅士林逋亦曾言:“山水与我情相宜</a:t>
            </a:r>
            <a:r>
              <a:t/>
            </a:r>
            <a:br/>
            <a:r>
              <a:rPr lang="zh-CN" altLang="en-US" sz="1530" kern="0" dirty="0" smtClean="0">
                <a:solidFill>
                  <a:srgbClr val="000000"/>
                </a:solidFill>
                <a:latin typeface="Times New Roman" pitchFamily="65" charset="-122"/>
                <a:ea typeface="宋体" pitchFamily="65" charset="-122"/>
              </a:rPr>
              <a:t>也。”文人墨客总有山水情怀,与山水为伴,生命在其中找到了文化共鸣与深长情谊。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亲近自然,感悟自然,从中获得的是心灵的洗礼与灵魂的丰盈。王摩诘隐居终南山,行到水穷处</a:t>
            </a:r>
            <a:r>
              <a:t/>
            </a:r>
            <a:br/>
            <a:r>
              <a:rPr lang="zh-CN" altLang="en-US" sz="1530" kern="0" dirty="0" smtClean="0">
                <a:solidFill>
                  <a:srgbClr val="000000"/>
                </a:solidFill>
                <a:latin typeface="Times New Roman" pitchFamily="65" charset="-122"/>
                <a:ea typeface="宋体" pitchFamily="65" charset="-122"/>
              </a:rPr>
              <a:t>便坐看云起,偶遇林叟便谈笑无期。与清风明月共修炼,与花草虫鸟悟菩提。他在自然界的花</a:t>
            </a:r>
            <a:r>
              <a:t/>
            </a:r>
            <a:br/>
            <a:r>
              <a:rPr lang="zh-CN" altLang="en-US" sz="1530" kern="0" dirty="0" smtClean="0">
                <a:solidFill>
                  <a:srgbClr val="000000"/>
                </a:solidFill>
                <a:latin typeface="Times New Roman" pitchFamily="65" charset="-122"/>
                <a:ea typeface="宋体" pitchFamily="65" charset="-122"/>
              </a:rPr>
              <a:t>开花落中,品味出生命的浩瀚博大,获得了人生的彻悟,再无烦恼困顿,灵魂纯粹而明净。自然</a:t>
            </a:r>
            <a:endParaRPr lang="zh-CN" altLang="en-US"/>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便是如此玄妙,看似无法渗透,实则身处其中,便能获益无穷。喜马拉雅山下的不丹王国,一块</a:t>
            </a:r>
            <a:r>
              <a:t/>
            </a:r>
            <a:br/>
            <a:r>
              <a:rPr lang="zh-CN" altLang="en-US" sz="1530" kern="0" dirty="0" smtClean="0">
                <a:solidFill>
                  <a:srgbClr val="000000"/>
                </a:solidFill>
                <a:latin typeface="Times New Roman" pitchFamily="65" charset="-122"/>
                <a:ea typeface="宋体" pitchFamily="65" charset="-122"/>
              </a:rPr>
              <a:t>藏传佛教深入人心的土地,人们深信自然有灵,与自然和谐而居。在这里,纯净的山水滋养着人</a:t>
            </a:r>
            <a:r>
              <a:t/>
            </a:r>
            <a:br/>
            <a:r>
              <a:rPr lang="zh-CN" altLang="en-US" sz="1530" kern="0" dirty="0" smtClean="0">
                <a:solidFill>
                  <a:srgbClr val="000000"/>
                </a:solidFill>
                <a:latin typeface="Times New Roman" pitchFamily="65" charset="-122"/>
                <a:ea typeface="宋体" pitchFamily="65" charset="-122"/>
              </a:rPr>
              <a:t>心,人们接受着明媚阳光最无私的馈赠,脸上洋溢着安宁的笑容。自然,其实触手可及,每个人</a:t>
            </a:r>
            <a:r>
              <a:t/>
            </a:r>
            <a:br/>
            <a:r>
              <a:rPr lang="zh-CN" altLang="en-US" sz="1530" kern="0" dirty="0" smtClean="0">
                <a:solidFill>
                  <a:srgbClr val="000000"/>
                </a:solidFill>
                <a:latin typeface="Times New Roman" pitchFamily="65" charset="-122"/>
                <a:ea typeface="宋体" pitchFamily="65" charset="-122"/>
              </a:rPr>
              <a:t>都能够与自然对话,感悟自然的无限生机与平静安宁,灵魂自然也受到洗礼,这正是自然最美好</a:t>
            </a:r>
            <a:r>
              <a:t/>
            </a:r>
            <a:br/>
            <a:r>
              <a:rPr lang="zh-CN" altLang="en-US" sz="1530" kern="0" dirty="0" smtClean="0">
                <a:solidFill>
                  <a:srgbClr val="000000"/>
                </a:solidFill>
                <a:latin typeface="Times New Roman" pitchFamily="65" charset="-122"/>
                <a:ea typeface="宋体" pitchFamily="65" charset="-122"/>
              </a:rPr>
              <a:t>的馈赠。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投身于自然,用心去感知,用心去触摸,身处其中,这本身便是一种积极的生命姿态、一种高致</a:t>
            </a:r>
            <a:r>
              <a:t/>
            </a:r>
            <a:br/>
            <a:r>
              <a:rPr lang="zh-CN" altLang="en-US" sz="1530" kern="0" dirty="0" smtClean="0">
                <a:solidFill>
                  <a:srgbClr val="000000"/>
                </a:solidFill>
                <a:latin typeface="Times New Roman" pitchFamily="65" charset="-122"/>
                <a:ea typeface="宋体" pitchFamily="65" charset="-122"/>
              </a:rPr>
              <a:t>的精神美学。福楼拜曾致信女友:“我拼命工作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按时看日出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”惜时如金的世界大文</a:t>
            </a:r>
            <a:r>
              <a:t/>
            </a:r>
            <a:br/>
            <a:r>
              <a:rPr lang="zh-CN" altLang="en-US" sz="1530" kern="0" dirty="0" smtClean="0">
                <a:solidFill>
                  <a:srgbClr val="000000"/>
                </a:solidFill>
                <a:latin typeface="Times New Roman" pitchFamily="65" charset="-122"/>
                <a:ea typeface="宋体" pitchFamily="65" charset="-122"/>
              </a:rPr>
              <a:t>豪竟将晨曦之降视若盛世,按时静赏。原来,当那晨光穿过天幕,朦胧如蛋壳白的天空,是一天</a:t>
            </a:r>
            <a:r>
              <a:t/>
            </a:r>
            <a:br/>
            <a:r>
              <a:rPr lang="zh-CN" altLang="en-US" sz="1530" kern="0" dirty="0" smtClean="0">
                <a:solidFill>
                  <a:srgbClr val="000000"/>
                </a:solidFill>
                <a:latin typeface="Times New Roman" pitchFamily="65" charset="-122"/>
                <a:ea typeface="宋体" pitchFamily="65" charset="-122"/>
              </a:rPr>
              <a:t>中最新鲜纯净的时刻,那是自然对生命的致礼。正如王开岭曾说:“做精神明亮的人。”亲近</a:t>
            </a:r>
            <a:r>
              <a:t/>
            </a:r>
            <a:br/>
            <a:r>
              <a:rPr lang="zh-CN" altLang="en-US" sz="1530" kern="0" dirty="0" smtClean="0">
                <a:solidFill>
                  <a:srgbClr val="000000"/>
                </a:solidFill>
                <a:latin typeface="Times New Roman" pitchFamily="65" charset="-122"/>
                <a:ea typeface="宋体" pitchFamily="65" charset="-122"/>
              </a:rPr>
              <a:t>自然,每一缕晨光的意义,代表着自然的张力与生机。感悟生命,接受自然的赠予,岂不是一种</a:t>
            </a:r>
            <a:r>
              <a:t/>
            </a:r>
            <a:br/>
            <a:r>
              <a:rPr lang="zh-CN" altLang="en-US" sz="1530" kern="0" dirty="0" smtClean="0">
                <a:solidFill>
                  <a:srgbClr val="000000"/>
                </a:solidFill>
                <a:latin typeface="Times New Roman" pitchFamily="65" charset="-122"/>
                <a:ea typeface="宋体" pitchFamily="65" charset="-122"/>
              </a:rPr>
              <a:t>积极的生命姿态、一种明亮乐观的精神美学?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现代社会的纷扰喧闹中,人们更应走近自然,投身自然,让自然之美洗去浮华与疲惫,诗意地栖</a:t>
            </a:r>
            <a:r>
              <a:t/>
            </a:r>
            <a:br/>
            <a:r>
              <a:rPr lang="zh-CN" altLang="en-US" sz="1530" kern="0" dirty="0" smtClean="0">
                <a:solidFill>
                  <a:srgbClr val="000000"/>
                </a:solidFill>
                <a:latin typeface="Times New Roman" pitchFamily="65" charset="-122"/>
                <a:ea typeface="宋体" pitchFamily="65" charset="-122"/>
              </a:rPr>
              <a:t>居。王国维曾说:“入乎其内,故有生气;出乎其外,故有高致。”跳出世俗浮华,摆脱生活的烦</a:t>
            </a:r>
            <a:r>
              <a:t/>
            </a:r>
            <a:br/>
            <a:r>
              <a:rPr lang="zh-CN" altLang="en-US" sz="1530" kern="0" dirty="0" smtClean="0">
                <a:solidFill>
                  <a:srgbClr val="000000"/>
                </a:solidFill>
                <a:latin typeface="Times New Roman" pitchFamily="65" charset="-122"/>
                <a:ea typeface="宋体" pitchFamily="65" charset="-122"/>
              </a:rPr>
              <a:t>恼与疲惫,投身自然,寻觅生命最纯粹的本色和最本真的格调,尽享尘世清欢。</a:t>
            </a:r>
            <a:endParaRPr lang="zh-CN" altLang="en-US"/>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春风骀荡,春意盎意,又是一年春光明媚时,岁月在春色中苏醒。愿亲近大自然,遍赏春光烂漫,</a:t>
            </a:r>
            <a:r>
              <a:rPr dirty="0"/>
              <a:t/>
            </a:r>
            <a:br>
              <a:rPr dirty="0"/>
            </a:br>
            <a:r>
              <a:rPr lang="zh-CN" altLang="en-US" sz="1530" kern="0" dirty="0" smtClean="0">
                <a:solidFill>
                  <a:srgbClr val="000000"/>
                </a:solidFill>
                <a:latin typeface="Times New Roman" pitchFamily="65" charset="-122"/>
                <a:ea typeface="宋体" pitchFamily="65" charset="-122"/>
              </a:rPr>
              <a:t>生命芳香弥漫,清欢相伴。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文章中心突出,立意明确,例证丰富,思路清晰。首段明确提出中心论点,即“亲近自</a:t>
            </a:r>
            <a:r>
              <a:rPr dirty="0"/>
              <a:t/>
            </a:r>
            <a:br>
              <a:rPr dirty="0"/>
            </a:br>
            <a:r>
              <a:rPr lang="zh-CN" altLang="en-US" sz="1530" kern="0" dirty="0" smtClean="0">
                <a:solidFill>
                  <a:srgbClr val="000000"/>
                </a:solidFill>
                <a:latin typeface="Times New Roman" pitchFamily="65" charset="-122"/>
                <a:ea typeface="宋体" pitchFamily="65" charset="-122"/>
              </a:rPr>
              <a:t>然,尽享生命清欢。”文章思古鉴今,指出文人墨客的山水情怀自古有之,亲近自然一方面能获</a:t>
            </a:r>
            <a:r>
              <a:rPr dirty="0"/>
              <a:t/>
            </a:r>
            <a:br>
              <a:rPr dirty="0"/>
            </a:br>
            <a:r>
              <a:rPr lang="zh-CN" altLang="en-US" sz="1530" kern="0" dirty="0" smtClean="0">
                <a:solidFill>
                  <a:srgbClr val="000000"/>
                </a:solidFill>
                <a:latin typeface="Times New Roman" pitchFamily="65" charset="-122"/>
                <a:ea typeface="宋体" pitchFamily="65" charset="-122"/>
              </a:rPr>
              <a:t>得心灵的洗礼与灵魂的丰盈,另一方面,用心感知、触摸自然,更是一种积极的生命姿态、一种</a:t>
            </a:r>
            <a:r>
              <a:rPr dirty="0"/>
              <a:t/>
            </a:r>
            <a:br>
              <a:rPr dirty="0"/>
            </a:br>
            <a:r>
              <a:rPr lang="zh-CN" altLang="en-US" sz="1530" kern="0" dirty="0" smtClean="0">
                <a:solidFill>
                  <a:srgbClr val="000000"/>
                </a:solidFill>
                <a:latin typeface="Times New Roman" pitchFamily="65" charset="-122"/>
                <a:ea typeface="宋体" pitchFamily="65" charset="-122"/>
              </a:rPr>
              <a:t>高致的精神美学。能够从这两方面分析和论证,显示出该考生对材料的理解和思考已达到了</a:t>
            </a:r>
            <a:r>
              <a:rPr dirty="0"/>
              <a:t/>
            </a:r>
            <a:br>
              <a:rPr dirty="0"/>
            </a:br>
            <a:r>
              <a:rPr lang="zh-CN" altLang="en-US" sz="1530" kern="0" dirty="0" smtClean="0">
                <a:solidFill>
                  <a:srgbClr val="000000"/>
                </a:solidFill>
                <a:latin typeface="Times New Roman" pitchFamily="65" charset="-122"/>
                <a:ea typeface="宋体" pitchFamily="65" charset="-122"/>
              </a:rPr>
              <a:t>一定的深度。文章语言简洁并具有诗意美。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5.(2015</a:t>
            </a:r>
            <a:r>
              <a:rPr lang="zh-CN" altLang="en-US" sz="1530" kern="0" dirty="0" smtClean="0">
                <a:solidFill>
                  <a:srgbClr val="000000"/>
                </a:solidFill>
                <a:latin typeface="Times New Roman" pitchFamily="65" charset="-122"/>
                <a:ea typeface="宋体" pitchFamily="65" charset="-122"/>
              </a:rPr>
              <a:t>山东</a:t>
            </a:r>
            <a:r>
              <a:rPr lang="en-US" altLang="zh-CN" sz="1530" kern="0" dirty="0" smtClean="0">
                <a:solidFill>
                  <a:srgbClr val="000000"/>
                </a:solidFill>
                <a:latin typeface="Times New Roman" pitchFamily="65" charset="-122"/>
                <a:ea typeface="宋体" pitchFamily="65" charset="-122"/>
              </a:rPr>
              <a:t>,23,60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根据自己的感悟和联想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乡间有谚语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丝瓜藤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肉豆须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分不清。”意思是丝瓜的藤蔓与肉豆的茎须一旦纠缠在一起</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是很难分辨的。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有个小孩想分辨两者的不同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结果把自家庭院里丝瓜和肉豆的那些纠结错综的茎叶都扯断了。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父亲看了好笑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种它们是用来吃的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不是用来分辨的呀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你只要照顾它们长大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摘下瓜和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豆来吃就好了。”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此材料出自林清玄的文章《无风絮自飞》,林先生从自己的生活经历中得到了</a:t>
            </a:r>
            <a:r>
              <a:rPr dirty="0"/>
              <a:t/>
            </a:r>
            <a:br>
              <a:rPr dirty="0"/>
            </a:br>
            <a:r>
              <a:rPr lang="zh-CN" altLang="en-US" sz="1530" kern="0" dirty="0" smtClean="0">
                <a:solidFill>
                  <a:srgbClr val="000000"/>
                </a:solidFill>
                <a:latin typeface="Times New Roman" pitchFamily="65" charset="-122"/>
                <a:ea typeface="宋体" pitchFamily="65" charset="-122"/>
              </a:rPr>
              <a:t>两点启示:①努力向上生长,结出果实,一切纠缠就无足轻重了;②顺应自然,我们只要做好自己</a:t>
            </a:r>
            <a:r>
              <a:rPr dirty="0"/>
              <a:t/>
            </a:r>
            <a:br>
              <a:rPr dirty="0"/>
            </a:br>
            <a:r>
              <a:rPr lang="zh-CN" altLang="en-US" sz="1530" kern="0" dirty="0" smtClean="0">
                <a:solidFill>
                  <a:srgbClr val="000000"/>
                </a:solidFill>
                <a:latin typeface="Times New Roman" pitchFamily="65" charset="-122"/>
                <a:ea typeface="宋体" pitchFamily="65" charset="-122"/>
              </a:rPr>
              <a:t>即可。这两点启示都是很有深度的,是作者本人的经验认知和感悟。考生在审读材料时可以</a:t>
            </a:r>
            <a:r>
              <a:rPr dirty="0"/>
              <a:t/>
            </a:r>
            <a:br>
              <a:rPr dirty="0"/>
            </a:br>
            <a:r>
              <a:rPr lang="zh-CN" altLang="en-US" sz="1530" kern="0" dirty="0" smtClean="0">
                <a:solidFill>
                  <a:srgbClr val="000000"/>
                </a:solidFill>
                <a:latin typeface="Times New Roman" pitchFamily="65" charset="-122"/>
                <a:ea typeface="宋体" pitchFamily="65" charset="-122"/>
              </a:rPr>
              <a:t>抓住关键句“种它们是用来吃的,不是用来分辨的呀!你只要照顾它们长大,摘下瓜和豆来吃</a:t>
            </a:r>
            <a:r>
              <a:rPr dirty="0"/>
              <a:t/>
            </a:r>
            <a:br>
              <a:rPr dirty="0"/>
            </a:br>
            <a:r>
              <a:rPr lang="zh-CN" altLang="en-US" sz="1530" kern="0" dirty="0" smtClean="0">
                <a:solidFill>
                  <a:srgbClr val="000000"/>
                </a:solidFill>
                <a:latin typeface="Times New Roman" pitchFamily="65" charset="-122"/>
                <a:ea typeface="宋体" pitchFamily="65" charset="-122"/>
              </a:rPr>
              <a:t>就好了”,从而得出上面两点启示。但单纯看这则材料,考生可能会用多角度分析的方法来立</a:t>
            </a:r>
            <a:r>
              <a:rPr dirty="0"/>
              <a:t/>
            </a:r>
            <a:br>
              <a:rPr dirty="0"/>
            </a:br>
            <a:r>
              <a:rPr lang="zh-CN" altLang="en-US" sz="1530" kern="0" dirty="0" smtClean="0">
                <a:solidFill>
                  <a:srgbClr val="000000"/>
                </a:solidFill>
                <a:latin typeface="Times New Roman" pitchFamily="65" charset="-122"/>
                <a:ea typeface="宋体" pitchFamily="65" charset="-122"/>
              </a:rPr>
              <a:t>意。比如从父亲的角度看,可以肯定父亲的生活经验,也可以否定父亲的实用主义;从儿子的角</a:t>
            </a:r>
            <a:r>
              <a:rPr dirty="0"/>
              <a:t/>
            </a:r>
            <a:br>
              <a:rPr dirty="0"/>
            </a:br>
            <a:r>
              <a:rPr lang="zh-CN" altLang="en-US" sz="1530" kern="0" dirty="0" smtClean="0">
                <a:solidFill>
                  <a:srgbClr val="000000"/>
                </a:solidFill>
                <a:latin typeface="Times New Roman" pitchFamily="65" charset="-122"/>
                <a:ea typeface="宋体" pitchFamily="65" charset="-122"/>
              </a:rPr>
              <a:t>度看,可以肯定儿子的探究精神,也可以建议儿子向生活学习;等等。总之,这则作文材料可写</a:t>
            </a:r>
            <a:r>
              <a:rPr dirty="0"/>
              <a:t/>
            </a:r>
            <a:br>
              <a:rPr dirty="0"/>
            </a:br>
            <a:r>
              <a:rPr lang="zh-CN" altLang="en-US" sz="1530" kern="0" dirty="0" smtClean="0">
                <a:solidFill>
                  <a:srgbClr val="000000"/>
                </a:solidFill>
                <a:latin typeface="Times New Roman" pitchFamily="65" charset="-122"/>
                <a:ea typeface="宋体" pitchFamily="65" charset="-122"/>
              </a:rPr>
              <a:t>的角度非常宽泛,考生可以通过开放式思维进行个性化写作。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顺其自然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努力生长</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生活本是一场辛苦的历练。人总会有烦心事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伤害与误解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烦恼并纠缠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挫败连着艰难。倘若凡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事无论大小都紧紧抓住不放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留在心里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怎能不让人负重前行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我们要认清生活的本质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该忘记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的忘记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该坚强的坚强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时刻保持努力生长的姿态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其他的交给岁月。灰色的日子总会过去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好的明天终会到来。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丝瓜藤与肉豆须,藤蔓纠缠何须在意?与其纠结,倒不如修炼自己,对于未来的路,努力去走,人生</a:t>
            </a:r>
            <a:r>
              <a:rPr dirty="0"/>
              <a:t/>
            </a:r>
            <a:br>
              <a:rPr dirty="0"/>
            </a:br>
            <a:r>
              <a:rPr lang="zh-CN" altLang="en-US" sz="1530" kern="0" dirty="0" smtClean="0">
                <a:solidFill>
                  <a:srgbClr val="000000"/>
                </a:solidFill>
                <a:latin typeface="Times New Roman" pitchFamily="65" charset="-122"/>
                <a:ea typeface="宋体" pitchFamily="65" charset="-122"/>
              </a:rPr>
              <a:t>终会柳暗花明。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顺其自然,要有一份积极乐观的心态。苏轼一生仕途不畅,屡遭贬谪,但其乐观旷达的天性始终</a:t>
            </a:r>
            <a:r>
              <a:rPr dirty="0"/>
              <a:t/>
            </a:r>
            <a:br>
              <a:rPr dirty="0"/>
            </a:br>
            <a:r>
              <a:rPr lang="zh-CN" altLang="en-US" sz="1530" kern="0" dirty="0" smtClean="0">
                <a:solidFill>
                  <a:srgbClr val="000000"/>
                </a:solidFill>
                <a:latin typeface="Times New Roman" pitchFamily="65" charset="-122"/>
                <a:ea typeface="宋体" pitchFamily="65" charset="-122"/>
              </a:rPr>
              <a:t>不曾改变。他保持着随遇而安的心态,最终凭借着诗文上的艺术成就扬名天下,成为一代文</a:t>
            </a:r>
            <a:r>
              <a:rPr dirty="0"/>
              <a:t/>
            </a:r>
            <a:br>
              <a:rPr dirty="0"/>
            </a:br>
            <a:r>
              <a:rPr lang="zh-CN" altLang="en-US" sz="1530" kern="0" dirty="0" smtClean="0">
                <a:solidFill>
                  <a:srgbClr val="000000"/>
                </a:solidFill>
                <a:latin typeface="Times New Roman" pitchFamily="65" charset="-122"/>
                <a:ea typeface="宋体" pitchFamily="65" charset="-122"/>
              </a:rPr>
              <a:t>豪。苏轼的一生虽历经坎坷,但仍过得十分快乐,无所畏惧,宛若清风。这正是顺其自然的力</a:t>
            </a:r>
            <a:r>
              <a:rPr dirty="0"/>
              <a:t/>
            </a:r>
            <a:br>
              <a:rPr dirty="0"/>
            </a:br>
            <a:r>
              <a:rPr lang="zh-CN" altLang="en-US" sz="1530" kern="0" dirty="0" smtClean="0">
                <a:solidFill>
                  <a:srgbClr val="000000"/>
                </a:solidFill>
                <a:latin typeface="Times New Roman" pitchFamily="65" charset="-122"/>
                <a:ea typeface="宋体" pitchFamily="65" charset="-122"/>
              </a:rPr>
              <a:t>量。顺应自己的真性情,不阿权贵,回归本我。顺其自然,还自己一颗宁静的心。远离了世俗尔</a:t>
            </a:r>
            <a:r>
              <a:rPr dirty="0"/>
              <a:t/>
            </a:r>
            <a:br>
              <a:rPr dirty="0"/>
            </a:br>
            <a:r>
              <a:rPr lang="zh-CN" altLang="en-US" sz="1530" kern="0" dirty="0" smtClean="0">
                <a:solidFill>
                  <a:srgbClr val="000000"/>
                </a:solidFill>
                <a:latin typeface="Times New Roman" pitchFamily="65" charset="-122"/>
                <a:ea typeface="宋体" pitchFamily="65" charset="-122"/>
              </a:rPr>
              <a:t>虞我诈的纷争,心中更增添了一份恬淡的安逸。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面对生活中的困境或变故,智者会积极去适应,因势利导,闯出自己的一片天地。他们不是抱怨</a:t>
            </a:r>
            <a:r>
              <a:rPr dirty="0"/>
              <a:t/>
            </a:r>
            <a:br>
              <a:rPr dirty="0"/>
            </a:br>
            <a:r>
              <a:rPr lang="zh-CN" altLang="en-US" sz="1530" kern="0" dirty="0" smtClean="0">
                <a:solidFill>
                  <a:srgbClr val="000000"/>
                </a:solidFill>
                <a:latin typeface="Times New Roman" pitchFamily="65" charset="-122"/>
                <a:ea typeface="宋体" pitchFamily="65" charset="-122"/>
              </a:rPr>
              <a:t>成功的船不来,而是将自己修建成最好的停靠码头。顺其自然是一种心态,更是一种智慧。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顺其自然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更要坚定地向着梦想前进。“文化大革命”期间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沈从文被“下放”到中国历史博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身心遭受沉重打击。但他手中的笔没有放下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文学的梦没有被摧毁。他在痛苦中开出花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开启他人生的另一条传奇之路。面对辱骂、鞭打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他安之若素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将全部身心投入文物研究</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最终他的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中国古代服饰研究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等著作填补了国内空白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为中国的文物研究做出了巨大贡</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献。一个人面对挫折和痛苦的态度,往往决定了他人生的高度和成就。顺其自然,把挫折、痛</a:t>
            </a:r>
            <a:r>
              <a:rPr dirty="0"/>
              <a:t/>
            </a:r>
            <a:br>
              <a:rPr dirty="0"/>
            </a:br>
            <a:r>
              <a:rPr lang="zh-CN" altLang="en-US" sz="1530" kern="0" dirty="0" smtClean="0">
                <a:solidFill>
                  <a:srgbClr val="000000"/>
                </a:solidFill>
                <a:latin typeface="Times New Roman" pitchFamily="65" charset="-122"/>
                <a:ea typeface="宋体" pitchFamily="65" charset="-122"/>
              </a:rPr>
              <a:t>苦研磨,把叹息、抱怨升华,坚定地向梦想前进,让实力更加强大。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长路艰辛,但我们并不会抱怨,不会气馁,因为路在脚下,成功便不再遥不可及!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生活向前,不为纠缠恼人,不为小事抓狂,在困境中保持头脑清醒,用坚定不移的步伐代替叹息,</a:t>
            </a:r>
            <a:r>
              <a:rPr dirty="0"/>
              <a:t/>
            </a:r>
            <a:br>
              <a:rPr dirty="0"/>
            </a:br>
            <a:r>
              <a:rPr lang="zh-CN" altLang="en-US" sz="1530" kern="0" dirty="0" smtClean="0">
                <a:solidFill>
                  <a:srgbClr val="000000"/>
                </a:solidFill>
                <a:latin typeface="Times New Roman" pitchFamily="65" charset="-122"/>
                <a:ea typeface="宋体" pitchFamily="65" charset="-122"/>
              </a:rPr>
              <a:t>用昂扬向上的姿态代替抱怨,让生活轻装前行,记得一句忠告:不管生活是什么脸色,不要和生</a:t>
            </a:r>
            <a:r>
              <a:rPr dirty="0"/>
              <a:t/>
            </a:r>
            <a:br>
              <a:rPr dirty="0"/>
            </a:br>
            <a:r>
              <a:rPr lang="zh-CN" altLang="en-US" sz="1530" kern="0" dirty="0" smtClean="0">
                <a:solidFill>
                  <a:srgbClr val="000000"/>
                </a:solidFill>
                <a:latin typeface="Times New Roman" pitchFamily="65" charset="-122"/>
                <a:ea typeface="宋体" pitchFamily="65" charset="-122"/>
              </a:rPr>
              <a:t>活撕破脸,尝试着把生活活成一场友好。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本文立意深刻、思路清晰、文采飞扬,是篇难得的考场佳作。开篇联系生活,感悟思</a:t>
            </a:r>
            <a:r>
              <a:rPr dirty="0"/>
              <a:t/>
            </a:r>
            <a:br>
              <a:rPr dirty="0"/>
            </a:br>
            <a:r>
              <a:rPr lang="zh-CN" altLang="en-US" sz="1530" kern="0" dirty="0" smtClean="0">
                <a:solidFill>
                  <a:srgbClr val="000000"/>
                </a:solidFill>
                <a:latin typeface="Times New Roman" pitchFamily="65" charset="-122"/>
                <a:ea typeface="宋体" pitchFamily="65" charset="-122"/>
              </a:rPr>
              <a:t>考,提出论点。分点论述,紧扣中心:既要有顺其自然的心态,又要有努力生长的姿态。能辩证</a:t>
            </a:r>
            <a:r>
              <a:rPr dirty="0"/>
              <a:t/>
            </a:r>
            <a:br>
              <a:rPr dirty="0"/>
            </a:br>
            <a:r>
              <a:rPr lang="zh-CN" altLang="en-US" sz="1530" kern="0" dirty="0" smtClean="0">
                <a:solidFill>
                  <a:srgbClr val="000000"/>
                </a:solidFill>
                <a:latin typeface="Times New Roman" pitchFamily="65" charset="-122"/>
                <a:ea typeface="宋体" pitchFamily="65" charset="-122"/>
              </a:rPr>
              <a:t>分析,显示出作者不凡的思辨能力。其例证典型,论述透彻,写出了作者对生活的深刻体验和思</a:t>
            </a:r>
            <a:r>
              <a:rPr dirty="0"/>
              <a:t/>
            </a:r>
            <a:br>
              <a:rPr dirty="0"/>
            </a:br>
            <a:r>
              <a:rPr lang="zh-CN" altLang="en-US" sz="1530" kern="0" dirty="0" smtClean="0">
                <a:solidFill>
                  <a:srgbClr val="000000"/>
                </a:solidFill>
                <a:latin typeface="Times New Roman" pitchFamily="65" charset="-122"/>
                <a:ea typeface="宋体" pitchFamily="65" charset="-122"/>
              </a:rPr>
              <a:t>考。语言整散结合,妙用修辞是一大亮点。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6.(2015</a:t>
            </a:r>
            <a:r>
              <a:rPr lang="zh-CN" altLang="en-US" sz="1530" kern="0" dirty="0" smtClean="0">
                <a:solidFill>
                  <a:srgbClr val="000000"/>
                </a:solidFill>
                <a:latin typeface="Times New Roman" pitchFamily="65" charset="-122"/>
                <a:ea typeface="宋体" pitchFamily="65" charset="-122"/>
              </a:rPr>
              <a:t>湖北</a:t>
            </a:r>
            <a:r>
              <a:rPr lang="en-US" altLang="zh-CN" sz="1530" kern="0" dirty="0" smtClean="0">
                <a:solidFill>
                  <a:srgbClr val="000000"/>
                </a:solidFill>
                <a:latin typeface="Times New Roman" pitchFamily="65" charset="-122"/>
                <a:ea typeface="宋体" pitchFamily="65" charset="-122"/>
              </a:rPr>
              <a:t>,23,60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按要求作文。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泉水在地下蓄积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一旦有机会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它便骄傲地涌出地面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成为众人瞩目的喷泉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继而汇成溪流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奔向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远方。但人们对地下的泉水鲜有关注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正是因为有地下那些默默不语的泉水的不断聚集</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才有地上那一股股清泉的不停喷涌。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请根据你对材料的理解和感悟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自选一个角度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文体自定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标题自拟。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立意明确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这是一道关系型材料作文题。材料中涉及三方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泉水、喷泉、人们。材料叙述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泉水的关键词有“蓄积”“默默不语”“不断聚集”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对喷泉的描述用了“骄傲”“众人瞩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目”“不停喷涌”等词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对人们则用“鲜有关注”一词。参考立意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从泉水的角度分析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甘做幕</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后英雄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默默奉献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厚积才能薄发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从喷泉角度分析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成功的背后有他人的付出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从人们的角度分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看问题不能只看表面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要深入实质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综合分析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只有充分地准备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才能华丽地转身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因为机会是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留给有准备的人的。 </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深厚积累铸就一鸣惊人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著名诗人贾岛曾写下了“十年磨一剑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霜刃未曾试”的名句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诗人借此句表达了自己为国所用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4201"/>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的跃跃欲试之情。后来有人对这句诗进行了修改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成了“十年磨一剑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一剑惊江湖”。不管怎</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么改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这句诗一直强调了深厚积累的重要性。正如材料中的泉水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只有经过“不断聚集”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才能冲出地面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成为人人赞叹的喷泉。</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积累是实现由量变到质变的重要过程。</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荀子在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劝学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中这样强调积累对于学习的重要性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不积跬步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无以至千里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不积小流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无以</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成江海。” 只有一步一步地积累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一溪一河地汇聚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才能抵达千里之外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才能形成无垠的江</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海。古今中外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凡是有成就的人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都离不开一点一滴的积累。马克思阅读了</a:t>
            </a:r>
            <a:r>
              <a:rPr lang="en-US" altLang="zh-CN" sz="1530" kern="0" dirty="0" smtClean="0">
                <a:solidFill>
                  <a:srgbClr val="000000"/>
                </a:solidFill>
                <a:latin typeface="Times New Roman" pitchFamily="65" charset="-122"/>
                <a:ea typeface="宋体" pitchFamily="65" charset="-122"/>
              </a:rPr>
              <a:t>1 500</a:t>
            </a:r>
            <a:r>
              <a:rPr lang="zh-CN" altLang="en-US" sz="1530" kern="0" dirty="0" smtClean="0">
                <a:solidFill>
                  <a:srgbClr val="000000"/>
                </a:solidFill>
                <a:latin typeface="Times New Roman" pitchFamily="65" charset="-122"/>
                <a:ea typeface="宋体" pitchFamily="65" charset="-122"/>
              </a:rPr>
              <a:t>多种书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了</a:t>
            </a:r>
            <a:r>
              <a:rPr lang="en-US" altLang="zh-CN" sz="1530" kern="0" dirty="0" smtClean="0">
                <a:solidFill>
                  <a:srgbClr val="000000"/>
                </a:solidFill>
                <a:latin typeface="Times New Roman" pitchFamily="65" charset="-122"/>
                <a:ea typeface="宋体" pitchFamily="65" charset="-122"/>
              </a:rPr>
              <a:t>100</a:t>
            </a:r>
            <a:r>
              <a:rPr lang="zh-CN" altLang="en-US" sz="1530" kern="0" dirty="0" smtClean="0">
                <a:solidFill>
                  <a:srgbClr val="000000"/>
                </a:solidFill>
                <a:latin typeface="Times New Roman" pitchFamily="65" charset="-122"/>
                <a:ea typeface="宋体" pitchFamily="65" charset="-122"/>
              </a:rPr>
              <a:t>多本读书笔记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正是由于他的头脑里积累储存了取之不尽、用之不竭的信息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才有了</a:t>
            </a:r>
            <a:r>
              <a:rPr lang="zh-CN" altLang="en-US" sz="1530" dirty="0" smtClean="0"/>
              <a:t/>
            </a:r>
            <a:br>
              <a:rPr lang="zh-CN" altLang="en-US" sz="1530" dirty="0" smtClean="0"/>
            </a:b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资本论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的问世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诗人李贺随身携带锦囊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一有灵感便记在纸上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放入囊中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晚上再将纸片拿</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出来整理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这样就积累了许多创作素材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他虽只活到</a:t>
            </a:r>
            <a:r>
              <a:rPr lang="en-US" altLang="zh-CN" sz="1530" kern="0" dirty="0" smtClean="0">
                <a:solidFill>
                  <a:srgbClr val="000000"/>
                </a:solidFill>
                <a:latin typeface="Times New Roman" pitchFamily="65" charset="-122"/>
                <a:ea typeface="宋体" pitchFamily="65" charset="-122"/>
              </a:rPr>
              <a:t>27</a:t>
            </a:r>
            <a:r>
              <a:rPr lang="zh-CN" altLang="en-US" sz="1530" kern="0" dirty="0" smtClean="0">
                <a:solidFill>
                  <a:srgbClr val="000000"/>
                </a:solidFill>
                <a:latin typeface="Times New Roman" pitchFamily="65" charset="-122"/>
                <a:ea typeface="宋体" pitchFamily="65" charset="-122"/>
              </a:rPr>
              <a:t>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但留下了许多优秀诗篇。这些都充分</a:t>
            </a:r>
            <a:r>
              <a:rPr lang="zh-CN" altLang="en-US" sz="1530" dirty="0" smtClean="0"/>
              <a:t/>
            </a:r>
            <a:br>
              <a:rPr lang="zh-CN" altLang="en-US" sz="1530" dirty="0" smtClean="0"/>
            </a:br>
            <a:r>
              <a:rPr lang="zh-CN" altLang="en-US" sz="1530" kern="0" dirty="0" smtClean="0">
                <a:solidFill>
                  <a:srgbClr val="000000"/>
                </a:solidFill>
                <a:latin typeface="Times New Roman" pitchFamily="65" charset="-122"/>
                <a:ea typeface="宋体" pitchFamily="65" charset="-122"/>
              </a:rPr>
              <a:t>说明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只有量的积累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才有质的飞跃。</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积累是心怀梦想不懈奋斗的具体表现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梦想是积累的内驱。</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楚庄王留下“三年不飞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一飞冲天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三年不鸣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一鸣惊人”的励精图治以复楚国的传奇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更有勾</a:t>
            </a:r>
            <a:endParaRPr lang="zh-CN" altLang="en-US" sz="153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践卧薪尝胆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发愤图强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历经数十载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终于吞并吴国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成就春秋五霸之一的美谈。这两位古代名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用数年的光阴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休养生息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养精蓄锐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最终让自己的梦想得以实现。所谓的一夜成名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终将是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昙花一现。如今有谁还记得多少届世界小姐的姓名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没有长期的修炼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没有升华的内质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外在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的光鲜终归昙花一现;没有不懈的奋斗,没有坚定信念的支撑,终难一飞冲天,一鸣惊人。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积累不是小和尚敲钟,漫无目的,而是心怀梦想;积累不是三天打鱼,两天晒网,而是持之以恒。</a:t>
            </a:r>
            <a:r>
              <a:rPr dirty="0"/>
              <a:t/>
            </a:r>
            <a:br>
              <a:rPr dirty="0"/>
            </a:br>
            <a:r>
              <a:rPr lang="zh-CN" altLang="en-US" sz="1530" kern="0" dirty="0" smtClean="0">
                <a:solidFill>
                  <a:srgbClr val="000000"/>
                </a:solidFill>
                <a:latin typeface="Times New Roman" pitchFamily="65" charset="-122"/>
                <a:ea typeface="宋体" pitchFamily="65" charset="-122"/>
              </a:rPr>
              <a:t>只有带着目标,带着恒心,积累才能深厚。机会总是垂青有准备的人,一鸣惊人的背后是长期坚</a:t>
            </a:r>
            <a:r>
              <a:rPr dirty="0"/>
              <a:t/>
            </a:r>
            <a:br>
              <a:rPr dirty="0"/>
            </a:br>
            <a:r>
              <a:rPr lang="zh-CN" altLang="en-US" sz="1530" kern="0" dirty="0" smtClean="0">
                <a:solidFill>
                  <a:srgbClr val="000000"/>
                </a:solidFill>
                <a:latin typeface="Times New Roman" pitchFamily="65" charset="-122"/>
                <a:ea typeface="宋体" pitchFamily="65" charset="-122"/>
              </a:rPr>
              <a:t>持不懈的付出,一鸣惊人的背后是静心的等待。上世纪八十年代,《天龙八部》热播的时候,周</a:t>
            </a:r>
            <a:r>
              <a:rPr dirty="0"/>
              <a:t/>
            </a:r>
            <a:br>
              <a:rPr dirty="0"/>
            </a:br>
            <a:r>
              <a:rPr lang="zh-CN" altLang="en-US" sz="1530" kern="0" dirty="0" smtClean="0">
                <a:solidFill>
                  <a:srgbClr val="000000"/>
                </a:solidFill>
                <a:latin typeface="Times New Roman" pitchFamily="65" charset="-122"/>
                <a:ea typeface="宋体" pitchFamily="65" charset="-122"/>
              </a:rPr>
              <a:t>星驰还是个跑龙套的,十年后,他已经是红极一时的重量级港星。李安沉寂了多年,潜心电影制</a:t>
            </a:r>
            <a:r>
              <a:rPr dirty="0"/>
              <a:t/>
            </a:r>
            <a:br>
              <a:rPr dirty="0"/>
            </a:br>
            <a:r>
              <a:rPr lang="zh-CN" altLang="en-US" sz="1530" kern="0" dirty="0" smtClean="0">
                <a:solidFill>
                  <a:srgbClr val="000000"/>
                </a:solidFill>
                <a:latin typeface="Times New Roman" pitchFamily="65" charset="-122"/>
                <a:ea typeface="宋体" pitchFamily="65" charset="-122"/>
              </a:rPr>
              <a:t>片学习,人到中年才有了自己的第一部作品。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名人都曾有过黯淡的生活,没有谁的人生是一帆风顺的,没有人一出生就光彩夺目,他们像泉水</a:t>
            </a:r>
            <a:r>
              <a:rPr dirty="0"/>
              <a:t/>
            </a:r>
            <a:br>
              <a:rPr dirty="0"/>
            </a:br>
            <a:r>
              <a:rPr lang="zh-CN" altLang="en-US" sz="1530" kern="0" dirty="0" smtClean="0">
                <a:solidFill>
                  <a:srgbClr val="000000"/>
                </a:solidFill>
                <a:latin typeface="Times New Roman" pitchFamily="65" charset="-122"/>
                <a:ea typeface="宋体" pitchFamily="65" charset="-122"/>
              </a:rPr>
              <a:t>一样默默蓄积,抓住机会后,像喷泉一样震撼世人。只有深厚的积累才能取得一鸣惊人的成绩。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文章紧扣主题“只有深厚的积累才能取得一鸣惊人的成绩”,强调积累的重要性,指</a:t>
            </a:r>
            <a:r>
              <a:rPr dirty="0"/>
              <a:t/>
            </a:r>
            <a:br>
              <a:rPr dirty="0"/>
            </a:br>
            <a:r>
              <a:rPr lang="zh-CN" altLang="en-US" sz="1530" kern="0" dirty="0" smtClean="0">
                <a:solidFill>
                  <a:srgbClr val="000000"/>
                </a:solidFill>
                <a:latin typeface="Times New Roman" pitchFamily="65" charset="-122"/>
                <a:ea typeface="宋体" pitchFamily="65" charset="-122"/>
              </a:rPr>
              <a:t>出积累是实现由量变到质变的重要过程,积累是心怀梦想不懈奋斗的具体表现;然后指出积累</a:t>
            </a:r>
            <a:r>
              <a:rPr dirty="0"/>
              <a:t/>
            </a:r>
            <a:br>
              <a:rPr dirty="0"/>
            </a:br>
            <a:r>
              <a:rPr lang="zh-CN" altLang="en-US" sz="1530" kern="0" dirty="0" smtClean="0">
                <a:solidFill>
                  <a:srgbClr val="000000"/>
                </a:solidFill>
                <a:latin typeface="Times New Roman" pitchFamily="65" charset="-122"/>
                <a:ea typeface="宋体" pitchFamily="65" charset="-122"/>
              </a:rPr>
              <a:t>需要目标,需要坚持,需要等待;最后回归材料,首尾圆合。本文层次分明,逻辑清晰,观点鲜明,有</a:t>
            </a:r>
            <a:r>
              <a:rPr dirty="0"/>
              <a:t/>
            </a:r>
            <a:br>
              <a:rPr dirty="0"/>
            </a:br>
            <a:r>
              <a:rPr lang="zh-CN" altLang="en-US" sz="1530" kern="0" dirty="0" smtClean="0">
                <a:solidFill>
                  <a:srgbClr val="000000"/>
                </a:solidFill>
                <a:latin typeface="Times New Roman" pitchFamily="65" charset="-122"/>
                <a:ea typeface="宋体" pitchFamily="65" charset="-122"/>
              </a:rPr>
              <a:t>理有据,运用引用论证、举例论证,语言流畅优美。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7.(2015福建,20,70分)阅读下面的材料,根据要求作文。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●地上本没有路,走的人多了,也便成了路。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●有时,走错路也是一件有意思的事情,如果没有走错了路,就不会发现新的路。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●世上没有走不通的路,只有不敢走的人。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上面三则材料,引发你怎样的感悟和联想?请就此写一篇不少于800字的议论文或记叙文。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要求:(1)必须符合文体要求;(2)角度自选,立意自定,标题自拟;(3)不要脱离材料内容及含意的</a:t>
            </a:r>
            <a:r>
              <a:rPr dirty="0"/>
              <a:t/>
            </a:r>
            <a:br>
              <a:rPr dirty="0"/>
            </a:br>
            <a:r>
              <a:rPr lang="zh-CN" altLang="en-US" sz="1530" kern="0" dirty="0" smtClean="0">
                <a:solidFill>
                  <a:srgbClr val="000000"/>
                </a:solidFill>
                <a:latin typeface="Times New Roman" pitchFamily="65" charset="-122"/>
                <a:ea typeface="宋体" pitchFamily="65" charset="-122"/>
              </a:rPr>
              <a:t>范围;(4)不得抄袭,不得套作。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出题者提供了三段关于“路”的话题材料,让考生来写自己的感悟和联想,审题</a:t>
            </a:r>
            <a:r>
              <a:rPr dirty="0"/>
              <a:t/>
            </a:r>
            <a:br>
              <a:rPr dirty="0"/>
            </a:br>
            <a:r>
              <a:rPr lang="zh-CN" altLang="en-US" sz="1530" kern="0" dirty="0" smtClean="0">
                <a:solidFill>
                  <a:srgbClr val="000000"/>
                </a:solidFill>
                <a:latin typeface="Times New Roman" pitchFamily="65" charset="-122"/>
                <a:ea typeface="宋体" pitchFamily="65" charset="-122"/>
              </a:rPr>
              <a:t>难度不大。考生可以综合三句话来写,也可以只选用一句话来写。但为了写作中心更加集中,</a:t>
            </a:r>
            <a:r>
              <a:rPr dirty="0"/>
              <a:t/>
            </a:r>
            <a:br>
              <a:rPr dirty="0"/>
            </a:br>
            <a:r>
              <a:rPr lang="zh-CN" altLang="en-US" sz="1530" kern="0" dirty="0" smtClean="0">
                <a:solidFill>
                  <a:srgbClr val="000000"/>
                </a:solidFill>
                <a:latin typeface="Times New Roman" pitchFamily="65" charset="-122"/>
                <a:ea typeface="宋体" pitchFamily="65" charset="-122"/>
              </a:rPr>
              <a:t>主旨更加鲜明,选用一句话较为妥当。这时候就需要考生作出选择,选择自己感悟最深的,最有</a:t>
            </a:r>
            <a:r>
              <a:rPr dirty="0"/>
              <a:t/>
            </a:r>
            <a:br>
              <a:rPr dirty="0"/>
            </a:br>
            <a:r>
              <a:rPr lang="zh-CN" altLang="en-US" sz="1530" kern="0" dirty="0" smtClean="0">
                <a:solidFill>
                  <a:srgbClr val="000000"/>
                </a:solidFill>
                <a:latin typeface="Times New Roman" pitchFamily="65" charset="-122"/>
                <a:ea typeface="宋体" pitchFamily="65" charset="-122"/>
              </a:rPr>
              <a:t>生活体验的,或最有阅读体验的一句话、一段经历、一段感悟来写。在写作时既可以写自己</a:t>
            </a:r>
            <a:r>
              <a:rPr dirty="0"/>
              <a:t/>
            </a:r>
            <a:br>
              <a:rPr dirty="0"/>
            </a:br>
            <a:r>
              <a:rPr lang="zh-CN" altLang="en-US" sz="1530" kern="0" dirty="0" smtClean="0">
                <a:solidFill>
                  <a:srgbClr val="000000"/>
                </a:solidFill>
                <a:latin typeface="Times New Roman" pitchFamily="65" charset="-122"/>
                <a:ea typeface="宋体" pitchFamily="65" charset="-122"/>
              </a:rPr>
              <a:t>的感悟,也可以写古今中外的人的人生感悟。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第一则材料是鲁迅《故乡》里的一句名言,意思是说,有了理想,还要靠行动去实现,事在人为,</a:t>
            </a:r>
            <a:r>
              <a:rPr dirty="0"/>
              <a:t/>
            </a:r>
            <a:br>
              <a:rPr dirty="0"/>
            </a:br>
            <a:r>
              <a:rPr lang="zh-CN" altLang="en-US" sz="1530" kern="0" dirty="0" smtClean="0">
                <a:solidFill>
                  <a:srgbClr val="000000"/>
                </a:solidFill>
                <a:latin typeface="Times New Roman" pitchFamily="65" charset="-122"/>
                <a:ea typeface="宋体" pitchFamily="65" charset="-122"/>
              </a:rPr>
              <a:t>只要去努力,去奋斗拼搏,理想就会有实现的一天。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第二则材料的意思是,要辩证看待“错路”,可理解为走错路时要时刻总结、反思,才能走正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文章紧扣“我”的感受,把生活小事进行情化处理。通过“我”在备考过程中看到</a:t>
            </a:r>
            <a:r>
              <a:rPr dirty="0"/>
              <a:t/>
            </a:r>
            <a:br>
              <a:rPr dirty="0"/>
            </a:br>
            <a:r>
              <a:rPr lang="zh-CN" altLang="en-US" sz="1530" kern="0" dirty="0" smtClean="0">
                <a:solidFill>
                  <a:srgbClr val="000000"/>
                </a:solidFill>
                <a:latin typeface="Times New Roman" pitchFamily="65" charset="-122"/>
                <a:ea typeface="宋体" pitchFamily="65" charset="-122"/>
              </a:rPr>
              <a:t>的“邻桌女生专注而认真的侧脸”、老师“在讲台上声嘶力竭”的呐喊、家庭温暖的支持</a:t>
            </a:r>
            <a:r>
              <a:rPr dirty="0"/>
              <a:t/>
            </a:r>
            <a:br>
              <a:rPr dirty="0"/>
            </a:br>
            <a:r>
              <a:rPr lang="zh-CN" altLang="en-US" sz="1530" kern="0" dirty="0" smtClean="0">
                <a:solidFill>
                  <a:srgbClr val="000000"/>
                </a:solidFill>
                <a:latin typeface="Times New Roman" pitchFamily="65" charset="-122"/>
                <a:ea typeface="宋体" pitchFamily="65" charset="-122"/>
              </a:rPr>
              <a:t>等难忘的生活细节,表达了自己对同学、老师、家庭的感谢之情,亦表达了自己对高考全力以</a:t>
            </a:r>
            <a:r>
              <a:rPr dirty="0"/>
              <a:t/>
            </a:r>
            <a:br>
              <a:rPr dirty="0"/>
            </a:br>
            <a:r>
              <a:rPr lang="zh-CN" altLang="en-US" sz="1530" kern="0" dirty="0" smtClean="0">
                <a:solidFill>
                  <a:srgbClr val="000000"/>
                </a:solidFill>
                <a:latin typeface="Times New Roman" pitchFamily="65" charset="-122"/>
                <a:ea typeface="宋体" pitchFamily="65" charset="-122"/>
              </a:rPr>
              <a:t>赴的决心。只有把关注别人,代圣人言,转到关注自我本身,才能真正做到情真意切;只有意识</a:t>
            </a:r>
            <a:r>
              <a:rPr dirty="0"/>
              <a:t/>
            </a:r>
            <a:br>
              <a:rPr dirty="0"/>
            </a:br>
            <a:r>
              <a:rPr lang="zh-CN" altLang="en-US" sz="1530" kern="0" dirty="0" smtClean="0">
                <a:solidFill>
                  <a:srgbClr val="000000"/>
                </a:solidFill>
                <a:latin typeface="Times New Roman" pitchFamily="65" charset="-122"/>
                <a:ea typeface="宋体" pitchFamily="65" charset="-122"/>
              </a:rPr>
              <a:t>到“我”的存在,说出自己心里想说的话,表达出自己真实的喜怒哀乐,才能让人体会到真切的</a:t>
            </a:r>
            <a:r>
              <a:rPr dirty="0"/>
              <a:t/>
            </a:r>
            <a:br>
              <a:rPr dirty="0"/>
            </a:br>
            <a:r>
              <a:rPr lang="zh-CN" altLang="en-US" sz="1530" kern="0" dirty="0" smtClean="0">
                <a:solidFill>
                  <a:srgbClr val="000000"/>
                </a:solidFill>
                <a:latin typeface="Times New Roman" pitchFamily="65" charset="-122"/>
                <a:ea typeface="宋体" pitchFamily="65" charset="-122"/>
              </a:rPr>
              <a:t>情感,才能感染读者,引起共鸣。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确;也可理解为错路中蕴含新的转机,只有你细心观察、体悟,才能领会。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第三则材料主要表达的意思是,具体的行动很重要,敢闯实干才会有出路,否则理想就是幻想,</a:t>
            </a:r>
            <a:r>
              <a:t/>
            </a:r>
            <a:br/>
            <a:r>
              <a:rPr lang="zh-CN" altLang="en-US" sz="1530" kern="0" dirty="0" smtClean="0">
                <a:solidFill>
                  <a:srgbClr val="000000"/>
                </a:solidFill>
                <a:latin typeface="Times New Roman" pitchFamily="65" charset="-122"/>
                <a:ea typeface="宋体" pitchFamily="65" charset="-122"/>
              </a:rPr>
              <a:t>就是空谈。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考生可以有各种各样的构思,只要言之有理即可。考生们要学会联想、善于联想、大胆联想,</a:t>
            </a:r>
            <a:r>
              <a:t/>
            </a:r>
            <a:br/>
            <a:r>
              <a:rPr lang="zh-CN" altLang="en-US" sz="1530" kern="0" dirty="0" smtClean="0">
                <a:solidFill>
                  <a:srgbClr val="000000"/>
                </a:solidFill>
                <a:latin typeface="Times New Roman" pitchFamily="65" charset="-122"/>
                <a:ea typeface="宋体" pitchFamily="65" charset="-122"/>
              </a:rPr>
              <a:t>这样就能在写作时如虎添翼。不过有一点要注意的是,不管什么样的感悟和联想都不能脱离</a:t>
            </a:r>
            <a:r>
              <a:t/>
            </a:r>
            <a:br/>
            <a:r>
              <a:rPr lang="zh-CN" altLang="en-US" sz="1530" kern="0" dirty="0" smtClean="0">
                <a:solidFill>
                  <a:srgbClr val="000000"/>
                </a:solidFill>
                <a:latin typeface="Times New Roman" pitchFamily="65" charset="-122"/>
                <a:ea typeface="宋体" pitchFamily="65" charset="-122"/>
              </a:rPr>
              <a:t>原材料。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写作时注意不能停留在一个简单的层面,一定要有自己的思考,且思考要有深度。既有时代气</a:t>
            </a:r>
            <a:r>
              <a:t/>
            </a:r>
            <a:br/>
            <a:r>
              <a:rPr lang="zh-CN" altLang="en-US" sz="1530" kern="0" dirty="0" smtClean="0">
                <a:solidFill>
                  <a:srgbClr val="000000"/>
                </a:solidFill>
                <a:latin typeface="Times New Roman" pitchFamily="65" charset="-122"/>
                <a:ea typeface="宋体" pitchFamily="65" charset="-122"/>
              </a:rPr>
              <a:t>息,又能体现新时代青年的正确价值观,并有生动事例的作文,才是好作文。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走的人多了,也就没了路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鲁迅先生说:“其实地上本没有路,走的人多了,也便成了路。”可是我要说:“世上本有路,走</a:t>
            </a:r>
            <a:r>
              <a:t/>
            </a:r>
            <a:br/>
            <a:r>
              <a:rPr lang="zh-CN" altLang="en-US" sz="1530" kern="0" dirty="0" smtClean="0">
                <a:solidFill>
                  <a:srgbClr val="000000"/>
                </a:solidFill>
                <a:latin typeface="Times New Roman" pitchFamily="65" charset="-122"/>
                <a:ea typeface="宋体" pitchFamily="65" charset="-122"/>
              </a:rPr>
              <a:t>的人多了,也就没了路。”趋利避害,是人之常情。大道、捷径、坦途,自然为人们喜欢;小</a:t>
            </a:r>
            <a:r>
              <a:t/>
            </a:r>
            <a:br/>
            <a:r>
              <a:rPr lang="zh-CN" altLang="en-US" sz="1530" kern="0" dirty="0" smtClean="0">
                <a:solidFill>
                  <a:srgbClr val="000000"/>
                </a:solidFill>
                <a:latin typeface="Times New Roman" pitchFamily="65" charset="-122"/>
                <a:ea typeface="宋体" pitchFamily="65" charset="-122"/>
              </a:rPr>
              <a:t>道、险路、绝地,往往被人们排斥。习惯于行通衢大道,贪图于走终南捷径,久而久之,滋长了</a:t>
            </a:r>
            <a:r>
              <a:t/>
            </a:r>
            <a:br/>
            <a:r>
              <a:rPr lang="zh-CN" altLang="en-US" sz="1530" kern="0" dirty="0" smtClean="0">
                <a:solidFill>
                  <a:srgbClr val="000000"/>
                </a:solidFill>
                <a:latin typeface="Times New Roman" pitchFamily="65" charset="-122"/>
                <a:ea typeface="宋体" pitchFamily="65" charset="-122"/>
              </a:rPr>
              <a:t>惰性,消磨了锐气,就可能丧失了开辟新路的热情,断路与失路的危机将随之产生。因此,要敢</a:t>
            </a:r>
            <a:endParaRPr lang="zh-CN" altLang="en-US"/>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于走自己的路,才能寻找到别样的风景。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不趋时,不媚俗,才能走出自己的路。若是随波逐流,亦步亦趋地行路,必将窒息灵动的个性,扼</a:t>
            </a:r>
            <a:r>
              <a:t/>
            </a:r>
            <a:br/>
            <a:r>
              <a:rPr lang="zh-CN" altLang="en-US" sz="1530" kern="0" dirty="0" smtClean="0">
                <a:solidFill>
                  <a:srgbClr val="000000"/>
                </a:solidFill>
                <a:latin typeface="Times New Roman" pitchFamily="65" charset="-122"/>
                <a:ea typeface="宋体" pitchFamily="65" charset="-122"/>
              </a:rPr>
              <a:t>杀高远的志向,而使自己陷入邯郸学步、削足适履的困境。人各有路,他人的路未必就合适</a:t>
            </a:r>
            <a:r>
              <a:t/>
            </a:r>
            <a:br/>
            <a:r>
              <a:rPr lang="zh-CN" altLang="en-US" sz="1530" kern="0" dirty="0" smtClean="0">
                <a:solidFill>
                  <a:srgbClr val="000000"/>
                </a:solidFill>
                <a:latin typeface="Times New Roman" pitchFamily="65" charset="-122"/>
                <a:ea typeface="宋体" pitchFamily="65" charset="-122"/>
              </a:rPr>
              <a:t>你。“条条大路通罗马”,哪一条是适合你的路?这需要你的理智决断。而能不为时潮所羁</a:t>
            </a:r>
            <a:r>
              <a:t/>
            </a:r>
            <a:br/>
            <a:r>
              <a:rPr lang="zh-CN" altLang="en-US" sz="1530" kern="0" dirty="0" smtClean="0">
                <a:solidFill>
                  <a:srgbClr val="000000"/>
                </a:solidFill>
                <a:latin typeface="Times New Roman" pitchFamily="65" charset="-122"/>
                <a:ea typeface="宋体" pitchFamily="65" charset="-122"/>
              </a:rPr>
              <a:t>绊,不为流俗所动摇,坚定地选择自己认定的一条路去走,这需要很大的勇气。比尔·盖茨、马</a:t>
            </a:r>
            <a:r>
              <a:t/>
            </a:r>
            <a:br/>
            <a:r>
              <a:rPr lang="zh-CN" altLang="en-US" sz="1530" kern="0" dirty="0" smtClean="0">
                <a:solidFill>
                  <a:srgbClr val="000000"/>
                </a:solidFill>
                <a:latin typeface="Times New Roman" pitchFamily="65" charset="-122"/>
                <a:ea typeface="宋体" pitchFamily="65" charset="-122"/>
              </a:rPr>
              <a:t>云等青年时期的创业之路,不正是他们以“走自己的路,让别人去说吧”的昂扬斗志去奋勇拼</a:t>
            </a:r>
            <a:r>
              <a:t/>
            </a:r>
            <a:br/>
            <a:r>
              <a:rPr lang="zh-CN" altLang="en-US" sz="1530" kern="0" dirty="0" smtClean="0">
                <a:solidFill>
                  <a:srgbClr val="000000"/>
                </a:solidFill>
                <a:latin typeface="Times New Roman" pitchFamily="65" charset="-122"/>
                <a:ea typeface="宋体" pitchFamily="65" charset="-122"/>
              </a:rPr>
              <a:t>搏的吗?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不知足,不自满,才能走好自己的路。“路曼曼其修远兮,吾将上下而求索”,创新之路无止</a:t>
            </a:r>
            <a:r>
              <a:t/>
            </a:r>
            <a:br/>
            <a:r>
              <a:rPr lang="zh-CN" altLang="en-US" sz="1530" kern="0" dirty="0" smtClean="0">
                <a:solidFill>
                  <a:srgbClr val="000000"/>
                </a:solidFill>
                <a:latin typeface="Times New Roman" pitchFamily="65" charset="-122"/>
                <a:ea typeface="宋体" pitchFamily="65" charset="-122"/>
              </a:rPr>
              <a:t>境。《大学》中说:“苟日新,日日新,又日新。”奔跑于创新之路,最需要的莫过于永不知足</a:t>
            </a:r>
            <a:r>
              <a:t/>
            </a:r>
            <a:br/>
            <a:r>
              <a:rPr lang="zh-CN" altLang="en-US" sz="1530" kern="0" dirty="0" smtClean="0">
                <a:solidFill>
                  <a:srgbClr val="000000"/>
                </a:solidFill>
                <a:latin typeface="Times New Roman" pitchFamily="65" charset="-122"/>
                <a:ea typeface="宋体" pitchFamily="65" charset="-122"/>
              </a:rPr>
              <a:t>的精神。乔布斯曾说:“保持初学者心态,放下成功,当个新手。”百度公司董事长兼首席执行</a:t>
            </a:r>
            <a:r>
              <a:t/>
            </a:r>
            <a:br/>
            <a:r>
              <a:rPr lang="zh-CN" altLang="en-US" sz="1530" kern="0" dirty="0" smtClean="0">
                <a:solidFill>
                  <a:srgbClr val="000000"/>
                </a:solidFill>
                <a:latin typeface="Times New Roman" pitchFamily="65" charset="-122"/>
                <a:ea typeface="宋体" pitchFamily="65" charset="-122"/>
              </a:rPr>
              <a:t>官李彦宏常说:“百度离破产只有30天。别看我们现在是第一,如果你30天停止工作,这个公司</a:t>
            </a:r>
            <a:r>
              <a:t/>
            </a:r>
            <a:br/>
            <a:r>
              <a:rPr lang="zh-CN" altLang="en-US" sz="1530" kern="0" dirty="0" smtClean="0">
                <a:solidFill>
                  <a:srgbClr val="000000"/>
                </a:solidFill>
                <a:latin typeface="Times New Roman" pitchFamily="65" charset="-122"/>
                <a:ea typeface="宋体" pitchFamily="65" charset="-122"/>
              </a:rPr>
              <a:t>就完了。”马云也常说:“我们要么是在危机中,要么在走向危机中。”正因为他们不自满,不</a:t>
            </a:r>
            <a:r>
              <a:t/>
            </a:r>
            <a:br/>
            <a:r>
              <a:rPr lang="zh-CN" altLang="en-US" sz="1530" kern="0" dirty="0" smtClean="0">
                <a:solidFill>
                  <a:srgbClr val="000000"/>
                </a:solidFill>
                <a:latin typeface="Times New Roman" pitchFamily="65" charset="-122"/>
                <a:ea typeface="宋体" pitchFamily="65" charset="-122"/>
              </a:rPr>
              <a:t>知足,常怀危机意识,锐意创新,积极创生新机制,研发新产品,以满足大众水涨船高、日新月异</a:t>
            </a:r>
            <a:r>
              <a:t/>
            </a:r>
            <a:br/>
            <a:r>
              <a:rPr lang="zh-CN" altLang="en-US" sz="1530" kern="0" dirty="0" smtClean="0">
                <a:solidFill>
                  <a:srgbClr val="000000"/>
                </a:solidFill>
                <a:latin typeface="Times New Roman" pitchFamily="65" charset="-122"/>
                <a:ea typeface="宋体" pitchFamily="65" charset="-122"/>
              </a:rPr>
              <a:t>的消费需求,他们的创业经营之路才进入了一重又一重的新境界。</a:t>
            </a:r>
            <a:endParaRPr lang="zh-CN" altLang="en-US"/>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英国历史学家托·富勒说:“走众人所走的路,你就安全了。”诚哉斯言,但是一味耽溺于众人</a:t>
            </a:r>
            <a:r>
              <a:rPr dirty="0"/>
              <a:t/>
            </a:r>
            <a:br>
              <a:rPr dirty="0"/>
            </a:br>
            <a:r>
              <a:rPr lang="zh-CN" altLang="en-US" sz="1530" kern="0" dirty="0" smtClean="0">
                <a:solidFill>
                  <a:srgbClr val="000000"/>
                </a:solidFill>
                <a:latin typeface="Times New Roman" pitchFamily="65" charset="-122"/>
                <a:ea typeface="宋体" pitchFamily="65" charset="-122"/>
              </a:rPr>
              <a:t>所走之常路,陶然自足于安逸平和之境,则可能就吞噬了创新的潜能,熄灭了进取的动力。而只</a:t>
            </a:r>
            <a:r>
              <a:rPr dirty="0"/>
              <a:t/>
            </a:r>
            <a:br>
              <a:rPr dirty="0"/>
            </a:br>
            <a:r>
              <a:rPr lang="zh-CN" altLang="en-US" sz="1530" kern="0" dirty="0" smtClean="0">
                <a:solidFill>
                  <a:srgbClr val="000000"/>
                </a:solidFill>
                <a:latin typeface="Times New Roman" pitchFamily="65" charset="-122"/>
                <a:ea typeface="宋体" pitchFamily="65" charset="-122"/>
              </a:rPr>
              <a:t>有不断自我挑战,自我超越,敢于涉险境,闯新路,才能走得更远!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“深山必有路,绝处总逢生。”生逢一个“大众创业,万众创新”的黄金时代,创客们更需有一</a:t>
            </a:r>
            <a:r>
              <a:rPr dirty="0"/>
              <a:t/>
            </a:r>
            <a:br>
              <a:rPr dirty="0"/>
            </a:br>
            <a:r>
              <a:rPr lang="zh-CN" altLang="en-US" sz="1530" kern="0" dirty="0" smtClean="0">
                <a:solidFill>
                  <a:srgbClr val="000000"/>
                </a:solidFill>
                <a:latin typeface="Times New Roman" pitchFamily="65" charset="-122"/>
                <a:ea typeface="宋体" pitchFamily="65" charset="-122"/>
              </a:rPr>
              <a:t>种敢入深山的闯劲,一种勇履绝处的干劲,从而筚路蓝缕,以启山林,去激励和感召一批又一批</a:t>
            </a:r>
            <a:r>
              <a:rPr dirty="0"/>
              <a:t/>
            </a:r>
            <a:br>
              <a:rPr dirty="0"/>
            </a:br>
            <a:r>
              <a:rPr lang="zh-CN" altLang="en-US" sz="1530" kern="0" dirty="0" smtClean="0">
                <a:solidFill>
                  <a:srgbClr val="000000"/>
                </a:solidFill>
                <a:latin typeface="Times New Roman" pitchFamily="65" charset="-122"/>
                <a:ea typeface="宋体" pitchFamily="65" charset="-122"/>
              </a:rPr>
              <a:t>的追随者,才能催生一个革故鼎新的“创造”中国!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本文立意精准,举例典型,论述深刻,是一篇较为成功的考场作文。标题反向化用鲁迅</a:t>
            </a:r>
            <a:r>
              <a:rPr dirty="0"/>
              <a:t/>
            </a:r>
            <a:br>
              <a:rPr dirty="0"/>
            </a:br>
            <a:r>
              <a:rPr lang="zh-CN" altLang="en-US" sz="1530" kern="0" dirty="0" smtClean="0">
                <a:solidFill>
                  <a:srgbClr val="000000"/>
                </a:solidFill>
                <a:latin typeface="Times New Roman" pitchFamily="65" charset="-122"/>
                <a:ea typeface="宋体" pitchFamily="65" charset="-122"/>
              </a:rPr>
              <a:t>先生的名句,新颖独特,颇具吸引力。文章紧扣主题“要敢于走自己的路,才能寻找到别样的风</a:t>
            </a:r>
            <a:r>
              <a:rPr dirty="0"/>
              <a:t/>
            </a:r>
            <a:br>
              <a:rPr dirty="0"/>
            </a:br>
            <a:r>
              <a:rPr lang="zh-CN" altLang="en-US" sz="1530" kern="0" dirty="0" smtClean="0">
                <a:solidFill>
                  <a:srgbClr val="000000"/>
                </a:solidFill>
                <a:latin typeface="Times New Roman" pitchFamily="65" charset="-122"/>
                <a:ea typeface="宋体" pitchFamily="65" charset="-122"/>
              </a:rPr>
              <a:t>景”,强调了“不趋时,不媚俗,才能走出自己的路”、“不知足,不自满,才能走好自己的路”,</a:t>
            </a:r>
            <a:r>
              <a:rPr dirty="0"/>
              <a:t/>
            </a:r>
            <a:br>
              <a:rPr dirty="0"/>
            </a:br>
            <a:r>
              <a:rPr lang="zh-CN" altLang="en-US" sz="1530" kern="0" dirty="0" smtClean="0">
                <a:solidFill>
                  <a:srgbClr val="000000"/>
                </a:solidFill>
                <a:latin typeface="Times New Roman" pitchFamily="65" charset="-122"/>
                <a:ea typeface="宋体" pitchFamily="65" charset="-122"/>
              </a:rPr>
              <a:t>层次分明,逻辑清晰,观点鲜明。运用举例论证、引用论证,有理有据,思辨性强。语言流畅生</a:t>
            </a:r>
            <a:r>
              <a:rPr dirty="0"/>
              <a:t/>
            </a:r>
            <a:br>
              <a:rPr dirty="0"/>
            </a:br>
            <a:r>
              <a:rPr lang="zh-CN" altLang="en-US" sz="1530" kern="0" dirty="0" smtClean="0">
                <a:solidFill>
                  <a:srgbClr val="000000"/>
                </a:solidFill>
                <a:latin typeface="Times New Roman" pitchFamily="65" charset="-122"/>
                <a:ea typeface="宋体" pitchFamily="65" charset="-122"/>
              </a:rPr>
              <a:t>动,一气呵成。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8.(2014四川,21,60分)阅读下面的文字,根据要求作文。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人,只有在自己站起来之后,这个世界才能属于他。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这句话引发了你哪些思考?请自选角度写一篇不少于800字的文章。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要求:①题目自拟,立意自定,文体自选;②不得抄袭,不得套作;③用规范汉字书写。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这是一道材料作文题,材料由一句话构成,属于给出观点的材料作文,考生没有多</a:t>
            </a:r>
            <a:r>
              <a:rPr dirty="0"/>
              <a:t/>
            </a:r>
            <a:br>
              <a:rPr dirty="0"/>
            </a:br>
            <a:r>
              <a:rPr lang="zh-CN" altLang="en-US" sz="1530" kern="0" dirty="0" smtClean="0">
                <a:solidFill>
                  <a:srgbClr val="000000"/>
                </a:solidFill>
                <a:latin typeface="Times New Roman" pitchFamily="65" charset="-122"/>
                <a:ea typeface="宋体" pitchFamily="65" charset="-122"/>
              </a:rPr>
              <a:t>大的选择余地,需顺着观点去阐释、找事例证明。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“只有在自己站起来之后”是说一个人倒(摔倒)在地上,要自己站起来;“这个世界才能属于</a:t>
            </a:r>
            <a:r>
              <a:rPr dirty="0"/>
              <a:t/>
            </a:r>
            <a:br>
              <a:rPr dirty="0"/>
            </a:br>
            <a:r>
              <a:rPr lang="zh-CN" altLang="en-US" sz="1530" kern="0" dirty="0" smtClean="0">
                <a:solidFill>
                  <a:srgbClr val="000000"/>
                </a:solidFill>
                <a:latin typeface="Times New Roman" pitchFamily="65" charset="-122"/>
                <a:ea typeface="宋体" pitchFamily="65" charset="-122"/>
              </a:rPr>
              <a:t>他”,意思是说(只有站起来)他才能赢得世界的尊重。这是一个由条件关系构成的句子,“自</a:t>
            </a:r>
            <a:r>
              <a:rPr dirty="0"/>
              <a:t/>
            </a:r>
            <a:br>
              <a:rPr dirty="0"/>
            </a:br>
            <a:r>
              <a:rPr lang="zh-CN" altLang="en-US" sz="1530" kern="0" dirty="0" smtClean="0">
                <a:solidFill>
                  <a:srgbClr val="000000"/>
                </a:solidFill>
                <a:latin typeface="Times New Roman" pitchFamily="65" charset="-122"/>
                <a:ea typeface="宋体" pitchFamily="65" charset="-122"/>
              </a:rPr>
              <a:t>己站起来”是“世界属于他”的条件。另外,“自己站起来”并不仅指倒地后站起来的动作,</a:t>
            </a:r>
            <a:r>
              <a:rPr dirty="0"/>
              <a:t/>
            </a:r>
            <a:br>
              <a:rPr dirty="0"/>
            </a:br>
            <a:r>
              <a:rPr lang="zh-CN" altLang="en-US" sz="1530" kern="0" dirty="0" smtClean="0">
                <a:solidFill>
                  <a:srgbClr val="000000"/>
                </a:solidFill>
                <a:latin typeface="Times New Roman" pitchFamily="65" charset="-122"/>
                <a:ea typeface="宋体" pitchFamily="65" charset="-122"/>
              </a:rPr>
              <a:t>还可以指一个人在遭受挫折、打击后,从沉沦中奋起、精神上振作,这样才能赢得世界的尊</a:t>
            </a:r>
            <a:r>
              <a:rPr dirty="0"/>
              <a:t/>
            </a:r>
            <a:br>
              <a:rPr dirty="0"/>
            </a:br>
            <a:r>
              <a:rPr lang="zh-CN" altLang="en-US" sz="1530" kern="0" dirty="0" smtClean="0">
                <a:solidFill>
                  <a:srgbClr val="000000"/>
                </a:solidFill>
                <a:latin typeface="Times New Roman" pitchFamily="65" charset="-122"/>
                <a:ea typeface="宋体" pitchFamily="65" charset="-122"/>
              </a:rPr>
              <a:t>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参考立意:“自救者,天救之”“男儿当自强”等。那些身残志坚、做出一番成就的人如史铁</a:t>
            </a:r>
            <a:r>
              <a:rPr dirty="0"/>
              <a:t/>
            </a:r>
            <a:br>
              <a:rPr dirty="0"/>
            </a:br>
            <a:r>
              <a:rPr lang="zh-CN" altLang="en-US" sz="1530" kern="0" dirty="0" smtClean="0">
                <a:solidFill>
                  <a:srgbClr val="000000"/>
                </a:solidFill>
                <a:latin typeface="Times New Roman" pitchFamily="65" charset="-122"/>
                <a:ea typeface="宋体" pitchFamily="65" charset="-122"/>
              </a:rPr>
              <a:t>生、张海迪等皆可入题,那些遭遇挫折、打击后奋起的人如林肯、乔布斯等皆可入题;当然也</a:t>
            </a:r>
            <a:r>
              <a:rPr dirty="0"/>
              <a:t/>
            </a:r>
            <a:br>
              <a:rPr dirty="0"/>
            </a:br>
            <a:r>
              <a:rPr lang="zh-CN" altLang="en-US" sz="1530" kern="0" dirty="0" smtClean="0">
                <a:solidFill>
                  <a:srgbClr val="000000"/>
                </a:solidFill>
                <a:latin typeface="Times New Roman" pitchFamily="65" charset="-122"/>
                <a:ea typeface="宋体" pitchFamily="65" charset="-122"/>
              </a:rPr>
              <a:t>可举遭受挫折后不能奋起,走向沉沦的反面人物。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9.(2014</a:t>
            </a:r>
            <a:r>
              <a:rPr lang="zh-CN" altLang="en-US" sz="1530" kern="0" dirty="0" smtClean="0">
                <a:solidFill>
                  <a:srgbClr val="000000"/>
                </a:solidFill>
                <a:latin typeface="Times New Roman" pitchFamily="65" charset="-122"/>
                <a:ea typeface="宋体" pitchFamily="65" charset="-122"/>
              </a:rPr>
              <a:t>重庆</a:t>
            </a:r>
            <a:r>
              <a:rPr lang="en-US" altLang="zh-CN" sz="1530" kern="0" dirty="0" smtClean="0">
                <a:solidFill>
                  <a:srgbClr val="000000"/>
                </a:solidFill>
                <a:latin typeface="Times New Roman" pitchFamily="65" charset="-122"/>
                <a:ea typeface="宋体" pitchFamily="65" charset="-122"/>
              </a:rPr>
              <a:t>,22,60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一个游客去波罗的海海滨度假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找到一处房屋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打算同房东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一位和蔼可亲的老人签下租房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合同。老人劝他不妨先试住几天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看究竟合适不合适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再作决定。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游客住下后感到很满意。到第5天,将要签合同时,却发生了一点意外:一个精美的玻璃杯被他</a:t>
            </a:r>
            <a:r>
              <a:rPr dirty="0"/>
              <a:t/>
            </a:r>
            <a:br>
              <a:rPr dirty="0"/>
            </a:br>
            <a:r>
              <a:rPr lang="zh-CN" altLang="en-US" sz="1530" kern="0" dirty="0" smtClean="0">
                <a:solidFill>
                  <a:srgbClr val="000000"/>
                </a:solidFill>
                <a:latin typeface="Times New Roman" pitchFamily="65" charset="-122"/>
                <a:ea typeface="宋体" pitchFamily="65" charset="-122"/>
              </a:rPr>
              <a:t>不小心打碎了。他有些忐忑不安地打电话告诉了老人,老人说:“不要紧,你又不是故意的,我</a:t>
            </a:r>
            <a:r>
              <a:rPr dirty="0"/>
              <a:t/>
            </a:r>
            <a:br>
              <a:rPr dirty="0"/>
            </a:br>
            <a:r>
              <a:rPr lang="zh-CN" altLang="en-US" sz="1530" kern="0" dirty="0" smtClean="0">
                <a:solidFill>
                  <a:srgbClr val="000000"/>
                </a:solidFill>
                <a:latin typeface="Times New Roman" pitchFamily="65" charset="-122"/>
                <a:ea typeface="宋体" pitchFamily="65" charset="-122"/>
              </a:rPr>
              <a:t>过来签合同时再拿一个来。”游客把碎玻璃和屋里的其他垃圾打扫了。不久,老人来了,进屋</a:t>
            </a:r>
            <a:r>
              <a:rPr dirty="0"/>
              <a:t/>
            </a:r>
            <a:br>
              <a:rPr dirty="0"/>
            </a:br>
            <a:r>
              <a:rPr lang="zh-CN" altLang="en-US" sz="1530" kern="0" dirty="0" smtClean="0">
                <a:solidFill>
                  <a:srgbClr val="000000"/>
                </a:solidFill>
                <a:latin typeface="Times New Roman" pitchFamily="65" charset="-122"/>
                <a:ea typeface="宋体" pitchFamily="65" charset="-122"/>
              </a:rPr>
              <a:t>后就问:“玻璃杯碎片呢?”游客回答说,已装进垃圾袋,放到门外了。老人赶紧出门,打开垃圾</a:t>
            </a:r>
            <a:r>
              <a:rPr dirty="0"/>
              <a:t/>
            </a:r>
            <a:br>
              <a:rPr dirty="0"/>
            </a:br>
            <a:r>
              <a:rPr lang="zh-CN" altLang="en-US" sz="1530" kern="0" dirty="0" smtClean="0">
                <a:solidFill>
                  <a:srgbClr val="000000"/>
                </a:solidFill>
                <a:latin typeface="Times New Roman" pitchFamily="65" charset="-122"/>
                <a:ea typeface="宋体" pitchFamily="65" charset="-122"/>
              </a:rPr>
              <a:t>袋看过后,脸色凝重地对游客说:“对不起,我不再把房子租给你了。”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然后,老人仔细地将玻璃碎片一一捡了出来,放入另一个垃圾袋,写上:“玻璃碎片,危险!”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要求:①结合材料的内容和含意,选准角度,明确立意;②自拟标题,自选文体(诗歌除外),不少于8</a:t>
            </a:r>
            <a:r>
              <a:rPr dirty="0"/>
              <a:t/>
            </a:r>
            <a:br>
              <a:rPr dirty="0"/>
            </a:br>
            <a:r>
              <a:rPr lang="zh-CN" altLang="en-US" sz="1530" kern="0" dirty="0" smtClean="0">
                <a:solidFill>
                  <a:srgbClr val="000000"/>
                </a:solidFill>
                <a:latin typeface="Times New Roman" pitchFamily="65" charset="-122"/>
                <a:ea typeface="宋体" pitchFamily="65" charset="-122"/>
              </a:rPr>
              <a:t>00字;③不得套作,不得抄袭。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材料贴近生活,意蕴丰富,具有多元的文化意义,考生可从多角度思考挖掘: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①关爱与责任。游客打算租房,老人劝他“不妨先试住几天,看究竟合适不合适,再作决定”。</a:t>
            </a:r>
            <a:r>
              <a:rPr dirty="0"/>
              <a:t/>
            </a:r>
            <a:br>
              <a:rPr dirty="0"/>
            </a:br>
            <a:r>
              <a:rPr lang="zh-CN" altLang="en-US" sz="1530" kern="0" dirty="0" smtClean="0">
                <a:solidFill>
                  <a:srgbClr val="000000"/>
                </a:solidFill>
                <a:latin typeface="Times New Roman" pitchFamily="65" charset="-122"/>
                <a:ea typeface="宋体" pitchFamily="65" charset="-122"/>
              </a:rPr>
              <a:t>老人的提议展示了为他人考虑的一种人文情怀,也体现了一种关爱从点滴开始的素养,更蕴含</a:t>
            </a:r>
            <a:r>
              <a:rPr dirty="0"/>
              <a:t/>
            </a:r>
            <a:br>
              <a:rPr dirty="0"/>
            </a:br>
            <a:r>
              <a:rPr lang="zh-CN" altLang="en-US" sz="1530" kern="0" dirty="0" smtClean="0">
                <a:solidFill>
                  <a:srgbClr val="000000"/>
                </a:solidFill>
                <a:latin typeface="Times New Roman" pitchFamily="65" charset="-122"/>
                <a:ea typeface="宋体" pitchFamily="65" charset="-122"/>
              </a:rPr>
              <a:t>了消费时代的道德价值观念。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②善良与宽容。当游客忐忑不安地打电话告诉老人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他打碎了一个精美的玻璃杯时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老人则说</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“不要紧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你又不是故意的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我过来签合同时再拿一个来。”老人宽慰的话语不仅抚慰了游客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的心,也揭示了他的善良。这个世界上善良的情怀会让人永远记住。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③尽职与原则。老人进屋后,首先询问游客:“玻璃杯碎片呢?”当得知游客已把碎片和别的</a:t>
            </a:r>
            <a:r>
              <a:rPr dirty="0"/>
              <a:t/>
            </a:r>
            <a:br>
              <a:rPr dirty="0"/>
            </a:br>
            <a:r>
              <a:rPr lang="zh-CN" altLang="en-US" sz="1530" kern="0" dirty="0" smtClean="0">
                <a:solidFill>
                  <a:srgbClr val="000000"/>
                </a:solidFill>
                <a:latin typeface="Times New Roman" pitchFamily="65" charset="-122"/>
                <a:ea typeface="宋体" pitchFamily="65" charset="-122"/>
              </a:rPr>
              <a:t>垃圾一起装进垃圾袋放到门外时,老人拒绝把房屋租给游客。随后,老人仔细地将玻璃碎片一</a:t>
            </a:r>
            <a:r>
              <a:rPr dirty="0"/>
              <a:t/>
            </a:r>
            <a:br>
              <a:rPr dirty="0"/>
            </a:br>
            <a:r>
              <a:rPr lang="zh-CN" altLang="en-US" sz="1530" kern="0" dirty="0" smtClean="0">
                <a:solidFill>
                  <a:srgbClr val="000000"/>
                </a:solidFill>
                <a:latin typeface="Times New Roman" pitchFamily="65" charset="-122"/>
                <a:ea typeface="宋体" pitchFamily="65" charset="-122"/>
              </a:rPr>
              <a:t>一捡了出来,放入另一个垃圾袋,写上:“玻璃碎片,危险!”这个细节,这个举动,不仅将老人的</a:t>
            </a:r>
            <a:r>
              <a:rPr dirty="0"/>
              <a:t/>
            </a:r>
            <a:br>
              <a:rPr dirty="0"/>
            </a:br>
            <a:r>
              <a:rPr lang="zh-CN" altLang="en-US" sz="1530" kern="0" dirty="0" smtClean="0">
                <a:solidFill>
                  <a:srgbClr val="000000"/>
                </a:solidFill>
                <a:latin typeface="Times New Roman" pitchFamily="65" charset="-122"/>
                <a:ea typeface="宋体" pitchFamily="65" charset="-122"/>
              </a:rPr>
              <a:t>尽职行为、原则风范表现得淋漓尽致,也蕴含了一种生态环保的担当意识。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作文材料引导我们关注生活、关注自我成长,遵守社会规范,让道理变成人格,让规范变成尊</a:t>
            </a:r>
            <a:r>
              <a:rPr dirty="0"/>
              <a:t/>
            </a:r>
            <a:br>
              <a:rPr dirty="0"/>
            </a:br>
            <a:r>
              <a:rPr lang="zh-CN" altLang="en-US" sz="1530" kern="0" dirty="0" smtClean="0">
                <a:solidFill>
                  <a:srgbClr val="000000"/>
                </a:solidFill>
                <a:latin typeface="Times New Roman" pitchFamily="65" charset="-122"/>
                <a:ea typeface="宋体" pitchFamily="65" charset="-122"/>
              </a:rPr>
              <a:t>严。它启示我们:做人,要做一个充满关爱的人!做人,要做一个坚持原则的人!做人,要做一个坚</a:t>
            </a:r>
            <a:r>
              <a:rPr dirty="0"/>
              <a:t/>
            </a:r>
            <a:br>
              <a:rPr dirty="0"/>
            </a:br>
            <a:r>
              <a:rPr lang="zh-CN" altLang="en-US" sz="1530" kern="0" dirty="0" smtClean="0">
                <a:solidFill>
                  <a:srgbClr val="000000"/>
                </a:solidFill>
                <a:latin typeface="Times New Roman" pitchFamily="65" charset="-122"/>
                <a:ea typeface="宋体" pitchFamily="65" charset="-122"/>
              </a:rPr>
              <a:t>守责任的人!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居彼位,想彼想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玻璃碎片的尖锐棱角,刺伤的不仅仅是柔软的指尖,更是逐渐失温的心灵与良知;醒目的“危</a:t>
            </a:r>
            <a:r>
              <a:rPr dirty="0"/>
              <a:t/>
            </a:r>
            <a:br>
              <a:rPr dirty="0"/>
            </a:br>
            <a:r>
              <a:rPr lang="zh-CN" altLang="en-US" sz="1530" kern="0" dirty="0" smtClean="0">
                <a:solidFill>
                  <a:srgbClr val="000000"/>
                </a:solidFill>
                <a:latin typeface="Times New Roman" pitchFamily="65" charset="-122"/>
                <a:ea typeface="宋体" pitchFamily="65" charset="-122"/>
              </a:rPr>
              <a:t>险”提示语,则如照耀整个波罗的海海滨的明媚阳光,细致之思暖了一片海洋。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为不知情的人立一块牌子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这份设身处地为他人着想的无私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是这位游客、也是我们所应秉承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的高尚与善良。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居彼位,想彼想,是细小处的优雅,是平凡中的博爱。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试想,我们的生活中倘若没有了“小心地滑”的温馨提示,倘若再也不见公交车上主动让座的</a:t>
            </a:r>
            <a:r>
              <a:rPr dirty="0"/>
              <a:t/>
            </a:r>
            <a:br>
              <a:rPr dirty="0"/>
            </a:br>
            <a:r>
              <a:rPr lang="zh-CN" altLang="en-US" sz="1530" kern="0" dirty="0" smtClean="0">
                <a:solidFill>
                  <a:srgbClr val="000000"/>
                </a:solidFill>
                <a:latin typeface="Times New Roman" pitchFamily="65" charset="-122"/>
                <a:ea typeface="宋体" pitchFamily="65" charset="-122"/>
              </a:rPr>
              <a:t>身影,倘若人们在图书馆内旁若无人高声喧哗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那我们身边就会多几起诸如老人、孕妇跌</a:t>
            </a:r>
            <a:r>
              <a:rPr dirty="0"/>
              <a:t/>
            </a:r>
            <a:br>
              <a:rPr dirty="0"/>
            </a:br>
            <a:r>
              <a:rPr lang="zh-CN" altLang="en-US" sz="1530" kern="0" dirty="0" smtClean="0">
                <a:solidFill>
                  <a:srgbClr val="000000"/>
                </a:solidFill>
                <a:latin typeface="Times New Roman" pitchFamily="65" charset="-122"/>
                <a:ea typeface="宋体" pitchFamily="65" charset="-122"/>
              </a:rPr>
              <a:t>倒的祸事,耳旁就会有“得静难、吵架多”的抱怨声。如果我们能居彼位,想彼想,这些不幸都</a:t>
            </a:r>
            <a:r>
              <a:rPr dirty="0"/>
              <a:t/>
            </a:r>
            <a:br>
              <a:rPr dirty="0"/>
            </a:br>
            <a:r>
              <a:rPr lang="zh-CN" altLang="en-US" sz="1530" kern="0" dirty="0" smtClean="0">
                <a:solidFill>
                  <a:srgbClr val="000000"/>
                </a:solidFill>
                <a:latin typeface="Times New Roman" pitchFamily="65" charset="-122"/>
                <a:ea typeface="宋体" pitchFamily="65" charset="-122"/>
              </a:rPr>
              <a:t>可避免,我们的周围自然一路花开。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当小小的体贴与设身处地,扩大到一个社会、一个国家,这无私的情怀便书写成了一曲悲天悯</a:t>
            </a:r>
            <a:r>
              <a:rPr dirty="0"/>
              <a:t/>
            </a:r>
            <a:br>
              <a:rPr dirty="0"/>
            </a:br>
            <a:r>
              <a:rPr lang="zh-CN" altLang="en-US" sz="1530" kern="0" dirty="0" smtClean="0">
                <a:solidFill>
                  <a:srgbClr val="000000"/>
                </a:solidFill>
                <a:latin typeface="Times New Roman" pitchFamily="65" charset="-122"/>
                <a:ea typeface="宋体" pitchFamily="65" charset="-122"/>
              </a:rPr>
              <a:t>人之歌,一颗有容乃大的博爱之心。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曾为穆旦深沉的呼喊而动容:“在耻辱里生活的人民,佝偻的人民,我要以带血的手和你们——</a:t>
            </a:r>
            <a:r>
              <a:rPr dirty="0"/>
              <a:t/>
            </a:r>
            <a:br>
              <a:rPr dirty="0"/>
            </a:br>
            <a:r>
              <a:rPr lang="zh-CN" altLang="en-US" sz="1530" kern="0" dirty="0" smtClean="0">
                <a:solidFill>
                  <a:srgbClr val="000000"/>
                </a:solidFill>
                <a:latin typeface="Times New Roman" pitchFamily="65" charset="-122"/>
                <a:ea typeface="宋体" pitchFamily="65" charset="-122"/>
              </a:rPr>
              <a:t>拥抱!”也曾为鲁迅心系远方的牵挂而感动:“无穷的远方,无数的人们,都与我有关。”当史</a:t>
            </a:r>
            <a:r>
              <a:rPr dirty="0"/>
              <a:t/>
            </a:r>
            <a:br>
              <a:rPr dirty="0"/>
            </a:br>
            <a:r>
              <a:rPr lang="zh-CN" altLang="en-US" sz="1530" kern="0" dirty="0" smtClean="0">
                <a:solidFill>
                  <a:srgbClr val="000000"/>
                </a:solidFill>
                <a:latin typeface="Times New Roman" pitchFamily="65" charset="-122"/>
                <a:ea typeface="宋体" pitchFamily="65" charset="-122"/>
              </a:rPr>
              <a:t>怀哲于赤道边上坚韧前行,当一代“诗圣”杜甫振臂高呼:“吾庐独破受冻死亦足!”这份对天下苍生的博爱,这份对底层人民深切的同情,是因其居彼位,进而感其苦;因其感其苦,进而想彼想。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当我们足够宏大,在天下苍生的福祉面前,官员的两袖清风与心系民生,自然会比玻璃水晶更透亮。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身居高位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焦裕禄却甘心居百姓之位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兢兢业业治盐治碱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想百姓所想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万人之上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昔有康熙微服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私访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居黎民之所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品百姓之苦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终成千古一帝</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是谁曾说“当官不为民做主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不如回家卖红</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是谁曾说“居庙堂之高则忧其民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处江湖之远则忧其君”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为地方官者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唯有居百姓之位</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急群众之所急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想百姓之所想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方能成众人爱戴之好官。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居彼位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想彼想。往小了说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是与人为善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多为他人着想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往大了说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是心系人民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立身博爱之境。</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中国梦”之说引起全国热议。何谓中国之梦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其实一百多年前梁任公先生早已提出一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国之梦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美哉我少年中国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与天不老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壮哉我中国少年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与国无疆。”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设身处地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居彼位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想彼想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无大小之分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无荣辱之境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终成博爱之大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终成乾坤朗朗之风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也终成与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国无疆之浩然</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梦之中国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博爱乃大</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此文审题精准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立意恰当。文章开篇抓住材料中老人设身处地为他人着想的举动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出“居彼位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想彼想”的中心论点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既紧扣材料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又有极强的现实意义。论证结构严谨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文章采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用道理论证、正反对比论证等多种论证方法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层层递进地论证了中心论点。最后联系现实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出“梦之中国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博爱乃大”的结论。素材丰富多彩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且运用技法得当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给人丰富而无堆砌之感。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语言较为流畅,文采斐然。</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10</a:t>
            </a:r>
            <a:r>
              <a:rPr lang="zh-CN" altLang="en-US" sz="1530" kern="0" dirty="0" smtClean="0">
                <a:solidFill>
                  <a:srgbClr val="000000"/>
                </a:solidFill>
                <a:latin typeface="Times New Roman" pitchFamily="65" charset="-122"/>
                <a:ea typeface="宋体" pitchFamily="65" charset="-122"/>
              </a:rPr>
              <a:t>.(2014辽宁,18,60分)阅读下面的材料,根据要求写一篇不少于800字的文章。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夜晚,祖孙二人倚窗远眺。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“瞧,万家灯火,大街通明,霓虹闪耀,真美!”男孩说,“要是没有电,没有现代科技,没有高楼林</a:t>
            </a:r>
            <a:r>
              <a:rPr dirty="0"/>
              <a:t/>
            </a:r>
            <a:br>
              <a:rPr dirty="0"/>
            </a:br>
            <a:r>
              <a:rPr lang="zh-CN" altLang="en-US" sz="1530" kern="0" dirty="0" smtClean="0">
                <a:solidFill>
                  <a:srgbClr val="000000"/>
                </a:solidFill>
                <a:latin typeface="Times New Roman" pitchFamily="65" charset="-122"/>
                <a:ea typeface="宋体" pitchFamily="65" charset="-122"/>
              </a:rPr>
              <a:t>立,上哪儿看去?”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老人颔首,又沉思摇头:“可惜满天繁星没有了。沧海桑田,转眼之间啊!当年那些祖先,山洞边</a:t>
            </a:r>
            <a:r>
              <a:rPr dirty="0"/>
              <a:t/>
            </a:r>
            <a:br>
              <a:rPr dirty="0"/>
            </a:br>
            <a:r>
              <a:rPr lang="zh-CN" altLang="en-US" sz="1530" kern="0" dirty="0" smtClean="0">
                <a:solidFill>
                  <a:srgbClr val="000000"/>
                </a:solidFill>
                <a:latin typeface="Times New Roman" pitchFamily="65" charset="-122"/>
                <a:ea typeface="宋体" pitchFamily="65" charset="-122"/>
              </a:rPr>
              <a:t>点燃篝火,看月亮初升,星汉灿烂,他们欣赏的也许才是美景。”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对于这则材料,你有何感受、联想和思考?要求选好角度,确定立意,明确文体,自拟标题;不要脱</a:t>
            </a:r>
            <a:r>
              <a:rPr dirty="0"/>
              <a:t/>
            </a:r>
            <a:br>
              <a:rPr dirty="0"/>
            </a:br>
            <a:r>
              <a:rPr lang="zh-CN" altLang="en-US" sz="1530" kern="0" dirty="0" smtClean="0">
                <a:solidFill>
                  <a:srgbClr val="000000"/>
                </a:solidFill>
                <a:latin typeface="Times New Roman" pitchFamily="65" charset="-122"/>
                <a:ea typeface="宋体" pitchFamily="65" charset="-122"/>
              </a:rPr>
              <a:t>离材料内容及含意的范围作文,不要套作,不得抄袭。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本题属材料作文题。材料贴近现实生活,引导考生思考生活。面对现代科技发</a:t>
            </a:r>
            <a:r>
              <a:rPr dirty="0"/>
              <a:t/>
            </a:r>
            <a:br>
              <a:rPr dirty="0"/>
            </a:br>
            <a:r>
              <a:rPr lang="zh-CN" altLang="en-US" sz="1530" kern="0" dirty="0" smtClean="0">
                <a:solidFill>
                  <a:srgbClr val="000000"/>
                </a:solidFill>
                <a:latin typeface="Times New Roman" pitchFamily="65" charset="-122"/>
                <a:ea typeface="宋体" pitchFamily="65" charset="-122"/>
              </a:rPr>
              <a:t>展带来的夜景,祖孙二人观点不同。男孩的角度是赞美,享受现代生活的美好;祖父的角度是感</a:t>
            </a:r>
            <a:r>
              <a:rPr dirty="0"/>
              <a:t/>
            </a:r>
            <a:br>
              <a:rPr dirty="0"/>
            </a:br>
            <a:r>
              <a:rPr lang="zh-CN" altLang="en-US" sz="1530" kern="0" dirty="0" smtClean="0">
                <a:solidFill>
                  <a:srgbClr val="000000"/>
                </a:solidFill>
                <a:latin typeface="Times New Roman" pitchFamily="65" charset="-122"/>
                <a:ea typeface="宋体" pitchFamily="65" charset="-122"/>
              </a:rPr>
              <a:t>慨,批评,并畅想古代的星空,认为那也许才是美景。二人的观点是对立的,属于内涵相反型的</a:t>
            </a:r>
            <a:r>
              <a:rPr dirty="0"/>
              <a:t/>
            </a:r>
            <a:br>
              <a:rPr dirty="0"/>
            </a:br>
            <a:r>
              <a:rPr lang="zh-CN" altLang="en-US" sz="1530" kern="0" dirty="0" smtClean="0">
                <a:solidFill>
                  <a:srgbClr val="000000"/>
                </a:solidFill>
                <a:latin typeface="Times New Roman" pitchFamily="65" charset="-122"/>
                <a:ea typeface="宋体" pitchFamily="65" charset="-122"/>
              </a:rPr>
              <a:t>材料作文。材料没有给出明确的价值判断,给了考生较大的写作空间。考生可以根据自己的</a:t>
            </a:r>
            <a:r>
              <a:rPr dirty="0"/>
              <a:t/>
            </a:r>
            <a:br>
              <a:rPr dirty="0"/>
            </a:br>
            <a:r>
              <a:rPr lang="zh-CN" altLang="en-US" sz="1530" kern="0" dirty="0" smtClean="0">
                <a:solidFill>
                  <a:srgbClr val="000000"/>
                </a:solidFill>
                <a:latin typeface="Times New Roman" pitchFamily="65" charset="-122"/>
                <a:ea typeface="宋体" pitchFamily="65" charset="-122"/>
              </a:rPr>
              <a:t>优势,选择文体。可以从以下几个角度构思作文:(1)从男孩的角度看,科技改变生活,改善了人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类的居住生存条件,使人类生活更美好更幸福;(2)从祖父的角度立意,讨论现代社会的发展对</a:t>
            </a:r>
            <a:r>
              <a:t/>
            </a:r>
            <a:br/>
            <a:r>
              <a:rPr lang="zh-CN" altLang="en-US" sz="1530" kern="0" dirty="0" smtClean="0">
                <a:solidFill>
                  <a:srgbClr val="000000"/>
                </a:solidFill>
                <a:latin typeface="Times New Roman" pitchFamily="65" charset="-122"/>
                <a:ea typeface="宋体" pitchFamily="65" charset="-122"/>
              </a:rPr>
              <a:t>人类生存环境的改变,满天繁星没有了,许多有诗意、更符合人类心灵需要的事物消失了,人到</a:t>
            </a:r>
            <a:r>
              <a:t/>
            </a:r>
            <a:br/>
            <a:r>
              <a:rPr lang="zh-CN" altLang="en-US" sz="1530" kern="0" dirty="0" smtClean="0">
                <a:solidFill>
                  <a:srgbClr val="000000"/>
                </a:solidFill>
                <a:latin typeface="Times New Roman" pitchFamily="65" charset="-122"/>
                <a:ea typeface="宋体" pitchFamily="65" charset="-122"/>
              </a:rPr>
              <a:t>底能否诗意地栖居,成为一个严峻的话题;(3)可以辩证思考,人类能否在发展中兼顾,让物质文</a:t>
            </a:r>
            <a:r>
              <a:t/>
            </a:r>
            <a:br/>
            <a:r>
              <a:rPr lang="zh-CN" altLang="en-US" sz="1530" kern="0" dirty="0" smtClean="0">
                <a:solidFill>
                  <a:srgbClr val="000000"/>
                </a:solidFill>
                <a:latin typeface="Times New Roman" pitchFamily="65" charset="-122"/>
                <a:ea typeface="宋体" pitchFamily="65" charset="-122"/>
              </a:rPr>
              <a:t>明的发展服务于人的需要,不要为了发展而发展,不能忽略了手段和目的的关系。写作时,不能</a:t>
            </a:r>
            <a:r>
              <a:t/>
            </a:r>
            <a:br/>
            <a:r>
              <a:rPr lang="zh-CN" altLang="en-US" sz="1530" kern="0" dirty="0" smtClean="0">
                <a:solidFill>
                  <a:srgbClr val="000000"/>
                </a:solidFill>
                <a:latin typeface="Times New Roman" pitchFamily="65" charset="-122"/>
                <a:ea typeface="宋体" pitchFamily="65" charset="-122"/>
              </a:rPr>
              <a:t>就事论事,而要透过现象看本质,力求具有启发性。如果大谈环保问题,就比较肤浅,也没有扣</a:t>
            </a:r>
            <a:r>
              <a:t/>
            </a:r>
            <a:br/>
            <a:r>
              <a:rPr lang="zh-CN" altLang="en-US" sz="1530" kern="0" dirty="0" smtClean="0">
                <a:solidFill>
                  <a:srgbClr val="000000"/>
                </a:solidFill>
                <a:latin typeface="Times New Roman" pitchFamily="65" charset="-122"/>
                <a:ea typeface="宋体" pitchFamily="65" charset="-122"/>
              </a:rPr>
              <a:t>住题意。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美景都去哪儿了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“可惜满天繁星没有了”,老人的话语简短,一种浓浓的感伤之情却溢于言表。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是啊,赏心悦目的“星汉灿烂”在城市中再也难以看到了,多么令人遗憾!实际上,岂止是“星</a:t>
            </a:r>
            <a:r>
              <a:t/>
            </a:r>
            <a:br/>
            <a:r>
              <a:rPr lang="zh-CN" altLang="en-US" sz="1530" kern="0" dirty="0" smtClean="0">
                <a:solidFill>
                  <a:srgbClr val="000000"/>
                </a:solidFill>
                <a:latin typeface="Times New Roman" pitchFamily="65" charset="-122"/>
                <a:ea typeface="宋体" pitchFamily="65" charset="-122"/>
              </a:rPr>
              <a:t>汉灿烂”,还有许多我们耳熟能详的自然美景就是在乡村也难觅其踪影了。那么,美景都去哪</a:t>
            </a:r>
            <a:r>
              <a:t/>
            </a:r>
            <a:br/>
            <a:r>
              <a:rPr lang="zh-CN" altLang="en-US" sz="1530" kern="0" dirty="0" smtClean="0">
                <a:solidFill>
                  <a:srgbClr val="000000"/>
                </a:solidFill>
                <a:latin typeface="Times New Roman" pitchFamily="65" charset="-122"/>
                <a:ea typeface="宋体" pitchFamily="65" charset="-122"/>
              </a:rPr>
              <a:t>儿了?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答案无外乎有两个。一个是美景哪儿都没去,它还在原地。套用仓央嘉措的诗句来说:你看到</a:t>
            </a:r>
            <a:r>
              <a:t/>
            </a:r>
            <a:br/>
            <a:r>
              <a:rPr lang="zh-CN" altLang="en-US" sz="1530" kern="0" dirty="0" smtClean="0">
                <a:solidFill>
                  <a:srgbClr val="000000"/>
                </a:solidFill>
                <a:latin typeface="Times New Roman" pitchFamily="65" charset="-122"/>
                <a:ea typeface="宋体" pitchFamily="65" charset="-122"/>
              </a:rPr>
              <a:t>或者没看到/美景就在那里/不来不去。还有一个是美景已经被“破了相”,甚至“香消玉殒”</a:t>
            </a:r>
            <a:endParaRPr lang="zh-CN" altLang="en-US"/>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3.(2016</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Ⅲ,18,60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历经几年试验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小羽在传统工艺的基础上推陈出新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研发出一种新式花茶并获得专利。可是批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量生产不久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大量假冒伪劣产品就充斥市场。小羽意识到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与其眼看着刚兴起的产业这么快就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走向衰败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不如带领大家一起先把市场做规范。于是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她将工艺流程公之于众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还牵头拟定了地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方标准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由当地政府有关部门发布推行。这些努力逐渐见效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新式花茶产业规模越来越大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则集中精力率领团队不断创新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最终成为众望所归的致富带头人。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综合材料内容及含意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这是一道故事类材料作文题。材料是由张珠容的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苦守不如放手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一文改编而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成。话题比较集中,只是客观陈述小羽的创业故事,命题者未带有个人的主观判断。因此考生</a:t>
            </a:r>
            <a:r>
              <a:rPr dirty="0"/>
              <a:t/>
            </a:r>
            <a:br>
              <a:rPr dirty="0"/>
            </a:br>
            <a:r>
              <a:rPr lang="zh-CN" altLang="en-US" sz="1530" kern="0" dirty="0" smtClean="0">
                <a:solidFill>
                  <a:srgbClr val="000000"/>
                </a:solidFill>
                <a:latin typeface="Times New Roman" pitchFamily="65" charset="-122"/>
                <a:ea typeface="宋体" pitchFamily="65" charset="-122"/>
              </a:rPr>
              <a:t>审题立意比较自由。作文时注意以下几点: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(1)先看材料内容。小羽在传统工艺的基础上推陈出新,研发出一种新式花茶并获得专利;大量</a:t>
            </a:r>
            <a:r>
              <a:rPr dirty="0"/>
              <a:t/>
            </a:r>
            <a:br>
              <a:rPr dirty="0"/>
            </a:br>
            <a:r>
              <a:rPr lang="zh-CN" altLang="en-US" sz="1530" kern="0" dirty="0" smtClean="0">
                <a:solidFill>
                  <a:srgbClr val="000000"/>
                </a:solidFill>
                <a:latin typeface="Times New Roman" pitchFamily="65" charset="-122"/>
                <a:ea typeface="宋体" pitchFamily="65" charset="-122"/>
              </a:rPr>
              <a:t>假冒伪劣产品充斥市场;小羽带领大家一起先把市场做规范:她公布工艺流程,牵头拟定了地方</a:t>
            </a:r>
            <a:r>
              <a:rPr dirty="0"/>
              <a:t/>
            </a:r>
            <a:br>
              <a:rPr dirty="0"/>
            </a:br>
            <a:r>
              <a:rPr lang="zh-CN" altLang="en-US" sz="1530" kern="0" dirty="0" smtClean="0">
                <a:solidFill>
                  <a:srgbClr val="000000"/>
                </a:solidFill>
                <a:latin typeface="Times New Roman" pitchFamily="65" charset="-122"/>
                <a:ea typeface="宋体" pitchFamily="65" charset="-122"/>
              </a:rPr>
              <a:t>标准,并由当地政府有关部门发布推行;新式花茶产业规模越来越大,小羽集中精力率领团队不</a:t>
            </a:r>
            <a:r>
              <a:rPr dirty="0"/>
              <a:t/>
            </a:r>
            <a:br>
              <a:rPr dirty="0"/>
            </a:br>
            <a:r>
              <a:rPr lang="zh-CN" altLang="en-US" sz="1530" kern="0" dirty="0" smtClean="0">
                <a:solidFill>
                  <a:srgbClr val="000000"/>
                </a:solidFill>
                <a:latin typeface="Times New Roman" pitchFamily="65" charset="-122"/>
                <a:ea typeface="宋体" pitchFamily="65" charset="-122"/>
              </a:rPr>
              <a:t>断创新,成为众望所归的致富带头人。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了。套用词人的话说:美景依然在,只是“容颜”改。或者是香魂一缕随风散,世上再无此美</a:t>
            </a:r>
            <a:r>
              <a:t/>
            </a:r>
            <a:br/>
            <a:r>
              <a:rPr lang="zh-CN" altLang="en-US" sz="1530" kern="0" dirty="0" smtClean="0">
                <a:solidFill>
                  <a:srgbClr val="000000"/>
                </a:solidFill>
                <a:latin typeface="Times New Roman" pitchFamily="65" charset="-122"/>
                <a:ea typeface="宋体" pitchFamily="65" charset="-122"/>
              </a:rPr>
              <a:t>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其中的原因显而易见。这是我们人类自己的错!是我们的贪婪自大,是我们的急功近利,是我</a:t>
            </a:r>
            <a:r>
              <a:t/>
            </a:r>
            <a:br/>
            <a:r>
              <a:rPr lang="zh-CN" altLang="en-US" sz="1530" kern="0" dirty="0" smtClean="0">
                <a:solidFill>
                  <a:srgbClr val="000000"/>
                </a:solidFill>
                <a:latin typeface="Times New Roman" pitchFamily="65" charset="-122"/>
                <a:ea typeface="宋体" pitchFamily="65" charset="-122"/>
              </a:rPr>
              <a:t>们的蛮横粗野,伤害了美景的身体,伤透了美景的“心”。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君不见,著名的燕京八景之一的“卢沟晓月”现在再也看不到月亮的倒影了,因为卢沟桥下的</a:t>
            </a:r>
            <a:r>
              <a:t/>
            </a:r>
            <a:br/>
            <a:r>
              <a:rPr lang="zh-CN" altLang="en-US" sz="1530" kern="0" dirty="0" smtClean="0">
                <a:solidFill>
                  <a:srgbClr val="000000"/>
                </a:solidFill>
                <a:latin typeface="Times New Roman" pitchFamily="65" charset="-122"/>
                <a:ea typeface="宋体" pitchFamily="65" charset="-122"/>
              </a:rPr>
              <a:t>永定河早已干涸;号称“天下第一泉”的趵突泉也早已名不副实,因为它已经大部分由自动喷</a:t>
            </a:r>
            <a:r>
              <a:t/>
            </a:r>
            <a:br/>
            <a:r>
              <a:rPr lang="zh-CN" altLang="en-US" sz="1530" kern="0" dirty="0" smtClean="0">
                <a:solidFill>
                  <a:srgbClr val="000000"/>
                </a:solidFill>
                <a:latin typeface="Times New Roman" pitchFamily="65" charset="-122"/>
                <a:ea typeface="宋体" pitchFamily="65" charset="-122"/>
              </a:rPr>
              <a:t>水变成水泵抽水了;曾列入《世界遗产名录》的著名景区张家界,上世纪末就曾被联合国教科</a:t>
            </a:r>
            <a:r>
              <a:t/>
            </a:r>
            <a:br/>
            <a:r>
              <a:rPr lang="zh-CN" altLang="en-US" sz="1530" kern="0" dirty="0" smtClean="0">
                <a:solidFill>
                  <a:srgbClr val="000000"/>
                </a:solidFill>
                <a:latin typeface="Times New Roman" pitchFamily="65" charset="-122"/>
                <a:ea typeface="宋体" pitchFamily="65" charset="-122"/>
              </a:rPr>
              <a:t>文组织黄牌警告,因为大量粗制滥造的人工建筑,破坏了景区的自然景观。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就连闻名中外的黄山迎客松曾经都成了一棵“塑料树”,当然现在已证明这是一种不合乎事</a:t>
            </a:r>
            <a:r>
              <a:t/>
            </a:r>
            <a:br/>
            <a:r>
              <a:rPr lang="zh-CN" altLang="en-US" sz="1530" kern="0" dirty="0" smtClean="0">
                <a:solidFill>
                  <a:srgbClr val="000000"/>
                </a:solidFill>
                <a:latin typeface="Times New Roman" pitchFamily="65" charset="-122"/>
                <a:ea typeface="宋体" pitchFamily="65" charset="-122"/>
              </a:rPr>
              <a:t>实的“传说”,但它也说明一个问题:美丽的黄山风景肯定正在遭受人类激烈的戕害,要不,这</a:t>
            </a:r>
            <a:r>
              <a:t/>
            </a:r>
            <a:br/>
            <a:r>
              <a:rPr lang="zh-CN" altLang="en-US" sz="1530" kern="0" dirty="0" smtClean="0">
                <a:solidFill>
                  <a:srgbClr val="000000"/>
                </a:solidFill>
                <a:latin typeface="Times New Roman" pitchFamily="65" charset="-122"/>
                <a:ea typeface="宋体" pitchFamily="65" charset="-122"/>
              </a:rPr>
              <a:t>谣言从何而起?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国内的情况如此,国外的美景也不可能“独善其身”。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别的不说,就说让全世界的人梦牵魂绕的“地球上最后的仙境”马尔代夫吧,据说50年后,它那</a:t>
            </a:r>
            <a:r>
              <a:t/>
            </a:r>
            <a:br/>
            <a:r>
              <a:rPr lang="zh-CN" altLang="en-US" sz="1530" kern="0" dirty="0" smtClean="0">
                <a:solidFill>
                  <a:srgbClr val="000000"/>
                </a:solidFill>
                <a:latin typeface="Times New Roman" pitchFamily="65" charset="-122"/>
                <a:ea typeface="宋体" pitchFamily="65" charset="-122"/>
              </a:rPr>
              <a:t>白净的沙滩、清澈的海洋、色彩丰富的珊瑚礁,就会和我们永远告别。除了海啸、地震等因</a:t>
            </a:r>
            <a:endParaRPr lang="zh-CN" altLang="en-US"/>
          </a:p>
        </p:txBody>
      </p:sp>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素,太多的游人蜂拥而至,早已经让它“疲惫不堪”了。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这样的美景还有:山顶终年都覆盖着一层雪白闪亮的冰雪的非洲第一高峰——乞力马扎罗山,</a:t>
            </a:r>
            <a:r>
              <a:rPr dirty="0"/>
              <a:t/>
            </a:r>
            <a:br>
              <a:rPr dirty="0"/>
            </a:br>
            <a:r>
              <a:rPr lang="zh-CN" altLang="en-US" sz="1530" kern="0" dirty="0" smtClean="0">
                <a:solidFill>
                  <a:srgbClr val="000000"/>
                </a:solidFill>
                <a:latin typeface="Times New Roman" pitchFamily="65" charset="-122"/>
                <a:ea typeface="宋体" pitchFamily="65" charset="-122"/>
              </a:rPr>
              <a:t>孕育了4万多种不同生物的世界上最大的珊瑚礁群——大堡礁。前者由于全球变暖,据称到20</a:t>
            </a:r>
            <a:r>
              <a:rPr dirty="0"/>
              <a:t/>
            </a:r>
            <a:br>
              <a:rPr dirty="0"/>
            </a:br>
            <a:r>
              <a:rPr lang="zh-CN" altLang="en-US" sz="1530" kern="0" dirty="0" smtClean="0">
                <a:solidFill>
                  <a:srgbClr val="000000"/>
                </a:solidFill>
                <a:latin typeface="Times New Roman" pitchFamily="65" charset="-122"/>
                <a:ea typeface="宋体" pitchFamily="65" charset="-122"/>
              </a:rPr>
              <a:t>20年,就会光秃,融化雪水汇集所形成的河流将逐渐干涸;后者也是由于全球变暖,加上过度开</a:t>
            </a:r>
            <a:r>
              <a:rPr dirty="0"/>
              <a:t/>
            </a:r>
            <a:br>
              <a:rPr dirty="0"/>
            </a:br>
            <a:r>
              <a:rPr lang="zh-CN" altLang="en-US" sz="1530" kern="0" dirty="0" smtClean="0">
                <a:solidFill>
                  <a:srgbClr val="000000"/>
                </a:solidFill>
                <a:latin typeface="Times New Roman" pitchFamily="65" charset="-122"/>
                <a:ea typeface="宋体" pitchFamily="65" charset="-122"/>
              </a:rPr>
              <a:t>发及严重的海洋污染,会使得珊瑚逐渐白化而死亡。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多么令人触目惊心的现象啊!可怕的是这样的现象还在逐渐增多。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所以,我们再也不能肆无忌惮地破坏环境了!我们该醒醒了!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我们应该虔诚地低下头,采取一切补救措施,和我们共处一个地球家园的可爱的生命或者非生</a:t>
            </a:r>
            <a:r>
              <a:rPr dirty="0"/>
              <a:t/>
            </a:r>
            <a:br>
              <a:rPr dirty="0"/>
            </a:br>
            <a:r>
              <a:rPr lang="zh-CN" altLang="en-US" sz="1530" kern="0" dirty="0" smtClean="0">
                <a:solidFill>
                  <a:srgbClr val="000000"/>
                </a:solidFill>
                <a:latin typeface="Times New Roman" pitchFamily="65" charset="-122"/>
                <a:ea typeface="宋体" pitchFamily="65" charset="-122"/>
              </a:rPr>
              <a:t>命交朋友,哪怕它是一根微不足道的小草,哪怕它是一粒不能言语的沙子。只有这样,有的自然</a:t>
            </a:r>
            <a:r>
              <a:rPr dirty="0"/>
              <a:t/>
            </a:r>
            <a:br>
              <a:rPr dirty="0"/>
            </a:br>
            <a:r>
              <a:rPr lang="zh-CN" altLang="en-US" sz="1530" kern="0" dirty="0" smtClean="0">
                <a:solidFill>
                  <a:srgbClr val="000000"/>
                </a:solidFill>
                <a:latin typeface="Times New Roman" pitchFamily="65" charset="-122"/>
                <a:ea typeface="宋体" pitchFamily="65" charset="-122"/>
              </a:rPr>
              <a:t>美景还能变成一个人见人爱的“美少女”,而对我们“重展笑颜”,至少我们能延缓甚至阻止</a:t>
            </a:r>
            <a:r>
              <a:rPr dirty="0"/>
              <a:t/>
            </a:r>
            <a:br>
              <a:rPr dirty="0"/>
            </a:br>
            <a:r>
              <a:rPr lang="zh-CN" altLang="en-US" sz="1530" kern="0" dirty="0" smtClean="0">
                <a:solidFill>
                  <a:srgbClr val="000000"/>
                </a:solidFill>
                <a:latin typeface="Times New Roman" pitchFamily="65" charset="-122"/>
                <a:ea typeface="宋体" pitchFamily="65" charset="-122"/>
              </a:rPr>
              <a:t>更多的美景“到哪儿去”。否则,地球上的自然美景会越来越少。到那时,不仅我们会追问:美</a:t>
            </a:r>
            <a:r>
              <a:rPr dirty="0"/>
              <a:t/>
            </a:r>
            <a:br>
              <a:rPr dirty="0"/>
            </a:br>
            <a:r>
              <a:rPr lang="zh-CN" altLang="en-US" sz="1530" kern="0" dirty="0" smtClean="0">
                <a:solidFill>
                  <a:srgbClr val="000000"/>
                </a:solidFill>
                <a:latin typeface="Times New Roman" pitchFamily="65" charset="-122"/>
                <a:ea typeface="宋体" pitchFamily="65" charset="-122"/>
              </a:rPr>
              <a:t>景都去哪儿了?就连我们的子孙后代也会追问。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如果真的是这样,那我们的罪过就无法弥补了!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[点评]　文章从材料中老人的一句话切入,引出“美景都去哪儿了”的论题,由此分析了人类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对自然美景破坏的“恶行”,提出切实保护自然美景的观点,不仅立意准确,发人深省,而且思</a:t>
            </a:r>
            <a:r>
              <a:rPr dirty="0"/>
              <a:t/>
            </a:r>
            <a:br>
              <a:rPr dirty="0"/>
            </a:br>
            <a:r>
              <a:rPr lang="zh-CN" altLang="en-US" sz="1530" kern="0" dirty="0" smtClean="0">
                <a:solidFill>
                  <a:srgbClr val="000000"/>
                </a:solidFill>
                <a:latin typeface="Times New Roman" pitchFamily="65" charset="-122"/>
                <a:ea typeface="宋体" pitchFamily="65" charset="-122"/>
              </a:rPr>
              <a:t>路清晰,论证有力。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值得一提的是,本文的语言很有特色。如化用“时间都去哪儿了”歌词名字为题目,套用仓央</a:t>
            </a:r>
            <a:r>
              <a:rPr dirty="0"/>
              <a:t/>
            </a:r>
            <a:br>
              <a:rPr dirty="0"/>
            </a:br>
            <a:r>
              <a:rPr lang="zh-CN" altLang="en-US" sz="1530" kern="0" dirty="0" smtClean="0">
                <a:solidFill>
                  <a:srgbClr val="000000"/>
                </a:solidFill>
                <a:latin typeface="Times New Roman" pitchFamily="65" charset="-122"/>
                <a:ea typeface="宋体" pitchFamily="65" charset="-122"/>
              </a:rPr>
              <a:t>嘉措的诗句和古代诗歌名句来解释“美景都去哪儿了”,运用拟人、排比等修辞格描写自然</a:t>
            </a:r>
            <a:r>
              <a:rPr dirty="0"/>
              <a:t/>
            </a:r>
            <a:br>
              <a:rPr dirty="0"/>
            </a:br>
            <a:r>
              <a:rPr lang="zh-CN" altLang="en-US" sz="1530" kern="0" dirty="0" smtClean="0">
                <a:solidFill>
                  <a:srgbClr val="000000"/>
                </a:solidFill>
                <a:latin typeface="Times New Roman" pitchFamily="65" charset="-122"/>
                <a:ea typeface="宋体" pitchFamily="65" charset="-122"/>
              </a:rPr>
              <a:t>美景受到的破坏的状况,不仅准确精练,而且生动形象,富有诗意,具有很强的艺术感染力。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11.(2014</a:t>
            </a:r>
            <a:r>
              <a:rPr lang="zh-CN" altLang="en-US" sz="1530" kern="0" dirty="0" smtClean="0">
                <a:solidFill>
                  <a:srgbClr val="000000"/>
                </a:solidFill>
                <a:latin typeface="Times New Roman" pitchFamily="65" charset="-122"/>
                <a:ea typeface="宋体" pitchFamily="65" charset="-122"/>
              </a:rPr>
              <a:t>安徽</a:t>
            </a:r>
            <a:r>
              <a:rPr lang="en-US" altLang="zh-CN" sz="1530" kern="0" dirty="0" smtClean="0">
                <a:solidFill>
                  <a:srgbClr val="000000"/>
                </a:solidFill>
                <a:latin typeface="Times New Roman" pitchFamily="65" charset="-122"/>
                <a:ea typeface="宋体" pitchFamily="65" charset="-122"/>
              </a:rPr>
              <a:t>,21,60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一位表演艺术家和一位剧作家就演员改动剧本台词一事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发表了不同的意见。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表演艺术家说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演员是在演戏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不是念剧本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可以根据表演的需要改动台词。</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剧作家说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剧本是一剧之本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体现了作者的艺术追求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如果演员随意改动台词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就可能违背创作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的原意。</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不要脱离材料内容及含意的范围作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不得透露个人相关信息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书写规范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正确使用标点符号。</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表演艺术家从表演的角度坚持“可以</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改动台词”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剧作家则从创作剧本的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角度说“随意改动台词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就可能违背创作的原意”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两者“不同的意见”是本题立意的着眼</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点。面对同一问题,不同的人站在不同的立场上就会有不同的观点,此所谓“仁者见仁,智者见</a:t>
            </a:r>
            <a:r>
              <a:rPr dirty="0"/>
              <a:t/>
            </a:r>
            <a:br>
              <a:rPr dirty="0"/>
            </a:br>
            <a:r>
              <a:rPr lang="zh-CN" altLang="en-US" sz="1530" kern="0" dirty="0" smtClean="0">
                <a:solidFill>
                  <a:srgbClr val="000000"/>
                </a:solidFill>
                <a:latin typeface="Times New Roman" pitchFamily="65" charset="-122"/>
                <a:ea typeface="宋体" pitchFamily="65" charset="-122"/>
              </a:rPr>
              <a:t>智”。演员应该怎么办?他或是坚持个人观点,或是根据他人建议而变通;还可以在与他人的</a:t>
            </a:r>
            <a:r>
              <a:rPr dirty="0"/>
              <a:t/>
            </a:r>
            <a:br>
              <a:rPr dirty="0"/>
            </a:br>
            <a:r>
              <a:rPr lang="zh-CN" altLang="en-US" sz="1530" kern="0" dirty="0" smtClean="0">
                <a:solidFill>
                  <a:srgbClr val="000000"/>
                </a:solidFill>
                <a:latin typeface="Times New Roman" pitchFamily="65" charset="-122"/>
                <a:ea typeface="宋体" pitchFamily="65" charset="-122"/>
              </a:rPr>
              <a:t>交流与沟通中深化认识,增进对问题的理解。参考立意角度:①变通与坚守;②做事、做人要懂</a:t>
            </a:r>
            <a:r>
              <a:rPr dirty="0"/>
              <a:t/>
            </a:r>
            <a:br>
              <a:rPr dirty="0"/>
            </a:br>
            <a:r>
              <a:rPr lang="zh-CN" altLang="en-US" sz="1530" kern="0" dirty="0" smtClean="0">
                <a:solidFill>
                  <a:srgbClr val="000000"/>
                </a:solidFill>
                <a:latin typeface="Times New Roman" pitchFamily="65" charset="-122"/>
                <a:ea typeface="宋体" pitchFamily="65" charset="-122"/>
              </a:rPr>
              <a:t>得协调与沟通;③仁者见仁,智者见智;④应学会倾听不同的意见;⑤既要遵从(艺术)规律,又要</a:t>
            </a:r>
            <a:r>
              <a:rPr dirty="0"/>
              <a:t/>
            </a:r>
            <a:br>
              <a:rPr dirty="0"/>
            </a:br>
            <a:r>
              <a:rPr lang="zh-CN" altLang="en-US" sz="1530" kern="0" dirty="0" smtClean="0">
                <a:solidFill>
                  <a:srgbClr val="000000"/>
                </a:solidFill>
                <a:latin typeface="Times New Roman" pitchFamily="65" charset="-122"/>
                <a:ea typeface="宋体" pitchFamily="65" charset="-122"/>
              </a:rPr>
              <a:t>不囿于成见,方可有所创新;⑥尊重规则;⑦鼓励创新。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守正本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发新枝</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“条条大道通罗马”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但终会有那么一条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成为公认的主干道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此为正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万变不离其宗”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究有那么一变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会成为难得的锦上花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此为新。在人生的剧场上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我们都是演员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守一剧之本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我之新声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方能夺人眼目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大放异彩。</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草木之根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生命之源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不可不守。自商周开始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便出现“民本思想”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历代君王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守之便兴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损之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便亡。夏桀暴虐无道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骄奢淫逸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而百姓食不果腹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怨声载道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时日曷丧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予及汝皆亡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他终在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百姓愤怒的呐喊声中走向了灭亡。唐太宗兼听而明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在谏臣魏征的辅佐下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以“民为水、君为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舟”为治国之标尺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尊重民意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执政为民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终有“贞观之治”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深受爱戴。可见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守住源头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秉正道</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而行,才能踏出通往成功的主干道。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守,需有分寸,过分地坚守便是墨守成规。郑人买履,没有带量好的尺码就没法买鞋,只相信那</a:t>
            </a:r>
            <a:r>
              <a:rPr dirty="0"/>
              <a:t/>
            </a:r>
            <a:br>
              <a:rPr dirty="0"/>
            </a:br>
            <a:r>
              <a:rPr lang="zh-CN" altLang="en-US" sz="1530" kern="0" dirty="0" smtClean="0">
                <a:solidFill>
                  <a:srgbClr val="000000"/>
                </a:solidFill>
                <a:latin typeface="Times New Roman" pitchFamily="65" charset="-122"/>
                <a:ea typeface="宋体" pitchFamily="65" charset="-122"/>
              </a:rPr>
              <a:t>尺度而不信自己的脚,可谓荒唐之至。在滑铁卢战役的最后时刻,拿破仑命悬一线,把希望寄托</a:t>
            </a:r>
            <a:r>
              <a:rPr dirty="0"/>
              <a:t/>
            </a:r>
            <a:br>
              <a:rPr dirty="0"/>
            </a:br>
            <a:r>
              <a:rPr lang="zh-CN" altLang="en-US" sz="1530" kern="0" dirty="0" smtClean="0">
                <a:solidFill>
                  <a:srgbClr val="000000"/>
                </a:solidFill>
                <a:latin typeface="Times New Roman" pitchFamily="65" charset="-122"/>
                <a:ea typeface="宋体" pitchFamily="65" charset="-122"/>
              </a:rPr>
              <a:t>在格鲁西带领的援军上。可是虽然只隔着三个小时的路程,在那不祥的炮声中,格鲁西还是拒</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绝了副司令“向开炮处进军”的要求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不顾战场形势的突变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坚持按照原先收到的命令行事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去增援拿破仑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而是追击撤退的普军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最终掐灭了拿破仑最后的希望。墨守命令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导致拿破仑在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滑铁卢战役中惨败。可见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因为环境在不断发展变化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墨守成规不是明智的选择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我们要学会修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正剧本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勇于创新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才能让生命之剧演绎得更有生机。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变则通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通则久。当“</a:t>
            </a:r>
            <a:r>
              <a:rPr lang="en-US" altLang="zh-CN" sz="1530" kern="0" dirty="0" smtClean="0">
                <a:solidFill>
                  <a:srgbClr val="000000"/>
                </a:solidFill>
                <a:latin typeface="Times New Roman" pitchFamily="65" charset="-122"/>
                <a:ea typeface="宋体" pitchFamily="65" charset="-122"/>
              </a:rPr>
              <a:t>80</a:t>
            </a:r>
            <a:r>
              <a:rPr lang="zh-CN" altLang="en-US" sz="1530" kern="0" dirty="0" smtClean="0">
                <a:solidFill>
                  <a:srgbClr val="000000"/>
                </a:solidFill>
                <a:latin typeface="Times New Roman" pitchFamily="65" charset="-122"/>
                <a:ea typeface="宋体" pitchFamily="65" charset="-122"/>
              </a:rPr>
              <a:t>后”这代人大多在按部就班地找工作、还房贷的时候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留学归来的陈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欧不走常路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引进游戏内置广告模式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启动创业之轮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此为一变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发现不合国内形势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立马变通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电子商务的浪潮中找到了新商机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此为二变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电商业务繁杂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陈欧独选“化妆品”这一项专攻</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此为三变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在事业蒸蒸日上之时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陈欧从幕后走到台前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亲自出镜拍摄“</a:t>
            </a:r>
            <a:r>
              <a:rPr lang="en-US" altLang="zh-CN" sz="1530" kern="0" dirty="0" smtClean="0">
                <a:solidFill>
                  <a:srgbClr val="000000"/>
                </a:solidFill>
                <a:latin typeface="Times New Roman" pitchFamily="65" charset="-122"/>
                <a:ea typeface="宋体" pitchFamily="65" charset="-122"/>
              </a:rPr>
              <a:t>80</a:t>
            </a:r>
            <a:r>
              <a:rPr lang="zh-CN" altLang="en-US" sz="1530" kern="0" dirty="0" smtClean="0">
                <a:solidFill>
                  <a:srgbClr val="000000"/>
                </a:solidFill>
                <a:latin typeface="Times New Roman" pitchFamily="65" charset="-122"/>
                <a:ea typeface="宋体" pitchFamily="65" charset="-122"/>
              </a:rPr>
              <a:t>后”励志广告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网友热捧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聚美优品”更为人熟知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此为四变</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正如他在广告中所说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你有你的规则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有我的选择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你否定我的现在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我决定我的未来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你嘲笑我一无所有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不配去爱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我可怜你总是等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待;你可以轻视我们的年轻,我们会证明这是谁的时代。”在规则之中,会变通者得天下。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时代纷繁,价值多元,但核心价值观仍需守护,譬如为官者需守住“清”,为商者需守住</a:t>
            </a:r>
            <a:r>
              <a:rPr dirty="0"/>
              <a:t/>
            </a:r>
            <a:br>
              <a:rPr dirty="0"/>
            </a:br>
            <a:r>
              <a:rPr lang="zh-CN" altLang="en-US" sz="1530" kern="0" dirty="0" smtClean="0">
                <a:solidFill>
                  <a:srgbClr val="000000"/>
                </a:solidFill>
                <a:latin typeface="Times New Roman" pitchFamily="65" charset="-122"/>
                <a:ea typeface="宋体" pitchFamily="65" charset="-122"/>
              </a:rPr>
              <a:t>“信”。人生路远,坚守根本,但变通乃活水之法,譬如为师者需因材施教,为生者需博采众长。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人生需守得沧桑正道,演绎预设的剧本,但同样也要关注环境的变化、关注内心的声音,于旧曲</a:t>
            </a:r>
            <a:r>
              <a:rPr dirty="0"/>
              <a:t/>
            </a:r>
            <a:br>
              <a:rPr dirty="0"/>
            </a:br>
            <a:r>
              <a:rPr lang="zh-CN" altLang="en-US" sz="1530" kern="0" dirty="0" smtClean="0">
                <a:solidFill>
                  <a:srgbClr val="000000"/>
                </a:solidFill>
                <a:latin typeface="Times New Roman" pitchFamily="65" charset="-122"/>
                <a:ea typeface="宋体" pitchFamily="65" charset="-122"/>
              </a:rPr>
              <a:t>中翻出新篇。既守得树之根本,又发出新枝、奇枝,这树,方才繁茂恒久,富有生机。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本文从材料中生发出守正与创新的主旨,观点具有启发性。文章结构清晰,开篇直奔</a:t>
            </a:r>
            <a:r>
              <a:rPr dirty="0"/>
              <a:t/>
            </a:r>
            <a:br>
              <a:rPr dirty="0"/>
            </a:br>
            <a:r>
              <a:rPr lang="zh-CN" altLang="en-US" sz="1530" kern="0" dirty="0" smtClean="0">
                <a:solidFill>
                  <a:srgbClr val="000000"/>
                </a:solidFill>
                <a:latin typeface="Times New Roman" pitchFamily="65" charset="-122"/>
                <a:ea typeface="宋体" pitchFamily="65" charset="-122"/>
              </a:rPr>
              <a:t>主题,观点鲜明。接着论守正本,批评墨守成规,主张变则通。拓宽深化,引申守护核心价值这</a:t>
            </a:r>
            <a:r>
              <a:rPr dirty="0"/>
              <a:t/>
            </a:r>
            <a:br>
              <a:rPr dirty="0"/>
            </a:br>
            <a:r>
              <a:rPr lang="zh-CN" altLang="en-US" sz="1530" kern="0" dirty="0" smtClean="0">
                <a:solidFill>
                  <a:srgbClr val="000000"/>
                </a:solidFill>
                <a:latin typeface="Times New Roman" pitchFamily="65" charset="-122"/>
                <a:ea typeface="宋体" pitchFamily="65" charset="-122"/>
              </a:rPr>
              <a:t>个“本”,结尾呼吁守本出新。全文为总分总结构,主体部分层层递进,文脉贯通,一气呵成。</a:t>
            </a:r>
            <a:r>
              <a:rPr dirty="0"/>
              <a:t/>
            </a:r>
            <a:br>
              <a:rPr dirty="0"/>
            </a:br>
            <a:r>
              <a:rPr lang="zh-CN" altLang="en-US" sz="1530" kern="0" dirty="0" smtClean="0">
                <a:solidFill>
                  <a:srgbClr val="000000"/>
                </a:solidFill>
                <a:latin typeface="Times New Roman" pitchFamily="65" charset="-122"/>
                <a:ea typeface="宋体" pitchFamily="65" charset="-122"/>
              </a:rPr>
              <a:t>本文句式多变,长短句相间,整句散句相间,错落有致,用词典雅,善用修辞,语言富有文采。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12.(2014</a:t>
            </a:r>
            <a:r>
              <a:rPr lang="zh-CN" altLang="en-US" sz="1530" kern="0" dirty="0" smtClean="0">
                <a:solidFill>
                  <a:srgbClr val="000000"/>
                </a:solidFill>
                <a:latin typeface="Times New Roman" pitchFamily="65" charset="-122"/>
                <a:ea typeface="宋体" pitchFamily="65" charset="-122"/>
              </a:rPr>
              <a:t>江苏</a:t>
            </a:r>
            <a:r>
              <a:rPr lang="en-US" altLang="zh-CN" sz="1530" kern="0" dirty="0" smtClean="0">
                <a:solidFill>
                  <a:srgbClr val="000000"/>
                </a:solidFill>
                <a:latin typeface="Times New Roman" pitchFamily="65" charset="-122"/>
                <a:ea typeface="宋体" pitchFamily="65" charset="-122"/>
              </a:rPr>
              <a:t>,19,70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根据以下材料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文体不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诗歌除外。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没有什么是不朽的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只有青春是不朽的。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也有人说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青年人不相信有朝一日会老去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这种感觉其实是天真的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我们自欺欺人地抱有一种像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自然一样长存不朽的信念。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当电影《致我们终将逝去的青春》火爆全国时,逝去青春的人开始怀念和祭奠</a:t>
            </a:r>
            <a:r>
              <a:rPr dirty="0"/>
              <a:t/>
            </a:r>
            <a:br>
              <a:rPr dirty="0"/>
            </a:br>
            <a:r>
              <a:rPr lang="zh-CN" altLang="en-US" sz="1530" kern="0" dirty="0" smtClean="0">
                <a:solidFill>
                  <a:srgbClr val="000000"/>
                </a:solidFill>
                <a:latin typeface="Times New Roman" pitchFamily="65" charset="-122"/>
                <a:ea typeface="宋体" pitchFamily="65" charset="-122"/>
              </a:rPr>
              <a:t>自己逝去的青春;青年人继续恣意地享受自己或多或少的青春。对于逝去青春的人来说,青春</a:t>
            </a:r>
            <a:r>
              <a:rPr dirty="0"/>
              <a:t/>
            </a:r>
            <a:br>
              <a:rPr dirty="0"/>
            </a:br>
            <a:r>
              <a:rPr lang="zh-CN" altLang="en-US" sz="1530" kern="0" dirty="0" smtClean="0">
                <a:solidFill>
                  <a:srgbClr val="000000"/>
                </a:solidFill>
                <a:latin typeface="Times New Roman" pitchFamily="65" charset="-122"/>
                <a:ea typeface="宋体" pitchFamily="65" charset="-122"/>
              </a:rPr>
              <a:t>意味着梦想、年轻、浪漫和激情。虽然时光易逝,年华易老,但被青春包围着的那些美好的时</a:t>
            </a:r>
            <a:r>
              <a:rPr dirty="0"/>
              <a:t/>
            </a:r>
            <a:br>
              <a:rPr dirty="0"/>
            </a:br>
            <a:r>
              <a:rPr lang="zh-CN" altLang="en-US" sz="1530" kern="0" dirty="0" smtClean="0">
                <a:solidFill>
                  <a:srgbClr val="000000"/>
                </a:solidFill>
                <a:latin typeface="Times New Roman" pitchFamily="65" charset="-122"/>
                <a:ea typeface="宋体" pitchFamily="65" charset="-122"/>
              </a:rPr>
              <a:t>光依旧触手可及。是“青春不朽”,还是“青春易逝”,关键在于心态。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①从“有人说”“也有人说”角度立意:仁者见仁,智者见智。②从“青春”的角度立意:无论</a:t>
            </a:r>
            <a:r>
              <a:rPr dirty="0"/>
              <a:t/>
            </a:r>
            <a:br>
              <a:rPr dirty="0"/>
            </a:br>
            <a:r>
              <a:rPr lang="zh-CN" altLang="en-US" sz="1530" kern="0" dirty="0" smtClean="0">
                <a:solidFill>
                  <a:srgbClr val="000000"/>
                </a:solidFill>
                <a:latin typeface="Times New Roman" pitchFamily="65" charset="-122"/>
                <a:ea typeface="宋体" pitchFamily="65" charset="-122"/>
              </a:rPr>
              <a:t>青春是“不朽”,还是“易逝”,我们都应珍惜时光,有所作为。③从“青春”的引申义立意:</a:t>
            </a:r>
            <a:r>
              <a:rPr dirty="0"/>
              <a:t/>
            </a:r>
            <a:br>
              <a:rPr dirty="0"/>
            </a:br>
            <a:r>
              <a:rPr lang="zh-CN" altLang="en-US" sz="1530" kern="0" dirty="0" smtClean="0">
                <a:solidFill>
                  <a:srgbClr val="000000"/>
                </a:solidFill>
                <a:latin typeface="Times New Roman" pitchFamily="65" charset="-122"/>
                <a:ea typeface="宋体" pitchFamily="65" charset="-122"/>
              </a:rPr>
              <a:t>梦想、追求、信念、浪漫、激情等都是不朽的。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何必“不朽”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辛夷坞说:“在旷阔的时间面前,青春脆薄得像一张纸。”任时光匆匆逝去,当昔日美人变成今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日的红粉骷髅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在时间面前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我们渺小如尘埃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化为一抔尘土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何来不朽</a:t>
            </a:r>
            <a:r>
              <a:rPr lang="en-US" altLang="zh-CN" sz="1530" kern="0" dirty="0" smtClean="0">
                <a:solidFill>
                  <a:srgbClr val="000000"/>
                </a:solidFill>
                <a:latin typeface="Times New Roman" pitchFamily="65" charset="-122"/>
                <a:ea typeface="宋体" pitchFamily="65" charset="-122"/>
              </a:rPr>
              <a:t>?</a:t>
            </a:r>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然而古今之人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求医问药妄多驻几年容颜者不胜枚举。昔有汉武帝听信道士之言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大兴炼丹之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今有明星打肉毒杆菌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妄得一夕的美貌。如此这些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却在时间面前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一次次上演着肤浅与愚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蠢,这种“不朽”真的有必要吗?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窃以为:真正的不朽,不在于青春永驻,而在于青春价值的实现,我来过,我活过,我努力过,我在世</a:t>
            </a:r>
            <a:r>
              <a:rPr dirty="0"/>
              <a:t/>
            </a:r>
            <a:br>
              <a:rPr dirty="0"/>
            </a:br>
            <a:r>
              <a:rPr lang="zh-CN" altLang="en-US" sz="1530" kern="0" dirty="0" smtClean="0">
                <a:solidFill>
                  <a:srgbClr val="000000"/>
                </a:solidFill>
                <a:latin typeface="Times New Roman" pitchFamily="65" charset="-122"/>
                <a:ea typeface="宋体" pitchFamily="65" charset="-122"/>
              </a:rPr>
              <a:t>上存在过,便足矣。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张爱玲说:“生命是一袭华美的袍,上面爬满了虱子。”即使生命破败如爬满虱子的袍子,随时</a:t>
            </a:r>
            <a:r>
              <a:rPr dirty="0"/>
              <a:t/>
            </a:r>
            <a:br>
              <a:rPr dirty="0"/>
            </a:br>
            <a:r>
              <a:rPr lang="zh-CN" altLang="en-US" sz="1530" kern="0" dirty="0" smtClean="0">
                <a:solidFill>
                  <a:srgbClr val="000000"/>
                </a:solidFill>
                <a:latin typeface="Times New Roman" pitchFamily="65" charset="-122"/>
                <a:ea typeface="宋体" pitchFamily="65" charset="-122"/>
              </a:rPr>
              <a:t>“腐烂”,仍要在生命中实现自我价值。“我的人生中只有两条路,要么赶紧死,要么精彩地活</a:t>
            </a:r>
            <a:r>
              <a:rPr dirty="0"/>
              <a:t/>
            </a:r>
            <a:br>
              <a:rPr dirty="0"/>
            </a:br>
            <a:r>
              <a:rPr lang="zh-CN" altLang="en-US" sz="1530" kern="0" dirty="0" smtClean="0">
                <a:solidFill>
                  <a:srgbClr val="000000"/>
                </a:solidFill>
                <a:latin typeface="Times New Roman" pitchFamily="65" charset="-122"/>
                <a:ea typeface="宋体" pitchFamily="65" charset="-122"/>
              </a:rPr>
              <a:t>着。”他是刘伟,在失去双臂后毅然选择了后者,几度寒暑几度秋,他用汗水与坚持书写了生命</a:t>
            </a:r>
            <a:r>
              <a:rPr dirty="0"/>
              <a:t/>
            </a:r>
            <a:br>
              <a:rPr dirty="0"/>
            </a:br>
            <a:r>
              <a:rPr lang="zh-CN" altLang="en-US" sz="1530" kern="0" dirty="0" smtClean="0">
                <a:solidFill>
                  <a:srgbClr val="000000"/>
                </a:solidFill>
                <a:latin typeface="Times New Roman" pitchFamily="65" charset="-122"/>
                <a:ea typeface="宋体" pitchFamily="65" charset="-122"/>
              </a:rPr>
              <a:t>的绚烂华章。又有刘大铭者,他从小患病,在病床上度过短暂的一生,却坚持每天十万字的阅读</a:t>
            </a:r>
            <a:r>
              <a:rPr dirty="0"/>
              <a:t/>
            </a:r>
            <a:br>
              <a:rPr dirty="0"/>
            </a:br>
            <a:r>
              <a:rPr lang="zh-CN" altLang="en-US" sz="1530" kern="0" dirty="0" smtClean="0">
                <a:solidFill>
                  <a:srgbClr val="000000"/>
                </a:solidFill>
                <a:latin typeface="Times New Roman" pitchFamily="65" charset="-122"/>
                <a:ea typeface="宋体" pitchFamily="65" charset="-122"/>
              </a:rPr>
              <a:t>量,不断丰富自己。虽然早早病逝,但他那自强不息的生命力量却“不朽”地感染着我们。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有位哲人曾说:“青春不是生理的一段时期,而是一种心理状态。”若将青春这一状态,终期地</a:t>
            </a:r>
            <a:r>
              <a:rPr dirty="0"/>
              <a:t/>
            </a:r>
            <a:br>
              <a:rPr dirty="0"/>
            </a:br>
            <a:r>
              <a:rPr lang="zh-CN" altLang="en-US" sz="1530" kern="0" dirty="0" smtClean="0">
                <a:solidFill>
                  <a:srgbClr val="000000"/>
                </a:solidFill>
                <a:latin typeface="Times New Roman" pitchFamily="65" charset="-122"/>
                <a:ea typeface="宋体" pitchFamily="65" charset="-122"/>
              </a:rPr>
              <a:t>维持下去,又何必追求那老去的不朽。一生风骨凝成诗的牛汉,用自己的心、自己的血讴出了</a:t>
            </a:r>
            <a:r>
              <a:rPr dirty="0"/>
              <a:t/>
            </a:r>
            <a:br>
              <a:rPr dirty="0"/>
            </a:br>
            <a:r>
              <a:rPr lang="zh-CN" altLang="en-US" sz="1530" kern="0" dirty="0" smtClean="0">
                <a:solidFill>
                  <a:srgbClr val="000000"/>
                </a:solidFill>
                <a:latin typeface="Times New Roman" pitchFamily="65" charset="-122"/>
                <a:ea typeface="宋体" pitchFamily="65" charset="-122"/>
              </a:rPr>
              <a:t>史一样的诗歌,描绘真正的历史。在八十高龄时他仍然说:“我以前是热血青年,如今是热血老</a:t>
            </a:r>
            <a:r>
              <a:rPr dirty="0"/>
              <a:t/>
            </a:r>
            <a:br>
              <a:rPr dirty="0"/>
            </a:br>
            <a:r>
              <a:rPr lang="zh-CN" altLang="en-US" sz="1530" kern="0" dirty="0" smtClean="0">
                <a:solidFill>
                  <a:srgbClr val="000000"/>
                </a:solidFill>
                <a:latin typeface="Times New Roman" pitchFamily="65" charset="-122"/>
                <a:ea typeface="宋体" pitchFamily="65" charset="-122"/>
              </a:rPr>
              <a:t>年。”长期维持那份对生活热爱的他,谁又可以说,他的青春早已腐朽?不,在他永不停息的脉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搏中,“青春”永存。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昔日,晋代王右军兰亭上书“俯仰之间,已为陈迹”,感慨青春生命的易逝;苏东坡在赤壁之下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也曾书道“渺沧海之一粟”,感叹生命之渺小。可我更倾情那句——“则物与我皆无尽也,而</a:t>
            </a:r>
            <a:r>
              <a:rPr dirty="0"/>
              <a:t/>
            </a:r>
            <a:br>
              <a:rPr dirty="0"/>
            </a:br>
            <a:r>
              <a:rPr lang="zh-CN" altLang="en-US" sz="1530" kern="0" dirty="0" smtClean="0">
                <a:solidFill>
                  <a:srgbClr val="000000"/>
                </a:solidFill>
                <a:latin typeface="Times New Roman" pitchFamily="65" charset="-122"/>
                <a:ea typeface="宋体" pitchFamily="65" charset="-122"/>
              </a:rPr>
              <a:t>又何羡乎?”我们又何必妄求青春永驻,岁月不朽;若是不断实现人生价值,拓宽自己生命的宽</a:t>
            </a:r>
            <a:r>
              <a:rPr dirty="0"/>
              <a:t/>
            </a:r>
            <a:br>
              <a:rPr dirty="0"/>
            </a:br>
            <a:r>
              <a:rPr lang="zh-CN" altLang="en-US" sz="1530" kern="0" dirty="0" smtClean="0">
                <a:solidFill>
                  <a:srgbClr val="000000"/>
                </a:solidFill>
                <a:latin typeface="Times New Roman" pitchFamily="65" charset="-122"/>
                <a:ea typeface="宋体" pitchFamily="65" charset="-122"/>
              </a:rPr>
              <a:t>度,那什么青春的朽与不朽,何有于我哉?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我坚信,我生存过,我来过,我见过日出与朝阳,我听过清风,我爱过世间美好,我怜过大地悲音</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这些已使我的生命丰满,使我的青春绚丽,我不需要什么所谓的“不朽”,这已足够。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本文是一篇看似反弹琵琶实则合乎主流价值判断的大胆聪明的议论文。文题“何必</a:t>
            </a:r>
            <a:r>
              <a:rPr dirty="0"/>
              <a:t/>
            </a:r>
            <a:br>
              <a:rPr dirty="0"/>
            </a:br>
            <a:r>
              <a:rPr lang="zh-CN" altLang="en-US" sz="1530" kern="0" dirty="0" smtClean="0">
                <a:solidFill>
                  <a:srgbClr val="000000"/>
                </a:solidFill>
                <a:latin typeface="Times New Roman" pitchFamily="65" charset="-122"/>
                <a:ea typeface="宋体" pitchFamily="65" charset="-122"/>
              </a:rPr>
              <a:t>‘不朽’”语出惊人;开篇释题,以一则精辟引言引出感慨:在永恒的时间面前何来不朽?但古</a:t>
            </a:r>
            <a:r>
              <a:rPr dirty="0"/>
              <a:t/>
            </a:r>
            <a:br>
              <a:rPr dirty="0"/>
            </a:br>
            <a:r>
              <a:rPr lang="zh-CN" altLang="en-US" sz="1530" kern="0" dirty="0" smtClean="0">
                <a:solidFill>
                  <a:srgbClr val="000000"/>
                </a:solidFill>
                <a:latin typeface="Times New Roman" pitchFamily="65" charset="-122"/>
                <a:ea typeface="宋体" pitchFamily="65" charset="-122"/>
              </a:rPr>
              <a:t>往今来的人却偏偏追求青春永驻,岂不是肤浅愚蠢?然后顺理成章地提出:“真正的不朽,不在</a:t>
            </a:r>
            <a:r>
              <a:rPr dirty="0"/>
              <a:t/>
            </a:r>
            <a:br>
              <a:rPr dirty="0"/>
            </a:br>
            <a:r>
              <a:rPr lang="zh-CN" altLang="en-US" sz="1530" kern="0" dirty="0" smtClean="0">
                <a:solidFill>
                  <a:srgbClr val="000000"/>
                </a:solidFill>
                <a:latin typeface="Times New Roman" pitchFamily="65" charset="-122"/>
                <a:ea typeface="宋体" pitchFamily="65" charset="-122"/>
              </a:rPr>
              <a:t>于青春永驻,而在于青春价值的实现。”掷地有声。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更可贵的是,作者没有让观点停留在空洞的理论层面,而是用大量翔实充分的论据,进一步诠释</a:t>
            </a:r>
            <a:r>
              <a:rPr dirty="0"/>
              <a:t/>
            </a:r>
            <a:br>
              <a:rPr dirty="0"/>
            </a:br>
            <a:r>
              <a:rPr lang="zh-CN" altLang="en-US" sz="1530" kern="0" dirty="0" smtClean="0">
                <a:solidFill>
                  <a:srgbClr val="000000"/>
                </a:solidFill>
                <a:latin typeface="Times New Roman" pitchFamily="65" charset="-122"/>
                <a:ea typeface="宋体" pitchFamily="65" charset="-122"/>
              </a:rPr>
              <a:t>了如何才能实现青春的价值,使观点饱满具体,文章也有了鲜明的层次感。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最后,本文的语言功底也很扎实,对句信手拈来,文采飞扬。叙例张弛有度,分析切中肯綮,显示</a:t>
            </a:r>
            <a:r>
              <a:rPr dirty="0"/>
              <a:t/>
            </a:r>
            <a:br>
              <a:rPr dirty="0"/>
            </a:br>
            <a:r>
              <a:rPr lang="zh-CN" altLang="en-US" sz="1530" kern="0" dirty="0" smtClean="0">
                <a:solidFill>
                  <a:srgbClr val="000000"/>
                </a:solidFill>
                <a:latin typeface="Times New Roman" pitchFamily="65" charset="-122"/>
                <a:ea typeface="宋体" pitchFamily="65" charset="-122"/>
              </a:rPr>
              <a:t>了出色的驾驭语言的能力。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将材料进行压缩。小羽自主研发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获得专利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公布工艺流程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拟定标准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规范市场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不断创新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终成为致富带头人。可见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小羽的成功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既有创新开放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又有规则合作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更有共享的时代正能量。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注意审题。题中要求考生综合材料内容及含意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应重视“综合”二字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这“综合”考查了考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生的思考、权衡与判断能力。小羽在“推新”但“被模仿”后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便“公布工艺流程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拟定标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规范市场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不断创新”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这完全切合“大众创业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万众创新”这个时代的主旋律。考生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应有整体意识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不能只抓材料中个别字词来立意。</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从不同的角度切入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可以有不同的立意。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(1)从材料整体的角度立意:共享赢天下;大众创业,万众创新,共同发展。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(2)从小羽的角度立意:乐于分享,成就梦想;推陈出新是持续发展的法宝;换思路,求变通;人无我</a:t>
            </a:r>
            <a:r>
              <a:rPr dirty="0"/>
              <a:t/>
            </a:r>
            <a:br>
              <a:rPr dirty="0"/>
            </a:br>
            <a:r>
              <a:rPr lang="zh-CN" altLang="en-US" sz="1530" kern="0" dirty="0" smtClean="0">
                <a:solidFill>
                  <a:srgbClr val="000000"/>
                </a:solidFill>
                <a:latin typeface="Times New Roman" pitchFamily="65" charset="-122"/>
                <a:ea typeface="宋体" pitchFamily="65" charset="-122"/>
              </a:rPr>
              <a:t>有,人有我优。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(3)从花茶仿制者的角度反向立意:重视专利,强化规则意识。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(4)从政府部门的角度立意:规范市场,保护创新;制定行业标准,促进产业有序发展。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13.(2014福建,20,70分)阅读下面的材料,根据要求作文。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有些人一提到空谷就想起悬崖峭壁,而另一些人想到的却是栈道桥梁。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上面的材料,引发你怎样的感悟和联想?请就此写一篇不少于800字的议论文或记叙文。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要求:(1)必须符合文体要求;(2)角度自选,立意自定,标题自拟;(3)不要脱离材料内容及含意的</a:t>
            </a:r>
            <a:r>
              <a:rPr dirty="0"/>
              <a:t/>
            </a:r>
            <a:br>
              <a:rPr dirty="0"/>
            </a:br>
            <a:r>
              <a:rPr lang="zh-CN" altLang="en-US" sz="1530" kern="0" dirty="0" smtClean="0">
                <a:solidFill>
                  <a:srgbClr val="000000"/>
                </a:solidFill>
                <a:latin typeface="Times New Roman" pitchFamily="65" charset="-122"/>
                <a:ea typeface="宋体" pitchFamily="65" charset="-122"/>
              </a:rPr>
              <a:t>范围;(4)不得抄袭,不得套作。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材料虽短但内涵丰富,启人深思。“有些人一提到空谷就想起悬崖峭壁”,空谷</a:t>
            </a:r>
            <a:r>
              <a:rPr dirty="0"/>
              <a:t/>
            </a:r>
            <a:br>
              <a:rPr dirty="0"/>
            </a:br>
            <a:r>
              <a:rPr lang="zh-CN" altLang="en-US" sz="1530" kern="0" dirty="0" smtClean="0">
                <a:solidFill>
                  <a:srgbClr val="000000"/>
                </a:solidFill>
                <a:latin typeface="Times New Roman" pitchFamily="65" charset="-122"/>
                <a:ea typeface="宋体" pitchFamily="65" charset="-122"/>
              </a:rPr>
              <a:t>中处处是悬崖峭壁,山阻水隔,交通不便,困难重重;“悬崖峭壁”可理解为人生路途中的艰难</a:t>
            </a:r>
            <a:r>
              <a:rPr dirty="0"/>
              <a:t/>
            </a:r>
            <a:br>
              <a:rPr dirty="0"/>
            </a:br>
            <a:r>
              <a:rPr lang="zh-CN" altLang="en-US" sz="1530" kern="0" dirty="0" smtClean="0">
                <a:solidFill>
                  <a:srgbClr val="000000"/>
                </a:solidFill>
                <a:latin typeface="Times New Roman" pitchFamily="65" charset="-122"/>
                <a:ea typeface="宋体" pitchFamily="65" charset="-122"/>
              </a:rPr>
              <a:t>险阻。现实生活中,常有人被眼前的困难吓倒而止步不前。“另一些人想到的却是栈道桥</a:t>
            </a:r>
            <a:r>
              <a:rPr dirty="0"/>
              <a:t/>
            </a:r>
            <a:br>
              <a:rPr dirty="0"/>
            </a:br>
            <a:r>
              <a:rPr lang="zh-CN" altLang="en-US" sz="1530" kern="0" dirty="0" smtClean="0">
                <a:solidFill>
                  <a:srgbClr val="000000"/>
                </a:solidFill>
                <a:latin typeface="Times New Roman" pitchFamily="65" charset="-122"/>
                <a:ea typeface="宋体" pitchFamily="65" charset="-122"/>
              </a:rPr>
              <a:t>梁”,没有路,就想办法修路,这样的人无疑是积极的,富有进取心的。现实生活中,正是那些不</a:t>
            </a:r>
            <a:r>
              <a:rPr dirty="0"/>
              <a:t/>
            </a:r>
            <a:br>
              <a:rPr dirty="0"/>
            </a:br>
            <a:r>
              <a:rPr lang="zh-CN" altLang="en-US" sz="1530" kern="0" dirty="0" smtClean="0">
                <a:solidFill>
                  <a:srgbClr val="000000"/>
                </a:solidFill>
                <a:latin typeface="Times New Roman" pitchFamily="65" charset="-122"/>
                <a:ea typeface="宋体" pitchFamily="65" charset="-122"/>
              </a:rPr>
              <a:t>畏艰险、勇于创新的人,为自己、为大家开拓新道路,开辟新天地,开创新生活。参考立意角</a:t>
            </a:r>
            <a:r>
              <a:rPr dirty="0"/>
              <a:t/>
            </a:r>
            <a:br>
              <a:rPr dirty="0"/>
            </a:br>
            <a:r>
              <a:rPr lang="zh-CN" altLang="en-US" sz="1530" kern="0" dirty="0" smtClean="0">
                <a:solidFill>
                  <a:srgbClr val="000000"/>
                </a:solidFill>
                <a:latin typeface="Times New Roman" pitchFamily="65" charset="-122"/>
                <a:ea typeface="宋体" pitchFamily="65" charset="-122"/>
              </a:rPr>
              <a:t>度:①不畏艰难,才能开拓前行;②要勇于面对一切困难,开动脑筋解决困难;③创新思维助人</a:t>
            </a:r>
            <a:r>
              <a:rPr dirty="0"/>
              <a:t/>
            </a:r>
            <a:br>
              <a:rPr dirty="0"/>
            </a:br>
            <a:r>
              <a:rPr lang="zh-CN" altLang="en-US" sz="1530" kern="0" dirty="0" smtClean="0">
                <a:solidFill>
                  <a:srgbClr val="000000"/>
                </a:solidFill>
                <a:latin typeface="Times New Roman" pitchFamily="65" charset="-122"/>
                <a:ea typeface="宋体" pitchFamily="65" charset="-122"/>
              </a:rPr>
              <a:t>“开路”;④既要正视困难,更要有战胜困难的勇气、决心和能力。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面对“空谷”的遐想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“空谷”,空寂幽深的山谷,这不免让我想起“空谷足音”“空谷幽兰”这些成语,也让我想起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王安石的“世之奇伟、瑰怪、非常之观,常在于险远”这一名句。面对“空谷”,真的让人遐</a:t>
            </a:r>
            <a:r>
              <a:t/>
            </a:r>
            <a:br/>
            <a:r>
              <a:rPr lang="zh-CN" altLang="en-US" sz="1530" kern="0" dirty="0" smtClean="0">
                <a:solidFill>
                  <a:srgbClr val="000000"/>
                </a:solidFill>
                <a:latin typeface="Times New Roman" pitchFamily="65" charset="-122"/>
                <a:ea typeface="宋体" pitchFamily="65" charset="-122"/>
              </a:rPr>
              <a:t>想联翩啊!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《庄子·徐无鬼》中说:“夫逃虚空者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闻人足音跫然而喜矣。”我仿佛看到庄子静静地走</a:t>
            </a:r>
            <a:r>
              <a:t/>
            </a:r>
            <a:br/>
            <a:r>
              <a:rPr lang="zh-CN" altLang="en-US" sz="1530" kern="0" dirty="0" smtClean="0">
                <a:solidFill>
                  <a:srgbClr val="000000"/>
                </a:solidFill>
                <a:latin typeface="Times New Roman" pitchFamily="65" charset="-122"/>
                <a:ea typeface="宋体" pitchFamily="65" charset="-122"/>
              </a:rPr>
              <a:t>来,静静地坐在我的面前,脸上挂着微笑。“水击三千里,抟扶摇而上者九万里”的吟诵在耳边</a:t>
            </a:r>
            <a:r>
              <a:t/>
            </a:r>
            <a:br/>
            <a:r>
              <a:rPr lang="zh-CN" altLang="en-US" sz="1530" kern="0" dirty="0" smtClean="0">
                <a:solidFill>
                  <a:srgbClr val="000000"/>
                </a:solidFill>
                <a:latin typeface="Times New Roman" pitchFamily="65" charset="-122"/>
                <a:ea typeface="宋体" pitchFamily="65" charset="-122"/>
              </a:rPr>
              <a:t>轻轻回荡。非淡泊无以明志,非宁静无以致远。于万千功利之中,心不为所动,身不为所役,庄</a:t>
            </a:r>
            <a:r>
              <a:t/>
            </a:r>
            <a:br/>
            <a:r>
              <a:rPr lang="zh-CN" altLang="en-US" sz="1530" kern="0" dirty="0" smtClean="0">
                <a:solidFill>
                  <a:srgbClr val="000000"/>
                </a:solidFill>
                <a:latin typeface="Times New Roman" pitchFamily="65" charset="-122"/>
                <a:ea typeface="宋体" pitchFamily="65" charset="-122"/>
              </a:rPr>
              <a:t>子便在这静静的山谷中,享受着宁静淡泊的人生。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苏辙有诗云:“谷深不见兰生处,追逐微风偶得之。”翩翩思绪飞出,我又仿佛看到这样一个镜</a:t>
            </a:r>
            <a:r>
              <a:t/>
            </a:r>
            <a:br/>
            <a:r>
              <a:rPr lang="zh-CN" altLang="en-US" sz="1530" kern="0" dirty="0" smtClean="0">
                <a:solidFill>
                  <a:srgbClr val="000000"/>
                </a:solidFill>
                <a:latin typeface="Times New Roman" pitchFamily="65" charset="-122"/>
                <a:ea typeface="宋体" pitchFamily="65" charset="-122"/>
              </a:rPr>
              <a:t>头:柔和的月光下,王密趁着夜晚无人,“怀金十斤以遗震”。杨震面对黄金的诱惑,却断然拒</a:t>
            </a:r>
            <a:r>
              <a:t/>
            </a:r>
            <a:br/>
            <a:r>
              <a:rPr lang="zh-CN" altLang="en-US" sz="1530" kern="0" dirty="0" smtClean="0">
                <a:solidFill>
                  <a:srgbClr val="000000"/>
                </a:solidFill>
                <a:latin typeface="Times New Roman" pitchFamily="65" charset="-122"/>
                <a:ea typeface="宋体" pitchFamily="65" charset="-122"/>
              </a:rPr>
              <a:t>绝。王密说,晚上没有人知道。杨震却不因“没人知道”而放松对自我的要求,他回答得很妙:</a:t>
            </a:r>
            <a:r>
              <a:t/>
            </a:r>
            <a:br/>
            <a:r>
              <a:rPr lang="zh-CN" altLang="en-US" sz="1530" kern="0" dirty="0" smtClean="0">
                <a:solidFill>
                  <a:srgbClr val="000000"/>
                </a:solidFill>
                <a:latin typeface="Times New Roman" pitchFamily="65" charset="-122"/>
                <a:ea typeface="宋体" pitchFamily="65" charset="-122"/>
              </a:rPr>
              <a:t>“天知,神知,我知,子知。何谓无知!”王密只好“愧而出”。好一个“天知,神知,我知,子</a:t>
            </a:r>
            <a:r>
              <a:t/>
            </a:r>
            <a:br/>
            <a:r>
              <a:rPr lang="zh-CN" altLang="en-US" sz="1530" kern="0" dirty="0" smtClean="0">
                <a:solidFill>
                  <a:srgbClr val="000000"/>
                </a:solidFill>
                <a:latin typeface="Times New Roman" pitchFamily="65" charset="-122"/>
                <a:ea typeface="宋体" pitchFamily="65" charset="-122"/>
              </a:rPr>
              <a:t>知”,八个字掷地有声!这是杨震时时处处谨慎保持人格、匡正节操的有力宣言。杨震的人</a:t>
            </a:r>
            <a:r>
              <a:t/>
            </a:r>
            <a:br/>
            <a:r>
              <a:rPr lang="zh-CN" altLang="en-US" sz="1530" kern="0" dirty="0" smtClean="0">
                <a:solidFill>
                  <a:srgbClr val="000000"/>
                </a:solidFill>
                <a:latin typeface="Times New Roman" pitchFamily="65" charset="-122"/>
                <a:ea typeface="宋体" pitchFamily="65" charset="-122"/>
              </a:rPr>
              <a:t>品、形象,犹如这山谷中优雅的兰花,散发着幽幽的清香!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“世之奇伟、瑰怪、非常之观,常在于险远。”思绪继续飞扬,我的眼前出现了站在最顶峰,为</a:t>
            </a:r>
            <a:r>
              <a:t/>
            </a:r>
            <a:br/>
            <a:r>
              <a:rPr lang="zh-CN" altLang="en-US" sz="1530" kern="0" dirty="0" smtClean="0">
                <a:solidFill>
                  <a:srgbClr val="000000"/>
                </a:solidFill>
                <a:latin typeface="Times New Roman" pitchFamily="65" charset="-122"/>
                <a:ea typeface="宋体" pitchFamily="65" charset="-122"/>
              </a:rPr>
              <a:t>万众瞩目的作家莫言,他孜孜不倦的追求和大胆细腻的创作征服了世界,最终他登上了诺贝尔</a:t>
            </a:r>
            <a:endParaRPr lang="zh-CN" altLang="en-US"/>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文学奖的最高峰,成为第一个中国籍诺贝尔文学奖获得者,填补了中国文学界的空白。我的眼</a:t>
            </a:r>
            <a:r>
              <a:rPr dirty="0"/>
              <a:t/>
            </a:r>
            <a:br>
              <a:rPr dirty="0"/>
            </a:br>
            <a:r>
              <a:rPr lang="zh-CN" altLang="en-US" sz="1530" kern="0" dirty="0" smtClean="0">
                <a:solidFill>
                  <a:srgbClr val="000000"/>
                </a:solidFill>
                <a:latin typeface="Times New Roman" pitchFamily="65" charset="-122"/>
                <a:ea typeface="宋体" pitchFamily="65" charset="-122"/>
              </a:rPr>
              <a:t>前还出现了获得第78届奥斯卡金像奖最佳导演奖的首位华人李安。我的眼前还出现了</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他们不畏艰险,披荆斩棘,勇攀高峰,最终领略到了无限风光!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思绪回归,面对“空谷”,眼观蓝天,天地更加广阔。我由此悟出了许多道理:不管外在的世界</a:t>
            </a:r>
            <a:r>
              <a:rPr dirty="0"/>
              <a:t/>
            </a:r>
            <a:br>
              <a:rPr dirty="0"/>
            </a:br>
            <a:r>
              <a:rPr lang="zh-CN" altLang="en-US" sz="1530" kern="0" dirty="0" smtClean="0">
                <a:solidFill>
                  <a:srgbClr val="000000"/>
                </a:solidFill>
                <a:latin typeface="Times New Roman" pitchFamily="65" charset="-122"/>
                <a:ea typeface="宋体" pitchFamily="65" charset="-122"/>
              </a:rPr>
              <a:t>如何变化,作为生活中的我们,一定要有自己的信念,不为世俗所染,做一个品性高洁的人,要敢</a:t>
            </a:r>
            <a:r>
              <a:rPr dirty="0"/>
              <a:t/>
            </a:r>
            <a:br>
              <a:rPr dirty="0"/>
            </a:br>
            <a:r>
              <a:rPr lang="zh-CN" altLang="en-US" sz="1530" kern="0" dirty="0" smtClean="0">
                <a:solidFill>
                  <a:srgbClr val="000000"/>
                </a:solidFill>
                <a:latin typeface="Times New Roman" pitchFamily="65" charset="-122"/>
                <a:ea typeface="宋体" pitchFamily="65" charset="-122"/>
              </a:rPr>
              <a:t>于挑战现实,勇于攀登高峰,让自己的人生无怨无悔。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文章所选材料,人物事例主要有四个,一是庄子的淡泊人生,二是杨震的“四知”之说,</a:t>
            </a:r>
            <a:r>
              <a:rPr dirty="0"/>
              <a:t/>
            </a:r>
            <a:br>
              <a:rPr dirty="0"/>
            </a:br>
            <a:r>
              <a:rPr lang="zh-CN" altLang="en-US" sz="1530" kern="0" dirty="0" smtClean="0">
                <a:solidFill>
                  <a:srgbClr val="000000"/>
                </a:solidFill>
                <a:latin typeface="Times New Roman" pitchFamily="65" charset="-122"/>
                <a:ea typeface="宋体" pitchFamily="65" charset="-122"/>
              </a:rPr>
              <a:t>三是莫言的潜心写作,四是李安夺得奥斯卡金像奖。其中前三个是作者浓墨重彩描写的,文章</a:t>
            </a:r>
            <a:r>
              <a:rPr dirty="0"/>
              <a:t/>
            </a:r>
            <a:br>
              <a:rPr dirty="0"/>
            </a:br>
            <a:r>
              <a:rPr lang="zh-CN" altLang="en-US" sz="1530" kern="0" dirty="0" smtClean="0">
                <a:solidFill>
                  <a:srgbClr val="000000"/>
                </a:solidFill>
                <a:latin typeface="Times New Roman" pitchFamily="65" charset="-122"/>
                <a:ea typeface="宋体" pitchFamily="65" charset="-122"/>
              </a:rPr>
              <a:t>的主体部分就是以这三个人物事例为主要内容,从不同角度论述作者的观点的。名言材料较</a:t>
            </a:r>
            <a:r>
              <a:rPr dirty="0"/>
              <a:t/>
            </a:r>
            <a:br>
              <a:rPr dirty="0"/>
            </a:br>
            <a:r>
              <a:rPr lang="zh-CN" altLang="en-US" sz="1530" kern="0" dirty="0" smtClean="0">
                <a:solidFill>
                  <a:srgbClr val="000000"/>
                </a:solidFill>
                <a:latin typeface="Times New Roman" pitchFamily="65" charset="-122"/>
                <a:ea typeface="宋体" pitchFamily="65" charset="-122"/>
              </a:rPr>
              <a:t>为丰富,或引出观点,或引出人物事例。前者如王安石的《游褒禅山记》中的名句,后者如苏辙</a:t>
            </a:r>
            <a:r>
              <a:rPr dirty="0"/>
              <a:t/>
            </a:r>
            <a:br>
              <a:rPr dirty="0"/>
            </a:br>
            <a:r>
              <a:rPr lang="zh-CN" altLang="en-US" sz="1530" kern="0" dirty="0" smtClean="0">
                <a:solidFill>
                  <a:srgbClr val="000000"/>
                </a:solidFill>
                <a:latin typeface="Times New Roman" pitchFamily="65" charset="-122"/>
                <a:ea typeface="宋体" pitchFamily="65" charset="-122"/>
              </a:rPr>
              <a:t>的诗句。此外,《庄子·徐无鬼》中的文句和杨震的“四知”之说,与人物事例的介绍融为一</a:t>
            </a:r>
            <a:r>
              <a:rPr dirty="0"/>
              <a:t/>
            </a:r>
            <a:br>
              <a:rPr dirty="0"/>
            </a:br>
            <a:r>
              <a:rPr lang="zh-CN" altLang="en-US" sz="1530" kern="0" dirty="0" smtClean="0">
                <a:solidFill>
                  <a:srgbClr val="000000"/>
                </a:solidFill>
                <a:latin typeface="Times New Roman" pitchFamily="65" charset="-122"/>
                <a:ea typeface="宋体" pitchFamily="65" charset="-122"/>
              </a:rPr>
              <a:t>体,丰富了人物形象。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14.(2014广东,24,60分)阅读下面的文字,根据要求作文。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黑白胶片的时代,照片很少,只记录下人生的几个瞬间,在家人一次次的翻看中,它能唤起许多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永不褪色的记忆。但照片渐渐泛黄,日益模糊。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数码技术的时代,照片很多,记录着日常生活的点点滴滴,可以随时上传到网络与人分享。它从</a:t>
            </a:r>
            <a:r>
              <a:rPr dirty="0"/>
              <a:t/>
            </a:r>
            <a:br>
              <a:rPr dirty="0"/>
            </a:br>
            <a:r>
              <a:rPr lang="zh-CN" altLang="en-US" sz="1530" kern="0" dirty="0" smtClean="0">
                <a:solidFill>
                  <a:srgbClr val="000000"/>
                </a:solidFill>
                <a:latin typeface="Times New Roman" pitchFamily="65" charset="-122"/>
                <a:ea typeface="宋体" pitchFamily="65" charset="-122"/>
              </a:rPr>
              <a:t>不泛黄,永不模糊,但在快速浏览与频繁更新中,值得珍惜的“点滴”也可能被稀释。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要求:①自选角度,确定立意,自拟标题,文体不限。②不要脱离材料内容及含意的范围。③不</a:t>
            </a:r>
            <a:r>
              <a:rPr dirty="0"/>
              <a:t/>
            </a:r>
            <a:br>
              <a:rPr dirty="0"/>
            </a:br>
            <a:r>
              <a:rPr lang="zh-CN" altLang="en-US" sz="1530" kern="0" dirty="0" smtClean="0">
                <a:solidFill>
                  <a:srgbClr val="000000"/>
                </a:solidFill>
                <a:latin typeface="Times New Roman" pitchFamily="65" charset="-122"/>
                <a:ea typeface="宋体" pitchFamily="65" charset="-122"/>
              </a:rPr>
              <a:t>少于800字。④不得套作,不得抄袭。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这是一道材料作文题。作文由两段材料组成,属于多材料作文,要按“求同存</a:t>
            </a:r>
            <a:r>
              <a:rPr dirty="0"/>
              <a:t/>
            </a:r>
            <a:br>
              <a:rPr dirty="0"/>
            </a:br>
            <a:r>
              <a:rPr lang="zh-CN" altLang="en-US" sz="1530" kern="0" dirty="0" smtClean="0">
                <a:solidFill>
                  <a:srgbClr val="000000"/>
                </a:solidFill>
                <a:latin typeface="Times New Roman" pitchFamily="65" charset="-122"/>
                <a:ea typeface="宋体" pitchFamily="65" charset="-122"/>
              </a:rPr>
              <a:t>异”的原则审题。两段材料把照片(同)置于“黑白胶片的时代”和“数码技术的时代”两种</a:t>
            </a:r>
            <a:r>
              <a:rPr dirty="0"/>
              <a:t/>
            </a:r>
            <a:br>
              <a:rPr dirty="0"/>
            </a:br>
            <a:r>
              <a:rPr lang="zh-CN" altLang="en-US" sz="1530" kern="0" dirty="0" smtClean="0">
                <a:solidFill>
                  <a:srgbClr val="000000"/>
                </a:solidFill>
                <a:latin typeface="Times New Roman" pitchFamily="65" charset="-122"/>
                <a:ea typeface="宋体" pitchFamily="65" charset="-122"/>
              </a:rPr>
              <a:t>背景下进行对比,数量的少与多、空间范围的小与大、实物的旧与新、情感内涵的少与多,都</a:t>
            </a:r>
            <a:r>
              <a:rPr dirty="0"/>
              <a:t/>
            </a:r>
            <a:br>
              <a:rPr dirty="0"/>
            </a:br>
            <a:r>
              <a:rPr lang="zh-CN" altLang="en-US" sz="1530" kern="0" dirty="0" smtClean="0">
                <a:solidFill>
                  <a:srgbClr val="000000"/>
                </a:solidFill>
                <a:latin typeface="Times New Roman" pitchFamily="65" charset="-122"/>
                <a:ea typeface="宋体" pitchFamily="65" charset="-122"/>
              </a:rPr>
              <a:t>是传统旧事物在信息技术时代遭遇的尴尬处境。考生必须按照“不要脱离材料内容及含意</a:t>
            </a:r>
            <a:r>
              <a:rPr dirty="0"/>
              <a:t/>
            </a:r>
            <a:br>
              <a:rPr dirty="0"/>
            </a:br>
            <a:r>
              <a:rPr lang="zh-CN" altLang="en-US" sz="1530" kern="0" dirty="0" smtClean="0">
                <a:solidFill>
                  <a:srgbClr val="000000"/>
                </a:solidFill>
                <a:latin typeface="Times New Roman" pitchFamily="65" charset="-122"/>
                <a:ea typeface="宋体" pitchFamily="65" charset="-122"/>
              </a:rPr>
              <a:t>的范围”的要求,由材料内容(照片及其在两种社会背景下的不同)出发,扩展出去,揭示与照片</a:t>
            </a:r>
            <a:r>
              <a:rPr dirty="0"/>
              <a:t/>
            </a:r>
            <a:br>
              <a:rPr dirty="0"/>
            </a:br>
            <a:r>
              <a:rPr lang="zh-CN" altLang="en-US" sz="1530" kern="0" dirty="0" smtClean="0">
                <a:solidFill>
                  <a:srgbClr val="000000"/>
                </a:solidFill>
                <a:latin typeface="Times New Roman" pitchFamily="65" charset="-122"/>
                <a:ea typeface="宋体" pitchFamily="65" charset="-122"/>
              </a:rPr>
              <a:t>有相同处境的事物的变化,揭示人生和社会的一般规律。该题主要考查考生的辩证思维能力。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参考立意:情感与科技,情感的公开与隐私。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透过那泛黄的老照片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当曾经风光无限、雄霸天下的胶片业巨头柯达无奈地宣布破产,当各式各样功能炫酷、造型</a:t>
            </a:r>
            <a:r>
              <a:rPr dirty="0"/>
              <a:t/>
            </a:r>
            <a:br>
              <a:rPr dirty="0"/>
            </a:br>
            <a:r>
              <a:rPr lang="zh-CN" altLang="en-US" sz="1530" kern="0" dirty="0" smtClean="0">
                <a:solidFill>
                  <a:srgbClr val="000000"/>
                </a:solidFill>
                <a:latin typeface="Times New Roman" pitchFamily="65" charset="-122"/>
                <a:ea typeface="宋体" pitchFamily="65" charset="-122"/>
              </a:rPr>
              <a:t>高端的单反相机成为摄影师手中的新宠,当众多的智能手机被装上像素高得令人咋舌的摄像</a:t>
            </a:r>
            <a:r>
              <a:rPr dirty="0"/>
              <a:t/>
            </a:r>
            <a:br>
              <a:rPr dirty="0"/>
            </a:br>
            <a:r>
              <a:rPr lang="zh-CN" altLang="en-US" sz="1530" kern="0" dirty="0" smtClean="0">
                <a:solidFill>
                  <a:srgbClr val="000000"/>
                </a:solidFill>
                <a:latin typeface="Times New Roman" pitchFamily="65" charset="-122"/>
                <a:ea typeface="宋体" pitchFamily="65" charset="-122"/>
              </a:rPr>
              <a:t>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我们不得不承认,曾经记录着我们悲欢离合的胶片时代,终究还是在一片唏嘘声中,缓缓</a:t>
            </a:r>
            <a:r>
              <a:rPr dirty="0"/>
              <a:t/>
            </a:r>
            <a:br>
              <a:rPr dirty="0"/>
            </a:br>
            <a:r>
              <a:rPr lang="zh-CN" altLang="en-US" sz="1530" kern="0" dirty="0" smtClean="0">
                <a:solidFill>
                  <a:srgbClr val="000000"/>
                </a:solidFill>
                <a:latin typeface="Times New Roman" pitchFamily="65" charset="-122"/>
                <a:ea typeface="宋体" pitchFamily="65" charset="-122"/>
              </a:rPr>
              <a:t>落幕。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历史总是如此冷酷无情,新电子信息统治时代的到来,总是以旧王者的黯然离场作为背景,纵令</a:t>
            </a:r>
            <a:r>
              <a:rPr dirty="0"/>
              <a:t/>
            </a:r>
            <a:br>
              <a:rPr dirty="0"/>
            </a:br>
            <a:r>
              <a:rPr lang="zh-CN" altLang="en-US" sz="1530" kern="0" dirty="0" smtClean="0">
                <a:solidFill>
                  <a:srgbClr val="000000"/>
                </a:solidFill>
                <a:latin typeface="Times New Roman" pitchFamily="65" charset="-122"/>
                <a:ea typeface="宋体" pitchFamily="65" charset="-122"/>
              </a:rPr>
              <a:t>人唏嘘,令人流连,却总是无可奈何。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其实何止是黑白胶片,生活中一切的一切,都在面临着现代技术的入侵。纸质化阅读的备受冷</a:t>
            </a:r>
            <a:r>
              <a:rPr dirty="0"/>
              <a:t/>
            </a:r>
            <a:br>
              <a:rPr dirty="0"/>
            </a:br>
            <a:r>
              <a:rPr lang="zh-CN" altLang="en-US" sz="1530" kern="0" dirty="0" smtClean="0">
                <a:solidFill>
                  <a:srgbClr val="000000"/>
                </a:solidFill>
                <a:latin typeface="Times New Roman" pitchFamily="65" charset="-122"/>
                <a:ea typeface="宋体" pitchFamily="65" charset="-122"/>
              </a:rPr>
              <a:t>落和电子阅读的方兴未艾,书信的逐渐绝迹和电子邮件、微信、QQ等即时通信的大行其道,</a:t>
            </a:r>
            <a:r>
              <a:rPr dirty="0"/>
              <a:t/>
            </a:r>
            <a:br>
              <a:rPr dirty="0"/>
            </a:br>
            <a:r>
              <a:rPr lang="zh-CN" altLang="en-US" sz="1530" kern="0" dirty="0" smtClean="0">
                <a:solidFill>
                  <a:srgbClr val="000000"/>
                </a:solidFill>
                <a:latin typeface="Times New Roman" pitchFamily="65" charset="-122"/>
                <a:ea typeface="宋体" pitchFamily="65" charset="-122"/>
              </a:rPr>
              <a:t>磁带和CD在角落里蒙上岁月的灰尘,还有MP3、MP4里存满了一首首喜爱的歌曲</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是的,不</a:t>
            </a:r>
            <a:r>
              <a:rPr dirty="0"/>
              <a:t/>
            </a:r>
            <a:br>
              <a:rPr dirty="0"/>
            </a:br>
            <a:r>
              <a:rPr lang="zh-CN" altLang="en-US" sz="1530" kern="0" dirty="0" smtClean="0">
                <a:solidFill>
                  <a:srgbClr val="000000"/>
                </a:solidFill>
                <a:latin typeface="Times New Roman" pitchFamily="65" charset="-122"/>
                <a:ea typeface="宋体" pitchFamily="65" charset="-122"/>
              </a:rPr>
              <a:t>知不觉间,现代技术早已将我们的生活方式彻底改变,攻城略地,势如破竹。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然而,当我们臣服于现代技术那绰约的风姿和高贵的裙摆时,是否曾想过科学技术的发展,除了</a:t>
            </a:r>
            <a:r>
              <a:rPr dirty="0"/>
              <a:t/>
            </a:r>
            <a:br>
              <a:rPr dirty="0"/>
            </a:br>
            <a:r>
              <a:rPr lang="zh-CN" altLang="en-US" sz="1530" kern="0" dirty="0" smtClean="0">
                <a:solidFill>
                  <a:srgbClr val="000000"/>
                </a:solidFill>
                <a:latin typeface="Times New Roman" pitchFamily="65" charset="-122"/>
                <a:ea typeface="宋体" pitchFamily="65" charset="-122"/>
              </a:rPr>
              <a:t>带来海量的信息储存、光速的传播速度、便捷丰富的资源外,同时也意味着美好的“稀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释”、传统的遗失?你是否也曾对那些伴你度过峥嵘岁月的“鱼书”和“随身听”们,有过一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丝不舍和留恋?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真正有底蕴的文化,必有泥土的厚重,纸质的轻盈和木质的清香,而非金属、玻璃和塑料的冰</a:t>
            </a:r>
            <a:r>
              <a:rPr dirty="0"/>
              <a:t/>
            </a:r>
            <a:br>
              <a:rPr dirty="0"/>
            </a:br>
            <a:r>
              <a:rPr lang="zh-CN" altLang="en-US" sz="1530" kern="0" dirty="0" smtClean="0">
                <a:solidFill>
                  <a:srgbClr val="000000"/>
                </a:solidFill>
                <a:latin typeface="Times New Roman" pitchFamily="65" charset="-122"/>
                <a:ea typeface="宋体" pitchFamily="65" charset="-122"/>
              </a:rPr>
              <a:t>冷。数码技术的时代,照片不再高不可攀,然而打开手机和相机,液晶屏上的照片,却不过是无</a:t>
            </a:r>
            <a:r>
              <a:rPr dirty="0"/>
              <a:t/>
            </a:r>
            <a:br>
              <a:rPr dirty="0"/>
            </a:br>
            <a:r>
              <a:rPr lang="zh-CN" altLang="en-US" sz="1530" kern="0" dirty="0" smtClean="0">
                <a:solidFill>
                  <a:srgbClr val="000000"/>
                </a:solidFill>
                <a:latin typeface="Times New Roman" pitchFamily="65" charset="-122"/>
                <a:ea typeface="宋体" pitchFamily="65" charset="-122"/>
              </a:rPr>
              <a:t>数个晶体堆叠的机械体,冰冷而没有生命;电子阅读的普及,使图书不再是遥不可及的梦想,然</a:t>
            </a:r>
            <a:r>
              <a:rPr dirty="0"/>
              <a:t/>
            </a:r>
            <a:br>
              <a:rPr dirty="0"/>
            </a:br>
            <a:r>
              <a:rPr lang="zh-CN" altLang="en-US" sz="1530" kern="0" dirty="0" smtClean="0">
                <a:solidFill>
                  <a:srgbClr val="000000"/>
                </a:solidFill>
                <a:latin typeface="Times New Roman" pitchFamily="65" charset="-122"/>
                <a:ea typeface="宋体" pitchFamily="65" charset="-122"/>
              </a:rPr>
              <a:t>而碎片化、娱乐化的阅读倾向,使我们很少能再静下心来,在雪夜拥一大炉,捧一杯茶,品读智</a:t>
            </a:r>
            <a:r>
              <a:rPr dirty="0"/>
              <a:t/>
            </a:r>
            <a:br>
              <a:rPr dirty="0"/>
            </a:br>
            <a:r>
              <a:rPr lang="zh-CN" altLang="en-US" sz="1530" kern="0" dirty="0" smtClean="0">
                <a:solidFill>
                  <a:srgbClr val="000000"/>
                </a:solidFill>
                <a:latin typeface="Times New Roman" pitchFamily="65" charset="-122"/>
                <a:ea typeface="宋体" pitchFamily="65" charset="-122"/>
              </a:rPr>
              <a:t>慧的芬芳;电子邮件、微信、QQ的大行其道,使空间不再成为心灵的阻隔,然而碎片式的简短</a:t>
            </a:r>
            <a:r>
              <a:rPr dirty="0"/>
              <a:t/>
            </a:r>
            <a:br>
              <a:rPr dirty="0"/>
            </a:br>
            <a:r>
              <a:rPr lang="zh-CN" altLang="en-US" sz="1530" kern="0" dirty="0" smtClean="0">
                <a:solidFill>
                  <a:srgbClr val="000000"/>
                </a:solidFill>
                <a:latin typeface="Times New Roman" pitchFamily="65" charset="-122"/>
                <a:ea typeface="宋体" pitchFamily="65" charset="-122"/>
              </a:rPr>
              <a:t>回复,不但使人的思考变得肤浅苍白,还让人再也品味不到“鸿雁长飞光不度,鱼龙潜跃水成</a:t>
            </a:r>
            <a:r>
              <a:rPr dirty="0"/>
              <a:t/>
            </a:r>
            <a:br>
              <a:rPr dirty="0"/>
            </a:br>
            <a:r>
              <a:rPr lang="zh-CN" altLang="en-US" sz="1530" kern="0" dirty="0" smtClean="0">
                <a:solidFill>
                  <a:srgbClr val="000000"/>
                </a:solidFill>
                <a:latin typeface="Times New Roman" pitchFamily="65" charset="-122"/>
                <a:ea typeface="宋体" pitchFamily="65" charset="-122"/>
              </a:rPr>
              <a:t>文”的幽怨温情以及每个文字背后如泣如诉、辗转斟酌的缠绵</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生活方式的变迁,是时代</a:t>
            </a:r>
            <a:r>
              <a:rPr dirty="0"/>
              <a:t/>
            </a:r>
            <a:br>
              <a:rPr dirty="0"/>
            </a:br>
            <a:r>
              <a:rPr lang="zh-CN" altLang="en-US" sz="1530" kern="0" dirty="0" smtClean="0">
                <a:solidFill>
                  <a:srgbClr val="000000"/>
                </a:solidFill>
                <a:latin typeface="Times New Roman" pitchFamily="65" charset="-122"/>
                <a:ea typeface="宋体" pitchFamily="65" charset="-122"/>
              </a:rPr>
              <a:t>和社会的进步。正如王开岭所说,这是古典与美感的消磨与丧失。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可怕的是,这种丧失,我们还浑然不知。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是的,佳能的“感动常在”听上去更像一句难以实现的诺言。而偶尔翻开母亲的相册,我却总</a:t>
            </a:r>
            <a:r>
              <a:rPr dirty="0"/>
              <a:t/>
            </a:r>
            <a:br>
              <a:rPr dirty="0"/>
            </a:br>
            <a:r>
              <a:rPr lang="zh-CN" altLang="en-US" sz="1530" kern="0" dirty="0" smtClean="0">
                <a:solidFill>
                  <a:srgbClr val="000000"/>
                </a:solidFill>
                <a:latin typeface="Times New Roman" pitchFamily="65" charset="-122"/>
                <a:ea typeface="宋体" pitchFamily="65" charset="-122"/>
              </a:rPr>
              <a:t>能收获发自内心的感动。因为,即使泛黄,却依然能看见那一抹动人的微笑。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①本文作者以现代技术对当下人们日常生活的“入侵”为观察角度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论述新电子技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术时代带来的“美好”的“稀释”和传统的遗失。②本文把叙述、议论和抒情有机融合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能以理服人,也能以情动人,情理交融。在文字表达方面,作者的表现堪称优秀。长短句的交错</a:t>
            </a:r>
            <a:r>
              <a:rPr dirty="0"/>
              <a:t/>
            </a:r>
            <a:br>
              <a:rPr dirty="0"/>
            </a:br>
            <a:r>
              <a:rPr lang="zh-CN" altLang="en-US" sz="1530" kern="0" dirty="0" smtClean="0">
                <a:solidFill>
                  <a:srgbClr val="000000"/>
                </a:solidFill>
                <a:latin typeface="Times New Roman" pitchFamily="65" charset="-122"/>
                <a:ea typeface="宋体" pitchFamily="65" charset="-122"/>
              </a:rPr>
              <a:t>运用,错落有致,灵活多变而又铿锵有力。③语言流畅。尤其是“风光无限”“雄霸天下”</a:t>
            </a:r>
            <a:r>
              <a:rPr dirty="0"/>
              <a:t/>
            </a:r>
            <a:br>
              <a:rPr dirty="0"/>
            </a:br>
            <a:r>
              <a:rPr lang="zh-CN" altLang="en-US" sz="1530" kern="0" dirty="0" smtClean="0">
                <a:solidFill>
                  <a:srgbClr val="000000"/>
                </a:solidFill>
                <a:latin typeface="Times New Roman" pitchFamily="65" charset="-122"/>
                <a:ea typeface="宋体" pitchFamily="65" charset="-122"/>
              </a:rPr>
              <a:t>“令人咋舌”“悲欢离合”“冷酷无情”“黯然离场”“备受冷落”“方兴未艾”“大行</a:t>
            </a:r>
            <a:r>
              <a:rPr dirty="0"/>
              <a:t/>
            </a:r>
            <a:br>
              <a:rPr dirty="0"/>
            </a:br>
            <a:r>
              <a:rPr lang="zh-CN" altLang="en-US" sz="1530" kern="0" dirty="0" smtClean="0">
                <a:solidFill>
                  <a:srgbClr val="000000"/>
                </a:solidFill>
                <a:latin typeface="Times New Roman" pitchFamily="65" charset="-122"/>
                <a:ea typeface="宋体" pitchFamily="65" charset="-122"/>
              </a:rPr>
              <a:t>其道”“势如破竹”“高不可攀”“遥不可及”“如泣如诉”“浑然不知”等成语和四字</a:t>
            </a:r>
            <a:r>
              <a:rPr dirty="0"/>
              <a:t/>
            </a:r>
            <a:br>
              <a:rPr dirty="0"/>
            </a:br>
            <a:r>
              <a:rPr lang="zh-CN" altLang="en-US" sz="1530" kern="0" dirty="0" smtClean="0">
                <a:solidFill>
                  <a:srgbClr val="000000"/>
                </a:solidFill>
                <a:latin typeface="Times New Roman" pitchFamily="65" charset="-122"/>
                <a:ea typeface="宋体" pitchFamily="65" charset="-122"/>
              </a:rPr>
              <a:t>短语,运用得得心应手。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15.(2014</a:t>
            </a:r>
            <a:r>
              <a:rPr lang="zh-CN" altLang="en-US" sz="1530" kern="0" dirty="0" smtClean="0">
                <a:solidFill>
                  <a:srgbClr val="000000"/>
                </a:solidFill>
                <a:latin typeface="Times New Roman" pitchFamily="65" charset="-122"/>
                <a:ea typeface="宋体" pitchFamily="65" charset="-122"/>
              </a:rPr>
              <a:t>湖南</a:t>
            </a:r>
            <a:r>
              <a:rPr lang="en-US" altLang="zh-CN" sz="1530" kern="0" dirty="0" smtClean="0">
                <a:solidFill>
                  <a:srgbClr val="000000"/>
                </a:solidFill>
                <a:latin typeface="Times New Roman" pitchFamily="65" charset="-122"/>
                <a:ea typeface="宋体" pitchFamily="65" charset="-122"/>
              </a:rPr>
              <a:t>,22,60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被誉为“最美乡镇干部”的某乡党委书记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在一个其他人不肯去、去了也待不到两年的地方</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一干就是八年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以坚定的信念和顽强的意志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率领村民发奋图强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将穷乡僻壤建设成了美丽乡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村。面对洒满心血与汗水的山山水水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他深有感触地说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心在哪里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风景就在哪里。”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请根据上面的材料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自选角度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字的记叙文或议论文。</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本题与</a:t>
            </a:r>
            <a:r>
              <a:rPr lang="en-US" altLang="zh-CN" sz="1530" kern="0" dirty="0" smtClean="0">
                <a:solidFill>
                  <a:srgbClr val="000000"/>
                </a:solidFill>
                <a:latin typeface="Times New Roman" pitchFamily="65" charset="-122"/>
                <a:ea typeface="宋体" pitchFamily="65" charset="-122"/>
              </a:rPr>
              <a:t>2013</a:t>
            </a:r>
            <a:r>
              <a:rPr lang="zh-CN" altLang="en-US" sz="1530" kern="0" dirty="0" smtClean="0">
                <a:solidFill>
                  <a:srgbClr val="000000"/>
                </a:solidFill>
                <a:latin typeface="Times New Roman" pitchFamily="65" charset="-122"/>
                <a:ea typeface="宋体" pitchFamily="65" charset="-122"/>
              </a:rPr>
              <a:t>年湖南高考作文题一样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都属于事例型材料作文</a:t>
            </a:r>
            <a:r>
              <a:rPr lang="en-US" altLang="zh-CN" sz="1530" kern="0" dirty="0" smtClean="0">
                <a:solidFill>
                  <a:srgbClr val="000000"/>
                </a:solidFill>
                <a:latin typeface="Times New Roman" pitchFamily="65" charset="-122"/>
                <a:ea typeface="宋体" pitchFamily="65" charset="-122"/>
              </a:rPr>
              <a:t>,2013</a:t>
            </a:r>
            <a:r>
              <a:rPr lang="zh-CN" altLang="en-US" sz="1530" kern="0" dirty="0" smtClean="0">
                <a:solidFill>
                  <a:srgbClr val="000000"/>
                </a:solidFill>
                <a:latin typeface="Times New Roman" pitchFamily="65" charset="-122"/>
                <a:ea typeface="宋体" pitchFamily="65" charset="-122"/>
              </a:rPr>
              <a:t>年是两则材料</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今年是一则材料。今年的材料事例带有鲜明的时代特色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与当前正在进行的“党的群众路线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教育实践活动”“走基层”“新农村建设”相呼应。材料中的主人公也体现出了“权为民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所用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利为民所谋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心为民所系”的思想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主人公的坚守和努力也体现出了儒家文化中的进取精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神和家国天下的思想,以及湖湘文化中的“经世致用”的思想。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材料既有事实陈述,也有价值判断。材料中有“其他人”与“某乡党委书记”的对比,肯定后</a:t>
            </a:r>
            <a:r>
              <a:rPr dirty="0"/>
              <a:t/>
            </a:r>
            <a:br>
              <a:rPr dirty="0"/>
            </a:br>
            <a:r>
              <a:rPr lang="zh-CN" altLang="en-US" sz="1530" kern="0" dirty="0" smtClean="0">
                <a:solidFill>
                  <a:srgbClr val="000000"/>
                </a:solidFill>
                <a:latin typeface="Times New Roman" pitchFamily="65" charset="-122"/>
                <a:ea typeface="宋体" pitchFamily="65" charset="-122"/>
              </a:rPr>
              <a:t>者,赞美其扎根乡村,造福百姓的事迹。结尾抒情性的句子是材料的点睛之笔,也是审题立意的</a:t>
            </a:r>
            <a:r>
              <a:rPr dirty="0"/>
              <a:t/>
            </a:r>
            <a:br>
              <a:rPr dirty="0"/>
            </a:br>
            <a:r>
              <a:rPr lang="zh-CN" altLang="en-US" sz="1530" kern="0" dirty="0" smtClean="0">
                <a:solidFill>
                  <a:srgbClr val="000000"/>
                </a:solidFill>
                <a:latin typeface="Times New Roman" pitchFamily="65" charset="-122"/>
                <a:ea typeface="宋体" pitchFamily="65" charset="-122"/>
              </a:rPr>
              <a:t>出发点和发散点,实际上就是考生审题立意的提示语。材料作文审题立意时,要抓关键,析原</a:t>
            </a:r>
            <a:r>
              <a:rPr dirty="0"/>
              <a:t/>
            </a:r>
            <a:br>
              <a:rPr dirty="0"/>
            </a:br>
            <a:r>
              <a:rPr lang="zh-CN" altLang="en-US" sz="1530" kern="0" dirty="0" smtClean="0">
                <a:solidFill>
                  <a:srgbClr val="000000"/>
                </a:solidFill>
                <a:latin typeface="Times New Roman" pitchFamily="65" charset="-122"/>
                <a:ea typeface="宋体" pitchFamily="65" charset="-122"/>
              </a:rPr>
              <a:t>因,明态度,作拓展。材料中的关键词句有三个:一是“坚定的信念和顽强的意志”,二是“一</a:t>
            </a:r>
            <a:r>
              <a:rPr dirty="0"/>
              <a:t/>
            </a:r>
            <a:br>
              <a:rPr dirty="0"/>
            </a:br>
            <a:r>
              <a:rPr lang="zh-CN" altLang="en-US" sz="1530" kern="0" dirty="0" smtClean="0">
                <a:solidFill>
                  <a:srgbClr val="000000"/>
                </a:solidFill>
                <a:latin typeface="Times New Roman" pitchFamily="65" charset="-122"/>
                <a:ea typeface="宋体" pitchFamily="65" charset="-122"/>
              </a:rPr>
              <a:t>干就是八年”所体现出来的“执着”,三是最后的那句“心在哪里,风景就在哪里”。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需要注意的是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本文并非一定要写成政论文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也不是一定要写成时事评论文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抓住关键词句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炼材料的思想内核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然后联系自己熟悉的领域去构思作文。以下立意均可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信念成就梦想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守望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铸就成功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扎牢梦想的根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开出现实的花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脚踏实地践行梦想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扎根基层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大有可为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遵循本心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现生命的绽放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不忘初心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谋事在人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梦与追求伴我行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汪国真曾说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要输就输给追求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要嫁就嫁给幸福。诚然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人生因追求而精彩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梦在左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追求在右。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相信这份追求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向更美好的人生起航。</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追求让人生更加丰富多彩。每个人来到这个世界上都有着不一样的追求,都会遇到不一样的</a:t>
            </a:r>
            <a:r>
              <a:rPr dirty="0"/>
              <a:t/>
            </a:r>
            <a:br>
              <a:rPr dirty="0"/>
            </a:br>
            <a:r>
              <a:rPr lang="zh-CN" altLang="en-US" sz="1530" kern="0" dirty="0" smtClean="0">
                <a:solidFill>
                  <a:srgbClr val="000000"/>
                </a:solidFill>
                <a:latin typeface="Times New Roman" pitchFamily="65" charset="-122"/>
                <a:ea typeface="宋体" pitchFamily="65" charset="-122"/>
              </a:rPr>
              <a:t>风景。而不一样的风景,让我们感受到生活的多姿多彩,对梦的执着和对理想的追求让我们学</a:t>
            </a:r>
            <a:r>
              <a:rPr dirty="0"/>
              <a:t/>
            </a:r>
            <a:br>
              <a:rPr dirty="0"/>
            </a:br>
            <a:r>
              <a:rPr lang="zh-CN" altLang="en-US" sz="1530" kern="0" dirty="0" smtClean="0">
                <a:solidFill>
                  <a:srgbClr val="000000"/>
                </a:solidFill>
                <a:latin typeface="Times New Roman" pitchFamily="65" charset="-122"/>
                <a:ea typeface="宋体" pitchFamily="65" charset="-122"/>
              </a:rPr>
              <a:t>会了更多,明白了更多。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梦是追求的指南针,引领我们走向更精彩的人生。与梦同行,我们将不再孤独;与梦同在,我们</a:t>
            </a:r>
            <a:r>
              <a:rPr dirty="0"/>
              <a:t/>
            </a:r>
            <a:br>
              <a:rPr dirty="0"/>
            </a:br>
            <a:r>
              <a:rPr lang="zh-CN" altLang="en-US" sz="1530" kern="0" dirty="0" smtClean="0">
                <a:solidFill>
                  <a:srgbClr val="000000"/>
                </a:solidFill>
                <a:latin typeface="Times New Roman" pitchFamily="65" charset="-122"/>
                <a:ea typeface="宋体" pitchFamily="65" charset="-122"/>
              </a:rPr>
              <a:t>就会明白心之所向,神之所往。越是有困难,越是有挫折,我们越会坚持,更加笃定自己的目</a:t>
            </a:r>
            <a:r>
              <a:rPr dirty="0"/>
              <a:t/>
            </a:r>
            <a:br>
              <a:rPr dirty="0"/>
            </a:br>
            <a:r>
              <a:rPr lang="zh-CN" altLang="en-US" sz="1530" kern="0" dirty="0" smtClean="0">
                <a:solidFill>
                  <a:srgbClr val="000000"/>
                </a:solidFill>
                <a:latin typeface="Times New Roman" pitchFamily="65" charset="-122"/>
                <a:ea typeface="宋体" pitchFamily="65" charset="-122"/>
              </a:rPr>
              <a:t>标。梦是追求的指南针,在我们迷茫的时候给我们指明了前进的方向;在我们受挫时,给我们前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行的勇气和矢志于前路的心情。梦让追求变得更加有动力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追求让梦更加清晰可见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让成长留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下更清晰的足迹。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梦是追求的方向盘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掌控着前行的方向。船行大海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乘风破浪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需要的是舵的掌控。人生追求的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实现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需要梦的支撑。它如冬天里的一把火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给寒冬的人们送去温暖和希望。如果追求的路上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少了梦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人生也就少了热情。有首歌是这样唱的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心若在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梦就在。而我要说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梦若在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在。即使前方倾盆大雨抑或是电闪雷鸣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梦也能让我们坚定了前行的脚步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让我们义无反顾地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向前走去。梦让我们看到了希望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就如同麦田里的守望者。梦在我们失意之时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能让我们蔑视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前行道路上的荆棘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看清前进道路上的柳暗花明。有梦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人生才会更加精彩。</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人生路漫漫,梦与追求伴成长。成长中免不了困难与失败,犹如前路上有绿草鲜花,亦难免有毒</a:t>
            </a:r>
            <a:r>
              <a:rPr dirty="0"/>
              <a:t/>
            </a:r>
            <a:br>
              <a:rPr dirty="0"/>
            </a:br>
            <a:r>
              <a:rPr lang="zh-CN" altLang="en-US" sz="1530" kern="0" dirty="0" smtClean="0">
                <a:solidFill>
                  <a:srgbClr val="000000"/>
                </a:solidFill>
                <a:latin typeface="Times New Roman" pitchFamily="65" charset="-122"/>
                <a:ea typeface="宋体" pitchFamily="65" charset="-122"/>
              </a:rPr>
              <a:t>蛇猛兽。但有了梦与追求,我们会仰天长啸,壮怀激烈,这些毒蛇猛兽也会退避三舍,我们会将</a:t>
            </a:r>
            <a:r>
              <a:rPr dirty="0"/>
              <a:t/>
            </a:r>
            <a:br>
              <a:rPr dirty="0"/>
            </a:br>
            <a:r>
              <a:rPr lang="zh-CN" altLang="en-US" sz="1530" kern="0" dirty="0" smtClean="0">
                <a:solidFill>
                  <a:srgbClr val="000000"/>
                </a:solidFill>
                <a:latin typeface="Times New Roman" pitchFamily="65" charset="-122"/>
                <a:ea typeface="宋体" pitchFamily="65" charset="-122"/>
              </a:rPr>
              <a:t>困难与挫折当作这个世界留给人的一笔财富。梦与追求伴成长,对梦的追求历练出的是一个</a:t>
            </a:r>
            <a:r>
              <a:rPr dirty="0"/>
              <a:t/>
            </a:r>
            <a:br>
              <a:rPr dirty="0"/>
            </a:br>
            <a:r>
              <a:rPr lang="zh-CN" altLang="en-US" sz="1530" kern="0" dirty="0" smtClean="0">
                <a:solidFill>
                  <a:srgbClr val="000000"/>
                </a:solidFill>
                <a:latin typeface="Times New Roman" pitchFamily="65" charset="-122"/>
                <a:ea typeface="宋体" pitchFamily="65" charset="-122"/>
              </a:rPr>
              <a:t>个傲岸的身躯,让我们有了“三千越甲可吞吴”的壮举,让寂静无声的世界里也有千手绽放的</a:t>
            </a:r>
            <a:r>
              <a:rPr dirty="0"/>
              <a:t/>
            </a:r>
            <a:br>
              <a:rPr dirty="0"/>
            </a:br>
            <a:r>
              <a:rPr lang="zh-CN" altLang="en-US" sz="1530" kern="0" dirty="0" smtClean="0">
                <a:solidFill>
                  <a:srgbClr val="000000"/>
                </a:solidFill>
                <a:latin typeface="Times New Roman" pitchFamily="65" charset="-122"/>
                <a:ea typeface="宋体" pitchFamily="65" charset="-122"/>
              </a:rPr>
              <a:t>奇迹。与梦、与追求同在,我们的脚步将更加坚定。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冰心曾说:成功的花,人们只惊羡她现时的明艳!然而当初她的芽儿,浸透了奋斗的泪泉,洒遍了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62116"/>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1.(2018课标全国Ⅲ,22,60分)阅读下面的材料,根据要求写作。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时间就是金钱,效率就是生命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——特区口号,深圳,1981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绿水青山也是金山银山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——时评标题,浙江,2005</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走好我们这一代人的长征路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——新区标语,雄安,2017</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要求:围绕材料内容及含意,选好角度,确定立意,明确文体,自拟标题;不要套作,不得抄袭。不少</a:t>
            </a:r>
            <a:r>
              <a:rPr dirty="0"/>
              <a:t/>
            </a:r>
            <a:br>
              <a:rPr dirty="0"/>
            </a:br>
            <a:r>
              <a:rPr lang="zh-CN" altLang="en-US" sz="1530" kern="0" dirty="0" smtClean="0">
                <a:solidFill>
                  <a:srgbClr val="000000"/>
                </a:solidFill>
                <a:latin typeface="Times New Roman" pitchFamily="65" charset="-122"/>
                <a:ea typeface="宋体" pitchFamily="65" charset="-122"/>
              </a:rPr>
              <a:t>于800字。</a:t>
            </a:r>
            <a:endParaRPr lang="zh-CN" altLang="en-US" dirty="0"/>
          </a:p>
        </p:txBody>
      </p:sp>
      <p:sp>
        <p:nvSpPr>
          <p:cNvPr id="3" name="TextBox 11"/>
          <p:cNvSpPr txBox="1"/>
          <p:nvPr/>
        </p:nvSpPr>
        <p:spPr>
          <a:xfrm>
            <a:off x="2829752" y="1539342"/>
            <a:ext cx="3413114"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478366" y="1958630"/>
            <a:ext cx="2278188"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b="1" dirty="0" smtClean="0">
                <a:solidFill>
                  <a:srgbClr val="7030A0"/>
                </a:solidFill>
                <a:latin typeface="黑体" panose="02010609060101010101" pitchFamily="49" charset="-122"/>
                <a:ea typeface="黑体" panose="02010609060101010101" pitchFamily="49" charset="-122"/>
                <a:sym typeface="+mn-ea"/>
              </a:rPr>
              <a:t>Ⅲ</a:t>
            </a:r>
            <a:r>
              <a:rPr lang="zh-CN" altLang="en-US" b="1" dirty="0" smtClean="0">
                <a:solidFill>
                  <a:srgbClr val="7030A0"/>
                </a:solidFill>
                <a:latin typeface="黑体" panose="02010609060101010101" pitchFamily="49" charset="-122"/>
                <a:ea typeface="黑体" panose="02010609060101010101" pitchFamily="49" charset="-122"/>
                <a:sym typeface="+mn-ea"/>
              </a:rPr>
              <a:t>题组</a:t>
            </a:r>
            <a:endParaRPr lang="zh-CN" altLang="en-US" b="1" dirty="0"/>
          </a:p>
        </p:txBody>
      </p:sp>
      <p:pic>
        <p:nvPicPr>
          <p:cNvPr id="5" name="Picture 2" descr="E:\2016年\图书出版\2017版 53B教参\教参课件\栏目图.png"/>
          <p:cNvPicPr>
            <a:picLocks noChangeAspect="1"/>
          </p:cNvPicPr>
          <p:nvPr/>
        </p:nvPicPr>
        <p:blipFill>
          <a:blip r:embed="rId4"/>
          <a:stretch>
            <a:fillRect/>
          </a:stretch>
        </p:blipFill>
        <p:spPr>
          <a:xfrm>
            <a:off x="3330515" y="991377"/>
            <a:ext cx="2543175" cy="549275"/>
          </a:xfrm>
          <a:prstGeom prst="rect">
            <a:avLst/>
          </a:prstGeom>
          <a:noFill/>
          <a:ln w="9525">
            <a:noFill/>
          </a:ln>
        </p:spPr>
      </p:pic>
      <p:sp>
        <p:nvSpPr>
          <p:cNvPr id="6" name="矩形 6"/>
          <p:cNvSpPr/>
          <p:nvPr/>
        </p:nvSpPr>
        <p:spPr>
          <a:xfrm>
            <a:off x="3582706" y="1029650"/>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制度保创新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丰满羽毛成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广西一考生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当下国家正提倡“大众创业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万众创新”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数以万计的创业者积极响应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为国家发展添动力。然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许多人都和小羽一样遭遇了瓶颈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市场不规范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创新成果易被剽窃。为保障创新成果安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全落地转化为致富原动力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我认为这需要个人与企业、政府共同努力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以市场规则和法律制度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为盾为矛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开辟创业致富新天地。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创新可以像小羽一样以古为师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在传统工艺上推陈出新。如此一来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既可以传承发扬优秀的传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统茶文化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又可以为茶叶市场带来一股清新的花茶之风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真可谓一举两得。既可古为今用、革</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故鼎新,又可面向世界、博采众长,这就是国家为何提倡创业、创新的原因。华夏有五千年的</a:t>
            </a:r>
            <a:r>
              <a:rPr dirty="0"/>
              <a:t/>
            </a:r>
            <a:br>
              <a:rPr dirty="0"/>
            </a:br>
            <a:r>
              <a:rPr lang="zh-CN" altLang="en-US" sz="1530" kern="0" dirty="0" smtClean="0">
                <a:solidFill>
                  <a:srgbClr val="000000"/>
                </a:solidFill>
                <a:latin typeface="Times New Roman" pitchFamily="65" charset="-122"/>
                <a:ea typeface="宋体" pitchFamily="65" charset="-122"/>
              </a:rPr>
              <a:t>历史文化底蕴,有泱泱十几亿人口,我们何不以此为创新之基呢?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创新可大可小。可以像江苏卫视的节目《一站到底》,将世界各地的奇妙文化转化成益智竞</a:t>
            </a:r>
            <a:r>
              <a:rPr dirty="0"/>
              <a:t/>
            </a:r>
            <a:br>
              <a:rPr dirty="0"/>
            </a:br>
            <a:r>
              <a:rPr lang="zh-CN" altLang="en-US" sz="1530" kern="0" dirty="0" smtClean="0">
                <a:solidFill>
                  <a:srgbClr val="000000"/>
                </a:solidFill>
                <a:latin typeface="Times New Roman" pitchFamily="65" charset="-122"/>
                <a:ea typeface="宋体" pitchFamily="65" charset="-122"/>
              </a:rPr>
              <a:t>答游戏,并且保持游戏规则的更新,使现场博弈的选手感到刺激,观众也因此感到开心,不仅收</a:t>
            </a:r>
            <a:r>
              <a:rPr dirty="0"/>
              <a:t/>
            </a:r>
            <a:br>
              <a:rPr dirty="0"/>
            </a:br>
            <a:r>
              <a:rPr lang="zh-CN" altLang="en-US" sz="1530" kern="0" dirty="0" smtClean="0">
                <a:solidFill>
                  <a:srgbClr val="000000"/>
                </a:solidFill>
                <a:latin typeface="Times New Roman" pitchFamily="65" charset="-122"/>
                <a:ea typeface="宋体" pitchFamily="65" charset="-122"/>
              </a:rPr>
              <a:t>获了知识,还收获了喜悦,并且以这种创新方式留在人们脑中的知识是可以历久弥新的。也可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牺牲的血雨。诚然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成长道路上有梦和追求伴随前行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才能绽放出人生最美的花朵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梦在左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求在右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人生因此而精彩。</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这篇文章开篇引用汪国真的诗句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暗合命题人所给材料“心在哪里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风景就在哪里”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的主旨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接着将“心在哪里”的内涵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具体转化为“梦的追求”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然后依次论述“梦的追求”的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作用与意义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论述中含有浓郁的抒情成分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让道理入耳、入心。此外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本文语言十分灵动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短句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与长句交错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引用、化用和比喻使得本文具有丰厚的文化底蕴。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美丽的心灵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人之美不在于五官是否精致,不在于身材是否姣好,不在于气度是否潇洒,而在于心灵是否澄澈</a:t>
            </a:r>
            <a:r>
              <a:rPr dirty="0"/>
              <a:t/>
            </a:r>
            <a:br>
              <a:rPr dirty="0"/>
            </a:br>
            <a:r>
              <a:rPr lang="zh-CN" altLang="en-US" sz="1530" kern="0" dirty="0" smtClean="0">
                <a:solidFill>
                  <a:srgbClr val="000000"/>
                </a:solidFill>
                <a:latin typeface="Times New Roman" pitchFamily="65" charset="-122"/>
                <a:ea typeface="宋体" pitchFamily="65" charset="-122"/>
              </a:rPr>
              <a:t>透明、纤尘不染。澄澈透明、纤尘不染的心灵就是美丽的心灵,美丽的心灵是什么呢?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美丽的心灵,它就像海上的灯塔,在海雾茫茫中为航行的我们指引方向,让我们能够顺利到达彼</a:t>
            </a:r>
            <a:r>
              <a:rPr dirty="0"/>
              <a:t/>
            </a:r>
            <a:br>
              <a:rPr dirty="0"/>
            </a:br>
            <a:r>
              <a:rPr lang="zh-CN" altLang="en-US" sz="1530" kern="0" dirty="0" smtClean="0">
                <a:solidFill>
                  <a:srgbClr val="000000"/>
                </a:solidFill>
                <a:latin typeface="Times New Roman" pitchFamily="65" charset="-122"/>
                <a:ea typeface="宋体" pitchFamily="65" charset="-122"/>
              </a:rPr>
              <a:t>岸;就像寒冬中的火焰,能融化这座城市冷冰的心;就像炎炎烈日下的一汪冰泉,为炙烤的人带</a:t>
            </a:r>
            <a:r>
              <a:rPr dirty="0"/>
              <a:t/>
            </a:r>
            <a:br>
              <a:rPr dirty="0"/>
            </a:br>
            <a:r>
              <a:rPr lang="zh-CN" altLang="en-US" sz="1530" kern="0" dirty="0" smtClean="0">
                <a:solidFill>
                  <a:srgbClr val="000000"/>
                </a:solidFill>
                <a:latin typeface="Times New Roman" pitchFamily="65" charset="-122"/>
                <a:ea typeface="宋体" pitchFamily="65" charset="-122"/>
              </a:rPr>
              <a:t>来一丝清凉。美丽的心灵,造就的原来恰恰是美丽的风景,拥有美丽的心灵的人,是最美的人,</a:t>
            </a:r>
            <a:r>
              <a:rPr dirty="0"/>
              <a:t/>
            </a:r>
            <a:br>
              <a:rPr dirty="0"/>
            </a:br>
            <a:r>
              <a:rPr lang="zh-CN" altLang="en-US" sz="1530" kern="0" dirty="0" smtClean="0">
                <a:solidFill>
                  <a:srgbClr val="000000"/>
                </a:solidFill>
                <a:latin typeface="Times New Roman" pitchFamily="65" charset="-122"/>
                <a:ea typeface="宋体" pitchFamily="65" charset="-122"/>
              </a:rPr>
              <a:t>他们将同他们创造的风景一起伫立于世。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焦裕禄有一颗美丽的心灵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他身在兰考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心系沙丘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情倾人民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他短暂的一生都在为人民服务。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黝黑的皮肤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瘦弱的身材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定格成最美的剪影。他死后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沙浪不再肆掠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狂风不再怒鸣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兰考的沙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丘上泡桐成林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这正是最美的风景。</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不图回报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乐于奉献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这就是最美的心灵。</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杭州最美的司机吴斌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也向我们诠释了最美的含义。他在自己受重伤的情况下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采取一系列紧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急措施保护乘客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自己却倒在了血泊中。为了车上所有的乘客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他宁愿失去自己的生命。全城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人民都为他送行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为他留下了悲痛的眼泪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即便人们素不相识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但心灵与心灵因此震撼。假如一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个人能弘扬正能量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诠释正义与善良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唤醒沉睡的心灵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这是不是在造就最美的风景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这样的人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即使身形化为云烟,精神却与日月同存。最美的心灵,是创造最美风景的心灵,其实你也可以拥</a:t>
            </a:r>
            <a:r>
              <a:rPr dirty="0"/>
              <a:t/>
            </a:r>
            <a:br>
              <a:rPr dirty="0"/>
            </a:br>
            <a:r>
              <a:rPr lang="zh-CN" altLang="en-US" sz="1530" kern="0" dirty="0" smtClean="0">
                <a:solidFill>
                  <a:srgbClr val="000000"/>
                </a:solidFill>
                <a:latin typeface="Times New Roman" pitchFamily="65" charset="-122"/>
                <a:ea typeface="宋体" pitchFamily="65" charset="-122"/>
              </a:rPr>
              <a:t>有最美的心灵,你不一定像毛泽东、周恩来一样具有丰功伟绩,你不一定像比尔·盖茨一样财源</a:t>
            </a:r>
            <a:r>
              <a:rPr dirty="0"/>
              <a:t/>
            </a:r>
            <a:br>
              <a:rPr dirty="0"/>
            </a:br>
            <a:r>
              <a:rPr lang="zh-CN" altLang="en-US" sz="1530" kern="0" dirty="0" smtClean="0">
                <a:solidFill>
                  <a:srgbClr val="000000"/>
                </a:solidFill>
                <a:latin typeface="Times New Roman" pitchFamily="65" charset="-122"/>
                <a:ea typeface="宋体" pitchFamily="65" charset="-122"/>
              </a:rPr>
              <a:t>滚滚,你不一定像莫言一样成为文坛巨匠,你只要在你足下的位置发热发光,改变了自己,改变</a:t>
            </a:r>
            <a:r>
              <a:rPr dirty="0"/>
              <a:t/>
            </a:r>
            <a:br>
              <a:rPr dirty="0"/>
            </a:br>
            <a:r>
              <a:rPr lang="zh-CN" altLang="en-US" sz="1530" kern="0" dirty="0" smtClean="0">
                <a:solidFill>
                  <a:srgbClr val="000000"/>
                </a:solidFill>
                <a:latin typeface="Times New Roman" pitchFamily="65" charset="-122"/>
                <a:ea typeface="宋体" pitchFamily="65" charset="-122"/>
              </a:rPr>
              <a:t>了他人,虽然你是小人物,但你自身也站成了炫目的风景。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把目光投入夜空,闪烁的不只是群星,还有萤火;把目光投向大地,不屈的不只是参天大树,还有</a:t>
            </a:r>
            <a:r>
              <a:rPr dirty="0"/>
              <a:t/>
            </a:r>
            <a:br>
              <a:rPr dirty="0"/>
            </a:br>
            <a:r>
              <a:rPr lang="zh-CN" altLang="en-US" sz="1530" kern="0" dirty="0" smtClean="0">
                <a:solidFill>
                  <a:srgbClr val="000000"/>
                </a:solidFill>
                <a:latin typeface="Times New Roman" pitchFamily="65" charset="-122"/>
                <a:ea typeface="宋体" pitchFamily="65" charset="-122"/>
              </a:rPr>
              <a:t>小草;把目光聚焦在家里,感动你的不只是爷爷、奶奶,还有母亲。她怀胎十月,含辛茹苦地抚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育你成人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在你逐渐成长的同时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老茧也布满了她的双手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银丝也悄悄爬上了她的发梢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身材也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被岁月折磨得不再美丽。可是她的笑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她的声音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她的抚摸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却仍然是这个世界上最美的事情。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她就是我们心中最无私奉献的人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最美的人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而你呀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却成为她创造的最美的风景。</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也许我们行色匆匆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不曾停止我们追赶时光的脚步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但千万不要忘记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携最美的心灵而行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人间最美的风景。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这篇文章紧扣命题人所给的材料关键句“心在哪里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风景就在哪里”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论述了“美丽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的风景”与“美丽的心灵”之间的辩证关系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契合题意。在论说过程中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视角由远及近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举例十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分典型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说理令人信服。全文气势磅礴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文采飞扬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比喻、排比手法的运用使得本文语言摇曳多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姿,一扫议论文枯燥之文风。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以像前些日子网络上发明剥虾神器的女高中生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从生活小事入手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发现、发明、创造、创新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人们的生活提供便利。</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上述两者皆同小羽一样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创新是为了发展。我们需要深知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世界便像一潭死水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毫无生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地球仿佛停止了转动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见不到太阳的那一半球的人们因害怕黑夜与寒冷而死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被太阳照射的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那一半球的人们亦因缺乏创新之水干涸而死。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不创新之人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一是故步自封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抱残守缺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二是山寨抄袭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厚颜无耻。前者令人哀惋叹息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后者令人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鄙夷憎恶。前些日子网上曝光了某卫视的多档节目抄袭日本综艺节目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后被广大网友评论</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“丢国家脸面”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毫无保留的抄袭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不会再爱了”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等等。某卫视一线大台的地位开始动摇</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开始渐渐失去人心。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在山寨风大行其道的今天,我们的创新者往往会遭到打击。面对市场不规范、政府工作不到</a:t>
            </a:r>
            <a:r>
              <a:rPr dirty="0"/>
              <a:t/>
            </a:r>
            <a:br>
              <a:rPr dirty="0"/>
            </a:br>
            <a:r>
              <a:rPr lang="zh-CN" altLang="en-US" sz="1530" kern="0" dirty="0" smtClean="0">
                <a:solidFill>
                  <a:srgbClr val="000000"/>
                </a:solidFill>
                <a:latin typeface="Times New Roman" pitchFamily="65" charset="-122"/>
                <a:ea typeface="宋体" pitchFamily="65" charset="-122"/>
              </a:rPr>
              <a:t>位这种情形,每位创业者、创新者都应像小羽一样,学会用制度规则维护自己的权益。我们应</a:t>
            </a:r>
            <a:r>
              <a:rPr dirty="0"/>
              <a:t/>
            </a:r>
            <a:br>
              <a:rPr dirty="0"/>
            </a:br>
            <a:r>
              <a:rPr lang="zh-CN" altLang="en-US" sz="1530" kern="0" dirty="0" smtClean="0">
                <a:solidFill>
                  <a:srgbClr val="000000"/>
                </a:solidFill>
                <a:latin typeface="Times New Roman" pitchFamily="65" charset="-122"/>
                <a:ea typeface="宋体" pitchFamily="65" charset="-122"/>
              </a:rPr>
              <a:t>当有文化自信,以中华文化为本,开创新之道;政府不仅要保护专利权,同时也要规范市场,为创</a:t>
            </a:r>
            <a:r>
              <a:rPr dirty="0"/>
              <a:t/>
            </a:r>
            <a:br>
              <a:rPr dirty="0"/>
            </a:br>
            <a:r>
              <a:rPr lang="zh-CN" altLang="en-US" sz="1530" kern="0" dirty="0" smtClean="0">
                <a:solidFill>
                  <a:srgbClr val="000000"/>
                </a:solidFill>
                <a:latin typeface="Times New Roman" pitchFamily="65" charset="-122"/>
                <a:ea typeface="宋体" pitchFamily="65" charset="-122"/>
              </a:rPr>
              <a:t>新保驾护航!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以创新为本,以制度为帆,我们才能在大海上远航,创新才能众望所归,发展才可长盛不衰!待创</a:t>
            </a:r>
            <a:r>
              <a:rPr dirty="0"/>
              <a:t/>
            </a:r>
            <a:br>
              <a:rPr dirty="0"/>
            </a:br>
            <a:r>
              <a:rPr lang="zh-CN" altLang="en-US" sz="1530" kern="0" dirty="0" smtClean="0">
                <a:solidFill>
                  <a:srgbClr val="000000"/>
                </a:solidFill>
                <a:latin typeface="Times New Roman" pitchFamily="65" charset="-122"/>
                <a:ea typeface="宋体" pitchFamily="65" charset="-122"/>
              </a:rPr>
              <a:t>新制度成熟之日,方可化为大鹏,用丰满的羽毛翱翔蓝天!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这是一篇顶尖的考场佳作。本文有三大亮点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一是立意精准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现场作文感强。文章综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合材料的内容与含意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亮出“政府不仅要保护专利权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同时也要规范市场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为创新保驾护航”的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核心观点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立意精准。二是论证结构严谨。全文紧扣材料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从正反两方面用鲜活而典型的事例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展开论证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脉络清晰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文气贯通。三是思想深刻。从个人创新想到人人创新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进而想到对国家命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运产生的影响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把个人命运与国家命运联系起来思考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认识问题全面而又深刻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既体现了考生对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社会的关注与思考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又彰显了其优良的思维品质。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规范之花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创新之泉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四川一考生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创业者小羽在市场混乱之时规范了市场,在规模越做越大后不断创新,最终取得成功。可见,只</a:t>
            </a:r>
            <a:r>
              <a:rPr dirty="0"/>
              <a:t/>
            </a:r>
            <a:br>
              <a:rPr dirty="0"/>
            </a:br>
            <a:r>
              <a:rPr lang="zh-CN" altLang="en-US" sz="1530" kern="0" dirty="0" smtClean="0">
                <a:solidFill>
                  <a:srgbClr val="000000"/>
                </a:solidFill>
                <a:latin typeface="Times New Roman" pitchFamily="65" charset="-122"/>
                <a:ea typeface="宋体" pitchFamily="65" charset="-122"/>
              </a:rPr>
              <a:t>有规范而无创新,成功不能;只有创新而无规范,致富无望。若能携规范之花,灌以创新之泉,民</a:t>
            </a:r>
            <a:r>
              <a:rPr dirty="0"/>
              <a:t/>
            </a:r>
            <a:br>
              <a:rPr dirty="0"/>
            </a:br>
            <a:r>
              <a:rPr lang="zh-CN" altLang="en-US" sz="1530" kern="0" dirty="0" smtClean="0">
                <a:solidFill>
                  <a:srgbClr val="000000"/>
                </a:solidFill>
                <a:latin typeface="Times New Roman" pitchFamily="65" charset="-122"/>
                <a:ea typeface="宋体" pitchFamily="65" charset="-122"/>
              </a:rPr>
              <a:t>族之兴起,则计日可待矣。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规范如尺标,使万物秩序井然,为我们的发展提供良好的环境。要想成就自己,必先处于规范的</a:t>
            </a:r>
            <a:r>
              <a:rPr dirty="0"/>
              <a:t/>
            </a:r>
            <a:br>
              <a:rPr dirty="0"/>
            </a:br>
            <a:r>
              <a:rPr lang="zh-CN" altLang="en-US" sz="1530" kern="0" dirty="0" smtClean="0">
                <a:solidFill>
                  <a:srgbClr val="000000"/>
                </a:solidFill>
                <a:latin typeface="Times New Roman" pitchFamily="65" charset="-122"/>
                <a:ea typeface="宋体" pitchFamily="65" charset="-122"/>
              </a:rPr>
              <a:t>环境之中。小羽正是明白这一点,于产业走向衰败之际着手规范市场,最终挽救了产品。若市</a:t>
            </a:r>
            <a:r>
              <a:rPr dirty="0"/>
              <a:t/>
            </a:r>
            <a:br>
              <a:rPr dirty="0"/>
            </a:br>
            <a:r>
              <a:rPr lang="zh-CN" altLang="en-US" sz="1530" kern="0" dirty="0" smtClean="0">
                <a:solidFill>
                  <a:srgbClr val="000000"/>
                </a:solidFill>
                <a:latin typeface="Times New Roman" pitchFamily="65" charset="-122"/>
                <a:ea typeface="宋体" pitchFamily="65" charset="-122"/>
              </a:rPr>
              <a:t>场不规范,各厂家的产品良莠不齐,又有谁会关注到真正拥有高品质的商品呢?高品质的商品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反而有可能会和劣质商品一起背负骂名。如三鹿毒奶粉事件一出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所有的国产奶粉甚至国产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食品都被国人一票否决或看轻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导致进口于澳大利亚的奶粉脱销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国内生产合格奶粉的清白企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却只能独自在角落里黯然神伤。若他们都能像小羽一样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及时发现问题并帮助政府规范市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场秩序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国人又怎会将海外奶粉买脱销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想成就事业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首先要规范市场。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规范如尺标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创新则是成功的风向牌。小羽能在传统工艺的基础上推陈出新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可见她的优秀。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不断创新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也是她在众多企业中脱颖而出获得成功的重要原因。乔布斯创立“苹果”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“非同凡响”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马云发展阿里巴巴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鼓励员工进行“倒立”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上海浦东新区一家幼儿园将公车改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装为教室,为教育孩子,敢于创新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互联网的兴起,教会我们多维思考,用更新的眼光看待世</a:t>
            </a:r>
            <a:r>
              <a:rPr dirty="0"/>
              <a:t/>
            </a:r>
            <a:br>
              <a:rPr dirty="0"/>
            </a:br>
            <a:r>
              <a:rPr lang="zh-CN" altLang="en-US" sz="1530" kern="0" dirty="0" smtClean="0">
                <a:solidFill>
                  <a:srgbClr val="000000"/>
                </a:solidFill>
                <a:latin typeface="Times New Roman" pitchFamily="65" charset="-122"/>
                <a:ea typeface="宋体" pitchFamily="65" charset="-122"/>
              </a:rPr>
              <a:t>界。创新,必然是全世界的一种趋势。如互联网的普及,催生了新兴产业——自媒体、微商。</a:t>
            </a:r>
            <a:r>
              <a:rPr dirty="0"/>
              <a:t/>
            </a:r>
            <a:br>
              <a:rPr dirty="0"/>
            </a:br>
            <a:r>
              <a:rPr lang="zh-CN" altLang="en-US" sz="1530" kern="0" dirty="0" smtClean="0">
                <a:solidFill>
                  <a:srgbClr val="000000"/>
                </a:solidFill>
                <a:latin typeface="Times New Roman" pitchFamily="65" charset="-122"/>
                <a:ea typeface="宋体" pitchFamily="65" charset="-122"/>
              </a:rPr>
              <a:t>人们只要在家使用网络,便能挣自己的生活费。这无疑是一种创新和进步,并利用创新取得成</a:t>
            </a:r>
            <a:r>
              <a:rPr dirty="0"/>
              <a:t/>
            </a:r>
            <a:br>
              <a:rPr dirty="0"/>
            </a:br>
            <a:r>
              <a:rPr lang="zh-CN" altLang="en-US" sz="1530" kern="0" dirty="0" smtClean="0">
                <a:solidFill>
                  <a:srgbClr val="000000"/>
                </a:solidFill>
                <a:latin typeface="Times New Roman" pitchFamily="65" charset="-122"/>
                <a:ea typeface="宋体" pitchFamily="65" charset="-122"/>
              </a:rPr>
              <a:t>功的很好的例子。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唯有以创新之泉,灌规范之花,才能采撷成功的果实。“众筹”以法律来规范纪律,不仅打击了</a:t>
            </a:r>
            <a:r>
              <a:rPr dirty="0"/>
              <a:t/>
            </a:r>
            <a:br>
              <a:rPr dirty="0"/>
            </a:br>
            <a:r>
              <a:rPr lang="zh-CN" altLang="en-US" sz="1530" kern="0" dirty="0" smtClean="0">
                <a:solidFill>
                  <a:srgbClr val="000000"/>
                </a:solidFill>
                <a:latin typeface="Times New Roman" pitchFamily="65" charset="-122"/>
                <a:ea typeface="宋体" pitchFamily="65" charset="-122"/>
              </a:rPr>
              <a:t>不法分子投机取巧的行为,而且给需要帮助的人提供了帮助,获得成功。可见,规范、创新两者</a:t>
            </a:r>
            <a:r>
              <a:rPr dirty="0"/>
              <a:t/>
            </a:r>
            <a:br>
              <a:rPr dirty="0"/>
            </a:br>
            <a:r>
              <a:rPr lang="zh-CN" altLang="en-US" sz="1530" kern="0" dirty="0" smtClean="0">
                <a:solidFill>
                  <a:srgbClr val="000000"/>
                </a:solidFill>
                <a:latin typeface="Times New Roman" pitchFamily="65" charset="-122"/>
                <a:ea typeface="宋体" pitchFamily="65" charset="-122"/>
              </a:rPr>
              <a:t>不可或缺。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如何更好地规范市场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并集中精力投入到创新之中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必然是创业者和管理者都应关注的事情。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愿人人都能开规范之花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灌以创新之泉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得到应有的劳动果实。</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文章思路清晰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层次分明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逻辑严密。标题运用比喻手法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生动形象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令人眼前一亮。文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章先概述材料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简要分析后引出中心论点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接着从“规范市场的重要性”这个角度进行阐述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从“创新的意义”这个角度进行分析论证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最后提出做法。语言生动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用词贴切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文句有意蕴。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例证丰富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论证有力。三鹿毒奶粉事件、乔布斯创立苹果、马云发展阿里巴巴、上海浦东新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区某幼儿园将公车改装为教室等例证紧密联系现实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论证紧扣材料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深入透彻。考生的点题、</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扣题意识强,说理思辨性强。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1.(2018</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Ⅱ,22,60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根据要求写作。</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“二战”期间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为了加强对战机的防护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英美军方调查了作战后幸存飞机上弹痕的分布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决定哪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里弹痕多就加强哪里。然而统计学家沃德力排众议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指出更应该注意弹痕少的部位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因为这些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部位受到重创的战机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很难有机会返航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而这部分数据被忽略了。事实证明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沃德是正确的。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综合材料内容及含意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本题需要学生把握材料内在思想的本质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结合不同情境展开论述。立论方面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生可以紧扣“幸存者偏差”这一概念展开论述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还可以聚焦思维方式来立论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全面综合地看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透过现象看本质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抓主要矛盾和矛盾的主要方面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遵循认识事物的规律进行理性分析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出思维惯性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以逆向思维挖掘隐藏在表面背后的事实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等等。写作时也可涉及其他一些观点</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敢于质疑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真理有时掌握在少数人手中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细节决定成败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等等。本题考查了学生的逻辑思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维、辩证思维和创新思维能力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引导学生增强探究意识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提高发现问题的敏感度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探求解决问题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的新途径。</a:t>
            </a:r>
            <a:endParaRPr lang="zh-CN" altLang="en-US" sz="1600" dirty="0" smtClean="0"/>
          </a:p>
        </p:txBody>
      </p:sp>
      <p:sp>
        <p:nvSpPr>
          <p:cNvPr id="3" name="文本框 4"/>
          <p:cNvSpPr txBox="1"/>
          <p:nvPr/>
        </p:nvSpPr>
        <p:spPr>
          <a:xfrm>
            <a:off x="471619" y="1134253"/>
            <a:ext cx="2743059"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看不见的真相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海面上的冰山,你看到的只是十分之一,正是那被忽略的部分,让泰坦尼克号长眠海底;生活中</a:t>
            </a:r>
            <a:r>
              <a:rPr dirty="0"/>
              <a:t/>
            </a:r>
            <a:br>
              <a:rPr dirty="0"/>
            </a:br>
            <a:r>
              <a:rPr lang="zh-CN" altLang="en-US" sz="1530" kern="0" dirty="0" smtClean="0">
                <a:solidFill>
                  <a:srgbClr val="000000"/>
                </a:solidFill>
                <a:latin typeface="Times New Roman" pitchFamily="65" charset="-122"/>
                <a:ea typeface="宋体" pitchFamily="65" charset="-122"/>
              </a:rPr>
              <a:t>的父母,你听到的可能尽是唠叨,而你身后他们的慈爱与牵挂,却常常被你忽略;城市里的高楼,</a:t>
            </a:r>
            <a:r>
              <a:rPr dirty="0"/>
              <a:t/>
            </a:r>
            <a:br>
              <a:rPr dirty="0"/>
            </a:br>
            <a:r>
              <a:rPr lang="zh-CN" altLang="en-US" sz="1530" kern="0" dirty="0" smtClean="0">
                <a:solidFill>
                  <a:srgbClr val="000000"/>
                </a:solidFill>
                <a:latin typeface="Times New Roman" pitchFamily="65" charset="-122"/>
                <a:ea typeface="宋体" pitchFamily="65" charset="-122"/>
              </a:rPr>
              <a:t>你看到的是玻璃幕墙、高速电梯,而那些被你忽略的修建它们的泥水匠,却经常在地铁上迎来</a:t>
            </a:r>
            <a:r>
              <a:rPr dirty="0"/>
              <a:t/>
            </a:r>
            <a:br>
              <a:rPr dirty="0"/>
            </a:br>
            <a:r>
              <a:rPr lang="zh-CN" altLang="en-US" sz="1530" kern="0" dirty="0" smtClean="0">
                <a:solidFill>
                  <a:srgbClr val="000000"/>
                </a:solidFill>
                <a:latin typeface="Times New Roman" pitchFamily="65" charset="-122"/>
                <a:ea typeface="宋体" pitchFamily="65" charset="-122"/>
              </a:rPr>
              <a:t>鄙夷的目光。很多时候,“沃德”们是正确的,而大多世人却常常错了。这种错误,有时会掩盖</a:t>
            </a:r>
            <a:r>
              <a:rPr dirty="0"/>
              <a:t/>
            </a:r>
            <a:br>
              <a:rPr dirty="0"/>
            </a:br>
            <a:r>
              <a:rPr lang="zh-CN" altLang="en-US" sz="1530" kern="0" dirty="0" smtClean="0">
                <a:solidFill>
                  <a:srgbClr val="000000"/>
                </a:solidFill>
                <a:latin typeface="Times New Roman" pitchFamily="65" charset="-122"/>
                <a:ea typeface="宋体" pitchFamily="65" charset="-122"/>
              </a:rPr>
              <a:t>真相,甚至是致命的!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什么是真相?有人说,看见的才是真相。但问题是,在真相被发现之前,我们的双眼常常被假象</a:t>
            </a:r>
            <a:r>
              <a:rPr dirty="0"/>
              <a:t/>
            </a:r>
            <a:br>
              <a:rPr dirty="0"/>
            </a:br>
            <a:r>
              <a:rPr lang="zh-CN" altLang="en-US" sz="1530" kern="0" dirty="0" smtClean="0">
                <a:solidFill>
                  <a:srgbClr val="000000"/>
                </a:solidFill>
                <a:latin typeface="Times New Roman" pitchFamily="65" charset="-122"/>
                <a:ea typeface="宋体" pitchFamily="65" charset="-122"/>
              </a:rPr>
              <a:t>蒙蔽。材料中英美军方的调查不可谓不科学,数据不可谓不丰富,但他们只看到了飞回来的飞</a:t>
            </a:r>
            <a:r>
              <a:rPr dirty="0"/>
              <a:t/>
            </a:r>
            <a:br>
              <a:rPr dirty="0"/>
            </a:br>
            <a:r>
              <a:rPr lang="zh-CN" altLang="en-US" sz="1530" kern="0" dirty="0" smtClean="0">
                <a:solidFill>
                  <a:srgbClr val="000000"/>
                </a:solidFill>
                <a:latin typeface="Times New Roman" pitchFamily="65" charset="-122"/>
                <a:ea typeface="宋体" pitchFamily="65" charset="-122"/>
              </a:rPr>
              <a:t>机,却忽略了看不见的已经无法返航的飞机。在战场上或返回途中就已经坠毁的飞机也是数</a:t>
            </a:r>
            <a:r>
              <a:rPr dirty="0"/>
              <a:t/>
            </a:r>
            <a:br>
              <a:rPr dirty="0"/>
            </a:br>
            <a:r>
              <a:rPr lang="zh-CN" altLang="en-US" sz="1530" kern="0" dirty="0" smtClean="0">
                <a:solidFill>
                  <a:srgbClr val="000000"/>
                </a:solidFill>
                <a:latin typeface="Times New Roman" pitchFamily="65" charset="-122"/>
                <a:ea typeface="宋体" pitchFamily="65" charset="-122"/>
              </a:rPr>
              <a:t>据的必要部分,看问题要看全面,不能只见树木不见森林,只见显性的现象却忽略隐性的事实。</a:t>
            </a:r>
            <a:r>
              <a:rPr dirty="0"/>
              <a:t/>
            </a:r>
            <a:br>
              <a:rPr dirty="0"/>
            </a:br>
            <a:r>
              <a:rPr lang="zh-CN" altLang="en-US" sz="1530" kern="0" dirty="0" smtClean="0">
                <a:solidFill>
                  <a:srgbClr val="000000"/>
                </a:solidFill>
                <a:latin typeface="Times New Roman" pitchFamily="65" charset="-122"/>
                <a:ea typeface="宋体" pitchFamily="65" charset="-122"/>
              </a:rPr>
              <a:t>如果不是沃德的“力排众议”,飞机坠毁的惨案不知还会发生多少!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比尔·盖茨从哈佛退学,但这并不是他成功的原因;马云毕业于杭州师范学院,但这并不是你不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需要进入名校的理由。因为你只看见了他们表面的风光,却有意无意地忽略了他们风光背后</a:t>
            </a:r>
            <a:r>
              <a:t/>
            </a:r>
            <a:br/>
            <a:r>
              <a:rPr lang="zh-CN" altLang="en-US" sz="1530" kern="0" dirty="0" smtClean="0">
                <a:solidFill>
                  <a:srgbClr val="000000"/>
                </a:solidFill>
                <a:latin typeface="Times New Roman" pitchFamily="65" charset="-122"/>
                <a:ea typeface="宋体" pitchFamily="65" charset="-122"/>
              </a:rPr>
              <a:t>的艰辛、拼搏、敏锐甚至机缘。当然,有些人也许不是看不到,而是对真相不愿看、不想看。</a:t>
            </a:r>
            <a:r>
              <a:t/>
            </a:r>
            <a:br/>
            <a:r>
              <a:rPr lang="zh-CN" altLang="en-US" sz="1530" kern="0" dirty="0" smtClean="0">
                <a:solidFill>
                  <a:srgbClr val="000000"/>
                </a:solidFill>
                <a:latin typeface="Times New Roman" pitchFamily="65" charset="-122"/>
                <a:ea typeface="宋体" pitchFamily="65" charset="-122"/>
              </a:rPr>
              <a:t>多少鸡汤文章是从一两个个案入手,对某些人的成功原因草率评论,对他人的人生道路妄加指</a:t>
            </a:r>
            <a:r>
              <a:t/>
            </a:r>
            <a:br/>
            <a:r>
              <a:rPr lang="zh-CN" altLang="en-US" sz="1530" kern="0" dirty="0" smtClean="0">
                <a:solidFill>
                  <a:srgbClr val="000000"/>
                </a:solidFill>
                <a:latin typeface="Times New Roman" pitchFamily="65" charset="-122"/>
                <a:ea typeface="宋体" pitchFamily="65" charset="-122"/>
              </a:rPr>
              <a:t>点。如果你相信,失败了都不知道是何故,只能哀叹时运不济、命途多舛。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那么,要如何才能看到真相呢?首先,我们需要全面地看问题。坠毁的战机和返航的战机是一</a:t>
            </a:r>
            <a:r>
              <a:t/>
            </a:r>
            <a:br/>
            <a:r>
              <a:rPr lang="zh-CN" altLang="en-US" sz="1530" kern="0" dirty="0" smtClean="0">
                <a:solidFill>
                  <a:srgbClr val="000000"/>
                </a:solidFill>
                <a:latin typeface="Times New Roman" pitchFamily="65" charset="-122"/>
                <a:ea typeface="宋体" pitchFamily="65" charset="-122"/>
              </a:rPr>
              <a:t>个整体,思考问题时不能把其割裂开来或忽略其中的一部分。比如看人,明朝崇祯皇帝虽为亡</a:t>
            </a:r>
            <a:r>
              <a:t/>
            </a:r>
            <a:br/>
            <a:r>
              <a:rPr lang="zh-CN" altLang="en-US" sz="1530" kern="0" dirty="0" smtClean="0">
                <a:solidFill>
                  <a:srgbClr val="000000"/>
                </a:solidFill>
                <a:latin typeface="Times New Roman" pitchFamily="65" charset="-122"/>
                <a:ea typeface="宋体" pitchFamily="65" charset="-122"/>
              </a:rPr>
              <a:t>国之君,但真相是他很勤政,铲除阉党,励精图治;而英国科学家培根是文艺复兴时期重要的哲</a:t>
            </a:r>
            <a:r>
              <a:t/>
            </a:r>
            <a:br/>
            <a:r>
              <a:rPr lang="zh-CN" altLang="en-US" sz="1530" kern="0" dirty="0" smtClean="0">
                <a:solidFill>
                  <a:srgbClr val="000000"/>
                </a:solidFill>
                <a:latin typeface="Times New Roman" pitchFamily="65" charset="-122"/>
                <a:ea typeface="宋体" pitchFamily="65" charset="-122"/>
              </a:rPr>
              <a:t>学家、实验科学的创始人,但真相是他对权贵阿谀奉承,任大法官时大肆索贿受贿。其次,我们</a:t>
            </a:r>
            <a:r>
              <a:t/>
            </a:r>
            <a:br/>
            <a:r>
              <a:rPr lang="zh-CN" altLang="en-US" sz="1530" kern="0" dirty="0" smtClean="0">
                <a:solidFill>
                  <a:srgbClr val="000000"/>
                </a:solidFill>
                <a:latin typeface="Times New Roman" pitchFamily="65" charset="-122"/>
                <a:ea typeface="宋体" pitchFamily="65" charset="-122"/>
              </a:rPr>
              <a:t>需要透过现象看本质。老百姓收入日益增长,生活越来越幸福是现象,背后是社会主义优越性</a:t>
            </a:r>
            <a:r>
              <a:t/>
            </a:r>
            <a:br/>
            <a:r>
              <a:rPr lang="zh-CN" altLang="en-US" sz="1530" kern="0" dirty="0" smtClean="0">
                <a:solidFill>
                  <a:srgbClr val="000000"/>
                </a:solidFill>
                <a:latin typeface="Times New Roman" pitchFamily="65" charset="-122"/>
                <a:ea typeface="宋体" pitchFamily="65" charset="-122"/>
              </a:rPr>
              <a:t>的本质在起作用;玛蒂尔德的项链丢了,导致生活艰难是现象,背后是小资产阶级的虚荣心在推</a:t>
            </a:r>
            <a:r>
              <a:t/>
            </a:r>
            <a:br/>
            <a:r>
              <a:rPr lang="zh-CN" altLang="en-US" sz="1530" kern="0" dirty="0" smtClean="0">
                <a:solidFill>
                  <a:srgbClr val="000000"/>
                </a:solidFill>
                <a:latin typeface="Times New Roman" pitchFamily="65" charset="-122"/>
                <a:ea typeface="宋体" pitchFamily="65" charset="-122"/>
              </a:rPr>
              <a:t>动这一悲剧的发生。再次,我们需要换个角度看问题,习惯常常会让我们走入思维的死胡同,换</a:t>
            </a:r>
            <a:r>
              <a:t/>
            </a:r>
            <a:br/>
            <a:r>
              <a:rPr lang="zh-CN" altLang="en-US" sz="1530" kern="0" dirty="0" smtClean="0">
                <a:solidFill>
                  <a:srgbClr val="000000"/>
                </a:solidFill>
                <a:latin typeface="Times New Roman" pitchFamily="65" charset="-122"/>
                <a:ea typeface="宋体" pitchFamily="65" charset="-122"/>
              </a:rPr>
              <a:t>个角度,跳出认知的局限,真相可能会让我们豁然开朗。杨绛先生在《隐身衣》中说:“假如是</a:t>
            </a:r>
            <a:r>
              <a:t/>
            </a:r>
            <a:br/>
            <a:r>
              <a:rPr lang="zh-CN" altLang="en-US" sz="1530" kern="0" dirty="0" smtClean="0">
                <a:solidFill>
                  <a:srgbClr val="000000"/>
                </a:solidFill>
                <a:latin typeface="Times New Roman" pitchFamily="65" charset="-122"/>
                <a:ea typeface="宋体" pitchFamily="65" charset="-122"/>
              </a:rPr>
              <a:t>一个萝卜,就力求做个水多肉脆的好萝卜;假如是棵白菜,就力求做一棵瓷瓷实实的包心好白</a:t>
            </a:r>
            <a:r>
              <a:t/>
            </a:r>
            <a:br/>
            <a:r>
              <a:rPr lang="zh-CN" altLang="en-US" sz="1530" kern="0" dirty="0" smtClean="0">
                <a:solidFill>
                  <a:srgbClr val="000000"/>
                </a:solidFill>
                <a:latin typeface="Times New Roman" pitchFamily="65" charset="-122"/>
                <a:ea typeface="宋体" pitchFamily="65" charset="-122"/>
              </a:rPr>
              <a:t>菜。”如果是萝卜白菜,却想着鲍鱼燕窝的风光,只会徒增烦恼。</a:t>
            </a:r>
            <a:endParaRPr lang="zh-CN" altLang="en-US"/>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真相需要我们去理性地探知和追求,现实中那些被忽略的数据和信息、背后隐藏的看不见的</a:t>
            </a:r>
            <a:r>
              <a:t/>
            </a:r>
            <a:br/>
            <a:r>
              <a:rPr lang="zh-CN" altLang="en-US" sz="1530" kern="0" dirty="0" smtClean="0">
                <a:solidFill>
                  <a:srgbClr val="000000"/>
                </a:solidFill>
                <a:latin typeface="Times New Roman" pitchFamily="65" charset="-122"/>
                <a:ea typeface="宋体" pitchFamily="65" charset="-122"/>
              </a:rPr>
              <a:t>真相需要我们去重视,正如“二战”时的飞机,只有看清楚真相,战机才能飞得更安全。人生亦</a:t>
            </a:r>
            <a:r>
              <a:t/>
            </a:r>
            <a:br/>
            <a:r>
              <a:rPr lang="zh-CN" altLang="en-US" sz="1530" kern="0" dirty="0" smtClean="0">
                <a:solidFill>
                  <a:srgbClr val="000000"/>
                </a:solidFill>
                <a:latin typeface="Times New Roman" pitchFamily="65" charset="-122"/>
                <a:ea typeface="宋体" pitchFamily="65" charset="-122"/>
              </a:rPr>
              <a:t>是如此。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文章从材料中的“数据被忽略”,引出世间常有“看不见的真相”的观点,审题准确</a:t>
            </a:r>
            <a:r>
              <a:t/>
            </a:r>
            <a:br/>
            <a:r>
              <a:rPr lang="zh-CN" altLang="en-US" sz="1530" kern="0" dirty="0" smtClean="0">
                <a:solidFill>
                  <a:srgbClr val="000000"/>
                </a:solidFill>
                <a:latin typeface="Times New Roman" pitchFamily="65" charset="-122"/>
                <a:ea typeface="宋体" pitchFamily="65" charset="-122"/>
              </a:rPr>
              <a:t>到位,思想深刻。在论证结构上,主要采用引议联结的思路,开篇连续三个现象,归纳聚焦出文</a:t>
            </a:r>
            <a:r>
              <a:t/>
            </a:r>
            <a:br/>
            <a:r>
              <a:rPr lang="zh-CN" altLang="en-US" sz="1530" kern="0" dirty="0" smtClean="0">
                <a:solidFill>
                  <a:srgbClr val="000000"/>
                </a:solidFill>
                <a:latin typeface="Times New Roman" pitchFamily="65" charset="-122"/>
                <a:ea typeface="宋体" pitchFamily="65" charset="-122"/>
              </a:rPr>
              <a:t>章观点;然后从“是什么”的角度进行议论,联系现实生活中的现象拓展视野和格局;再从“怎</a:t>
            </a:r>
            <a:r>
              <a:t/>
            </a:r>
            <a:br/>
            <a:r>
              <a:rPr lang="zh-CN" altLang="en-US" sz="1530" kern="0" dirty="0" smtClean="0">
                <a:solidFill>
                  <a:srgbClr val="000000"/>
                </a:solidFill>
                <a:latin typeface="Times New Roman" pitchFamily="65" charset="-122"/>
                <a:ea typeface="宋体" pitchFamily="65" charset="-122"/>
              </a:rPr>
              <a:t>么办”的角度详细阐释如何才能看到真相;最后回扣材料和观点。论证思路清晰,结构严谨。</a:t>
            </a:r>
            <a:r>
              <a:t/>
            </a:r>
            <a:br/>
            <a:r>
              <a:rPr lang="zh-CN" altLang="en-US" sz="1530" kern="0" dirty="0" smtClean="0">
                <a:solidFill>
                  <a:srgbClr val="000000"/>
                </a:solidFill>
                <a:latin typeface="Times New Roman" pitchFamily="65" charset="-122"/>
                <a:ea typeface="宋体" pitchFamily="65" charset="-122"/>
              </a:rPr>
              <a:t>文中还运用了大量的典故事例作为论据,让论证更具说服力。文章主体段落第四段主要落在</a:t>
            </a:r>
            <a:r>
              <a:t/>
            </a:r>
            <a:br/>
            <a:r>
              <a:rPr lang="zh-CN" altLang="en-US" sz="1530" kern="0" dirty="0" smtClean="0">
                <a:solidFill>
                  <a:srgbClr val="000000"/>
                </a:solidFill>
                <a:latin typeface="Times New Roman" pitchFamily="65" charset="-122"/>
                <a:ea typeface="宋体" pitchFamily="65" charset="-122"/>
              </a:rPr>
              <a:t>“怎么办”上,这个部分不妨换个角度,从“为什么”的角度去写,也许更能引发阅读者的共</a:t>
            </a:r>
            <a:r>
              <a:t/>
            </a:r>
            <a:br/>
            <a:r>
              <a:rPr lang="zh-CN" altLang="en-US" sz="1530" kern="0" dirty="0" smtClean="0">
                <a:solidFill>
                  <a:srgbClr val="000000"/>
                </a:solidFill>
                <a:latin typeface="Times New Roman" pitchFamily="65" charset="-122"/>
                <a:ea typeface="宋体" pitchFamily="65" charset="-122"/>
              </a:rPr>
              <a:t>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沉默的数据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材料中,统计学家沃德力排众议,要求注意弹痕少的部位,那么这位统计学家是如何得出这一看</a:t>
            </a:r>
            <a:r>
              <a:t/>
            </a:r>
            <a:br/>
            <a:r>
              <a:rPr lang="zh-CN" altLang="en-US" sz="1530" kern="0" dirty="0" smtClean="0">
                <a:solidFill>
                  <a:srgbClr val="000000"/>
                </a:solidFill>
                <a:latin typeface="Times New Roman" pitchFamily="65" charset="-122"/>
                <a:ea typeface="宋体" pitchFamily="65" charset="-122"/>
              </a:rPr>
              <a:t>似不太符合常理的结论的呢?因为沃德认为仅仅依靠幸存的飞机做出判断是不科学的,那些被</a:t>
            </a:r>
            <a:endParaRPr lang="zh-CN" altLang="en-US"/>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忽视了的非幸存飞机才是关键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而这所谓的“幸存者偏差现象”普遍存在于我们的生活当中</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我们又应该如何巧妙避开这一陷阱呢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只有分析全局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了解全部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才能不被“幸存者偏差现象”误导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因为你所看见的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其实只是你想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看见的。不少人都爱说“读书无用”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举出一系列的例子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某人没读大学照样年薪百万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某人没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读什么书一样可以住豪宅</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然而这些只是个例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因为低学历人群基数大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自然而然低学历成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功的人也会存在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但如果把这些例子放在大基数之中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求出来的概率却是十分低的。世界的关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注点永远在那些偶然的成功者身上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却忽略了上万倍没被概率选中的失败者。正是因为忽略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了这一部分沉默的数据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才让人们产生了幸存者偏差感。我们面对矛盾和处理问题时应该从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全局出发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不能忽视每一个部分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沃德也正是因为做到了这一点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才把握住了问题的关键。</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看得见的不一定是最重要的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不能被眼前的现象所迷惑。在很多事情上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由于我们将规避危险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的系统人为放大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如牛一般被牵着鼻子走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以至于完全感知不到我们正在掉入“幸存者偏差现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象”的陷阱之中。“马航</a:t>
            </a:r>
            <a:r>
              <a:rPr lang="en-US" altLang="zh-CN" sz="1530" kern="0" dirty="0" smtClean="0">
                <a:solidFill>
                  <a:srgbClr val="000000"/>
                </a:solidFill>
                <a:latin typeface="Times New Roman" pitchFamily="65" charset="-122"/>
                <a:ea typeface="宋体" pitchFamily="65" charset="-122"/>
              </a:rPr>
              <a:t>MH370</a:t>
            </a:r>
            <a:r>
              <a:rPr lang="zh-CN" altLang="en-US" sz="1530" kern="0" dirty="0" smtClean="0">
                <a:solidFill>
                  <a:srgbClr val="000000"/>
                </a:solidFill>
                <a:latin typeface="Times New Roman" pitchFamily="65" charset="-122"/>
                <a:ea typeface="宋体" pitchFamily="65" charset="-122"/>
              </a:rPr>
              <a:t>事件”发生以后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铺天盖地的媒体宣传让不少人不敢坐飞机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出行。殊不知有的数据显示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飞机是比火车还要安全的交通工具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而我们常常选择的汽车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通事故而死亡的人数已经远超飞机。然而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这并不妨碍许多人依然患有飞机恐惧症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却对私家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车出行有着足够的心理安全感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这一切和媒体关注点的选择有着莫大的干系。</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[写作指导]　今年课标全国卷Ⅲ的作文题,从导向上看,紧跟课标全国卷Ⅰ的步伐,坚持“立德</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树人”,引导学生关注历史,展望未来;立足现实,心怀天下。从题型上看,是典型的材料作文,但</a:t>
            </a:r>
            <a:r>
              <a:rPr dirty="0"/>
              <a:t/>
            </a:r>
            <a:br>
              <a:rPr dirty="0"/>
            </a:br>
            <a:r>
              <a:rPr lang="zh-CN" altLang="en-US" sz="1530" kern="0" dirty="0" smtClean="0">
                <a:solidFill>
                  <a:srgbClr val="000000"/>
                </a:solidFill>
                <a:latin typeface="Times New Roman" pitchFamily="65" charset="-122"/>
                <a:ea typeface="宋体" pitchFamily="65" charset="-122"/>
              </a:rPr>
              <a:t>限制性更小、开放性更高,更有利于学生独立思考、自由发挥,把文章写得个性十足。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材料由三句话组成,可从单则材料的内容及含意入手;也可寻求三句话的共同点,综合立意。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单独立意: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第一则材料:“时间就是金钱,效率就是生命。”破折号后面的三个词语“特区口号,深圳,198</a:t>
            </a:r>
            <a:r>
              <a:rPr dirty="0"/>
              <a:t/>
            </a:r>
            <a:br>
              <a:rPr dirty="0"/>
            </a:br>
            <a:r>
              <a:rPr lang="zh-CN" altLang="en-US" sz="1530" kern="0" dirty="0" smtClean="0">
                <a:solidFill>
                  <a:srgbClr val="000000"/>
                </a:solidFill>
                <a:latin typeface="Times New Roman" pitchFamily="65" charset="-122"/>
                <a:ea typeface="宋体" pitchFamily="65" charset="-122"/>
              </a:rPr>
              <a:t>1”,提示了这句话提出的背景。这句在今天看来是平常得不能再平常的口号,在当时却引起</a:t>
            </a:r>
            <a:r>
              <a:rPr dirty="0"/>
              <a:t/>
            </a:r>
            <a:br>
              <a:rPr dirty="0"/>
            </a:br>
            <a:r>
              <a:rPr lang="zh-CN" altLang="en-US" sz="1530" kern="0" dirty="0" smtClean="0">
                <a:solidFill>
                  <a:srgbClr val="000000"/>
                </a:solidFill>
                <a:latin typeface="Times New Roman" pitchFamily="65" charset="-122"/>
                <a:ea typeface="宋体" pitchFamily="65" charset="-122"/>
              </a:rPr>
              <a:t>了轩然大波。因为当时的思想令很多人无所适从,社会上视金钱、效率为禁忌。正因如此,简</a:t>
            </a:r>
            <a:r>
              <a:rPr dirty="0"/>
              <a:t/>
            </a:r>
            <a:br>
              <a:rPr dirty="0"/>
            </a:br>
            <a:r>
              <a:rPr lang="zh-CN" altLang="en-US" sz="1530" kern="0" dirty="0" smtClean="0">
                <a:solidFill>
                  <a:srgbClr val="000000"/>
                </a:solidFill>
                <a:latin typeface="Times New Roman" pitchFamily="65" charset="-122"/>
                <a:ea typeface="宋体" pitchFamily="65" charset="-122"/>
              </a:rPr>
              <a:t>练、有力的“时间就是金钱,效率就是生命”提出后,时人誉之为“冲破旧观念的一声春雷”</a:t>
            </a:r>
            <a:r>
              <a:rPr dirty="0"/>
              <a:t/>
            </a:r>
            <a:br>
              <a:rPr dirty="0"/>
            </a:br>
            <a:r>
              <a:rPr lang="zh-CN" altLang="en-US" sz="1530" kern="0" dirty="0" smtClean="0">
                <a:solidFill>
                  <a:srgbClr val="000000"/>
                </a:solidFill>
                <a:latin typeface="Times New Roman" pitchFamily="65" charset="-122"/>
                <a:ea typeface="宋体" pitchFamily="65" charset="-122"/>
              </a:rPr>
              <a:t>“划过长空的第一道闪电”。有人说,中国走向市场经济正是从这句口号开始的,深圳则为改</a:t>
            </a:r>
            <a:r>
              <a:rPr dirty="0"/>
              <a:t/>
            </a:r>
            <a:br>
              <a:rPr dirty="0"/>
            </a:br>
            <a:r>
              <a:rPr lang="zh-CN" altLang="en-US" sz="1530" kern="0" dirty="0" smtClean="0">
                <a:solidFill>
                  <a:srgbClr val="000000"/>
                </a:solidFill>
                <a:latin typeface="Times New Roman" pitchFamily="65" charset="-122"/>
                <a:ea typeface="宋体" pitchFamily="65" charset="-122"/>
              </a:rPr>
              <a:t>革开放创造了一种模式。据此,可确定立意:珍惜时间,提高效率;冲破束缚,注重实干;等等。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第二则材料:“绿水青山也是金山银山。”2005年8月15日,时任浙江省委书记的习近平同志</a:t>
            </a:r>
            <a:r>
              <a:rPr dirty="0"/>
              <a:t/>
            </a:r>
            <a:br>
              <a:rPr dirty="0"/>
            </a:br>
            <a:r>
              <a:rPr lang="zh-CN" altLang="en-US" sz="1530" kern="0" dirty="0" smtClean="0">
                <a:solidFill>
                  <a:srgbClr val="000000"/>
                </a:solidFill>
                <a:latin typeface="Times New Roman" pitchFamily="65" charset="-122"/>
                <a:ea typeface="宋体" pitchFamily="65" charset="-122"/>
              </a:rPr>
              <a:t>在浙江湖州安吉考察时,首次提出了“绿水青山就是金山银山”的科学论断,习近平同志的</a:t>
            </a:r>
            <a:r>
              <a:rPr dirty="0"/>
              <a:t/>
            </a:r>
            <a:br>
              <a:rPr dirty="0"/>
            </a:br>
            <a:r>
              <a:rPr lang="zh-CN" altLang="en-US" sz="1530" kern="0" dirty="0" smtClean="0">
                <a:solidFill>
                  <a:srgbClr val="000000"/>
                </a:solidFill>
                <a:latin typeface="Times New Roman" pitchFamily="65" charset="-122"/>
                <a:ea typeface="宋体" pitchFamily="65" charset="-122"/>
              </a:rPr>
              <a:t>“两山”重要思想,充分体现了马克思主义的辩证观点,系统剖析了经济与生态在演进过程中</a:t>
            </a:r>
            <a:r>
              <a:rPr dirty="0"/>
              <a:t/>
            </a:r>
            <a:br>
              <a:rPr dirty="0"/>
            </a:br>
            <a:r>
              <a:rPr lang="zh-CN" altLang="en-US" sz="1530" kern="0" dirty="0" smtClean="0">
                <a:solidFill>
                  <a:srgbClr val="000000"/>
                </a:solidFill>
                <a:latin typeface="Times New Roman" pitchFamily="65" charset="-122"/>
                <a:ea typeface="宋体" pitchFamily="65" charset="-122"/>
              </a:rPr>
              <a:t>的相互关系,深刻揭示了经济社会发展的基本规律。2017年10月18日,习近平同志在党的十九</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重视那些因失败甚至死亡而“沉默的大多数”的例子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可能借鉴意义更强。很多情况下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个行业中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存活下来的企业往往被视为传奇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也许只是因为偶然因素幸存下来了。如现在很火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的“歌手选秀”节目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很多人抛弃一切四处参加选秀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希望有朝一日自己也可以像那些明星一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样功成名就。但他们常常忽略了一个事实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那些“死”在他们前面的比他们有才又努力的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“前辈”依然是多得超出他们的想象。不知道有多少人现在早已远离“歌手”这个职业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们可能正开着一家小店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也可能正在工地搬砖。当他们被现实撞得头破血流时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终究会明白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多数情况下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就算再有天赋再努力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成功也并不容易。不要只看到塔尖上站着的那群人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更要关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注在那条路上究竟埋葬了多少懵懂无知的满怀青春梦想的人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在现实生活中多多了解那些失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败者的故事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反而比听那些成功者的传奇更有意义。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沉默的数据不说话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你若忽视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可能会撞得头破血流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但你若能听见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也许就能避开“幸存者偏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差现象”的陷阱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不至于成为下一个被埋葬的小白鼠。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文章标题运用了拟人手法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道出了观点所指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即有些数据是不显山露水的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但很重要。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这一思想来自题目材料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审题精准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观点带有启发性。文章主体部分划为三层分而析之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分析全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了解全部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才能不被“幸存者偏差现象”误导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看得见的不一定是最重要的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重视那些“沉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默的大多数”的例子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借鉴意义更强。分析透彻充分。文章举例联系现实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针对性强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思考深刻。</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31828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2.(2018课标全国Ⅰ,22,60分)阅读下面的材料,根据要求写作。</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2000年　农历庚辰龙年,人类迈进新千年,中国千万“世纪宝宝”出生。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2008年　汶川大地震。北京奥运会。</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2013年　“天宫一号”首次太空授课。</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公路“村村通”接近完成;“精准扶贫”开始推动。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2017年　网民规模达7.72亿,互联网普及率超全球平均水平。</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2018年　“世纪宝宝”一代长大成人。</a:t>
            </a:r>
            <a:endParaRPr lang="zh-CN" altLang="en-US" sz="1600" dirty="0" smtClean="0"/>
          </a:p>
          <a:p>
            <a:pPr eaLnBrk="0" latinLnBrk="1" hangingPunct="0">
              <a:lnSpc>
                <a:spcPct val="150000"/>
              </a:lnSpc>
            </a:pPr>
            <a:r>
              <a:rPr lang="zh-CN" altLang="en-US"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2020年　全面建成小康社会。</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2035年　基本实现社会主义现代化。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　　一代人有一代人的际遇和机缘、使命和挑战。你们与新世纪的中国一路同行、成长,和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中国的新时代一起追梦、圆梦。以上材料触发了你怎样的联想和思考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请据此写一篇文章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象它装进“时光瓶”留待</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年开启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给那时</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岁的一代人阅读。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不得泄露个人信息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31828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本次课标全国</a:t>
            </a:r>
            <a:r>
              <a:rPr lang="en-US" altLang="zh-CN" sz="1530" kern="0" dirty="0" smtClean="0">
                <a:solidFill>
                  <a:srgbClr val="000000"/>
                </a:solidFill>
                <a:latin typeface="Times New Roman" pitchFamily="65" charset="-122"/>
                <a:ea typeface="宋体" pitchFamily="65" charset="-122"/>
              </a:rPr>
              <a:t>Ⅰ</a:t>
            </a:r>
            <a:r>
              <a:rPr lang="zh-CN" altLang="en-US" sz="1530" kern="0" dirty="0" smtClean="0">
                <a:solidFill>
                  <a:srgbClr val="000000"/>
                </a:solidFill>
                <a:latin typeface="Times New Roman" pitchFamily="65" charset="-122"/>
                <a:ea typeface="宋体" pitchFamily="65" charset="-122"/>
              </a:rPr>
              <a:t>卷作文命题风格基本承袭上一年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考查考生写作任务驱动型材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料作文的能力。材料已明确写作对象和写作任务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要求考生以</a:t>
            </a:r>
            <a:r>
              <a:rPr lang="en-US" altLang="zh-CN" sz="1530" kern="0" dirty="0" smtClean="0">
                <a:solidFill>
                  <a:srgbClr val="000000"/>
                </a:solidFill>
                <a:latin typeface="Times New Roman" pitchFamily="65" charset="-122"/>
                <a:ea typeface="宋体" pitchFamily="65" charset="-122"/>
              </a:rPr>
              <a:t>2018</a:t>
            </a:r>
            <a:r>
              <a:rPr lang="zh-CN" altLang="en-US" sz="1530" kern="0" dirty="0" smtClean="0">
                <a:solidFill>
                  <a:srgbClr val="000000"/>
                </a:solidFill>
                <a:latin typeface="Times New Roman" pitchFamily="65" charset="-122"/>
                <a:ea typeface="宋体" pitchFamily="65" charset="-122"/>
              </a:rPr>
              <a:t>年已长大成人的“世纪宝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宝”的身份给</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年时</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岁的一代人写一篇文章。题目对文体并没有明确的要求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可以议论</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也可以记叙。</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那么考生要给</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年时</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岁的一代人写点什么呢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对于这道题来说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主旋律与“中国梦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梦”是一致的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要告诉大家一代人有一代人的“际遇和机缘”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一代人有一代人的“使命和挑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战”。各位已长大成人的“世纪宝宝”与新世纪的中国一路同行、成长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他们在追逐自己梦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想的过程中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其实也在实现中国的梦想。</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作文时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我们可以从“回顾过去”写到“展望未来”。“回顾过去”的落脚点在自己</a:t>
            </a:r>
            <a:r>
              <a:rPr lang="en-US" altLang="zh-CN" sz="1530" kern="0" dirty="0" smtClean="0">
                <a:solidFill>
                  <a:srgbClr val="000000"/>
                </a:solidFill>
                <a:latin typeface="Times New Roman" pitchFamily="65" charset="-122"/>
                <a:ea typeface="宋体" pitchFamily="65" charset="-122"/>
              </a:rPr>
              <a:t>,2000</a:t>
            </a:r>
            <a:r>
              <a:rPr lang="zh-CN" altLang="en-US" sz="1530" kern="0" dirty="0" smtClean="0">
                <a:solidFill>
                  <a:srgbClr val="000000"/>
                </a:solidFill>
                <a:latin typeface="Times New Roman" pitchFamily="65" charset="-122"/>
                <a:ea typeface="宋体" pitchFamily="65" charset="-122"/>
              </a:rPr>
              <a:t>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出生的“世纪宝宝”目睹了国家日新月异的变化以及这一过程中面临的困难挑战。“展望</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未来”的落脚点是</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年时</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岁的一代人。我们可以以一个“过来者”的身份对他们提出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期许。总之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这篇文章是给那时</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岁的一代人阅读的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要少一点空洞说理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多一点现身说法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一点期望鼓励。</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愿生命在世纪里激扬</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致</a:t>
            </a:r>
            <a:r>
              <a:rPr lang="en-US" altLang="zh-CN" sz="1530" kern="0" dirty="0" smtClean="0">
                <a:solidFill>
                  <a:srgbClr val="000000"/>
                </a:solidFill>
                <a:latin typeface="Times New Roman" pitchFamily="65" charset="-122"/>
                <a:ea typeface="宋体" pitchFamily="65" charset="-122"/>
              </a:rPr>
              <a:t>2035</a:t>
            </a:r>
            <a:r>
              <a:rPr lang="zh-CN" altLang="en-US" sz="1530" kern="0" dirty="0" smtClean="0">
                <a:solidFill>
                  <a:srgbClr val="000000"/>
                </a:solidFill>
                <a:latin typeface="Times New Roman" pitchFamily="65" charset="-122"/>
                <a:ea typeface="宋体" pitchFamily="65" charset="-122"/>
              </a:rPr>
              <a:t>年的</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岁少年</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见字安。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这是一封沉默了十八年的信。我执笔以今人之希冀写下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愿你启封以彼时之自豪阅之。</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作为一个出生在</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世纪伊始钟声里的“世纪宝宝”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我听到了本世纪来祖国的第一次心跳。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从汶川的疼痛到塘沽的血色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从奥运的辉煌到“墨子号”的荣光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亲爱的</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岁少年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这是一段注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定不平凡的岁月。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亲爱的</a:t>
            </a:r>
            <a:r>
              <a:rPr lang="en-US" altLang="zh-CN" sz="1530" kern="0" dirty="0" smtClean="0">
                <a:solidFill>
                  <a:srgbClr val="000000"/>
                </a:solidFill>
                <a:latin typeface="Times New Roman" pitchFamily="65" charset="-122"/>
                <a:ea typeface="宋体" pitchFamily="65" charset="-122"/>
              </a:rPr>
              <a:t>18</a:t>
            </a:r>
            <a:r>
              <a:rPr lang="zh-CN" altLang="en-US" sz="1530" kern="0" dirty="0" smtClean="0">
                <a:solidFill>
                  <a:srgbClr val="000000"/>
                </a:solidFill>
                <a:latin typeface="Times New Roman" pitchFamily="65" charset="-122"/>
                <a:ea typeface="宋体" pitchFamily="65" charset="-122"/>
              </a:rPr>
              <a:t>岁少年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当你在时代的潮流中左右顾盼时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不知你是否已经意识到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你我都正站在这个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世纪的转折点上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此时的我们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站在发展中国家的台阶上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一心向着全面建成小康社会的伟大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目标奋然前行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从未懈怠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从未退缩。“大众创业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万众创新”的号角已经吹响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不忘初心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砺前行”的宣言已经掷出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历史的希冀与当今的成就已经重合。当彼时的你们再次回望这段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峥嵘岁月时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又有什么理由不去坚信这是一个“造就英雄”的时代呢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展望未来,2035年社会主义现代化的基本实现让人心潮澎湃。基础设施的完全落实,居民保障</a:t>
            </a:r>
            <a:r>
              <a:rPr dirty="0"/>
              <a:t/>
            </a:r>
            <a:br>
              <a:rPr dirty="0"/>
            </a:br>
            <a:r>
              <a:rPr lang="zh-CN" altLang="en-US" sz="1530" kern="0" dirty="0" smtClean="0">
                <a:solidFill>
                  <a:srgbClr val="000000"/>
                </a:solidFill>
                <a:latin typeface="Times New Roman" pitchFamily="65" charset="-122"/>
                <a:ea typeface="宋体" pitchFamily="65" charset="-122"/>
              </a:rPr>
              <a:t>的基本完善,公民素质的日益提升,这一切勾勒出一幅繁荣昌盛的幸福社会图景。期待着科技</a:t>
            </a:r>
            <a:r>
              <a:rPr dirty="0"/>
              <a:t/>
            </a:r>
            <a:br>
              <a:rPr dirty="0"/>
            </a:br>
            <a:r>
              <a:rPr lang="zh-CN" altLang="en-US" sz="1530" kern="0" dirty="0" smtClean="0">
                <a:solidFill>
                  <a:srgbClr val="000000"/>
                </a:solidFill>
                <a:latin typeface="Times New Roman" pitchFamily="65" charset="-122"/>
                <a:ea typeface="宋体" pitchFamily="65" charset="-122"/>
              </a:rPr>
              <a:t>更加超前、社会更加和谐,这是我们这个时代对未来的美好希望,更是我们奋然前行的不竭动</a:t>
            </a:r>
            <a:r>
              <a:rPr dirty="0"/>
              <a:t/>
            </a:r>
            <a:br>
              <a:rPr dirty="0"/>
            </a:br>
            <a:r>
              <a:rPr lang="zh-CN" altLang="en-US" sz="1530" kern="0" dirty="0" smtClean="0">
                <a:solidFill>
                  <a:srgbClr val="000000"/>
                </a:solidFill>
                <a:latin typeface="Times New Roman" pitchFamily="65" charset="-122"/>
                <a:ea typeface="宋体" pitchFamily="65" charset="-122"/>
              </a:rPr>
              <a:t>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“长安何处在?只在马蹄下。”任何伟大目标的实现都离不开数代人的不懈追求,站在这个世</a:t>
            </a:r>
            <a:r>
              <a:rPr dirty="0"/>
              <a:t/>
            </a:r>
            <a:br>
              <a:rPr dirty="0"/>
            </a:br>
            <a:r>
              <a:rPr lang="zh-CN" altLang="en-US" sz="1530" kern="0" dirty="0" smtClean="0">
                <a:solidFill>
                  <a:srgbClr val="000000"/>
                </a:solidFill>
                <a:latin typeface="Times New Roman" pitchFamily="65" charset="-122"/>
                <a:ea typeface="宋体" pitchFamily="65" charset="-122"/>
              </a:rPr>
              <a:t>纪的转折点上,机遇已然降临,挑战也不可避免。一如多年前马云发现了互联网蕴藏着的巨大</a:t>
            </a:r>
            <a:r>
              <a:rPr dirty="0"/>
              <a:t/>
            </a:r>
            <a:br>
              <a:rPr dirty="0"/>
            </a:br>
            <a:r>
              <a:rPr lang="zh-CN" altLang="en-US" sz="1530" kern="0" dirty="0" smtClean="0">
                <a:solidFill>
                  <a:srgbClr val="000000"/>
                </a:solidFill>
                <a:latin typeface="Times New Roman" pitchFamily="65" charset="-122"/>
                <a:ea typeface="宋体" pitchFamily="65" charset="-122"/>
              </a:rPr>
              <a:t>潜能,从而一手创建了如今的“商业帝国”阿里巴巴,当今社会处处有机遇。从骑进联合国的</a:t>
            </a:r>
            <a:r>
              <a:rPr dirty="0"/>
              <a:t/>
            </a:r>
            <a:br>
              <a:rPr dirty="0"/>
            </a:br>
            <a:r>
              <a:rPr lang="zh-CN" altLang="en-US" sz="1530" kern="0" dirty="0" smtClean="0">
                <a:solidFill>
                  <a:srgbClr val="000000"/>
                </a:solidFill>
                <a:latin typeface="Times New Roman" pitchFamily="65" charset="-122"/>
                <a:ea typeface="宋体" pitchFamily="65" charset="-122"/>
              </a:rPr>
              <a:t>“小黄车”,到打通国际市场的华为;从掌握尖端技术的高铁,到重写世界第一的“天眼”。这</a:t>
            </a:r>
            <a:r>
              <a:rPr dirty="0"/>
              <a:t/>
            </a:r>
            <a:br>
              <a:rPr dirty="0"/>
            </a:br>
            <a:r>
              <a:rPr lang="zh-CN" altLang="en-US" sz="1530" kern="0" dirty="0" smtClean="0">
                <a:solidFill>
                  <a:srgbClr val="000000"/>
                </a:solidFill>
                <a:latin typeface="Times New Roman" pitchFamily="65" charset="-122"/>
                <a:ea typeface="宋体" pitchFamily="65" charset="-122"/>
              </a:rPr>
              <a:t>是今人的成功,也是来者的借鉴。机遇创造新生活,但其终究是源于生活的。彼时的繁荣昌盛,</a:t>
            </a:r>
            <a:r>
              <a:rPr dirty="0"/>
              <a:t/>
            </a:r>
            <a:br>
              <a:rPr dirty="0"/>
            </a:br>
            <a:r>
              <a:rPr lang="zh-CN" altLang="en-US" sz="1530" kern="0" dirty="0" smtClean="0">
                <a:solidFill>
                  <a:srgbClr val="000000"/>
                </a:solidFill>
                <a:latin typeface="Times New Roman" pitchFamily="65" charset="-122"/>
                <a:ea typeface="宋体" pitchFamily="65" charset="-122"/>
              </a:rPr>
              <a:t>一定是建立在来时路的不断修整上的。正如萨义德在《知识分子论》中写道:“知识分子的</a:t>
            </a:r>
            <a:r>
              <a:rPr dirty="0"/>
              <a:t/>
            </a:r>
            <a:br>
              <a:rPr dirty="0"/>
            </a:br>
            <a:r>
              <a:rPr lang="zh-CN" altLang="en-US" sz="1530" kern="0" dirty="0" smtClean="0">
                <a:solidFill>
                  <a:srgbClr val="000000"/>
                </a:solidFill>
                <a:latin typeface="Times New Roman" pitchFamily="65" charset="-122"/>
                <a:ea typeface="宋体" pitchFamily="65" charset="-122"/>
              </a:rPr>
              <a:t>公共角色是旁观者,是搅扰现状的人。”身为新时代的青年,发现生活中的不完善,去改变,将</a:t>
            </a:r>
            <a:r>
              <a:rPr dirty="0"/>
              <a:t/>
            </a:r>
            <a:br>
              <a:rPr dirty="0"/>
            </a:br>
            <a:r>
              <a:rPr lang="zh-CN" altLang="en-US" sz="1530" kern="0" dirty="0" smtClean="0">
                <a:solidFill>
                  <a:srgbClr val="000000"/>
                </a:solidFill>
                <a:latin typeface="Times New Roman" pitchFamily="65" charset="-122"/>
                <a:ea typeface="宋体" pitchFamily="65" charset="-122"/>
              </a:rPr>
              <a:t>其视为机遇尽力向着更好靠拢,这是我们的职责与担当。或许途中有无数挑战,但那些都将内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化为时代精神,成为前行者们坚定的脚印。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这个世纪在我们这个时代预热,相信将在你们那个时代趋于成熟,而这所有的硕果都凝聚着一</a:t>
            </a:r>
            <a:r>
              <a:t/>
            </a:r>
            <a:br/>
            <a:r>
              <a:rPr lang="zh-CN" altLang="en-US" sz="1530" kern="0" dirty="0" smtClean="0">
                <a:solidFill>
                  <a:srgbClr val="000000"/>
                </a:solidFill>
                <a:latin typeface="Times New Roman" pitchFamily="65" charset="-122"/>
                <a:ea typeface="宋体" pitchFamily="65" charset="-122"/>
              </a:rPr>
              <a:t>代代人的拼搏与激扬。“预测未来的最好办法是直接去创造未来”,我不知道那将成为一个</a:t>
            </a:r>
            <a:r>
              <a:t/>
            </a:r>
            <a:br/>
            <a:r>
              <a:rPr lang="zh-CN" altLang="en-US" sz="1530" kern="0" dirty="0" smtClean="0">
                <a:solidFill>
                  <a:srgbClr val="000000"/>
                </a:solidFill>
                <a:latin typeface="Times New Roman" pitchFamily="65" charset="-122"/>
                <a:ea typeface="宋体" pitchFamily="65" charset="-122"/>
              </a:rPr>
              <a:t>怎样的时代,但我知道唯有足够的信心与努力才能不负这“英雄时代”。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“我的心渴望一种更为惊险的生活,我准备踏上怪石嶙峋的山崖,奔赴暗礁满布的海滩。”愿</a:t>
            </a:r>
            <a:r>
              <a:t/>
            </a:r>
            <a:br/>
            <a:r>
              <a:rPr lang="zh-CN" altLang="en-US" sz="1530" kern="0" dirty="0" smtClean="0">
                <a:solidFill>
                  <a:srgbClr val="000000"/>
                </a:solidFill>
                <a:latin typeface="Times New Roman" pitchFamily="65" charset="-122"/>
                <a:ea typeface="宋体" pitchFamily="65" charset="-122"/>
              </a:rPr>
              <a:t>你的时代足够辉煌,愿你我足够努力,愿你有充分的忍耐去担当,愿你有单纯的心去信仰,愿你</a:t>
            </a:r>
            <a:r>
              <a:t/>
            </a:r>
            <a:br/>
            <a:r>
              <a:rPr lang="zh-CN" altLang="en-US" sz="1530" kern="0" dirty="0" smtClean="0">
                <a:solidFill>
                  <a:srgbClr val="000000"/>
                </a:solidFill>
                <a:latin typeface="Times New Roman" pitchFamily="65" charset="-122"/>
                <a:ea typeface="宋体" pitchFamily="65" charset="-122"/>
              </a:rPr>
              <a:t>的生命在世纪里激扬。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一位来自18年前的18岁少年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2018年6月7日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本文是一篇成功的考场作文,有三大亮点:(1)情感真挚,观点具有启发作用。文章以书</a:t>
            </a:r>
            <a:r>
              <a:t/>
            </a:r>
            <a:br/>
            <a:r>
              <a:rPr lang="zh-CN" altLang="en-US" sz="1530" kern="0" dirty="0" smtClean="0">
                <a:solidFill>
                  <a:srgbClr val="000000"/>
                </a:solidFill>
                <a:latin typeface="Times New Roman" pitchFamily="65" charset="-122"/>
                <a:ea typeface="宋体" pitchFamily="65" charset="-122"/>
              </a:rPr>
              <a:t>信的形式,既写到我们这个时代的风采,又展望2035年那个特定时期的美好,而穿插其中的是真</a:t>
            </a:r>
            <a:r>
              <a:t/>
            </a:r>
            <a:br/>
            <a:r>
              <a:rPr lang="zh-CN" altLang="en-US" sz="1530" kern="0" dirty="0" smtClean="0">
                <a:solidFill>
                  <a:srgbClr val="000000"/>
                </a:solidFill>
                <a:latin typeface="Times New Roman" pitchFamily="65" charset="-122"/>
                <a:ea typeface="宋体" pitchFamily="65" charset="-122"/>
              </a:rPr>
              <a:t>诚的交流,同时还能切实地感受到其中的责任感和担当意识。这样行文,观点易于为对方所接</a:t>
            </a:r>
            <a:r>
              <a:t/>
            </a:r>
            <a:br/>
            <a:r>
              <a:rPr lang="zh-CN" altLang="en-US" sz="1530" kern="0" dirty="0" smtClean="0">
                <a:solidFill>
                  <a:srgbClr val="000000"/>
                </a:solidFill>
                <a:latin typeface="Times New Roman" pitchFamily="65" charset="-122"/>
                <a:ea typeface="宋体" pitchFamily="65" charset="-122"/>
              </a:rPr>
              <a:t>受,也给读者以启发。(2)材料丰富,视野开阔。“墨子号”卫星、阿里巴巴“商业帝国”、共</a:t>
            </a:r>
            <a:r>
              <a:t/>
            </a:r>
            <a:br/>
            <a:r>
              <a:rPr lang="zh-CN" altLang="en-US" sz="1530" kern="0" dirty="0" smtClean="0">
                <a:solidFill>
                  <a:srgbClr val="000000"/>
                </a:solidFill>
                <a:latin typeface="Times New Roman" pitchFamily="65" charset="-122"/>
                <a:ea typeface="宋体" pitchFamily="65" charset="-122"/>
              </a:rPr>
              <a:t>享单车等彰显了考生对现实的关注;信手拈来的名人名言显示了考生的文学素养。这些丰富</a:t>
            </a:r>
            <a:endParaRPr lang="zh-CN" altLang="en-US"/>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的材料表明考生知识储量丰富,也增强了文章的说服力。(3)句式灵活,富有文采。文章语言非</a:t>
            </a:r>
            <a:r>
              <a:t/>
            </a:r>
            <a:br/>
            <a:r>
              <a:rPr lang="zh-CN" altLang="en-US" sz="1530" kern="0" dirty="0" smtClean="0">
                <a:solidFill>
                  <a:srgbClr val="000000"/>
                </a:solidFill>
                <a:latin typeface="Times New Roman" pitchFamily="65" charset="-122"/>
                <a:ea typeface="宋体" pitchFamily="65" charset="-122"/>
              </a:rPr>
              <a:t>常简练,能根据文意的需要巧妙运用各种句式,尤其是大量排比句的使用,使文章显得气势如</a:t>
            </a:r>
            <a:r>
              <a:t/>
            </a:r>
            <a:br/>
            <a:r>
              <a:rPr lang="zh-CN" altLang="en-US" sz="1530" kern="0" dirty="0" smtClean="0">
                <a:solidFill>
                  <a:srgbClr val="000000"/>
                </a:solidFill>
                <a:latin typeface="Times New Roman" pitchFamily="65" charset="-122"/>
                <a:ea typeface="宋体" pitchFamily="65" charset="-122"/>
              </a:rPr>
              <a:t>虹,文采斐然。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做时代的奋斗者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亲爱的朋友: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从2018年到2035年,岁月见证了时代的变迁,亦见证了你们这一代的成长。我们每个人都是时</a:t>
            </a:r>
            <a:r>
              <a:t/>
            </a:r>
            <a:br/>
            <a:r>
              <a:rPr lang="zh-CN" altLang="en-US" sz="1530" kern="0" dirty="0" smtClean="0">
                <a:solidFill>
                  <a:srgbClr val="000000"/>
                </a:solidFill>
                <a:latin typeface="Times New Roman" pitchFamily="65" charset="-122"/>
                <a:ea typeface="宋体" pitchFamily="65" charset="-122"/>
              </a:rPr>
              <a:t>代的创建者,肩负着“中国梦”重任,应放飞手中蔚蓝的梦想,将个人的发展与时代紧密相连,</a:t>
            </a:r>
            <a:r>
              <a:t/>
            </a:r>
            <a:br/>
            <a:r>
              <a:rPr lang="zh-CN" altLang="en-US" sz="1530" kern="0" dirty="0" smtClean="0">
                <a:solidFill>
                  <a:srgbClr val="000000"/>
                </a:solidFill>
                <a:latin typeface="Times New Roman" pitchFamily="65" charset="-122"/>
                <a:ea typeface="宋体" pitchFamily="65" charset="-122"/>
              </a:rPr>
              <a:t>做时代的奋斗者。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“要幸福就要奋斗。”没有人可以随随便便成功,要想到达梦的彼岸,就要撸起袖子加油干。</a:t>
            </a:r>
            <a:r>
              <a:t/>
            </a:r>
            <a:br/>
            <a:r>
              <a:rPr lang="zh-CN" altLang="en-US" sz="1530" kern="0" dirty="0" smtClean="0">
                <a:solidFill>
                  <a:srgbClr val="000000"/>
                </a:solidFill>
                <a:latin typeface="Times New Roman" pitchFamily="65" charset="-122"/>
                <a:ea typeface="宋体" pitchFamily="65" charset="-122"/>
              </a:rPr>
              <a:t>大地震动,烈焰升腾,托举着“天宫一号”在太空遨游的是中国几代航天人的不懈努力;世界领</a:t>
            </a:r>
            <a:r>
              <a:t/>
            </a:r>
            <a:br/>
            <a:r>
              <a:rPr lang="zh-CN" altLang="en-US" sz="1530" kern="0" dirty="0" smtClean="0">
                <a:solidFill>
                  <a:srgbClr val="000000"/>
                </a:solidFill>
                <a:latin typeface="Times New Roman" pitchFamily="65" charset="-122"/>
                <a:ea typeface="宋体" pitchFamily="65" charset="-122"/>
              </a:rPr>
              <a:t>先,举世瞩目,支撑着FAST射电望远镜在东方昂首的,是南仁东终生的无悔拼搏。没有什么能</a:t>
            </a:r>
            <a:r>
              <a:t/>
            </a:r>
            <a:br/>
            <a:r>
              <a:rPr lang="zh-CN" altLang="en-US" sz="1530" kern="0" dirty="0" smtClean="0">
                <a:solidFill>
                  <a:srgbClr val="000000"/>
                </a:solidFill>
                <a:latin typeface="Times New Roman" pitchFamily="65" charset="-122"/>
                <a:ea typeface="宋体" pitchFamily="65" charset="-122"/>
              </a:rPr>
              <a:t>逃过时间横扫的镰刀,但一往无前的奋斗精神,却在时光的洗礼中愈发灿烂夺目。青春,在奋斗</a:t>
            </a:r>
            <a:endParaRPr lang="zh-CN" altLang="en-US"/>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中闪光,在奋斗中显影。“只有经过地狱般的磨炼,才能炼出创造天堂的力量。”只有经过坚</a:t>
            </a:r>
            <a:r>
              <a:t/>
            </a:r>
            <a:br/>
            <a:r>
              <a:rPr lang="zh-CN" altLang="en-US" sz="1530" kern="0" dirty="0" smtClean="0">
                <a:solidFill>
                  <a:srgbClr val="000000"/>
                </a:solidFill>
                <a:latin typeface="Times New Roman" pitchFamily="65" charset="-122"/>
                <a:ea typeface="宋体" pitchFamily="65" charset="-122"/>
              </a:rPr>
              <a:t>定不移的奋斗,才能嗅到成功的芬芳。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而当代青年理应带着使命感,将个人奋斗与国家民族的未来融为一体。青春的力量,就是未来</a:t>
            </a:r>
            <a:r>
              <a:t/>
            </a:r>
            <a:br/>
            <a:r>
              <a:rPr lang="zh-CN" altLang="en-US" sz="1530" kern="0" dirty="0" smtClean="0">
                <a:solidFill>
                  <a:srgbClr val="000000"/>
                </a:solidFill>
                <a:latin typeface="Times New Roman" pitchFamily="65" charset="-122"/>
                <a:ea typeface="宋体" pitchFamily="65" charset="-122"/>
              </a:rPr>
              <a:t>的力量。“为天地立心,为生民立命,为往圣继绝学,为万世开太平”是张载的信念。“天下者</a:t>
            </a:r>
            <a:r>
              <a:t/>
            </a:r>
            <a:br/>
            <a:r>
              <a:rPr lang="zh-CN" altLang="en-US" sz="1530" kern="0" dirty="0" smtClean="0">
                <a:solidFill>
                  <a:srgbClr val="000000"/>
                </a:solidFill>
                <a:latin typeface="Times New Roman" pitchFamily="65" charset="-122"/>
                <a:ea typeface="宋体" pitchFamily="65" charset="-122"/>
              </a:rPr>
              <a:t>我们的天下,国家者我们的国家,社会者我们的社会。我们不说,谁说?我们不干,谁干?”是毛</a:t>
            </a:r>
            <a:r>
              <a:t/>
            </a:r>
            <a:br/>
            <a:r>
              <a:rPr lang="zh-CN" altLang="en-US" sz="1530" kern="0" dirty="0" smtClean="0">
                <a:solidFill>
                  <a:srgbClr val="000000"/>
                </a:solidFill>
                <a:latin typeface="Times New Roman" pitchFamily="65" charset="-122"/>
                <a:ea typeface="宋体" pitchFamily="65" charset="-122"/>
              </a:rPr>
              <a:t>泽东的信仰。我们奋斗不仅仅是为了实现小我的目标,更是为了成就国家的未来。十八岁的</a:t>
            </a:r>
            <a:r>
              <a:t/>
            </a:r>
            <a:br/>
            <a:r>
              <a:rPr lang="zh-CN" altLang="en-US" sz="1530" kern="0" dirty="0" smtClean="0">
                <a:solidFill>
                  <a:srgbClr val="000000"/>
                </a:solidFill>
                <a:latin typeface="Times New Roman" pitchFamily="65" charset="-122"/>
                <a:ea typeface="宋体" pitchFamily="65" charset="-122"/>
              </a:rPr>
              <a:t>你,肩膀虽不甚宽厚,但足以承担起属于你的那份责任。几十年前,西南联大的文弱书生在国难</a:t>
            </a:r>
            <a:r>
              <a:t/>
            </a:r>
            <a:br/>
            <a:r>
              <a:rPr lang="zh-CN" altLang="en-US" sz="1530" kern="0" dirty="0" smtClean="0">
                <a:solidFill>
                  <a:srgbClr val="000000"/>
                </a:solidFill>
                <a:latin typeface="Times New Roman" pitchFamily="65" charset="-122"/>
                <a:ea typeface="宋体" pitchFamily="65" charset="-122"/>
              </a:rPr>
              <a:t>当头之际,毅然挺身而出,在炮火中传承文化的薪火;十几年后的2035年,正值中国基本实现社</a:t>
            </a:r>
            <a:r>
              <a:t/>
            </a:r>
            <a:br/>
            <a:r>
              <a:rPr lang="zh-CN" altLang="en-US" sz="1530" kern="0" dirty="0" smtClean="0">
                <a:solidFill>
                  <a:srgbClr val="000000"/>
                </a:solidFill>
                <a:latin typeface="Times New Roman" pitchFamily="65" charset="-122"/>
                <a:ea typeface="宋体" pitchFamily="65" charset="-122"/>
              </a:rPr>
              <a:t>会主义现代化,大好年华的你,又有何理由不奋斗?又有何理由不与时代同呼吸,共命运?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奋斗的路上,最需要的是永不放弃的执着。谁的青春不迷茫?但总有一份坚持,能从一寸冰封</a:t>
            </a:r>
            <a:r>
              <a:t/>
            </a:r>
            <a:br/>
            <a:r>
              <a:rPr lang="zh-CN" altLang="en-US" sz="1530" kern="0" dirty="0" smtClean="0">
                <a:solidFill>
                  <a:srgbClr val="000000"/>
                </a:solidFill>
                <a:latin typeface="Times New Roman" pitchFamily="65" charset="-122"/>
                <a:ea typeface="宋体" pitchFamily="65" charset="-122"/>
              </a:rPr>
              <a:t>的土地里,培育出千万朵怒放的蔷薇。2008年5月12日四川汶川,山河移位,满目疮痍,可苦难压</a:t>
            </a:r>
            <a:r>
              <a:t/>
            </a:r>
            <a:br/>
            <a:r>
              <a:rPr lang="zh-CN" altLang="en-US" sz="1530" kern="0" dirty="0" smtClean="0">
                <a:solidFill>
                  <a:srgbClr val="000000"/>
                </a:solidFill>
                <a:latin typeface="Times New Roman" pitchFamily="65" charset="-122"/>
                <a:ea typeface="宋体" pitchFamily="65" charset="-122"/>
              </a:rPr>
              <a:t>不垮顽强的中国人。十年的执着坚守,使2018年的汶川山更青,水更绿。这样一种永远执着的</a:t>
            </a:r>
            <a:r>
              <a:t/>
            </a:r>
            <a:br/>
            <a:r>
              <a:rPr lang="zh-CN" altLang="en-US" sz="1530" kern="0" dirty="0" smtClean="0">
                <a:solidFill>
                  <a:srgbClr val="000000"/>
                </a:solidFill>
                <a:latin typeface="Times New Roman" pitchFamily="65" charset="-122"/>
                <a:ea typeface="宋体" pitchFamily="65" charset="-122"/>
              </a:rPr>
              <a:t>信念,深植在每个中国人的血液中。奋斗的道路上,不免有荆棘,但跨过去,会有你的春暖花</a:t>
            </a:r>
            <a:r>
              <a:t/>
            </a:r>
            <a:br/>
            <a:r>
              <a:rPr lang="zh-CN" altLang="en-US" sz="1530" kern="0" dirty="0" smtClean="0">
                <a:solidFill>
                  <a:srgbClr val="000000"/>
                </a:solidFill>
                <a:latin typeface="Times New Roman" pitchFamily="65" charset="-122"/>
                <a:ea typeface="宋体" pitchFamily="65" charset="-122"/>
              </a:rPr>
              <a:t>开。十八岁的你,请持之以恒,不断提高自身的素养,丰富自己的知识。从哪里跌倒了,就从哪</a:t>
            </a:r>
            <a:endParaRPr lang="zh-CN" altLang="en-US"/>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里站起来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在这一过程中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你的灵魂将日趋充盛。十八岁的你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请相信坚持的意义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请相信你的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奋斗会照亮未来的路。无奋斗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不青春</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十八岁的青年啊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你是天空中的星星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肩负着照亮未来的使命。趁大好的时光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做时代的奋斗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执笔仗剑耀中华</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此致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敬礼</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十八岁的</a:t>
            </a:r>
            <a:r>
              <a:rPr lang="en-US" altLang="zh-CN" sz="1530" kern="0" dirty="0" smtClean="0">
                <a:solidFill>
                  <a:srgbClr val="000000"/>
                </a:solidFill>
                <a:latin typeface="Arial Narrow" pitchFamily="65" charset="-122"/>
                <a:ea typeface="Arial Unicode MS"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2018</a:t>
            </a:r>
            <a:r>
              <a:rPr lang="zh-CN" altLang="en-US" sz="1530" kern="0" dirty="0" smtClean="0">
                <a:solidFill>
                  <a:srgbClr val="000000"/>
                </a:solidFill>
                <a:latin typeface="Times New Roman" pitchFamily="65" charset="-122"/>
                <a:ea typeface="宋体" pitchFamily="65" charset="-122"/>
              </a:rPr>
              <a:t>年</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月</a:t>
            </a:r>
            <a:r>
              <a:rPr lang="en-US" altLang="zh-CN" sz="1530" kern="0" dirty="0" smtClean="0">
                <a:solidFill>
                  <a:srgbClr val="000000"/>
                </a:solidFill>
                <a:latin typeface="Times New Roman" pitchFamily="65" charset="-122"/>
                <a:ea typeface="宋体" pitchFamily="65" charset="-122"/>
              </a:rPr>
              <a:t>7</a:t>
            </a:r>
            <a:r>
              <a:rPr lang="zh-CN" altLang="en-US" sz="1530" kern="0" dirty="0" smtClean="0">
                <a:solidFill>
                  <a:srgbClr val="000000"/>
                </a:solidFill>
                <a:latin typeface="Times New Roman" pitchFamily="65" charset="-122"/>
                <a:ea typeface="宋体" pitchFamily="65" charset="-122"/>
              </a:rPr>
              <a:t>日</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这是一篇考场佳作。本文以立意深刻、材料丰富、富有文采被评为一类卷。</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意深刻。文章紧扣材料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立足当下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聚焦材料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得出“奋斗”这一核心论题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认为我们每个人都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是时代的创建者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应“做时代的奋斗者”。这样的立意切合材料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符合时代的旋律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体现了考生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独到的眼光。</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材料丰富。文中既有发生在这个时代的一些事件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天宫一号”升空、汶川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地震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也有西南联大等经典往事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还有毛泽东、张载等人的名言。丰富的材料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彰显了考生开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阔的学术视野和丰富的知识储备。</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富有文采。全文用语准确、简练、生动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长句与短句交</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错,再加上适当使用了一些问句,更为文章增色添彩。</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.(2017课标全国Ⅱ,22,60分)阅读下面的材料,根据要求写作。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①天行健,君子以自强不息。(《周易》)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②露从今夜白,月是故乡明。(杜甫)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③何须浅碧深红色,自是花中第一流。(李清照)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④受光于庭户见一堂,受光于天下照四方。(魏源)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⑤必须敢于正视,这才可望敢想,敢说,敢作,敢当。(鲁迅)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⑥数风流人物,还看今朝。(毛泽东)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中国文化博大精深,无数名句化育后世。读了上面六句,你有怎样的感触与思考?请以其中两</a:t>
            </a:r>
            <a:r>
              <a:rPr dirty="0"/>
              <a:t/>
            </a:r>
            <a:br>
              <a:rPr dirty="0"/>
            </a:br>
            <a:r>
              <a:rPr lang="zh-CN" altLang="en-US" sz="1530" kern="0" dirty="0" smtClean="0">
                <a:solidFill>
                  <a:srgbClr val="000000"/>
                </a:solidFill>
                <a:latin typeface="Times New Roman" pitchFamily="65" charset="-122"/>
                <a:ea typeface="宋体" pitchFamily="65" charset="-122"/>
              </a:rPr>
              <a:t>三句为基础确定立意,并合理引用,写一篇文章。要求自选角度,明确文体,自拟标题;不要套作,</a:t>
            </a:r>
            <a:r>
              <a:rPr dirty="0"/>
              <a:t/>
            </a:r>
            <a:br>
              <a:rPr dirty="0"/>
            </a:br>
            <a:r>
              <a:rPr lang="zh-CN" altLang="en-US" sz="1530" kern="0" dirty="0" smtClean="0">
                <a:solidFill>
                  <a:srgbClr val="000000"/>
                </a:solidFill>
                <a:latin typeface="Times New Roman" pitchFamily="65" charset="-122"/>
                <a:ea typeface="宋体" pitchFamily="65" charset="-122"/>
              </a:rPr>
              <a:t>不得抄袭;不少于800字。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这道作文题的材料为六个名句,要求选择其中的两三句,自行立意。首先,需要理</a:t>
            </a:r>
            <a:r>
              <a:rPr dirty="0"/>
              <a:t/>
            </a:r>
            <a:br>
              <a:rPr dirty="0"/>
            </a:br>
            <a:r>
              <a:rPr lang="zh-CN" altLang="en-US" sz="1530" kern="0" dirty="0" smtClean="0">
                <a:solidFill>
                  <a:srgbClr val="000000"/>
                </a:solidFill>
                <a:latin typeface="Times New Roman" pitchFamily="65" charset="-122"/>
                <a:ea typeface="宋体" pitchFamily="65" charset="-122"/>
              </a:rPr>
              <a:t>解材料的意思。就这道作文题本身来讲,材料与生活紧密相连,理解这六个名句意思的难度比</a:t>
            </a:r>
            <a:r>
              <a:rPr dirty="0"/>
              <a:t/>
            </a:r>
            <a:br>
              <a:rPr dirty="0"/>
            </a:br>
            <a:r>
              <a:rPr lang="zh-CN" altLang="en-US" sz="1530" kern="0" dirty="0" smtClean="0">
                <a:solidFill>
                  <a:srgbClr val="000000"/>
                </a:solidFill>
                <a:latin typeface="Times New Roman" pitchFamily="65" charset="-122"/>
                <a:ea typeface="宋体" pitchFamily="65" charset="-122"/>
              </a:rPr>
              <a:t>较小。如《周易》中的“君子以自强不息”,强调自我应力求进步,发愤图强。杜甫的“月是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大报告中又进一步指出,坚持人与自然和谐共生。必须树立和践行绿水青山就是金山银山的</a:t>
            </a:r>
            <a:r>
              <a:t/>
            </a:r>
            <a:br/>
            <a:r>
              <a:rPr lang="zh-CN" altLang="en-US" sz="1530" kern="0" dirty="0" smtClean="0">
                <a:solidFill>
                  <a:srgbClr val="000000"/>
                </a:solidFill>
                <a:latin typeface="Times New Roman" pitchFamily="65" charset="-122"/>
                <a:ea typeface="宋体" pitchFamily="65" charset="-122"/>
              </a:rPr>
              <a:t>理念,坚持节约资源和保护环境的基本国策,像对待生命一样对待生态环境。据此,可确定立</a:t>
            </a:r>
            <a:r>
              <a:t/>
            </a:r>
            <a:br/>
            <a:r>
              <a:rPr lang="zh-CN" altLang="en-US" sz="1530" kern="0" dirty="0" smtClean="0">
                <a:solidFill>
                  <a:srgbClr val="000000"/>
                </a:solidFill>
                <a:latin typeface="Times New Roman" pitchFamily="65" charset="-122"/>
                <a:ea typeface="宋体" pitchFamily="65" charset="-122"/>
              </a:rPr>
              <a:t>意:尊重自然、顺应自然、保护自然,追求人与自然的和谐共生;节约资源,保护环境,推进生态</a:t>
            </a:r>
            <a:r>
              <a:t/>
            </a:r>
            <a:br/>
            <a:r>
              <a:rPr lang="zh-CN" altLang="en-US" sz="1530" kern="0" dirty="0" smtClean="0">
                <a:solidFill>
                  <a:srgbClr val="000000"/>
                </a:solidFill>
                <a:latin typeface="Times New Roman" pitchFamily="65" charset="-122"/>
                <a:ea typeface="宋体" pitchFamily="65" charset="-122"/>
              </a:rPr>
              <a:t>文明建设;建设美丽中国,实现中华民族伟大复兴;天人合一的生态智慧;等等。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第三则材料:“走好我们这一代人的长征路。”这是2017年雄安新区挂出的标语。“长征是</a:t>
            </a:r>
            <a:r>
              <a:t/>
            </a:r>
            <a:br/>
            <a:r>
              <a:rPr lang="zh-CN" altLang="en-US" sz="1530" kern="0" dirty="0" smtClean="0">
                <a:solidFill>
                  <a:srgbClr val="000000"/>
                </a:solidFill>
                <a:latin typeface="Times New Roman" pitchFamily="65" charset="-122"/>
                <a:ea typeface="宋体" pitchFamily="65" charset="-122"/>
              </a:rPr>
              <a:t>宣言书,长征是宣传队,长征是播种机”。军事上的长征路,从瑞金走到延安,连接起土地革命</a:t>
            </a:r>
            <a:r>
              <a:t/>
            </a:r>
            <a:br/>
            <a:r>
              <a:rPr lang="zh-CN" altLang="en-US" sz="1530" kern="0" dirty="0" smtClean="0">
                <a:solidFill>
                  <a:srgbClr val="000000"/>
                </a:solidFill>
                <a:latin typeface="Times New Roman" pitchFamily="65" charset="-122"/>
                <a:ea typeface="宋体" pitchFamily="65" charset="-122"/>
              </a:rPr>
              <a:t>和抗日战争两大革命浪潮,实现了中国革命事业从挫折走向胜利的伟大转折。精神上的长征</a:t>
            </a:r>
            <a:r>
              <a:t/>
            </a:r>
            <a:br/>
            <a:r>
              <a:rPr lang="zh-CN" altLang="en-US" sz="1530" kern="0" dirty="0" smtClean="0">
                <a:solidFill>
                  <a:srgbClr val="000000"/>
                </a:solidFill>
                <a:latin typeface="Times New Roman" pitchFamily="65" charset="-122"/>
                <a:ea typeface="宋体" pitchFamily="65" charset="-122"/>
              </a:rPr>
              <a:t>路,从救亡走向复兴,见证中国共产党带领中华儿女寻求民族复兴的不朽伟业,激荡起永葆初</a:t>
            </a:r>
            <a:r>
              <a:t/>
            </a:r>
            <a:br/>
            <a:r>
              <a:rPr lang="zh-CN" altLang="en-US" sz="1530" kern="0" dirty="0" smtClean="0">
                <a:solidFill>
                  <a:srgbClr val="000000"/>
                </a:solidFill>
                <a:latin typeface="Times New Roman" pitchFamily="65" charset="-122"/>
                <a:ea typeface="宋体" pitchFamily="65" charset="-122"/>
              </a:rPr>
              <a:t>心、奋勇前行的强大力量。长征永远在路上,长征精神永不过时。今天,全面建成小康社会、</a:t>
            </a:r>
            <a:r>
              <a:t/>
            </a:r>
            <a:br/>
            <a:r>
              <a:rPr lang="zh-CN" altLang="en-US" sz="1530" kern="0" dirty="0" smtClean="0">
                <a:solidFill>
                  <a:srgbClr val="000000"/>
                </a:solidFill>
                <a:latin typeface="Times New Roman" pitchFamily="65" charset="-122"/>
                <a:ea typeface="宋体" pitchFamily="65" charset="-122"/>
              </a:rPr>
              <a:t>全面深化改革、全面依法治国、全面从严治党,哪一项任务面临的挑战都堪比长征路上的艰</a:t>
            </a:r>
            <a:r>
              <a:t/>
            </a:r>
            <a:br/>
            <a:r>
              <a:rPr lang="zh-CN" altLang="en-US" sz="1530" kern="0" dirty="0" smtClean="0">
                <a:solidFill>
                  <a:srgbClr val="000000"/>
                </a:solidFill>
                <a:latin typeface="Times New Roman" pitchFamily="65" charset="-122"/>
                <a:ea typeface="宋体" pitchFamily="65" charset="-122"/>
              </a:rPr>
              <a:t>难险阻。据此,可确定立意:接续奋斗,接力探索;不怕困难,勇于挑战;长征精神永不过时;保持</a:t>
            </a:r>
            <a:r>
              <a:t/>
            </a:r>
            <a:br/>
            <a:r>
              <a:rPr lang="zh-CN" altLang="en-US" sz="1530" kern="0" dirty="0" smtClean="0">
                <a:solidFill>
                  <a:srgbClr val="000000"/>
                </a:solidFill>
                <a:latin typeface="Times New Roman" pitchFamily="65" charset="-122"/>
                <a:ea typeface="宋体" pitchFamily="65" charset="-122"/>
              </a:rPr>
              <a:t>精神动力,奋勇拼搏;新时代,新挑战;等等。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从“变”的角度看,时代不同,标语或口号不同,所折射的追求理念也不相同。据此,可确定立</a:t>
            </a:r>
            <a:endParaRPr lang="zh-CN" altLang="en-US"/>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故乡明”,深刻地表现了作者微妙的心理,突出了对故乡的感怀。李清照的“花中第一流”,透</a:t>
            </a:r>
            <a:r>
              <a:t/>
            </a:r>
            <a:br/>
            <a:r>
              <a:rPr lang="zh-CN" altLang="en-US" sz="1530" kern="0" dirty="0" smtClean="0">
                <a:solidFill>
                  <a:srgbClr val="000000"/>
                </a:solidFill>
                <a:latin typeface="Times New Roman" pitchFamily="65" charset="-122"/>
                <a:ea typeface="宋体" pitchFamily="65" charset="-122"/>
              </a:rPr>
              <a:t>露出强烈的自信。魏源的“见一堂”“照四方”,强调处事要有大局意识。鲁迅的“敢想,敢</a:t>
            </a:r>
            <a:r>
              <a:t/>
            </a:r>
            <a:br/>
            <a:r>
              <a:rPr lang="zh-CN" altLang="en-US" sz="1530" kern="0" dirty="0" smtClean="0">
                <a:solidFill>
                  <a:srgbClr val="000000"/>
                </a:solidFill>
                <a:latin typeface="Times New Roman" pitchFamily="65" charset="-122"/>
                <a:ea typeface="宋体" pitchFamily="65" charset="-122"/>
              </a:rPr>
              <a:t>说,敢作,敢当”,鼓励青年活出真我,活出个性。毛泽东的“数风流人物,还看今朝”,表现了扭</a:t>
            </a:r>
            <a:r>
              <a:t/>
            </a:r>
            <a:br/>
            <a:r>
              <a:rPr lang="zh-CN" altLang="en-US" sz="1530" kern="0" dirty="0" smtClean="0">
                <a:solidFill>
                  <a:srgbClr val="000000"/>
                </a:solidFill>
                <a:latin typeface="Times New Roman" pitchFamily="65" charset="-122"/>
                <a:ea typeface="宋体" pitchFamily="65" charset="-122"/>
              </a:rPr>
              <a:t>转乾坤的气魄和自信。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综合这六句话的意思,选择意思相近的或有共同点的句子立意。参考立意: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(1)自信、自强,活出真实的、个性的自己。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(2)不断奋斗,积极追求进步,努力做一个对社会有用的人。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(3)思乡、爱家,不断充实自己,提升自己的能力,为家乡做贡献。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(4)做一个有思想的人,结合当今的社会热点,做到“敢想,敢说,敢作,敢当”。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当然也可以综合评价,综合立意。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书生少年气,辉煌看今朝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甘肃一考生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听,那四周昂扬声起,梁启超先生高呼“少年智则国智”,“少年强则国强”!看,那中原水起,惊</a:t>
            </a:r>
            <a:endParaRPr lang="zh-CN" altLang="en-US"/>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涛骇浪,年少者“到中流击水,浪遏飞舟”。高歌唱起,看少年书生“指点江山”,“粪土当年</a:t>
            </a:r>
            <a:r>
              <a:t/>
            </a:r>
            <a:br/>
            <a:r>
              <a:rPr lang="zh-CN" altLang="en-US" sz="1530" kern="0" dirty="0" smtClean="0">
                <a:solidFill>
                  <a:srgbClr val="000000"/>
                </a:solidFill>
                <a:latin typeface="Times New Roman" pitchFamily="65" charset="-122"/>
                <a:ea typeface="宋体" pitchFamily="65" charset="-122"/>
              </a:rPr>
              <a:t>万户侯”。江山风景少年定,辉煌看今朝!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我们是书生少年,是美好未来的创造者。欲创世界之景,必善自身品行:一为自信,二为自强。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李清照曾说:“何须浅碧深红色,自是花中第一流。”不错,梅有孤芳自赏之气,松有独立酷寒</a:t>
            </a:r>
            <a:r>
              <a:t/>
            </a:r>
            <a:br/>
            <a:r>
              <a:rPr lang="zh-CN" altLang="en-US" sz="1530" kern="0" dirty="0" smtClean="0">
                <a:solidFill>
                  <a:srgbClr val="000000"/>
                </a:solidFill>
                <a:latin typeface="Times New Roman" pitchFamily="65" charset="-122"/>
                <a:ea typeface="宋体" pitchFamily="65" charset="-122"/>
              </a:rPr>
              <a:t>之勇。自身本有光亮之处,何须外物补给帮衬?作为年轻一代,自信之气必须存于心间,知晓自</a:t>
            </a:r>
            <a:r>
              <a:t/>
            </a:r>
            <a:br/>
            <a:r>
              <a:rPr lang="zh-CN" altLang="en-US" sz="1530" kern="0" dirty="0" smtClean="0">
                <a:solidFill>
                  <a:srgbClr val="000000"/>
                </a:solidFill>
                <a:latin typeface="Times New Roman" pitchFamily="65" charset="-122"/>
                <a:ea typeface="宋体" pitchFamily="65" charset="-122"/>
              </a:rPr>
              <a:t>身价值,坚持自身特色,如此,方能有创造新天地的勇气。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心无自信之人,大事不成,小事不就,譬如周公瑾之悲剧。如此有才之士,有“羽扇纶巾”之雅,</a:t>
            </a:r>
            <a:r>
              <a:t/>
            </a:r>
            <a:br/>
            <a:r>
              <a:rPr lang="zh-CN" altLang="en-US" sz="1530" kern="0" dirty="0" smtClean="0">
                <a:solidFill>
                  <a:srgbClr val="000000"/>
                </a:solidFill>
                <a:latin typeface="Times New Roman" pitchFamily="65" charset="-122"/>
                <a:ea typeface="宋体" pitchFamily="65" charset="-122"/>
              </a:rPr>
              <a:t>亦有“谈笑间,樯橹灰飞烟灭”之智,只因妄自菲薄,自觉不及孔明之才,终日沉闷不乐,怨气满</a:t>
            </a:r>
            <a:r>
              <a:t/>
            </a:r>
            <a:br/>
            <a:r>
              <a:rPr lang="zh-CN" altLang="en-US" sz="1530" kern="0" dirty="0" smtClean="0">
                <a:solidFill>
                  <a:srgbClr val="000000"/>
                </a:solidFill>
                <a:latin typeface="Times New Roman" pitchFamily="65" charset="-122"/>
                <a:ea typeface="宋体" pitchFamily="65" charset="-122"/>
              </a:rPr>
              <a:t>怀,落得个“赔了夫人又折兵”的可悲下场。如此有才华之人,却无“自是花中第一流”的信</a:t>
            </a:r>
            <a:r>
              <a:t/>
            </a:r>
            <a:br/>
            <a:r>
              <a:rPr lang="zh-CN" altLang="en-US" sz="1530" kern="0" dirty="0" smtClean="0">
                <a:solidFill>
                  <a:srgbClr val="000000"/>
                </a:solidFill>
                <a:latin typeface="Times New Roman" pitchFamily="65" charset="-122"/>
                <a:ea typeface="宋体" pitchFamily="65" charset="-122"/>
              </a:rPr>
              <a:t>心,令我等少年读来叹惋。所以,要令自信之气荡漾胸中。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若怀自信于心,仍需以自强为目标。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《周易》有云:“天行健,君子以自强不息。”诚然,唯攀登者可望山顶之景,唯自强者可修自</a:t>
            </a:r>
            <a:r>
              <a:t/>
            </a:r>
            <a:br/>
            <a:r>
              <a:rPr lang="zh-CN" altLang="en-US" sz="1530" kern="0" dirty="0" smtClean="0">
                <a:solidFill>
                  <a:srgbClr val="000000"/>
                </a:solidFill>
                <a:latin typeface="Times New Roman" pitchFamily="65" charset="-122"/>
                <a:ea typeface="宋体" pitchFamily="65" charset="-122"/>
              </a:rPr>
              <a:t>身德行。自强是可以受用一生的品质,自强带领着我们完善自我。自强使人进步,使人不断地</a:t>
            </a:r>
            <a:r>
              <a:t/>
            </a:r>
            <a:br/>
            <a:r>
              <a:rPr lang="zh-CN" altLang="en-US" sz="1530" kern="0" dirty="0" smtClean="0">
                <a:solidFill>
                  <a:srgbClr val="000000"/>
                </a:solidFill>
                <a:latin typeface="Times New Roman" pitchFamily="65" charset="-122"/>
                <a:ea typeface="宋体" pitchFamily="65" charset="-122"/>
              </a:rPr>
              <a:t>向更高的境界奋进。这也正是我们年轻一代用于创造,建设未来的重要条件。</a:t>
            </a:r>
            <a:endParaRPr lang="zh-CN" altLang="en-US"/>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新一代的我们,承载着新世纪的希望,以自信为实现目标的基石,以自强为驶向远方的风帆。有</a:t>
            </a:r>
            <a:r>
              <a:rPr dirty="0"/>
              <a:t/>
            </a:r>
            <a:br>
              <a:rPr dirty="0"/>
            </a:br>
            <a:r>
              <a:rPr lang="zh-CN" altLang="en-US" sz="1530" kern="0" dirty="0" smtClean="0">
                <a:solidFill>
                  <a:srgbClr val="000000"/>
                </a:solidFill>
                <a:latin typeface="Times New Roman" pitchFamily="65" charset="-122"/>
                <a:ea typeface="宋体" pitchFamily="65" charset="-122"/>
              </a:rPr>
              <a:t>自信而失自强者,无所作为;有自强而失自信者,郁郁惶惶。二者应要得兼,自信和自强应以互</a:t>
            </a:r>
            <a:r>
              <a:rPr dirty="0"/>
              <a:t/>
            </a:r>
            <a:br>
              <a:rPr dirty="0"/>
            </a:br>
            <a:r>
              <a:rPr lang="zh-CN" altLang="en-US" sz="1530" kern="0" dirty="0" smtClean="0">
                <a:solidFill>
                  <a:srgbClr val="000000"/>
                </a:solidFill>
                <a:latin typeface="Times New Roman" pitchFamily="65" charset="-122"/>
                <a:ea typeface="宋体" pitchFamily="65" charset="-122"/>
              </a:rPr>
              <a:t>补之姿呈于眼前。二者缺一不可,失其一,便不会有明日的美丽。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唐宗宋祖终成历史,成吉思汗已有定论。古之能士不可回,今之少年却风发。“恰同学少年,风</a:t>
            </a:r>
            <a:r>
              <a:rPr dirty="0"/>
              <a:t/>
            </a:r>
            <a:br>
              <a:rPr dirty="0"/>
            </a:br>
            <a:r>
              <a:rPr lang="zh-CN" altLang="en-US" sz="1530" kern="0" dirty="0" smtClean="0">
                <a:solidFill>
                  <a:srgbClr val="000000"/>
                </a:solidFill>
                <a:latin typeface="Times New Roman" pitchFamily="65" charset="-122"/>
                <a:ea typeface="宋体" pitchFamily="65" charset="-122"/>
              </a:rPr>
              <a:t>华正茂;书生意气,挥斥方遒。指点江山,激扬文字,粪土当年万户侯。”今我书生少年存自</a:t>
            </a:r>
            <a:r>
              <a:rPr dirty="0"/>
              <a:t/>
            </a:r>
            <a:br>
              <a:rPr dirty="0"/>
            </a:br>
            <a:r>
              <a:rPr lang="zh-CN" altLang="en-US" sz="1530" kern="0" dirty="0" smtClean="0">
                <a:solidFill>
                  <a:srgbClr val="000000"/>
                </a:solidFill>
                <a:latin typeface="Times New Roman" pitchFamily="65" charset="-122"/>
                <a:ea typeface="宋体" pitchFamily="65" charset="-122"/>
              </a:rPr>
              <a:t>信、自强于心,开新世,创佳业。莫叹古人去,莫羡旧人能。今之少年亦可为,怎不道:“数风流</a:t>
            </a:r>
            <a:r>
              <a:rPr dirty="0"/>
              <a:t/>
            </a:r>
            <a:br>
              <a:rPr dirty="0"/>
            </a:br>
            <a:r>
              <a:rPr lang="zh-CN" altLang="en-US" sz="1530" kern="0" dirty="0" smtClean="0">
                <a:solidFill>
                  <a:srgbClr val="000000"/>
                </a:solidFill>
                <a:latin typeface="Times New Roman" pitchFamily="65" charset="-122"/>
                <a:ea typeface="宋体" pitchFamily="65" charset="-122"/>
              </a:rPr>
              <a:t>人物,还看今朝!”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这篇优秀考场作文有以下几个特点:(1)审题准确,立意高远。考生选取了“天行健,君</a:t>
            </a:r>
            <a:r>
              <a:rPr dirty="0"/>
              <a:t/>
            </a:r>
            <a:br>
              <a:rPr dirty="0"/>
            </a:br>
            <a:r>
              <a:rPr lang="zh-CN" altLang="en-US" sz="1530" kern="0" dirty="0" smtClean="0">
                <a:solidFill>
                  <a:srgbClr val="000000"/>
                </a:solidFill>
                <a:latin typeface="Times New Roman" pitchFamily="65" charset="-122"/>
                <a:ea typeface="宋体" pitchFamily="65" charset="-122"/>
              </a:rPr>
              <a:t>子以自强不息”和“何须浅碧深红色,自是花中第一流”来审题立意,确立了“自信”“自</a:t>
            </a:r>
            <a:r>
              <a:rPr dirty="0"/>
              <a:t/>
            </a:r>
            <a:br>
              <a:rPr dirty="0"/>
            </a:br>
            <a:r>
              <a:rPr lang="zh-CN" altLang="en-US" sz="1530" kern="0" dirty="0" smtClean="0">
                <a:solidFill>
                  <a:srgbClr val="000000"/>
                </a:solidFill>
                <a:latin typeface="Times New Roman" pitchFamily="65" charset="-122"/>
                <a:ea typeface="宋体" pitchFamily="65" charset="-122"/>
              </a:rPr>
              <a:t>强”的观点,且以“江山风景少年定,辉煌看今朝”统领,显得整齐紧凑。(2)语言老到,文采飞</a:t>
            </a:r>
            <a:r>
              <a:rPr dirty="0"/>
              <a:t/>
            </a:r>
            <a:br>
              <a:rPr dirty="0"/>
            </a:br>
            <a:r>
              <a:rPr lang="zh-CN" altLang="en-US" sz="1530" kern="0" dirty="0" smtClean="0">
                <a:solidFill>
                  <a:srgbClr val="000000"/>
                </a:solidFill>
                <a:latin typeface="Times New Roman" pitchFamily="65" charset="-122"/>
                <a:ea typeface="宋体" pitchFamily="65" charset="-122"/>
              </a:rPr>
              <a:t>扬。一方面,文章语言干脆精练,避免了拖泥带水;另一方面,注意句式的变化,避免了呆板单</a:t>
            </a:r>
            <a:r>
              <a:rPr dirty="0"/>
              <a:t/>
            </a:r>
            <a:br>
              <a:rPr dirty="0"/>
            </a:br>
            <a:r>
              <a:rPr lang="zh-CN" altLang="en-US" sz="1530" kern="0" dirty="0" smtClean="0">
                <a:solidFill>
                  <a:srgbClr val="000000"/>
                </a:solidFill>
                <a:latin typeface="Times New Roman" pitchFamily="65" charset="-122"/>
                <a:ea typeface="宋体" pitchFamily="65" charset="-122"/>
              </a:rPr>
              <a:t>一。再者,恰到好处地使用修辞手法,也为文章添彩不少。(3)结构完整,脉络清晰。总—分—</a:t>
            </a:r>
            <a:r>
              <a:rPr dirty="0"/>
              <a:t/>
            </a:r>
            <a:br>
              <a:rPr dirty="0"/>
            </a:br>
            <a:r>
              <a:rPr lang="zh-CN" altLang="en-US" sz="1530" kern="0" dirty="0" smtClean="0">
                <a:solidFill>
                  <a:srgbClr val="000000"/>
                </a:solidFill>
                <a:latin typeface="Times New Roman" pitchFamily="65" charset="-122"/>
                <a:ea typeface="宋体" pitchFamily="65" charset="-122"/>
              </a:rPr>
              <a:t>总的结构,开头点题,结尾呼应,首尾连贯,层次清晰。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4.(2017课标全国Ⅰ,22,60分)阅读下面的材料,根据要求写作。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据近期一项对来华留学生的调查,他们较为关注的“中国关键词”有:一带一路、大熊猫、广</a:t>
            </a:r>
            <a:r>
              <a:rPr dirty="0"/>
              <a:t/>
            </a:r>
            <a:br>
              <a:rPr dirty="0"/>
            </a:br>
            <a:r>
              <a:rPr lang="zh-CN" altLang="en-US" sz="1530" kern="0" dirty="0" smtClean="0">
                <a:solidFill>
                  <a:srgbClr val="000000"/>
                </a:solidFill>
                <a:latin typeface="Times New Roman" pitchFamily="65" charset="-122"/>
                <a:ea typeface="宋体" pitchFamily="65" charset="-122"/>
              </a:rPr>
              <a:t>场舞、中华美食、长城、共享单车、京剧、空气污染、美丽乡村、食品安全、高铁、移动</a:t>
            </a:r>
            <a:r>
              <a:rPr dirty="0"/>
              <a:t/>
            </a:r>
            <a:br>
              <a:rPr dirty="0"/>
            </a:br>
            <a:r>
              <a:rPr lang="zh-CN" altLang="en-US" sz="1530" kern="0" dirty="0" smtClean="0">
                <a:solidFill>
                  <a:srgbClr val="000000"/>
                </a:solidFill>
                <a:latin typeface="Times New Roman" pitchFamily="65" charset="-122"/>
                <a:ea typeface="宋体" pitchFamily="65" charset="-122"/>
              </a:rPr>
              <a:t>支付。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请从中选择两三个关键词来呈现你所认识的中国,写一篇文章帮助外国青年读懂中国。要求</a:t>
            </a:r>
            <a:r>
              <a:rPr dirty="0"/>
              <a:t/>
            </a:r>
            <a:br>
              <a:rPr dirty="0"/>
            </a:br>
            <a:r>
              <a:rPr lang="zh-CN" altLang="en-US" sz="1530" kern="0" dirty="0" smtClean="0">
                <a:solidFill>
                  <a:srgbClr val="000000"/>
                </a:solidFill>
                <a:latin typeface="Times New Roman" pitchFamily="65" charset="-122"/>
                <a:ea typeface="宋体" pitchFamily="65" charset="-122"/>
              </a:rPr>
              <a:t>选好关键词,使之形成有机的关联;选好角度,明确文体,自拟标题;不要套作,不得抄袭;不少于8</a:t>
            </a:r>
            <a:r>
              <a:rPr dirty="0"/>
              <a:t/>
            </a:r>
            <a:br>
              <a:rPr dirty="0"/>
            </a:br>
            <a:r>
              <a:rPr lang="zh-CN" altLang="en-US" sz="1530" kern="0" dirty="0" smtClean="0">
                <a:solidFill>
                  <a:srgbClr val="000000"/>
                </a:solidFill>
                <a:latin typeface="Times New Roman" pitchFamily="65" charset="-122"/>
                <a:ea typeface="宋体" pitchFamily="65" charset="-122"/>
              </a:rPr>
              <a:t>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这道作文题意在让考生通过对材料中提及的某些关键词的阐述,“帮助外国青</a:t>
            </a:r>
            <a:r>
              <a:rPr dirty="0"/>
              <a:t/>
            </a:r>
            <a:br>
              <a:rPr dirty="0"/>
            </a:br>
            <a:r>
              <a:rPr lang="zh-CN" altLang="en-US" sz="1530" kern="0" dirty="0" smtClean="0">
                <a:solidFill>
                  <a:srgbClr val="000000"/>
                </a:solidFill>
                <a:latin typeface="Times New Roman" pitchFamily="65" charset="-122"/>
                <a:ea typeface="宋体" pitchFamily="65" charset="-122"/>
              </a:rPr>
              <a:t>年读懂中国”,可谓极具国际视野,全面驱动,奏响时代最强音。具体来说有以下几个特点: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(1)紧扣时政,关注热点,极具国际视野。作文材料中的十二个关键词涵盖了经济、文化、民</a:t>
            </a:r>
            <a:r>
              <a:rPr dirty="0"/>
              <a:t/>
            </a:r>
            <a:br>
              <a:rPr dirty="0"/>
            </a:br>
            <a:r>
              <a:rPr lang="zh-CN" altLang="en-US" sz="1530" kern="0" dirty="0" smtClean="0">
                <a:solidFill>
                  <a:srgbClr val="000000"/>
                </a:solidFill>
                <a:latin typeface="Times New Roman" pitchFamily="65" charset="-122"/>
                <a:ea typeface="宋体" pitchFamily="65" charset="-122"/>
              </a:rPr>
              <a:t>生、科技、环保、城乡、出行、购物等众多门类,充分体现了关注时政热点的特征,引导考生</a:t>
            </a:r>
            <a:r>
              <a:rPr dirty="0"/>
              <a:t/>
            </a:r>
            <a:br>
              <a:rPr dirty="0"/>
            </a:br>
            <a:r>
              <a:rPr lang="zh-CN" altLang="en-US" sz="1530" kern="0" dirty="0" smtClean="0">
                <a:solidFill>
                  <a:srgbClr val="000000"/>
                </a:solidFill>
                <a:latin typeface="Times New Roman" pitchFamily="65" charset="-122"/>
                <a:ea typeface="宋体" pitchFamily="65" charset="-122"/>
              </a:rPr>
              <a:t>关注并思考现实问题;同时具有国际视野,从国家发展的大局着眼,承担中国公民向外国青年推</a:t>
            </a:r>
            <a:r>
              <a:rPr dirty="0"/>
              <a:t/>
            </a:r>
            <a:br>
              <a:rPr dirty="0"/>
            </a:br>
            <a:r>
              <a:rPr lang="zh-CN" altLang="en-US" sz="1530" kern="0" dirty="0" smtClean="0">
                <a:solidFill>
                  <a:srgbClr val="000000"/>
                </a:solidFill>
                <a:latin typeface="Times New Roman" pitchFamily="65" charset="-122"/>
                <a:ea typeface="宋体" pitchFamily="65" charset="-122"/>
              </a:rPr>
              <a:t>介中国的责任。材料既弘扬中国传统文化,又展望国家发展的美好前景,具有明显的“立德树</a:t>
            </a:r>
            <a:r>
              <a:rPr dirty="0"/>
              <a:t/>
            </a:r>
            <a:br>
              <a:rPr dirty="0"/>
            </a:br>
            <a:r>
              <a:rPr lang="zh-CN" altLang="en-US" sz="1530" kern="0" dirty="0" smtClean="0">
                <a:solidFill>
                  <a:srgbClr val="000000"/>
                </a:solidFill>
                <a:latin typeface="Times New Roman" pitchFamily="65" charset="-122"/>
                <a:ea typeface="宋体" pitchFamily="65" charset="-122"/>
              </a:rPr>
              <a:t>人”导向功能。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(2)全面驱动,尊重个性,引导独立思考。今年的高考作文,既有“选择两三个关键词”的数量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限制,又有“呈现你所认识的中国”的内容驱动,还有“帮助外国青年读懂中国”的对象设定</a:t>
            </a:r>
            <a:r>
              <a:rPr dirty="0"/>
              <a:t/>
            </a:r>
            <a:br>
              <a:rPr dirty="0"/>
            </a:br>
            <a:r>
              <a:rPr lang="zh-CN" altLang="en-US" sz="1530" kern="0" dirty="0" smtClean="0">
                <a:solidFill>
                  <a:srgbClr val="000000"/>
                </a:solidFill>
                <a:latin typeface="Times New Roman" pitchFamily="65" charset="-122"/>
                <a:ea typeface="宋体" pitchFamily="65" charset="-122"/>
              </a:rPr>
              <a:t>和目标设定,同时更有“选好关键词,使之形成有机的关联”的思维驱动;四重驱动层层叠加,</a:t>
            </a:r>
            <a:r>
              <a:rPr dirty="0"/>
              <a:t/>
            </a:r>
            <a:br>
              <a:rPr dirty="0"/>
            </a:br>
            <a:r>
              <a:rPr lang="zh-CN" altLang="en-US" sz="1530" kern="0" dirty="0" smtClean="0">
                <a:solidFill>
                  <a:srgbClr val="000000"/>
                </a:solidFill>
                <a:latin typeface="Times New Roman" pitchFamily="65" charset="-122"/>
                <a:ea typeface="宋体" pitchFamily="65" charset="-122"/>
              </a:rPr>
              <a:t>对考生任务驱动的复杂性和思维驱动的关联性提出了更高的要求,可谓真正意义上的“任务</a:t>
            </a:r>
            <a:r>
              <a:rPr dirty="0"/>
              <a:t/>
            </a:r>
            <a:br>
              <a:rPr dirty="0"/>
            </a:br>
            <a:r>
              <a:rPr lang="zh-CN" altLang="en-US" sz="1530" kern="0" dirty="0" smtClean="0">
                <a:solidFill>
                  <a:srgbClr val="000000"/>
                </a:solidFill>
                <a:latin typeface="Times New Roman" pitchFamily="65" charset="-122"/>
                <a:ea typeface="宋体" pitchFamily="65" charset="-122"/>
              </a:rPr>
              <a:t>驱动型作文”。考生可以自主选择关键词进行写作,但必须同时满足上述四个要求。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(3)容易写作,却又难以出彩。“中国关键词”是考生耳熟能详的话题,特别是文科生,在政治</a:t>
            </a:r>
            <a:r>
              <a:rPr dirty="0"/>
              <a:t/>
            </a:r>
            <a:br>
              <a:rPr dirty="0"/>
            </a:br>
            <a:r>
              <a:rPr lang="zh-CN" altLang="en-US" sz="1530" kern="0" dirty="0" smtClean="0">
                <a:solidFill>
                  <a:srgbClr val="000000"/>
                </a:solidFill>
                <a:latin typeface="Times New Roman" pitchFamily="65" charset="-122"/>
                <a:ea typeface="宋体" pitchFamily="65" charset="-122"/>
              </a:rPr>
              <a:t>课上肯定对此多有接触,即使是理科生,也会通过电视、报纸、杂志、会议等对其有一定的了</a:t>
            </a:r>
            <a:r>
              <a:rPr dirty="0"/>
              <a:t/>
            </a:r>
            <a:br>
              <a:rPr dirty="0"/>
            </a:br>
            <a:r>
              <a:rPr lang="zh-CN" altLang="en-US" sz="1530" kern="0" dirty="0" smtClean="0">
                <a:solidFill>
                  <a:srgbClr val="000000"/>
                </a:solidFill>
                <a:latin typeface="Times New Roman" pitchFamily="65" charset="-122"/>
                <a:ea typeface="宋体" pitchFamily="65" charset="-122"/>
              </a:rPr>
              <a:t>解。试题多角度的提示,使考生极易忽视本次作文的核心要求——“选好关键词,使之形成有</a:t>
            </a:r>
            <a:r>
              <a:rPr dirty="0"/>
              <a:t/>
            </a:r>
            <a:br>
              <a:rPr dirty="0"/>
            </a:br>
            <a:r>
              <a:rPr lang="zh-CN" altLang="en-US" sz="1530" kern="0" dirty="0" smtClean="0">
                <a:solidFill>
                  <a:srgbClr val="000000"/>
                </a:solidFill>
                <a:latin typeface="Times New Roman" pitchFamily="65" charset="-122"/>
                <a:ea typeface="宋体" pitchFamily="65" charset="-122"/>
              </a:rPr>
              <a:t>机的关联”,以致从十二个关键词中任选了两三个来写,进而导致偏题。因此,应先将关键词归</a:t>
            </a:r>
            <a:r>
              <a:rPr dirty="0"/>
              <a:t/>
            </a:r>
            <a:br>
              <a:rPr dirty="0"/>
            </a:br>
            <a:r>
              <a:rPr lang="zh-CN" altLang="en-US" sz="1530" kern="0" dirty="0" smtClean="0">
                <a:solidFill>
                  <a:srgbClr val="000000"/>
                </a:solidFill>
                <a:latin typeface="Times New Roman" pitchFamily="65" charset="-122"/>
                <a:ea typeface="宋体" pitchFamily="65" charset="-122"/>
              </a:rPr>
              <a:t>类,再找到它们之间的联系,这对于写出高分作文尤为重要。当然也可以把已有的成就与尚存</a:t>
            </a:r>
            <a:r>
              <a:rPr dirty="0"/>
              <a:t/>
            </a:r>
            <a:br>
              <a:rPr dirty="0"/>
            </a:br>
            <a:r>
              <a:rPr lang="zh-CN" altLang="en-US" sz="1530" kern="0" dirty="0" smtClean="0">
                <a:solidFill>
                  <a:srgbClr val="000000"/>
                </a:solidFill>
                <a:latin typeface="Times New Roman" pitchFamily="65" charset="-122"/>
                <a:ea typeface="宋体" pitchFamily="65" charset="-122"/>
              </a:rPr>
              <a:t>的问题(如空气污染与食品安全)结合起来做一番辩证分析和介绍,也许更能帮助外国青年读</a:t>
            </a:r>
            <a:r>
              <a:rPr dirty="0"/>
              <a:t/>
            </a:r>
            <a:br>
              <a:rPr dirty="0"/>
            </a:br>
            <a:r>
              <a:rPr lang="zh-CN" altLang="en-US" sz="1530" kern="0" dirty="0" smtClean="0">
                <a:solidFill>
                  <a:srgbClr val="000000"/>
                </a:solidFill>
                <a:latin typeface="Times New Roman" pitchFamily="65" charset="-122"/>
                <a:ea typeface="宋体" pitchFamily="65" charset="-122"/>
              </a:rPr>
              <a:t>懂中国。然而,由于考生掌握的典型材料、生动材料是有限的,且选择写议论文的考生占多数,</a:t>
            </a:r>
            <a:r>
              <a:rPr dirty="0"/>
              <a:t/>
            </a:r>
            <a:br>
              <a:rPr dirty="0"/>
            </a:br>
            <a:r>
              <a:rPr lang="zh-CN" altLang="en-US" sz="1530" kern="0" dirty="0" smtClean="0">
                <a:solidFill>
                  <a:srgbClr val="000000"/>
                </a:solidFill>
                <a:latin typeface="Times New Roman" pitchFamily="65" charset="-122"/>
                <a:ea typeface="宋体" pitchFamily="65" charset="-122"/>
              </a:rPr>
              <a:t>大部分考生的作文可能只是一篇“主题先行,讴歌中国”的应景之作,很难写出真情实感,因此</a:t>
            </a:r>
            <a:r>
              <a:rPr dirty="0"/>
              <a:t/>
            </a:r>
            <a:br>
              <a:rPr dirty="0"/>
            </a:br>
            <a:r>
              <a:rPr lang="zh-CN" altLang="en-US" sz="1530" kern="0" dirty="0" smtClean="0">
                <a:solidFill>
                  <a:srgbClr val="000000"/>
                </a:solidFill>
                <a:latin typeface="Times New Roman" pitchFamily="65" charset="-122"/>
                <a:ea typeface="宋体" pitchFamily="65" charset="-122"/>
              </a:rPr>
              <a:t>很难出彩。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丝路驼铃驶向和平</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广东一考生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漠北之雪带来朔方的问候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江南之风吹来南方的祝福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这是我站立的黄土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这是我自信的中国。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这个高速发展的中国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在驼铃的轻响中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在高铁的轰鸣中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载着无数国人的荣光和梦想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向和平的远方。依我所认识的中国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让我为她赋上</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世纪的关键词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一带一路、高铁奔驰</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这是一个风云变幻的时代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英国“脱欧”昭示着全球旧秩序的岌岌可危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特朗普的新政则拉开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了新时代不确定性的帷幕。而就在此时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远古的丝绸之路上再次响起清脆的驼铃。中国携手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沿线伙伴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为干旱的大漠汇入一缕缕甘泉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各国积水成渊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汇聚成一条和平与发展之河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为热浪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侵蚀的沙漠送去清凉。“一带一路”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是中国</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世纪发展中的重要一步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我们肩负着“复兴中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华”这一沉重却坚定的理想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在国家棋局上走出“新丝路”这至关重要的一子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这体现了中国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作为有责任、有担当大国的和平崛起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更是对“永不扩张”诺言的庄严履行。“一带一路”</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惠及的不仅仅是中国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更多发展中国家亦从中获益。发展本国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兼顾他国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这是我所认识的中国。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“一带一路”是中国发展规划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而高铁则是承载“一带一路”发展规划的载体。中国高铁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“中国创造”技术“走出去”的世界名片。极高的速度、可靠的安全性、尖端的高新技术</a:t>
            </a:r>
            <a:r>
              <a:rPr lang="en-US" altLang="zh-CN" sz="1530"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都彰显了中国摆脱“国际流水线”的决心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以及为国攀登“微笑曲线”上游的斗志。“一带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一路”的基本办法是通过扶持周边及沿线国家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大力兴办基础设施来促进各发展中国家的发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而高铁正是兴办基础设施的不二之选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一列列钢铁巨龙在非洲、亚洲的版图中飞驰</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在新丝路上行驶</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这一条条高铁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带动的不仅是各国经济的飞跃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更是各国文化的交流、政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治的互信。一条条铁轨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让远在天边的人们握手拥抱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一列列“子弹头”列车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划过黎明的曙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为沿线的人们带来新的机遇。新丝路上飞驰的高铁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华夏版图内交错的高铁线路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是我所认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识的中国。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是拥有千年文明的华夏古国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而这个古老的国家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正躬逢着属于她的大时代。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这一时期是她转型的困难时期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却也是她发展的飞跃时期。我所认识的中国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由每一个国民个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体构成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我们为高铁经过的每一段路程而骄傲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为新丝路上每一次的中国担当而倍感荣光。这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是自信的中国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这是我所认识的中国。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和平高铁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驶向美好未来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丝路驼铃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摇响自信中国。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这是一篇忠实记录“我所认识的中国”的散文。作者抓住“一带一路”和“高铁”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两个关键词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以极具文学感染力的“沙漠甘泉”和“钢铁巨龙”来比喻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生动贴切地勾勒出自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己眼中的中国形象。作者对于两个关键词的理解是到位的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能透过“新丝路”这样的中国发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展规划和“高铁制造”这样的中国技术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看到发展与和平的强国方向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看到担当与自信的大国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精神。全文语言流畅灵动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结构清晰紧凑。作者以“丝路驼铃”和“和平高铁”统领标题、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开头和结尾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又以“我所认识的中国”一句贯穿文章主体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将关键词所体现的中国精神和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中国形象有机融合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既有个人情感的融入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又有国际视野的解读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同时兼顾时代特色和科技特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显示了作者较高的政治素养和文学表现力。可以说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整篇文章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字里行间透露的都是作者的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骄傲和自信。诚如文中所言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由每一个国民个体构成。”一个强大的国家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必定是由无数个幸福的个体构成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个人骄傲和国家自信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从来都是密不可分的。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苦辣酸甜神州味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生旦净末华夏情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河南一考生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红氍毹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四方步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紫金冠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霸王枪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一亮相满堂高朋齐喝彩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连珠肉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白龙臛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冷蟾羹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水晶糕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一开席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满座嘉宾皆激赏。四洋五洲的朋友们呵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客从远方来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且让我做东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邀各位遍赏这苦辣酸甜神州</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味、生旦净末华夏情。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美食与京剧皆为中华传统文化中不可错过的风景。相较于士大夫的琴棋书画、诗酒花茶</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“文心消夏静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诗格入秋严”的高雅图景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它们更有人间味儿、烟火气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离寻常百姓的生活更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近、更贴心。</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首先是一个绝美的中国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诗化了生活的中国。在“书藏绝妙画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月赏无声诗”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的情调中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人类世俗世界的滔天利欲同满地芜秽皆如落叶般纷纷而下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留下的是母亲温暖的手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痕与翰墨词曲的淡香。不信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且听我细讲</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京剧生旦净末丑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讲究的无非是八个字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无声不歌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无动不舞。以程派程砚秋大师的表演来讲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那凤眼传神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柳眉入鬓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说不尽的“琐窗风雨古今情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梦绕云山十二层”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看不够的“绮罗人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薄透凝脂”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程先生是乾旦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且身材高大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如何能如李碧华所言“一笑万古春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一啼万古愁”</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个中关窍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便在“情境”之中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是以虽非莺莺小姐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亦能为闺房之秀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虽无草满花盈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胜似万紫千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红。</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管子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虽有巧目利手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不如拙规矩之正方圆也。”我所认识的中国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又是一个长幼有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序、温文有礼、有分有寸的中国。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且说一餐饭吧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长者为尊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幼者承欢膝前。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红楼梦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中有“史太君破陈腐旧套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王熙凤效戏彩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斑衣”一回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凤辣子”笑语谑谈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逗坏了老祖宗。诸子侄敬奉老母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一餐饭除却山珍海味、玉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盘珍馐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还有捧箸的众媳妇、严谨的礼节、长辈幼儿的天伦之乐。</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烹饪有诸多规矩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孔子曰“色恶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割不正不食”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不得其酱不食”。中华文化于开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阖博大处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如海纳百川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于细谨微小处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亦有讲究无数。令人啧啧称奇。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中国人的性格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是上紧了的琴弦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是把握好了火候的烹饪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是有线的风筝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是有谱的行腔。既美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如流水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又峻如高山</a:t>
            </a:r>
            <a:r>
              <a:rPr lang="en-US" altLang="zh-CN" sz="1530" kern="0" dirty="0" smtClean="0">
                <a:solidFill>
                  <a:srgbClr val="000000"/>
                </a:solidFill>
                <a:latin typeface="黑体"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苦辣酸甜神州味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生旦净末华夏情。如今的中国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火候已足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只等豪宴四海宾客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妆点已毕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惊艳列国嘉宾。四洋五洲的青年朋友们呵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可准备好大开眼界、大饱口福了吗</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这是一篇文质兼美的考场作文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有以下几点特色</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材料丰富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形象感强。文章以描摹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为主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夹以抒情和议论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给人以丰富的审美享受。大量引用诗词以及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管子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中的名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充分展示了自己丰富的阅读量和广阔的知识面。</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构思精巧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思路清晰。文章精心选取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“京剧”和“中华美食”两个关键词展开描绘。以形象化的语言开头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令人眼前一亮。第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二、三段点明了京剧与美食的独特地位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巧妙自然地进行了过渡。结尾将京剧、美食与中国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人的性格相联系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提升了文章的境界。最后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表达对外国友人的欢迎。文章娓娓道来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思路清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晰。</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语言典雅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古韵悠长。作者文字功底深厚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大量运用比喻、排比、对仗等修辞手法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造出精致典雅之感。“呵”“罢”等语气词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虽非</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亦能</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”“虽无</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胜似</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等句式的运用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使文章具有古朴典雅的韵味。</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意:口号之变映衬时代之变;发展要因时而异,与时俱进;等等。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从“不变”的角度看,时代变了,条件变了,但共产党人为之奋斗的理想和事业没有变。据此,</a:t>
            </a:r>
            <a:r>
              <a:t/>
            </a:r>
            <a:br/>
            <a:r>
              <a:rPr lang="zh-CN" altLang="en-US" sz="1530" kern="0" dirty="0" smtClean="0">
                <a:solidFill>
                  <a:srgbClr val="000000"/>
                </a:solidFill>
                <a:latin typeface="Times New Roman" pitchFamily="65" charset="-122"/>
                <a:ea typeface="宋体" pitchFamily="65" charset="-122"/>
              </a:rPr>
              <a:t>可确定立意:民族精神薪火相传;前进车轮永不停转;为人民谋福祉,为民族谋未来,实现中华民</a:t>
            </a:r>
            <a:r>
              <a:t/>
            </a:r>
            <a:br/>
            <a:r>
              <a:rPr lang="zh-CN" altLang="en-US" sz="1530" kern="0" dirty="0" smtClean="0">
                <a:solidFill>
                  <a:srgbClr val="000000"/>
                </a:solidFill>
                <a:latin typeface="Times New Roman" pitchFamily="65" charset="-122"/>
                <a:ea typeface="宋体" pitchFamily="65" charset="-122"/>
              </a:rPr>
              <a:t>族伟大复兴;等等。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腾笼换鸟,心系长征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广西南宁一考生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时间如白驹过隙,一转眼,改革开放已整整四十年,从作为改革开放试点的深圳特区,到将“绿</a:t>
            </a:r>
            <a:r>
              <a:t/>
            </a:r>
            <a:br/>
            <a:r>
              <a:rPr lang="zh-CN" altLang="en-US" sz="1530" kern="0" dirty="0" smtClean="0">
                <a:solidFill>
                  <a:srgbClr val="000000"/>
                </a:solidFill>
                <a:latin typeface="Times New Roman" pitchFamily="65" charset="-122"/>
                <a:ea typeface="宋体" pitchFamily="65" charset="-122"/>
              </a:rPr>
              <a:t>水青山”作为发展理念的浙江,再到如今快速发展的雄安新区,改革开放的“三部曲”已然奏</a:t>
            </a:r>
            <a:r>
              <a:t/>
            </a:r>
            <a:br/>
            <a:r>
              <a:rPr lang="zh-CN" altLang="en-US" sz="1530" kern="0" dirty="0" smtClean="0">
                <a:solidFill>
                  <a:srgbClr val="000000"/>
                </a:solidFill>
                <a:latin typeface="Times New Roman" pitchFamily="65" charset="-122"/>
                <a:ea typeface="宋体" pitchFamily="65" charset="-122"/>
              </a:rPr>
              <a:t>响。随着发展方式的变迁,改革开放已成为中国大地上一幅壮美图画。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改革开放初期,困难重重,可正是一种敢于突破、勇于创新的精神,让整个中国焕发了新的生</a:t>
            </a:r>
            <a:r>
              <a:t/>
            </a:r>
            <a:br/>
            <a:r>
              <a:rPr lang="zh-CN" altLang="en-US" sz="1530" kern="0" dirty="0" smtClean="0">
                <a:solidFill>
                  <a:srgbClr val="000000"/>
                </a:solidFill>
                <a:latin typeface="Times New Roman" pitchFamily="65" charset="-122"/>
                <a:ea typeface="宋体" pitchFamily="65" charset="-122"/>
              </a:rPr>
              <a:t>机。深圳蛇口区主干道上的标语“时间就是金钱,效率就是生命”,正体现了这种敢闯敢试、</a:t>
            </a:r>
            <a:r>
              <a:t/>
            </a:r>
            <a:br/>
            <a:r>
              <a:rPr lang="zh-CN" altLang="en-US" sz="1530" kern="0" dirty="0" smtClean="0">
                <a:solidFill>
                  <a:srgbClr val="000000"/>
                </a:solidFill>
                <a:latin typeface="Times New Roman" pitchFamily="65" charset="-122"/>
                <a:ea typeface="宋体" pitchFamily="65" charset="-122"/>
              </a:rPr>
              <a:t>努力发展的精神。也正是这种精神,使深圳在当时“姓资姓社”的时代背景下,从一个小渔村</a:t>
            </a:r>
            <a:r>
              <a:t/>
            </a:r>
            <a:br/>
            <a:r>
              <a:rPr lang="zh-CN" altLang="en-US" sz="1530" kern="0" dirty="0" smtClean="0">
                <a:solidFill>
                  <a:srgbClr val="000000"/>
                </a:solidFill>
                <a:latin typeface="Times New Roman" pitchFamily="65" charset="-122"/>
                <a:ea typeface="宋体" pitchFamily="65" charset="-122"/>
              </a:rPr>
              <a:t>变成了如今的世界之窗。面对社会各界的质疑,深圳没有就此停步,而是以更积极主动的姿态</a:t>
            </a:r>
            <a:endParaRPr lang="zh-CN" altLang="en-US"/>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5.(2016</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Ⅱ,18,60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语文学习关系到一个人的终身发展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社会整体的语文素养关系到国家的软实力和文化自信。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对于我们中学生来说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语文素养的提升主要有三条途径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课堂有效教学、课外大量阅读、社会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生活实践。</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请根据材料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从自己语文学习的体会出发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比较上述三条途径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阐述你的看法和理由。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不得泄露个人信息。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本题属于任务驱动型材料作文题。材料提供了语文素养提升的三条途径</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“课堂有效教学”“课外大量阅读”“社会生活实践”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要求“从自己语文学习的体会出发</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比较上述三条途径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阐述你的看法和理由”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不要忽略重点词语“比较”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比较”意味着权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衡、思考、思辨。三条途径各有分别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各有优长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具体哪条途径更有益于语文素养的提升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考生根据自己语文学习的经验和体会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会有自己的见解。本题的关键就是让考生阐述自己的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并说出自己这样认识的理由。</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可供参考的立意角度:</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(1)可以把“课堂有效教学”作为提升语文素养的主要途径,以“课外大量阅读”“社会生活</a:t>
            </a:r>
            <a:r>
              <a:rPr dirty="0"/>
              <a:t/>
            </a:r>
            <a:br>
              <a:rPr dirty="0"/>
            </a:br>
            <a:r>
              <a:rPr lang="zh-CN" altLang="en-US" sz="1530" kern="0" dirty="0" smtClean="0">
                <a:solidFill>
                  <a:srgbClr val="000000"/>
                </a:solidFill>
                <a:latin typeface="Times New Roman" pitchFamily="65" charset="-122"/>
                <a:ea typeface="宋体" pitchFamily="65" charset="-122"/>
              </a:rPr>
              <a:t>实践”为辅进行论述。课堂上,老师可以用先进的思想引导学生思考,用优美的语言陶冶学生</a:t>
            </a:r>
            <a:r>
              <a:rPr dirty="0"/>
              <a:t/>
            </a:r>
            <a:br>
              <a:rPr dirty="0"/>
            </a:br>
            <a:r>
              <a:rPr lang="zh-CN" altLang="en-US" sz="1530" kern="0" dirty="0" smtClean="0">
                <a:solidFill>
                  <a:srgbClr val="000000"/>
                </a:solidFill>
                <a:latin typeface="Times New Roman" pitchFamily="65" charset="-122"/>
                <a:ea typeface="宋体" pitchFamily="65" charset="-122"/>
              </a:rPr>
              <a:t>情操,用满腔的热情点燃学生对语文的学习兴趣,用自己的知识、经验和精心设计给学生以启</a:t>
            </a:r>
            <a:r>
              <a:rPr dirty="0"/>
              <a:t/>
            </a:r>
            <a:br>
              <a:rPr dirty="0"/>
            </a:br>
            <a:r>
              <a:rPr lang="zh-CN" altLang="en-US" sz="1530" kern="0" dirty="0" smtClean="0">
                <a:solidFill>
                  <a:srgbClr val="000000"/>
                </a:solidFill>
                <a:latin typeface="Times New Roman" pitchFamily="65" charset="-122"/>
                <a:ea typeface="宋体" pitchFamily="65" charset="-122"/>
              </a:rPr>
              <a:t>迪,让学生在听讲、讨论、自主学习中提升语文素养。同时适当论述“课外大量阅读”“社</a:t>
            </a:r>
            <a:r>
              <a:rPr dirty="0"/>
              <a:t/>
            </a:r>
            <a:br>
              <a:rPr dirty="0"/>
            </a:br>
            <a:r>
              <a:rPr lang="zh-CN" altLang="en-US" sz="1530" kern="0" dirty="0" smtClean="0">
                <a:solidFill>
                  <a:srgbClr val="000000"/>
                </a:solidFill>
                <a:latin typeface="Times New Roman" pitchFamily="65" charset="-122"/>
                <a:ea typeface="宋体" pitchFamily="65" charset="-122"/>
              </a:rPr>
              <a:t>会生活实践”对提升语文素养的作用。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(2)可以以“课外大量阅读”为主、“课堂有效教学”“社会生活实践”为辅提升语文素</a:t>
            </a:r>
            <a:r>
              <a:rPr dirty="0"/>
              <a:t/>
            </a:r>
            <a:br>
              <a:rPr dirty="0"/>
            </a:br>
            <a:r>
              <a:rPr lang="zh-CN" altLang="en-US" sz="1530" kern="0" dirty="0" smtClean="0">
                <a:solidFill>
                  <a:srgbClr val="000000"/>
                </a:solidFill>
                <a:latin typeface="Times New Roman" pitchFamily="65" charset="-122"/>
                <a:ea typeface="宋体" pitchFamily="65" charset="-122"/>
              </a:rPr>
              <a:t>养。论述时可阐述“课外大量阅读”可以拓展知识面,提升阅读能力,培养创新思维能力、独</a:t>
            </a:r>
            <a:r>
              <a:rPr dirty="0"/>
              <a:t/>
            </a:r>
            <a:br>
              <a:rPr dirty="0"/>
            </a:br>
            <a:r>
              <a:rPr lang="zh-CN" altLang="en-US" sz="1530" kern="0" dirty="0" smtClean="0">
                <a:solidFill>
                  <a:srgbClr val="000000"/>
                </a:solidFill>
                <a:latin typeface="Times New Roman" pitchFamily="65" charset="-122"/>
                <a:ea typeface="宋体" pitchFamily="65" charset="-122"/>
              </a:rPr>
              <a:t>立思考能力,与时俱进,使学生“课内得法,课外收益”,从而提升语文素养等作用。同时也要</a:t>
            </a:r>
            <a:r>
              <a:rPr dirty="0"/>
              <a:t/>
            </a:r>
            <a:br>
              <a:rPr dirty="0"/>
            </a:br>
            <a:r>
              <a:rPr lang="zh-CN" altLang="en-US" sz="1530" kern="0" dirty="0" smtClean="0">
                <a:solidFill>
                  <a:srgbClr val="000000"/>
                </a:solidFill>
                <a:latin typeface="Times New Roman" pitchFamily="65" charset="-122"/>
                <a:ea typeface="宋体" pitchFamily="65" charset="-122"/>
              </a:rPr>
              <a:t>适当阐述“课堂有效教学”“社会生活实践”对提升语文素养的作用。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(3)可以把“社会生活实践”作为提升语文素养的主要途径,以“课堂有效教学”“课外大量</a:t>
            </a:r>
            <a:r>
              <a:rPr dirty="0"/>
              <a:t/>
            </a:r>
            <a:br>
              <a:rPr dirty="0"/>
            </a:br>
            <a:r>
              <a:rPr lang="zh-CN" altLang="en-US" sz="1530" kern="0" dirty="0" smtClean="0">
                <a:solidFill>
                  <a:srgbClr val="000000"/>
                </a:solidFill>
                <a:latin typeface="Times New Roman" pitchFamily="65" charset="-122"/>
                <a:ea typeface="宋体" pitchFamily="65" charset="-122"/>
              </a:rPr>
              <a:t>阅读”为辅进行论述。“纸上得来终觉浅,绝知此事要躬行”,学生自己亲身经历和体会过的,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都会留下深刻的印象,而且随着时间的推移,还会发酵。在实践中,学生的语文知识会得到拓</a:t>
            </a:r>
            <a:r>
              <a:t/>
            </a:r>
            <a:br/>
            <a:r>
              <a:rPr lang="zh-CN" altLang="en-US" sz="1530" kern="0" dirty="0" smtClean="0">
                <a:solidFill>
                  <a:srgbClr val="000000"/>
                </a:solidFill>
                <a:latin typeface="Times New Roman" pitchFamily="65" charset="-122"/>
                <a:ea typeface="宋体" pitchFamily="65" charset="-122"/>
              </a:rPr>
              <a:t>展,还可以增强语文学科与其他各科间的联系。同时适当论述“课堂有效教学”“课外大量</a:t>
            </a:r>
            <a:r>
              <a:t/>
            </a:r>
            <a:br/>
            <a:r>
              <a:rPr lang="zh-CN" altLang="en-US" sz="1530" kern="0" dirty="0" smtClean="0">
                <a:solidFill>
                  <a:srgbClr val="000000"/>
                </a:solidFill>
                <a:latin typeface="Times New Roman" pitchFamily="65" charset="-122"/>
                <a:ea typeface="宋体" pitchFamily="65" charset="-122"/>
              </a:rPr>
              <a:t>阅读”对提升语文素养的作用。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在选出较好、较有效的一种提升语文素养方法的同时,还要注意论证的思辨性,就是既讲明为</a:t>
            </a:r>
            <a:r>
              <a:t/>
            </a:r>
            <a:br/>
            <a:r>
              <a:rPr lang="zh-CN" altLang="en-US" sz="1530" kern="0" dirty="0" smtClean="0">
                <a:solidFill>
                  <a:srgbClr val="000000"/>
                </a:solidFill>
                <a:latin typeface="Times New Roman" pitchFamily="65" charset="-122"/>
                <a:ea typeface="宋体" pitchFamily="65" charset="-122"/>
              </a:rPr>
              <a:t>什么要以这种方法为主,还要不忘论述其他两种方法所起到的辅助作用。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实践,方得真知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甘肃一考生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语文,贯穿于中华儿女的整个学习生涯,是关系到每一个人的素养与发展的科目,如今困扰着无</a:t>
            </a:r>
            <a:r>
              <a:t/>
            </a:r>
            <a:br/>
            <a:r>
              <a:rPr lang="zh-CN" altLang="en-US" sz="1530" kern="0" dirty="0" smtClean="0">
                <a:solidFill>
                  <a:srgbClr val="000000"/>
                </a:solidFill>
                <a:latin typeface="Times New Roman" pitchFamily="65" charset="-122"/>
                <a:ea typeface="宋体" pitchFamily="65" charset="-122"/>
              </a:rPr>
              <a:t>数人。“如何提高自己的语文素养,提高语文水平?”这一问题让无数人头疼不已。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语文,归根结底是古代读书人对生活实践的总结。他们在实践中创造了文字,也创造了中华五</a:t>
            </a:r>
            <a:r>
              <a:t/>
            </a:r>
            <a:br/>
            <a:r>
              <a:rPr lang="zh-CN" altLang="en-US" sz="1530" kern="0" dirty="0" smtClean="0">
                <a:solidFill>
                  <a:srgbClr val="000000"/>
                </a:solidFill>
                <a:latin typeface="Times New Roman" pitchFamily="65" charset="-122"/>
                <a:ea typeface="宋体" pitchFamily="65" charset="-122"/>
              </a:rPr>
              <a:t>千年文明。因此,想真正懂得语文,实践是必不可少的一步。因为只有看过庐山瀑布,你才能明</a:t>
            </a:r>
            <a:r>
              <a:t/>
            </a:r>
            <a:br/>
            <a:r>
              <a:rPr lang="zh-CN" altLang="en-US" sz="1530" kern="0" dirty="0" smtClean="0">
                <a:solidFill>
                  <a:srgbClr val="000000"/>
                </a:solidFill>
                <a:latin typeface="Times New Roman" pitchFamily="65" charset="-122"/>
                <a:ea typeface="宋体" pitchFamily="65" charset="-122"/>
              </a:rPr>
              <a:t>白“飞流直下三千尺,疑是银河落九天”的壮观;只有到过西域边塞,你才能感受“大漠孤烟</a:t>
            </a:r>
            <a:r>
              <a:t/>
            </a:r>
            <a:br/>
            <a:r>
              <a:rPr lang="zh-CN" altLang="en-US" sz="1530" kern="0" dirty="0" smtClean="0">
                <a:solidFill>
                  <a:srgbClr val="000000"/>
                </a:solidFill>
                <a:latin typeface="Times New Roman" pitchFamily="65" charset="-122"/>
                <a:ea typeface="宋体" pitchFamily="65" charset="-122"/>
              </a:rPr>
              <a:t>直,长河落日圆”的辽阔。</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只有真正实践过,才能懂得文学作品中作者的喜怒哀乐。正如同刘向曾说:“夫耳闻之,不如目</a:t>
            </a:r>
            <a:r>
              <a:t/>
            </a:r>
            <a:br/>
            <a:r>
              <a:rPr lang="zh-CN" altLang="en-US" sz="1530" kern="0" dirty="0" smtClean="0">
                <a:solidFill>
                  <a:srgbClr val="000000"/>
                </a:solidFill>
                <a:latin typeface="Times New Roman" pitchFamily="65" charset="-122"/>
                <a:ea typeface="宋体" pitchFamily="65" charset="-122"/>
              </a:rPr>
              <a:t>见之;目见之,不如足践之。”古时候的游学,为的是“读万卷书,行万里路”。只有真正体会</a:t>
            </a:r>
            <a:r>
              <a:t/>
            </a:r>
            <a:br/>
            <a:r>
              <a:rPr lang="zh-CN" altLang="en-US" sz="1530" kern="0" dirty="0" smtClean="0">
                <a:solidFill>
                  <a:srgbClr val="000000"/>
                </a:solidFill>
                <a:latin typeface="Times New Roman" pitchFamily="65" charset="-122"/>
                <a:ea typeface="宋体" pitchFamily="65" charset="-122"/>
              </a:rPr>
              <a:t>过人生百态,才能在笔下流露出万般风情。当今社会,因为有网络存在,即使足不出户,也可遍</a:t>
            </a:r>
            <a:r>
              <a:t/>
            </a:r>
            <a:br/>
            <a:r>
              <a:rPr lang="zh-CN" altLang="en-US" sz="1530" kern="0" dirty="0" smtClean="0">
                <a:solidFill>
                  <a:srgbClr val="000000"/>
                </a:solidFill>
                <a:latin typeface="Times New Roman" pitchFamily="65" charset="-122"/>
                <a:ea typeface="宋体" pitchFamily="65" charset="-122"/>
              </a:rPr>
              <a:t>赏天下奇观。然而没登上过泰山,你永远无法真正体会“会当凌绝顶,一览众山小”的壮美;不</a:t>
            </a:r>
            <a:r>
              <a:t/>
            </a:r>
            <a:br/>
            <a:r>
              <a:rPr lang="zh-CN" altLang="en-US" sz="1530" kern="0" dirty="0" smtClean="0">
                <a:solidFill>
                  <a:srgbClr val="000000"/>
                </a:solidFill>
                <a:latin typeface="Times New Roman" pitchFamily="65" charset="-122"/>
                <a:ea typeface="宋体" pitchFamily="65" charset="-122"/>
              </a:rPr>
              <a:t>走一走蜀道,如何明白“蜀道之难,难于上青天”的艰险?没有领略过自然的美,当然也不会明</a:t>
            </a:r>
            <a:r>
              <a:t/>
            </a:r>
            <a:br/>
            <a:r>
              <a:rPr lang="zh-CN" altLang="en-US" sz="1530" kern="0" dirty="0" smtClean="0">
                <a:solidFill>
                  <a:srgbClr val="000000"/>
                </a:solidFill>
                <a:latin typeface="Times New Roman" pitchFamily="65" charset="-122"/>
                <a:ea typeface="宋体" pitchFamily="65" charset="-122"/>
              </a:rPr>
              <a:t>白作者在文章中发出的慨叹。连作者写文章的意境都无法体会,又如何提高语文素养?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在莫言获得诺贝尔文学奖后,越来越多的人阅读他的作品,但读完后欣赏、赞叹的人少,更多的</a:t>
            </a:r>
            <a:r>
              <a:t/>
            </a:r>
            <a:br/>
            <a:r>
              <a:rPr lang="zh-CN" altLang="en-US" sz="1530" kern="0" dirty="0" smtClean="0">
                <a:solidFill>
                  <a:srgbClr val="000000"/>
                </a:solidFill>
                <a:latin typeface="Times New Roman" pitchFamily="65" charset="-122"/>
                <a:ea typeface="宋体" pitchFamily="65" charset="-122"/>
              </a:rPr>
              <a:t>是吐槽。在某些人看来,莫言的文章平实无华,甚至有人大放厥词,认为这样的作品他也写得出</a:t>
            </a:r>
            <a:r>
              <a:t/>
            </a:r>
            <a:br/>
            <a:r>
              <a:rPr lang="zh-CN" altLang="en-US" sz="1530" kern="0" dirty="0" smtClean="0">
                <a:solidFill>
                  <a:srgbClr val="000000"/>
                </a:solidFill>
                <a:latin typeface="Times New Roman" pitchFamily="65" charset="-122"/>
                <a:ea typeface="宋体" pitchFamily="65" charset="-122"/>
              </a:rPr>
              <a:t>来!然而中国终究只有一个莫言,他儿时的经历,已成为他最宝贵的财富,无人可以模拟。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马克思主义哲学认为:“实践是认识的基础,是检验真理的唯一标准。”实践是一个人的经验,</a:t>
            </a:r>
            <a:r>
              <a:t/>
            </a:r>
            <a:br/>
            <a:r>
              <a:rPr lang="zh-CN" altLang="en-US" sz="1530" kern="0" dirty="0" smtClean="0">
                <a:solidFill>
                  <a:srgbClr val="000000"/>
                </a:solidFill>
                <a:latin typeface="Times New Roman" pitchFamily="65" charset="-122"/>
                <a:ea typeface="宋体" pitchFamily="65" charset="-122"/>
              </a:rPr>
              <a:t>是一个人的生活阅历,这也是一个孩子读不懂《红楼梦》的原因。即使这个孩子认识《红楼</a:t>
            </a:r>
            <a:r>
              <a:t/>
            </a:r>
            <a:br/>
            <a:r>
              <a:rPr lang="zh-CN" altLang="en-US" sz="1530" kern="0" dirty="0" smtClean="0">
                <a:solidFill>
                  <a:srgbClr val="000000"/>
                </a:solidFill>
                <a:latin typeface="Times New Roman" pitchFamily="65" charset="-122"/>
                <a:ea typeface="宋体" pitchFamily="65" charset="-122"/>
              </a:rPr>
              <a:t>梦》中所有的字,他也依旧不懂林黛玉与贾宝玉的爱情,更不懂贾、王、薛、史四大家族的兴</a:t>
            </a:r>
            <a:r>
              <a:t/>
            </a:r>
            <a:br/>
            <a:r>
              <a:rPr lang="zh-CN" altLang="en-US" sz="1530" kern="0" dirty="0" smtClean="0">
                <a:solidFill>
                  <a:srgbClr val="000000"/>
                </a:solidFill>
                <a:latin typeface="Times New Roman" pitchFamily="65" charset="-122"/>
                <a:ea typeface="宋体" pitchFamily="65" charset="-122"/>
              </a:rPr>
              <a:t>衰史,因为他的经验和阅历还不足以让他去了解其中的内涵。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《徐霞客游记》是徐霞客游赏过无数山河后完成的杰作,他的文采来自他在生活中的实践。</a:t>
            </a:r>
            <a:endParaRPr lang="zh-CN" altLang="en-US"/>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只有领略过,实践过,方能知书中百味。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只有走出家门,走进社会,才能明白语文的魅力所在,吸收生活中的营养,从而提升自己的语文</a:t>
            </a:r>
            <a:r>
              <a:t/>
            </a:r>
            <a:br/>
            <a:r>
              <a:rPr lang="zh-CN" altLang="en-US" sz="1530" kern="0" dirty="0" smtClean="0">
                <a:solidFill>
                  <a:srgbClr val="000000"/>
                </a:solidFill>
                <a:latin typeface="Times New Roman" pitchFamily="65" charset="-122"/>
                <a:ea typeface="宋体" pitchFamily="65" charset="-122"/>
              </a:rPr>
              <a:t>素养。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本文的亮点有三:一是审题准确,立意明确,中心突出。二是引用灵活,举例恰当。三是</a:t>
            </a:r>
            <a:r>
              <a:t/>
            </a:r>
            <a:br/>
            <a:r>
              <a:rPr lang="zh-CN" altLang="en-US" sz="1530" kern="0" dirty="0" smtClean="0">
                <a:solidFill>
                  <a:srgbClr val="000000"/>
                </a:solidFill>
                <a:latin typeface="Times New Roman" pitchFamily="65" charset="-122"/>
                <a:ea typeface="宋体" pitchFamily="65" charset="-122"/>
              </a:rPr>
              <a:t>正反对比,论证深刻。“当今社会,因为有网络存在,即使足不出户,也可遍赏天下奇观”等句</a:t>
            </a:r>
            <a:r>
              <a:t/>
            </a:r>
            <a:br/>
            <a:r>
              <a:rPr lang="zh-CN" altLang="en-US" sz="1530" kern="0" dirty="0" smtClean="0">
                <a:solidFill>
                  <a:srgbClr val="000000"/>
                </a:solidFill>
                <a:latin typeface="Times New Roman" pitchFamily="65" charset="-122"/>
                <a:ea typeface="宋体" pitchFamily="65" charset="-122"/>
              </a:rPr>
              <a:t>子,和文章的观点形成对比,在对比中,突出“实践,方得真知”的中心论点。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腹有诗书气自华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甘肃一考生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“书是人类进步的阶梯”,这句老生常谈的话却揭示了一个深刻的道理——书是人类知识的</a:t>
            </a:r>
            <a:r>
              <a:t/>
            </a:r>
            <a:br/>
            <a:r>
              <a:rPr lang="zh-CN" altLang="en-US" sz="1530" kern="0" dirty="0" smtClean="0">
                <a:solidFill>
                  <a:srgbClr val="000000"/>
                </a:solidFill>
                <a:latin typeface="Times New Roman" pitchFamily="65" charset="-122"/>
                <a:ea typeface="宋体" pitchFamily="65" charset="-122"/>
              </a:rPr>
              <a:t>载体,我们综合素质的提高依赖于读书。一个人的语文素养更是来自他的长期阅读与积累。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在封建社会,女子被剥夺了读书的权利,但在历史上留下浓墨重彩的女子却不在少数:上官婉</a:t>
            </a:r>
            <a:r>
              <a:t/>
            </a:r>
            <a:br/>
            <a:r>
              <a:rPr lang="zh-CN" altLang="en-US" sz="1530" kern="0" dirty="0" smtClean="0">
                <a:solidFill>
                  <a:srgbClr val="000000"/>
                </a:solidFill>
                <a:latin typeface="Times New Roman" pitchFamily="65" charset="-122"/>
                <a:ea typeface="宋体" pitchFamily="65" charset="-122"/>
              </a:rPr>
              <a:t>儿、薛涛、苏小小、柳如是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个个有不输男子的才情;宋朝著名女词人李清照,一句“帘卷</a:t>
            </a:r>
            <a:r>
              <a:t/>
            </a:r>
            <a:br/>
            <a:r>
              <a:rPr lang="zh-CN" altLang="en-US" sz="1530" kern="0" dirty="0" smtClean="0">
                <a:solidFill>
                  <a:srgbClr val="000000"/>
                </a:solidFill>
                <a:latin typeface="Times New Roman" pitchFamily="65" charset="-122"/>
                <a:ea typeface="宋体" pitchFamily="65" charset="-122"/>
              </a:rPr>
              <a:t>西风,人比黄花瘦”便胜过才子丈夫赵明诚的几十首词,哪怕后来国破家亡,她也不向现实屈</a:t>
            </a:r>
            <a:endParaRPr lang="zh-CN" altLang="en-US"/>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膝,除了家庭教育赋予她的风度外,更是诗书给了她满腹才情与文人风骨。她的语文素养不是</a:t>
            </a:r>
            <a:r>
              <a:t/>
            </a:r>
            <a:br/>
            <a:r>
              <a:rPr lang="zh-CN" altLang="en-US" sz="1530" kern="0" dirty="0" smtClean="0">
                <a:solidFill>
                  <a:srgbClr val="000000"/>
                </a:solidFill>
                <a:latin typeface="Times New Roman" pitchFamily="65" charset="-122"/>
                <a:ea typeface="宋体" pitchFamily="65" charset="-122"/>
              </a:rPr>
              <a:t>来自私塾中老师的谆谆教导,而是各种书籍的滋养与熏陶。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现代作家史铁生因为身体残疾,只能在家休养身体。没有朋友,没有同学,他只能以阅读书籍以</a:t>
            </a:r>
            <a:r>
              <a:t/>
            </a:r>
            <a:br/>
            <a:r>
              <a:rPr lang="zh-CN" altLang="en-US" sz="1530" kern="0" dirty="0" smtClean="0">
                <a:solidFill>
                  <a:srgbClr val="000000"/>
                </a:solidFill>
                <a:latin typeface="Times New Roman" pitchFamily="65" charset="-122"/>
                <a:ea typeface="宋体" pitchFamily="65" charset="-122"/>
              </a:rPr>
              <a:t>自我慰藉,这样一个没有经过老师传授,没有亲自体验过生活中诸多乐趣的人,最终写出了《我</a:t>
            </a:r>
            <a:r>
              <a:t/>
            </a:r>
            <a:br/>
            <a:r>
              <a:rPr lang="zh-CN" altLang="en-US" sz="1530" kern="0" dirty="0" smtClean="0">
                <a:solidFill>
                  <a:srgbClr val="000000"/>
                </a:solidFill>
                <a:latin typeface="Times New Roman" pitchFamily="65" charset="-122"/>
                <a:ea typeface="宋体" pitchFamily="65" charset="-122"/>
              </a:rPr>
              <a:t>与地坛》这部震撼人心的作品。阅读与写作的能力并不是只有通过老师传授才能有所提高,</a:t>
            </a:r>
            <a:r>
              <a:t/>
            </a:r>
            <a:br/>
            <a:r>
              <a:rPr lang="zh-CN" altLang="en-US" sz="1530" kern="0" dirty="0" smtClean="0">
                <a:solidFill>
                  <a:srgbClr val="000000"/>
                </a:solidFill>
                <a:latin typeface="Times New Roman" pitchFamily="65" charset="-122"/>
                <a:ea typeface="宋体" pitchFamily="65" charset="-122"/>
              </a:rPr>
              <a:t>读书多的人,哪怕一生被囚困于一方小小的天地,也会有极其出众的语文素养。三国时赫赫有</a:t>
            </a:r>
            <a:r>
              <a:t/>
            </a:r>
            <a:br/>
            <a:r>
              <a:rPr lang="zh-CN" altLang="en-US" sz="1530" kern="0" dirty="0" smtClean="0">
                <a:solidFill>
                  <a:srgbClr val="000000"/>
                </a:solidFill>
                <a:latin typeface="Times New Roman" pitchFamily="65" charset="-122"/>
                <a:ea typeface="宋体" pitchFamily="65" charset="-122"/>
              </a:rPr>
              <a:t>名的曹操,举手投足间便是佳作:“月明星稀,乌鹊南飞。绕树三匝,何枝可依</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”难道有人</a:t>
            </a:r>
            <a:r>
              <a:t/>
            </a:r>
            <a:br/>
            <a:r>
              <a:rPr lang="zh-CN" altLang="en-US" sz="1530" kern="0" dirty="0" smtClean="0">
                <a:solidFill>
                  <a:srgbClr val="000000"/>
                </a:solidFill>
                <a:latin typeface="Times New Roman" pitchFamily="65" charset="-122"/>
                <a:ea typeface="宋体" pitchFamily="65" charset="-122"/>
              </a:rPr>
              <a:t>曾专门向他讲授过四言诗的写法吗?诗中华丽的句子,都是来自他平日里读书的积累;英国女</a:t>
            </a:r>
            <a:r>
              <a:t/>
            </a:r>
            <a:br/>
            <a:r>
              <a:rPr lang="zh-CN" altLang="en-US" sz="1530" kern="0" dirty="0" smtClean="0">
                <a:solidFill>
                  <a:srgbClr val="000000"/>
                </a:solidFill>
                <a:latin typeface="Times New Roman" pitchFamily="65" charset="-122"/>
                <a:ea typeface="宋体" pitchFamily="65" charset="-122"/>
              </a:rPr>
              <a:t>作家简·奥斯汀,由于家中兄妹甚多,未曾上过一天学,也没有请过家庭教师,却写出了广受海内</a:t>
            </a:r>
            <a:r>
              <a:t/>
            </a:r>
            <a:br/>
            <a:r>
              <a:rPr lang="zh-CN" altLang="en-US" sz="1530" kern="0" dirty="0" smtClean="0">
                <a:solidFill>
                  <a:srgbClr val="000000"/>
                </a:solidFill>
                <a:latin typeface="Times New Roman" pitchFamily="65" charset="-122"/>
                <a:ea typeface="宋体" pitchFamily="65" charset="-122"/>
              </a:rPr>
              <a:t>外读者欢迎的《傲慢与偏见》。他们都未曾学习过专门的知识,但他们的水平远胜于常人,他</a:t>
            </a:r>
            <a:r>
              <a:t/>
            </a:r>
            <a:br/>
            <a:r>
              <a:rPr lang="zh-CN" altLang="en-US" sz="1530" kern="0" dirty="0" smtClean="0">
                <a:solidFill>
                  <a:srgbClr val="000000"/>
                </a:solidFill>
                <a:latin typeface="Times New Roman" pitchFamily="65" charset="-122"/>
                <a:ea typeface="宋体" pitchFamily="65" charset="-122"/>
              </a:rPr>
              <a:t>们所取得的成绩,来自多年阅读的积累。所以,平时的大量阅读是一个人语文素养的根基。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曾经,我的语文水平一直是我心中的痛,我做了那么多的试卷,但语文成绩一直徘徊不前。不得</a:t>
            </a:r>
            <a:r>
              <a:t/>
            </a:r>
            <a:br/>
            <a:r>
              <a:rPr lang="zh-CN" altLang="en-US" sz="1530" kern="0" dirty="0" smtClean="0">
                <a:solidFill>
                  <a:srgbClr val="000000"/>
                </a:solidFill>
                <a:latin typeface="Times New Roman" pitchFamily="65" charset="-122"/>
                <a:ea typeface="宋体" pitchFamily="65" charset="-122"/>
              </a:rPr>
              <a:t>已,我在阅读中寻找提升语文素养的灵丹妙药。我应该庆幸我的选择,正是因为不间断的课外</a:t>
            </a:r>
            <a:r>
              <a:t/>
            </a:r>
            <a:br/>
            <a:r>
              <a:rPr lang="zh-CN" altLang="en-US" sz="1530" kern="0" dirty="0" smtClean="0">
                <a:solidFill>
                  <a:srgbClr val="000000"/>
                </a:solidFill>
                <a:latin typeface="Times New Roman" pitchFamily="65" charset="-122"/>
                <a:ea typeface="宋体" pitchFamily="65" charset="-122"/>
              </a:rPr>
              <a:t>阅读,才使我的语文素养大幅度提高,语文成绩也成了我的骄傲。</a:t>
            </a:r>
            <a:endParaRPr lang="zh-CN" altLang="en-US"/>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语文素养形成于对大量书籍的阅读过程中,语文课堂的教学也是紧紧围绕着名人名作展开</a:t>
            </a:r>
            <a:r>
              <a:rPr dirty="0"/>
              <a:t/>
            </a:r>
            <a:br>
              <a:rPr dirty="0"/>
            </a:br>
            <a:r>
              <a:rPr lang="zh-CN" altLang="en-US" sz="1530" kern="0" dirty="0" smtClean="0">
                <a:solidFill>
                  <a:srgbClr val="000000"/>
                </a:solidFill>
                <a:latin typeface="Times New Roman" pitchFamily="65" charset="-122"/>
                <a:ea typeface="宋体" pitchFamily="65" charset="-122"/>
              </a:rPr>
              <a:t>的。但一个人的阅读面仅限于课堂是过于狭窄的,语文素养需要“读书破万卷”的积累,也需</a:t>
            </a:r>
            <a:r>
              <a:rPr dirty="0"/>
              <a:t/>
            </a:r>
            <a:br>
              <a:rPr dirty="0"/>
            </a:br>
            <a:r>
              <a:rPr lang="zh-CN" altLang="en-US" sz="1530" kern="0" dirty="0" smtClean="0">
                <a:solidFill>
                  <a:srgbClr val="000000"/>
                </a:solidFill>
                <a:latin typeface="Times New Roman" pitchFamily="65" charset="-122"/>
                <a:ea typeface="宋体" pitchFamily="65" charset="-122"/>
              </a:rPr>
              <a:t>要“踏破铁鞋”的毅力。所谓腹有诗书气自华,当你览尽古今历史、国内外小说时,自然会形</a:t>
            </a:r>
            <a:r>
              <a:rPr dirty="0"/>
              <a:t/>
            </a:r>
            <a:br>
              <a:rPr dirty="0"/>
            </a:br>
            <a:r>
              <a:rPr lang="zh-CN" altLang="en-US" sz="1530" kern="0" dirty="0" smtClean="0">
                <a:solidFill>
                  <a:srgbClr val="000000"/>
                </a:solidFill>
                <a:latin typeface="Times New Roman" pitchFamily="65" charset="-122"/>
                <a:ea typeface="宋体" pitchFamily="65" charset="-122"/>
              </a:rPr>
              <a:t>成出众的语文素养。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文章旁征博引,内容丰富。本文采用了总—分—总的结构,在开头和结尾点明论点,中</a:t>
            </a:r>
            <a:r>
              <a:rPr dirty="0"/>
              <a:t/>
            </a:r>
            <a:br>
              <a:rPr dirty="0"/>
            </a:br>
            <a:r>
              <a:rPr lang="zh-CN" altLang="en-US" sz="1530" kern="0" dirty="0" smtClean="0">
                <a:solidFill>
                  <a:srgbClr val="000000"/>
                </a:solidFill>
                <a:latin typeface="Times New Roman" pitchFamily="65" charset="-122"/>
                <a:ea typeface="宋体" pitchFamily="65" charset="-122"/>
              </a:rPr>
              <a:t>间采用并列结构论证论点,结构完整,段落明晰。在论证过程中,考生展现出了深厚的阅读积</a:t>
            </a:r>
            <a:r>
              <a:rPr dirty="0"/>
              <a:t/>
            </a:r>
            <a:br>
              <a:rPr dirty="0"/>
            </a:br>
            <a:r>
              <a:rPr lang="zh-CN" altLang="en-US" sz="1530" kern="0" dirty="0" smtClean="0">
                <a:solidFill>
                  <a:srgbClr val="000000"/>
                </a:solidFill>
                <a:latin typeface="Times New Roman" pitchFamily="65" charset="-122"/>
                <a:ea typeface="宋体" pitchFamily="65" charset="-122"/>
              </a:rPr>
              <a:t>累,上官婉儿、薛涛、苏小小、柳如是、李清照、史铁生、曹操、简·奥斯汀等人的事例,信手</a:t>
            </a:r>
            <a:r>
              <a:rPr dirty="0"/>
              <a:t/>
            </a:r>
            <a:br>
              <a:rPr dirty="0"/>
            </a:br>
            <a:r>
              <a:rPr lang="zh-CN" altLang="en-US" sz="1530" kern="0" dirty="0" smtClean="0">
                <a:solidFill>
                  <a:srgbClr val="000000"/>
                </a:solidFill>
                <a:latin typeface="Times New Roman" pitchFamily="65" charset="-122"/>
                <a:ea typeface="宋体" pitchFamily="65" charset="-122"/>
              </a:rPr>
              <a:t>拈来,既丰富了文章内容,又增强了文章的说服力。在语言上,文中多处引用诗词、名言、俗</a:t>
            </a:r>
            <a:r>
              <a:rPr dirty="0"/>
              <a:t/>
            </a:r>
            <a:br>
              <a:rPr dirty="0"/>
            </a:br>
            <a:r>
              <a:rPr lang="zh-CN" altLang="en-US" sz="1530" kern="0" dirty="0" smtClean="0">
                <a:solidFill>
                  <a:srgbClr val="000000"/>
                </a:solidFill>
                <a:latin typeface="Times New Roman" pitchFamily="65" charset="-122"/>
                <a:ea typeface="宋体" pitchFamily="65" charset="-122"/>
              </a:rPr>
              <a:t>语,使文章的语言更具魅力。</a:t>
            </a:r>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00034" y="1205691"/>
            <a:ext cx="8127000" cy="4831286"/>
            <a:chOff x="500034" y="1205691"/>
            <a:chExt cx="8127000" cy="4831286"/>
          </a:xfrm>
        </p:grpSpPr>
        <p:sp>
          <p:nvSpPr>
            <p:cNvPr id="2" name="TextBox 2"/>
            <p:cNvSpPr txBox="1"/>
            <p:nvPr/>
          </p:nvSpPr>
          <p:spPr>
            <a:xfrm>
              <a:off x="1044000" y="5770866"/>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smtClean="0">
                  <a:solidFill>
                    <a:srgbClr val="000000"/>
                  </a:solidFill>
                  <a:latin typeface="Times New Roman" pitchFamily="65" charset="-122"/>
                  <a:ea typeface="黑体" pitchFamily="65" charset="-122"/>
                </a:rPr>
                <a:t>(据夏明作品改动)</a:t>
              </a:r>
              <a:endParaRPr lang="zh-CN" altLang="en-US"/>
            </a:p>
          </p:txBody>
        </p:sp>
        <p:pic>
          <p:nvPicPr>
            <p:cNvPr id="3" name="图片 3" descr="textimage0.jpeg"/>
            <p:cNvPicPr>
              <a:picLocks noChangeAspect="1"/>
            </p:cNvPicPr>
            <p:nvPr/>
          </p:nvPicPr>
          <p:blipFill>
            <a:blip r:embed="rId4"/>
            <a:stretch>
              <a:fillRect/>
            </a:stretch>
          </p:blipFill>
          <p:spPr>
            <a:xfrm>
              <a:off x="2928926" y="1728487"/>
              <a:ext cx="3262726" cy="3884198"/>
            </a:xfrm>
            <a:prstGeom prst="rect">
              <a:avLst/>
            </a:prstGeom>
          </p:spPr>
        </p:pic>
        <p:sp>
          <p:nvSpPr>
            <p:cNvPr id="4" name="TextBox 3"/>
            <p:cNvSpPr txBox="1"/>
            <p:nvPr/>
          </p:nvSpPr>
          <p:spPr>
            <a:xfrm>
              <a:off x="500034" y="120569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6.(2016课标全国Ⅰ,18,60分)阅读下面的漫画材料,根据要求写一篇不少于800字的文章。</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要求:结合材料的内容和寓意,选好角度,确定立意,明确文体,自拟标题;不要套作,不得抄</a:t>
            </a:r>
            <a:r>
              <a:t/>
            </a:r>
            <a:br/>
            <a:r>
              <a:rPr lang="zh-CN" altLang="en-US" sz="1530" kern="0" dirty="0" smtClean="0">
                <a:solidFill>
                  <a:srgbClr val="000000"/>
                </a:solidFill>
                <a:latin typeface="Times New Roman" pitchFamily="65" charset="-122"/>
                <a:ea typeface="宋体" pitchFamily="65" charset="-122"/>
              </a:rPr>
              <a:t>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该作文题的材料是一幅漫画,要求阅读漫画进行写作。漫画作文审题立意三步</a:t>
            </a:r>
            <a:r>
              <a:t/>
            </a:r>
            <a:br/>
            <a:r>
              <a:rPr lang="zh-CN" altLang="en-US" sz="1530" kern="0" dirty="0" smtClean="0">
                <a:solidFill>
                  <a:srgbClr val="000000"/>
                </a:solidFill>
                <a:latin typeface="Times New Roman" pitchFamily="65" charset="-122"/>
                <a:ea typeface="宋体" pitchFamily="65" charset="-122"/>
              </a:rPr>
              <a:t>骤:看懂漫画内容,联系社会生活,审题立意写作。前两步不难做到,第三步审题立意是关键。</a:t>
            </a:r>
            <a:r>
              <a:t/>
            </a:r>
            <a:br/>
            <a:r>
              <a:rPr lang="zh-CN" altLang="en-US" sz="1530" kern="0" dirty="0" smtClean="0">
                <a:solidFill>
                  <a:srgbClr val="000000"/>
                </a:solidFill>
                <a:latin typeface="Times New Roman" pitchFamily="65" charset="-122"/>
                <a:ea typeface="宋体" pitchFamily="65" charset="-122"/>
              </a:rPr>
              <a:t>这一步可看出考生的思维能力,进而影响作文分数。由表及里、抓住本质,是写作的重要一</a:t>
            </a:r>
            <a:r>
              <a:t/>
            </a:r>
            <a:br/>
            <a:r>
              <a:rPr lang="zh-CN" altLang="en-US" sz="1530" kern="0" dirty="0" smtClean="0">
                <a:solidFill>
                  <a:srgbClr val="000000"/>
                </a:solidFill>
                <a:latin typeface="Times New Roman" pitchFamily="65" charset="-122"/>
                <a:ea typeface="宋体" pitchFamily="65" charset="-122"/>
              </a:rPr>
              <a:t>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第一步,看懂漫画内容。漫画的第1部分是成绩优者受到奖励(亲吻),成绩差者受到惩罚(巴掌);</a:t>
            </a:r>
            <a:r>
              <a:t/>
            </a:r>
            <a:br/>
            <a:r>
              <a:rPr lang="zh-CN" altLang="en-US" sz="1530" kern="0" dirty="0" smtClean="0">
                <a:solidFill>
                  <a:srgbClr val="000000"/>
                </a:solidFill>
                <a:latin typeface="Times New Roman" pitchFamily="65" charset="-122"/>
                <a:ea typeface="宋体" pitchFamily="65" charset="-122"/>
              </a:rPr>
              <a:t>第2部分是成绩优者因退步而受到惩罚(巴掌),成绩差者因进步而受到奖励(亲吻)。再交叉观</a:t>
            </a:r>
            <a:r>
              <a:t/>
            </a:r>
            <a:br/>
            <a:r>
              <a:rPr lang="zh-CN" altLang="en-US" sz="1530" kern="0" dirty="0" smtClean="0">
                <a:solidFill>
                  <a:srgbClr val="000000"/>
                </a:solidFill>
                <a:latin typeface="Times New Roman" pitchFamily="65" charset="-122"/>
                <a:ea typeface="宋体" pitchFamily="65" charset="-122"/>
              </a:rPr>
              <a:t>察这两部分:100分与61分受到奖励(亲吻),98分与55分受到惩罚(巴掌);但100分与98分、61分</a:t>
            </a:r>
            <a:r>
              <a:t/>
            </a:r>
            <a:br/>
            <a:r>
              <a:rPr lang="zh-CN" altLang="en-US" sz="1530" kern="0" dirty="0" smtClean="0">
                <a:solidFill>
                  <a:srgbClr val="000000"/>
                </a:solidFill>
                <a:latin typeface="Times New Roman" pitchFamily="65" charset="-122"/>
                <a:ea typeface="宋体" pitchFamily="65" charset="-122"/>
              </a:rPr>
              <a:t>与55分差距并不大,前两者与后两者差距却很大。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第二步,联系社会生活。这幅漫画,运用纵横对比的手法,鲜明地表现了我们对孩子的评判标准</a:t>
            </a:r>
            <a:r>
              <a:t/>
            </a:r>
            <a:br/>
            <a:r>
              <a:rPr lang="zh-CN" altLang="en-US" sz="1530" kern="0" dirty="0" smtClean="0">
                <a:solidFill>
                  <a:srgbClr val="000000"/>
                </a:solidFill>
                <a:latin typeface="Times New Roman" pitchFamily="65" charset="-122"/>
                <a:ea typeface="宋体" pitchFamily="65" charset="-122"/>
              </a:rPr>
              <a:t>——唯以分数论英雄,功利心太重。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学生家长十分重视学生的考试分数,尽管学生成绩起点很高,但有了退步,仍受到家长的惩罚;</a:t>
            </a:r>
            <a:r>
              <a:t/>
            </a:r>
            <a:br/>
            <a:r>
              <a:rPr lang="zh-CN" altLang="en-US" sz="1530" kern="0" dirty="0" smtClean="0">
                <a:solidFill>
                  <a:srgbClr val="000000"/>
                </a:solidFill>
                <a:latin typeface="Times New Roman" pitchFamily="65" charset="-122"/>
                <a:ea typeface="宋体" pitchFamily="65" charset="-122"/>
              </a:rPr>
              <a:t>尽管学生成绩起点较低,但有了进步,也会受到家长的奖赏。虽然同样受到奖赏或惩罚,但两个</a:t>
            </a:r>
            <a:endParaRPr lang="zh-CN" altLang="en-US"/>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学生的分数差距很大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这反映了家长对学生学习分数的态度。学生家长的态度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其实反映了当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前教育中存在的片面追求分数、片面追求升学率的问题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甚而培养什么样的人才的问题。从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更抽象的角度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这也反映了目前社会上对进步、退步的态度。</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第三步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审题立意写作。综合漫画内容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可有如下立意</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①成绩好坏与奖罚之间的关系。成绩不是奖罚的唯一依据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漫画意在批判唯以成绩论英雄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者。写作时可以拓展延伸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如社会上依据成绩给学生、学校排名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a:t>
            </a:r>
            <a:r>
              <a:rPr lang="en-US" altLang="zh-CN" sz="1530" kern="0" dirty="0" smtClean="0">
                <a:solidFill>
                  <a:srgbClr val="000000"/>
                </a:solidFill>
                <a:latin typeface="Times New Roman" pitchFamily="65" charset="-122"/>
                <a:ea typeface="宋体" pitchFamily="65" charset="-122"/>
              </a:rPr>
              <a:t>GDP</a:t>
            </a:r>
            <a:r>
              <a:rPr lang="zh-CN" altLang="en-US" sz="1530" kern="0" dirty="0" smtClean="0">
                <a:solidFill>
                  <a:srgbClr val="000000"/>
                </a:solidFill>
                <a:latin typeface="Times New Roman" pitchFamily="65" charset="-122"/>
                <a:ea typeface="宋体" pitchFamily="65" charset="-122"/>
              </a:rPr>
              <a:t>给官员排名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②如何看待赏识教育与棍棒教育的问题。成绩差者因一点儿小进步而受到奖励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亲吻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质疑赏识教育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成绩优者因一点儿小退步就受到了惩罚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巴掌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又有推广棍棒教育之嫌。考生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可联系社会上出现的“虎妈”“狼妈”“鹰爸”来写。</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③根据交叉画面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论述奖罚的依据该如何确立的问题。面对我们的教育对象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既要鼓励后进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不至于挫伤偶有退步的先进。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莫拿分数论成败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河南一考生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漫画以形象直观的方式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向人们昭示了中国家庭教育的现状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家长、学校急功近利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心态浮躁</a:t>
            </a:r>
            <a:r>
              <a:rPr lang="en-US" altLang="zh-CN" sz="1530"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谋求发展,将时间、效率放在首位,以让世界瞠目的速度崛起。正是这种突破禁锢的发展,成就</a:t>
            </a:r>
            <a:r>
              <a:t/>
            </a:r>
            <a:br/>
            <a:r>
              <a:rPr lang="zh-CN" altLang="en-US" sz="1530" kern="0" dirty="0" smtClean="0">
                <a:solidFill>
                  <a:srgbClr val="000000"/>
                </a:solidFill>
                <a:latin typeface="Times New Roman" pitchFamily="65" charset="-122"/>
                <a:ea typeface="宋体" pitchFamily="65" charset="-122"/>
              </a:rPr>
              <a:t>了南海边上的“一个圈”,成就了改革开放的春天。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当快速发展逐渐成为各省市发展的追求目标时,新的问题悄然浮现。空气污染、河流污染屡</a:t>
            </a:r>
            <a:r>
              <a:t/>
            </a:r>
            <a:br/>
            <a:r>
              <a:rPr lang="zh-CN" altLang="en-US" sz="1530" kern="0" dirty="0" smtClean="0">
                <a:solidFill>
                  <a:srgbClr val="000000"/>
                </a:solidFill>
                <a:latin typeface="Times New Roman" pitchFamily="65" charset="-122"/>
                <a:ea typeface="宋体" pitchFamily="65" charset="-122"/>
              </a:rPr>
              <a:t>见不鲜,雾霾更成了生活中的“常客”。只顾发展经济,却忽略对生态环境的保护,终将遭到大</a:t>
            </a:r>
            <a:r>
              <a:t/>
            </a:r>
            <a:br/>
            <a:r>
              <a:rPr lang="zh-CN" altLang="en-US" sz="1530" kern="0" dirty="0" smtClean="0">
                <a:solidFill>
                  <a:srgbClr val="000000"/>
                </a:solidFill>
                <a:latin typeface="Times New Roman" pitchFamily="65" charset="-122"/>
                <a:ea typeface="宋体" pitchFamily="65" charset="-122"/>
              </a:rPr>
              <a:t>自然的惩罚。恩格斯曾言:“我们不要过分陶醉于我们人类对自然的胜利。对于每一次这样</a:t>
            </a:r>
            <a:r>
              <a:t/>
            </a:r>
            <a:br/>
            <a:r>
              <a:rPr lang="zh-CN" altLang="en-US" sz="1530" kern="0" dirty="0" smtClean="0">
                <a:solidFill>
                  <a:srgbClr val="000000"/>
                </a:solidFill>
                <a:latin typeface="Times New Roman" pitchFamily="65" charset="-122"/>
                <a:ea typeface="宋体" pitchFamily="65" charset="-122"/>
              </a:rPr>
              <a:t>的胜利,自然界都对我们进行了报复。”的确,粗放型的经济发展方式早已不再适用,在蓝天下</a:t>
            </a:r>
            <a:r>
              <a:t/>
            </a:r>
            <a:br/>
            <a:r>
              <a:rPr lang="zh-CN" altLang="en-US" sz="1530" kern="0" dirty="0" smtClean="0">
                <a:solidFill>
                  <a:srgbClr val="000000"/>
                </a:solidFill>
                <a:latin typeface="Times New Roman" pitchFamily="65" charset="-122"/>
                <a:ea typeface="宋体" pitchFamily="65" charset="-122"/>
              </a:rPr>
              <a:t>发展才更应成为当代发展的目标。习近平总书记曾言:“生态兴则文明兴,生态衰则文明</a:t>
            </a:r>
            <a:r>
              <a:t/>
            </a:r>
            <a:br/>
            <a:r>
              <a:rPr lang="zh-CN" altLang="en-US" sz="1530" kern="0" dirty="0" smtClean="0">
                <a:solidFill>
                  <a:srgbClr val="000000"/>
                </a:solidFill>
                <a:latin typeface="Times New Roman" pitchFamily="65" charset="-122"/>
                <a:ea typeface="宋体" pitchFamily="65" charset="-122"/>
              </a:rPr>
              <a:t>衰。”我们不仅要为自身着想,更应为子孙后代负责。“腾笼换鸟”,以绿色的、可持续的发</a:t>
            </a:r>
            <a:r>
              <a:t/>
            </a:r>
            <a:br/>
            <a:r>
              <a:rPr lang="zh-CN" altLang="en-US" sz="1530" kern="0" dirty="0" smtClean="0">
                <a:solidFill>
                  <a:srgbClr val="000000"/>
                </a:solidFill>
                <a:latin typeface="Times New Roman" pitchFamily="65" charset="-122"/>
                <a:ea typeface="宋体" pitchFamily="65" charset="-122"/>
              </a:rPr>
              <a:t>展方式取代原先的粗放型发展方式,是发展的新要求。环保人喻旗,几十年如一日,奔走在各大</a:t>
            </a:r>
            <a:r>
              <a:t/>
            </a:r>
            <a:br/>
            <a:r>
              <a:rPr lang="zh-CN" altLang="en-US" sz="1530" kern="0" dirty="0" smtClean="0">
                <a:solidFill>
                  <a:srgbClr val="000000"/>
                </a:solidFill>
                <a:latin typeface="Times New Roman" pitchFamily="65" charset="-122"/>
                <a:ea typeface="宋体" pitchFamily="65" charset="-122"/>
              </a:rPr>
              <a:t>企业,指导劝说企业不乱排废水,不污染环境,而将生态与发展联系在一起,还人民绿水青山。</a:t>
            </a:r>
            <a:r>
              <a:t/>
            </a:r>
            <a:br/>
            <a:r>
              <a:rPr lang="zh-CN" altLang="en-US" sz="1530" kern="0" dirty="0" smtClean="0">
                <a:solidFill>
                  <a:srgbClr val="000000"/>
                </a:solidFill>
                <a:latin typeface="Times New Roman" pitchFamily="65" charset="-122"/>
                <a:ea typeface="宋体" pitchFamily="65" charset="-122"/>
              </a:rPr>
              <a:t>正是有了这样一代代人的努力,正是因为国家发展战略的转型,才让“绿水逶迤去,青山相向</a:t>
            </a:r>
            <a:r>
              <a:t/>
            </a:r>
            <a:br/>
            <a:r>
              <a:rPr lang="zh-CN" altLang="en-US" sz="1530" kern="0" dirty="0" smtClean="0">
                <a:solidFill>
                  <a:srgbClr val="000000"/>
                </a:solidFill>
                <a:latin typeface="Times New Roman" pitchFamily="65" charset="-122"/>
                <a:ea typeface="宋体" pitchFamily="65" charset="-122"/>
              </a:rPr>
              <a:t>开”的美好景色重新回到人们面前。习总书记在浙江安吉考察时所说的“绿水青山就是金</a:t>
            </a:r>
            <a:r>
              <a:t/>
            </a:r>
            <a:br/>
            <a:r>
              <a:rPr lang="zh-CN" altLang="en-US" sz="1530" kern="0" dirty="0" smtClean="0">
                <a:solidFill>
                  <a:srgbClr val="000000"/>
                </a:solidFill>
                <a:latin typeface="Times New Roman" pitchFamily="65" charset="-122"/>
                <a:ea typeface="宋体" pitchFamily="65" charset="-122"/>
              </a:rPr>
              <a:t>山银山”,是国家对人民的承诺,更是可持续发展的必然要求。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长征是一次惊天动地的革命,是中华民族伟大复兴历程中的巍峨丰碑,而其背后所蕴含的坚定</a:t>
            </a:r>
            <a:endParaRPr lang="zh-CN" altLang="en-US"/>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将分数作为评价孩子优劣的唯一尺度。分数,成为牢牢地套在学生头上的紧箍咒。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其实,这种教育方式不仅粗暴,而且危害极大。它违背了教育的规律,影响了孩子的健康成长,</a:t>
            </a:r>
            <a:r>
              <a:rPr dirty="0"/>
              <a:t/>
            </a:r>
            <a:br>
              <a:rPr dirty="0"/>
            </a:br>
            <a:r>
              <a:rPr lang="zh-CN" altLang="en-US" sz="1530" kern="0" dirty="0" smtClean="0">
                <a:solidFill>
                  <a:srgbClr val="000000"/>
                </a:solidFill>
                <a:latin typeface="Times New Roman" pitchFamily="65" charset="-122"/>
                <a:ea typeface="宋体" pitchFamily="65" charset="-122"/>
              </a:rPr>
              <a:t>造成孩子的人文素养缺失,将给中华民族的未来带来严重后果。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只以分数论成败的教育方式急需改弦易辙,回归正途。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莫以分数论成败,用智慧浇灌个性花朵。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每个人都有独特的个性,张扬个性才能演绎出精彩的人生。是菊花,就让其展现傲霜的骄姿;是</a:t>
            </a:r>
            <a:r>
              <a:rPr dirty="0"/>
              <a:t/>
            </a:r>
            <a:br>
              <a:rPr dirty="0"/>
            </a:br>
            <a:r>
              <a:rPr lang="zh-CN" altLang="en-US" sz="1530" kern="0" dirty="0" smtClean="0">
                <a:solidFill>
                  <a:srgbClr val="000000"/>
                </a:solidFill>
                <a:latin typeface="Times New Roman" pitchFamily="65" charset="-122"/>
                <a:ea typeface="宋体" pitchFamily="65" charset="-122"/>
              </a:rPr>
              <a:t>青草,就让其吐露珍贵的青绿;是星星,就让其闪烁晶莹的亮光。不要把每个孩子都赶上应试教</a:t>
            </a:r>
            <a:r>
              <a:rPr dirty="0"/>
              <a:t/>
            </a:r>
            <a:br>
              <a:rPr dirty="0"/>
            </a:br>
            <a:r>
              <a:rPr lang="zh-CN" altLang="en-US" sz="1530" kern="0" dirty="0" smtClean="0">
                <a:solidFill>
                  <a:srgbClr val="000000"/>
                </a:solidFill>
                <a:latin typeface="Times New Roman" pitchFamily="65" charset="-122"/>
                <a:ea typeface="宋体" pitchFamily="65" charset="-122"/>
              </a:rPr>
              <a:t>育的独木桥。坚硬的竹子制成笛子,能吹出悠扬的曲子;柔软的竹子却适合编成席子,清凉怡</a:t>
            </a:r>
            <a:r>
              <a:rPr dirty="0"/>
              <a:t/>
            </a:r>
            <a:br>
              <a:rPr dirty="0"/>
            </a:br>
            <a:r>
              <a:rPr lang="zh-CN" altLang="en-US" sz="1530" kern="0" dirty="0" smtClean="0">
                <a:solidFill>
                  <a:srgbClr val="000000"/>
                </a:solidFill>
                <a:latin typeface="Times New Roman" pitchFamily="65" charset="-122"/>
                <a:ea typeface="宋体" pitchFamily="65" charset="-122"/>
              </a:rPr>
              <a:t>人。教育孩子也应如此。中国近代“最强老爸”梁启超,九个子女各有所成,享有“一门三院</a:t>
            </a:r>
            <a:r>
              <a:rPr dirty="0"/>
              <a:t/>
            </a:r>
            <a:br>
              <a:rPr dirty="0"/>
            </a:br>
            <a:r>
              <a:rPr lang="zh-CN" altLang="en-US" sz="1530" kern="0" dirty="0" smtClean="0">
                <a:solidFill>
                  <a:srgbClr val="000000"/>
                </a:solidFill>
                <a:latin typeface="Times New Roman" pitchFamily="65" charset="-122"/>
                <a:ea typeface="宋体" pitchFamily="65" charset="-122"/>
              </a:rPr>
              <a:t>士,满庭皆才俊”的美誉。然而,他的教育之道却始于对孩子兴趣、爱好的发现与培养。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莫以分数论成败,用理性培育飞翔的翅膀。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如果没有崇高的理想作为翅膀,分数再高,也难以挣脱自私自利的牵绊,更不能飞上“济苍生、</a:t>
            </a:r>
            <a:r>
              <a:rPr dirty="0"/>
              <a:t/>
            </a:r>
            <a:br>
              <a:rPr dirty="0"/>
            </a:br>
            <a:r>
              <a:rPr lang="zh-CN" altLang="en-US" sz="1530" kern="0" dirty="0" smtClean="0">
                <a:solidFill>
                  <a:srgbClr val="000000"/>
                </a:solidFill>
                <a:latin typeface="Times New Roman" pitchFamily="65" charset="-122"/>
                <a:ea typeface="宋体" pitchFamily="65" charset="-122"/>
              </a:rPr>
              <a:t>利天下”的蓝天。有鉴于此,家长们必须学会理性看待孩子的分数,从长计议,在孩子的心灵深</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处播下崇高理想的种子,培育高飞蓝天的钢翅。诸葛亮教育儿子“非淡泊无以明志,非宁静无</a:t>
            </a:r>
            <a:r>
              <a:t/>
            </a:r>
            <a:br/>
            <a:r>
              <a:rPr lang="zh-CN" altLang="en-US" sz="1530" kern="0" dirty="0" smtClean="0">
                <a:solidFill>
                  <a:srgbClr val="000000"/>
                </a:solidFill>
                <a:latin typeface="Times New Roman" pitchFamily="65" charset="-122"/>
                <a:ea typeface="宋体" pitchFamily="65" charset="-122"/>
              </a:rPr>
              <a:t>以致远”,将“明志”“致远”放在重要位置;梁启超告诫自己的子女“有理想、有热情的人,</a:t>
            </a:r>
            <a:r>
              <a:t/>
            </a:r>
            <a:br/>
            <a:r>
              <a:rPr lang="zh-CN" altLang="en-US" sz="1530" kern="0" dirty="0" smtClean="0">
                <a:solidFill>
                  <a:srgbClr val="000000"/>
                </a:solidFill>
                <a:latin typeface="Times New Roman" pitchFamily="65" charset="-122"/>
                <a:ea typeface="宋体" pitchFamily="65" charset="-122"/>
              </a:rPr>
              <a:t>令人敬畏”,强调人生理想的重要性。他们十分重视培育孩子飞翔的翅膀。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莫以分数论成败,用责任培养担当情怀。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“天下兴亡,匹夫有责。”扛起社会责任,是每个孩子应尽的义务。家长作为孩子的第一任老</a:t>
            </a:r>
            <a:r>
              <a:t/>
            </a:r>
            <a:br/>
            <a:r>
              <a:rPr lang="zh-CN" altLang="en-US" sz="1530" kern="0" dirty="0" smtClean="0">
                <a:solidFill>
                  <a:srgbClr val="000000"/>
                </a:solidFill>
                <a:latin typeface="Times New Roman" pitchFamily="65" charset="-122"/>
                <a:ea typeface="宋体" pitchFamily="65" charset="-122"/>
              </a:rPr>
              <a:t>师,必须用责任意识培养孩子的担当情怀,用责任意识锻造孩子坚强的双肩。岳飞的母亲,在儿</a:t>
            </a:r>
            <a:r>
              <a:t/>
            </a:r>
            <a:br/>
            <a:r>
              <a:rPr lang="zh-CN" altLang="en-US" sz="1530" kern="0" dirty="0" smtClean="0">
                <a:solidFill>
                  <a:srgbClr val="000000"/>
                </a:solidFill>
                <a:latin typeface="Times New Roman" pitchFamily="65" charset="-122"/>
                <a:ea typeface="宋体" pitchFamily="65" charset="-122"/>
              </a:rPr>
              <a:t>子的背上刺下“精忠报国”的誓言,培养孩子抗金报国收复失地的情怀;梁启超告诫梁思礼</a:t>
            </a:r>
            <a:r>
              <a:t/>
            </a:r>
            <a:br/>
            <a:r>
              <a:rPr lang="zh-CN" altLang="en-US" sz="1530" kern="0" dirty="0" smtClean="0">
                <a:solidFill>
                  <a:srgbClr val="000000"/>
                </a:solidFill>
                <a:latin typeface="Times New Roman" pitchFamily="65" charset="-122"/>
                <a:ea typeface="宋体" pitchFamily="65" charset="-122"/>
              </a:rPr>
              <a:t>“人须有爱国心,然后才能成大事”,培养其热爱国家民族的情怀。天下意识、家国情怀,历来</a:t>
            </a:r>
            <a:r>
              <a:t/>
            </a:r>
            <a:br/>
            <a:r>
              <a:rPr lang="zh-CN" altLang="en-US" sz="1530" kern="0" dirty="0" smtClean="0">
                <a:solidFill>
                  <a:srgbClr val="000000"/>
                </a:solidFill>
                <a:latin typeface="Times New Roman" pitchFamily="65" charset="-122"/>
                <a:ea typeface="宋体" pitchFamily="65" charset="-122"/>
              </a:rPr>
              <a:t>是中国家庭教育的基因。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“父母之爱子,则为之计深远。”让我们放远视线,不以分数论成败,根据孩子的特长、兴趣进</a:t>
            </a:r>
            <a:r>
              <a:t/>
            </a:r>
            <a:br/>
            <a:r>
              <a:rPr lang="zh-CN" altLang="en-US" sz="1530" kern="0" dirty="0" smtClean="0">
                <a:solidFill>
                  <a:srgbClr val="000000"/>
                </a:solidFill>
                <a:latin typeface="Times New Roman" pitchFamily="65" charset="-122"/>
                <a:ea typeface="宋体" pitchFamily="65" charset="-122"/>
              </a:rPr>
              <a:t>行人生规划的引导,同时将理想教育、责任教育放在重要位置,如此,孩子才能成为栋梁之材,</a:t>
            </a:r>
            <a:r>
              <a:t/>
            </a:r>
            <a:br/>
            <a:r>
              <a:rPr lang="zh-CN" altLang="en-US" sz="1530" kern="0" dirty="0" smtClean="0">
                <a:solidFill>
                  <a:srgbClr val="000000"/>
                </a:solidFill>
                <a:latin typeface="Times New Roman" pitchFamily="65" charset="-122"/>
                <a:ea typeface="宋体" pitchFamily="65" charset="-122"/>
              </a:rPr>
              <a:t>否则,可能事与愿违!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①内容丰富。文章引入丰富的材料证明观点:一是采用引证法,引入名言警句。“非</a:t>
            </a:r>
            <a:r>
              <a:t/>
            </a:r>
            <a:br/>
            <a:r>
              <a:rPr lang="zh-CN" altLang="en-US" sz="1530" kern="0" dirty="0" smtClean="0">
                <a:solidFill>
                  <a:srgbClr val="000000"/>
                </a:solidFill>
                <a:latin typeface="Times New Roman" pitchFamily="65" charset="-122"/>
                <a:ea typeface="宋体" pitchFamily="65" charset="-122"/>
              </a:rPr>
              <a:t>淡泊无以明志,非宁静无以致远”“天下兴亡,匹夫有责”等在证明观点的同时,增加了文章的</a:t>
            </a:r>
            <a:endParaRPr lang="zh-CN" altLang="en-US"/>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厚重感。二是采用例证法,引入典型论据。诸葛亮、岳飞母亲、梁启超等教育子女的事例,增</a:t>
            </a:r>
            <a:r>
              <a:t/>
            </a:r>
            <a:br/>
            <a:r>
              <a:rPr lang="zh-CN" altLang="en-US" sz="1530" kern="0" dirty="0" smtClean="0">
                <a:solidFill>
                  <a:srgbClr val="000000"/>
                </a:solidFill>
                <a:latin typeface="Times New Roman" pitchFamily="65" charset="-122"/>
                <a:ea typeface="宋体" pitchFamily="65" charset="-122"/>
              </a:rPr>
              <a:t>强了文章的说服力。②结构严谨。标题“莫以分数论成败”为全文中心。开头部分在分析</a:t>
            </a:r>
            <a:r>
              <a:t/>
            </a:r>
            <a:br/>
            <a:r>
              <a:rPr lang="zh-CN" altLang="en-US" sz="1530" kern="0" dirty="0" smtClean="0">
                <a:solidFill>
                  <a:srgbClr val="000000"/>
                </a:solidFill>
                <a:latin typeface="Times New Roman" pitchFamily="65" charset="-122"/>
                <a:ea typeface="宋体" pitchFamily="65" charset="-122"/>
              </a:rPr>
              <a:t>“以分数论成败”的危害的同时,发出“教育方式急需改弦易辙,回归正途”的呼吁;主体部分</a:t>
            </a:r>
            <a:r>
              <a:t/>
            </a:r>
            <a:br/>
            <a:r>
              <a:rPr lang="zh-CN" altLang="en-US" sz="1530" kern="0" dirty="0" smtClean="0">
                <a:solidFill>
                  <a:srgbClr val="000000"/>
                </a:solidFill>
                <a:latin typeface="Times New Roman" pitchFamily="65" charset="-122"/>
                <a:ea typeface="宋体" pitchFamily="65" charset="-122"/>
              </a:rPr>
              <a:t>从三个角度阐述解决问题的办法;结尾部分先引入名言,再总收全文。全篇首尾照应,结构清晰</a:t>
            </a:r>
            <a:r>
              <a:t/>
            </a:r>
            <a:br/>
            <a:r>
              <a:rPr lang="zh-CN" altLang="en-US" sz="1530" kern="0" dirty="0" smtClean="0">
                <a:solidFill>
                  <a:srgbClr val="000000"/>
                </a:solidFill>
                <a:latin typeface="Times New Roman" pitchFamily="65" charset="-122"/>
                <a:ea typeface="宋体" pitchFamily="65" charset="-122"/>
              </a:rPr>
              <a:t>而严密。③语言有文采。一是引述名言,彰显文化积淀。二是使用比喻、排比等修辞手法,如</a:t>
            </a:r>
            <a:r>
              <a:t/>
            </a:r>
            <a:br/>
            <a:r>
              <a:rPr lang="zh-CN" altLang="en-US" sz="1530" kern="0" dirty="0" smtClean="0">
                <a:solidFill>
                  <a:srgbClr val="000000"/>
                </a:solidFill>
                <a:latin typeface="Times New Roman" pitchFamily="65" charset="-122"/>
                <a:ea typeface="宋体" pitchFamily="65" charset="-122"/>
              </a:rPr>
              <a:t>将“分数”比喻为“紧箍咒”,形象地表达了分数给孩子带来的压抑和痛苦。比喻、排比等</a:t>
            </a:r>
            <a:r>
              <a:t/>
            </a:r>
            <a:br/>
            <a:r>
              <a:rPr lang="zh-CN" altLang="en-US" sz="1530" kern="0" dirty="0" smtClean="0">
                <a:solidFill>
                  <a:srgbClr val="000000"/>
                </a:solidFill>
                <a:latin typeface="Times New Roman" pitchFamily="65" charset="-122"/>
                <a:ea typeface="宋体" pitchFamily="65" charset="-122"/>
              </a:rPr>
              <a:t>修辞手法的运用使得形象与气势兼具。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陟罚臧否可异同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河南一考生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漫画中,左边的小朋友考了98分而遭到批评,右边的小朋友考了61分而受到表扬,对比鲜明,看</a:t>
            </a:r>
            <a:r>
              <a:t/>
            </a:r>
            <a:br/>
            <a:r>
              <a:rPr lang="zh-CN" altLang="en-US" sz="1530" kern="0" dirty="0" smtClean="0">
                <a:solidFill>
                  <a:srgbClr val="000000"/>
                </a:solidFill>
                <a:latin typeface="Times New Roman" pitchFamily="65" charset="-122"/>
                <a:ea typeface="宋体" pitchFamily="65" charset="-122"/>
              </a:rPr>
              <a:t>似不公,实则体现了标准要因人而异的原则。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大千世界,芸芸众生,各有各的特点,各有各的标准。子非鱼,何必曳尾?子非鸟,何必高飞?生而</a:t>
            </a:r>
            <a:r>
              <a:t/>
            </a:r>
            <a:br/>
            <a:r>
              <a:rPr lang="zh-CN" altLang="en-US" sz="1530" kern="0" dirty="0" smtClean="0">
                <a:solidFill>
                  <a:srgbClr val="000000"/>
                </a:solidFill>
                <a:latin typeface="Times New Roman" pitchFamily="65" charset="-122"/>
                <a:ea typeface="宋体" pitchFamily="65" charset="-122"/>
              </a:rPr>
              <a:t>为人,尽管脚踏实地行走。万物不同,标准有异。</a:t>
            </a:r>
            <a:endParaRPr lang="zh-CN" altLang="en-US"/>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廉颇出谋划策略逊一筹,难道就不是良将?蔺相如领兵杀敌稍差一点,难道就不是贤相?不,不是</a:t>
            </a:r>
            <a:r>
              <a:t/>
            </a:r>
            <a:br/>
            <a:r>
              <a:rPr lang="zh-CN" altLang="en-US" sz="1530" kern="0" dirty="0" smtClean="0">
                <a:solidFill>
                  <a:srgbClr val="000000"/>
                </a:solidFill>
                <a:latin typeface="Times New Roman" pitchFamily="65" charset="-122"/>
                <a:ea typeface="宋体" pitchFamily="65" charset="-122"/>
              </a:rPr>
              <a:t>的。标准因人而异。廉颇率军也能破敌军,“拔石城”。蔺相如出谋亦可完璧归赵,将相和。</a:t>
            </a:r>
            <a:r>
              <a:t/>
            </a:r>
            <a:br/>
            <a:r>
              <a:rPr lang="zh-CN" altLang="en-US" sz="1530" kern="0" dirty="0" smtClean="0">
                <a:solidFill>
                  <a:srgbClr val="000000"/>
                </a:solidFill>
                <a:latin typeface="Times New Roman" pitchFamily="65" charset="-122"/>
                <a:ea typeface="宋体" pitchFamily="65" charset="-122"/>
              </a:rPr>
              <a:t>两人都是赵王的左膀右臂,缺一不可。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李煜,倘若与开辟贞观之治的李世民等明君对比,他不是一个明主,而是一个亡国之君。可难道</a:t>
            </a:r>
            <a:r>
              <a:t/>
            </a:r>
            <a:br/>
            <a:r>
              <a:rPr lang="zh-CN" altLang="en-US" sz="1530" kern="0" dirty="0" smtClean="0">
                <a:solidFill>
                  <a:srgbClr val="000000"/>
                </a:solidFill>
                <a:latin typeface="Times New Roman" pitchFamily="65" charset="-122"/>
                <a:ea typeface="宋体" pitchFamily="65" charset="-122"/>
              </a:rPr>
              <a:t>他对中国历史一点积极的影响都没有吗?非也,非也!他仍是“变伶工之词而为士大夫之词”</a:t>
            </a:r>
            <a:r>
              <a:t/>
            </a:r>
            <a:br/>
            <a:r>
              <a:rPr lang="zh-CN" altLang="en-US" sz="1530" kern="0" dirty="0" smtClean="0">
                <a:solidFill>
                  <a:srgbClr val="000000"/>
                </a:solidFill>
                <a:latin typeface="Times New Roman" pitchFamily="65" charset="-122"/>
                <a:ea typeface="宋体" pitchFamily="65" charset="-122"/>
              </a:rPr>
              <a:t>的词人,他的“问君能有几多愁?恰似一江春水向东流”等名句依旧是中国文坛明亮的星辰。</a:t>
            </a:r>
            <a:r>
              <a:t/>
            </a:r>
            <a:br/>
            <a:r>
              <a:rPr lang="zh-CN" altLang="en-US" sz="1530" kern="0" dirty="0" smtClean="0">
                <a:solidFill>
                  <a:srgbClr val="000000"/>
                </a:solidFill>
                <a:latin typeface="Times New Roman" pitchFamily="65" charset="-122"/>
                <a:ea typeface="宋体" pitchFamily="65" charset="-122"/>
              </a:rPr>
              <a:t>由此观之,公平的标准要因人而异。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标准因人而异绝非有失公平,比如国家大事需要捐款,一个年收入过百万的人拿出几十万。倘</a:t>
            </a:r>
            <a:r>
              <a:t/>
            </a:r>
            <a:br/>
            <a:r>
              <a:rPr lang="zh-CN" altLang="en-US" sz="1530" kern="0" dirty="0" smtClean="0">
                <a:solidFill>
                  <a:srgbClr val="000000"/>
                </a:solidFill>
                <a:latin typeface="Times New Roman" pitchFamily="65" charset="-122"/>
                <a:ea typeface="宋体" pitchFamily="65" charset="-122"/>
              </a:rPr>
              <a:t>若以此为标准要求每一位工薪族、农民工,怕是强人所难。标准不同,正是为了追求公平,而不</a:t>
            </a:r>
            <a:r>
              <a:t/>
            </a:r>
            <a:br/>
            <a:r>
              <a:rPr lang="zh-CN" altLang="en-US" sz="1530" kern="0" dirty="0" smtClean="0">
                <a:solidFill>
                  <a:srgbClr val="000000"/>
                </a:solidFill>
                <a:latin typeface="Times New Roman" pitchFamily="65" charset="-122"/>
                <a:ea typeface="宋体" pitchFamily="65" charset="-122"/>
              </a:rPr>
              <a:t>是有失公平。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一代书圣王羲之,其书法如行云流水般飘逸洒脱,他的《兰亭集序》让人赞不绝口,但若以工整</a:t>
            </a:r>
            <a:r>
              <a:t/>
            </a:r>
            <a:br/>
            <a:r>
              <a:rPr lang="zh-CN" altLang="en-US" sz="1530" kern="0" dirty="0" smtClean="0">
                <a:solidFill>
                  <a:srgbClr val="000000"/>
                </a:solidFill>
                <a:latin typeface="Times New Roman" pitchFamily="65" charset="-122"/>
                <a:ea typeface="宋体" pitchFamily="65" charset="-122"/>
              </a:rPr>
              <a:t>规范的楷书来要求他,恐怕他不及颜真卿等人吧!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一代诗仙李白,吟得“弄扁舟”的豪放之语,但若让他创作清丽委婉描写男女爱情的诗篇,怕是</a:t>
            </a:r>
            <a:r>
              <a:t/>
            </a:r>
            <a:br/>
            <a:r>
              <a:rPr lang="zh-CN" altLang="en-US" sz="1530" kern="0" dirty="0" smtClean="0">
                <a:solidFill>
                  <a:srgbClr val="000000"/>
                </a:solidFill>
                <a:latin typeface="Times New Roman" pitchFamily="65" charset="-122"/>
                <a:ea typeface="宋体" pitchFamily="65" charset="-122"/>
              </a:rPr>
              <a:t>要让人大失所望。</a:t>
            </a:r>
            <a:endParaRPr lang="zh-CN" altLang="en-US"/>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如今摇滚唱将汪峰,唱得了《飞得更高》《勇敢的心》等摇滚名作,但若让他唱许嵩的《山水</a:t>
            </a:r>
            <a:r>
              <a:rPr dirty="0"/>
              <a:t/>
            </a:r>
            <a:br>
              <a:rPr dirty="0"/>
            </a:br>
            <a:r>
              <a:rPr lang="zh-CN" altLang="en-US" sz="1530" kern="0" dirty="0" smtClean="0">
                <a:solidFill>
                  <a:srgbClr val="000000"/>
                </a:solidFill>
                <a:latin typeface="Times New Roman" pitchFamily="65" charset="-122"/>
                <a:ea typeface="宋体" pitchFamily="65" charset="-122"/>
              </a:rPr>
              <a:t>之间》,怕是要遭人吐槽。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正如无法让莫言去提取青蒿素,屠呦呦也难写《红高粱》,但诺奖对他们的肯定是不可否认的,</a:t>
            </a:r>
            <a:r>
              <a:rPr dirty="0"/>
              <a:t/>
            </a:r>
            <a:br>
              <a:rPr dirty="0"/>
            </a:br>
            <a:r>
              <a:rPr lang="zh-CN" altLang="en-US" sz="1530" kern="0" dirty="0" smtClean="0">
                <a:solidFill>
                  <a:srgbClr val="000000"/>
                </a:solidFill>
                <a:latin typeface="Times New Roman" pitchFamily="65" charset="-122"/>
                <a:ea typeface="宋体" pitchFamily="65" charset="-122"/>
              </a:rPr>
              <a:t>标准因人而不同。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花有五颜六色,树有高低疏密。每朵花、每棵树都有它自己的价值。金无足赤,人无完人,既然</a:t>
            </a:r>
            <a:r>
              <a:rPr dirty="0"/>
              <a:t/>
            </a:r>
            <a:br>
              <a:rPr dirty="0"/>
            </a:br>
            <a:r>
              <a:rPr lang="zh-CN" altLang="en-US" sz="1530" kern="0" dirty="0" smtClean="0">
                <a:solidFill>
                  <a:srgbClr val="000000"/>
                </a:solidFill>
                <a:latin typeface="Times New Roman" pitchFamily="65" charset="-122"/>
                <a:ea typeface="宋体" pitchFamily="65" charset="-122"/>
              </a:rPr>
              <a:t>没有谁能在各个领域做得都好,那么标准也要视情况而改,因人而异。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①化用经典,新颖别致。文章化用诸葛亮《出师表》之经典名句——“陟罚臧否,不</a:t>
            </a:r>
            <a:r>
              <a:rPr dirty="0"/>
              <a:t/>
            </a:r>
            <a:br>
              <a:rPr dirty="0"/>
            </a:br>
            <a:r>
              <a:rPr lang="zh-CN" altLang="en-US" sz="1530" kern="0" dirty="0" smtClean="0">
                <a:solidFill>
                  <a:srgbClr val="000000"/>
                </a:solidFill>
                <a:latin typeface="Times New Roman" pitchFamily="65" charset="-122"/>
                <a:ea typeface="宋体" pitchFamily="65" charset="-122"/>
              </a:rPr>
              <a:t>宜异同”,反其意而用之,立“陟罚臧否可异同”之论,既古色古香,又别出新意,给人以耳目一</a:t>
            </a:r>
            <a:r>
              <a:rPr dirty="0"/>
              <a:t/>
            </a:r>
            <a:br>
              <a:rPr dirty="0"/>
            </a:br>
            <a:r>
              <a:rPr lang="zh-CN" altLang="en-US" sz="1530" kern="0" dirty="0" smtClean="0">
                <a:solidFill>
                  <a:srgbClr val="000000"/>
                </a:solidFill>
                <a:latin typeface="Times New Roman" pitchFamily="65" charset="-122"/>
                <a:ea typeface="宋体" pitchFamily="65" charset="-122"/>
              </a:rPr>
              <a:t>新之感。②叙议结合,论证严密。文章选取的廉颇、蔺相如、李煜、李世民、王羲之、李</a:t>
            </a:r>
            <a:r>
              <a:rPr dirty="0"/>
              <a:t/>
            </a:r>
            <a:br>
              <a:rPr dirty="0"/>
            </a:br>
            <a:r>
              <a:rPr lang="zh-CN" altLang="en-US" sz="1530" kern="0" dirty="0" smtClean="0">
                <a:solidFill>
                  <a:srgbClr val="000000"/>
                </a:solidFill>
                <a:latin typeface="Times New Roman" pitchFamily="65" charset="-122"/>
                <a:ea typeface="宋体" pitchFamily="65" charset="-122"/>
              </a:rPr>
              <a:t>白、汪峰等人物的事例具有概括性,再辅以恰当的议论,使论证更加严密。③语言清新,富有灵</a:t>
            </a:r>
            <a:r>
              <a:rPr dirty="0"/>
              <a:t/>
            </a:r>
            <a:br>
              <a:rPr dirty="0"/>
            </a:br>
            <a:r>
              <a:rPr lang="zh-CN" altLang="en-US" sz="1530" kern="0" dirty="0" smtClean="0">
                <a:solidFill>
                  <a:srgbClr val="000000"/>
                </a:solidFill>
                <a:latin typeface="Times New Roman" pitchFamily="65" charset="-122"/>
                <a:ea typeface="宋体" pitchFamily="65" charset="-122"/>
              </a:rPr>
              <a:t>韵。文章题目“陟罚臧否可异同”视觉冲击力强。“子非鱼,何必曳尾?子非鸟,何必高飞?”</a:t>
            </a:r>
            <a:r>
              <a:rPr dirty="0"/>
              <a:t/>
            </a:r>
            <a:br>
              <a:rPr dirty="0"/>
            </a:br>
            <a:r>
              <a:rPr lang="zh-CN" altLang="en-US" sz="1530" kern="0" dirty="0" smtClean="0">
                <a:solidFill>
                  <a:srgbClr val="000000"/>
                </a:solidFill>
                <a:latin typeface="Times New Roman" pitchFamily="65" charset="-122"/>
                <a:ea typeface="宋体" pitchFamily="65" charset="-122"/>
              </a:rPr>
              <a:t>“花有五颜六色,树有高低疏密”等句子灵韵毕具。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7.(2015课标全国Ⅱ,18,60分)阅读下面的材料,根据要求写一篇不少于800字的文章。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当代风采人物评选活动已产生最后三名候选人:大李,笃学敏思,矢志创新,为破解生命科学之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谜做出重大贡献,率领团队一举跻身国际学术最前沿。老王,爱岗敬业,练就一手绝活,变普通</a:t>
            </a:r>
            <a:r>
              <a:rPr dirty="0"/>
              <a:t/>
            </a:r>
            <a:br>
              <a:rPr dirty="0"/>
            </a:br>
            <a:r>
              <a:rPr lang="zh-CN" altLang="en-US" sz="1530" kern="0" dirty="0" smtClean="0">
                <a:solidFill>
                  <a:srgbClr val="000000"/>
                </a:solidFill>
                <a:latin typeface="Times New Roman" pitchFamily="65" charset="-122"/>
                <a:ea typeface="宋体" pitchFamily="65" charset="-122"/>
              </a:rPr>
              <a:t>技术为完美艺术,走出一条从职高生到焊接大师的“大国工匠”之路。小刘,酷爱摄影,跋山涉</a:t>
            </a:r>
            <a:r>
              <a:rPr dirty="0"/>
              <a:t/>
            </a:r>
            <a:br>
              <a:rPr dirty="0"/>
            </a:br>
            <a:r>
              <a:rPr lang="zh-CN" altLang="en-US" sz="1530" kern="0" dirty="0" smtClean="0">
                <a:solidFill>
                  <a:srgbClr val="000000"/>
                </a:solidFill>
                <a:latin typeface="Times New Roman" pitchFamily="65" charset="-122"/>
                <a:ea typeface="宋体" pitchFamily="65" charset="-122"/>
              </a:rPr>
              <a:t>水捕捉世间美景,他的博客赢得网友一片赞叹:“你带我们品味大千世界”“你帮我们留住美</a:t>
            </a:r>
            <a:r>
              <a:rPr dirty="0"/>
              <a:t/>
            </a:r>
            <a:br>
              <a:rPr dirty="0"/>
            </a:br>
            <a:r>
              <a:rPr lang="zh-CN" altLang="en-US" sz="1530" kern="0" dirty="0" smtClean="0">
                <a:solidFill>
                  <a:srgbClr val="000000"/>
                </a:solidFill>
                <a:latin typeface="Times New Roman" pitchFamily="65" charset="-122"/>
                <a:ea typeface="宋体" pitchFamily="65" charset="-122"/>
              </a:rPr>
              <a:t>丽乡愁”。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这三人中,你认为谁更具风采?请综合材料内容及含意作文,体现你的思考、权衡与选择。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此作文题的写作要求与往年有差别,特别是“这三人中,你认为谁更具风采?”</a:t>
            </a:r>
            <a:r>
              <a:rPr dirty="0"/>
              <a:t/>
            </a:r>
            <a:br>
              <a:rPr dirty="0"/>
            </a:br>
            <a:r>
              <a:rPr lang="zh-CN" altLang="en-US" sz="1530" kern="0" dirty="0" smtClean="0">
                <a:solidFill>
                  <a:srgbClr val="000000"/>
                </a:solidFill>
                <a:latin typeface="Times New Roman" pitchFamily="65" charset="-122"/>
                <a:ea typeface="宋体" pitchFamily="65" charset="-122"/>
              </a:rPr>
              <a:t>“体现你的思考、权衡与选择”,提醒考生写作时必须对大李、老王、小刘进行比较,然后思</a:t>
            </a:r>
            <a:r>
              <a:rPr dirty="0"/>
              <a:t/>
            </a:r>
            <a:br>
              <a:rPr dirty="0"/>
            </a:br>
            <a:r>
              <a:rPr lang="zh-CN" altLang="en-US" sz="1530" kern="0" dirty="0" smtClean="0">
                <a:solidFill>
                  <a:srgbClr val="000000"/>
                </a:solidFill>
                <a:latin typeface="Times New Roman" pitchFamily="65" charset="-122"/>
                <a:ea typeface="宋体" pitchFamily="65" charset="-122"/>
              </a:rPr>
              <a:t>考、权衡并作出选择,而且这个选择必须突出“更”字,还要在文中写出其“更具风采”的理</a:t>
            </a:r>
            <a:r>
              <a:rPr dirty="0"/>
              <a:t/>
            </a:r>
            <a:br>
              <a:rPr dirty="0"/>
            </a:br>
            <a:r>
              <a:rPr lang="zh-CN" altLang="en-US" sz="1530" kern="0" dirty="0" smtClean="0">
                <a:solidFill>
                  <a:srgbClr val="000000"/>
                </a:solidFill>
                <a:latin typeface="Times New Roman" pitchFamily="65" charset="-122"/>
                <a:ea typeface="宋体" pitchFamily="65" charset="-122"/>
              </a:rPr>
              <a:t>由。材料中的大李、老王、小刘各具优点,他们身上的精神品质都能体现出当今时代的精神</a:t>
            </a:r>
            <a:r>
              <a:rPr dirty="0"/>
              <a:t/>
            </a:r>
            <a:br>
              <a:rPr dirty="0"/>
            </a:br>
            <a:r>
              <a:rPr lang="zh-CN" altLang="en-US" sz="1530" kern="0" dirty="0" smtClean="0">
                <a:solidFill>
                  <a:srgbClr val="000000"/>
                </a:solidFill>
                <a:latin typeface="Times New Roman" pitchFamily="65" charset="-122"/>
                <a:ea typeface="宋体" pitchFamily="65" charset="-122"/>
              </a:rPr>
              <a:t>风貌,大李笃学敏思,矢志创新,破解生命科学之谜,率领团队跻身学术前沿;老王,爱岗敬业,练就</a:t>
            </a:r>
            <a:r>
              <a:rPr dirty="0"/>
              <a:t/>
            </a:r>
            <a:br>
              <a:rPr dirty="0"/>
            </a:br>
            <a:r>
              <a:rPr lang="zh-CN" altLang="en-US" sz="1530" kern="0" dirty="0" smtClean="0">
                <a:solidFill>
                  <a:srgbClr val="000000"/>
                </a:solidFill>
                <a:latin typeface="Times New Roman" pitchFamily="65" charset="-122"/>
                <a:ea typeface="宋体" pitchFamily="65" charset="-122"/>
              </a:rPr>
              <a:t>绝活,变普通为完美;小刘,酷爱摄影,跋山涉水,捕捉美景,发现美。这三个人物各有风采,都是值</a:t>
            </a:r>
            <a:r>
              <a:rPr dirty="0"/>
              <a:t/>
            </a:r>
            <a:br>
              <a:rPr dirty="0"/>
            </a:br>
            <a:r>
              <a:rPr lang="zh-CN" altLang="en-US" sz="1530" kern="0" dirty="0" smtClean="0">
                <a:solidFill>
                  <a:srgbClr val="000000"/>
                </a:solidFill>
                <a:latin typeface="Times New Roman" pitchFamily="65" charset="-122"/>
                <a:ea typeface="宋体" pitchFamily="65" charset="-122"/>
              </a:rPr>
              <a:t>得敬佩的人物。但是行文时只能选择其中一个人,要深入解读为什么认为他更具风采,要肯定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他身上的这种精神品格正是当今年轻人所必需的,要能体现时代的精神风貌。切忌在行文中没有作出选择,没有明确写出谁“更具风采”,对这三个人物都只是进行泛泛的肯定。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最珍贵的风采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笃学敏思的大李,矢志创新,为破解生命科学之谜做出了重大贡献;爱岗敬业的老王,苦心练技,</a:t>
            </a:r>
            <a:r>
              <a:rPr dirty="0"/>
              <a:t/>
            </a:r>
            <a:br>
              <a:rPr dirty="0"/>
            </a:br>
            <a:r>
              <a:rPr lang="zh-CN" altLang="en-US" sz="1530" kern="0" dirty="0" smtClean="0">
                <a:solidFill>
                  <a:srgbClr val="000000"/>
                </a:solidFill>
                <a:latin typeface="Times New Roman" pitchFamily="65" charset="-122"/>
                <a:ea typeface="宋体" pitchFamily="65" charset="-122"/>
              </a:rPr>
              <a:t>用勤奋完成了从职高生到焊接大师的蜕变。他们都谱写了属于自己的人生凯歌。然而,跋山</a:t>
            </a:r>
            <a:r>
              <a:rPr dirty="0"/>
              <a:t/>
            </a:r>
            <a:br>
              <a:rPr dirty="0"/>
            </a:br>
            <a:r>
              <a:rPr lang="zh-CN" altLang="en-US" sz="1530" kern="0" dirty="0" smtClean="0">
                <a:solidFill>
                  <a:srgbClr val="000000"/>
                </a:solidFill>
                <a:latin typeface="Times New Roman" pitchFamily="65" charset="-122"/>
                <a:ea typeface="宋体" pitchFamily="65" charset="-122"/>
              </a:rPr>
              <a:t>涉水的小刘,用心灵捕捉世间的奇山丽水,用镜头抓拍天空的七色彩虹,他给这个行色匆匆忽视</a:t>
            </a:r>
            <a:r>
              <a:rPr dirty="0"/>
              <a:t/>
            </a:r>
            <a:br>
              <a:rPr dirty="0"/>
            </a:br>
            <a:r>
              <a:rPr lang="zh-CN" altLang="en-US" sz="1530" kern="0" dirty="0" smtClean="0">
                <a:solidFill>
                  <a:srgbClr val="000000"/>
                </a:solidFill>
                <a:latin typeface="Times New Roman" pitchFamily="65" charset="-122"/>
                <a:ea typeface="宋体" pitchFamily="65" charset="-122"/>
              </a:rPr>
              <a:t>美丽的枯涩时代,注入了一泓清泉,彰显了时代最美的风采。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大千世界,滚滚红尘,人们的双眼专注于科技的创新和技艺的精湛,却少有人如同小刘那样珍视</a:t>
            </a:r>
            <a:r>
              <a:rPr dirty="0"/>
              <a:t/>
            </a:r>
            <a:br>
              <a:rPr dirty="0"/>
            </a:br>
            <a:r>
              <a:rPr lang="zh-CN" altLang="en-US" sz="1530" kern="0" dirty="0" smtClean="0">
                <a:solidFill>
                  <a:srgbClr val="000000"/>
                </a:solidFill>
                <a:latin typeface="Times New Roman" pitchFamily="65" charset="-122"/>
                <a:ea typeface="宋体" pitchFamily="65" charset="-122"/>
              </a:rPr>
              <a:t>生命中的美丽。当然,我们并不否认科技的创造力、笃实的思考力和技师的巧夺天工。但是,</a:t>
            </a:r>
            <a:r>
              <a:rPr dirty="0"/>
              <a:t/>
            </a:r>
            <a:br>
              <a:rPr dirty="0"/>
            </a:br>
            <a:r>
              <a:rPr lang="zh-CN" altLang="en-US" sz="1530" kern="0" dirty="0" smtClean="0">
                <a:solidFill>
                  <a:srgbClr val="000000"/>
                </a:solidFill>
                <a:latin typeface="Times New Roman" pitchFamily="65" charset="-122"/>
                <a:ea typeface="宋体" pitchFamily="65" charset="-122"/>
              </a:rPr>
              <a:t>大多时候,我们因为对物质太过执拗而迷失,我们睁着双眼,却看不见大自然的美景。正如蒋勋</a:t>
            </a:r>
            <a:r>
              <a:rPr dirty="0"/>
              <a:t/>
            </a:r>
            <a:br>
              <a:rPr dirty="0"/>
            </a:br>
            <a:r>
              <a:rPr lang="zh-CN" altLang="en-US" sz="1530" kern="0" dirty="0" smtClean="0">
                <a:solidFill>
                  <a:srgbClr val="000000"/>
                </a:solidFill>
                <a:latin typeface="Times New Roman" pitchFamily="65" charset="-122"/>
                <a:ea typeface="宋体" pitchFamily="65" charset="-122"/>
              </a:rPr>
              <a:t>先生在《生活十讲》中说:“物质不是不好,不好的是没有能与之抗衡的力量。”我们不能任</a:t>
            </a:r>
            <a:r>
              <a:rPr dirty="0"/>
              <a:t/>
            </a:r>
            <a:br>
              <a:rPr dirty="0"/>
            </a:br>
            <a:r>
              <a:rPr lang="zh-CN" altLang="en-US" sz="1530" kern="0" dirty="0" smtClean="0">
                <a:solidFill>
                  <a:srgbClr val="000000"/>
                </a:solidFill>
                <a:latin typeface="Times New Roman" pitchFamily="65" charset="-122"/>
                <a:ea typeface="宋体" pitchFamily="65" charset="-122"/>
              </a:rPr>
              <a:t>由物质的铁蹄践踏昔日的精神家园,不可任由功利的追求侵蚀心中对美的向往。如此,我以为,</a:t>
            </a:r>
            <a:r>
              <a:rPr dirty="0"/>
              <a:t/>
            </a:r>
            <a:br>
              <a:rPr dirty="0"/>
            </a:br>
            <a:r>
              <a:rPr lang="zh-CN" altLang="en-US" sz="1530" kern="0" dirty="0" smtClean="0">
                <a:solidFill>
                  <a:srgbClr val="000000"/>
                </a:solidFill>
                <a:latin typeface="Times New Roman" pitchFamily="65" charset="-122"/>
                <a:ea typeface="宋体" pitchFamily="65" charset="-122"/>
              </a:rPr>
              <a:t>值此超物质的快进时代,像小刘一样肯在云白山青间捕捉最美的风景,才是时代最耀眼的风采。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品味大千世界,尽显时代风采,拥有一颗充满爱的心,我们走到哪里都会看到动人的风景。然</a:t>
            </a:r>
            <a:r>
              <a:t/>
            </a:r>
            <a:br/>
            <a:r>
              <a:rPr lang="zh-CN" altLang="en-US" sz="1530" kern="0" dirty="0" smtClean="0">
                <a:solidFill>
                  <a:srgbClr val="000000"/>
                </a:solidFill>
                <a:latin typeface="Times New Roman" pitchFamily="65" charset="-122"/>
                <a:ea typeface="宋体" pitchFamily="65" charset="-122"/>
              </a:rPr>
              <a:t>而,科技日新月异,技术日益精湛,还有多少人存留着如同朱光潜先生所言的“接近文化和欣赏</a:t>
            </a:r>
            <a:r>
              <a:t/>
            </a:r>
            <a:br/>
            <a:r>
              <a:rPr lang="zh-CN" altLang="en-US" sz="1530" kern="0" dirty="0" smtClean="0">
                <a:solidFill>
                  <a:srgbClr val="000000"/>
                </a:solidFill>
                <a:latin typeface="Times New Roman" pitchFamily="65" charset="-122"/>
                <a:ea typeface="宋体" pitchFamily="65" charset="-122"/>
              </a:rPr>
              <a:t>美是人之为人的天性”?难怪阿尔卑斯山脚下矗立的牌子上赫然写着“慢慢走,欣赏啊”来呼</a:t>
            </a:r>
            <a:r>
              <a:t/>
            </a:r>
            <a:br/>
            <a:r>
              <a:rPr lang="zh-CN" altLang="en-US" sz="1530" kern="0" dirty="0" smtClean="0">
                <a:solidFill>
                  <a:srgbClr val="000000"/>
                </a:solidFill>
                <a:latin typeface="Times New Roman" pitchFamily="65" charset="-122"/>
                <a:ea typeface="宋体" pitchFamily="65" charset="-122"/>
              </a:rPr>
              <a:t>吁人们驻足身边的美丽。难怪鲍尔吉·原野在《月光手帕》中期望人们拥有空灵的目光,才不</a:t>
            </a:r>
            <a:r>
              <a:t/>
            </a:r>
            <a:br/>
            <a:r>
              <a:rPr lang="zh-CN" altLang="en-US" sz="1530" kern="0" dirty="0" smtClean="0">
                <a:solidFill>
                  <a:srgbClr val="000000"/>
                </a:solidFill>
                <a:latin typeface="Times New Roman" pitchFamily="65" charset="-122"/>
                <a:ea typeface="宋体" pitchFamily="65" charset="-122"/>
              </a:rPr>
              <a:t>会被世俗磨砺,才不会失去美的愉悦。要知道,如今翠翠守护着的湘西已经不在了,月牙泉的波</a:t>
            </a:r>
            <a:r>
              <a:t/>
            </a:r>
            <a:br/>
            <a:r>
              <a:rPr lang="zh-CN" altLang="en-US" sz="1530" kern="0" dirty="0" smtClean="0">
                <a:solidFill>
                  <a:srgbClr val="000000"/>
                </a:solidFill>
                <a:latin typeface="Times New Roman" pitchFamily="65" charset="-122"/>
                <a:ea typeface="宋体" pitchFamily="65" charset="-122"/>
              </a:rPr>
              <a:t>光粼粼再难寻觅,所幸,我们还有小刘那份对自然之美的皈依和珍惜。所以,彰显时代风采,他,</a:t>
            </a:r>
            <a:r>
              <a:t/>
            </a:r>
            <a:br/>
            <a:r>
              <a:rPr lang="zh-CN" altLang="en-US" sz="1530" kern="0" dirty="0" smtClean="0">
                <a:solidFill>
                  <a:srgbClr val="000000"/>
                </a:solidFill>
                <a:latin typeface="Times New Roman" pitchFamily="65" charset="-122"/>
                <a:ea typeface="宋体" pitchFamily="65" charset="-122"/>
              </a:rPr>
              <a:t>当之无愧。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品味大千世界,尽显时代风采,因为缺少,所以珍贵。的确,矢志创新造就了“神舟”飞天和</a:t>
            </a:r>
            <a:r>
              <a:t/>
            </a:r>
            <a:br/>
            <a:r>
              <a:rPr lang="zh-CN" altLang="en-US" sz="1530" kern="0" dirty="0" smtClean="0">
                <a:solidFill>
                  <a:srgbClr val="000000"/>
                </a:solidFill>
                <a:latin typeface="Times New Roman" pitchFamily="65" charset="-122"/>
                <a:ea typeface="宋体" pitchFamily="65" charset="-122"/>
              </a:rPr>
              <a:t>“蛟龙”入海;技艺精湛造就了城市高楼林立,车水马龙。可是,小刘这看似与时代背道而驰的</a:t>
            </a:r>
            <a:r>
              <a:t/>
            </a:r>
            <a:br/>
            <a:r>
              <a:rPr lang="zh-CN" altLang="en-US" sz="1530" kern="0" dirty="0" smtClean="0">
                <a:solidFill>
                  <a:srgbClr val="000000"/>
                </a:solidFill>
                <a:latin typeface="Times New Roman" pitchFamily="65" charset="-122"/>
                <a:ea typeface="宋体" pitchFamily="65" charset="-122"/>
              </a:rPr>
              <a:t>举动却挺起了国人精神的脊梁,铸就了文化的辉煌。祖国的大好河山在闪光灯下熠熠生辉,最</a:t>
            </a:r>
            <a:r>
              <a:t/>
            </a:r>
            <a:br/>
            <a:r>
              <a:rPr lang="zh-CN" altLang="en-US" sz="1530" kern="0" dirty="0" smtClean="0">
                <a:solidFill>
                  <a:srgbClr val="000000"/>
                </a:solidFill>
                <a:latin typeface="Times New Roman" pitchFamily="65" charset="-122"/>
                <a:ea typeface="宋体" pitchFamily="65" charset="-122"/>
              </a:rPr>
              <a:t>美的乡愁于镜头中绽放光彩,软实力的增强,也同样会反作用于科技的腾飞,个人的价值也会因</a:t>
            </a:r>
            <a:r>
              <a:t/>
            </a:r>
            <a:br/>
            <a:r>
              <a:rPr lang="zh-CN" altLang="en-US" sz="1530" kern="0" dirty="0" smtClean="0">
                <a:solidFill>
                  <a:srgbClr val="000000"/>
                </a:solidFill>
                <a:latin typeface="Times New Roman" pitchFamily="65" charset="-122"/>
                <a:ea typeface="宋体" pitchFamily="65" charset="-122"/>
              </a:rPr>
              <a:t>为凝结了对自然深沉的爱而在时代中大放异彩。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龙应台有言:“人本是社会上散落一地的珍珠,而文化和语言就如同黏合剂,将人与人联结成一</a:t>
            </a:r>
            <a:r>
              <a:t/>
            </a:r>
            <a:br/>
            <a:r>
              <a:rPr lang="zh-CN" altLang="en-US" sz="1530" kern="0" dirty="0" smtClean="0">
                <a:solidFill>
                  <a:srgbClr val="000000"/>
                </a:solidFill>
                <a:latin typeface="Times New Roman" pitchFamily="65" charset="-122"/>
                <a:ea typeface="宋体" pitchFamily="65" charset="-122"/>
              </a:rPr>
              <a:t>个有机的整体。”小刘这份对美的笃定和追寻,是这快节奏时代中的了然欢喜和风采奕奕。</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品味这大千世界,只要我们拥有一颗精致的心,一双发现美丽的眼,在时代中用双手撷英而行,</a:t>
            </a:r>
            <a:r>
              <a:rPr dirty="0"/>
              <a:t/>
            </a:r>
            <a:br>
              <a:rPr dirty="0"/>
            </a:br>
            <a:r>
              <a:rPr lang="zh-CN" altLang="en-US" sz="1530" kern="0" dirty="0" smtClean="0">
                <a:solidFill>
                  <a:srgbClr val="000000"/>
                </a:solidFill>
                <a:latin typeface="Times New Roman" pitchFamily="65" charset="-122"/>
                <a:ea typeface="宋体" pitchFamily="65" charset="-122"/>
              </a:rPr>
              <a:t>便是最美的、最珍贵的风采。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全文一气呵成,阐明了“像小刘一样肯在云白山青间捕捉最美的风景,才是时代最耀</a:t>
            </a:r>
            <a:r>
              <a:rPr dirty="0"/>
              <a:t/>
            </a:r>
            <a:br>
              <a:rPr dirty="0"/>
            </a:br>
            <a:r>
              <a:rPr lang="zh-CN" altLang="en-US" sz="1530" kern="0" dirty="0" smtClean="0">
                <a:solidFill>
                  <a:srgbClr val="000000"/>
                </a:solidFill>
                <a:latin typeface="Times New Roman" pitchFamily="65" charset="-122"/>
                <a:ea typeface="宋体" pitchFamily="65" charset="-122"/>
              </a:rPr>
              <a:t>眼的风采”的观点。作者分别用阿尔卑斯山脚下矗立的牌子上所写的内容、鲍尔吉·原野在</a:t>
            </a:r>
            <a:r>
              <a:rPr dirty="0"/>
              <a:t/>
            </a:r>
            <a:br>
              <a:rPr dirty="0"/>
            </a:br>
            <a:r>
              <a:rPr lang="zh-CN" altLang="en-US" sz="1530" kern="0" dirty="0" smtClean="0">
                <a:solidFill>
                  <a:srgbClr val="000000"/>
                </a:solidFill>
                <a:latin typeface="Times New Roman" pitchFamily="65" charset="-122"/>
                <a:ea typeface="宋体" pitchFamily="65" charset="-122"/>
              </a:rPr>
              <a:t>《月光手帕》中的期待、翠翠守护着的湘西已不在、月牙泉的波光粼粼再难觅等事例,生动</a:t>
            </a:r>
            <a:r>
              <a:rPr dirty="0"/>
              <a:t/>
            </a:r>
            <a:br>
              <a:rPr dirty="0"/>
            </a:br>
            <a:r>
              <a:rPr lang="zh-CN" altLang="en-US" sz="1530" kern="0" dirty="0" smtClean="0">
                <a:solidFill>
                  <a:srgbClr val="000000"/>
                </a:solidFill>
                <a:latin typeface="Times New Roman" pitchFamily="65" charset="-122"/>
                <a:ea typeface="宋体" pitchFamily="65" charset="-122"/>
              </a:rPr>
              <a:t>具体地阐释了“小刘那份对自然之美的皈依和珍惜”所具有的魅力和积极意义。文章的语</a:t>
            </a:r>
            <a:r>
              <a:rPr dirty="0"/>
              <a:t/>
            </a:r>
            <a:br>
              <a:rPr dirty="0"/>
            </a:br>
            <a:r>
              <a:rPr lang="zh-CN" altLang="en-US" sz="1530" kern="0" dirty="0" smtClean="0">
                <a:solidFill>
                  <a:srgbClr val="000000"/>
                </a:solidFill>
                <a:latin typeface="Times New Roman" pitchFamily="65" charset="-122"/>
                <a:ea typeface="宋体" pitchFamily="65" charset="-122"/>
              </a:rPr>
              <a:t>言理性隽永,引用恰到好处,令人读之有味。全文观点明确,论述有力,逻辑严密,语言精练,不愧</a:t>
            </a:r>
            <a:r>
              <a:rPr dirty="0"/>
              <a:t/>
            </a:r>
            <a:br>
              <a:rPr dirty="0"/>
            </a:br>
            <a:r>
              <a:rPr lang="zh-CN" altLang="en-US" sz="1530" kern="0" dirty="0" smtClean="0">
                <a:solidFill>
                  <a:srgbClr val="000000"/>
                </a:solidFill>
                <a:latin typeface="Times New Roman" pitchFamily="65" charset="-122"/>
                <a:ea typeface="宋体" pitchFamily="65" charset="-122"/>
              </a:rPr>
              <a:t>为考场佳作。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8.(2015</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Ⅰ,18,60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因父亲总是在高速路上开车时接电话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家人屡劝不改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女大学生小陈迫于无奈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更出于生命安全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的考虑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通过微博私信向警方举报了自己的父亲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警方查实后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依法对老陈进行了教育和处罚</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并将这起举报发在官方微博上。此事赢得众多网友点赞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也引发一些疑问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经媒体报道后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激起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了更大范围、更多角度的讨论。</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　　对于以上事情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你怎么看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请给小陈、老陈或其他相关方写一封信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表明你的态度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阐述你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要求:综合材料内容及含意,选好角度,确定立意,完成写作任务。明确收信人,统一以“明华”</a:t>
            </a:r>
            <a:r>
              <a:rPr dirty="0"/>
              <a:t/>
            </a:r>
            <a:br>
              <a:rPr dirty="0"/>
            </a:br>
            <a:r>
              <a:rPr lang="zh-CN" altLang="en-US" sz="1530" kern="0" dirty="0" smtClean="0">
                <a:solidFill>
                  <a:srgbClr val="000000"/>
                </a:solidFill>
                <a:latin typeface="Times New Roman" pitchFamily="65" charset="-122"/>
                <a:ea typeface="宋体" pitchFamily="65" charset="-122"/>
              </a:rPr>
              <a:t>为写信人,不得泄露个人信息。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首先应明确材料中的几个事实:老陈在高速路上边开车边接电话,是违法的;小陈</a:t>
            </a:r>
            <a:r>
              <a:rPr dirty="0"/>
              <a:t/>
            </a:r>
            <a:br>
              <a:rPr dirty="0"/>
            </a:br>
            <a:r>
              <a:rPr lang="zh-CN" altLang="en-US" sz="1530" kern="0" dirty="0" smtClean="0">
                <a:solidFill>
                  <a:srgbClr val="000000"/>
                </a:solidFill>
                <a:latin typeface="Times New Roman" pitchFamily="65" charset="-122"/>
                <a:ea typeface="宋体" pitchFamily="65" charset="-122"/>
              </a:rPr>
              <a:t>举报父亲,是法律赋予小陈的权利和义务;警方查实后教育和处罚老陈,是有法律依据的;网友</a:t>
            </a:r>
            <a:r>
              <a:rPr dirty="0"/>
              <a:t/>
            </a:r>
            <a:br>
              <a:rPr dirty="0"/>
            </a:br>
            <a:r>
              <a:rPr lang="zh-CN" altLang="en-US" sz="1530" kern="0" dirty="0" smtClean="0">
                <a:solidFill>
                  <a:srgbClr val="000000"/>
                </a:solidFill>
                <a:latin typeface="Times New Roman" pitchFamily="65" charset="-122"/>
                <a:ea typeface="宋体" pitchFamily="65" charset="-122"/>
              </a:rPr>
              <a:t>针对该事件进行点赞、质疑、讨论,一方面反映出大家对公众事件的关注,另一方面也反映出</a:t>
            </a:r>
            <a:r>
              <a:rPr dirty="0"/>
              <a:t/>
            </a:r>
            <a:br>
              <a:rPr dirty="0"/>
            </a:br>
            <a:r>
              <a:rPr lang="zh-CN" altLang="en-US" sz="1530" kern="0" dirty="0" smtClean="0">
                <a:solidFill>
                  <a:srgbClr val="000000"/>
                </a:solidFill>
                <a:latin typeface="Times New Roman" pitchFamily="65" charset="-122"/>
                <a:ea typeface="宋体" pitchFamily="65" charset="-122"/>
              </a:rPr>
              <a:t>人们的法律意识在不断增强。可选小陈、老陈、警方、媒体、网友中的任何一方作为“收</a:t>
            </a:r>
            <a:r>
              <a:rPr dirty="0"/>
              <a:t/>
            </a:r>
            <a:br>
              <a:rPr dirty="0"/>
            </a:br>
            <a:r>
              <a:rPr lang="zh-CN" altLang="en-US" sz="1530" kern="0" dirty="0" smtClean="0">
                <a:solidFill>
                  <a:srgbClr val="000000"/>
                </a:solidFill>
                <a:latin typeface="Times New Roman" pitchFamily="65" charset="-122"/>
                <a:ea typeface="宋体" pitchFamily="65" charset="-122"/>
              </a:rPr>
              <a:t>信人”,按照书信体的一般格式和要素进行写作。内容上,一定要明确表态,要有自己的看法,</a:t>
            </a:r>
            <a:r>
              <a:rPr dirty="0"/>
              <a:t/>
            </a:r>
            <a:br>
              <a:rPr dirty="0"/>
            </a:br>
            <a:r>
              <a:rPr lang="zh-CN" altLang="en-US" sz="1530" kern="0" dirty="0" smtClean="0">
                <a:solidFill>
                  <a:srgbClr val="000000"/>
                </a:solidFill>
                <a:latin typeface="Times New Roman" pitchFamily="65" charset="-122"/>
                <a:ea typeface="宋体" pitchFamily="65" charset="-122"/>
              </a:rPr>
              <a:t>要结合现实生活,做到有理有据。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信念、艰苦奋斗、紧密团结的长征精神更是留给我们的宝贵精神财富。雄安新区正是这长</a:t>
            </a:r>
            <a:r>
              <a:t/>
            </a:r>
            <a:br/>
            <a:r>
              <a:rPr lang="zh-CN" altLang="en-US" sz="1530" kern="0" dirty="0" smtClean="0">
                <a:solidFill>
                  <a:srgbClr val="000000"/>
                </a:solidFill>
                <a:latin typeface="Times New Roman" pitchFamily="65" charset="-122"/>
                <a:ea typeface="宋体" pitchFamily="65" charset="-122"/>
              </a:rPr>
              <a:t>征精神培育出的硕果。雄安以高新技术产业作为发展的基础,将创新注入自己的血液,将发展</a:t>
            </a:r>
            <a:r>
              <a:t/>
            </a:r>
            <a:br/>
            <a:r>
              <a:rPr lang="zh-CN" altLang="en-US" sz="1530" kern="0" dirty="0" smtClean="0">
                <a:solidFill>
                  <a:srgbClr val="000000"/>
                </a:solidFill>
                <a:latin typeface="Times New Roman" pitchFamily="65" charset="-122"/>
                <a:ea typeface="宋体" pitchFamily="65" charset="-122"/>
              </a:rPr>
              <a:t>成为绿色智慧城市作为发展目标。雄安新区建设一年来,成果颇丰,但也只是迈出了“万里长</a:t>
            </a:r>
            <a:r>
              <a:t/>
            </a:r>
            <a:br/>
            <a:r>
              <a:rPr lang="zh-CN" altLang="en-US" sz="1530" kern="0" dirty="0" smtClean="0">
                <a:solidFill>
                  <a:srgbClr val="000000"/>
                </a:solidFill>
                <a:latin typeface="Times New Roman" pitchFamily="65" charset="-122"/>
                <a:ea typeface="宋体" pitchFamily="65" charset="-122"/>
              </a:rPr>
              <a:t>征”的第一步。每一代人都有自己要走的长征路,当代,实现“两个一百年目标”是长征,实现</a:t>
            </a:r>
            <a:r>
              <a:t/>
            </a:r>
            <a:br/>
            <a:r>
              <a:rPr lang="zh-CN" altLang="en-US" sz="1530" kern="0" dirty="0" smtClean="0">
                <a:solidFill>
                  <a:srgbClr val="000000"/>
                </a:solidFill>
                <a:latin typeface="Times New Roman" pitchFamily="65" charset="-122"/>
                <a:ea typeface="宋体" pitchFamily="65" charset="-122"/>
              </a:rPr>
              <a:t>中华民族伟大复兴的中国梦更是长征,我们应始终将长征精神铭记于心,翻过改革开放中的一</a:t>
            </a:r>
            <a:r>
              <a:t/>
            </a:r>
            <a:br/>
            <a:r>
              <a:rPr lang="zh-CN" altLang="en-US" sz="1530" kern="0" dirty="0" smtClean="0">
                <a:solidFill>
                  <a:srgbClr val="000000"/>
                </a:solidFill>
                <a:latin typeface="Times New Roman" pitchFamily="65" charset="-122"/>
                <a:ea typeface="宋体" pitchFamily="65" charset="-122"/>
              </a:rPr>
              <a:t>座座“雪山”,实现中华民族的伟大复兴。国学大师南怀瑾曾言:“一个民族需要一种精神力</a:t>
            </a:r>
            <a:r>
              <a:t/>
            </a:r>
            <a:br/>
            <a:r>
              <a:rPr lang="zh-CN" altLang="en-US" sz="1530" kern="0" dirty="0" smtClean="0">
                <a:solidFill>
                  <a:srgbClr val="000000"/>
                </a:solidFill>
                <a:latin typeface="Times New Roman" pitchFamily="65" charset="-122"/>
                <a:ea typeface="宋体" pitchFamily="65" charset="-122"/>
              </a:rPr>
              <a:t>量支撑。”长征精神将伴随着一代又一代中国人,走好自己的长征路。《吕氏春秋》中有言:</a:t>
            </a:r>
            <a:r>
              <a:t/>
            </a:r>
            <a:br/>
            <a:r>
              <a:rPr lang="zh-CN" altLang="en-US" sz="1530" kern="0" dirty="0" smtClean="0">
                <a:solidFill>
                  <a:srgbClr val="000000"/>
                </a:solidFill>
                <a:latin typeface="Times New Roman" pitchFamily="65" charset="-122"/>
                <a:ea typeface="宋体" pitchFamily="65" charset="-122"/>
              </a:rPr>
              <a:t>“丹可磨也,而不可夺赤。”我们应始终坚定信念,艰苦奋斗,走好我们这一代人的长征路。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“一个不记得自己来路的民族,是没有出路的民族。”诚如习总书记所言,改革开放四十年所</a:t>
            </a:r>
            <a:r>
              <a:t/>
            </a:r>
            <a:br/>
            <a:r>
              <a:rPr lang="zh-CN" altLang="en-US" sz="1530" kern="0" dirty="0" smtClean="0">
                <a:solidFill>
                  <a:srgbClr val="000000"/>
                </a:solidFill>
                <a:latin typeface="Times New Roman" pitchFamily="65" charset="-122"/>
                <a:ea typeface="宋体" pitchFamily="65" charset="-122"/>
              </a:rPr>
              <a:t>经历的风风雨雨,理应成为后代人的借鉴。腾笼换鸟,心系长征。以可持续发展的理念为本,以</a:t>
            </a:r>
            <a:r>
              <a:t/>
            </a:r>
            <a:br/>
            <a:r>
              <a:rPr lang="zh-CN" altLang="en-US" sz="1530" kern="0" dirty="0" smtClean="0">
                <a:solidFill>
                  <a:srgbClr val="000000"/>
                </a:solidFill>
                <a:latin typeface="Times New Roman" pitchFamily="65" charset="-122"/>
                <a:ea typeface="宋体" pitchFamily="65" charset="-122"/>
              </a:rPr>
              <a:t>艰苦奋斗的长征精神为根,方能更好更快地实现中国梦。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题目先声夺人,用了“腾笼换鸟”这一形象的比喻来指改革;又紧扣“改革”大背景,</a:t>
            </a:r>
            <a:r>
              <a:t/>
            </a:r>
            <a:br/>
            <a:r>
              <a:rPr lang="zh-CN" altLang="en-US" sz="1530" kern="0" dirty="0" smtClean="0">
                <a:solidFill>
                  <a:srgbClr val="000000"/>
                </a:solidFill>
                <a:latin typeface="Times New Roman" pitchFamily="65" charset="-122"/>
                <a:ea typeface="宋体" pitchFamily="65" charset="-122"/>
              </a:rPr>
              <a:t>用了“长征”这个材料中的关键词,两者结合让人眼前一亮。(注:“腾笼换鸟”指的是经济</a:t>
            </a:r>
            <a:r>
              <a:t/>
            </a:r>
            <a:br/>
            <a:r>
              <a:rPr lang="zh-CN" altLang="en-US" sz="1530" kern="0" dirty="0" smtClean="0">
                <a:solidFill>
                  <a:srgbClr val="000000"/>
                </a:solidFill>
                <a:latin typeface="Times New Roman" pitchFamily="65" charset="-122"/>
                <a:ea typeface="宋体" pitchFamily="65" charset="-122"/>
              </a:rPr>
              <a:t>发展过程中的一种战略举措,就是把现有的传统制造业从目前的产业基地“转移出去”,再把</a:t>
            </a:r>
            <a:endParaRPr lang="zh-CN" altLang="en-US"/>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致陈先生的一封信</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陈先生: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您好!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您的遭遇,我在网上略有了解。我想说,如果是我,也会如您女儿一般对您进行举报。我这样</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做,不仅是因为您的所作所为违反了交规,更是因为当您开车载着家人时,那个接通的电话已经</a:t>
            </a:r>
            <a:r>
              <a:rPr dirty="0"/>
              <a:t/>
            </a:r>
            <a:br>
              <a:rPr dirty="0"/>
            </a:br>
            <a:r>
              <a:rPr lang="zh-CN" altLang="en-US" sz="1530" kern="0" dirty="0" smtClean="0">
                <a:solidFill>
                  <a:srgbClr val="000000"/>
                </a:solidFill>
                <a:latin typeface="Times New Roman" pitchFamily="65" charset="-122"/>
                <a:ea typeface="宋体" pitchFamily="65" charset="-122"/>
              </a:rPr>
              <a:t>将您自己、您的家人和路上的其他人的生命吊在了悬崖边上。下面请允许我和您谈一谈:生</a:t>
            </a:r>
            <a:r>
              <a:rPr dirty="0"/>
              <a:t/>
            </a:r>
            <a:br>
              <a:rPr dirty="0"/>
            </a:br>
            <a:r>
              <a:rPr lang="zh-CN" altLang="en-US" sz="1530" kern="0" dirty="0" smtClean="0">
                <a:solidFill>
                  <a:srgbClr val="000000"/>
                </a:solidFill>
                <a:latin typeface="Times New Roman" pitchFamily="65" charset="-122"/>
                <a:ea typeface="宋体" pitchFamily="65" charset="-122"/>
              </a:rPr>
              <a:t>命关天,我们必须敬畏。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敬畏自我的生命,此生无悔。《古诗十九首》云:“人生天地间,忽如远行客。”每个人都只是</a:t>
            </a:r>
            <a:r>
              <a:rPr dirty="0"/>
              <a:t/>
            </a:r>
            <a:br>
              <a:rPr dirty="0"/>
            </a:br>
            <a:r>
              <a:rPr lang="zh-CN" altLang="en-US" sz="1530" kern="0" dirty="0" smtClean="0">
                <a:solidFill>
                  <a:srgbClr val="000000"/>
                </a:solidFill>
                <a:latin typeface="Times New Roman" pitchFamily="65" charset="-122"/>
                <a:ea typeface="宋体" pitchFamily="65" charset="-122"/>
              </a:rPr>
              <a:t>这天地逆旅中的暂住之客,我们的生命脆弱而又短暂,无法重新来过。也正因如此,我们才更应</a:t>
            </a:r>
            <a:r>
              <a:rPr dirty="0"/>
              <a:t/>
            </a:r>
            <a:br>
              <a:rPr dirty="0"/>
            </a:br>
            <a:r>
              <a:rPr lang="zh-CN" altLang="en-US" sz="1530" kern="0" dirty="0" smtClean="0">
                <a:solidFill>
                  <a:srgbClr val="000000"/>
                </a:solidFill>
                <a:latin typeface="Times New Roman" pitchFamily="65" charset="-122"/>
                <a:ea typeface="宋体" pitchFamily="65" charset="-122"/>
              </a:rPr>
              <a:t>该对自我的生命心怀敬畏,不因任何外因而失去对它的尊重。不由想起了那个“职业是生病,</a:t>
            </a:r>
            <a:r>
              <a:rPr dirty="0"/>
              <a:t/>
            </a:r>
            <a:br>
              <a:rPr dirty="0"/>
            </a:br>
            <a:r>
              <a:rPr lang="zh-CN" altLang="en-US" sz="1530" kern="0" dirty="0" smtClean="0">
                <a:solidFill>
                  <a:srgbClr val="000000"/>
                </a:solidFill>
                <a:latin typeface="Times New Roman" pitchFamily="65" charset="-122"/>
                <a:ea typeface="宋体" pitchFamily="65" charset="-122"/>
              </a:rPr>
              <a:t>业余在写作”的残疾作家史铁生,当他说出“微笑着,去唱生活的歌谣”时,当他穷四年之功利</a:t>
            </a:r>
            <a:r>
              <a:rPr dirty="0"/>
              <a:t/>
            </a:r>
            <a:br>
              <a:rPr dirty="0"/>
            </a:br>
            <a:r>
              <a:rPr lang="zh-CN" altLang="en-US" sz="1530" kern="0" dirty="0" smtClean="0">
                <a:solidFill>
                  <a:srgbClr val="000000"/>
                </a:solidFill>
                <a:latin typeface="Times New Roman" pitchFamily="65" charset="-122"/>
                <a:ea typeface="宋体" pitchFamily="65" charset="-122"/>
              </a:rPr>
              <a:t>用透析后的残存时间写下《病隙碎笔》时,当他在《命若琴弦》中塑造了千弦弹断但希望不</a:t>
            </a:r>
            <a:r>
              <a:rPr dirty="0"/>
              <a:t/>
            </a:r>
            <a:br>
              <a:rPr dirty="0"/>
            </a:br>
            <a:r>
              <a:rPr lang="zh-CN" altLang="en-US" sz="1530" kern="0" dirty="0" smtClean="0">
                <a:solidFill>
                  <a:srgbClr val="000000"/>
                </a:solidFill>
                <a:latin typeface="Times New Roman" pitchFamily="65" charset="-122"/>
                <a:ea typeface="宋体" pitchFamily="65" charset="-122"/>
              </a:rPr>
              <a:t>灭的盲人琴师时,陈先生,希望您能够懂得,敬畏自我的生命,可以让我们无悔此生。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敬畏与自己相关的生命,此生有责。我们每个个体都与其他无数生命紧密相联,而这些与我们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相关的生命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都是我们肩上的责任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我们需要对他们心怀敬畏。看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那为了让独居的母亲颐养天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年而辞官奉母的潘岳挂起的官印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它提醒我们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敬畏亲人的生命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那落在为了给发烧的妻子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降温而只穿单衣站在雪地中的荀粲肩上的雪花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它告诉我们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敬畏爱人的生命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那病重在床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的元稹在听到挚友白居易被贬江州时吟出的“垂死病中惊坐起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暗风吹雨入寒窗”的诗句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它教导我们,敬畏友人的生命。陈先生,您一定明白,只有当我们因敬畏与自己相关的生命而负起</a:t>
            </a:r>
            <a:r>
              <a:rPr dirty="0"/>
              <a:t/>
            </a:r>
            <a:br>
              <a:rPr dirty="0"/>
            </a:br>
            <a:r>
              <a:rPr lang="zh-CN" altLang="en-US" sz="1530" kern="0" dirty="0" smtClean="0">
                <a:solidFill>
                  <a:srgbClr val="000000"/>
                </a:solidFill>
                <a:latin typeface="Times New Roman" pitchFamily="65" charset="-122"/>
                <a:ea typeface="宋体" pitchFamily="65" charset="-122"/>
              </a:rPr>
              <a:t>责任时,我们才可以俯仰无愧,坦然前行。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敬畏与自己无关的生命,此生崇高。鲁迅说:“无穷的远方,无数的人们,都和我有关。”尼采</a:t>
            </a:r>
            <a:r>
              <a:rPr dirty="0"/>
              <a:t/>
            </a:r>
            <a:br>
              <a:rPr dirty="0"/>
            </a:br>
            <a:r>
              <a:rPr lang="zh-CN" altLang="en-US" sz="1530" kern="0" dirty="0" smtClean="0">
                <a:solidFill>
                  <a:srgbClr val="000000"/>
                </a:solidFill>
                <a:latin typeface="Times New Roman" pitchFamily="65" charset="-122"/>
                <a:ea typeface="宋体" pitchFamily="65" charset="-122"/>
              </a:rPr>
              <a:t>说:“我的灵魂清澈而明亮,宛若清晨的群山。”如韩愈为了天下苍生不受蛊惑,上《论佛骨</a:t>
            </a:r>
            <a:r>
              <a:rPr dirty="0"/>
              <a:t/>
            </a:r>
            <a:br>
              <a:rPr dirty="0"/>
            </a:br>
            <a:r>
              <a:rPr lang="zh-CN" altLang="en-US" sz="1530" kern="0" dirty="0" smtClean="0">
                <a:solidFill>
                  <a:srgbClr val="000000"/>
                </a:solidFill>
                <a:latin typeface="Times New Roman" pitchFamily="65" charset="-122"/>
                <a:ea typeface="宋体" pitchFamily="65" charset="-122"/>
              </a:rPr>
              <a:t>表》,被贬潮州,仍“肯将衰朽惜残年”。东林学派为了黎元百姓乐于樵苏,发出正直呼喊,惨</a:t>
            </a:r>
            <a:r>
              <a:rPr dirty="0"/>
              <a:t/>
            </a:r>
            <a:br>
              <a:rPr dirty="0"/>
            </a:br>
            <a:r>
              <a:rPr lang="zh-CN" altLang="en-US" sz="1530" kern="0" dirty="0" smtClean="0">
                <a:solidFill>
                  <a:srgbClr val="000000"/>
                </a:solidFill>
                <a:latin typeface="Times New Roman" pitchFamily="65" charset="-122"/>
                <a:ea typeface="宋体" pitchFamily="65" charset="-122"/>
              </a:rPr>
              <a:t>遭屠戮,却成为“一支重整道德的十字军”。陈先生,如果我们可以对与自己无关的生命心存</a:t>
            </a:r>
            <a:r>
              <a:rPr dirty="0"/>
              <a:t/>
            </a:r>
            <a:br>
              <a:rPr dirty="0"/>
            </a:br>
            <a:r>
              <a:rPr lang="zh-CN" altLang="en-US" sz="1530" kern="0" dirty="0" smtClean="0">
                <a:solidFill>
                  <a:srgbClr val="000000"/>
                </a:solidFill>
                <a:latin typeface="Times New Roman" pitchFamily="65" charset="-122"/>
                <a:ea typeface="宋体" pitchFamily="65" charset="-122"/>
              </a:rPr>
              <a:t>敬畏,那么我们的生命一定可以更加崇高。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这红尘,太污太苦太锦簇;这人情,总浮总疏总麻木。陈先生,您可以看到,当今时代,食品安全隐</a:t>
            </a:r>
            <a:r>
              <a:rPr dirty="0"/>
              <a:t/>
            </a:r>
            <a:br>
              <a:rPr dirty="0"/>
            </a:br>
            <a:r>
              <a:rPr lang="zh-CN" altLang="en-US" sz="1530" kern="0" dirty="0" smtClean="0">
                <a:solidFill>
                  <a:srgbClr val="000000"/>
                </a:solidFill>
                <a:latin typeface="Times New Roman" pitchFamily="65" charset="-122"/>
                <a:ea typeface="宋体" pitchFamily="65" charset="-122"/>
              </a:rPr>
              <a:t>患多多,医患矛盾逐渐升级,老人跌倒无人搀扶,人们对生命的敬畏似乎越来越淡漠。然而,越</a:t>
            </a:r>
            <a:r>
              <a:rPr dirty="0"/>
              <a:t/>
            </a:r>
            <a:br>
              <a:rPr dirty="0"/>
            </a:br>
            <a:r>
              <a:rPr lang="zh-CN" altLang="en-US" sz="1530" kern="0" dirty="0" smtClean="0">
                <a:solidFill>
                  <a:srgbClr val="000000"/>
                </a:solidFill>
                <a:latin typeface="Times New Roman" pitchFamily="65" charset="-122"/>
                <a:ea typeface="宋体" pitchFamily="65" charset="-122"/>
              </a:rPr>
              <a:t>是在这种情况下,我们越应该不断自我告诫:对自我的、与自己相关或无关的生命,我们都要心</a:t>
            </a:r>
            <a:r>
              <a:rPr dirty="0"/>
              <a:t/>
            </a:r>
            <a:br>
              <a:rPr dirty="0"/>
            </a:br>
            <a:r>
              <a:rPr lang="zh-CN" altLang="en-US" sz="1530" kern="0" dirty="0" smtClean="0">
                <a:solidFill>
                  <a:srgbClr val="000000"/>
                </a:solidFill>
                <a:latin typeface="Times New Roman" pitchFamily="65" charset="-122"/>
                <a:ea typeface="宋体" pitchFamily="65" charset="-122"/>
              </a:rPr>
              <a:t>怀敬畏。大儒张载说:“为生民立命。”我真诚地希望您在今后的生活中能将对生命的敬畏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放在心头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毕竟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生命对每个人都只有一次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毕竟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我们经过了无尽的黑暗才睁开了双眼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毕竟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是一个不能停留太久、又不知何时会告别的世界。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陈先生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您说呢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2015年6月7日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此文格式规范,观点明确,思路清晰。首段提出中心论点“生命关天,我们必须敬畏”,</a:t>
            </a:r>
            <a:r>
              <a:rPr dirty="0"/>
              <a:t/>
            </a:r>
            <a:br>
              <a:rPr dirty="0"/>
            </a:br>
            <a:r>
              <a:rPr lang="zh-CN" altLang="en-US" sz="1530" kern="0" dirty="0" smtClean="0">
                <a:solidFill>
                  <a:srgbClr val="000000"/>
                </a:solidFill>
                <a:latin typeface="Times New Roman" pitchFamily="65" charset="-122"/>
                <a:ea typeface="宋体" pitchFamily="65" charset="-122"/>
              </a:rPr>
              <a:t>紧接着从“敬畏自我的生命,此生无悔”“敬畏与自己相关的生命,此生有责”“敬畏与自己</a:t>
            </a:r>
            <a:r>
              <a:rPr dirty="0"/>
              <a:t/>
            </a:r>
            <a:br>
              <a:rPr dirty="0"/>
            </a:br>
            <a:r>
              <a:rPr lang="zh-CN" altLang="en-US" sz="1530" kern="0" dirty="0" smtClean="0">
                <a:solidFill>
                  <a:srgbClr val="000000"/>
                </a:solidFill>
                <a:latin typeface="Times New Roman" pitchFamily="65" charset="-122"/>
                <a:ea typeface="宋体" pitchFamily="65" charset="-122"/>
              </a:rPr>
              <a:t>无关的生命,此生崇高”三个分论点着手,深入论证,论据丰赡,从古至今,旁征博引,紧扣现实,入</a:t>
            </a:r>
            <a:r>
              <a:rPr dirty="0"/>
              <a:t/>
            </a:r>
            <a:br>
              <a:rPr dirty="0"/>
            </a:br>
            <a:r>
              <a:rPr lang="zh-CN" altLang="en-US" sz="1530" kern="0" dirty="0" smtClean="0">
                <a:solidFill>
                  <a:srgbClr val="000000"/>
                </a:solidFill>
                <a:latin typeface="Times New Roman" pitchFamily="65" charset="-122"/>
                <a:ea typeface="宋体" pitchFamily="65" charset="-122"/>
              </a:rPr>
              <a:t>情入理,理性与感性、社会与自我、引用与写实等很好地交融在一起,文笔老到。这篇作文不</a:t>
            </a:r>
            <a:r>
              <a:rPr dirty="0"/>
              <a:t/>
            </a:r>
            <a:br>
              <a:rPr dirty="0"/>
            </a:br>
            <a:r>
              <a:rPr lang="zh-CN" altLang="en-US" sz="1530" kern="0" dirty="0" smtClean="0">
                <a:solidFill>
                  <a:srgbClr val="000000"/>
                </a:solidFill>
                <a:latin typeface="Times New Roman" pitchFamily="65" charset="-122"/>
                <a:ea typeface="宋体" pitchFamily="65" charset="-122"/>
              </a:rPr>
              <a:t>仅体现出了考场作文的“现场感”,更展现出了考生丰富的阅读积淀。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9.(2014</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Ⅱ,18,60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不少人因为喜欢动物而给它们喂食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某自然保护区的公路边却有如下警示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给野生动物喂食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使它们丧失觅食能力。不听警告执意喂食者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将依法惩处。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　　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选好角度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确定立意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明确文体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自拟标题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不要脱离材料内容及含意的范围作文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不得抄袭。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写作指导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游人给动物园的动物喂食是</a:t>
            </a:r>
            <a:r>
              <a:rPr lang="en-US" altLang="zh-CN" sz="1530" kern="0" dirty="0" smtClean="0">
                <a:solidFill>
                  <a:srgbClr val="000000"/>
                </a:solidFill>
                <a:latin typeface="Times New Roman" pitchFamily="65" charset="-122"/>
                <a:ea typeface="宋体" pitchFamily="65" charset="-122"/>
              </a:rPr>
              <a:t>2014</a:t>
            </a:r>
            <a:r>
              <a:rPr lang="zh-CN" altLang="en-US" sz="1530" kern="0" dirty="0" smtClean="0">
                <a:solidFill>
                  <a:srgbClr val="000000"/>
                </a:solidFill>
                <a:latin typeface="Times New Roman" pitchFamily="65" charset="-122"/>
                <a:ea typeface="宋体" pitchFamily="65" charset="-122"/>
              </a:rPr>
              <a:t>年新闻热点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本则材料关注热点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紧贴时事。考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生只要仔细审题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展开联想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会发现作文可供立意的角度很多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较容易把握。可从以下几个方面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立意:①联系教育问题。如果家长、教师一味地给孩子、学生“喂食物”,就会让他们缺乏独</a:t>
            </a:r>
            <a:r>
              <a:rPr dirty="0"/>
              <a:t/>
            </a:r>
            <a:br>
              <a:rPr dirty="0"/>
            </a:br>
            <a:r>
              <a:rPr lang="zh-CN" altLang="en-US" sz="1530" kern="0" dirty="0" smtClean="0">
                <a:solidFill>
                  <a:srgbClr val="000000"/>
                </a:solidFill>
                <a:latin typeface="Times New Roman" pitchFamily="65" charset="-122"/>
                <a:ea typeface="宋体" pitchFamily="65" charset="-122"/>
              </a:rPr>
              <a:t>立性、主动性,产生依赖心理,以致丧失自主能力。可以围绕“学会独立,拒绝依赖”来写。②</a:t>
            </a:r>
            <a:r>
              <a:rPr dirty="0"/>
              <a:t/>
            </a:r>
            <a:br>
              <a:rPr dirty="0"/>
            </a:br>
            <a:r>
              <a:rPr lang="zh-CN" altLang="en-US" sz="1530" kern="0" dirty="0" smtClean="0">
                <a:solidFill>
                  <a:srgbClr val="000000"/>
                </a:solidFill>
                <a:latin typeface="Times New Roman" pitchFamily="65" charset="-122"/>
                <a:ea typeface="宋体" pitchFamily="65" charset="-122"/>
              </a:rPr>
              <a:t>联系社会规则。自然保护区是在制定规则,游人是在破坏规则,破坏规则要受到惩处。考生可</a:t>
            </a:r>
            <a:r>
              <a:rPr dirty="0"/>
              <a:t/>
            </a:r>
            <a:br>
              <a:rPr dirty="0"/>
            </a:br>
            <a:r>
              <a:rPr lang="zh-CN" altLang="en-US" sz="1530" kern="0" dirty="0" smtClean="0">
                <a:solidFill>
                  <a:srgbClr val="000000"/>
                </a:solidFill>
                <a:latin typeface="Times New Roman" pitchFamily="65" charset="-122"/>
                <a:ea typeface="宋体" pitchFamily="65" charset="-122"/>
              </a:rPr>
              <a:t>以写“规则”的重要性,也可以围绕“遵守规则,规范行为”来写。③联系游人素养。在自然</a:t>
            </a:r>
            <a:r>
              <a:rPr dirty="0"/>
              <a:t/>
            </a:r>
            <a:br>
              <a:rPr dirty="0"/>
            </a:br>
            <a:r>
              <a:rPr lang="zh-CN" altLang="en-US" sz="1530" kern="0" dirty="0" smtClean="0">
                <a:solidFill>
                  <a:srgbClr val="000000"/>
                </a:solidFill>
                <a:latin typeface="Times New Roman" pitchFamily="65" charset="-122"/>
                <a:ea typeface="宋体" pitchFamily="65" charset="-122"/>
              </a:rPr>
              <a:t>保护区私自给动物喂食是一种不合法的行为,也是一种不道德的行为。可以围绕“遵守道德</a:t>
            </a:r>
            <a:r>
              <a:rPr dirty="0"/>
              <a:t/>
            </a:r>
            <a:br>
              <a:rPr dirty="0"/>
            </a:br>
            <a:r>
              <a:rPr lang="zh-CN" altLang="en-US" sz="1530" kern="0" dirty="0" smtClean="0">
                <a:solidFill>
                  <a:srgbClr val="000000"/>
                </a:solidFill>
                <a:latin typeface="Times New Roman" pitchFamily="65" charset="-122"/>
                <a:ea typeface="宋体" pitchFamily="65" charset="-122"/>
              </a:rPr>
              <a:t>规范,做文明的旅游人”来写。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生命的意义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云南一考生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生命的意义在于什么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太阳告诉我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在于发光发热。”雨滴告诉我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在于滋润万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物。”风儿告诉我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在于恣意奔跑。”而心却告诉我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在于磨炼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因为游客的投食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动物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园里的动物可以不费吹灰之力而得到美食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可是它却不知道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正因为这样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才会使它丧失觅食能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也会使它失去生命的意义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磨炼。</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没错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生命的意义就在于磨炼。磨炼就是黑夜里的狂风暴雨之后满地凋零的花瓣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磨炼就是深</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秋的早晨满园苍老光秃的枝干。如果生命没有磨炼,你或许会很安逸,却失去了生命的意义。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我曾经看到这样一个寓言故事:猴妈妈生了两只猴子,可是它十分偏爱那只小的,整天把它抱在</a:t>
            </a:r>
            <a:r>
              <a:rPr dirty="0"/>
              <a:t/>
            </a:r>
            <a:br>
              <a:rPr dirty="0"/>
            </a:br>
            <a:r>
              <a:rPr lang="zh-CN" altLang="en-US" sz="1530" kern="0" dirty="0" smtClean="0">
                <a:solidFill>
                  <a:srgbClr val="000000"/>
                </a:solidFill>
                <a:latin typeface="Times New Roman" pitchFamily="65" charset="-122"/>
                <a:ea typeface="宋体" pitchFamily="65" charset="-122"/>
              </a:rPr>
              <a:t>怀里,并替它找来丰富的食物,对那只大的却不管不顾。渐渐地,猴妈妈的溺爱,使小猴子失去</a:t>
            </a:r>
            <a:r>
              <a:rPr dirty="0"/>
              <a:t/>
            </a:r>
            <a:br>
              <a:rPr dirty="0"/>
            </a:br>
            <a:r>
              <a:rPr lang="zh-CN" altLang="en-US" sz="1530" kern="0" dirty="0" smtClean="0">
                <a:solidFill>
                  <a:srgbClr val="000000"/>
                </a:solidFill>
                <a:latin typeface="Times New Roman" pitchFamily="65" charset="-122"/>
                <a:ea typeface="宋体" pitchFamily="65" charset="-122"/>
              </a:rPr>
              <a:t>了基本的生存能力。猴妈妈死后,那只小猴子因为不会爬树、不会觅食而饿死了,那只大猴子</a:t>
            </a:r>
            <a:r>
              <a:rPr dirty="0"/>
              <a:t/>
            </a:r>
            <a:br>
              <a:rPr dirty="0"/>
            </a:br>
            <a:r>
              <a:rPr lang="zh-CN" altLang="en-US" sz="1530" kern="0" dirty="0" smtClean="0">
                <a:solidFill>
                  <a:srgbClr val="000000"/>
                </a:solidFill>
                <a:latin typeface="Times New Roman" pitchFamily="65" charset="-122"/>
                <a:ea typeface="宋体" pitchFamily="65" charset="-122"/>
              </a:rPr>
              <a:t>则学会了爬树、觅食等技能,长得十分健壮。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这个故事让我久久不能忘怀。试想,如果一开始就没有猴妈妈无微不至的呵护,小猴子会饿死</a:t>
            </a:r>
            <a:r>
              <a:rPr dirty="0"/>
              <a:t/>
            </a:r>
            <a:br>
              <a:rPr dirty="0"/>
            </a:br>
            <a:r>
              <a:rPr lang="zh-CN" altLang="en-US" sz="1530" kern="0" dirty="0" smtClean="0">
                <a:solidFill>
                  <a:srgbClr val="000000"/>
                </a:solidFill>
                <a:latin typeface="Times New Roman" pitchFamily="65" charset="-122"/>
                <a:ea typeface="宋体" pitchFamily="65" charset="-122"/>
              </a:rPr>
              <a:t>吗?如果一开始小猴子就经受生活的磨炼,那它还会在尚没有完全享受生命的美好时,就离开</a:t>
            </a:r>
            <a:r>
              <a:rPr dirty="0"/>
              <a:t/>
            </a:r>
            <a:br>
              <a:rPr dirty="0"/>
            </a:br>
            <a:r>
              <a:rPr lang="zh-CN" altLang="en-US" sz="1530" kern="0" dirty="0" smtClean="0">
                <a:solidFill>
                  <a:srgbClr val="000000"/>
                </a:solidFill>
                <a:latin typeface="Times New Roman" pitchFamily="65" charset="-122"/>
                <a:ea typeface="宋体" pitchFamily="65" charset="-122"/>
              </a:rPr>
              <a:t>这个世界吗?小猴子的故事让我知道了溺爱和安逸的危害。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王洛宾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这位被誉为中国“西北民歌之父”的音乐大师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一生经历了各种磨难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身陷囹圄、妻离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子散</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面对这些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他却“胜似闲庭信步”。最终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他投身于大西北的沙漠孤烟中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并在那里创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在那遥远的地方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等多首经典西北民歌。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“岁寒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然后知松柏之后凋也。”王洛宾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用自己的人生为我们诠释了人是怎样在磨炼中成长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同时也告诉我们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人只有经过历练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才能体会出生命的意义。</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警世贤文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宝剑锋从磨砺出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梅花香自苦寒来。”泰戈尔说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只有经历过地狱般的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磨砺,才能练就创造天堂的力量。”我说:“只有经过磨炼,才能领悟生命的真谛,体验生命的</a:t>
            </a:r>
            <a:r>
              <a:rPr dirty="0"/>
              <a:t/>
            </a:r>
            <a:br>
              <a:rPr dirty="0"/>
            </a:br>
            <a:r>
              <a:rPr lang="zh-CN" altLang="en-US" sz="1530" kern="0" dirty="0" smtClean="0">
                <a:solidFill>
                  <a:srgbClr val="000000"/>
                </a:solidFill>
                <a:latin typeface="Times New Roman" pitchFamily="65" charset="-122"/>
                <a:ea typeface="宋体" pitchFamily="65" charset="-122"/>
              </a:rPr>
              <a:t>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这是一篇经过阅卷专家组评定的标杆范文,有以下特色:①内容充实,引人深思。作者</a:t>
            </a:r>
            <a:r>
              <a:rPr dirty="0"/>
              <a:t/>
            </a:r>
            <a:br>
              <a:rPr dirty="0"/>
            </a:br>
            <a:r>
              <a:rPr lang="zh-CN" altLang="en-US" sz="1530" kern="0" dirty="0" smtClean="0">
                <a:solidFill>
                  <a:srgbClr val="000000"/>
                </a:solidFill>
                <a:latin typeface="Times New Roman" pitchFamily="65" charset="-122"/>
                <a:ea typeface="宋体" pitchFamily="65" charset="-122"/>
              </a:rPr>
              <a:t>围绕生命的意义在于“磨炼”进行写作,以猴子的故事作为过渡,由物及人,写出了自强自立的</a:t>
            </a:r>
            <a:r>
              <a:rPr dirty="0"/>
              <a:t/>
            </a:r>
            <a:br>
              <a:rPr dirty="0"/>
            </a:br>
            <a:r>
              <a:rPr lang="zh-CN" altLang="en-US" sz="1530" kern="0" dirty="0" smtClean="0">
                <a:solidFill>
                  <a:srgbClr val="000000"/>
                </a:solidFill>
                <a:latin typeface="Times New Roman" pitchFamily="65" charset="-122"/>
                <a:ea typeface="宋体" pitchFamily="65" charset="-122"/>
              </a:rPr>
              <a:t>生存法则,文章引经据典,材料丰富。②语言简洁、形象、生动。以设问句开头,道出“磨炼”</a:t>
            </a:r>
            <a:r>
              <a:rPr dirty="0"/>
              <a:t/>
            </a:r>
            <a:br>
              <a:rPr dirty="0"/>
            </a:br>
            <a:r>
              <a:rPr lang="zh-CN" altLang="en-US" sz="1530" kern="0" dirty="0" smtClean="0">
                <a:solidFill>
                  <a:srgbClr val="000000"/>
                </a:solidFill>
                <a:latin typeface="Times New Roman" pitchFamily="65" charset="-122"/>
                <a:ea typeface="宋体" pitchFamily="65" charset="-122"/>
              </a:rPr>
              <a:t>的真谛;排比的使用,增强了文章气势;同时经典名言的大量使用,也使语言更加厚重有味。③</a:t>
            </a:r>
            <a:r>
              <a:rPr dirty="0"/>
              <a:t/>
            </a:r>
            <a:br>
              <a:rPr dirty="0"/>
            </a:br>
            <a:r>
              <a:rPr lang="zh-CN" altLang="en-US" sz="1530" kern="0" dirty="0" smtClean="0">
                <a:solidFill>
                  <a:srgbClr val="000000"/>
                </a:solidFill>
                <a:latin typeface="Times New Roman" pitchFamily="65" charset="-122"/>
                <a:ea typeface="宋体" pitchFamily="65" charset="-122"/>
              </a:rPr>
              <a:t>结构合理,浑然一体。开头点题,从反面进行议论;再引出一个故事;进而引申。结构清晰,逻辑</a:t>
            </a:r>
            <a:r>
              <a:rPr dirty="0"/>
              <a:t/>
            </a:r>
            <a:br>
              <a:rPr dirty="0"/>
            </a:br>
            <a:r>
              <a:rPr lang="zh-CN" altLang="en-US" sz="1530" kern="0" dirty="0" smtClean="0">
                <a:solidFill>
                  <a:srgbClr val="000000"/>
                </a:solidFill>
                <a:latin typeface="Times New Roman" pitchFamily="65" charset="-122"/>
                <a:ea typeface="宋体" pitchFamily="65" charset="-122"/>
              </a:rPr>
              <a:t>严密。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10.(2014</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Ⅰ,18,60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根据要求写一篇不少于</a:t>
            </a:r>
            <a:r>
              <a:rPr lang="en-US" altLang="zh-CN" sz="1530" kern="0" dirty="0" smtClean="0">
                <a:solidFill>
                  <a:srgbClr val="000000"/>
                </a:solidFill>
                <a:latin typeface="Times New Roman" pitchFamily="65" charset="-122"/>
                <a:ea typeface="宋体" pitchFamily="65" charset="-122"/>
              </a:rPr>
              <a:t>800</a:t>
            </a:r>
            <a:r>
              <a:rPr lang="zh-CN" altLang="en-US" sz="1530" kern="0" dirty="0" smtClean="0">
                <a:solidFill>
                  <a:srgbClr val="000000"/>
                </a:solidFill>
                <a:latin typeface="Times New Roman" pitchFamily="65" charset="-122"/>
                <a:ea typeface="宋体" pitchFamily="65" charset="-122"/>
              </a:rPr>
              <a:t>字的文章。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“山羊过独木桥”是为民学校传统的团体比赛项目。规则是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双方队员两两对决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同时相向而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走上仅容一人通行的低矮独木桥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能突破对方阻拦成功过桥者获胜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最后以全队通过人数多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少决定胜负。因此习惯上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双方相遇时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会像山羊抵角一样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尽力使对方落下桥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自己通过。不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今年预赛中出现了新情况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有一组比赛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双方选手相遇时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互相抱住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转身换位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全都顺利过了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桥。这种做法当场就引发了观众、运动员和裁判员的激烈争论。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事后,相关的思考还在继续。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a:t>
            </a:r>
            <a:r>
              <a:rPr dirty="0"/>
              <a:t/>
            </a:r>
            <a:br>
              <a:rPr dirty="0"/>
            </a:br>
            <a:r>
              <a:rPr lang="zh-CN" altLang="en-US" sz="1530" kern="0" dirty="0" smtClean="0">
                <a:solidFill>
                  <a:srgbClr val="000000"/>
                </a:solidFill>
                <a:latin typeface="Times New Roman" pitchFamily="65" charset="-122"/>
                <a:ea typeface="宋体" pitchFamily="65" charset="-122"/>
              </a:rPr>
              <a:t>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本题属于给材料作文题,要认真、细致地阅读材料,把握材料的实质内容,确立论</a:t>
            </a:r>
            <a:r>
              <a:rPr dirty="0"/>
              <a:t/>
            </a:r>
            <a:br>
              <a:rPr dirty="0"/>
            </a:br>
            <a:r>
              <a:rPr lang="zh-CN" altLang="en-US" sz="1530" kern="0" dirty="0" smtClean="0">
                <a:solidFill>
                  <a:srgbClr val="000000"/>
                </a:solidFill>
                <a:latin typeface="Times New Roman" pitchFamily="65" charset="-122"/>
                <a:ea typeface="宋体" pitchFamily="65" charset="-122"/>
              </a:rPr>
              <a:t>点。从材料内容上看,可从以下方面论述:①竞争与合作。现今世界,竞争激烈,竞争双方不一</a:t>
            </a:r>
            <a:r>
              <a:rPr dirty="0"/>
              <a:t/>
            </a:r>
            <a:br>
              <a:rPr dirty="0"/>
            </a:br>
            <a:r>
              <a:rPr lang="zh-CN" altLang="en-US" sz="1530" kern="0" dirty="0" smtClean="0">
                <a:solidFill>
                  <a:srgbClr val="000000"/>
                </a:solidFill>
                <a:latin typeface="Times New Roman" pitchFamily="65" charset="-122"/>
                <a:ea typeface="宋体" pitchFamily="65" charset="-122"/>
              </a:rPr>
              <a:t>定非得争个你死我活,也可选择合作,互惠共赢,这是竞争的最高境界,也是竞争的最好结果,符</a:t>
            </a:r>
            <a:r>
              <a:rPr dirty="0"/>
              <a:t/>
            </a:r>
            <a:br>
              <a:rPr dirty="0"/>
            </a:br>
            <a:r>
              <a:rPr lang="zh-CN" altLang="en-US" sz="1530" kern="0" dirty="0" smtClean="0">
                <a:solidFill>
                  <a:srgbClr val="000000"/>
                </a:solidFill>
                <a:latin typeface="Times New Roman" pitchFamily="65" charset="-122"/>
                <a:ea typeface="宋体" pitchFamily="65" charset="-122"/>
              </a:rPr>
              <a:t>合构建和谐社会的大趋势。②打破常规,与时俱进。按照常规,竞争对手之间本应相互争斗,欲</a:t>
            </a:r>
            <a:r>
              <a:rPr dirty="0"/>
              <a:t/>
            </a:r>
            <a:br>
              <a:rPr dirty="0"/>
            </a:br>
            <a:r>
              <a:rPr lang="zh-CN" altLang="en-US" sz="1530" kern="0" dirty="0" smtClean="0">
                <a:solidFill>
                  <a:srgbClr val="000000"/>
                </a:solidFill>
                <a:latin typeface="Times New Roman" pitchFamily="65" charset="-122"/>
                <a:ea typeface="宋体" pitchFamily="65" charset="-122"/>
              </a:rPr>
              <a:t>把对方置之死地而后快,殊不知,世界在变化,竞争的规则也应与时俱进,竞争双方也可以在竞</a:t>
            </a:r>
            <a:r>
              <a:rPr dirty="0"/>
              <a:t/>
            </a:r>
            <a:br>
              <a:rPr dirty="0"/>
            </a:br>
            <a:r>
              <a:rPr lang="zh-CN" altLang="en-US" sz="1530" kern="0" dirty="0" smtClean="0">
                <a:solidFill>
                  <a:srgbClr val="000000"/>
                </a:solidFill>
                <a:latin typeface="Times New Roman" pitchFamily="65" charset="-122"/>
                <a:ea typeface="宋体" pitchFamily="65" charset="-122"/>
              </a:rPr>
              <a:t>争中合作,在合作中竞争,从而共同成功,皆大欢喜。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合作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成功之花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扎根在竞争合作的土壤上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生长于创新思维的阳光中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只有这样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它才能绽放出惊艳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的美丽。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题记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古人云:“穷则变,变则通,通则久。”也有人说:“团结力量大。”这里的通,指的是思想上的</a:t>
            </a:r>
            <a:r>
              <a:rPr dirty="0"/>
              <a:t/>
            </a:r>
            <a:br>
              <a:rPr dirty="0"/>
            </a:br>
            <a:r>
              <a:rPr lang="zh-CN" altLang="en-US" sz="1530" kern="0" dirty="0" smtClean="0">
                <a:solidFill>
                  <a:srgbClr val="000000"/>
                </a:solidFill>
                <a:latin typeface="Times New Roman" pitchFamily="65" charset="-122"/>
                <a:ea typeface="宋体" pitchFamily="65" charset="-122"/>
              </a:rPr>
              <a:t>转变,即突破惯性模式。而团结,亦不仅仅是与队友的合作,还要与对手合作。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山羊过独木桥,恰恰说明了这一点,虽然是在比赛,然而打破习惯,两队在竞争中合作,双双通过</a:t>
            </a:r>
            <a:r>
              <a:rPr dirty="0"/>
              <a:t/>
            </a:r>
            <a:br>
              <a:rPr dirty="0"/>
            </a:br>
            <a:r>
              <a:rPr lang="zh-CN" altLang="en-US" sz="1530" kern="0" dirty="0" smtClean="0">
                <a:solidFill>
                  <a:srgbClr val="000000"/>
                </a:solidFill>
                <a:latin typeface="Times New Roman" pitchFamily="65" charset="-122"/>
                <a:ea typeface="宋体" pitchFamily="65" charset="-122"/>
              </a:rPr>
              <a:t>独木桥,实现了双赢,何乐而不为?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创新与合作促成个人的成功。在学习生活中,我们更多的是把同学当成对手来看待。今天他</a:t>
            </a:r>
            <a:r>
              <a:rPr dirty="0"/>
              <a:t/>
            </a:r>
            <a:br>
              <a:rPr dirty="0"/>
            </a:br>
            <a:r>
              <a:rPr lang="zh-CN" altLang="en-US" sz="1530" kern="0" dirty="0" smtClean="0">
                <a:solidFill>
                  <a:srgbClr val="000000"/>
                </a:solidFill>
                <a:latin typeface="Times New Roman" pitchFamily="65" charset="-122"/>
                <a:ea typeface="宋体" pitchFamily="65" charset="-122"/>
              </a:rPr>
              <a:t>比你多做出了几道题,多考了几分;明天你发奋要争这口气。看似动力十足,实则“火药味”十</a:t>
            </a:r>
            <a:r>
              <a:rPr dirty="0"/>
              <a:t/>
            </a:r>
            <a:br>
              <a:rPr dirty="0"/>
            </a:br>
            <a:r>
              <a:rPr lang="zh-CN" altLang="en-US" sz="1530" kern="0" dirty="0" smtClean="0">
                <a:solidFill>
                  <a:srgbClr val="000000"/>
                </a:solidFill>
                <a:latin typeface="Times New Roman" pitchFamily="65" charset="-122"/>
                <a:ea typeface="宋体" pitchFamily="65" charset="-122"/>
              </a:rPr>
              <a:t>足,心情不爽。倒不如把所谓的“竞争对手”看成朋友,在学习中相互监督,相互鼓励,共同进步。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打破思维定式,把对手看成朋友,才更有可能获得更大的舞台。虽说“与人斗,其乐无穷”,然</a:t>
            </a:r>
            <a:r>
              <a:rPr dirty="0"/>
              <a:t/>
            </a:r>
            <a:br>
              <a:rPr dirty="0"/>
            </a:br>
            <a:r>
              <a:rPr lang="zh-CN" altLang="en-US" sz="1530" kern="0" dirty="0" smtClean="0">
                <a:solidFill>
                  <a:srgbClr val="000000"/>
                </a:solidFill>
                <a:latin typeface="Times New Roman" pitchFamily="65" charset="-122"/>
                <a:ea typeface="宋体" pitchFamily="65" charset="-122"/>
              </a:rPr>
              <a:t>“与人合作,更是其乐无穷”!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创新与合作推进企业的发展。一个企业要想发展、壮大,势必少不了这两个关键词。前几年,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香港与珠三角搞“前店后厂”模式,在竞争中合作,相互弥补不足,扩大优势,迅速实现了现代</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成为我国对外开放的前沿窗口。近年来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电商风靡全国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电子交易量呈几何式暴涨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相关的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乡企亦发展迅猛。百度、京东、腾讯、天猫等无一不是在转变思维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在与对手激烈竞争中合作形成产业链条,实现了规模效应,实现了利润最大化。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创新与合作同样推动国家的崛起。随着我国综合国力的提高,“中国威胁论”在西方兴起,东</a:t>
            </a:r>
            <a:r>
              <a:rPr dirty="0"/>
              <a:t/>
            </a:r>
            <a:br>
              <a:rPr dirty="0"/>
            </a:br>
            <a:r>
              <a:rPr lang="zh-CN" altLang="en-US" sz="1530" kern="0" dirty="0" smtClean="0">
                <a:solidFill>
                  <a:srgbClr val="000000"/>
                </a:solidFill>
                <a:latin typeface="Times New Roman" pitchFamily="65" charset="-122"/>
                <a:ea typeface="宋体" pitchFamily="65" charset="-122"/>
              </a:rPr>
              <a:t>亚周边国家也有点沉不住气。对此,我们的习总书记提出了“命运共同体”理论,即我们与周</a:t>
            </a:r>
            <a:r>
              <a:rPr dirty="0"/>
              <a:t/>
            </a:r>
            <a:br>
              <a:rPr dirty="0"/>
            </a:br>
            <a:r>
              <a:rPr lang="zh-CN" altLang="en-US" sz="1530" kern="0" dirty="0" smtClean="0">
                <a:solidFill>
                  <a:srgbClr val="000000"/>
                </a:solidFill>
                <a:latin typeface="Times New Roman" pitchFamily="65" charset="-122"/>
                <a:ea typeface="宋体" pitchFamily="65" charset="-122"/>
              </a:rPr>
              <a:t>边及世界各国的关系不是一成不变的,我们需打破传统的“大国崛起”与霸权相挂钩的思维</a:t>
            </a:r>
            <a:r>
              <a:rPr dirty="0"/>
              <a:t/>
            </a:r>
            <a:br>
              <a:rPr dirty="0"/>
            </a:br>
            <a:r>
              <a:rPr lang="zh-CN" altLang="en-US" sz="1530" kern="0" dirty="0" smtClean="0">
                <a:solidFill>
                  <a:srgbClr val="000000"/>
                </a:solidFill>
                <a:latin typeface="Times New Roman" pitchFamily="65" charset="-122"/>
                <a:ea typeface="宋体" pitchFamily="65" charset="-122"/>
              </a:rPr>
              <a:t>观念,致力于和平崛起的新思想,并且我们与周边国家利益共生,息息相关,既是对手又是朋友,</a:t>
            </a:r>
            <a:r>
              <a:rPr dirty="0"/>
              <a:t/>
            </a:r>
            <a:br>
              <a:rPr dirty="0"/>
            </a:br>
            <a:r>
              <a:rPr lang="zh-CN" altLang="en-US" sz="1530" kern="0" dirty="0" smtClean="0">
                <a:solidFill>
                  <a:srgbClr val="000000"/>
                </a:solidFill>
                <a:latin typeface="Times New Roman" pitchFamily="65" charset="-122"/>
                <a:ea typeface="宋体" pitchFamily="65" charset="-122"/>
              </a:rPr>
              <a:t>是一个统一的命运共同体,唯有如此,才能保证中国和平崛起,中华民族伟大复兴!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创新与合作,个人、企业与国家成功的“双响炮”,少了两者中的任何一个,都不是完美的成</a:t>
            </a:r>
            <a:r>
              <a:rPr dirty="0"/>
              <a:t/>
            </a:r>
            <a:br>
              <a:rPr dirty="0"/>
            </a:br>
            <a:r>
              <a:rPr lang="zh-CN" altLang="en-US" sz="1530" kern="0" dirty="0" smtClean="0">
                <a:solidFill>
                  <a:srgbClr val="000000"/>
                </a:solidFill>
                <a:latin typeface="Times New Roman" pitchFamily="65" charset="-122"/>
                <a:ea typeface="宋体" pitchFamily="65" charset="-122"/>
              </a:rPr>
              <a:t>功,双管齐下,才是成功的至高境界。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文章立论紧扣材料,醒目,切题。标题即论点,让阅卷老师眼前一亮。其次文章从个</a:t>
            </a:r>
            <a:r>
              <a:rPr dirty="0"/>
              <a:t/>
            </a:r>
            <a:br>
              <a:rPr dirty="0"/>
            </a:br>
            <a:r>
              <a:rPr lang="zh-CN" altLang="en-US" sz="1530" kern="0" dirty="0" smtClean="0">
                <a:solidFill>
                  <a:srgbClr val="000000"/>
                </a:solidFill>
                <a:latin typeface="Times New Roman" pitchFamily="65" charset="-122"/>
                <a:ea typeface="宋体" pitchFamily="65" charset="-122"/>
              </a:rPr>
              <a:t>人、企业、国家三方面摆事实讲道理,范围由小到大排列,结构严谨。本文最突出的一个特点</a:t>
            </a:r>
            <a:r>
              <a:rPr dirty="0"/>
              <a:t/>
            </a:r>
            <a:br>
              <a:rPr dirty="0"/>
            </a:br>
            <a:r>
              <a:rPr lang="zh-CN" altLang="en-US" sz="1530" kern="0" dirty="0" smtClean="0">
                <a:solidFill>
                  <a:srgbClr val="000000"/>
                </a:solidFill>
                <a:latin typeface="Times New Roman" pitchFamily="65" charset="-122"/>
                <a:ea typeface="宋体" pitchFamily="65" charset="-122"/>
              </a:rPr>
              <a:t>是时代感强,如电商、京东、“中国威胁论”、“中国和平崛起”、习总书记讲话等,可见考</a:t>
            </a:r>
            <a:r>
              <a:rPr dirty="0"/>
              <a:t/>
            </a:r>
            <a:br>
              <a:rPr dirty="0"/>
            </a:br>
            <a:r>
              <a:rPr lang="zh-CN" altLang="en-US" sz="1530" kern="0" dirty="0" smtClean="0">
                <a:solidFill>
                  <a:srgbClr val="000000"/>
                </a:solidFill>
                <a:latin typeface="Times New Roman" pitchFamily="65" charset="-122"/>
                <a:ea typeface="宋体" pitchFamily="65" charset="-122"/>
              </a:rPr>
              <a:t>生对时事很关心,并且有自己的想法。视野开阔了,思想境界提升了,文章的水平就不一般了。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竞争亦需合作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生活中处处存在着竞争,也处处存在着合作。竞争与合作,看上去是相互对立、存在隔阂的两</a:t>
            </a:r>
            <a:r>
              <a:rPr dirty="0"/>
              <a:t/>
            </a:r>
            <a:br>
              <a:rPr dirty="0"/>
            </a:br>
            <a:r>
              <a:rPr lang="zh-CN" altLang="en-US" sz="1530" kern="0" dirty="0" smtClean="0">
                <a:solidFill>
                  <a:srgbClr val="000000"/>
                </a:solidFill>
                <a:latin typeface="Times New Roman" pitchFamily="65" charset="-122"/>
                <a:ea typeface="宋体" pitchFamily="65" charset="-122"/>
              </a:rPr>
              <a:t>个方面,但若将其转化,竞争中合作,合作中竞争,那将有意想不到的收获。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班级里的同学之间充满着竞争与合作,但每个人是否会在竞争中学会与他人合作,实现共赢?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美国在政治上实行三权分立,总统、国会和联邦法院间相互制约、相互监督。从个体来看,他</a:t>
            </a:r>
            <a:r>
              <a:rPr dirty="0"/>
              <a:t/>
            </a:r>
            <a:br>
              <a:rPr dirty="0"/>
            </a:br>
            <a:r>
              <a:rPr lang="zh-CN" altLang="en-US" sz="1530" kern="0" dirty="0" smtClean="0">
                <a:solidFill>
                  <a:srgbClr val="000000"/>
                </a:solidFill>
                <a:latin typeface="Times New Roman" pitchFamily="65" charset="-122"/>
                <a:ea typeface="宋体" pitchFamily="65" charset="-122"/>
              </a:rPr>
              <a:t>们之间是竞争关系,谁都希望自己的政绩能更优秀,但从整个国家来看,他们的一致目的是让国</a:t>
            </a:r>
            <a:r>
              <a:rPr dirty="0"/>
              <a:t/>
            </a:r>
            <a:br>
              <a:rPr dirty="0"/>
            </a:br>
            <a:r>
              <a:rPr lang="zh-CN" altLang="en-US" sz="1530" kern="0" dirty="0" smtClean="0">
                <a:solidFill>
                  <a:srgbClr val="000000"/>
                </a:solidFill>
                <a:latin typeface="Times New Roman" pitchFamily="65" charset="-122"/>
                <a:ea typeface="宋体" pitchFamily="65" charset="-122"/>
              </a:rPr>
              <a:t>家更好地发展。他们虽然互相牵制,但又互相合作,只有在竞争中合作,才能使国家政权统一,</a:t>
            </a:r>
            <a:r>
              <a:rPr dirty="0"/>
              <a:t/>
            </a:r>
            <a:br>
              <a:rPr dirty="0"/>
            </a:br>
            <a:r>
              <a:rPr lang="zh-CN" altLang="en-US" sz="1530" kern="0" dirty="0" smtClean="0">
                <a:solidFill>
                  <a:srgbClr val="000000"/>
                </a:solidFill>
                <a:latin typeface="Times New Roman" pitchFamily="65" charset="-122"/>
                <a:ea typeface="宋体" pitchFamily="65" charset="-122"/>
              </a:rPr>
              <a:t>国家稳定发展。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竞争亦需合作,他们既对立又统一。只有竞争没有合作,会使对手走上偏于争夺的一方,甚至走</a:t>
            </a:r>
            <a:r>
              <a:rPr dirty="0"/>
              <a:t/>
            </a:r>
            <a:br>
              <a:rPr dirty="0"/>
            </a:br>
            <a:r>
              <a:rPr lang="zh-CN" altLang="en-US" sz="1530" kern="0" dirty="0" smtClean="0">
                <a:solidFill>
                  <a:srgbClr val="000000"/>
                </a:solidFill>
                <a:latin typeface="Times New Roman" pitchFamily="65" charset="-122"/>
                <a:ea typeface="宋体" pitchFamily="65" charset="-122"/>
              </a:rPr>
              <a:t>向极端道路,使用各种手段和方式达到加快成功的目的。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1929—1933年的经济危机使世界多数资本主义国家深受其害。国家间本应合作起来共同对</a:t>
            </a:r>
            <a:r>
              <a:rPr dirty="0"/>
              <a:t/>
            </a:r>
            <a:br>
              <a:rPr dirty="0"/>
            </a:br>
            <a:r>
              <a:rPr lang="zh-CN" altLang="en-US" sz="1530" kern="0" dirty="0" smtClean="0">
                <a:solidFill>
                  <a:srgbClr val="000000"/>
                </a:solidFill>
                <a:latin typeface="Times New Roman" pitchFamily="65" charset="-122"/>
                <a:ea typeface="宋体" pitchFamily="65" charset="-122"/>
              </a:rPr>
              <a:t>抗危机,然而却出现了法西斯势力的侵略,他们就是在一种压迫下先走上了极端道路。这种一</a:t>
            </a:r>
            <a:r>
              <a:rPr dirty="0"/>
              <a:t/>
            </a:r>
            <a:br>
              <a:rPr dirty="0"/>
            </a:br>
            <a:r>
              <a:rPr lang="zh-CN" altLang="en-US" sz="1530" kern="0" dirty="0" smtClean="0">
                <a:solidFill>
                  <a:srgbClr val="000000"/>
                </a:solidFill>
                <a:latin typeface="Times New Roman" pitchFamily="65" charset="-122"/>
                <a:ea typeface="宋体" pitchFamily="65" charset="-122"/>
              </a:rPr>
              <a:t>味争夺世界霸主的行为是一定不能成功的。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竞争亦需合作。只有在竞争中加强合作,才会守住自己的一方信心和斗志,最终实现和平的成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“先进生产力”转移进来,以达到经济转型、产业升级的目的。)重视三个层次之间的过渡衔</a:t>
            </a:r>
            <a:r>
              <a:t/>
            </a:r>
            <a:br/>
            <a:r>
              <a:rPr lang="zh-CN" altLang="en-US" sz="1530" kern="0" dirty="0" smtClean="0">
                <a:solidFill>
                  <a:srgbClr val="000000"/>
                </a:solidFill>
                <a:latin typeface="Times New Roman" pitchFamily="65" charset="-122"/>
                <a:ea typeface="宋体" pitchFamily="65" charset="-122"/>
              </a:rPr>
              <a:t>接,说明考生对三则材料的内在联系理解相对到位。第三个层次,即对“新时代长征”的认识</a:t>
            </a:r>
            <a:r>
              <a:t/>
            </a:r>
            <a:br/>
            <a:r>
              <a:rPr lang="zh-CN" altLang="en-US" sz="1530" kern="0" dirty="0" smtClean="0">
                <a:solidFill>
                  <a:srgbClr val="000000"/>
                </a:solidFill>
                <a:latin typeface="Times New Roman" pitchFamily="65" charset="-122"/>
                <a:ea typeface="宋体" pitchFamily="65" charset="-122"/>
              </a:rPr>
              <a:t>能够统合第一、二则材料,说理丰富深刻。引用《吕氏春秋》中的话,彰显了考生广阔的阅读</a:t>
            </a:r>
            <a:r>
              <a:t/>
            </a:r>
            <a:br/>
            <a:r>
              <a:rPr lang="zh-CN" altLang="en-US" sz="1530" kern="0" dirty="0" smtClean="0">
                <a:solidFill>
                  <a:srgbClr val="000000"/>
                </a:solidFill>
                <a:latin typeface="Times New Roman" pitchFamily="65" charset="-122"/>
                <a:ea typeface="宋体" pitchFamily="65" charset="-122"/>
              </a:rPr>
              <a:t>视野。此外,文章的多处引用亦彰显了文采。结尾回扣论点,总结全文,升华主旨(中华民族伟</a:t>
            </a:r>
            <a:r>
              <a:t/>
            </a:r>
            <a:br/>
            <a:r>
              <a:rPr lang="zh-CN" altLang="en-US" sz="1530" kern="0" dirty="0" smtClean="0">
                <a:solidFill>
                  <a:srgbClr val="000000"/>
                </a:solidFill>
                <a:latin typeface="Times New Roman" pitchFamily="65" charset="-122"/>
                <a:ea typeface="宋体" pitchFamily="65" charset="-122"/>
              </a:rPr>
              <a:t>大复兴、中国梦)。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奋发有力,共创中国梦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广西南宁一考生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鲁迅曾说:“无穷的远方,无数的人们,都和我有关。”没有人是一座孤岛。站在历史的新起点</a:t>
            </a:r>
            <a:r>
              <a:t/>
            </a:r>
            <a:br/>
            <a:r>
              <a:rPr lang="zh-CN" altLang="en-US" sz="1530" kern="0" dirty="0" smtClean="0">
                <a:solidFill>
                  <a:srgbClr val="000000"/>
                </a:solidFill>
                <a:latin typeface="Times New Roman" pitchFamily="65" charset="-122"/>
                <a:ea typeface="宋体" pitchFamily="65" charset="-122"/>
              </a:rPr>
              <a:t>上,我们是顺潮而上还是逡巡不前,是事不关己还是心系祖国,是坐享其成还是积极奋斗,主动</a:t>
            </a:r>
            <a:r>
              <a:t/>
            </a:r>
            <a:br/>
            <a:r>
              <a:rPr lang="zh-CN" altLang="en-US" sz="1530" kern="0" dirty="0" smtClean="0">
                <a:solidFill>
                  <a:srgbClr val="000000"/>
                </a:solidFill>
                <a:latin typeface="Times New Roman" pitchFamily="65" charset="-122"/>
                <a:ea typeface="宋体" pitchFamily="65" charset="-122"/>
              </a:rPr>
              <a:t>权皆在你我手中。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我想,我们生活在最好的时代,现代化蓝图已具规模,全面小康指日可待,中华民族伟大复兴亦</a:t>
            </a:r>
            <a:r>
              <a:t/>
            </a:r>
            <a:br/>
            <a:r>
              <a:rPr lang="zh-CN" altLang="en-US" sz="1530" kern="0" dirty="0" smtClean="0">
                <a:solidFill>
                  <a:srgbClr val="000000"/>
                </a:solidFill>
                <a:latin typeface="Times New Roman" pitchFamily="65" charset="-122"/>
                <a:ea typeface="宋体" pitchFamily="65" charset="-122"/>
              </a:rPr>
              <a:t>非遥遥无期。在改革开放、现代化的潮流中,今之少年应当奋发有力,携手共进,勠力同心,志</a:t>
            </a:r>
            <a:r>
              <a:t/>
            </a:r>
            <a:br/>
            <a:r>
              <a:rPr lang="zh-CN" altLang="en-US" sz="1530" kern="0" dirty="0" smtClean="0">
                <a:solidFill>
                  <a:srgbClr val="000000"/>
                </a:solidFill>
                <a:latin typeface="Times New Roman" pitchFamily="65" charset="-122"/>
                <a:ea typeface="宋体" pitchFamily="65" charset="-122"/>
              </a:rPr>
              <a:t>存高远,共同为中国梦的实现而努力奋斗。</a:t>
            </a:r>
            <a:endParaRPr lang="zh-CN" altLang="en-US"/>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功或双向的共赢。 20世纪末以来,全球化不断加强,各国间的联系也日益密切,竞争不断,合作不断。国家间既充</a:t>
            </a:r>
            <a:r>
              <a:rPr dirty="0"/>
              <a:t/>
            </a:r>
            <a:br>
              <a:rPr dirty="0"/>
            </a:br>
            <a:r>
              <a:rPr lang="zh-CN" altLang="en-US" sz="1530" kern="0" dirty="0" smtClean="0">
                <a:solidFill>
                  <a:srgbClr val="000000"/>
                </a:solidFill>
                <a:latin typeface="Times New Roman" pitchFamily="65" charset="-122"/>
                <a:ea typeface="宋体" pitchFamily="65" charset="-122"/>
              </a:rPr>
              <a:t>满着竞争,又存在着合作。然而,只有在竞争中合作,国家才会走得更远,就像当今世界的主题:</a:t>
            </a:r>
            <a:r>
              <a:rPr dirty="0"/>
              <a:t/>
            </a:r>
            <a:br>
              <a:rPr dirty="0"/>
            </a:br>
            <a:r>
              <a:rPr lang="zh-CN" altLang="en-US" sz="1530" kern="0" dirty="0" smtClean="0">
                <a:solidFill>
                  <a:srgbClr val="000000"/>
                </a:solidFill>
                <a:latin typeface="Times New Roman" pitchFamily="65" charset="-122"/>
                <a:ea typeface="宋体" pitchFamily="65" charset="-122"/>
              </a:rPr>
              <a:t>和平与发展。欧盟的扩大,亚太经合组织的建立等,无一不是国家间加强合作的表现,也只有这</a:t>
            </a:r>
            <a:r>
              <a:rPr dirty="0"/>
              <a:t/>
            </a:r>
            <a:br>
              <a:rPr dirty="0"/>
            </a:br>
            <a:r>
              <a:rPr lang="zh-CN" altLang="en-US" sz="1530" kern="0" dirty="0" smtClean="0">
                <a:solidFill>
                  <a:srgbClr val="000000"/>
                </a:solidFill>
                <a:latin typeface="Times New Roman" pitchFamily="65" charset="-122"/>
                <a:ea typeface="宋体" pitchFamily="65" charset="-122"/>
              </a:rPr>
              <a:t>样,世界才会实现和平发展,人们的生活才会更加美好。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就像为民学校的比赛,那两个竞争对手换了一种方式,实现了一种更为和平的竞争,这无疑是好</a:t>
            </a:r>
            <a:r>
              <a:rPr dirty="0"/>
              <a:t/>
            </a:r>
            <a:br>
              <a:rPr dirty="0"/>
            </a:br>
            <a:r>
              <a:rPr lang="zh-CN" altLang="en-US" sz="1530"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我们人生的梦需要我们与周围的人或物积极竞争、努力拼搏。我们的“中国梦”需要我们</a:t>
            </a:r>
            <a:r>
              <a:rPr dirty="0"/>
              <a:t/>
            </a:r>
            <a:br>
              <a:rPr dirty="0"/>
            </a:br>
            <a:r>
              <a:rPr lang="zh-CN" altLang="en-US" sz="1530" kern="0" dirty="0" smtClean="0">
                <a:solidFill>
                  <a:srgbClr val="000000"/>
                </a:solidFill>
                <a:latin typeface="Times New Roman" pitchFamily="65" charset="-122"/>
                <a:ea typeface="宋体" pitchFamily="65" charset="-122"/>
              </a:rPr>
              <a:t>全民族团结一致、加强合作去实现。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“路曼曼其修远兮”,竞争中合作,将伴我们上下求索。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本文论证严谨,起承转合,衔接自然。第一段开门见山亮出观点,简洁明了,是“起”;</a:t>
            </a:r>
            <a:r>
              <a:rPr dirty="0"/>
              <a:t/>
            </a:r>
            <a:br>
              <a:rPr dirty="0"/>
            </a:br>
            <a:r>
              <a:rPr lang="zh-CN" altLang="en-US" sz="1530" kern="0" dirty="0" smtClean="0">
                <a:solidFill>
                  <a:srgbClr val="000000"/>
                </a:solidFill>
                <a:latin typeface="Times New Roman" pitchFamily="65" charset="-122"/>
                <a:ea typeface="宋体" pitchFamily="65" charset="-122"/>
              </a:rPr>
              <a:t>接着列举同学间、美国的事例并作分析,阐述竞争中合作有意想不到的收获,是“承”;然后分</a:t>
            </a:r>
            <a:r>
              <a:rPr dirty="0"/>
              <a:t/>
            </a:r>
            <a:br>
              <a:rPr dirty="0"/>
            </a:br>
            <a:r>
              <a:rPr lang="zh-CN" altLang="en-US" sz="1530" kern="0" dirty="0" smtClean="0">
                <a:solidFill>
                  <a:srgbClr val="000000"/>
                </a:solidFill>
                <a:latin typeface="Times New Roman" pitchFamily="65" charset="-122"/>
                <a:ea typeface="宋体" pitchFamily="65" charset="-122"/>
              </a:rPr>
              <a:t>两个分论点,并列举发生在1929—1933年的世界经济危机事例和20世纪末国家间的合作事例,</a:t>
            </a:r>
            <a:r>
              <a:rPr dirty="0"/>
              <a:t/>
            </a:r>
            <a:br>
              <a:rPr dirty="0"/>
            </a:br>
            <a:r>
              <a:rPr lang="zh-CN" altLang="en-US" sz="1530" kern="0" dirty="0" smtClean="0">
                <a:solidFill>
                  <a:srgbClr val="000000"/>
                </a:solidFill>
                <a:latin typeface="Times New Roman" pitchFamily="65" charset="-122"/>
                <a:ea typeface="宋体" pitchFamily="65" charset="-122"/>
              </a:rPr>
              <a:t>进一步证明竞争中亦需合作,再联系学校比赛和实现“中国梦”中合作的重要性,是“转”;最</a:t>
            </a:r>
            <a:r>
              <a:rPr dirty="0"/>
              <a:t/>
            </a:r>
            <a:br>
              <a:rPr dirty="0"/>
            </a:br>
            <a:r>
              <a:rPr lang="zh-CN" altLang="en-US" sz="1530" kern="0" dirty="0" smtClean="0">
                <a:solidFill>
                  <a:srgbClr val="000000"/>
                </a:solidFill>
                <a:latin typeface="Times New Roman" pitchFamily="65" charset="-122"/>
                <a:ea typeface="宋体" pitchFamily="65" charset="-122"/>
              </a:rPr>
              <a:t>后引用屈原名句,呼吁竞争中合作,是“合”。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41521"/>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1.(2018天津,22,60分)阅读下面材料,根据自己的体验和感悟,写一篇文章。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生活中有不同的“器”。器能盛纳万物,美的形制与好的内容相得益彰;器能助人成事,有利器</a:t>
            </a:r>
            <a:r>
              <a:rPr dirty="0"/>
              <a:t/>
            </a:r>
            <a:br>
              <a:rPr dirty="0"/>
            </a:br>
            <a:r>
              <a:rPr lang="zh-CN" altLang="en-US" sz="1530" kern="0" dirty="0" smtClean="0">
                <a:solidFill>
                  <a:srgbClr val="000000"/>
                </a:solidFill>
                <a:latin typeface="Times New Roman" pitchFamily="65" charset="-122"/>
                <a:ea typeface="宋体" pitchFamily="65" charset="-122"/>
              </a:rPr>
              <a:t>方成匠心之作;有一种“器”叫器量,兼容并包,彰显才识气度;有一种“器”叫国之重器,肩负</a:t>
            </a:r>
            <a:r>
              <a:rPr dirty="0"/>
              <a:t/>
            </a:r>
            <a:br>
              <a:rPr dirty="0"/>
            </a:br>
            <a:r>
              <a:rPr lang="zh-CN" altLang="en-US" sz="1530" kern="0" dirty="0" smtClean="0">
                <a:solidFill>
                  <a:srgbClr val="000000"/>
                </a:solidFill>
                <a:latin typeface="Times New Roman" pitchFamily="65" charset="-122"/>
                <a:ea typeface="宋体" pitchFamily="65" charset="-122"/>
              </a:rPr>
              <a:t>荣光,成就梦想</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要求:①自选角度,自拟标题;②文体不限(诗歌除外),文体特征明显;③不少于800字;④不得抄</a:t>
            </a:r>
            <a:r>
              <a:rPr dirty="0"/>
              <a:t/>
            </a:r>
            <a:br>
              <a:rPr dirty="0"/>
            </a:br>
            <a:r>
              <a:rPr lang="zh-CN" altLang="en-US" sz="1530" kern="0" dirty="0" smtClean="0">
                <a:solidFill>
                  <a:srgbClr val="000000"/>
                </a:solidFill>
                <a:latin typeface="Times New Roman" pitchFamily="65" charset="-122"/>
                <a:ea typeface="宋体" pitchFamily="65"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今年天津卷作文要求考生围绕“器”展开联想和思考,注重发掘中国传统文化</a:t>
            </a:r>
            <a:r>
              <a:rPr dirty="0"/>
              <a:t/>
            </a:r>
            <a:br>
              <a:rPr dirty="0"/>
            </a:br>
            <a:r>
              <a:rPr lang="zh-CN" altLang="en-US" sz="1530" kern="0" dirty="0" smtClean="0">
                <a:solidFill>
                  <a:srgbClr val="000000"/>
                </a:solidFill>
                <a:latin typeface="Times New Roman" pitchFamily="65" charset="-122"/>
                <a:ea typeface="宋体" pitchFamily="65" charset="-122"/>
              </a:rPr>
              <a:t>的优秀因子,引导考生对成材成器、国之重器等进行深入思考,启迪考生争做大国栋梁,落实高</a:t>
            </a:r>
            <a:r>
              <a:rPr dirty="0"/>
              <a:t/>
            </a:r>
            <a:br>
              <a:rPr dirty="0"/>
            </a:br>
            <a:r>
              <a:rPr lang="zh-CN" altLang="en-US" sz="1530" kern="0" dirty="0" smtClean="0">
                <a:solidFill>
                  <a:srgbClr val="000000"/>
                </a:solidFill>
                <a:latin typeface="Times New Roman" pitchFamily="65" charset="-122"/>
                <a:ea typeface="宋体" pitchFamily="65" charset="-122"/>
              </a:rPr>
              <a:t>考“立德树人”的根本任务。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材料内容由总分结构组成。先总说“生活中有不同的‘器’”。这“不同”二字至关重要,</a:t>
            </a:r>
            <a:r>
              <a:rPr dirty="0"/>
              <a:t/>
            </a:r>
            <a:br>
              <a:rPr dirty="0"/>
            </a:br>
            <a:r>
              <a:rPr lang="zh-CN" altLang="en-US" sz="1530" kern="0" dirty="0" smtClean="0">
                <a:solidFill>
                  <a:srgbClr val="000000"/>
                </a:solidFill>
                <a:latin typeface="Times New Roman" pitchFamily="65" charset="-122"/>
                <a:ea typeface="宋体" pitchFamily="65" charset="-122"/>
              </a:rPr>
              <a:t>它领起下面四个方面的分说内容。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分说①“器能盛纳万物,美的形制与好的内容相得益彰”——从“器物”本义的角度来说</a:t>
            </a:r>
            <a:endParaRPr lang="zh-CN" altLang="en-US" dirty="0"/>
          </a:p>
        </p:txBody>
      </p:sp>
      <p:sp>
        <p:nvSpPr>
          <p:cNvPr id="3" name="TextBox 11"/>
          <p:cNvSpPr txBox="1"/>
          <p:nvPr/>
        </p:nvSpPr>
        <p:spPr>
          <a:xfrm>
            <a:off x="2428860" y="1062815"/>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428596" y="1562881"/>
            <a:ext cx="2723823"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a:t>
            </a:r>
            <a:r>
              <a:rPr lang="en-US" altLang="zh-CN" b="1" dirty="0" smtClean="0">
                <a:solidFill>
                  <a:srgbClr val="7030A0"/>
                </a:solidFill>
                <a:latin typeface="黑体" panose="02010609060101010101" pitchFamily="49" charset="-122"/>
                <a:ea typeface="黑体" panose="02010609060101010101" pitchFamily="49" charset="-122"/>
                <a:sym typeface="+mn-ea"/>
              </a:rPr>
              <a:t>2018</a:t>
            </a:r>
            <a:r>
              <a:rPr lang="zh-CN" altLang="en-US" b="1" dirty="0" smtClean="0">
                <a:solidFill>
                  <a:srgbClr val="7030A0"/>
                </a:solidFill>
                <a:latin typeface="黑体" panose="02010609060101010101" pitchFamily="49" charset="-122"/>
                <a:ea typeface="黑体" panose="02010609060101010101" pitchFamily="49" charset="-122"/>
                <a:sym typeface="+mn-ea"/>
              </a:rPr>
              <a:t>年高考题且</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“器物”本身的价值;分说②“器能助人成事,有利器方成匠心之作”——从“器物”的作用</a:t>
            </a:r>
            <a:r>
              <a:rPr dirty="0"/>
              <a:t/>
            </a:r>
            <a:br>
              <a:rPr dirty="0"/>
            </a:br>
            <a:r>
              <a:rPr lang="zh-CN" altLang="en-US" sz="1530" kern="0" dirty="0" smtClean="0">
                <a:solidFill>
                  <a:srgbClr val="000000"/>
                </a:solidFill>
                <a:latin typeface="Times New Roman" pitchFamily="65" charset="-122"/>
                <a:ea typeface="宋体" pitchFamily="65" charset="-122"/>
              </a:rPr>
              <a:t>角度来说以匠心精神打造匠心之作从而助人成事;分说③“有一种‘器’叫器量,兼容并包,彰</a:t>
            </a:r>
            <a:r>
              <a:rPr dirty="0"/>
              <a:t/>
            </a:r>
            <a:br>
              <a:rPr dirty="0"/>
            </a:br>
            <a:r>
              <a:rPr lang="zh-CN" altLang="en-US" sz="1530" kern="0" dirty="0" smtClean="0">
                <a:solidFill>
                  <a:srgbClr val="000000"/>
                </a:solidFill>
                <a:latin typeface="Times New Roman" pitchFamily="65" charset="-122"/>
                <a:ea typeface="宋体" pitchFamily="65" charset="-122"/>
              </a:rPr>
              <a:t>显才识气度”——从引申义的角度由物及人来说人要有器量和气度;分说④“有一种‘器’</a:t>
            </a:r>
            <a:r>
              <a:rPr dirty="0"/>
              <a:t/>
            </a:r>
            <a:br>
              <a:rPr dirty="0"/>
            </a:br>
            <a:r>
              <a:rPr lang="zh-CN" altLang="en-US" sz="1530" kern="0" dirty="0" smtClean="0">
                <a:solidFill>
                  <a:srgbClr val="000000"/>
                </a:solidFill>
                <a:latin typeface="Times New Roman" pitchFamily="65" charset="-122"/>
                <a:ea typeface="宋体" pitchFamily="65" charset="-122"/>
              </a:rPr>
              <a:t>叫国之重器,肩负荣光,成就梦想”——从社会热点的角度来说我们要肩负荣光,打造“大国重</a:t>
            </a:r>
            <a:r>
              <a:rPr dirty="0"/>
              <a:t/>
            </a:r>
            <a:br>
              <a:rPr dirty="0"/>
            </a:br>
            <a:r>
              <a:rPr lang="zh-CN" altLang="en-US" sz="1530" kern="0" dirty="0" smtClean="0">
                <a:solidFill>
                  <a:srgbClr val="000000"/>
                </a:solidFill>
                <a:latin typeface="Times New Roman" pitchFamily="65" charset="-122"/>
                <a:ea typeface="宋体" pitchFamily="65" charset="-122"/>
              </a:rPr>
              <a:t>器”,比如研发核心技术,制造高端产品,成就强国梦想。后面的省略号,还可以派生出关于</a:t>
            </a:r>
            <a:r>
              <a:rPr dirty="0"/>
              <a:t/>
            </a:r>
            <a:br>
              <a:rPr dirty="0"/>
            </a:br>
            <a:r>
              <a:rPr lang="zh-CN" altLang="en-US" sz="1530" kern="0" dirty="0" smtClean="0">
                <a:solidFill>
                  <a:srgbClr val="000000"/>
                </a:solidFill>
                <a:latin typeface="Times New Roman" pitchFamily="65" charset="-122"/>
                <a:ea typeface="宋体" pitchFamily="65" charset="-122"/>
              </a:rPr>
              <a:t>“器”的更多内涵。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立意方面,考生可从“器”的虚、实两方面意义入手。可以写实物的“器”,或思考形制与内</a:t>
            </a:r>
            <a:r>
              <a:rPr dirty="0"/>
              <a:t/>
            </a:r>
            <a:br>
              <a:rPr dirty="0"/>
            </a:br>
            <a:r>
              <a:rPr lang="zh-CN" altLang="en-US" sz="1530" kern="0" dirty="0" smtClean="0">
                <a:solidFill>
                  <a:srgbClr val="000000"/>
                </a:solidFill>
                <a:latin typeface="Times New Roman" pitchFamily="65" charset="-122"/>
                <a:ea typeface="宋体" pitchFamily="65" charset="-122"/>
              </a:rPr>
              <a:t>容的关系,或思索器与道之辨;可以写个人的器量、才识、气度,探究“器”在才德风范方面的</a:t>
            </a:r>
            <a:r>
              <a:rPr dirty="0"/>
              <a:t/>
            </a:r>
            <a:br>
              <a:rPr dirty="0"/>
            </a:br>
            <a:r>
              <a:rPr lang="zh-CN" altLang="en-US" sz="1530" kern="0" dirty="0" smtClean="0">
                <a:solidFill>
                  <a:srgbClr val="000000"/>
                </a:solidFill>
                <a:latin typeface="Times New Roman" pitchFamily="65" charset="-122"/>
                <a:ea typeface="宋体" pitchFamily="65" charset="-122"/>
              </a:rPr>
              <a:t>含义;可以写作为工具的“器”,探讨利器推动科技发展、社会进步的作用;还可以写大国重</a:t>
            </a:r>
            <a:r>
              <a:rPr dirty="0"/>
              <a:t/>
            </a:r>
            <a:br>
              <a:rPr dirty="0"/>
            </a:br>
            <a:r>
              <a:rPr lang="zh-CN" altLang="en-US" sz="1530" kern="0" dirty="0" smtClean="0">
                <a:solidFill>
                  <a:srgbClr val="000000"/>
                </a:solidFill>
                <a:latin typeface="Times New Roman" pitchFamily="65" charset="-122"/>
                <a:ea typeface="宋体" pitchFamily="65" charset="-122"/>
              </a:rPr>
              <a:t>器,体悟“器”对于国家、民族发展的重大意义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作文可以说理、议论,也可以记叙、描</a:t>
            </a:r>
            <a:r>
              <a:rPr dirty="0"/>
              <a:t/>
            </a:r>
            <a:br>
              <a:rPr dirty="0"/>
            </a:br>
            <a:r>
              <a:rPr lang="zh-CN" altLang="en-US" sz="1530" kern="0" dirty="0" smtClean="0">
                <a:solidFill>
                  <a:srgbClr val="000000"/>
                </a:solidFill>
                <a:latin typeface="Times New Roman" pitchFamily="65" charset="-122"/>
                <a:ea typeface="宋体" pitchFamily="65" charset="-122"/>
              </a:rPr>
              <a:t>写、抒情。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题目给了考生非常广阔的想象空间,但我们绝不能信马由缰,而应化大为小、以小见大。选好</a:t>
            </a:r>
            <a:r>
              <a:rPr dirty="0"/>
              <a:t/>
            </a:r>
            <a:br>
              <a:rPr dirty="0"/>
            </a:br>
            <a:r>
              <a:rPr lang="zh-CN" altLang="en-US" sz="1530" kern="0" dirty="0" smtClean="0">
                <a:solidFill>
                  <a:srgbClr val="000000"/>
                </a:solidFill>
                <a:latin typeface="Times New Roman" pitchFamily="65" charset="-122"/>
                <a:ea typeface="宋体" pitchFamily="65" charset="-122"/>
              </a:rPr>
              <a:t>一个角度,精准切入,通过想象和思辨,达到叙述或论证的深度与高度。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[优秀例文1]</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胸中有器量,人生天地宽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大海有容,故能成其广;天空有容,故能成其阔;无论是一个人,还是一个国家,唯有胸中有器量,才</a:t>
            </a:r>
            <a:r>
              <a:rPr dirty="0"/>
              <a:t/>
            </a:r>
            <a:br>
              <a:rPr dirty="0"/>
            </a:br>
            <a:r>
              <a:rPr lang="zh-CN" altLang="en-US" sz="1530" kern="0" dirty="0" smtClean="0">
                <a:solidFill>
                  <a:srgbClr val="000000"/>
                </a:solidFill>
                <a:latin typeface="Times New Roman" pitchFamily="65" charset="-122"/>
                <a:ea typeface="宋体" pitchFamily="65" charset="-122"/>
              </a:rPr>
              <a:t>能成就一番伟业,才能造福于百姓,造福于人类。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器量之于人,是成就事业的基石。蔺相如出使秦国,忍受廷辱是器量,廉颇负荆请罪于蔺门更是</a:t>
            </a:r>
            <a:r>
              <a:rPr dirty="0"/>
              <a:t/>
            </a:r>
            <a:br>
              <a:rPr dirty="0"/>
            </a:br>
            <a:r>
              <a:rPr lang="zh-CN" altLang="en-US" sz="1530" kern="0" dirty="0" smtClean="0">
                <a:solidFill>
                  <a:srgbClr val="000000"/>
                </a:solidFill>
                <a:latin typeface="Times New Roman" pitchFamily="65" charset="-122"/>
                <a:ea typeface="宋体" pitchFamily="65" charset="-122"/>
              </a:rPr>
              <a:t>器量,赵国文相武将的大器量不仅让他们的美名彪炳史册,而且也帮助他们在群雄争霸中施展</a:t>
            </a:r>
            <a:r>
              <a:rPr dirty="0"/>
              <a:t/>
            </a:r>
            <a:br>
              <a:rPr dirty="0"/>
            </a:br>
            <a:r>
              <a:rPr lang="zh-CN" altLang="en-US" sz="1530" kern="0" dirty="0" smtClean="0">
                <a:solidFill>
                  <a:srgbClr val="000000"/>
                </a:solidFill>
                <a:latin typeface="Times New Roman" pitchFamily="65" charset="-122"/>
                <a:ea typeface="宋体" pitchFamily="65" charset="-122"/>
              </a:rPr>
              <a:t>了自己的本领,共同维护了赵国的安宁。试想,如果蔺相如因为秦王的戏辱而鲁莽行事,那损失</a:t>
            </a:r>
            <a:r>
              <a:rPr dirty="0"/>
              <a:t/>
            </a:r>
            <a:br>
              <a:rPr dirty="0"/>
            </a:br>
            <a:r>
              <a:rPr lang="zh-CN" altLang="en-US" sz="1530" kern="0" dirty="0" smtClean="0">
                <a:solidFill>
                  <a:srgbClr val="000000"/>
                </a:solidFill>
                <a:latin typeface="Times New Roman" pitchFamily="65" charset="-122"/>
                <a:ea typeface="宋体" pitchFamily="65" charset="-122"/>
              </a:rPr>
              <a:t>的将不只是一块和氏璧,更重要的是白白送给秦国一个攻打赵国的借口;如果廉颇心胸狭窄,将</a:t>
            </a:r>
            <a:r>
              <a:rPr dirty="0"/>
              <a:t/>
            </a:r>
            <a:br>
              <a:rPr dirty="0"/>
            </a:br>
            <a:r>
              <a:rPr lang="zh-CN" altLang="en-US" sz="1530" kern="0" dirty="0" smtClean="0">
                <a:solidFill>
                  <a:srgbClr val="000000"/>
                </a:solidFill>
                <a:latin typeface="Times New Roman" pitchFamily="65" charset="-122"/>
                <a:ea typeface="宋体" pitchFamily="65" charset="-122"/>
              </a:rPr>
              <a:t>相始终不和,国之重臣阋于墙,那结果就是将不能成为名将,相也不会成为名相,赵国也将不得</a:t>
            </a:r>
            <a:r>
              <a:rPr dirty="0"/>
              <a:t/>
            </a:r>
            <a:br>
              <a:rPr dirty="0"/>
            </a:br>
            <a:r>
              <a:rPr lang="zh-CN" altLang="en-US" sz="1530" kern="0" dirty="0" smtClean="0">
                <a:solidFill>
                  <a:srgbClr val="000000"/>
                </a:solidFill>
                <a:latin typeface="Times New Roman" pitchFamily="65" charset="-122"/>
                <a:ea typeface="宋体" pitchFamily="65" charset="-122"/>
              </a:rPr>
              <a:t>安宁。所以,器量之于一个人的事业,犹如地基之于一幢大厦。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器量之于国家,展现的是大国风范。新中国成立后,中国政府以国与国之间向前看的战略眼光,</a:t>
            </a:r>
            <a:r>
              <a:rPr dirty="0"/>
              <a:t/>
            </a:r>
            <a:br>
              <a:rPr dirty="0"/>
            </a:br>
            <a:r>
              <a:rPr lang="zh-CN" altLang="en-US" sz="1530" kern="0" dirty="0" smtClean="0">
                <a:solidFill>
                  <a:srgbClr val="000000"/>
                </a:solidFill>
                <a:latin typeface="Times New Roman" pitchFamily="65" charset="-122"/>
                <a:ea typeface="宋体" pitchFamily="65" charset="-122"/>
              </a:rPr>
              <a:t>放弃了战败国日本的战争赔款,尽管当时的中国积贫积弱。这是一个国家、民族何等的器量!</a:t>
            </a:r>
            <a:r>
              <a:rPr dirty="0"/>
              <a:t/>
            </a:r>
            <a:br>
              <a:rPr dirty="0"/>
            </a:br>
            <a:r>
              <a:rPr lang="zh-CN" altLang="en-US" sz="1530" kern="0" dirty="0" smtClean="0">
                <a:solidFill>
                  <a:srgbClr val="000000"/>
                </a:solidFill>
                <a:latin typeface="Times New Roman" pitchFamily="65" charset="-122"/>
                <a:ea typeface="宋体" pitchFamily="65" charset="-122"/>
              </a:rPr>
              <a:t>这种器量不仅体现了中国共产党的博大胸怀,也体现了一个泱泱大国的宽容大度。近七十年</a:t>
            </a:r>
            <a:r>
              <a:rPr dirty="0"/>
              <a:t/>
            </a:r>
            <a:br>
              <a:rPr dirty="0"/>
            </a:br>
            <a:r>
              <a:rPr lang="zh-CN" altLang="en-US" sz="1530" kern="0" dirty="0" smtClean="0">
                <a:solidFill>
                  <a:srgbClr val="000000"/>
                </a:solidFill>
                <a:latin typeface="Times New Roman" pitchFamily="65" charset="-122"/>
                <a:ea typeface="宋体" pitchFamily="65" charset="-122"/>
              </a:rPr>
              <a:t>过去了,这个坚强的民族依靠自己的智慧和双手,成为当今世界第二大经济体;依靠大国的器量</a:t>
            </a:r>
            <a:r>
              <a:rPr dirty="0"/>
              <a:t/>
            </a:r>
            <a:br>
              <a:rPr dirty="0"/>
            </a:br>
            <a:r>
              <a:rPr lang="zh-CN" altLang="en-US" sz="1530" kern="0" dirty="0" smtClean="0">
                <a:solidFill>
                  <a:srgbClr val="000000"/>
                </a:solidFill>
                <a:latin typeface="Times New Roman" pitchFamily="65" charset="-122"/>
                <a:ea typeface="宋体" pitchFamily="65" charset="-122"/>
              </a:rPr>
              <a:t>和担当,和170多个国家建立了外交关系。其实,“厉害了,我的国!”背后展现的就是伟大祖国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的器量和风范。</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器量之于人类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展现的是一种担当和责任。今天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地球村的发展面临着各种各样的危机。如果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人类不携起手来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还继续以邻为壑、尔虞我诈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那么将来毁灭人类的必将是人类自己。人类只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有一个地球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各国共处一个世界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唯有携手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才能共赢。中国愿意同世界各国携手努力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攻坚克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构建人类命运共同体”理念首次载入联合国决议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证明了中国方案的智慧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更彰显了中国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的器量。因为世界好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中国才能好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世界才更好。这是一种何等的器量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是一种怎样的担当</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海深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蛟龙藏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苍鹰飞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人有器量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事业成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国有器量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民之幸。</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点评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本文结构完整、规范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开头提出论点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并照应题目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然后分别从三个角度展开论证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并列的三方面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实际上是层层深入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分别阐述了“器量”对个人、国家、人类的影响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视野开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格局宏大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选取的材料有古有今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有课内也有课外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显示了作者极高的语文素养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结尾短小精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既回扣论点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又首尾呼应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使整篇文章浑然一体。</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2]</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成器者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成功之要义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“工欲善其事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必先利其器。”这句话说明要做好工作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先要使工具锋利。愚以为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要先成器,而成其器,又有三重境界。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“成容纳之器,兼容并包,彰显才识气度。”此第一境也。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一个碗盘可以盛装瓜果菜肴,一栋楼房可以居住成百上千人,一片海域可以容纳百条河流。容</a:t>
            </a:r>
            <a:r>
              <a:rPr dirty="0"/>
              <a:t/>
            </a:r>
            <a:br>
              <a:rPr dirty="0"/>
            </a:br>
            <a:r>
              <a:rPr lang="zh-CN" altLang="en-US" sz="1530" kern="0" dirty="0" smtClean="0">
                <a:solidFill>
                  <a:srgbClr val="000000"/>
                </a:solidFill>
                <a:latin typeface="Times New Roman" pitchFamily="65" charset="-122"/>
                <a:ea typeface="宋体" pitchFamily="65" charset="-122"/>
              </a:rPr>
              <a:t>纳之器所能容纳的,由其自身境界决定。正因人与人间的包容,人与人和谐相处,才有了和谐美</a:t>
            </a:r>
            <a:r>
              <a:rPr dirty="0"/>
              <a:t/>
            </a:r>
            <a:br>
              <a:rPr dirty="0"/>
            </a:br>
            <a:r>
              <a:rPr lang="zh-CN" altLang="en-US" sz="1530" kern="0" dirty="0" smtClean="0">
                <a:solidFill>
                  <a:srgbClr val="000000"/>
                </a:solidFill>
                <a:latin typeface="Times New Roman" pitchFamily="65" charset="-122"/>
                <a:ea typeface="宋体" pitchFamily="65" charset="-122"/>
              </a:rPr>
              <a:t>好的社会。正因中华文化的包容性,求同存异,兼收并蓄,与其他民族文化和睦相处,才有了如</a:t>
            </a:r>
            <a:r>
              <a:rPr dirty="0"/>
              <a:t/>
            </a:r>
            <a:br>
              <a:rPr dirty="0"/>
            </a:br>
            <a:r>
              <a:rPr lang="zh-CN" altLang="en-US" sz="1530" kern="0" dirty="0" smtClean="0">
                <a:solidFill>
                  <a:srgbClr val="000000"/>
                </a:solidFill>
                <a:latin typeface="Times New Roman" pitchFamily="65" charset="-122"/>
                <a:ea typeface="宋体" pitchFamily="65" charset="-122"/>
              </a:rPr>
              <a:t>今多样多元的中华文化。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由此可见,成功需先成容纳之器,兼容并包,才能在和谐中达到更好。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“成行事之器,助人成事,创匠心之作。”此第二境也。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著名皮影艺术家张向东的一生,是一支与皮影的双人舞。当灯光照亮白色幕布,乐曲响起,那里</a:t>
            </a:r>
            <a:r>
              <a:rPr dirty="0"/>
              <a:t/>
            </a:r>
            <a:br>
              <a:rPr dirty="0"/>
            </a:br>
            <a:r>
              <a:rPr lang="zh-CN" altLang="en-US" sz="1530" kern="0" dirty="0" smtClean="0">
                <a:solidFill>
                  <a:srgbClr val="000000"/>
                </a:solidFill>
                <a:latin typeface="Times New Roman" pitchFamily="65" charset="-122"/>
                <a:ea typeface="宋体" pitchFamily="65" charset="-122"/>
              </a:rPr>
              <a:t>便是他的舞台。他用自己的方式诠释着皮影。一个对生活饱含热情的人,会将对生活的体悟</a:t>
            </a:r>
            <a:r>
              <a:rPr dirty="0"/>
              <a:t/>
            </a:r>
            <a:br>
              <a:rPr dirty="0"/>
            </a:br>
            <a:r>
              <a:rPr lang="zh-CN" altLang="en-US" sz="1530" kern="0" dirty="0" smtClean="0">
                <a:solidFill>
                  <a:srgbClr val="000000"/>
                </a:solidFill>
                <a:latin typeface="Times New Roman" pitchFamily="65" charset="-122"/>
                <a:ea typeface="宋体" pitchFamily="65" charset="-122"/>
              </a:rPr>
              <a:t>注入自己热爱的事业当中。皮影是行事之器,他也因这份热爱成了行事之器。是皮影成就了</a:t>
            </a:r>
            <a:r>
              <a:rPr dirty="0"/>
              <a:t/>
            </a:r>
            <a:br>
              <a:rPr dirty="0"/>
            </a:br>
            <a:r>
              <a:rPr lang="zh-CN" altLang="en-US" sz="1530" kern="0" dirty="0" smtClean="0">
                <a:solidFill>
                  <a:srgbClr val="000000"/>
                </a:solidFill>
                <a:latin typeface="Times New Roman" pitchFamily="65" charset="-122"/>
                <a:ea typeface="宋体" pitchFamily="65" charset="-122"/>
              </a:rPr>
              <a:t>他,亦是他成就了皮影,成就了这份匠心之作。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由此可知,要成功,便要在有了容纳之度后,成行事之器,助人成事,以创匠心之作。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“成国之重器,肩负荣光,成就梦想。”此第三境也。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周恩来总理,因看到当时的中国积贫积弱,任人宰割,就发出了“为中华之崛起而读书”的高</a:t>
            </a:r>
            <a:r>
              <a:rPr dirty="0"/>
              <a:t/>
            </a:r>
            <a:br>
              <a:rPr dirty="0"/>
            </a:br>
            <a:r>
              <a:rPr lang="zh-CN" altLang="en-US" sz="1530" kern="0" dirty="0" smtClean="0">
                <a:solidFill>
                  <a:srgbClr val="000000"/>
                </a:solidFill>
                <a:latin typeface="Times New Roman" pitchFamily="65" charset="-122"/>
                <a:ea typeface="宋体" pitchFamily="65" charset="-122"/>
              </a:rPr>
              <a:t>呼,最终,坚持不懈,实现了梦想,成为国家总理,成就了新中国。屠呦呦女士,因看到患者忍受疟</a:t>
            </a:r>
            <a:r>
              <a:rPr dirty="0"/>
              <a:t/>
            </a:r>
            <a:br>
              <a:rPr dirty="0"/>
            </a:br>
            <a:r>
              <a:rPr lang="zh-CN" altLang="en-US" sz="1530" kern="0" dirty="0" smtClean="0">
                <a:solidFill>
                  <a:srgbClr val="000000"/>
                </a:solidFill>
                <a:latin typeface="Times New Roman" pitchFamily="65" charset="-122"/>
                <a:ea typeface="宋体" pitchFamily="65" charset="-122"/>
              </a:rPr>
              <a:t>疾折磨,她带领团队,埋首书海,在一遍遍探究、一次次实验后,成功提取了青蒿素。他们,无疑</a:t>
            </a:r>
            <a:r>
              <a:rPr dirty="0"/>
              <a:t/>
            </a:r>
            <a:br>
              <a:rPr dirty="0"/>
            </a:br>
            <a:r>
              <a:rPr lang="zh-CN" altLang="en-US" sz="1530" kern="0" dirty="0" smtClean="0">
                <a:solidFill>
                  <a:srgbClr val="000000"/>
                </a:solidFill>
                <a:latin typeface="Times New Roman" pitchFamily="65" charset="-122"/>
                <a:ea typeface="宋体" pitchFamily="65" charset="-122"/>
              </a:rPr>
              <a:t>是国之重器,他们,肩负着荣光,成就了梦想。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由此可得,在有了容纳之度,能助人成事之后,成国之重器,才能取得最大的成功。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此三境界,环环相扣,层层相叠,无一不是成器,无一非为成功。而最高境界便是为国之大事奉</a:t>
            </a:r>
            <a:r>
              <a:rPr dirty="0"/>
              <a:t/>
            </a:r>
            <a:br>
              <a:rPr dirty="0"/>
            </a:br>
            <a:r>
              <a:rPr lang="zh-CN" altLang="en-US" sz="1530" kern="0" dirty="0" smtClean="0">
                <a:solidFill>
                  <a:srgbClr val="000000"/>
                </a:solidFill>
                <a:latin typeface="Times New Roman" pitchFamily="65" charset="-122"/>
                <a:ea typeface="宋体" pitchFamily="65" charset="-122"/>
              </a:rPr>
              <a:t>献,为国之建设出力,成国之重器。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故曰:古今之成功者,先成器也。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你要记得——书痴者文必工,艺痴者技必良,成功者器必成</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第一,本文结构清晰,层次分明。作者开门见山,在第一段中亮出自己的观点后,分别从</a:t>
            </a:r>
            <a:r>
              <a:rPr dirty="0"/>
              <a:t/>
            </a:r>
            <a:br>
              <a:rPr dirty="0"/>
            </a:br>
            <a:r>
              <a:rPr lang="zh-CN" altLang="en-US" sz="1530" kern="0" dirty="0" smtClean="0">
                <a:solidFill>
                  <a:srgbClr val="000000"/>
                </a:solidFill>
                <a:latin typeface="Times New Roman" pitchFamily="65" charset="-122"/>
                <a:ea typeface="宋体" pitchFamily="65" charset="-122"/>
              </a:rPr>
              <a:t>三个方面论证自己的观点,最后收束全文,照应开头,再次强调中心论点。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第二,本文语言洗练,显示出作者较强的语言功底。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2.(2018北京,24,50分)作文。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①今天,众多2000年出生的同学走进高考考场。18年过去了,祖国在不断发展,大家也成长为青年。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请以“新时代新青年——谈在祖国发展中成长”为题,写一篇议论文。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要求:观点明确,论据恰当充实,论证合理。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②生态文明建设关乎中华民族的永续发展,优美生态环境是每一个中国人的期盼。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请你展开想象,以“绿水青山图”为题,写一篇记叙文,形象生动地展现出人与自然和谐相处的</a:t>
            </a:r>
            <a:r>
              <a:rPr dirty="0"/>
              <a:t/>
            </a:r>
            <a:br>
              <a:rPr dirty="0"/>
            </a:br>
            <a:r>
              <a:rPr lang="zh-CN" altLang="en-US" sz="1530" kern="0" dirty="0" smtClean="0">
                <a:solidFill>
                  <a:srgbClr val="000000"/>
                </a:solidFill>
                <a:latin typeface="Times New Roman" pitchFamily="65" charset="-122"/>
                <a:ea typeface="宋体" pitchFamily="65" charset="-122"/>
              </a:rPr>
              <a:t>美好图景。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要求:立意积极向上,叙事符合逻辑;时间、地点、人物、叙事人称自定;有细节,有描写。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①审题: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新时代:习近平在党的十九大报告中指出:“这个新时代,是承前启后、继往开来、在新的历史</a:t>
            </a:r>
            <a:r>
              <a:rPr dirty="0"/>
              <a:t/>
            </a:r>
            <a:br>
              <a:rPr dirty="0"/>
            </a:br>
            <a:r>
              <a:rPr lang="zh-CN" altLang="en-US" sz="1530" kern="0" dirty="0" smtClean="0">
                <a:solidFill>
                  <a:srgbClr val="000000"/>
                </a:solidFill>
                <a:latin typeface="Times New Roman" pitchFamily="65" charset="-122"/>
                <a:ea typeface="宋体" pitchFamily="65" charset="-122"/>
              </a:rPr>
              <a:t>条件下继续夺取中国特色社会主义伟大胜利的时代,是决胜全面建成小康社会、进而全面建</a:t>
            </a:r>
            <a:r>
              <a:rPr dirty="0"/>
              <a:t/>
            </a:r>
            <a:br>
              <a:rPr dirty="0"/>
            </a:br>
            <a:r>
              <a:rPr lang="zh-CN" altLang="en-US" sz="1530" kern="0" dirty="0" smtClean="0">
                <a:solidFill>
                  <a:srgbClr val="000000"/>
                </a:solidFill>
                <a:latin typeface="Times New Roman" pitchFamily="65" charset="-122"/>
                <a:ea typeface="宋体" pitchFamily="65" charset="-122"/>
              </a:rPr>
              <a:t>设社会主义现代化强国的时代,是全国各族人民团结奋斗、不断创造美好生活、逐步实现全</a:t>
            </a:r>
            <a:r>
              <a:rPr dirty="0"/>
              <a:t/>
            </a:r>
            <a:br>
              <a:rPr dirty="0"/>
            </a:br>
            <a:r>
              <a:rPr lang="zh-CN" altLang="en-US" sz="1530" kern="0" dirty="0" smtClean="0">
                <a:solidFill>
                  <a:srgbClr val="000000"/>
                </a:solidFill>
                <a:latin typeface="Times New Roman" pitchFamily="65" charset="-122"/>
                <a:ea typeface="宋体" pitchFamily="65" charset="-122"/>
              </a:rPr>
              <a:t>体人民共同富裕的时代,是全体中华儿女勠力同心、奋力实现中华民族伟大复兴中国梦的时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代,是我国日益走近世界舞台中央、不断为人类做出更大贡献的时代。”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这个时代在科技、人文、环保、教育等方面都呈现出改革开放、开拓进取、明朗持重的时</a:t>
            </a:r>
            <a:r>
              <a:t/>
            </a:r>
            <a:br/>
            <a:r>
              <a:rPr lang="zh-CN" altLang="en-US" sz="1530" kern="0" dirty="0" smtClean="0">
                <a:solidFill>
                  <a:srgbClr val="000000"/>
                </a:solidFill>
                <a:latin typeface="Times New Roman" pitchFamily="65" charset="-122"/>
                <a:ea typeface="宋体" pitchFamily="65" charset="-122"/>
              </a:rPr>
              <a:t>代共性。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新青年:不傲不卑、不惰不泄、不愤不狭,理性思考,典雅表达,是这一代人共同的优秀品质。</a:t>
            </a:r>
            <a:r>
              <a:t/>
            </a:r>
            <a:br/>
            <a:r>
              <a:rPr lang="zh-CN" altLang="en-US" sz="1530" kern="0" dirty="0" smtClean="0">
                <a:solidFill>
                  <a:srgbClr val="000000"/>
                </a:solidFill>
                <a:latin typeface="Times New Roman" pitchFamily="65" charset="-122"/>
                <a:ea typeface="宋体" pitchFamily="65" charset="-122"/>
              </a:rPr>
              <a:t>他们是时代精神的继承者和开创者。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在祖国发展中成长:在发展中思量时代与个人、家庭与国家、他人与自我、现在与未来、个</a:t>
            </a:r>
            <a:r>
              <a:t/>
            </a:r>
            <a:br/>
            <a:r>
              <a:rPr lang="zh-CN" altLang="en-US" sz="1530" kern="0" dirty="0" smtClean="0">
                <a:solidFill>
                  <a:srgbClr val="000000"/>
                </a:solidFill>
                <a:latin typeface="Times New Roman" pitchFamily="65" charset="-122"/>
                <a:ea typeface="宋体" pitchFamily="65" charset="-122"/>
              </a:rPr>
              <a:t>体成长与责任担当、使命与奋斗、探索与创新之间的关系,既要展现对文化传承、国家发</a:t>
            </a:r>
            <a:r>
              <a:t/>
            </a:r>
            <a:br/>
            <a:r>
              <a:rPr lang="zh-CN" altLang="en-US" sz="1530" kern="0" dirty="0" smtClean="0">
                <a:solidFill>
                  <a:srgbClr val="000000"/>
                </a:solidFill>
                <a:latin typeface="Times New Roman" pitchFamily="65" charset="-122"/>
                <a:ea typeface="宋体" pitchFamily="65" charset="-122"/>
              </a:rPr>
              <a:t>展、人类未来等宏观问题的思考,也要展现个体独特的情感体验、个性追求,体现出青年的</a:t>
            </a:r>
            <a:r>
              <a:t/>
            </a:r>
            <a:br/>
            <a:r>
              <a:rPr lang="zh-CN" altLang="en-US" sz="1530" kern="0" dirty="0" smtClean="0">
                <a:solidFill>
                  <a:srgbClr val="000000"/>
                </a:solidFill>
                <a:latin typeface="Times New Roman" pitchFamily="65" charset="-122"/>
                <a:ea typeface="宋体" pitchFamily="65" charset="-122"/>
              </a:rPr>
              <a:t>“新”来自祖国的“新发展”。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立意:对“新时代”特征的认识是写作的前提,每一个人对“新时代”都有不同的理解,要写出</a:t>
            </a:r>
            <a:r>
              <a:t/>
            </a:r>
            <a:br/>
            <a:r>
              <a:rPr lang="zh-CN" altLang="en-US" sz="1530" kern="0" dirty="0" smtClean="0">
                <a:solidFill>
                  <a:srgbClr val="000000"/>
                </a:solidFill>
                <a:latin typeface="Times New Roman" pitchFamily="65" charset="-122"/>
                <a:ea typeface="宋体" pitchFamily="65" charset="-122"/>
              </a:rPr>
              <a:t>属于自己的时代定义。需要选取小的切入口,可以从社会热点入手,也可从历史大事件切入;可</a:t>
            </a:r>
            <a:r>
              <a:t/>
            </a:r>
            <a:br/>
            <a:r>
              <a:rPr lang="zh-CN" altLang="en-US" sz="1530" kern="0" dirty="0" smtClean="0">
                <a:solidFill>
                  <a:srgbClr val="000000"/>
                </a:solidFill>
                <a:latin typeface="Times New Roman" pitchFamily="65" charset="-122"/>
                <a:ea typeface="宋体" pitchFamily="65" charset="-122"/>
              </a:rPr>
              <a:t>以从百姓生活入手,也可从自身成长和周围环境变化着手;还可以反向思考,逆向思维,以思辨</a:t>
            </a:r>
            <a:r>
              <a:t/>
            </a:r>
            <a:br/>
            <a:r>
              <a:rPr lang="zh-CN" altLang="en-US" sz="1530" kern="0" dirty="0" smtClean="0">
                <a:solidFill>
                  <a:srgbClr val="000000"/>
                </a:solidFill>
                <a:latin typeface="Times New Roman" pitchFamily="65" charset="-122"/>
                <a:ea typeface="宋体" pitchFamily="65" charset="-122"/>
              </a:rPr>
              <a:t>性、批判性思维看待当前新时代发展中暴露出的社会问题,从道德建设、民生生活、体制法</a:t>
            </a:r>
            <a:r>
              <a:t/>
            </a:r>
            <a:br/>
            <a:r>
              <a:rPr lang="zh-CN" altLang="en-US" sz="1530" kern="0" dirty="0" smtClean="0">
                <a:solidFill>
                  <a:srgbClr val="000000"/>
                </a:solidFill>
                <a:latin typeface="Times New Roman" pitchFamily="65" charset="-122"/>
                <a:ea typeface="宋体" pitchFamily="65" charset="-122"/>
              </a:rPr>
              <a:t>律建设等不足之处入笔,在更为宏大的时代背景下审视自我。避免喊口号,说空话。</a:t>
            </a:r>
            <a:endParaRPr lang="zh-CN" altLang="en-US"/>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②审题:建设美丽中国,养护绿水青山,这是本篇记叙文写作的起点,“人与自然和谐相处”是</a:t>
            </a:r>
            <a:r>
              <a:t/>
            </a:r>
            <a:br/>
            <a:r>
              <a:rPr lang="zh-CN" altLang="en-US" sz="1530" kern="0" dirty="0" smtClean="0">
                <a:solidFill>
                  <a:srgbClr val="000000"/>
                </a:solidFill>
                <a:latin typeface="Times New Roman" pitchFamily="65" charset="-122"/>
                <a:ea typeface="宋体" pitchFamily="65" charset="-122"/>
              </a:rPr>
              <a:t>文章的重点。人与自然是生命共同体,需要理性地审视思考环境保护建设和人文素质建设的</a:t>
            </a:r>
            <a:r>
              <a:t/>
            </a:r>
            <a:br/>
            <a:r>
              <a:rPr lang="zh-CN" altLang="en-US" sz="1530" kern="0" dirty="0" smtClean="0">
                <a:solidFill>
                  <a:srgbClr val="000000"/>
                </a:solidFill>
                <a:latin typeface="Times New Roman" pitchFamily="65" charset="-122"/>
                <a:ea typeface="宋体" pitchFamily="65" charset="-122"/>
              </a:rPr>
              <a:t>现状,既要有歌颂和赞美,又要有批评性看法。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选材:可从题目的表层含义入手,写童年少年时代对山川河流的清新记忆,或写旅途所见,或勾</a:t>
            </a:r>
            <a:r>
              <a:t/>
            </a:r>
            <a:br/>
            <a:r>
              <a:rPr lang="zh-CN" altLang="en-US" sz="1530" kern="0" dirty="0" smtClean="0">
                <a:solidFill>
                  <a:srgbClr val="000000"/>
                </a:solidFill>
                <a:latin typeface="Times New Roman" pitchFamily="65" charset="-122"/>
                <a:ea typeface="宋体" pitchFamily="65" charset="-122"/>
              </a:rPr>
              <a:t>画未来建设图景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;也可从其深层象征意义入手,将“绿水青山”抽象成生态建设者们内心</a:t>
            </a:r>
            <a:r>
              <a:t/>
            </a:r>
            <a:br/>
            <a:r>
              <a:rPr lang="zh-CN" altLang="en-US" sz="1530" kern="0" dirty="0" smtClean="0">
                <a:solidFill>
                  <a:srgbClr val="000000"/>
                </a:solidFill>
                <a:latin typeface="Times New Roman" pitchFamily="65" charset="-122"/>
                <a:ea typeface="宋体" pitchFamily="65" charset="-122"/>
              </a:rPr>
              <a:t>执着的追求、坚韧的意志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他们也是一幅“绿水青山图”。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新时代新青年——谈在祖国发展中成长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今天下之责任,皆在我辈青年。十八岁,已然长成新时代的新青年,需以责任、实干、创新为精</a:t>
            </a:r>
            <a:r>
              <a:t/>
            </a:r>
            <a:br/>
            <a:r>
              <a:rPr lang="zh-CN" altLang="en-US" sz="1530" kern="0" dirty="0" smtClean="0">
                <a:solidFill>
                  <a:srgbClr val="000000"/>
                </a:solidFill>
                <a:latin typeface="Times New Roman" pitchFamily="65" charset="-122"/>
                <a:ea typeface="宋体" pitchFamily="65" charset="-122"/>
              </a:rPr>
              <a:t>神之内核,与祖国同发展,与祖国同成长。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十八岁成人礼后的我们,内心是激动的,“少年强则国强”的谆谆教诲依然回响在耳畔。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吾乃青年,需有一份担当与责任。鲁迅言:“有一分热,发一分光,就令萤火一般,也可以在黑暗</a:t>
            </a:r>
            <a:r>
              <a:t/>
            </a:r>
            <a:br/>
            <a:r>
              <a:rPr lang="zh-CN" altLang="en-US" sz="1530" kern="0" dirty="0" smtClean="0">
                <a:solidFill>
                  <a:srgbClr val="000000"/>
                </a:solidFill>
                <a:latin typeface="Times New Roman" pitchFamily="65" charset="-122"/>
                <a:ea typeface="宋体" pitchFamily="65" charset="-122"/>
              </a:rPr>
              <a:t>里发一点光,不必等候炬火。”百年之前,危难当头,无数仁人志士以鲜血荐轩辕,如今新时代</a:t>
            </a:r>
            <a:r>
              <a:t/>
            </a:r>
            <a:br/>
            <a:r>
              <a:rPr lang="zh-CN" altLang="en-US" sz="1530" kern="0" dirty="0" smtClean="0">
                <a:solidFill>
                  <a:srgbClr val="000000"/>
                </a:solidFill>
                <a:latin typeface="Times New Roman" pitchFamily="65" charset="-122"/>
                <a:ea typeface="宋体" pitchFamily="65" charset="-122"/>
              </a:rPr>
              <a:t>的青年更应参与到祖国的发展中。在“墨子”号量子卫星的试验场、“天宫”空间实验室</a:t>
            </a:r>
            <a:endParaRPr lang="zh-CN" altLang="en-US"/>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实现中国梦,需要有只争朝夕、不待日月之精神。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早在改革开放之初,深圳便喊出“时间就是金钱,效率就是生命”的口号。深圳人民秉持着哪</a:t>
            </a:r>
            <a:r>
              <a:t/>
            </a:r>
            <a:br/>
            <a:r>
              <a:rPr lang="zh-CN" altLang="en-US" sz="1530" kern="0" dirty="0" smtClean="0">
                <a:solidFill>
                  <a:srgbClr val="000000"/>
                </a:solidFill>
                <a:latin typeface="Times New Roman" pitchFamily="65" charset="-122"/>
                <a:ea typeface="宋体" pitchFamily="65" charset="-122"/>
              </a:rPr>
              <a:t>管千难万苦、只待千计万计之精神,以不待扬鞭自奋蹄的姿态,奋发努力,拼搏前进。昼夜更</a:t>
            </a:r>
            <a:r>
              <a:t/>
            </a:r>
            <a:br/>
            <a:r>
              <a:rPr lang="zh-CN" altLang="en-US" sz="1530" kern="0" dirty="0" smtClean="0">
                <a:solidFill>
                  <a:srgbClr val="000000"/>
                </a:solidFill>
                <a:latin typeface="Times New Roman" pitchFamily="65" charset="-122"/>
                <a:ea typeface="宋体" pitchFamily="65" charset="-122"/>
              </a:rPr>
              <a:t>替,寒来暑往,亦不止其步伐。天道酬勤,春华秋实,日艰月辛,终换得令世人惊叹的“深圳速</a:t>
            </a:r>
            <a:r>
              <a:t/>
            </a:r>
            <a:br/>
            <a:r>
              <a:rPr lang="zh-CN" altLang="en-US" sz="1530" kern="0" dirty="0" smtClean="0">
                <a:solidFill>
                  <a:srgbClr val="000000"/>
                </a:solidFill>
                <a:latin typeface="Times New Roman" pitchFamily="65" charset="-122"/>
                <a:ea typeface="宋体" pitchFamily="65" charset="-122"/>
              </a:rPr>
              <a:t>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今之少年,应以此为榜样,只争朝夕,不待日月,黑发勤学,青春惜时,心怀“敢教日月换新天”的</a:t>
            </a:r>
            <a:r>
              <a:t/>
            </a:r>
            <a:br/>
            <a:r>
              <a:rPr lang="zh-CN" altLang="en-US" sz="1530" kern="0" dirty="0" smtClean="0">
                <a:solidFill>
                  <a:srgbClr val="000000"/>
                </a:solidFill>
                <a:latin typeface="Times New Roman" pitchFamily="65" charset="-122"/>
                <a:ea typeface="宋体" pitchFamily="65" charset="-122"/>
              </a:rPr>
              <a:t>豪迈,脚踏实地,勤学苦读。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实现中国梦,需要有生态文明、和谐共生之意识。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古人云:“天行有常,不为尧存,不为桀亡。”《道德经》中亦有“道法自然”的思想。改革开</a:t>
            </a:r>
            <a:r>
              <a:t/>
            </a:r>
            <a:br/>
            <a:r>
              <a:rPr lang="zh-CN" altLang="en-US" sz="1530" kern="0" dirty="0" smtClean="0">
                <a:solidFill>
                  <a:srgbClr val="000000"/>
                </a:solidFill>
                <a:latin typeface="Times New Roman" pitchFamily="65" charset="-122"/>
                <a:ea typeface="宋体" pitchFamily="65" charset="-122"/>
              </a:rPr>
              <a:t>放几十年,从摸着石头过河到闯出自己的路子,无数的惨痛教训告诉我们:中国梦的实现,终究</a:t>
            </a:r>
            <a:r>
              <a:t/>
            </a:r>
            <a:br/>
            <a:r>
              <a:rPr lang="zh-CN" altLang="en-US" sz="1530" kern="0" dirty="0" smtClean="0">
                <a:solidFill>
                  <a:srgbClr val="000000"/>
                </a:solidFill>
                <a:latin typeface="Times New Roman" pitchFamily="65" charset="-122"/>
                <a:ea typeface="宋体" pitchFamily="65" charset="-122"/>
              </a:rPr>
              <a:t>绕不开生态文明建设,一味追求建设的高速度,甚至不惜以环境为代价,那便是坏了根基,舍了</a:t>
            </a:r>
            <a:r>
              <a:t/>
            </a:r>
            <a:br/>
            <a:r>
              <a:rPr lang="zh-CN" altLang="en-US" sz="1530" kern="0" dirty="0" smtClean="0">
                <a:solidFill>
                  <a:srgbClr val="000000"/>
                </a:solidFill>
                <a:latin typeface="Times New Roman" pitchFamily="65" charset="-122"/>
                <a:ea typeface="宋体" pitchFamily="65" charset="-122"/>
              </a:rPr>
              <a:t>本钱,若终不晓悔改,便会积微成著,最终竹篮打水一场空。幸哉!勤劳的中华儿女在为中国梦</a:t>
            </a:r>
            <a:r>
              <a:t/>
            </a:r>
            <a:br/>
            <a:r>
              <a:rPr lang="zh-CN" altLang="en-US" sz="1530" kern="0" dirty="0" smtClean="0">
                <a:solidFill>
                  <a:srgbClr val="000000"/>
                </a:solidFill>
                <a:latin typeface="Times New Roman" pitchFamily="65" charset="-122"/>
                <a:ea typeface="宋体" pitchFamily="65" charset="-122"/>
              </a:rPr>
              <a:t>奋斗之时,终不忘青山绿水,亦不忘为子子孙孙留下蓝天白云。浙江以“绿水青山也是金山银</a:t>
            </a:r>
            <a:r>
              <a:t/>
            </a:r>
            <a:br/>
            <a:r>
              <a:rPr lang="zh-CN" altLang="en-US" sz="1530" kern="0" dirty="0" smtClean="0">
                <a:solidFill>
                  <a:srgbClr val="000000"/>
                </a:solidFill>
                <a:latin typeface="Times New Roman" pitchFamily="65" charset="-122"/>
                <a:ea typeface="宋体" pitchFamily="65" charset="-122"/>
              </a:rPr>
              <a:t>山”为奋斗标语,更是告诫炎黄子孙:勿忘与自然和谐共生,走绿色发展之道方为良策。</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的狭小空间里、国产航母下水的那一刻、珠港澳大桥攻关小组里,青年人已然拥有一席之地</a:t>
            </a:r>
            <a:r>
              <a:t/>
            </a:r>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祖国的发展与复兴是青年们奋斗出来的!“圆梦工程”是青年们创造出来的!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吾乃青年,需实干。宁“违千夫之诺诺”,也“作一士之谔谔”,要做一个独立思考、有思想的</a:t>
            </a:r>
            <a:r>
              <a:t/>
            </a:r>
            <a:br/>
            <a:r>
              <a:rPr lang="zh-CN" altLang="en-US" sz="1530" kern="0" dirty="0" smtClean="0">
                <a:solidFill>
                  <a:srgbClr val="000000"/>
                </a:solidFill>
                <a:latin typeface="Times New Roman" pitchFamily="65" charset="-122"/>
                <a:ea typeface="宋体" pitchFamily="65" charset="-122"/>
              </a:rPr>
              <a:t>新青年。现在的人多喜空谈,善指手画脚,朋友圈点赞的很多,真正行动起来的又有多少呢?与</a:t>
            </a:r>
            <a:r>
              <a:t/>
            </a:r>
            <a:br/>
            <a:r>
              <a:rPr lang="zh-CN" altLang="en-US" sz="1530" kern="0" dirty="0" smtClean="0">
                <a:solidFill>
                  <a:srgbClr val="000000"/>
                </a:solidFill>
                <a:latin typeface="Times New Roman" pitchFamily="65" charset="-122"/>
                <a:ea typeface="宋体" pitchFamily="65" charset="-122"/>
              </a:rPr>
              <a:t>其纸上谈兵、优柔寡断,不如撸起袖子加油干;与其空想、幻想,不如立足当下。君不见,支边</a:t>
            </a:r>
            <a:r>
              <a:t/>
            </a:r>
            <a:br/>
            <a:r>
              <a:rPr lang="zh-CN" altLang="en-US" sz="1530" kern="0" dirty="0" smtClean="0">
                <a:solidFill>
                  <a:srgbClr val="000000"/>
                </a:solidFill>
                <a:latin typeface="Times New Roman" pitchFamily="65" charset="-122"/>
                <a:ea typeface="宋体" pitchFamily="65" charset="-122"/>
              </a:rPr>
              <a:t>青年的队伍中已有更多大学生的身影,走进乡村精准扶贫依靠着更多青年才俊的智慧,实干的</a:t>
            </a:r>
            <a:r>
              <a:t/>
            </a:r>
            <a:br/>
            <a:r>
              <a:rPr lang="zh-CN" altLang="en-US" sz="1530" kern="0" dirty="0" smtClean="0">
                <a:solidFill>
                  <a:srgbClr val="000000"/>
                </a:solidFill>
                <a:latin typeface="Times New Roman" pitchFamily="65" charset="-122"/>
                <a:ea typeface="宋体" pitchFamily="65" charset="-122"/>
              </a:rPr>
              <a:t>青年们已成为基层干部的主力军。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而今却有一些所谓的“佛系”青年,在本应激情澎湃、有所作为的岁月里无欲无求、无悲无</a:t>
            </a:r>
            <a:r>
              <a:t/>
            </a:r>
            <a:br/>
            <a:r>
              <a:rPr lang="zh-CN" altLang="en-US" sz="1530" kern="0" dirty="0" smtClean="0">
                <a:solidFill>
                  <a:srgbClr val="000000"/>
                </a:solidFill>
                <a:latin typeface="Times New Roman" pitchFamily="65" charset="-122"/>
                <a:ea typeface="宋体" pitchFamily="65" charset="-122"/>
              </a:rPr>
              <a:t>喜、随遇而安。社会中的青年如果都如此,谁将挽狂澜于既倒、实现中国梦于未来?“佛系”</a:t>
            </a:r>
            <a:r>
              <a:t/>
            </a:r>
            <a:br/>
            <a:r>
              <a:rPr lang="zh-CN" altLang="en-US" sz="1530" kern="0" dirty="0" smtClean="0">
                <a:solidFill>
                  <a:srgbClr val="000000"/>
                </a:solidFill>
                <a:latin typeface="Times New Roman" pitchFamily="65" charset="-122"/>
                <a:ea typeface="宋体" pitchFamily="65" charset="-122"/>
              </a:rPr>
              <a:t>青年们在这个新时代里是旁观者,遇事消极被动、逃避推卸,家园、祖国皆为他们的身外之物,</a:t>
            </a:r>
            <a:r>
              <a:t/>
            </a:r>
            <a:br/>
            <a:r>
              <a:rPr lang="zh-CN" altLang="en-US" sz="1530" kern="0" dirty="0" smtClean="0">
                <a:solidFill>
                  <a:srgbClr val="000000"/>
                </a:solidFill>
                <a:latin typeface="Times New Roman" pitchFamily="65" charset="-122"/>
                <a:ea typeface="宋体" pitchFamily="65" charset="-122"/>
              </a:rPr>
              <a:t>他们对新时代少了一份担当和责任。面对“无穷的远方,无数的人们都和我有关”的担当与</a:t>
            </a:r>
            <a:r>
              <a:t/>
            </a:r>
            <a:br/>
            <a:r>
              <a:rPr lang="zh-CN" altLang="en-US" sz="1530" kern="0" dirty="0" smtClean="0">
                <a:solidFill>
                  <a:srgbClr val="000000"/>
                </a:solidFill>
                <a:latin typeface="Times New Roman" pitchFamily="65" charset="-122"/>
                <a:ea typeface="宋体" pitchFamily="65" charset="-122"/>
              </a:rPr>
              <a:t>使命,“佛系”青年们是否心有愧疚?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吾乃青年,需创新。与其一味地注视前人的脚步,亦步亦趋、拾人牙慧,不如另辟蹊径、独树一</a:t>
            </a:r>
            <a:r>
              <a:t/>
            </a:r>
            <a:br/>
            <a:r>
              <a:rPr lang="zh-CN" altLang="en-US" sz="1530" kern="0" dirty="0" smtClean="0">
                <a:solidFill>
                  <a:srgbClr val="000000"/>
                </a:solidFill>
                <a:latin typeface="Times New Roman" pitchFamily="65" charset="-122"/>
                <a:ea typeface="宋体" pitchFamily="65" charset="-122"/>
              </a:rPr>
              <a:t>帜,走出自己的道路。微信改变了生活,移动支付方便了你我,高铁动车拉近了彼此</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日新月</a:t>
            </a:r>
            <a:endParaRPr lang="zh-CN" altLang="en-US"/>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异的变化中有多少新青年的创新与创造啊!而当美国卡住中兴的芯片时,举国震惊,这也给我</a:t>
            </a:r>
            <a:r>
              <a:t/>
            </a:r>
            <a:br/>
            <a:r>
              <a:rPr lang="zh-CN" altLang="en-US" sz="1530" kern="0" dirty="0" smtClean="0">
                <a:solidFill>
                  <a:srgbClr val="000000"/>
                </a:solidFill>
                <a:latin typeface="Times New Roman" pitchFamily="65" charset="-122"/>
                <a:ea typeface="宋体" pitchFamily="65" charset="-122"/>
              </a:rPr>
              <a:t>们敲响了警钟,还有很多领域需要我们争分夺秒去创新,我们任重而道远。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环顾考场,我的同学们都在奋笔疾书。窗外,阳光正好!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这是一篇结构严谨、对比鲜明、内容充实的佳作。本文分三层论述——青年需要有</a:t>
            </a:r>
            <a:r>
              <a:t/>
            </a:r>
            <a:br/>
            <a:r>
              <a:rPr lang="zh-CN" altLang="en-US" sz="1530" kern="0" dirty="0" smtClean="0">
                <a:solidFill>
                  <a:srgbClr val="000000"/>
                </a:solidFill>
                <a:latin typeface="Times New Roman" pitchFamily="65" charset="-122"/>
                <a:ea typeface="宋体" pitchFamily="65" charset="-122"/>
              </a:rPr>
              <a:t>担当和责任、需要实干、需要创新,层次清晰,结构鲜明;在论述主题时,作者严词批判了“佛</a:t>
            </a:r>
            <a:r>
              <a:t/>
            </a:r>
            <a:br/>
            <a:r>
              <a:rPr lang="zh-CN" altLang="en-US" sz="1530" kern="0" dirty="0" smtClean="0">
                <a:solidFill>
                  <a:srgbClr val="000000"/>
                </a:solidFill>
                <a:latin typeface="Times New Roman" pitchFamily="65" charset="-122"/>
                <a:ea typeface="宋体" pitchFamily="65" charset="-122"/>
              </a:rPr>
              <a:t>系”青年的逃避被动,正反对比,具有较强的说服力;文中引用了大量的名人名言,列举了鲜活</a:t>
            </a:r>
            <a:r>
              <a:t/>
            </a:r>
            <a:br/>
            <a:r>
              <a:rPr lang="zh-CN" altLang="en-US" sz="1530" kern="0" dirty="0" smtClean="0">
                <a:solidFill>
                  <a:srgbClr val="000000"/>
                </a:solidFill>
                <a:latin typeface="Times New Roman" pitchFamily="65" charset="-122"/>
                <a:ea typeface="宋体" pitchFamily="65" charset="-122"/>
              </a:rPr>
              <a:t>而经典的中国成就,极大地丰富了文章的内容。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绿水青山图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温和的阳光洒在远处的雪山上,苍鹰在湛蓝的天空中盘旋。地面上,盐湖波光粼粼,宛若一块蓝</a:t>
            </a:r>
            <a:r>
              <a:t/>
            </a:r>
            <a:br/>
            <a:r>
              <a:rPr lang="zh-CN" altLang="en-US" sz="1530" kern="0" dirty="0" smtClean="0">
                <a:solidFill>
                  <a:srgbClr val="000000"/>
                </a:solidFill>
                <a:latin typeface="Times New Roman" pitchFamily="65" charset="-122"/>
                <a:ea typeface="宋体" pitchFamily="65" charset="-122"/>
              </a:rPr>
              <a:t>宝石嵌于高原之上。卓玛凝望着眼前的景象,黑红的脸上浮现出一抹粲然笑意。她轻轻捧起</a:t>
            </a:r>
            <a:r>
              <a:t/>
            </a:r>
            <a:br/>
            <a:r>
              <a:rPr lang="zh-CN" altLang="en-US" sz="1530" kern="0" dirty="0" smtClean="0">
                <a:solidFill>
                  <a:srgbClr val="000000"/>
                </a:solidFill>
                <a:latin typeface="Times New Roman" pitchFamily="65" charset="-122"/>
                <a:ea typeface="宋体" pitchFamily="65" charset="-122"/>
              </a:rPr>
              <a:t>搁浅的湖鲤,将它放回大湖。湖鲤游弋着远去,卓玛的思绪也飘回了那段令她进退维艰的岁月</a:t>
            </a:r>
            <a:r>
              <a:t/>
            </a:r>
            <a:b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作为第一拨学成的藏族大学生,卓玛飞一般回到了家乡,踌躇满志。然而,眼前的景色已非昔日</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般纯净——盐湖萎缩,再不是儿时那般广阔浩渺,成群的湖鲤也不知所踪。湖畔,垃圾星星点点</a:t>
            </a:r>
            <a:r>
              <a:t/>
            </a:r>
            <a:br/>
            <a:r>
              <a:rPr lang="zh-CN" altLang="en-US" sz="1530" kern="0" dirty="0" smtClean="0">
                <a:solidFill>
                  <a:srgbClr val="000000"/>
                </a:solidFill>
                <a:latin typeface="Times New Roman" pitchFamily="65" charset="-122"/>
                <a:ea typeface="宋体" pitchFamily="65" charset="-122"/>
              </a:rPr>
              <a:t>地散落着。远处,山石裸露的高山草甸上,一大群羊仍肆无忌惮地啃食着青草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卓玛心头一</a:t>
            </a:r>
            <a:r>
              <a:t/>
            </a:r>
            <a:br/>
            <a:r>
              <a:rPr lang="zh-CN" altLang="en-US" sz="1530" kern="0" dirty="0" smtClean="0">
                <a:solidFill>
                  <a:srgbClr val="000000"/>
                </a:solidFill>
                <a:latin typeface="Times New Roman" pitchFamily="65" charset="-122"/>
                <a:ea typeface="宋体" pitchFamily="65" charset="-122"/>
              </a:rPr>
              <a:t>紧,不由得想:这还是我在异乡心心念念的净土吗?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“说了多少次,羊是我们家的命根子,一只都不能少放!”已经不知是第几次了,卓玛又被乡亲</a:t>
            </a:r>
            <a:r>
              <a:t/>
            </a:r>
            <a:br/>
            <a:r>
              <a:rPr lang="zh-CN" altLang="en-US" sz="1530" kern="0" dirty="0" smtClean="0">
                <a:solidFill>
                  <a:srgbClr val="000000"/>
                </a:solidFill>
                <a:latin typeface="Times New Roman" pitchFamily="65" charset="-122"/>
                <a:ea typeface="宋体" pitchFamily="65" charset="-122"/>
              </a:rPr>
              <a:t>拒之门外。她红着眼眶,却更加坚定了信念。这位聪慧的姑娘,决心以另一种方式恢复净土。</a:t>
            </a:r>
            <a:r>
              <a:t/>
            </a:r>
            <a:br/>
            <a:r>
              <a:rPr lang="zh-CN" altLang="en-US" sz="1530" kern="0" dirty="0" smtClean="0">
                <a:solidFill>
                  <a:srgbClr val="000000"/>
                </a:solidFill>
                <a:latin typeface="Times New Roman" pitchFamily="65" charset="-122"/>
                <a:ea typeface="宋体" pitchFamily="65" charset="-122"/>
              </a:rPr>
              <a:t>她苦口婆心地劝说家人开了首个藏家旅馆。于是,游客们每日围着火堆唱歌跳舞,吃着糌粑,喝</a:t>
            </a:r>
            <a:r>
              <a:t/>
            </a:r>
            <a:br/>
            <a:r>
              <a:rPr lang="zh-CN" altLang="en-US" sz="1530" kern="0" dirty="0" smtClean="0">
                <a:solidFill>
                  <a:srgbClr val="000000"/>
                </a:solidFill>
                <a:latin typeface="Times New Roman" pitchFamily="65" charset="-122"/>
                <a:ea typeface="宋体" pitchFamily="65" charset="-122"/>
              </a:rPr>
              <a:t>着酥油茶。慢慢地,一些乡亲按捺不住了。他们被卓玛家的欢声笑语吸引,蜂拥而至,询问开藏</a:t>
            </a:r>
            <a:r>
              <a:t/>
            </a:r>
            <a:br/>
            <a:r>
              <a:rPr lang="zh-CN" altLang="en-US" sz="1530" kern="0" dirty="0" smtClean="0">
                <a:solidFill>
                  <a:srgbClr val="000000"/>
                </a:solidFill>
                <a:latin typeface="Times New Roman" pitchFamily="65" charset="-122"/>
                <a:ea typeface="宋体" pitchFamily="65" charset="-122"/>
              </a:rPr>
              <a:t>家特色旅馆的事情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如此,羊少放了,大家的收益也增加了,一举两得!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另一次,卓玛看到一个背着药箱、准备去棚里打药的老伯,自告奋勇地帮忙。她取出那架小无</a:t>
            </a:r>
            <a:r>
              <a:t/>
            </a:r>
            <a:br/>
            <a:r>
              <a:rPr lang="zh-CN" altLang="en-US" sz="1530" kern="0" dirty="0" smtClean="0">
                <a:solidFill>
                  <a:srgbClr val="000000"/>
                </a:solidFill>
                <a:latin typeface="Times New Roman" pitchFamily="65" charset="-122"/>
                <a:ea typeface="宋体" pitchFamily="65" charset="-122"/>
              </a:rPr>
              <a:t>人机,娴熟地设置好时间、范围、用量;无人机在葱郁的作物上空缓缓飞过,洒下一片片水雾。</a:t>
            </a:r>
            <a:r>
              <a:t/>
            </a:r>
            <a:br/>
            <a:r>
              <a:rPr lang="zh-CN" altLang="en-US" sz="1530" kern="0" dirty="0" smtClean="0">
                <a:solidFill>
                  <a:srgbClr val="000000"/>
                </a:solidFill>
                <a:latin typeface="Times New Roman" pitchFamily="65" charset="-122"/>
                <a:ea typeface="宋体" pitchFamily="65" charset="-122"/>
              </a:rPr>
              <a:t>这样,每株作物都得到了滋养,而土壤一点也没有被污染。老伯在惊喜中用一双粗糙的手轻柔</a:t>
            </a:r>
            <a:r>
              <a:t/>
            </a:r>
            <a:br/>
            <a:r>
              <a:rPr lang="zh-CN" altLang="en-US" sz="1530" kern="0" dirty="0" smtClean="0">
                <a:solidFill>
                  <a:srgbClr val="000000"/>
                </a:solidFill>
                <a:latin typeface="Times New Roman" pitchFamily="65" charset="-122"/>
                <a:ea typeface="宋体" pitchFamily="65" charset="-122"/>
              </a:rPr>
              <a:t>地抚摸着这个小家伙。自此,卓玛家又多了一项收益——出租无人机。</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一声鸟鸣将卓玛的思绪拉了回来。“啊,白鹭!又一只!”她欣喜地在笔记本上记下,准备到野</a:t>
            </a:r>
            <a:r>
              <a:t/>
            </a:r>
            <a:br/>
            <a:r>
              <a:rPr lang="zh-CN" altLang="en-US" sz="1530" kern="0" dirty="0" smtClean="0">
                <a:solidFill>
                  <a:srgbClr val="000000"/>
                </a:solidFill>
                <a:latin typeface="Times New Roman" pitchFamily="65" charset="-122"/>
                <a:ea typeface="宋体" pitchFamily="65" charset="-122"/>
              </a:rPr>
              <a:t>生动物保护站汇报哩!她回眸,望向远处经幡飞扬的座座藏式旅馆,望向来来往往的车辆,望向</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被圈养起来的羊群,一首藏歌不禁婉转而出,伴着鸟鸣,如同一阵天籁。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涓涓细流汇成江湖,点点星光点亮银河。卓玛以微薄之力恢复了土地姣好的容貌。她坚信,如</a:t>
            </a:r>
            <a:r>
              <a:rPr dirty="0"/>
              <a:t/>
            </a:r>
            <a:br>
              <a:rPr dirty="0"/>
            </a:br>
            <a:r>
              <a:rPr lang="zh-CN" altLang="en-US" sz="1530" kern="0" dirty="0" smtClean="0">
                <a:solidFill>
                  <a:srgbClr val="000000"/>
                </a:solidFill>
                <a:latin typeface="Times New Roman" pitchFamily="65" charset="-122"/>
                <a:ea typeface="宋体" pitchFamily="65" charset="-122"/>
              </a:rPr>
              <a:t>果每个人都可以助力我国的生态文明建设,必定会绘出一幅更加巨大、绮丽的盛世绿水青山</a:t>
            </a:r>
            <a:r>
              <a:rPr dirty="0"/>
              <a:t/>
            </a:r>
            <a:br>
              <a:rPr dirty="0"/>
            </a:br>
            <a:r>
              <a:rPr lang="zh-CN" altLang="en-US" sz="1530" kern="0" dirty="0" smtClean="0">
                <a:solidFill>
                  <a:srgbClr val="000000"/>
                </a:solidFill>
                <a:latin typeface="Times New Roman" pitchFamily="65" charset="-122"/>
                <a:ea typeface="宋体" pitchFamily="65" charset="-122"/>
              </a:rPr>
              <a:t>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本文记叙了一位藏族大学毕业生回到家乡,面对曾经的“青山绿水”变成了“盐湖</a:t>
            </a:r>
            <a:r>
              <a:rPr dirty="0"/>
              <a:t/>
            </a:r>
            <a:br>
              <a:rPr dirty="0"/>
            </a:br>
            <a:r>
              <a:rPr lang="zh-CN" altLang="en-US" sz="1530" kern="0" dirty="0" smtClean="0">
                <a:solidFill>
                  <a:srgbClr val="000000"/>
                </a:solidFill>
                <a:latin typeface="Times New Roman" pitchFamily="65" charset="-122"/>
                <a:ea typeface="宋体" pitchFamily="65" charset="-122"/>
              </a:rPr>
              <a:t>萎缩”“羊群啃食草甸”“垃圾随意丢弃”的现状,毅然担起责任,锲而不舍地做乡亲们的思</a:t>
            </a:r>
            <a:r>
              <a:rPr dirty="0"/>
              <a:t/>
            </a:r>
            <a:br>
              <a:rPr dirty="0"/>
            </a:br>
            <a:r>
              <a:rPr lang="zh-CN" altLang="en-US" sz="1530" kern="0" dirty="0" smtClean="0">
                <a:solidFill>
                  <a:srgbClr val="000000"/>
                </a:solidFill>
                <a:latin typeface="Times New Roman" pitchFamily="65" charset="-122"/>
                <a:ea typeface="宋体" pitchFamily="65" charset="-122"/>
              </a:rPr>
              <a:t>想工作,运用自己的知识,既帮助乡亲们脱贫致富,又保护了环境,留住了“青山绿水”,一个有</a:t>
            </a:r>
            <a:r>
              <a:rPr dirty="0"/>
              <a:t/>
            </a:r>
            <a:br>
              <a:rPr dirty="0"/>
            </a:br>
            <a:r>
              <a:rPr lang="zh-CN" altLang="en-US" sz="1530" kern="0" dirty="0" smtClean="0">
                <a:solidFill>
                  <a:srgbClr val="000000"/>
                </a:solidFill>
                <a:latin typeface="Times New Roman" pitchFamily="65" charset="-122"/>
                <a:ea typeface="宋体" pitchFamily="65" charset="-122"/>
              </a:rPr>
              <a:t>担当、有信念的当代青年形象跃然纸上。本文文笔生动,主旨突出。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3.(2018</a:t>
            </a:r>
            <a:r>
              <a:rPr lang="zh-CN" altLang="en-US" sz="1530" kern="0" dirty="0" smtClean="0">
                <a:solidFill>
                  <a:srgbClr val="000000"/>
                </a:solidFill>
                <a:latin typeface="Times New Roman" pitchFamily="65" charset="-122"/>
                <a:ea typeface="宋体" pitchFamily="65" charset="-122"/>
              </a:rPr>
              <a:t>浙江</a:t>
            </a:r>
            <a:r>
              <a:rPr lang="en-US" altLang="zh-CN" sz="1530" kern="0" dirty="0" smtClean="0">
                <a:solidFill>
                  <a:srgbClr val="000000"/>
                </a:solidFill>
                <a:latin typeface="Times New Roman" pitchFamily="65" charset="-122"/>
                <a:ea typeface="宋体" pitchFamily="65" charset="-122"/>
              </a:rPr>
              <a:t>,24,60</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根据要求作文。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浙江大地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历史上孕育过务实、知行合一、经世致用等思想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今天又形成了“干在实处、走在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前列、勇立潮头”的浙江精神。</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在与时俱进的浙江文化滋养下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代代浙江人书写了一个又一个浙江故事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创造了一个又一个浙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江传奇。</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作为浙江学子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站在人生新起点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你有怎样的体验和思考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结合上述材料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写一篇文章。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　①角度自选,立意自定,题目自拟。②明确文体,不得写成诗歌。③不得少于800字。</a:t>
            </a:r>
            <a:r>
              <a:rPr dirty="0"/>
              <a:t/>
            </a:r>
            <a:br>
              <a:rPr dirty="0"/>
            </a:br>
            <a:r>
              <a:rPr lang="zh-CN" altLang="en-US" sz="1530" kern="0" dirty="0" smtClean="0">
                <a:solidFill>
                  <a:srgbClr val="000000"/>
                </a:solidFill>
                <a:latin typeface="Times New Roman" pitchFamily="65" charset="-122"/>
                <a:ea typeface="宋体" pitchFamily="65" charset="-122"/>
              </a:rPr>
              <a:t>④不得抄袭、套作。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[写作指导]　2018年的浙江高考作文试题,既紧跟时代步伐,又彰显地方特色。作文基于对</a:t>
            </a:r>
            <a:r>
              <a:rPr dirty="0"/>
              <a:t/>
            </a:r>
            <a:br>
              <a:rPr dirty="0"/>
            </a:br>
            <a:r>
              <a:rPr lang="zh-CN" altLang="en-US" sz="1530" kern="0" dirty="0" smtClean="0">
                <a:solidFill>
                  <a:srgbClr val="000000"/>
                </a:solidFill>
                <a:latin typeface="Times New Roman" pitchFamily="65" charset="-122"/>
                <a:ea typeface="宋体" pitchFamily="65" charset="-122"/>
              </a:rPr>
              <a:t>“浙江精神”的提炼与概括,回望历史,紧贴时代主题,引导考生站在人生新起点,在宏观视野</a:t>
            </a:r>
            <a:r>
              <a:rPr dirty="0"/>
              <a:t/>
            </a:r>
            <a:br>
              <a:rPr dirty="0"/>
            </a:br>
            <a:r>
              <a:rPr lang="zh-CN" altLang="en-US" sz="1530" kern="0" dirty="0" smtClean="0">
                <a:solidFill>
                  <a:srgbClr val="000000"/>
                </a:solidFill>
                <a:latin typeface="Times New Roman" pitchFamily="65" charset="-122"/>
                <a:ea typeface="宋体" pitchFamily="65" charset="-122"/>
              </a:rPr>
              <a:t>中找到个人意义,思考未来人生。本题把浙江的人文精神提高到时代和家国的高度,体现了大</a:t>
            </a:r>
            <a:r>
              <a:rPr dirty="0"/>
              <a:t/>
            </a:r>
            <a:br>
              <a:rPr dirty="0"/>
            </a:br>
            <a:r>
              <a:rPr lang="zh-CN" altLang="en-US" sz="1530" kern="0" dirty="0" smtClean="0">
                <a:solidFill>
                  <a:srgbClr val="000000"/>
                </a:solidFill>
                <a:latin typeface="Times New Roman" pitchFamily="65" charset="-122"/>
                <a:ea typeface="宋体" pitchFamily="65" charset="-122"/>
              </a:rPr>
              <a:t>格局、大视野、大胸怀,让人耳目一新。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从题型看,本题属于任务驱动型材料作文题。要求考生认真解读材料,明确立意方向,并按相关</a:t>
            </a:r>
            <a:r>
              <a:rPr dirty="0"/>
              <a:t/>
            </a:r>
            <a:br>
              <a:rPr dirty="0"/>
            </a:br>
            <a:r>
              <a:rPr lang="zh-CN" altLang="en-US" sz="1530" kern="0" dirty="0" smtClean="0">
                <a:solidFill>
                  <a:srgbClr val="000000"/>
                </a:solidFill>
                <a:latin typeface="Times New Roman" pitchFamily="65" charset="-122"/>
                <a:ea typeface="宋体" pitchFamily="65" charset="-122"/>
              </a:rPr>
              <a:t>要求来完成写作任务。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材料第一句是对浙江精神的高度概括和总结。回望历史,浙江精神有以王阳明心学为代表的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“知行合一”和以黄宗羲为代表的“经世致用”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立足现实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浙江精神又有了“干在实处、走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在前列、勇立潮头”的新内涵。根据第一句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我们可这样立意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对材料中列举的一种或几种浙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江精神进行礼赞或思考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通过代表人物或典型事例来表现浙江精神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也可挖掘材料中没有列举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到的浙江精神加以阐发。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材料第二句存在着因果关联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强调因“文化滋养”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而成就“浙江故事”和“浙江传奇”。根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据这种解读我们可这样立意:从各个领域选择浙江人物,可以是文化鸿儒,也可以是平凡工匠,</a:t>
            </a:r>
            <a:r>
              <a:rPr dirty="0"/>
              <a:t/>
            </a:r>
            <a:br>
              <a:rPr dirty="0"/>
            </a:br>
            <a:r>
              <a:rPr lang="zh-CN" altLang="en-US" sz="1530" kern="0" dirty="0" smtClean="0">
                <a:solidFill>
                  <a:srgbClr val="000000"/>
                </a:solidFill>
                <a:latin typeface="Times New Roman" pitchFamily="65" charset="-122"/>
                <a:ea typeface="宋体" pitchFamily="65" charset="-122"/>
              </a:rPr>
              <a:t>可以是历史人物,也可以是现代名人,叙写他们的“故事”或“传奇”,追溯他们的成功和对浙</a:t>
            </a:r>
            <a:r>
              <a:rPr dirty="0"/>
              <a:t/>
            </a:r>
            <a:br>
              <a:rPr dirty="0"/>
            </a:br>
            <a:r>
              <a:rPr lang="zh-CN" altLang="en-US" sz="1530" kern="0" dirty="0" smtClean="0">
                <a:solidFill>
                  <a:srgbClr val="000000"/>
                </a:solidFill>
                <a:latin typeface="Times New Roman" pitchFamily="65" charset="-122"/>
                <a:ea typeface="宋体" pitchFamily="65" charset="-122"/>
              </a:rPr>
              <a:t>江的贡献,赞扬从他们身上体现出来的浙江精神。也可扣住“与时俱进”,礼赞浙江精神世代</a:t>
            </a:r>
            <a:r>
              <a:rPr dirty="0"/>
              <a:t/>
            </a:r>
            <a:br>
              <a:rPr dirty="0"/>
            </a:br>
            <a:r>
              <a:rPr lang="zh-CN" altLang="en-US" sz="1530" kern="0" dirty="0" smtClean="0">
                <a:solidFill>
                  <a:srgbClr val="000000"/>
                </a:solidFill>
                <a:latin typeface="Times New Roman" pitchFamily="65" charset="-122"/>
                <a:ea typeface="宋体" pitchFamily="65" charset="-122"/>
              </a:rPr>
              <a:t>传承、历久弥新所表现出来的强大生命力和创造力。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要明确写作的任务和要求:“浙江学子”是写作者的身份;“人生新起点”则提醒考生思考自</a:t>
            </a:r>
            <a:r>
              <a:rPr dirty="0"/>
              <a:t/>
            </a:r>
            <a:br>
              <a:rPr dirty="0"/>
            </a:br>
            <a:r>
              <a:rPr lang="zh-CN" altLang="en-US" sz="1530" kern="0" dirty="0" smtClean="0">
                <a:solidFill>
                  <a:srgbClr val="000000"/>
                </a:solidFill>
                <a:latin typeface="Times New Roman" pitchFamily="65" charset="-122"/>
                <a:ea typeface="宋体" pitchFamily="65" charset="-122"/>
              </a:rPr>
              <a:t>己的人生规划,思考在今后的人生旅途中如何传承浙江精神,并为浙江的发展贡献自己的力量;</a:t>
            </a:r>
            <a:r>
              <a:rPr dirty="0"/>
              <a:t/>
            </a:r>
            <a:br>
              <a:rPr dirty="0"/>
            </a:br>
            <a:r>
              <a:rPr lang="zh-CN" altLang="en-US" sz="1530" kern="0" dirty="0" smtClean="0">
                <a:solidFill>
                  <a:srgbClr val="000000"/>
                </a:solidFill>
                <a:latin typeface="Times New Roman" pitchFamily="65" charset="-122"/>
                <a:ea typeface="宋体" pitchFamily="65" charset="-122"/>
              </a:rPr>
              <a:t>“你有怎样的体验和思考”,告诉考生要立足自我,写出个人的“体验和思考”。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总之,作文可礼赞浙江精神,可歌颂浙江人物,也可追溯历史、展望未来。但不管选择何种立</a:t>
            </a:r>
            <a:r>
              <a:rPr dirty="0"/>
              <a:t/>
            </a:r>
            <a:br>
              <a:rPr dirty="0"/>
            </a:br>
            <a:r>
              <a:rPr lang="zh-CN" altLang="en-US" sz="1530" kern="0" dirty="0" smtClean="0">
                <a:solidFill>
                  <a:srgbClr val="000000"/>
                </a:solidFill>
                <a:latin typeface="Times New Roman" pitchFamily="65" charset="-122"/>
                <a:ea typeface="宋体" pitchFamily="65" charset="-122"/>
              </a:rPr>
              <a:t>意,都要做到两点:一是化大为小,选择一个小的切口深入思考;二是化虚为实,以具体人物、具</a:t>
            </a:r>
            <a:r>
              <a:rPr dirty="0"/>
              <a:t/>
            </a:r>
            <a:br>
              <a:rPr dirty="0"/>
            </a:br>
            <a:r>
              <a:rPr lang="zh-CN" altLang="en-US" sz="1530" kern="0" dirty="0" smtClean="0">
                <a:solidFill>
                  <a:srgbClr val="000000"/>
                </a:solidFill>
                <a:latin typeface="Times New Roman" pitchFamily="65" charset="-122"/>
                <a:ea typeface="宋体" pitchFamily="65" charset="-122"/>
              </a:rPr>
              <a:t>体故事来表现浙江精神。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优秀例文</a:t>
            </a:r>
            <a:r>
              <a:rPr lang="en-US" altLang="zh-CN" sz="1530" kern="0" dirty="0" smtClean="0">
                <a:solidFill>
                  <a:srgbClr val="000000"/>
                </a:solidFill>
                <a:latin typeface="Times New Roman" pitchFamily="65" charset="-122"/>
                <a:ea typeface="宋体" pitchFamily="65" charset="-122"/>
              </a:rPr>
              <a:t>1]</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浙江秀水育精神</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江南之地多景秀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而浙江又是璀璨明珠中亮眼的一颗。在长江之水的浸润下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这片土地孕育出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一代又一代的人杰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书写下一笔又一笔的传奇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孕育出一种浙江精神。</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水,是浙江的骄傲,也是浙江引以为豪的资本。早在远古时期,因为生活条件低下,为疾病所困</a:t>
            </a:r>
            <a:r>
              <a:rPr dirty="0"/>
              <a:t/>
            </a:r>
            <a:br>
              <a:rPr dirty="0"/>
            </a:br>
            <a:r>
              <a:rPr lang="zh-CN" altLang="en-US" sz="1530" kern="0" dirty="0" smtClean="0">
                <a:solidFill>
                  <a:srgbClr val="000000"/>
                </a:solidFill>
                <a:latin typeface="Times New Roman" pitchFamily="65" charset="-122"/>
                <a:ea typeface="宋体" pitchFamily="65" charset="-122"/>
              </a:rPr>
              <a:t>扰的人不在少数。浙江正是因为拥有丰富的雨水,才有了更多的机会来研究上古流传下来的</a:t>
            </a:r>
            <a:r>
              <a:rPr dirty="0"/>
              <a:t/>
            </a:r>
            <a:br>
              <a:rPr dirty="0"/>
            </a:br>
            <a:r>
              <a:rPr lang="zh-CN" altLang="en-US" sz="1530" kern="0" dirty="0" smtClean="0">
                <a:solidFill>
                  <a:srgbClr val="000000"/>
                </a:solidFill>
                <a:latin typeface="Times New Roman" pitchFamily="65" charset="-122"/>
                <a:ea typeface="宋体" pitchFamily="65" charset="-122"/>
              </a:rPr>
              <a:t>百草之术,汤药熬制技术才得以遥遥领先。依靠着水,浙江形成了特有的汤药文化圈,孕育了浙</a:t>
            </a:r>
            <a:r>
              <a:rPr dirty="0"/>
              <a:t/>
            </a:r>
            <a:br>
              <a:rPr dirty="0"/>
            </a:br>
            <a:r>
              <a:rPr lang="zh-CN" altLang="en-US" sz="1530" kern="0" dirty="0" smtClean="0">
                <a:solidFill>
                  <a:srgbClr val="000000"/>
                </a:solidFill>
                <a:latin typeface="Times New Roman" pitchFamily="65" charset="-122"/>
                <a:ea typeface="宋体" pitchFamily="65" charset="-122"/>
              </a:rPr>
              <a:t>江人追求生命质量的精神。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水,不仅给浙江人民带来了物质上的帮助,还带来了精神上的激励。杭州乃江海故地,水泉咸</a:t>
            </a:r>
            <a:r>
              <a:rPr dirty="0"/>
              <a:t/>
            </a:r>
            <a:br>
              <a:rPr dirty="0"/>
            </a:br>
            <a:r>
              <a:rPr lang="zh-CN" altLang="en-US" sz="1530" kern="0" dirty="0" smtClean="0">
                <a:solidFill>
                  <a:srgbClr val="000000"/>
                </a:solidFill>
                <a:latin typeface="Times New Roman" pitchFamily="65" charset="-122"/>
                <a:ea typeface="宋体" pitchFamily="65" charset="-122"/>
              </a:rPr>
              <a:t>苦,居民饮水十分困难。时任杭州刺史的李泌为了解决这一问题,开凿六井,引西湖之水入城,</a:t>
            </a:r>
            <a:r>
              <a:rPr dirty="0"/>
              <a:t/>
            </a:r>
            <a:br>
              <a:rPr dirty="0"/>
            </a:br>
            <a:r>
              <a:rPr lang="zh-CN" altLang="en-US" sz="1530" kern="0" dirty="0" smtClean="0">
                <a:solidFill>
                  <a:srgbClr val="000000"/>
                </a:solidFill>
                <a:latin typeface="Times New Roman" pitchFamily="65" charset="-122"/>
                <a:ea typeface="宋体" pitchFamily="65" charset="-122"/>
              </a:rPr>
              <a:t>缓解了城民的用水问题,受到了全城人的拥戴。没过多久,李泌便离开了杭州城,但他的功绩却</a:t>
            </a:r>
            <a:r>
              <a:rPr dirty="0"/>
              <a:t/>
            </a:r>
            <a:br>
              <a:rPr dirty="0"/>
            </a:br>
            <a:r>
              <a:rPr lang="zh-CN" altLang="en-US" sz="1530" kern="0" dirty="0" smtClean="0">
                <a:solidFill>
                  <a:srgbClr val="000000"/>
                </a:solidFill>
                <a:latin typeface="Times New Roman" pitchFamily="65" charset="-122"/>
                <a:ea typeface="宋体" pitchFamily="65" charset="-122"/>
              </a:rPr>
              <a:t>永远留在了人民的心中。在人们洗衣做饭的水中,看到的是一个刺史的功德——上善若水。</a:t>
            </a:r>
            <a:r>
              <a:rPr dirty="0"/>
              <a:t/>
            </a:r>
            <a:br>
              <a:rPr dirty="0"/>
            </a:br>
            <a:r>
              <a:rPr lang="zh-CN" altLang="en-US" sz="1530" kern="0" dirty="0" smtClean="0">
                <a:solidFill>
                  <a:srgbClr val="000000"/>
                </a:solidFill>
                <a:latin typeface="Times New Roman" pitchFamily="65" charset="-122"/>
                <a:ea typeface="宋体" pitchFamily="65" charset="-122"/>
              </a:rPr>
              <a:t>人们惊奇的不仅仅是遥远的西湖之水能够跨越万难来到自家门口为自己排忧解难,也不仅仅</a:t>
            </a:r>
            <a:r>
              <a:rPr dirty="0"/>
              <a:t/>
            </a:r>
            <a:br>
              <a:rPr dirty="0"/>
            </a:br>
            <a:r>
              <a:rPr lang="zh-CN" altLang="en-US" sz="1530" kern="0" dirty="0" smtClean="0">
                <a:solidFill>
                  <a:srgbClr val="000000"/>
                </a:solidFill>
                <a:latin typeface="Times New Roman" pitchFamily="65" charset="-122"/>
                <a:ea typeface="宋体" pitchFamily="65" charset="-122"/>
              </a:rPr>
              <a:t>是西湖之水以无声之姿养育了整个城市的人民,而且在这六眼泉水的倒影下,看见了自己的身</a:t>
            </a:r>
            <a:r>
              <a:rPr dirty="0"/>
              <a:t/>
            </a:r>
            <a:br>
              <a:rPr dirty="0"/>
            </a:br>
            <a:r>
              <a:rPr lang="zh-CN" altLang="en-US" sz="1530" kern="0" dirty="0" smtClean="0">
                <a:solidFill>
                  <a:srgbClr val="000000"/>
                </a:solidFill>
                <a:latin typeface="Times New Roman" pitchFamily="65" charset="-122"/>
                <a:ea typeface="宋体" pitchFamily="65" charset="-122"/>
              </a:rPr>
              <a:t>影:如水一般的灵活多变,以柔克刚,如水一般缄默无言却又务实肯干。也许这就是一方水土养</a:t>
            </a:r>
            <a:r>
              <a:rPr dirty="0"/>
              <a:t/>
            </a:r>
            <a:br>
              <a:rPr dirty="0"/>
            </a:br>
            <a:r>
              <a:rPr lang="zh-CN" altLang="en-US" sz="1530" kern="0" dirty="0" smtClean="0">
                <a:solidFill>
                  <a:srgbClr val="000000"/>
                </a:solidFill>
                <a:latin typeface="Times New Roman" pitchFamily="65" charset="-122"/>
                <a:ea typeface="宋体" pitchFamily="65" charset="-122"/>
              </a:rPr>
              <a:t>一方人,这样的性子深藏在我们的血脉深处,无论是名动天下的浙商,还是“知行合一”的圣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贤,一代又一代涌现出来的人杰,都深受“水文化”的熏陶。水,便是浙江的精神所在。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放眼现代,随着高楼的一座座拔起,城市被规划得方方正正,公路被修得整整齐齐,就连河流也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被治理得服服帖帖。曾经横七竖八的河流被牢牢框在了河道之上,人们也不再需要这些河流</a:t>
            </a:r>
            <a:r>
              <a:rPr dirty="0"/>
              <a:t/>
            </a:r>
            <a:br>
              <a:rPr dirty="0"/>
            </a:br>
            <a:r>
              <a:rPr lang="zh-CN" altLang="en-US" sz="1530" kern="0" dirty="0" smtClean="0">
                <a:solidFill>
                  <a:srgbClr val="000000"/>
                </a:solidFill>
                <a:latin typeface="Times New Roman" pitchFamily="65" charset="-122"/>
                <a:ea typeface="宋体" pitchFamily="65" charset="-122"/>
              </a:rPr>
              <a:t>之水来提供生活的资源,它们反倒变成了一种提供视觉美的工具。真正的江河在渐渐消失。</a:t>
            </a:r>
            <a:r>
              <a:rPr dirty="0"/>
              <a:t/>
            </a:r>
            <a:br>
              <a:rPr dirty="0"/>
            </a:br>
            <a:r>
              <a:rPr lang="zh-CN" altLang="en-US" sz="1530" kern="0" dirty="0" smtClean="0">
                <a:solidFill>
                  <a:srgbClr val="000000"/>
                </a:solidFill>
                <a:latin typeface="Times New Roman" pitchFamily="65" charset="-122"/>
                <a:ea typeface="宋体" pitchFamily="65" charset="-122"/>
              </a:rPr>
              <a:t>一个没有了江河的浙江,还能被称为“浙江”吗?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或许时代的变迁会改变很多东西,但是我们仍然相信,浙江精神永远不会消失。汤药文化仍被</a:t>
            </a:r>
            <a:r>
              <a:rPr dirty="0"/>
              <a:t/>
            </a:r>
            <a:br>
              <a:rPr dirty="0"/>
            </a:br>
            <a:r>
              <a:rPr lang="zh-CN" altLang="en-US" sz="1530" kern="0" dirty="0" smtClean="0">
                <a:solidFill>
                  <a:srgbClr val="000000"/>
                </a:solidFill>
                <a:latin typeface="Times New Roman" pitchFamily="65" charset="-122"/>
                <a:ea typeface="宋体" pitchFamily="65" charset="-122"/>
              </a:rPr>
              <a:t>津津乐道,“开凿六井”的故事仍被口耳相传,浙江大地上的人才依旧辈辈杰出。在师长们的</a:t>
            </a:r>
            <a:r>
              <a:rPr dirty="0"/>
              <a:t/>
            </a:r>
            <a:br>
              <a:rPr dirty="0"/>
            </a:br>
            <a:r>
              <a:rPr lang="zh-CN" altLang="en-US" sz="1530" kern="0" dirty="0" smtClean="0">
                <a:solidFill>
                  <a:srgbClr val="000000"/>
                </a:solidFill>
                <a:latin typeface="Times New Roman" pitchFamily="65" charset="-122"/>
                <a:ea typeface="宋体" pitchFamily="65" charset="-122"/>
              </a:rPr>
              <a:t>教导下,这种精神已经深入我们的骨髓,眼前无水,心中有水。浙江精神流传到了我们身上,也</a:t>
            </a:r>
            <a:r>
              <a:rPr dirty="0"/>
              <a:t/>
            </a:r>
            <a:br>
              <a:rPr dirty="0"/>
            </a:br>
            <a:r>
              <a:rPr lang="zh-CN" altLang="en-US" sz="1530" kern="0" dirty="0" smtClean="0">
                <a:solidFill>
                  <a:srgbClr val="000000"/>
                </a:solidFill>
                <a:latin typeface="Times New Roman" pitchFamily="65" charset="-122"/>
                <a:ea typeface="宋体" pitchFamily="65" charset="-122"/>
              </a:rPr>
              <a:t>应该在我们身上发扬光大。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以水为江,奔流不息。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本文紧扣浙江精神这个主题,巧引浙江之江水,谈古论今,深入挖掘浙江精神的由来和</a:t>
            </a:r>
            <a:r>
              <a:rPr dirty="0"/>
              <a:t/>
            </a:r>
            <a:br>
              <a:rPr dirty="0"/>
            </a:br>
            <a:r>
              <a:rPr lang="zh-CN" altLang="en-US" sz="1530" kern="0" dirty="0" smtClean="0">
                <a:solidFill>
                  <a:srgbClr val="000000"/>
                </a:solidFill>
                <a:latin typeface="Times New Roman" pitchFamily="65" charset="-122"/>
                <a:ea typeface="宋体" pitchFamily="65" charset="-122"/>
              </a:rPr>
              <a:t>本质。浙江水孕育了浙江人,孕育了浙江人的追求精神、尚善精神、务实精神。全文语言流</a:t>
            </a:r>
            <a:r>
              <a:rPr dirty="0"/>
              <a:t/>
            </a:r>
            <a:br>
              <a:rPr dirty="0"/>
            </a:br>
            <a:r>
              <a:rPr lang="zh-CN" altLang="en-US" sz="1530" kern="0" dirty="0" smtClean="0">
                <a:solidFill>
                  <a:srgbClr val="000000"/>
                </a:solidFill>
                <a:latin typeface="Times New Roman" pitchFamily="65" charset="-122"/>
                <a:ea typeface="宋体" pitchFamily="65" charset="-122"/>
              </a:rPr>
              <a:t>畅,结构完整,逻辑清晰。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[优秀例文2]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愿烙一枚浙江印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生在浙江,是我的荣幸。在这片钟灵毓秀之地,在汩汩江水流过的河畔,在书卷气息浓厚的楼阁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之巅,我感受到的是来自江南大地的清风,扑面而来的是那无数先辈孕育出来的浙江精神。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越王勾践卧薪尝胆,十年奋发;东吴孙策玉玺借兵,一统江东。早在很久以前浙江的务实精神就</a:t>
            </a:r>
            <a:r>
              <a:t/>
            </a:r>
            <a:br/>
            <a:r>
              <a:rPr lang="zh-CN" altLang="en-US" sz="1530" kern="0" dirty="0" smtClean="0">
                <a:solidFill>
                  <a:srgbClr val="000000"/>
                </a:solidFill>
                <a:latin typeface="Times New Roman" pitchFamily="65" charset="-122"/>
                <a:ea typeface="宋体" pitchFamily="65" charset="-122"/>
              </a:rPr>
              <a:t>已经散发出夺人眼球的光辉。时隔多年,这种精神并没有沉没于历史长河之底,反而伴随着我</a:t>
            </a:r>
            <a:r>
              <a:t/>
            </a:r>
            <a:br/>
            <a:r>
              <a:rPr lang="zh-CN" altLang="en-US" sz="1530" kern="0" dirty="0" smtClean="0">
                <a:solidFill>
                  <a:srgbClr val="000000"/>
                </a:solidFill>
                <a:latin typeface="Times New Roman" pitchFamily="65" charset="-122"/>
                <a:ea typeface="宋体" pitchFamily="65" charset="-122"/>
              </a:rPr>
              <a:t>们的成长,深深地烙印在浙江人的心中,成为一段割舍不去的文化基因。自古江浙多才子,难道</a:t>
            </a:r>
            <a:r>
              <a:t/>
            </a:r>
            <a:br/>
            <a:r>
              <a:rPr lang="zh-CN" altLang="en-US" sz="1530" kern="0" dirty="0" smtClean="0">
                <a:solidFill>
                  <a:srgbClr val="000000"/>
                </a:solidFill>
                <a:latin typeface="Times New Roman" pitchFamily="65" charset="-122"/>
                <a:ea typeface="宋体" pitchFamily="65" charset="-122"/>
              </a:rPr>
              <a:t>不是这种精神滋养的结果?江浙富庶甲天下,岂不是这种精神的折射?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正是这务实精神,令代代浙江人书写着一个又一个浙江故事,创造了一个又一个浙江传奇。王</a:t>
            </a:r>
            <a:r>
              <a:t/>
            </a:r>
            <a:br/>
            <a:r>
              <a:rPr lang="zh-CN" altLang="en-US" sz="1530" kern="0" dirty="0" smtClean="0">
                <a:solidFill>
                  <a:srgbClr val="000000"/>
                </a:solidFill>
                <a:latin typeface="Times New Roman" pitchFamily="65" charset="-122"/>
                <a:ea typeface="宋体" pitchFamily="65" charset="-122"/>
              </a:rPr>
              <a:t>阳明以“知行合一”作为自己终身的准则,“知者行之始,行者知之成”。知与行的结合岂不</a:t>
            </a:r>
            <a:r>
              <a:t/>
            </a:r>
            <a:br/>
            <a:r>
              <a:rPr lang="zh-CN" altLang="en-US" sz="1530" kern="0" dirty="0" smtClean="0">
                <a:solidFill>
                  <a:srgbClr val="000000"/>
                </a:solidFill>
                <a:latin typeface="Times New Roman" pitchFamily="65" charset="-122"/>
                <a:ea typeface="宋体" pitchFamily="65" charset="-122"/>
              </a:rPr>
              <a:t>是务实的根本?鲁迅游学日本归来便埋头著作,力求以文字医治人们心中的病魔,本心不为所</a:t>
            </a:r>
            <a:r>
              <a:t/>
            </a:r>
            <a:br/>
            <a:r>
              <a:rPr lang="zh-CN" altLang="en-US" sz="1530" kern="0" dirty="0" smtClean="0">
                <a:solidFill>
                  <a:srgbClr val="000000"/>
                </a:solidFill>
                <a:latin typeface="Times New Roman" pitchFamily="65" charset="-122"/>
                <a:ea typeface="宋体" pitchFamily="65" charset="-122"/>
              </a:rPr>
              <a:t>动,坚持自己的理念,尽力做出自己的努力不正是将“务实”付诸实践?务实精神像深埋于地</a:t>
            </a:r>
            <a:r>
              <a:t/>
            </a:r>
            <a:br/>
            <a:r>
              <a:rPr lang="zh-CN" altLang="en-US" sz="1530" kern="0" dirty="0" smtClean="0">
                <a:solidFill>
                  <a:srgbClr val="000000"/>
                </a:solidFill>
                <a:latin typeface="Times New Roman" pitchFamily="65" charset="-122"/>
                <a:ea typeface="宋体" pitchFamily="65" charset="-122"/>
              </a:rPr>
              <a:t>下的根茎,支持着一代又一代江浙子弟开出属于自己的生命之花。从浙商代表人物鲁冠球,到</a:t>
            </a:r>
            <a:r>
              <a:t/>
            </a:r>
            <a:br/>
            <a:r>
              <a:rPr lang="zh-CN" altLang="en-US" sz="1530" kern="0" dirty="0" smtClean="0">
                <a:solidFill>
                  <a:srgbClr val="000000"/>
                </a:solidFill>
                <a:latin typeface="Times New Roman" pitchFamily="65" charset="-122"/>
                <a:ea typeface="宋体" pitchFamily="65" charset="-122"/>
              </a:rPr>
              <a:t>诺贝尔生理学或医学奖获得者屠呦呦,多少浙江人以“尽心、尽责、尽力”为秘诀收获了无</a:t>
            </a:r>
            <a:r>
              <a:t/>
            </a:r>
            <a:br/>
            <a:r>
              <a:rPr lang="zh-CN" altLang="en-US" sz="1530" kern="0" dirty="0" smtClean="0">
                <a:solidFill>
                  <a:srgbClr val="000000"/>
                </a:solidFill>
                <a:latin typeface="Times New Roman" pitchFamily="65" charset="-122"/>
                <a:ea typeface="宋体" pitchFamily="65" charset="-122"/>
              </a:rPr>
              <a:t>数的成功,而这成功,不恰恰就是浙江务实精神价值的体现吗?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如今,浙江精神的大旗被前辈们交到我们手中,我们理应让这面大旗的光辉照耀更多的人,而这</a:t>
            </a:r>
            <a:r>
              <a:t/>
            </a:r>
            <a:br/>
            <a:r>
              <a:rPr lang="zh-CN" altLang="en-US" sz="1530" kern="0" dirty="0" smtClean="0">
                <a:solidFill>
                  <a:srgbClr val="000000"/>
                </a:solidFill>
                <a:latin typeface="Times New Roman" pitchFamily="65" charset="-122"/>
                <a:ea typeface="宋体" pitchFamily="65" charset="-122"/>
              </a:rPr>
              <a:t>面大旗,也会引领着我们开创新的未来。作为即将跨入大学校门的我们,或许会面对很多诱惑,</a:t>
            </a:r>
            <a:endParaRPr lang="zh-CN" altLang="en-US"/>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但是我们不应该忘记务实才是我们引以为傲的根本。脚踏实地地用实践填补梦想,用努力勾</a:t>
            </a:r>
            <a:r>
              <a:rPr dirty="0"/>
              <a:t/>
            </a:r>
            <a:br>
              <a:rPr dirty="0"/>
            </a:br>
            <a:r>
              <a:rPr lang="zh-CN" altLang="en-US" sz="1530" kern="0" dirty="0" smtClean="0">
                <a:solidFill>
                  <a:srgbClr val="000000"/>
                </a:solidFill>
                <a:latin typeface="Times New Roman" pitchFamily="65" charset="-122"/>
                <a:ea typeface="宋体" pitchFamily="65" charset="-122"/>
              </a:rPr>
              <a:t>画未来。我们只有务实地干好眼下应该干的事,以务实的态度去学习、工作,才能为将来的成</a:t>
            </a:r>
            <a:r>
              <a:rPr dirty="0"/>
              <a:t/>
            </a:r>
            <a:br>
              <a:rPr dirty="0"/>
            </a:br>
            <a:r>
              <a:rPr lang="zh-CN" altLang="en-US" sz="1530" kern="0" dirty="0" smtClean="0">
                <a:solidFill>
                  <a:srgbClr val="000000"/>
                </a:solidFill>
                <a:latin typeface="Times New Roman" pitchFamily="65" charset="-122"/>
                <a:ea typeface="宋体" pitchFamily="65" charset="-122"/>
              </a:rPr>
              <a:t>功打下坚实的基础。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或许“务实”这个词在我们的手中会有新的升华。因为每个时代都有每个时代的脉搏,“务</a:t>
            </a:r>
            <a:r>
              <a:rPr dirty="0"/>
              <a:t/>
            </a:r>
            <a:br>
              <a:rPr dirty="0"/>
            </a:br>
            <a:r>
              <a:rPr lang="zh-CN" altLang="en-US" sz="1530" kern="0" dirty="0" smtClean="0">
                <a:solidFill>
                  <a:srgbClr val="000000"/>
                </a:solidFill>
                <a:latin typeface="Times New Roman" pitchFamily="65" charset="-122"/>
                <a:ea typeface="宋体" pitchFamily="65" charset="-122"/>
              </a:rPr>
              <a:t>实”也更应该立足于“实”字之上。拥有海纳百川的胸怀,以包容、接纳的眼光去看待世界,</a:t>
            </a:r>
            <a:r>
              <a:rPr dirty="0"/>
              <a:t/>
            </a:r>
            <a:br>
              <a:rPr dirty="0"/>
            </a:br>
            <a:r>
              <a:rPr lang="zh-CN" altLang="en-US" sz="1530" kern="0" dirty="0" smtClean="0">
                <a:solidFill>
                  <a:srgbClr val="000000"/>
                </a:solidFill>
                <a:latin typeface="Times New Roman" pitchFamily="65" charset="-122"/>
                <a:ea typeface="宋体" pitchFamily="65" charset="-122"/>
              </a:rPr>
              <a:t>才能让务实精神在新的时代发出它应有的光辉。让“浙江精神”立足中国,走向世界。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浙江曾经是中国群星中亮眼的一颗,而今后也必将璀璨下去。因为我们作为浙江人,都永远烙</a:t>
            </a:r>
            <a:r>
              <a:rPr dirty="0"/>
              <a:t/>
            </a:r>
            <a:br>
              <a:rPr dirty="0"/>
            </a:br>
            <a:r>
              <a:rPr lang="zh-CN" altLang="en-US" sz="1530" kern="0" dirty="0" smtClean="0">
                <a:solidFill>
                  <a:srgbClr val="000000"/>
                </a:solidFill>
                <a:latin typeface="Times New Roman" pitchFamily="65" charset="-122"/>
                <a:ea typeface="宋体" pitchFamily="65" charset="-122"/>
              </a:rPr>
              <a:t>上一枚浙江印,让所有人感受到务实精神给人带来的无穷动力。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[点评]　本文从个人感受的角度来写浙江精神,把先哲从不同角度流传于世的务实精神与现</a:t>
            </a:r>
            <a:r>
              <a:rPr dirty="0"/>
              <a:t/>
            </a:r>
            <a:br>
              <a:rPr dirty="0"/>
            </a:br>
            <a:r>
              <a:rPr lang="zh-CN" altLang="en-US" sz="1530" kern="0" dirty="0" smtClean="0">
                <a:solidFill>
                  <a:srgbClr val="000000"/>
                </a:solidFill>
                <a:latin typeface="Times New Roman" pitchFamily="65" charset="-122"/>
                <a:ea typeface="宋体" pitchFamily="65" charset="-122"/>
              </a:rPr>
              <a:t>今的名人百姓的务实精神,紧密结合在一起,形成一脉相传的清晰线索。字里行间,诠释着浙江</a:t>
            </a:r>
            <a:r>
              <a:rPr dirty="0"/>
              <a:t/>
            </a:r>
            <a:br>
              <a:rPr dirty="0"/>
            </a:br>
            <a:r>
              <a:rPr lang="zh-CN" altLang="en-US" sz="1530" kern="0" dirty="0" smtClean="0">
                <a:solidFill>
                  <a:srgbClr val="000000"/>
                </a:solidFill>
                <a:latin typeface="Times New Roman" pitchFamily="65" charset="-122"/>
                <a:ea typeface="宋体" pitchFamily="65" charset="-122"/>
              </a:rPr>
              <a:t>精神,也饱含着一种欣赏和自豪之感,尤其是联系自己对未来的设想,再次紧扣题目,突出了</a:t>
            </a:r>
            <a:r>
              <a:rPr dirty="0"/>
              <a:t/>
            </a:r>
            <a:br>
              <a:rPr dirty="0"/>
            </a:br>
            <a:r>
              <a:rPr lang="zh-CN" altLang="en-US" sz="1530" kern="0" dirty="0" smtClean="0">
                <a:solidFill>
                  <a:srgbClr val="000000"/>
                </a:solidFill>
                <a:latin typeface="Times New Roman" pitchFamily="65" charset="-122"/>
                <a:ea typeface="宋体" pitchFamily="65" charset="-122"/>
              </a:rPr>
              <a:t>“我们怎么办”,是篇可圈可点之作。</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4B743EAB-A1FF-4F1C-BADA-E54F5BD5189E}">
  <ds:schemaRefs/>
</ds:datastoreItem>
</file>

<file path=customXml/itemProps10.xml><?xml version="1.0" encoding="utf-8"?>
<ds:datastoreItem xmlns:ds="http://schemas.openxmlformats.org/officeDocument/2006/customXml" ds:itemID="{98608EA0-ED52-4C24-8C40-2741E65E794C}">
  <ds:schemaRefs/>
</ds:datastoreItem>
</file>

<file path=customXml/itemProps100.xml><?xml version="1.0" encoding="utf-8"?>
<ds:datastoreItem xmlns:ds="http://schemas.openxmlformats.org/officeDocument/2006/customXml" ds:itemID="{AC4BC095-C469-48EE-B418-B4B069883263}">
  <ds:schemaRefs/>
</ds:datastoreItem>
</file>

<file path=customXml/itemProps101.xml><?xml version="1.0" encoding="utf-8"?>
<ds:datastoreItem xmlns:ds="http://schemas.openxmlformats.org/officeDocument/2006/customXml" ds:itemID="{34F4BB24-CBAC-483B-94B1-8CE4DC5EDD68}">
  <ds:schemaRefs/>
</ds:datastoreItem>
</file>

<file path=customXml/itemProps102.xml><?xml version="1.0" encoding="utf-8"?>
<ds:datastoreItem xmlns:ds="http://schemas.openxmlformats.org/officeDocument/2006/customXml" ds:itemID="{CF3F6094-D64C-4CCB-BE5B-CEAA3785DC38}">
  <ds:schemaRefs/>
</ds:datastoreItem>
</file>

<file path=customXml/itemProps103.xml><?xml version="1.0" encoding="utf-8"?>
<ds:datastoreItem xmlns:ds="http://schemas.openxmlformats.org/officeDocument/2006/customXml" ds:itemID="{2137CCEF-68E0-4FF5-B32B-65ACEF127D78}">
  <ds:schemaRefs/>
</ds:datastoreItem>
</file>

<file path=customXml/itemProps104.xml><?xml version="1.0" encoding="utf-8"?>
<ds:datastoreItem xmlns:ds="http://schemas.openxmlformats.org/officeDocument/2006/customXml" ds:itemID="{2F7AA45B-854B-421D-99F7-816E3BCE4158}">
  <ds:schemaRefs/>
</ds:datastoreItem>
</file>

<file path=customXml/itemProps105.xml><?xml version="1.0" encoding="utf-8"?>
<ds:datastoreItem xmlns:ds="http://schemas.openxmlformats.org/officeDocument/2006/customXml" ds:itemID="{A6D40C0B-A377-4367-98AD-BF56AD2D785E}">
  <ds:schemaRefs/>
</ds:datastoreItem>
</file>

<file path=customXml/itemProps106.xml><?xml version="1.0" encoding="utf-8"?>
<ds:datastoreItem xmlns:ds="http://schemas.openxmlformats.org/officeDocument/2006/customXml" ds:itemID="{32793467-A9E9-49F5-95BB-05E9F2B5A547}">
  <ds:schemaRefs/>
</ds:datastoreItem>
</file>

<file path=customXml/itemProps107.xml><?xml version="1.0" encoding="utf-8"?>
<ds:datastoreItem xmlns:ds="http://schemas.openxmlformats.org/officeDocument/2006/customXml" ds:itemID="{78D42192-C850-4369-8DF0-18553D5F499B}">
  <ds:schemaRefs/>
</ds:datastoreItem>
</file>

<file path=customXml/itemProps108.xml><?xml version="1.0" encoding="utf-8"?>
<ds:datastoreItem xmlns:ds="http://schemas.openxmlformats.org/officeDocument/2006/customXml" ds:itemID="{93D745BB-0E06-4426-AD55-107193AE63C3}">
  <ds:schemaRefs/>
</ds:datastoreItem>
</file>

<file path=customXml/itemProps109.xml><?xml version="1.0" encoding="utf-8"?>
<ds:datastoreItem xmlns:ds="http://schemas.openxmlformats.org/officeDocument/2006/customXml" ds:itemID="{223F11E8-83AA-4A87-9E4D-D30541D6A343}">
  <ds:schemaRefs/>
</ds:datastoreItem>
</file>

<file path=customXml/itemProps11.xml><?xml version="1.0" encoding="utf-8"?>
<ds:datastoreItem xmlns:ds="http://schemas.openxmlformats.org/officeDocument/2006/customXml" ds:itemID="{EBB5CC23-9057-4E18-81B0-2C802B30961C}">
  <ds:schemaRefs/>
</ds:datastoreItem>
</file>

<file path=customXml/itemProps110.xml><?xml version="1.0" encoding="utf-8"?>
<ds:datastoreItem xmlns:ds="http://schemas.openxmlformats.org/officeDocument/2006/customXml" ds:itemID="{76B0256F-BB68-43F8-ADEA-994A449210F7}">
  <ds:schemaRefs/>
</ds:datastoreItem>
</file>

<file path=customXml/itemProps111.xml><?xml version="1.0" encoding="utf-8"?>
<ds:datastoreItem xmlns:ds="http://schemas.openxmlformats.org/officeDocument/2006/customXml" ds:itemID="{A39BF04F-B5B7-49F9-85A6-5A8FAC28121C}">
  <ds:schemaRefs/>
</ds:datastoreItem>
</file>

<file path=customXml/itemProps112.xml><?xml version="1.0" encoding="utf-8"?>
<ds:datastoreItem xmlns:ds="http://schemas.openxmlformats.org/officeDocument/2006/customXml" ds:itemID="{1506DD3C-A4DB-457B-A5D2-4A4FAF721E18}">
  <ds:schemaRefs/>
</ds:datastoreItem>
</file>

<file path=customXml/itemProps113.xml><?xml version="1.0" encoding="utf-8"?>
<ds:datastoreItem xmlns:ds="http://schemas.openxmlformats.org/officeDocument/2006/customXml" ds:itemID="{BA4A0067-82F1-401A-A284-A70F29C20ADC}">
  <ds:schemaRefs/>
</ds:datastoreItem>
</file>

<file path=customXml/itemProps114.xml><?xml version="1.0" encoding="utf-8"?>
<ds:datastoreItem xmlns:ds="http://schemas.openxmlformats.org/officeDocument/2006/customXml" ds:itemID="{C48ED1F9-CAF9-4259-AD66-9597A5862701}">
  <ds:schemaRefs/>
</ds:datastoreItem>
</file>

<file path=customXml/itemProps115.xml><?xml version="1.0" encoding="utf-8"?>
<ds:datastoreItem xmlns:ds="http://schemas.openxmlformats.org/officeDocument/2006/customXml" ds:itemID="{AAF6ACBE-D7A8-48C2-962D-006BE591FC1E}">
  <ds:schemaRefs/>
</ds:datastoreItem>
</file>

<file path=customXml/itemProps116.xml><?xml version="1.0" encoding="utf-8"?>
<ds:datastoreItem xmlns:ds="http://schemas.openxmlformats.org/officeDocument/2006/customXml" ds:itemID="{606AD758-2FE1-495D-96F8-6D87A9CAE475}">
  <ds:schemaRefs/>
</ds:datastoreItem>
</file>

<file path=customXml/itemProps117.xml><?xml version="1.0" encoding="utf-8"?>
<ds:datastoreItem xmlns:ds="http://schemas.openxmlformats.org/officeDocument/2006/customXml" ds:itemID="{AABEFD4A-A6CD-4488-8A6E-BECDE95BDFA3}">
  <ds:schemaRefs/>
</ds:datastoreItem>
</file>

<file path=customXml/itemProps118.xml><?xml version="1.0" encoding="utf-8"?>
<ds:datastoreItem xmlns:ds="http://schemas.openxmlformats.org/officeDocument/2006/customXml" ds:itemID="{3C0C2711-FF39-4C0D-B8DE-A217C6A0F4D7}">
  <ds:schemaRefs/>
</ds:datastoreItem>
</file>

<file path=customXml/itemProps119.xml><?xml version="1.0" encoding="utf-8"?>
<ds:datastoreItem xmlns:ds="http://schemas.openxmlformats.org/officeDocument/2006/customXml" ds:itemID="{DEE28E55-C424-4ABF-8766-E3AF0CAC0D07}">
  <ds:schemaRefs/>
</ds:datastoreItem>
</file>

<file path=customXml/itemProps12.xml><?xml version="1.0" encoding="utf-8"?>
<ds:datastoreItem xmlns:ds="http://schemas.openxmlformats.org/officeDocument/2006/customXml" ds:itemID="{9B993E8B-F6B0-4D4F-8B4A-D8E57B663F56}">
  <ds:schemaRefs/>
</ds:datastoreItem>
</file>

<file path=customXml/itemProps120.xml><?xml version="1.0" encoding="utf-8"?>
<ds:datastoreItem xmlns:ds="http://schemas.openxmlformats.org/officeDocument/2006/customXml" ds:itemID="{D1A56F99-C24D-409E-9C6D-B31AB60061AE}">
  <ds:schemaRefs/>
</ds:datastoreItem>
</file>

<file path=customXml/itemProps121.xml><?xml version="1.0" encoding="utf-8"?>
<ds:datastoreItem xmlns:ds="http://schemas.openxmlformats.org/officeDocument/2006/customXml" ds:itemID="{4042D96D-A30D-4A7C-95AE-5D32EB45D522}">
  <ds:schemaRefs/>
</ds:datastoreItem>
</file>

<file path=customXml/itemProps122.xml><?xml version="1.0" encoding="utf-8"?>
<ds:datastoreItem xmlns:ds="http://schemas.openxmlformats.org/officeDocument/2006/customXml" ds:itemID="{EBC1239E-42E0-4AB2-B16D-FB6D0A1F3F8E}">
  <ds:schemaRefs/>
</ds:datastoreItem>
</file>

<file path=customXml/itemProps123.xml><?xml version="1.0" encoding="utf-8"?>
<ds:datastoreItem xmlns:ds="http://schemas.openxmlformats.org/officeDocument/2006/customXml" ds:itemID="{6AEE920C-A666-423D-A849-C3A76303E00F}">
  <ds:schemaRefs/>
</ds:datastoreItem>
</file>

<file path=customXml/itemProps124.xml><?xml version="1.0" encoding="utf-8"?>
<ds:datastoreItem xmlns:ds="http://schemas.openxmlformats.org/officeDocument/2006/customXml" ds:itemID="{041140E5-99BF-4ED9-87F4-EE3D73B8F41E}">
  <ds:schemaRefs/>
</ds:datastoreItem>
</file>

<file path=customXml/itemProps125.xml><?xml version="1.0" encoding="utf-8"?>
<ds:datastoreItem xmlns:ds="http://schemas.openxmlformats.org/officeDocument/2006/customXml" ds:itemID="{9F8B3850-9790-4D20-8FC9-AA9E4576E452}">
  <ds:schemaRefs/>
</ds:datastoreItem>
</file>

<file path=customXml/itemProps126.xml><?xml version="1.0" encoding="utf-8"?>
<ds:datastoreItem xmlns:ds="http://schemas.openxmlformats.org/officeDocument/2006/customXml" ds:itemID="{28A352CD-E936-4C19-8069-CB0542081545}">
  <ds:schemaRefs/>
</ds:datastoreItem>
</file>

<file path=customXml/itemProps127.xml><?xml version="1.0" encoding="utf-8"?>
<ds:datastoreItem xmlns:ds="http://schemas.openxmlformats.org/officeDocument/2006/customXml" ds:itemID="{9C219943-F6EB-4101-9FA7-2AC568708106}">
  <ds:schemaRefs/>
</ds:datastoreItem>
</file>

<file path=customXml/itemProps128.xml><?xml version="1.0" encoding="utf-8"?>
<ds:datastoreItem xmlns:ds="http://schemas.openxmlformats.org/officeDocument/2006/customXml" ds:itemID="{A13E4BC5-0C54-4C09-A765-62DB5C84AA3B}">
  <ds:schemaRefs/>
</ds:datastoreItem>
</file>

<file path=customXml/itemProps129.xml><?xml version="1.0" encoding="utf-8"?>
<ds:datastoreItem xmlns:ds="http://schemas.openxmlformats.org/officeDocument/2006/customXml" ds:itemID="{7989C9C9-702F-4A2B-BD74-C1C046DDA084}">
  <ds:schemaRefs/>
</ds:datastoreItem>
</file>

<file path=customXml/itemProps13.xml><?xml version="1.0" encoding="utf-8"?>
<ds:datastoreItem xmlns:ds="http://schemas.openxmlformats.org/officeDocument/2006/customXml" ds:itemID="{FA4E4295-0E11-4AA1-8B2D-3B37C1320832}">
  <ds:schemaRefs/>
</ds:datastoreItem>
</file>

<file path=customXml/itemProps130.xml><?xml version="1.0" encoding="utf-8"?>
<ds:datastoreItem xmlns:ds="http://schemas.openxmlformats.org/officeDocument/2006/customXml" ds:itemID="{A2D14A94-C237-4F4C-9EFF-76522E7D2C71}">
  <ds:schemaRefs/>
</ds:datastoreItem>
</file>

<file path=customXml/itemProps131.xml><?xml version="1.0" encoding="utf-8"?>
<ds:datastoreItem xmlns:ds="http://schemas.openxmlformats.org/officeDocument/2006/customXml" ds:itemID="{F1866082-3B4F-4B3D-8B44-F205B2A4B294}">
  <ds:schemaRefs/>
</ds:datastoreItem>
</file>

<file path=customXml/itemProps132.xml><?xml version="1.0" encoding="utf-8"?>
<ds:datastoreItem xmlns:ds="http://schemas.openxmlformats.org/officeDocument/2006/customXml" ds:itemID="{4C5B8DC4-2AE8-4A7A-B1A1-5208EB8A082F}">
  <ds:schemaRefs/>
</ds:datastoreItem>
</file>

<file path=customXml/itemProps133.xml><?xml version="1.0" encoding="utf-8"?>
<ds:datastoreItem xmlns:ds="http://schemas.openxmlformats.org/officeDocument/2006/customXml" ds:itemID="{54EE7A32-536A-448F-BE4C-AD980225CF3B}">
  <ds:schemaRefs/>
</ds:datastoreItem>
</file>

<file path=customXml/itemProps134.xml><?xml version="1.0" encoding="utf-8"?>
<ds:datastoreItem xmlns:ds="http://schemas.openxmlformats.org/officeDocument/2006/customXml" ds:itemID="{3FB1E25B-E4A6-4F81-98E0-EFBF5A4D582F}">
  <ds:schemaRefs/>
</ds:datastoreItem>
</file>

<file path=customXml/itemProps135.xml><?xml version="1.0" encoding="utf-8"?>
<ds:datastoreItem xmlns:ds="http://schemas.openxmlformats.org/officeDocument/2006/customXml" ds:itemID="{3199813F-80C8-4292-8B03-A3A37E0BBC6F}">
  <ds:schemaRefs/>
</ds:datastoreItem>
</file>

<file path=customXml/itemProps136.xml><?xml version="1.0" encoding="utf-8"?>
<ds:datastoreItem xmlns:ds="http://schemas.openxmlformats.org/officeDocument/2006/customXml" ds:itemID="{25CD1C6A-4DC7-4062-8791-894D34746DC0}">
  <ds:schemaRefs/>
</ds:datastoreItem>
</file>

<file path=customXml/itemProps137.xml><?xml version="1.0" encoding="utf-8"?>
<ds:datastoreItem xmlns:ds="http://schemas.openxmlformats.org/officeDocument/2006/customXml" ds:itemID="{E88D980A-FA6D-43C9-AA66-E8425444DDF1}">
  <ds:schemaRefs/>
</ds:datastoreItem>
</file>

<file path=customXml/itemProps138.xml><?xml version="1.0" encoding="utf-8"?>
<ds:datastoreItem xmlns:ds="http://schemas.openxmlformats.org/officeDocument/2006/customXml" ds:itemID="{36D3C72D-DEB5-4568-BB9E-B765769E3AC6}">
  <ds:schemaRefs/>
</ds:datastoreItem>
</file>

<file path=customXml/itemProps139.xml><?xml version="1.0" encoding="utf-8"?>
<ds:datastoreItem xmlns:ds="http://schemas.openxmlformats.org/officeDocument/2006/customXml" ds:itemID="{D13AA568-1EF5-4A3D-B9AE-5D07662A58E8}">
  <ds:schemaRefs/>
</ds:datastoreItem>
</file>

<file path=customXml/itemProps14.xml><?xml version="1.0" encoding="utf-8"?>
<ds:datastoreItem xmlns:ds="http://schemas.openxmlformats.org/officeDocument/2006/customXml" ds:itemID="{794780F4-BF26-449D-80AF-F79955C2E24C}">
  <ds:schemaRefs/>
</ds:datastoreItem>
</file>

<file path=customXml/itemProps140.xml><?xml version="1.0" encoding="utf-8"?>
<ds:datastoreItem xmlns:ds="http://schemas.openxmlformats.org/officeDocument/2006/customXml" ds:itemID="{192EF9F2-3A4B-44D6-993F-075FF5C270AC}">
  <ds:schemaRefs/>
</ds:datastoreItem>
</file>

<file path=customXml/itemProps141.xml><?xml version="1.0" encoding="utf-8"?>
<ds:datastoreItem xmlns:ds="http://schemas.openxmlformats.org/officeDocument/2006/customXml" ds:itemID="{1D0EB84B-150F-4328-87A8-F4B6EB2D0FB7}">
  <ds:schemaRefs/>
</ds:datastoreItem>
</file>

<file path=customXml/itemProps142.xml><?xml version="1.0" encoding="utf-8"?>
<ds:datastoreItem xmlns:ds="http://schemas.openxmlformats.org/officeDocument/2006/customXml" ds:itemID="{E809D6D2-1F49-47FB-8FF2-C97DBAD7ACDE}">
  <ds:schemaRefs/>
</ds:datastoreItem>
</file>

<file path=customXml/itemProps143.xml><?xml version="1.0" encoding="utf-8"?>
<ds:datastoreItem xmlns:ds="http://schemas.openxmlformats.org/officeDocument/2006/customXml" ds:itemID="{4987FD37-0DA4-4B15-B260-2BC81F3B17D6}">
  <ds:schemaRefs/>
</ds:datastoreItem>
</file>

<file path=customXml/itemProps144.xml><?xml version="1.0" encoding="utf-8"?>
<ds:datastoreItem xmlns:ds="http://schemas.openxmlformats.org/officeDocument/2006/customXml" ds:itemID="{A6D5B70E-323F-4300-A1C2-2616CB608693}">
  <ds:schemaRefs/>
</ds:datastoreItem>
</file>

<file path=customXml/itemProps145.xml><?xml version="1.0" encoding="utf-8"?>
<ds:datastoreItem xmlns:ds="http://schemas.openxmlformats.org/officeDocument/2006/customXml" ds:itemID="{BCD98B9D-92D7-45E2-A1D3-3D757B1C0622}">
  <ds:schemaRefs/>
</ds:datastoreItem>
</file>

<file path=customXml/itemProps146.xml><?xml version="1.0" encoding="utf-8"?>
<ds:datastoreItem xmlns:ds="http://schemas.openxmlformats.org/officeDocument/2006/customXml" ds:itemID="{CDBFAE0E-EDF6-40CB-8B7B-9817E2033B63}">
  <ds:schemaRefs/>
</ds:datastoreItem>
</file>

<file path=customXml/itemProps147.xml><?xml version="1.0" encoding="utf-8"?>
<ds:datastoreItem xmlns:ds="http://schemas.openxmlformats.org/officeDocument/2006/customXml" ds:itemID="{8F4F51BA-2954-4E91-8136-3BFE523CFBBD}">
  <ds:schemaRefs/>
</ds:datastoreItem>
</file>

<file path=customXml/itemProps148.xml><?xml version="1.0" encoding="utf-8"?>
<ds:datastoreItem xmlns:ds="http://schemas.openxmlformats.org/officeDocument/2006/customXml" ds:itemID="{4925C437-B78B-4449-A7F9-885A306F555C}">
  <ds:schemaRefs/>
</ds:datastoreItem>
</file>

<file path=customXml/itemProps149.xml><?xml version="1.0" encoding="utf-8"?>
<ds:datastoreItem xmlns:ds="http://schemas.openxmlformats.org/officeDocument/2006/customXml" ds:itemID="{774DE347-8A8D-4AD8-A8D5-46D9105E4B62}">
  <ds:schemaRefs/>
</ds:datastoreItem>
</file>

<file path=customXml/itemProps15.xml><?xml version="1.0" encoding="utf-8"?>
<ds:datastoreItem xmlns:ds="http://schemas.openxmlformats.org/officeDocument/2006/customXml" ds:itemID="{45FBC696-9417-4ED0-8A80-ACD9F26D4D5B}">
  <ds:schemaRefs/>
</ds:datastoreItem>
</file>

<file path=customXml/itemProps150.xml><?xml version="1.0" encoding="utf-8"?>
<ds:datastoreItem xmlns:ds="http://schemas.openxmlformats.org/officeDocument/2006/customXml" ds:itemID="{BD79376A-4E0E-40DD-A735-9B5637101EB7}">
  <ds:schemaRefs/>
</ds:datastoreItem>
</file>

<file path=customXml/itemProps151.xml><?xml version="1.0" encoding="utf-8"?>
<ds:datastoreItem xmlns:ds="http://schemas.openxmlformats.org/officeDocument/2006/customXml" ds:itemID="{34C0F5B4-B0DE-4787-9D9F-ED556AEC10AF}">
  <ds:schemaRefs/>
</ds:datastoreItem>
</file>

<file path=customXml/itemProps152.xml><?xml version="1.0" encoding="utf-8"?>
<ds:datastoreItem xmlns:ds="http://schemas.openxmlformats.org/officeDocument/2006/customXml" ds:itemID="{5E2A51CD-99B0-46F1-9C45-AE17ECAEA3D4}">
  <ds:schemaRefs/>
</ds:datastoreItem>
</file>

<file path=customXml/itemProps153.xml><?xml version="1.0" encoding="utf-8"?>
<ds:datastoreItem xmlns:ds="http://schemas.openxmlformats.org/officeDocument/2006/customXml" ds:itemID="{EAB5615B-C484-405C-AA01-4636D28709AC}">
  <ds:schemaRefs/>
</ds:datastoreItem>
</file>

<file path=customXml/itemProps154.xml><?xml version="1.0" encoding="utf-8"?>
<ds:datastoreItem xmlns:ds="http://schemas.openxmlformats.org/officeDocument/2006/customXml" ds:itemID="{5EC70C6F-D701-4709-B11C-CB10F611B3F8}">
  <ds:schemaRefs/>
</ds:datastoreItem>
</file>

<file path=customXml/itemProps155.xml><?xml version="1.0" encoding="utf-8"?>
<ds:datastoreItem xmlns:ds="http://schemas.openxmlformats.org/officeDocument/2006/customXml" ds:itemID="{A8C4E981-5032-4218-9DDC-C9611F76A747}">
  <ds:schemaRefs/>
</ds:datastoreItem>
</file>

<file path=customXml/itemProps156.xml><?xml version="1.0" encoding="utf-8"?>
<ds:datastoreItem xmlns:ds="http://schemas.openxmlformats.org/officeDocument/2006/customXml" ds:itemID="{65179816-3A48-4D2F-B878-7F95B5E54210}">
  <ds:schemaRefs/>
</ds:datastoreItem>
</file>

<file path=customXml/itemProps157.xml><?xml version="1.0" encoding="utf-8"?>
<ds:datastoreItem xmlns:ds="http://schemas.openxmlformats.org/officeDocument/2006/customXml" ds:itemID="{300C76A9-66E1-4158-84ED-EB71F5F3330B}">
  <ds:schemaRefs/>
</ds:datastoreItem>
</file>

<file path=customXml/itemProps158.xml><?xml version="1.0" encoding="utf-8"?>
<ds:datastoreItem xmlns:ds="http://schemas.openxmlformats.org/officeDocument/2006/customXml" ds:itemID="{A8A54DD3-7EE9-48ED-93AA-4EEC07AE4DB0}">
  <ds:schemaRefs/>
</ds:datastoreItem>
</file>

<file path=customXml/itemProps159.xml><?xml version="1.0" encoding="utf-8"?>
<ds:datastoreItem xmlns:ds="http://schemas.openxmlformats.org/officeDocument/2006/customXml" ds:itemID="{DF172192-6452-4311-B442-EC1C9EF4FF9C}">
  <ds:schemaRefs/>
</ds:datastoreItem>
</file>

<file path=customXml/itemProps16.xml><?xml version="1.0" encoding="utf-8"?>
<ds:datastoreItem xmlns:ds="http://schemas.openxmlformats.org/officeDocument/2006/customXml" ds:itemID="{76E95302-DF7F-4931-8D68-98ACC9B13C23}">
  <ds:schemaRefs/>
</ds:datastoreItem>
</file>

<file path=customXml/itemProps160.xml><?xml version="1.0" encoding="utf-8"?>
<ds:datastoreItem xmlns:ds="http://schemas.openxmlformats.org/officeDocument/2006/customXml" ds:itemID="{B68B8992-94AD-45C9-9561-EDCEC7D31583}">
  <ds:schemaRefs/>
</ds:datastoreItem>
</file>

<file path=customXml/itemProps161.xml><?xml version="1.0" encoding="utf-8"?>
<ds:datastoreItem xmlns:ds="http://schemas.openxmlformats.org/officeDocument/2006/customXml" ds:itemID="{489B5AA7-7CB4-482C-9598-98B76D8521B8}">
  <ds:schemaRefs/>
</ds:datastoreItem>
</file>

<file path=customXml/itemProps162.xml><?xml version="1.0" encoding="utf-8"?>
<ds:datastoreItem xmlns:ds="http://schemas.openxmlformats.org/officeDocument/2006/customXml" ds:itemID="{05597D01-1A65-4415-AC6C-2F65572233A6}">
  <ds:schemaRefs/>
</ds:datastoreItem>
</file>

<file path=customXml/itemProps163.xml><?xml version="1.0" encoding="utf-8"?>
<ds:datastoreItem xmlns:ds="http://schemas.openxmlformats.org/officeDocument/2006/customXml" ds:itemID="{9A91F2B6-FEED-4515-9DF4-2A6FA4855163}">
  <ds:schemaRefs/>
</ds:datastoreItem>
</file>

<file path=customXml/itemProps164.xml><?xml version="1.0" encoding="utf-8"?>
<ds:datastoreItem xmlns:ds="http://schemas.openxmlformats.org/officeDocument/2006/customXml" ds:itemID="{E19EE7F3-3CFC-47EF-B640-60019C04EC02}">
  <ds:schemaRefs/>
</ds:datastoreItem>
</file>

<file path=customXml/itemProps165.xml><?xml version="1.0" encoding="utf-8"?>
<ds:datastoreItem xmlns:ds="http://schemas.openxmlformats.org/officeDocument/2006/customXml" ds:itemID="{DBB107C6-32A7-4E70-B0EB-FFBD3F49B088}">
  <ds:schemaRefs/>
</ds:datastoreItem>
</file>

<file path=customXml/itemProps166.xml><?xml version="1.0" encoding="utf-8"?>
<ds:datastoreItem xmlns:ds="http://schemas.openxmlformats.org/officeDocument/2006/customXml" ds:itemID="{F20FA017-9447-4A22-B2B9-3005E270865A}">
  <ds:schemaRefs/>
</ds:datastoreItem>
</file>

<file path=customXml/itemProps167.xml><?xml version="1.0" encoding="utf-8"?>
<ds:datastoreItem xmlns:ds="http://schemas.openxmlformats.org/officeDocument/2006/customXml" ds:itemID="{75F0AD79-DF64-499F-B806-88B5942280F2}">
  <ds:schemaRefs/>
</ds:datastoreItem>
</file>

<file path=customXml/itemProps168.xml><?xml version="1.0" encoding="utf-8"?>
<ds:datastoreItem xmlns:ds="http://schemas.openxmlformats.org/officeDocument/2006/customXml" ds:itemID="{87F9A138-4882-417F-AB36-3F8C73486462}">
  <ds:schemaRefs/>
</ds:datastoreItem>
</file>

<file path=customXml/itemProps169.xml><?xml version="1.0" encoding="utf-8"?>
<ds:datastoreItem xmlns:ds="http://schemas.openxmlformats.org/officeDocument/2006/customXml" ds:itemID="{CAD56CE6-35D7-4210-9C3B-2AD53BBC41BF}">
  <ds:schemaRefs/>
</ds:datastoreItem>
</file>

<file path=customXml/itemProps17.xml><?xml version="1.0" encoding="utf-8"?>
<ds:datastoreItem xmlns:ds="http://schemas.openxmlformats.org/officeDocument/2006/customXml" ds:itemID="{AC69C05A-9E9E-4322-A9D3-04381EE29D4E}">
  <ds:schemaRefs/>
</ds:datastoreItem>
</file>

<file path=customXml/itemProps170.xml><?xml version="1.0" encoding="utf-8"?>
<ds:datastoreItem xmlns:ds="http://schemas.openxmlformats.org/officeDocument/2006/customXml" ds:itemID="{E902F68B-91BB-49DF-BF3A-EBD72DBF93E4}">
  <ds:schemaRefs/>
</ds:datastoreItem>
</file>

<file path=customXml/itemProps171.xml><?xml version="1.0" encoding="utf-8"?>
<ds:datastoreItem xmlns:ds="http://schemas.openxmlformats.org/officeDocument/2006/customXml" ds:itemID="{43492F9B-BDAD-4C62-B131-770698CC2977}">
  <ds:schemaRefs/>
</ds:datastoreItem>
</file>

<file path=customXml/itemProps172.xml><?xml version="1.0" encoding="utf-8"?>
<ds:datastoreItem xmlns:ds="http://schemas.openxmlformats.org/officeDocument/2006/customXml" ds:itemID="{8696D76B-AD1A-403E-9931-CF57696C377B}">
  <ds:schemaRefs/>
</ds:datastoreItem>
</file>

<file path=customXml/itemProps173.xml><?xml version="1.0" encoding="utf-8"?>
<ds:datastoreItem xmlns:ds="http://schemas.openxmlformats.org/officeDocument/2006/customXml" ds:itemID="{3A652EEB-DCBD-4C9A-BC91-118F5F22394D}">
  <ds:schemaRefs/>
</ds:datastoreItem>
</file>

<file path=customXml/itemProps174.xml><?xml version="1.0" encoding="utf-8"?>
<ds:datastoreItem xmlns:ds="http://schemas.openxmlformats.org/officeDocument/2006/customXml" ds:itemID="{015D5C17-4A99-4B7D-BCD0-E11AC5D5DE16}">
  <ds:schemaRefs/>
</ds:datastoreItem>
</file>

<file path=customXml/itemProps175.xml><?xml version="1.0" encoding="utf-8"?>
<ds:datastoreItem xmlns:ds="http://schemas.openxmlformats.org/officeDocument/2006/customXml" ds:itemID="{E8719589-5A76-4901-8590-8169CC84B1D0}">
  <ds:schemaRefs/>
</ds:datastoreItem>
</file>

<file path=customXml/itemProps176.xml><?xml version="1.0" encoding="utf-8"?>
<ds:datastoreItem xmlns:ds="http://schemas.openxmlformats.org/officeDocument/2006/customXml" ds:itemID="{3E3752AB-A7DD-4384-B265-1BC5A8675313}">
  <ds:schemaRefs/>
</ds:datastoreItem>
</file>

<file path=customXml/itemProps177.xml><?xml version="1.0" encoding="utf-8"?>
<ds:datastoreItem xmlns:ds="http://schemas.openxmlformats.org/officeDocument/2006/customXml" ds:itemID="{9736A816-912A-4967-90F7-E7C825E9E5B4}">
  <ds:schemaRefs/>
</ds:datastoreItem>
</file>

<file path=customXml/itemProps178.xml><?xml version="1.0" encoding="utf-8"?>
<ds:datastoreItem xmlns:ds="http://schemas.openxmlformats.org/officeDocument/2006/customXml" ds:itemID="{2316B5F0-A30F-4AA4-B623-0C1195B46CDA}">
  <ds:schemaRefs/>
</ds:datastoreItem>
</file>

<file path=customXml/itemProps179.xml><?xml version="1.0" encoding="utf-8"?>
<ds:datastoreItem xmlns:ds="http://schemas.openxmlformats.org/officeDocument/2006/customXml" ds:itemID="{1650A3D1-D878-4D37-9AE3-4AC7075BDF05}">
  <ds:schemaRefs/>
</ds:datastoreItem>
</file>

<file path=customXml/itemProps18.xml><?xml version="1.0" encoding="utf-8"?>
<ds:datastoreItem xmlns:ds="http://schemas.openxmlformats.org/officeDocument/2006/customXml" ds:itemID="{591F6CE5-DC9A-46B1-A864-5DB97892B983}">
  <ds:schemaRefs/>
</ds:datastoreItem>
</file>

<file path=customXml/itemProps180.xml><?xml version="1.0" encoding="utf-8"?>
<ds:datastoreItem xmlns:ds="http://schemas.openxmlformats.org/officeDocument/2006/customXml" ds:itemID="{9CB2FA68-E69E-47D5-AE68-E523682FA009}">
  <ds:schemaRefs/>
</ds:datastoreItem>
</file>

<file path=customXml/itemProps181.xml><?xml version="1.0" encoding="utf-8"?>
<ds:datastoreItem xmlns:ds="http://schemas.openxmlformats.org/officeDocument/2006/customXml" ds:itemID="{02F80D45-67D6-4C4C-B502-CB690CD7196F}">
  <ds:schemaRefs/>
</ds:datastoreItem>
</file>

<file path=customXml/itemProps182.xml><?xml version="1.0" encoding="utf-8"?>
<ds:datastoreItem xmlns:ds="http://schemas.openxmlformats.org/officeDocument/2006/customXml" ds:itemID="{B3B573C8-8A57-4B38-8ED3-95A5EC1A7913}">
  <ds:schemaRefs/>
</ds:datastoreItem>
</file>

<file path=customXml/itemProps183.xml><?xml version="1.0" encoding="utf-8"?>
<ds:datastoreItem xmlns:ds="http://schemas.openxmlformats.org/officeDocument/2006/customXml" ds:itemID="{9400F2C2-8AEC-4E8A-9499-78692A0BC726}">
  <ds:schemaRefs/>
</ds:datastoreItem>
</file>

<file path=customXml/itemProps184.xml><?xml version="1.0" encoding="utf-8"?>
<ds:datastoreItem xmlns:ds="http://schemas.openxmlformats.org/officeDocument/2006/customXml" ds:itemID="{0A84D9A4-E075-41E3-9E70-1580EAC50BFD}">
  <ds:schemaRefs/>
</ds:datastoreItem>
</file>

<file path=customXml/itemProps185.xml><?xml version="1.0" encoding="utf-8"?>
<ds:datastoreItem xmlns:ds="http://schemas.openxmlformats.org/officeDocument/2006/customXml" ds:itemID="{28548E01-C355-43A0-A6F7-F6EBDA8038C0}">
  <ds:schemaRefs/>
</ds:datastoreItem>
</file>

<file path=customXml/itemProps186.xml><?xml version="1.0" encoding="utf-8"?>
<ds:datastoreItem xmlns:ds="http://schemas.openxmlformats.org/officeDocument/2006/customXml" ds:itemID="{DBD6B735-3D4C-4B8F-843E-9C4AFE8380FC}">
  <ds:schemaRefs/>
</ds:datastoreItem>
</file>

<file path=customXml/itemProps187.xml><?xml version="1.0" encoding="utf-8"?>
<ds:datastoreItem xmlns:ds="http://schemas.openxmlformats.org/officeDocument/2006/customXml" ds:itemID="{D1E7E748-01D1-489E-8563-4F8B0EFB529A}">
  <ds:schemaRefs/>
</ds:datastoreItem>
</file>

<file path=customXml/itemProps188.xml><?xml version="1.0" encoding="utf-8"?>
<ds:datastoreItem xmlns:ds="http://schemas.openxmlformats.org/officeDocument/2006/customXml" ds:itemID="{050C3214-54F7-45CB-9497-FFEB10D58291}">
  <ds:schemaRefs/>
</ds:datastoreItem>
</file>

<file path=customXml/itemProps189.xml><?xml version="1.0" encoding="utf-8"?>
<ds:datastoreItem xmlns:ds="http://schemas.openxmlformats.org/officeDocument/2006/customXml" ds:itemID="{4C8603D2-7285-43C5-85C7-63261460C06B}">
  <ds:schemaRefs/>
</ds:datastoreItem>
</file>

<file path=customXml/itemProps19.xml><?xml version="1.0" encoding="utf-8"?>
<ds:datastoreItem xmlns:ds="http://schemas.openxmlformats.org/officeDocument/2006/customXml" ds:itemID="{432EF8DF-72A0-497E-AAB0-08C815B6A83F}">
  <ds:schemaRefs/>
</ds:datastoreItem>
</file>

<file path=customXml/itemProps190.xml><?xml version="1.0" encoding="utf-8"?>
<ds:datastoreItem xmlns:ds="http://schemas.openxmlformats.org/officeDocument/2006/customXml" ds:itemID="{9D59A7F4-C567-412A-BA94-C976E74AE2BE}">
  <ds:schemaRefs/>
</ds:datastoreItem>
</file>

<file path=customXml/itemProps191.xml><?xml version="1.0" encoding="utf-8"?>
<ds:datastoreItem xmlns:ds="http://schemas.openxmlformats.org/officeDocument/2006/customXml" ds:itemID="{498AA9F5-D672-411E-AE9C-192D4E3D4CEE}">
  <ds:schemaRefs/>
</ds:datastoreItem>
</file>

<file path=customXml/itemProps192.xml><?xml version="1.0" encoding="utf-8"?>
<ds:datastoreItem xmlns:ds="http://schemas.openxmlformats.org/officeDocument/2006/customXml" ds:itemID="{C1E45476-386A-4F53-8C79-4D7B09192F09}">
  <ds:schemaRefs/>
</ds:datastoreItem>
</file>

<file path=customXml/itemProps193.xml><?xml version="1.0" encoding="utf-8"?>
<ds:datastoreItem xmlns:ds="http://schemas.openxmlformats.org/officeDocument/2006/customXml" ds:itemID="{1AC10AD2-669E-4CC1-AF9D-E6B700F4A14A}">
  <ds:schemaRefs/>
</ds:datastoreItem>
</file>

<file path=customXml/itemProps194.xml><?xml version="1.0" encoding="utf-8"?>
<ds:datastoreItem xmlns:ds="http://schemas.openxmlformats.org/officeDocument/2006/customXml" ds:itemID="{8C54EB9F-3959-4B12-BA2E-84C355772B3B}">
  <ds:schemaRefs/>
</ds:datastoreItem>
</file>

<file path=customXml/itemProps195.xml><?xml version="1.0" encoding="utf-8"?>
<ds:datastoreItem xmlns:ds="http://schemas.openxmlformats.org/officeDocument/2006/customXml" ds:itemID="{B3F0239C-3BF2-40AD-8906-12D737A581A6}">
  <ds:schemaRefs/>
</ds:datastoreItem>
</file>

<file path=customXml/itemProps196.xml><?xml version="1.0" encoding="utf-8"?>
<ds:datastoreItem xmlns:ds="http://schemas.openxmlformats.org/officeDocument/2006/customXml" ds:itemID="{8E9702F4-C7C8-4095-88AD-6E221EE0C2A7}">
  <ds:schemaRefs/>
</ds:datastoreItem>
</file>

<file path=customXml/itemProps197.xml><?xml version="1.0" encoding="utf-8"?>
<ds:datastoreItem xmlns:ds="http://schemas.openxmlformats.org/officeDocument/2006/customXml" ds:itemID="{4A69FD63-A887-439B-A5FA-353C237B8CE3}">
  <ds:schemaRefs/>
</ds:datastoreItem>
</file>

<file path=customXml/itemProps198.xml><?xml version="1.0" encoding="utf-8"?>
<ds:datastoreItem xmlns:ds="http://schemas.openxmlformats.org/officeDocument/2006/customXml" ds:itemID="{24FFFC5C-163C-49BA-9232-4448C706F65D}">
  <ds:schemaRefs/>
</ds:datastoreItem>
</file>

<file path=customXml/itemProps199.xml><?xml version="1.0" encoding="utf-8"?>
<ds:datastoreItem xmlns:ds="http://schemas.openxmlformats.org/officeDocument/2006/customXml" ds:itemID="{2A54FAE1-A9A8-4E60-9B3A-2731089C6E49}">
  <ds:schemaRefs/>
</ds:datastoreItem>
</file>

<file path=customXml/itemProps2.xml><?xml version="1.0" encoding="utf-8"?>
<ds:datastoreItem xmlns:ds="http://schemas.openxmlformats.org/officeDocument/2006/customXml" ds:itemID="{D296D8E8-CDDE-49C1-BDF5-4EC1C783F4CC}">
  <ds:schemaRefs/>
</ds:datastoreItem>
</file>

<file path=customXml/itemProps20.xml><?xml version="1.0" encoding="utf-8"?>
<ds:datastoreItem xmlns:ds="http://schemas.openxmlformats.org/officeDocument/2006/customXml" ds:itemID="{2EC6B23C-4EC7-431C-88BB-FC8E71159CF8}">
  <ds:schemaRefs/>
</ds:datastoreItem>
</file>

<file path=customXml/itemProps200.xml><?xml version="1.0" encoding="utf-8"?>
<ds:datastoreItem xmlns:ds="http://schemas.openxmlformats.org/officeDocument/2006/customXml" ds:itemID="{CB959B46-88BF-442C-B94A-10E5971AFB6B}">
  <ds:schemaRefs/>
</ds:datastoreItem>
</file>

<file path=customXml/itemProps201.xml><?xml version="1.0" encoding="utf-8"?>
<ds:datastoreItem xmlns:ds="http://schemas.openxmlformats.org/officeDocument/2006/customXml" ds:itemID="{DFE4A6CA-55C3-4DBD-B4D1-DB7A761D3EC5}">
  <ds:schemaRefs/>
</ds:datastoreItem>
</file>

<file path=customXml/itemProps21.xml><?xml version="1.0" encoding="utf-8"?>
<ds:datastoreItem xmlns:ds="http://schemas.openxmlformats.org/officeDocument/2006/customXml" ds:itemID="{36C6BFB7-D283-4026-9211-20280D7D1E5B}">
  <ds:schemaRefs/>
</ds:datastoreItem>
</file>

<file path=customXml/itemProps22.xml><?xml version="1.0" encoding="utf-8"?>
<ds:datastoreItem xmlns:ds="http://schemas.openxmlformats.org/officeDocument/2006/customXml" ds:itemID="{0DD88A5C-72E2-46EC-93D0-A83AB6E4F8D2}">
  <ds:schemaRefs/>
</ds:datastoreItem>
</file>

<file path=customXml/itemProps23.xml><?xml version="1.0" encoding="utf-8"?>
<ds:datastoreItem xmlns:ds="http://schemas.openxmlformats.org/officeDocument/2006/customXml" ds:itemID="{66EB2A3F-6272-4EC0-B533-39F122139265}">
  <ds:schemaRefs/>
</ds:datastoreItem>
</file>

<file path=customXml/itemProps24.xml><?xml version="1.0" encoding="utf-8"?>
<ds:datastoreItem xmlns:ds="http://schemas.openxmlformats.org/officeDocument/2006/customXml" ds:itemID="{DB615604-5A57-4FC7-B339-D8A3C5029432}">
  <ds:schemaRefs/>
</ds:datastoreItem>
</file>

<file path=customXml/itemProps25.xml><?xml version="1.0" encoding="utf-8"?>
<ds:datastoreItem xmlns:ds="http://schemas.openxmlformats.org/officeDocument/2006/customXml" ds:itemID="{2EC87D7E-08E7-4292-B553-1D4B3B02AC7D}">
  <ds:schemaRefs/>
</ds:datastoreItem>
</file>

<file path=customXml/itemProps26.xml><?xml version="1.0" encoding="utf-8"?>
<ds:datastoreItem xmlns:ds="http://schemas.openxmlformats.org/officeDocument/2006/customXml" ds:itemID="{3BB62CA3-BC57-4FF4-88F8-2522BBCEFF80}">
  <ds:schemaRefs/>
</ds:datastoreItem>
</file>

<file path=customXml/itemProps27.xml><?xml version="1.0" encoding="utf-8"?>
<ds:datastoreItem xmlns:ds="http://schemas.openxmlformats.org/officeDocument/2006/customXml" ds:itemID="{182829EE-4821-456D-8213-D6543EB8A588}">
  <ds:schemaRefs/>
</ds:datastoreItem>
</file>

<file path=customXml/itemProps28.xml><?xml version="1.0" encoding="utf-8"?>
<ds:datastoreItem xmlns:ds="http://schemas.openxmlformats.org/officeDocument/2006/customXml" ds:itemID="{45C2ED79-2AC3-4CA8-9E2C-5577BF805DAC}">
  <ds:schemaRefs/>
</ds:datastoreItem>
</file>

<file path=customXml/itemProps29.xml><?xml version="1.0" encoding="utf-8"?>
<ds:datastoreItem xmlns:ds="http://schemas.openxmlformats.org/officeDocument/2006/customXml" ds:itemID="{01A58F70-C6E4-4C09-85B8-668A0092945A}">
  <ds:schemaRefs/>
</ds:datastoreItem>
</file>

<file path=customXml/itemProps3.xml><?xml version="1.0" encoding="utf-8"?>
<ds:datastoreItem xmlns:ds="http://schemas.openxmlformats.org/officeDocument/2006/customXml" ds:itemID="{ECF06937-9759-4131-9AA3-E7501E30F856}">
  <ds:schemaRefs/>
</ds:datastoreItem>
</file>

<file path=customXml/itemProps30.xml><?xml version="1.0" encoding="utf-8"?>
<ds:datastoreItem xmlns:ds="http://schemas.openxmlformats.org/officeDocument/2006/customXml" ds:itemID="{9A5E9B04-7599-43CA-AA40-DD2E31E8C639}">
  <ds:schemaRefs/>
</ds:datastoreItem>
</file>

<file path=customXml/itemProps31.xml><?xml version="1.0" encoding="utf-8"?>
<ds:datastoreItem xmlns:ds="http://schemas.openxmlformats.org/officeDocument/2006/customXml" ds:itemID="{F3B7A495-BDE9-4438-B525-9F8C173825A4}">
  <ds:schemaRefs/>
</ds:datastoreItem>
</file>

<file path=customXml/itemProps32.xml><?xml version="1.0" encoding="utf-8"?>
<ds:datastoreItem xmlns:ds="http://schemas.openxmlformats.org/officeDocument/2006/customXml" ds:itemID="{F57C9134-316B-4DB6-9CE7-70774E3A7E91}">
  <ds:schemaRefs/>
</ds:datastoreItem>
</file>

<file path=customXml/itemProps33.xml><?xml version="1.0" encoding="utf-8"?>
<ds:datastoreItem xmlns:ds="http://schemas.openxmlformats.org/officeDocument/2006/customXml" ds:itemID="{AAF952FD-71DF-4C1D-964A-A2BA3A629162}">
  <ds:schemaRefs/>
</ds:datastoreItem>
</file>

<file path=customXml/itemProps34.xml><?xml version="1.0" encoding="utf-8"?>
<ds:datastoreItem xmlns:ds="http://schemas.openxmlformats.org/officeDocument/2006/customXml" ds:itemID="{E201568B-2946-48FE-9D32-0D7467F651E2}">
  <ds:schemaRefs/>
</ds:datastoreItem>
</file>

<file path=customXml/itemProps35.xml><?xml version="1.0" encoding="utf-8"?>
<ds:datastoreItem xmlns:ds="http://schemas.openxmlformats.org/officeDocument/2006/customXml" ds:itemID="{74A019E1-12F6-4DA5-A110-9BA9794971E5}">
  <ds:schemaRefs/>
</ds:datastoreItem>
</file>

<file path=customXml/itemProps36.xml><?xml version="1.0" encoding="utf-8"?>
<ds:datastoreItem xmlns:ds="http://schemas.openxmlformats.org/officeDocument/2006/customXml" ds:itemID="{94FED60F-356D-43B2-8D9E-D6A83DDF177A}">
  <ds:schemaRefs/>
</ds:datastoreItem>
</file>

<file path=customXml/itemProps37.xml><?xml version="1.0" encoding="utf-8"?>
<ds:datastoreItem xmlns:ds="http://schemas.openxmlformats.org/officeDocument/2006/customXml" ds:itemID="{EF5C958A-2916-4486-872A-525B368FCD99}">
  <ds:schemaRefs/>
</ds:datastoreItem>
</file>

<file path=customXml/itemProps38.xml><?xml version="1.0" encoding="utf-8"?>
<ds:datastoreItem xmlns:ds="http://schemas.openxmlformats.org/officeDocument/2006/customXml" ds:itemID="{DD462B9B-A332-47AB-BD12-7C050C5B9267}">
  <ds:schemaRefs/>
</ds:datastoreItem>
</file>

<file path=customXml/itemProps39.xml><?xml version="1.0" encoding="utf-8"?>
<ds:datastoreItem xmlns:ds="http://schemas.openxmlformats.org/officeDocument/2006/customXml" ds:itemID="{939FD455-11D0-4A27-8036-E1A7BFEA2A3A}">
  <ds:schemaRefs/>
</ds:datastoreItem>
</file>

<file path=customXml/itemProps4.xml><?xml version="1.0" encoding="utf-8"?>
<ds:datastoreItem xmlns:ds="http://schemas.openxmlformats.org/officeDocument/2006/customXml" ds:itemID="{65EA9BB9-064B-45B3-A674-EA84720C0A46}">
  <ds:schemaRefs/>
</ds:datastoreItem>
</file>

<file path=customXml/itemProps40.xml><?xml version="1.0" encoding="utf-8"?>
<ds:datastoreItem xmlns:ds="http://schemas.openxmlformats.org/officeDocument/2006/customXml" ds:itemID="{F9829D5D-C8CC-490A-A809-970A8E858262}">
  <ds:schemaRefs/>
</ds:datastoreItem>
</file>

<file path=customXml/itemProps41.xml><?xml version="1.0" encoding="utf-8"?>
<ds:datastoreItem xmlns:ds="http://schemas.openxmlformats.org/officeDocument/2006/customXml" ds:itemID="{F5F90BB7-DD1B-4B1D-A345-E88290480BD9}">
  <ds:schemaRefs/>
</ds:datastoreItem>
</file>

<file path=customXml/itemProps42.xml><?xml version="1.0" encoding="utf-8"?>
<ds:datastoreItem xmlns:ds="http://schemas.openxmlformats.org/officeDocument/2006/customXml" ds:itemID="{E029EBDA-0DD1-4179-ACFB-87D74345722F}">
  <ds:schemaRefs/>
</ds:datastoreItem>
</file>

<file path=customXml/itemProps43.xml><?xml version="1.0" encoding="utf-8"?>
<ds:datastoreItem xmlns:ds="http://schemas.openxmlformats.org/officeDocument/2006/customXml" ds:itemID="{294061E8-1AF7-440A-838D-4DBE6E38390B}">
  <ds:schemaRefs/>
</ds:datastoreItem>
</file>

<file path=customXml/itemProps44.xml><?xml version="1.0" encoding="utf-8"?>
<ds:datastoreItem xmlns:ds="http://schemas.openxmlformats.org/officeDocument/2006/customXml" ds:itemID="{E5E07BC0-4695-43CF-B6A6-28225D63FA6C}">
  <ds:schemaRefs/>
</ds:datastoreItem>
</file>

<file path=customXml/itemProps45.xml><?xml version="1.0" encoding="utf-8"?>
<ds:datastoreItem xmlns:ds="http://schemas.openxmlformats.org/officeDocument/2006/customXml" ds:itemID="{0286F205-6A48-4743-99D7-C08737487A78}">
  <ds:schemaRefs/>
</ds:datastoreItem>
</file>

<file path=customXml/itemProps46.xml><?xml version="1.0" encoding="utf-8"?>
<ds:datastoreItem xmlns:ds="http://schemas.openxmlformats.org/officeDocument/2006/customXml" ds:itemID="{627153F2-FE43-4DE9-BEA0-2BA14982BAD6}">
  <ds:schemaRefs/>
</ds:datastoreItem>
</file>

<file path=customXml/itemProps47.xml><?xml version="1.0" encoding="utf-8"?>
<ds:datastoreItem xmlns:ds="http://schemas.openxmlformats.org/officeDocument/2006/customXml" ds:itemID="{8C14FB0A-1AE3-4F28-8A53-CB3E3F16A0E0}">
  <ds:schemaRefs/>
</ds:datastoreItem>
</file>

<file path=customXml/itemProps48.xml><?xml version="1.0" encoding="utf-8"?>
<ds:datastoreItem xmlns:ds="http://schemas.openxmlformats.org/officeDocument/2006/customXml" ds:itemID="{F890F22B-CF37-44FA-8AF7-E06D393521AF}">
  <ds:schemaRefs/>
</ds:datastoreItem>
</file>

<file path=customXml/itemProps49.xml><?xml version="1.0" encoding="utf-8"?>
<ds:datastoreItem xmlns:ds="http://schemas.openxmlformats.org/officeDocument/2006/customXml" ds:itemID="{BC690861-D6AC-4F7F-A5EF-AEB6DD264C36}">
  <ds:schemaRefs/>
</ds:datastoreItem>
</file>

<file path=customXml/itemProps5.xml><?xml version="1.0" encoding="utf-8"?>
<ds:datastoreItem xmlns:ds="http://schemas.openxmlformats.org/officeDocument/2006/customXml" ds:itemID="{90910FB0-E9F7-44D1-ADE4-DE6E0804690E}">
  <ds:schemaRefs/>
</ds:datastoreItem>
</file>

<file path=customXml/itemProps50.xml><?xml version="1.0" encoding="utf-8"?>
<ds:datastoreItem xmlns:ds="http://schemas.openxmlformats.org/officeDocument/2006/customXml" ds:itemID="{E657FA0D-F96C-4E33-AAE0-FE5352A4C431}">
  <ds:schemaRefs/>
</ds:datastoreItem>
</file>

<file path=customXml/itemProps51.xml><?xml version="1.0" encoding="utf-8"?>
<ds:datastoreItem xmlns:ds="http://schemas.openxmlformats.org/officeDocument/2006/customXml" ds:itemID="{F992268F-EB36-4199-BA15-6EE8BD74A27F}">
  <ds:schemaRefs/>
</ds:datastoreItem>
</file>

<file path=customXml/itemProps52.xml><?xml version="1.0" encoding="utf-8"?>
<ds:datastoreItem xmlns:ds="http://schemas.openxmlformats.org/officeDocument/2006/customXml" ds:itemID="{CD010ACE-1D65-4B69-BDD2-0237512131FE}">
  <ds:schemaRefs/>
</ds:datastoreItem>
</file>

<file path=customXml/itemProps53.xml><?xml version="1.0" encoding="utf-8"?>
<ds:datastoreItem xmlns:ds="http://schemas.openxmlformats.org/officeDocument/2006/customXml" ds:itemID="{5F0048D5-8361-44CC-A82D-D49BE1B38178}">
  <ds:schemaRefs/>
</ds:datastoreItem>
</file>

<file path=customXml/itemProps54.xml><?xml version="1.0" encoding="utf-8"?>
<ds:datastoreItem xmlns:ds="http://schemas.openxmlformats.org/officeDocument/2006/customXml" ds:itemID="{3B72D74E-C462-4A98-96F3-632358B26B07}">
  <ds:schemaRefs/>
</ds:datastoreItem>
</file>

<file path=customXml/itemProps55.xml><?xml version="1.0" encoding="utf-8"?>
<ds:datastoreItem xmlns:ds="http://schemas.openxmlformats.org/officeDocument/2006/customXml" ds:itemID="{566957B9-3722-4599-A082-81E51BABAD29}">
  <ds:schemaRefs/>
</ds:datastoreItem>
</file>

<file path=customXml/itemProps56.xml><?xml version="1.0" encoding="utf-8"?>
<ds:datastoreItem xmlns:ds="http://schemas.openxmlformats.org/officeDocument/2006/customXml" ds:itemID="{E65BC177-84A7-470C-9F13-C85211DE0A97}">
  <ds:schemaRefs/>
</ds:datastoreItem>
</file>

<file path=customXml/itemProps57.xml><?xml version="1.0" encoding="utf-8"?>
<ds:datastoreItem xmlns:ds="http://schemas.openxmlformats.org/officeDocument/2006/customXml" ds:itemID="{4F5D80CF-59F8-4DD9-AA71-41D87E37C0D9}">
  <ds:schemaRefs/>
</ds:datastoreItem>
</file>

<file path=customXml/itemProps58.xml><?xml version="1.0" encoding="utf-8"?>
<ds:datastoreItem xmlns:ds="http://schemas.openxmlformats.org/officeDocument/2006/customXml" ds:itemID="{54BE97E0-0F03-4D11-8586-3F6758BD179D}">
  <ds:schemaRefs/>
</ds:datastoreItem>
</file>

<file path=customXml/itemProps59.xml><?xml version="1.0" encoding="utf-8"?>
<ds:datastoreItem xmlns:ds="http://schemas.openxmlformats.org/officeDocument/2006/customXml" ds:itemID="{BF48F737-ED14-4214-9143-F25E7E76492E}">
  <ds:schemaRefs/>
</ds:datastoreItem>
</file>

<file path=customXml/itemProps6.xml><?xml version="1.0" encoding="utf-8"?>
<ds:datastoreItem xmlns:ds="http://schemas.openxmlformats.org/officeDocument/2006/customXml" ds:itemID="{289253F5-074D-4A9F-8ADE-284A070CFE88}">
  <ds:schemaRefs/>
</ds:datastoreItem>
</file>

<file path=customXml/itemProps60.xml><?xml version="1.0" encoding="utf-8"?>
<ds:datastoreItem xmlns:ds="http://schemas.openxmlformats.org/officeDocument/2006/customXml" ds:itemID="{36446F76-1787-43BE-A5A6-1CA3A901B244}">
  <ds:schemaRefs/>
</ds:datastoreItem>
</file>

<file path=customXml/itemProps61.xml><?xml version="1.0" encoding="utf-8"?>
<ds:datastoreItem xmlns:ds="http://schemas.openxmlformats.org/officeDocument/2006/customXml" ds:itemID="{95D4C040-7BB1-4804-B517-80EA37A22298}">
  <ds:schemaRefs/>
</ds:datastoreItem>
</file>

<file path=customXml/itemProps62.xml><?xml version="1.0" encoding="utf-8"?>
<ds:datastoreItem xmlns:ds="http://schemas.openxmlformats.org/officeDocument/2006/customXml" ds:itemID="{DFA14CB2-0048-4534-9874-5E279D74D6B9}">
  <ds:schemaRefs/>
</ds:datastoreItem>
</file>

<file path=customXml/itemProps63.xml><?xml version="1.0" encoding="utf-8"?>
<ds:datastoreItem xmlns:ds="http://schemas.openxmlformats.org/officeDocument/2006/customXml" ds:itemID="{73118431-7F39-4294-89D1-BA779D5669B8}">
  <ds:schemaRefs/>
</ds:datastoreItem>
</file>

<file path=customXml/itemProps64.xml><?xml version="1.0" encoding="utf-8"?>
<ds:datastoreItem xmlns:ds="http://schemas.openxmlformats.org/officeDocument/2006/customXml" ds:itemID="{41BD3903-49BA-4287-A094-5BB8F074A8F9}">
  <ds:schemaRefs/>
</ds:datastoreItem>
</file>

<file path=customXml/itemProps65.xml><?xml version="1.0" encoding="utf-8"?>
<ds:datastoreItem xmlns:ds="http://schemas.openxmlformats.org/officeDocument/2006/customXml" ds:itemID="{915CF293-35A8-462B-8514-B13E1CE2F657}">
  <ds:schemaRefs/>
</ds:datastoreItem>
</file>

<file path=customXml/itemProps66.xml><?xml version="1.0" encoding="utf-8"?>
<ds:datastoreItem xmlns:ds="http://schemas.openxmlformats.org/officeDocument/2006/customXml" ds:itemID="{8BF8E074-7A63-456F-94D8-5A5AB53F2116}">
  <ds:schemaRefs/>
</ds:datastoreItem>
</file>

<file path=customXml/itemProps67.xml><?xml version="1.0" encoding="utf-8"?>
<ds:datastoreItem xmlns:ds="http://schemas.openxmlformats.org/officeDocument/2006/customXml" ds:itemID="{115DF22C-DEB3-412E-8946-8A88CA720787}">
  <ds:schemaRefs/>
</ds:datastoreItem>
</file>

<file path=customXml/itemProps68.xml><?xml version="1.0" encoding="utf-8"?>
<ds:datastoreItem xmlns:ds="http://schemas.openxmlformats.org/officeDocument/2006/customXml" ds:itemID="{E235BCB8-7D6E-4D9A-B941-6C4C068BFAD1}">
  <ds:schemaRefs/>
</ds:datastoreItem>
</file>

<file path=customXml/itemProps69.xml><?xml version="1.0" encoding="utf-8"?>
<ds:datastoreItem xmlns:ds="http://schemas.openxmlformats.org/officeDocument/2006/customXml" ds:itemID="{CB5964CF-3FCF-4807-A861-8B38B055BA9A}">
  <ds:schemaRefs/>
</ds:datastoreItem>
</file>

<file path=customXml/itemProps7.xml><?xml version="1.0" encoding="utf-8"?>
<ds:datastoreItem xmlns:ds="http://schemas.openxmlformats.org/officeDocument/2006/customXml" ds:itemID="{5ACC23C2-B93C-4B3E-895C-21B3368C6DAA}">
  <ds:schemaRefs/>
</ds:datastoreItem>
</file>

<file path=customXml/itemProps70.xml><?xml version="1.0" encoding="utf-8"?>
<ds:datastoreItem xmlns:ds="http://schemas.openxmlformats.org/officeDocument/2006/customXml" ds:itemID="{EDDEC3BC-A5D6-4C5B-8E37-0F751966688D}">
  <ds:schemaRefs/>
</ds:datastoreItem>
</file>

<file path=customXml/itemProps71.xml><?xml version="1.0" encoding="utf-8"?>
<ds:datastoreItem xmlns:ds="http://schemas.openxmlformats.org/officeDocument/2006/customXml" ds:itemID="{175B6542-0D76-4437-B42B-6051E1F7C4E4}">
  <ds:schemaRefs/>
</ds:datastoreItem>
</file>

<file path=customXml/itemProps72.xml><?xml version="1.0" encoding="utf-8"?>
<ds:datastoreItem xmlns:ds="http://schemas.openxmlformats.org/officeDocument/2006/customXml" ds:itemID="{7502E84C-D129-48EA-BC2E-56F6AA2EC5AF}">
  <ds:schemaRefs/>
</ds:datastoreItem>
</file>

<file path=customXml/itemProps73.xml><?xml version="1.0" encoding="utf-8"?>
<ds:datastoreItem xmlns:ds="http://schemas.openxmlformats.org/officeDocument/2006/customXml" ds:itemID="{D8512110-C3E2-4423-922D-6C7C2E08B460}">
  <ds:schemaRefs/>
</ds:datastoreItem>
</file>

<file path=customXml/itemProps74.xml><?xml version="1.0" encoding="utf-8"?>
<ds:datastoreItem xmlns:ds="http://schemas.openxmlformats.org/officeDocument/2006/customXml" ds:itemID="{5597801B-740F-4EAA-860F-7D1FDB90E3D0}">
  <ds:schemaRefs/>
</ds:datastoreItem>
</file>

<file path=customXml/itemProps75.xml><?xml version="1.0" encoding="utf-8"?>
<ds:datastoreItem xmlns:ds="http://schemas.openxmlformats.org/officeDocument/2006/customXml" ds:itemID="{DE75E4D2-2071-4BAB-A18C-DDD0EC0FC5F4}">
  <ds:schemaRefs/>
</ds:datastoreItem>
</file>

<file path=customXml/itemProps76.xml><?xml version="1.0" encoding="utf-8"?>
<ds:datastoreItem xmlns:ds="http://schemas.openxmlformats.org/officeDocument/2006/customXml" ds:itemID="{D6A377BA-A7E7-456A-8B64-2A9BF4562132}">
  <ds:schemaRefs/>
</ds:datastoreItem>
</file>

<file path=customXml/itemProps77.xml><?xml version="1.0" encoding="utf-8"?>
<ds:datastoreItem xmlns:ds="http://schemas.openxmlformats.org/officeDocument/2006/customXml" ds:itemID="{5AA10C13-A966-4163-A986-D6F83C2D1B82}">
  <ds:schemaRefs/>
</ds:datastoreItem>
</file>

<file path=customXml/itemProps78.xml><?xml version="1.0" encoding="utf-8"?>
<ds:datastoreItem xmlns:ds="http://schemas.openxmlformats.org/officeDocument/2006/customXml" ds:itemID="{2D7906F0-2D83-4276-AF6A-F82BEAF2E0AC}">
  <ds:schemaRefs/>
</ds:datastoreItem>
</file>

<file path=customXml/itemProps79.xml><?xml version="1.0" encoding="utf-8"?>
<ds:datastoreItem xmlns:ds="http://schemas.openxmlformats.org/officeDocument/2006/customXml" ds:itemID="{58847F45-36CE-4B60-922B-5A3330DD99B4}">
  <ds:schemaRefs/>
</ds:datastoreItem>
</file>

<file path=customXml/itemProps8.xml><?xml version="1.0" encoding="utf-8"?>
<ds:datastoreItem xmlns:ds="http://schemas.openxmlformats.org/officeDocument/2006/customXml" ds:itemID="{ABB2B480-77FB-4268-9102-9D1E39B97BC2}">
  <ds:schemaRefs/>
</ds:datastoreItem>
</file>

<file path=customXml/itemProps80.xml><?xml version="1.0" encoding="utf-8"?>
<ds:datastoreItem xmlns:ds="http://schemas.openxmlformats.org/officeDocument/2006/customXml" ds:itemID="{D69C6B5B-D947-4205-B917-AE090183251A}">
  <ds:schemaRefs/>
</ds:datastoreItem>
</file>

<file path=customXml/itemProps81.xml><?xml version="1.0" encoding="utf-8"?>
<ds:datastoreItem xmlns:ds="http://schemas.openxmlformats.org/officeDocument/2006/customXml" ds:itemID="{93B0DAE3-76C7-4C3B-A22C-34322B5A3BA8}">
  <ds:schemaRefs/>
</ds:datastoreItem>
</file>

<file path=customXml/itemProps82.xml><?xml version="1.0" encoding="utf-8"?>
<ds:datastoreItem xmlns:ds="http://schemas.openxmlformats.org/officeDocument/2006/customXml" ds:itemID="{3028CB3E-763D-43DF-8BF0-749E742991A6}">
  <ds:schemaRefs/>
</ds:datastoreItem>
</file>

<file path=customXml/itemProps83.xml><?xml version="1.0" encoding="utf-8"?>
<ds:datastoreItem xmlns:ds="http://schemas.openxmlformats.org/officeDocument/2006/customXml" ds:itemID="{10F2A6C7-88F6-4BD6-B058-58E132ADCA29}">
  <ds:schemaRefs/>
</ds:datastoreItem>
</file>

<file path=customXml/itemProps84.xml><?xml version="1.0" encoding="utf-8"?>
<ds:datastoreItem xmlns:ds="http://schemas.openxmlformats.org/officeDocument/2006/customXml" ds:itemID="{9B373065-6E2D-4335-AA5D-FD2DF796AE9E}">
  <ds:schemaRefs/>
</ds:datastoreItem>
</file>

<file path=customXml/itemProps85.xml><?xml version="1.0" encoding="utf-8"?>
<ds:datastoreItem xmlns:ds="http://schemas.openxmlformats.org/officeDocument/2006/customXml" ds:itemID="{5D42B8B8-A5E3-4FBE-8C16-F8CA22F64400}">
  <ds:schemaRefs/>
</ds:datastoreItem>
</file>

<file path=customXml/itemProps86.xml><?xml version="1.0" encoding="utf-8"?>
<ds:datastoreItem xmlns:ds="http://schemas.openxmlformats.org/officeDocument/2006/customXml" ds:itemID="{FCAD2F00-5780-4542-8652-820AD54A2507}">
  <ds:schemaRefs/>
</ds:datastoreItem>
</file>

<file path=customXml/itemProps87.xml><?xml version="1.0" encoding="utf-8"?>
<ds:datastoreItem xmlns:ds="http://schemas.openxmlformats.org/officeDocument/2006/customXml" ds:itemID="{F375D66A-6845-4B64-88FA-48D4DCC3B66D}">
  <ds:schemaRefs/>
</ds:datastoreItem>
</file>

<file path=customXml/itemProps88.xml><?xml version="1.0" encoding="utf-8"?>
<ds:datastoreItem xmlns:ds="http://schemas.openxmlformats.org/officeDocument/2006/customXml" ds:itemID="{06F6BDAB-E263-4742-9AC1-CD0726055203}">
  <ds:schemaRefs/>
</ds:datastoreItem>
</file>

<file path=customXml/itemProps89.xml><?xml version="1.0" encoding="utf-8"?>
<ds:datastoreItem xmlns:ds="http://schemas.openxmlformats.org/officeDocument/2006/customXml" ds:itemID="{F8DFE888-10AF-40F6-935D-6500E5334B9D}">
  <ds:schemaRefs/>
</ds:datastoreItem>
</file>

<file path=customXml/itemProps9.xml><?xml version="1.0" encoding="utf-8"?>
<ds:datastoreItem xmlns:ds="http://schemas.openxmlformats.org/officeDocument/2006/customXml" ds:itemID="{A1275DD4-E1D4-48F4-AE10-56E41E142FFD}">
  <ds:schemaRefs/>
</ds:datastoreItem>
</file>

<file path=customXml/itemProps90.xml><?xml version="1.0" encoding="utf-8"?>
<ds:datastoreItem xmlns:ds="http://schemas.openxmlformats.org/officeDocument/2006/customXml" ds:itemID="{CA669161-1F0A-40AC-B748-680873EB8CB5}">
  <ds:schemaRefs/>
</ds:datastoreItem>
</file>

<file path=customXml/itemProps91.xml><?xml version="1.0" encoding="utf-8"?>
<ds:datastoreItem xmlns:ds="http://schemas.openxmlformats.org/officeDocument/2006/customXml" ds:itemID="{C7567D96-5688-429E-BBA5-9B96B5D847E4}">
  <ds:schemaRefs/>
</ds:datastoreItem>
</file>

<file path=customXml/itemProps92.xml><?xml version="1.0" encoding="utf-8"?>
<ds:datastoreItem xmlns:ds="http://schemas.openxmlformats.org/officeDocument/2006/customXml" ds:itemID="{F6355B90-462E-40DE-B54F-1ADC2720B658}">
  <ds:schemaRefs/>
</ds:datastoreItem>
</file>

<file path=customXml/itemProps93.xml><?xml version="1.0" encoding="utf-8"?>
<ds:datastoreItem xmlns:ds="http://schemas.openxmlformats.org/officeDocument/2006/customXml" ds:itemID="{22E185FD-1765-445D-A9DD-A6A00DE7D861}">
  <ds:schemaRefs/>
</ds:datastoreItem>
</file>

<file path=customXml/itemProps94.xml><?xml version="1.0" encoding="utf-8"?>
<ds:datastoreItem xmlns:ds="http://schemas.openxmlformats.org/officeDocument/2006/customXml" ds:itemID="{80237D64-B9A6-4AAF-BFB1-541587EFD6A1}">
  <ds:schemaRefs/>
</ds:datastoreItem>
</file>

<file path=customXml/itemProps95.xml><?xml version="1.0" encoding="utf-8"?>
<ds:datastoreItem xmlns:ds="http://schemas.openxmlformats.org/officeDocument/2006/customXml" ds:itemID="{7B749EDF-1AE5-4876-9555-A091011DCF1C}">
  <ds:schemaRefs/>
</ds:datastoreItem>
</file>

<file path=customXml/itemProps96.xml><?xml version="1.0" encoding="utf-8"?>
<ds:datastoreItem xmlns:ds="http://schemas.openxmlformats.org/officeDocument/2006/customXml" ds:itemID="{404E6A20-E670-4275-84F3-F6AA927677A2}">
  <ds:schemaRefs/>
</ds:datastoreItem>
</file>

<file path=customXml/itemProps97.xml><?xml version="1.0" encoding="utf-8"?>
<ds:datastoreItem xmlns:ds="http://schemas.openxmlformats.org/officeDocument/2006/customXml" ds:itemID="{FF46C55C-C10C-4D1B-9543-60E4A69774F8}">
  <ds:schemaRefs/>
</ds:datastoreItem>
</file>

<file path=customXml/itemProps98.xml><?xml version="1.0" encoding="utf-8"?>
<ds:datastoreItem xmlns:ds="http://schemas.openxmlformats.org/officeDocument/2006/customXml" ds:itemID="{71A6CD1B-44E7-40A3-B4C1-65B67894B77D}">
  <ds:schemaRefs/>
</ds:datastoreItem>
</file>

<file path=customXml/itemProps99.xml><?xml version="1.0" encoding="utf-8"?>
<ds:datastoreItem xmlns:ds="http://schemas.openxmlformats.org/officeDocument/2006/customXml" ds:itemID="{88EBE6D9-FED1-4E06-864A-6D255587A093}">
  <ds:schemaRefs/>
</ds:datastoreItem>
</file>

<file path=docProps/app.xml><?xml version="1.0" encoding="utf-8"?>
<Properties xmlns="http://schemas.openxmlformats.org/officeDocument/2006/extended-properties" xmlns:vt="http://schemas.openxmlformats.org/officeDocument/2006/docPropsVTypes">
  <Template>主题1</Template>
  <TotalTime>50</TotalTime>
  <Words>8157</Words>
  <PresentationFormat>自定义</PresentationFormat>
  <Paragraphs>1146</Paragraphs>
  <Slides>202</Slides>
  <Notes>201</Notes>
  <HiddenSlides>0</HiddenSlides>
  <MMClips>0</MMClips>
  <ScaleCrop>false</ScaleCrop>
  <HeadingPairs>
    <vt:vector size="4" baseType="variant">
      <vt:variant>
        <vt:lpstr>主题</vt:lpstr>
      </vt:variant>
      <vt:variant>
        <vt:i4>1</vt:i4>
      </vt:variant>
      <vt:variant>
        <vt:lpstr>幻灯片标题</vt:lpstr>
      </vt:variant>
      <vt:variant>
        <vt:i4>202</vt:i4>
      </vt:variant>
    </vt:vector>
  </HeadingPairs>
  <TitlesOfParts>
    <vt:vector size="203"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206</cp:revision>
  <dcterms:modified xsi:type="dcterms:W3CDTF">2019-03-06T08:35:39Z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