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1066" r:id="rId2"/>
    <p:sldId id="985" r:id="rId3"/>
    <p:sldId id="986" r:id="rId4"/>
    <p:sldId id="825" r:id="rId5"/>
    <p:sldId id="1150" r:id="rId6"/>
    <p:sldId id="1152" r:id="rId7"/>
    <p:sldId id="922" r:id="rId8"/>
    <p:sldId id="1134" r:id="rId9"/>
    <p:sldId id="1153" r:id="rId10"/>
    <p:sldId id="1108" r:id="rId11"/>
    <p:sldId id="1109" r:id="rId12"/>
    <p:sldId id="1072" r:id="rId13"/>
    <p:sldId id="1073" r:id="rId14"/>
    <p:sldId id="999" r:id="rId15"/>
    <p:sldId id="1000" r:id="rId16"/>
    <p:sldId id="1075" r:id="rId17"/>
    <p:sldId id="1076" r:id="rId18"/>
    <p:sldId id="996" r:id="rId19"/>
    <p:sldId id="1105" r:id="rId20"/>
    <p:sldId id="1106" r:id="rId21"/>
    <p:sldId id="1175" r:id="rId22"/>
    <p:sldId id="1174" r:id="rId23"/>
    <p:sldId id="1176" r:id="rId24"/>
    <p:sldId id="997" r:id="rId25"/>
    <p:sldId id="1010" r:id="rId26"/>
    <p:sldId id="1081" r:id="rId27"/>
    <p:sldId id="1052" r:id="rId28"/>
    <p:sldId id="1157" r:id="rId29"/>
    <p:sldId id="1156" r:id="rId30"/>
    <p:sldId id="1158" r:id="rId31"/>
    <p:sldId id="1177" r:id="rId32"/>
    <p:sldId id="1033" r:id="rId33"/>
    <p:sldId id="1091" r:id="rId34"/>
    <p:sldId id="1093" r:id="rId35"/>
    <p:sldId id="1149" r:id="rId36"/>
    <p:sldId id="1159" r:id="rId37"/>
    <p:sldId id="1160" r:id="rId38"/>
    <p:sldId id="1161" r:id="rId39"/>
    <p:sldId id="1095" r:id="rId40"/>
    <p:sldId id="1163" r:id="rId41"/>
    <p:sldId id="1164" r:id="rId42"/>
    <p:sldId id="1162" r:id="rId43"/>
    <p:sldId id="1165" r:id="rId44"/>
    <p:sldId id="1130" r:id="rId45"/>
    <p:sldId id="1166" r:id="rId46"/>
    <p:sldId id="1168" r:id="rId47"/>
    <p:sldId id="1169" r:id="rId48"/>
    <p:sldId id="1170" r:id="rId49"/>
    <p:sldId id="1103" r:id="rId50"/>
    <p:sldId id="1146" r:id="rId51"/>
    <p:sldId id="1172" r:id="rId52"/>
    <p:sldId id="1147" r:id="rId53"/>
  </p:sldIdLst>
  <p:sldSz cx="12190413" cy="6859588"/>
  <p:notesSz cx="6858000" cy="9144000"/>
  <p:defaultTextStyle>
    <a:defPPr>
      <a:defRPr lang="zh-CN"/>
    </a:defPPr>
    <a:lvl1pPr marL="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19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3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97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5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1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275" algn="l" defTabSz="9143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5" autoAdjust="0"/>
    <p:restoredTop sz="98709" autoAdjust="0"/>
  </p:normalViewPr>
  <p:slideViewPr>
    <p:cSldViewPr>
      <p:cViewPr varScale="1">
        <p:scale>
          <a:sx n="91" d="100"/>
          <a:sy n="91" d="100"/>
        </p:scale>
        <p:origin x="-444" y="-10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pPr/>
              <a:t>2019-7-12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0954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19092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28637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38183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047729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657275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266820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876366" algn="l" defTabSz="121909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58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0279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724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9952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336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665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108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xStyles>
    <p:titleStyle>
      <a:lvl1pPr algn="ctr" defTabSz="9144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4" indent="-342904" algn="l" defTabSz="9144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7" indent="-285753" algn="l" defTabSz="91440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8" indent="-228602" algn="l" defTabSz="9144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3" indent="-228602" algn="l" defTabSz="9144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7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2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8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3" indent="-228602" algn="l" defTabSz="9144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5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0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6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1" algn="l" defTabSz="9144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1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2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3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4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5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6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7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8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Relationship Id="rId22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19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0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1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2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3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4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5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7.xml"/><Relationship Id="rId18" Type="http://schemas.openxmlformats.org/officeDocument/2006/relationships/slide" Target="slide43.xml"/><Relationship Id="rId3" Type="http://schemas.openxmlformats.org/officeDocument/2006/relationships/slide" Target="slide31.xml"/><Relationship Id="rId21" Type="http://schemas.openxmlformats.org/officeDocument/2006/relationships/slide" Target="slide47.xml"/><Relationship Id="rId7" Type="http://schemas.openxmlformats.org/officeDocument/2006/relationships/slide" Target="slide18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" Type="http://schemas.openxmlformats.org/officeDocument/2006/relationships/notesSlide" Target="../notesSlides/notesSlide26.xml"/><Relationship Id="rId16" Type="http://schemas.openxmlformats.org/officeDocument/2006/relationships/slide" Target="slide34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5" Type="http://schemas.openxmlformats.org/officeDocument/2006/relationships/slide" Target="slide33.xml"/><Relationship Id="rId10" Type="http://schemas.openxmlformats.org/officeDocument/2006/relationships/slide" Target="slide24.xml"/><Relationship Id="rId19" Type="http://schemas.openxmlformats.org/officeDocument/2006/relationships/slide" Target="slide45.xml"/><Relationship Id="rId4" Type="http://schemas.openxmlformats.org/officeDocument/2006/relationships/slide" Target="slide15.xml"/><Relationship Id="rId9" Type="http://schemas.openxmlformats.org/officeDocument/2006/relationships/slide" Target="slide20.xml"/><Relationship Id="rId14" Type="http://schemas.openxmlformats.org/officeDocument/2006/relationships/slide" Target="slide32.xml"/><Relationship Id="rId22" Type="http://schemas.openxmlformats.org/officeDocument/2006/relationships/slide" Target="slide4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7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8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29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0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Relationship Id="rId22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1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2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3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4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5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6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7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38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7.xml"/><Relationship Id="rId18" Type="http://schemas.openxmlformats.org/officeDocument/2006/relationships/slide" Target="slide43.xml"/><Relationship Id="rId3" Type="http://schemas.openxmlformats.org/officeDocument/2006/relationships/slide" Target="slide44.xml"/><Relationship Id="rId21" Type="http://schemas.openxmlformats.org/officeDocument/2006/relationships/slide" Target="slide47.xml"/><Relationship Id="rId7" Type="http://schemas.openxmlformats.org/officeDocument/2006/relationships/slide" Target="slide18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" Type="http://schemas.openxmlformats.org/officeDocument/2006/relationships/notesSlide" Target="../notesSlides/notesSlide39.xml"/><Relationship Id="rId16" Type="http://schemas.openxmlformats.org/officeDocument/2006/relationships/slide" Target="slide34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5" Type="http://schemas.openxmlformats.org/officeDocument/2006/relationships/slide" Target="slide33.xml"/><Relationship Id="rId10" Type="http://schemas.openxmlformats.org/officeDocument/2006/relationships/slide" Target="slide24.xml"/><Relationship Id="rId19" Type="http://schemas.openxmlformats.org/officeDocument/2006/relationships/slide" Target="slide45.xml"/><Relationship Id="rId4" Type="http://schemas.openxmlformats.org/officeDocument/2006/relationships/slide" Target="slide15.xml"/><Relationship Id="rId9" Type="http://schemas.openxmlformats.org/officeDocument/2006/relationships/slide" Target="slide20.xml"/><Relationship Id="rId14" Type="http://schemas.openxmlformats.org/officeDocument/2006/relationships/slide" Target="slide32.xml"/><Relationship Id="rId22" Type="http://schemas.openxmlformats.org/officeDocument/2006/relationships/slide" Target="slide4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0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1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2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3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4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24" Type="http://schemas.openxmlformats.org/officeDocument/2006/relationships/image" Target="../media/image5.png"/><Relationship Id="rId5" Type="http://schemas.openxmlformats.org/officeDocument/2006/relationships/slide" Target="slide17.xml"/><Relationship Id="rId15" Type="http://schemas.openxmlformats.org/officeDocument/2006/relationships/slide" Target="slide34.xml"/><Relationship Id="rId23" Type="http://schemas.openxmlformats.org/officeDocument/2006/relationships/slide" Target="slide2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Relationship Id="rId22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5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6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7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2.xml"/><Relationship Id="rId18" Type="http://schemas.openxmlformats.org/officeDocument/2006/relationships/slide" Target="slide45.xml"/><Relationship Id="rId3" Type="http://schemas.openxmlformats.org/officeDocument/2006/relationships/slide" Target="slide15.xml"/><Relationship Id="rId21" Type="http://schemas.openxmlformats.org/officeDocument/2006/relationships/slide" Target="slide48.xml"/><Relationship Id="rId7" Type="http://schemas.openxmlformats.org/officeDocument/2006/relationships/slide" Target="slide19.xml"/><Relationship Id="rId12" Type="http://schemas.openxmlformats.org/officeDocument/2006/relationships/slide" Target="slide27.xml"/><Relationship Id="rId17" Type="http://schemas.openxmlformats.org/officeDocument/2006/relationships/slide" Target="slide43.xml"/><Relationship Id="rId2" Type="http://schemas.openxmlformats.org/officeDocument/2006/relationships/notesSlide" Target="../notesSlides/notesSlide48.xml"/><Relationship Id="rId16" Type="http://schemas.openxmlformats.org/officeDocument/2006/relationships/slide" Target="slide39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6.xml"/><Relationship Id="rId5" Type="http://schemas.openxmlformats.org/officeDocument/2006/relationships/slide" Target="slide17.xml"/><Relationship Id="rId15" Type="http://schemas.openxmlformats.org/officeDocument/2006/relationships/slide" Target="slide34.xml"/><Relationship Id="rId23" Type="http://schemas.openxmlformats.org/officeDocument/2006/relationships/image" Target="../media/image5.png"/><Relationship Id="rId10" Type="http://schemas.openxmlformats.org/officeDocument/2006/relationships/slide" Target="slide25.xml"/><Relationship Id="rId19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24.xml"/><Relationship Id="rId14" Type="http://schemas.openxmlformats.org/officeDocument/2006/relationships/slide" Target="slide33.xml"/><Relationship Id="rId22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4617835"/>
            <a:ext cx="12191999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>
            <a:spLocks/>
          </p:cNvSpPr>
          <p:nvPr/>
        </p:nvSpPr>
        <p:spPr>
          <a:xfrm>
            <a:off x="2829855" y="5237280"/>
            <a:ext cx="8953984" cy="621737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第</a:t>
            </a:r>
            <a:r>
              <a:rPr lang="en-US" altLang="zh-CN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18</a:t>
            </a:r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课　心　术</a:t>
            </a:r>
            <a:endParaRPr lang="zh-CN" altLang="zh-CN" sz="4000" b="1" kern="100" dirty="0">
              <a:solidFill>
                <a:schemeClr val="bg2">
                  <a:lumMod val="25000"/>
                </a:schemeClr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29855" y="4715372"/>
            <a:ext cx="3262397" cy="46164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defTabSz="914341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第五单元　唐宋议论文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68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整体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感知</a:t>
            </a:r>
          </a:p>
        </p:txBody>
      </p:sp>
      <p:sp>
        <p:nvSpPr>
          <p:cNvPr id="5" name="矩形 4"/>
          <p:cNvSpPr/>
          <p:nvPr/>
        </p:nvSpPr>
        <p:spPr>
          <a:xfrm>
            <a:off x="622598" y="648257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一、结构图解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623" y="3552533"/>
            <a:ext cx="556528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论</a:t>
            </a:r>
            <a:endParaRPr lang="zh-CN" altLang="en-US" sz="2900" dirty="0"/>
          </a:p>
        </p:txBody>
      </p:sp>
      <p:sp>
        <p:nvSpPr>
          <p:cNvPr id="7" name="左大括号 6"/>
          <p:cNvSpPr/>
          <p:nvPr/>
        </p:nvSpPr>
        <p:spPr>
          <a:xfrm>
            <a:off x="1413851" y="1485578"/>
            <a:ext cx="257376" cy="506170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74726" y="1545967"/>
            <a:ext cx="7704856" cy="761729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					 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治心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2494807" y="1917626"/>
            <a:ext cx="43924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46734" y="2133650"/>
            <a:ext cx="7704856" cy="2100557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战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战时为将之道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4082479" y="2277667"/>
            <a:ext cx="173813" cy="170025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007" y="2853730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养士</a:t>
            </a:r>
            <a:endParaRPr lang="zh-CN" altLang="en-US" sz="2900" dirty="0"/>
          </a:p>
        </p:txBody>
      </p:sp>
      <p:sp>
        <p:nvSpPr>
          <p:cNvPr id="14" name="矩形 13"/>
          <p:cNvSpPr/>
          <p:nvPr/>
        </p:nvSpPr>
        <p:spPr>
          <a:xfrm>
            <a:off x="1811889" y="4240902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战时用兵之道</a:t>
            </a:r>
            <a:endParaRPr lang="zh-CN" altLang="en-US" sz="2900" dirty="0"/>
          </a:p>
        </p:txBody>
      </p:sp>
      <p:sp>
        <p:nvSpPr>
          <p:cNvPr id="16" name="右大括号 15"/>
          <p:cNvSpPr/>
          <p:nvPr/>
        </p:nvSpPr>
        <p:spPr>
          <a:xfrm flipH="1">
            <a:off x="4016227" y="4052159"/>
            <a:ext cx="333262" cy="103382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7" name="右大括号 16"/>
          <p:cNvSpPr/>
          <p:nvPr/>
        </p:nvSpPr>
        <p:spPr>
          <a:xfrm>
            <a:off x="5159102" y="4005858"/>
            <a:ext cx="120018" cy="103382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95007" y="4059864"/>
            <a:ext cx="928425" cy="984867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知彼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知己</a:t>
            </a:r>
            <a:endParaRPr lang="zh-CN" altLang="en-US" sz="2900" dirty="0"/>
          </a:p>
        </p:txBody>
      </p:sp>
      <p:sp>
        <p:nvSpPr>
          <p:cNvPr id="20" name="矩形 19"/>
          <p:cNvSpPr/>
          <p:nvPr/>
        </p:nvSpPr>
        <p:spPr>
          <a:xfrm>
            <a:off x="5264404" y="4202718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审势</a:t>
            </a:r>
            <a:endParaRPr lang="zh-CN" altLang="en-US" sz="2900" dirty="0"/>
          </a:p>
        </p:txBody>
      </p:sp>
      <p:sp>
        <p:nvSpPr>
          <p:cNvPr id="21" name="矩形 20"/>
          <p:cNvSpPr/>
          <p:nvPr/>
        </p:nvSpPr>
        <p:spPr>
          <a:xfrm>
            <a:off x="1671226" y="5013971"/>
            <a:ext cx="7704856" cy="761729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运用长短之术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0710" y="5649100"/>
            <a:ext cx="7704856" cy="761729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善用兵之道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3957414" y="5429966"/>
            <a:ext cx="3217912" cy="160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3574927" y="6094090"/>
            <a:ext cx="34563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208621" y="5157986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出奇</a:t>
            </a:r>
            <a:endParaRPr lang="zh-CN" altLang="en-US" sz="2900" dirty="0"/>
          </a:p>
        </p:txBody>
      </p:sp>
      <p:sp>
        <p:nvSpPr>
          <p:cNvPr id="30" name="矩形 29"/>
          <p:cNvSpPr/>
          <p:nvPr/>
        </p:nvSpPr>
        <p:spPr>
          <a:xfrm>
            <a:off x="7064605" y="5806058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守备</a:t>
            </a:r>
            <a:endParaRPr lang="zh-CN" altLang="en-US" sz="2900" dirty="0"/>
          </a:p>
        </p:txBody>
      </p:sp>
    </p:spTree>
    <p:extLst>
      <p:ext uri="{BB962C8B-B14F-4D97-AF65-F5344CB8AC3E}">
        <p14:creationId xmlns:p14="http://schemas.microsoft.com/office/powerpoint/2010/main" xmlns="" val="859062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720264"/>
            <a:ext cx="252028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9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二、中心主旨</a:t>
            </a:r>
            <a:endParaRPr lang="zh-CN" altLang="zh-CN" sz="29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583" y="1485579"/>
            <a:ext cx="11068815" cy="4778213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是一篇军事论文。作者从将帅的自我修养，即培养智谋胆略说起，谈到只有正义的战争才能激发士气，只有善于备战养兵才能保证百战百胜，只有知己知彼，善于把握战机，因势利导，才能取得战争的胜利。文章分别从几个方面阐述了战争的战略思想，具有一定的见解。但所谓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士欲愚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的权术思想，则反映了作者的阶级性和时代的局限性。文章每节自成段落，各有中心，又有着内在的联系，逻辑很严密。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035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</a:p>
        </p:txBody>
      </p:sp>
      <p:sp>
        <p:nvSpPr>
          <p:cNvPr id="4" name="矩形 3"/>
          <p:cNvSpPr/>
          <p:nvPr/>
        </p:nvSpPr>
        <p:spPr>
          <a:xfrm>
            <a:off x="472085" y="975544"/>
            <a:ext cx="11518253" cy="1431143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用文中原话归纳各段的中心，试着用自己的话连缀成文章的论证流程，具体说说各段之间的内在联系。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矩形 25"/>
          <p:cNvSpPr/>
          <p:nvPr/>
        </p:nvSpPr>
        <p:spPr>
          <a:xfrm>
            <a:off x="472084" y="2290738"/>
            <a:ext cx="11224597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每段的中心句都是文段的第一句。各段之间的关系：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先后不紊，由治心而养士，由养士而审势，由审势而出奇，由出奇而守备，段落鲜明，井井有条，文之善变化也。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先解决思想意识的问题，再注重具体的战术和安排；先提出将帅所需的素养与条件，再论述士兵的表现与结果。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1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5" y="621482"/>
            <a:ext cx="11518253" cy="761729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文中所论述的善用兵之道是什么？是如何加以论证的？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矩形 25"/>
          <p:cNvSpPr/>
          <p:nvPr/>
        </p:nvSpPr>
        <p:spPr>
          <a:xfrm>
            <a:off x="334566" y="1413571"/>
            <a:ext cx="11680359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第一问：善用兵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无所顾，有所恃。</a:t>
            </a:r>
            <a:endParaRPr lang="en-US" altLang="zh-CN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第二问：正面设喻，有恃则勇，无恃则怯；反面设喻，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有所恃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而麻痹涣散，其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所恃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将不可恃。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734051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287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pic>
        <p:nvPicPr>
          <p:cNvPr id="4" name="Picture 2" descr="C:\Users\Administrator\Desktop\用！！！\风景图片\生物用图\动物\timg2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44" r="23011"/>
          <a:stretch/>
        </p:blipFill>
        <p:spPr bwMode="auto">
          <a:xfrm>
            <a:off x="8295213" y="794"/>
            <a:ext cx="389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2798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基础达标</a:t>
            </a:r>
          </a:p>
        </p:txBody>
      </p:sp>
      <p:sp>
        <p:nvSpPr>
          <p:cNvPr id="3" name="矩形 2"/>
          <p:cNvSpPr/>
          <p:nvPr/>
        </p:nvSpPr>
        <p:spPr>
          <a:xfrm>
            <a:off x="435150" y="728483"/>
            <a:ext cx="1156471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对下列加颜色词语的解释，不正确的一项是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谨烽燧，严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斥堠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斥堠：瞭望台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故士皆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委己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而听命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委己：委屈自己，指主动献身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彼将强与吾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角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角：较量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吾抗而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暴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暴：暴力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5150" y="4039108"/>
            <a:ext cx="1156471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暴：曝，暴露。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62559" y="3293037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7646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0" grpId="0" uiExpand="1" build="allAtOnce"/>
      <p:bldP spid="53" grpId="0"/>
      <p:bldP spid="5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217329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的用法与例句一致的一项是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例句：知理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后可以举兵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故士皆委己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听命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使之疑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却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冠胄衣甲，据兵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寝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此黄帝之所以七十战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兵不殆也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2881624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项与例句均表顺承。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项表并列。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项表修饰。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项表转折。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1049" y="1492837"/>
            <a:ext cx="252029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2659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7158" y="948959"/>
            <a:ext cx="1156471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下列各句中，加颜色词语的用法和例句不一致的一项是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例句：将军身披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坚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执</a:t>
            </a:r>
            <a:r>
              <a:rPr lang="zh-CN" altLang="en-US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锐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伐无道，诛暴秦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而后可以动于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险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此用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之术也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知节则不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	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兵有长短，敌我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0" name="矩形 19"/>
          <p:cNvSpPr/>
          <p:nvPr/>
        </p:nvSpPr>
        <p:spPr>
          <a:xfrm>
            <a:off x="478583" y="3536795"/>
            <a:ext cx="1156471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项为数词作形容词，可解释为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同样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。例句与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三项均为形容词作名词。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179" y="286098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411014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390932" y="405458"/>
            <a:ext cx="1156471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下列各句中，加颜色的词语不是词类活用的一项是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尺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当猛虎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夫惟义可以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士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彼将不与吾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校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D.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用兵者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2559" y="170160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5" name="矩形 24"/>
          <p:cNvSpPr/>
          <p:nvPr/>
        </p:nvSpPr>
        <p:spPr>
          <a:xfrm>
            <a:off x="349833" y="2313630"/>
            <a:ext cx="1156471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项名词作状语。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项使动用法。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项形容词作动词。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54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5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98228" y="180597"/>
            <a:ext cx="11113463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下列各句中，句式和例句一致的一项是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例句：泰山崩于前而色不变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此用兵之术也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麋鹿兴于左而目不瞬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徒手遇蜥蜴，变色而却步，人之情也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士以义怒，可与百战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4567" y="213365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8" name="矩形 27"/>
          <p:cNvSpPr/>
          <p:nvPr/>
        </p:nvSpPr>
        <p:spPr>
          <a:xfrm>
            <a:off x="498228" y="3960004"/>
            <a:ext cx="1111346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项与例句都是状语后置句。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两项都是判断句。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项是省略句。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336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231350" y="2825117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5136979" y="2301897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5136979" y="3410630"/>
            <a:ext cx="2253851" cy="538591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学后自评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5231350" y="3931659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0" y="0"/>
            <a:ext cx="2088701" cy="538591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9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</a:p>
        </p:txBody>
      </p:sp>
    </p:spTree>
    <p:extLst>
      <p:ext uri="{BB962C8B-B14F-4D97-AF65-F5344CB8AC3E}">
        <p14:creationId xmlns:p14="http://schemas.microsoft.com/office/powerpoint/2010/main" xmlns="" val="1419390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70" name="矩形 69"/>
          <p:cNvSpPr/>
          <p:nvPr/>
        </p:nvSpPr>
        <p:spPr>
          <a:xfrm>
            <a:off x="247495" y="370438"/>
            <a:ext cx="11680359" cy="637092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课内阅读</a:t>
            </a: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40000"/>
              </a:lnSpc>
            </a:pP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阅读下面的文段，完成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8139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凡主将之道，知理而后可以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兵，知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势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而后可以加兵，知节而后可以用兵。知理则不屈，知势则不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沮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，知节则不穷。见小利不动，见小患不避，小利小患不足以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吾技也，夫然后可以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大利大患。夫惟养技而自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者，无敌于天下。故一忍可以支百勇，一静可以制百动。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indent="718139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兵有长短，敌我一也。敢问：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吾之所长，吾出而用之，彼将不与吾校；吾之所短，吾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蔽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而置之，彼将强与吾角，奈何？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吾之所短，吾抗而暴之，使之疑而却；吾之所长，吾阴而养之，使之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而堕其中，此用长短之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术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达标</a:t>
            </a:r>
          </a:p>
        </p:txBody>
      </p:sp>
    </p:spTree>
    <p:extLst>
      <p:ext uri="{BB962C8B-B14F-4D97-AF65-F5344CB8AC3E}">
        <p14:creationId xmlns:p14="http://schemas.microsoft.com/office/powerpoint/2010/main" xmlns="" val="531195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70" name="矩形 69"/>
          <p:cNvSpPr/>
          <p:nvPr/>
        </p:nvSpPr>
        <p:spPr>
          <a:xfrm>
            <a:off x="550591" y="837507"/>
            <a:ext cx="10894483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8139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善用兵者，使之无所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，有所恃。无所顾，则知死之不足惜；有所恃，则知不至于必败。尺棰</a:t>
            </a:r>
            <a:r>
              <a:rPr lang="zh-CN" altLang="zh-CN" sz="2900" kern="100" dirty="0">
                <a:latin typeface="楷体_GB2312"/>
                <a:ea typeface="华文细黑"/>
                <a:cs typeface="楷体_GB2312"/>
              </a:rPr>
              <a:t>当猛虎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，奋呼而操击；徒手遇蜥蜴，变色而却步，人之情也。知此者，可以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将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矣。袒裼而按剑，则乌获不敢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逼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；冠胄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甲，据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兵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而寝，则童子弯弓杀之矣。故善用兵者以形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，夫能以形固，则力有余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350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9013" y="-158871"/>
            <a:ext cx="11563099" cy="688491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下列加颜色词的解释全都正确的一项是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知理而后可以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兵　　　　　　　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举：起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知势则不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沮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沮：退却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夫然后可以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支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大利大患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支：对付，支撑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小利小患不足以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辱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吾技也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辱：辱没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蔽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而置之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蔽：掩盖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使之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狎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而堕其中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狎：阴险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此用长短之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术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术：方法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使之无所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顾：顾忌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知此者，可以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将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将：出发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乌获不敢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逼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逼：逼近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冠胄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衣：衣服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据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兵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而寝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 						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兵：武器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5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1" name="TextBox 70">
            <a:hlinkClick r:id="rId22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34567" y="33345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41471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72" grpId="0"/>
      <p:bldP spid="7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0780" y="1166609"/>
            <a:ext cx="11563099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项狎：轻忽。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项将：当将军。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项衣：穿着。</a:t>
            </a:r>
            <a:endParaRPr lang="zh-CN" altLang="zh-CN" sz="29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5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4281143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4417" y="68090"/>
            <a:ext cx="11177630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下列各组句子中，加颜色词的意义和用法相同的一组是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417" y="3548746"/>
            <a:ext cx="11177630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项均为句末语气词，不译。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项巩固自己的阵势</a:t>
            </a:r>
            <a:r>
              <a:rPr lang="en-US" altLang="zh-CN" sz="2900" kern="100" dirty="0">
                <a:solidFill>
                  <a:srgbClr val="00206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002060"/>
                </a:solidFill>
                <a:latin typeface="IPAPANNEW"/>
                <a:ea typeface="华文细黑"/>
                <a:cs typeface="Times New Roman"/>
              </a:rPr>
              <a:t>本来。</a:t>
            </a:r>
            <a:endParaRPr lang="en-US" altLang="zh-CN" sz="2900" kern="100" dirty="0">
              <a:solidFill>
                <a:srgbClr val="002060"/>
              </a:solidFill>
              <a:latin typeface="IPAPANNEW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IPAPANNEW"/>
                <a:ea typeface="华文细黑"/>
                <a:cs typeface="Times New Roman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IPAPANNEW"/>
                <a:ea typeface="华文细黑"/>
                <a:cs typeface="Times New Roman"/>
              </a:rPr>
              <a:t>项爱护</a:t>
            </a:r>
            <a:r>
              <a:rPr lang="en-US" altLang="zh-CN" sz="2900" kern="100" dirty="0">
                <a:solidFill>
                  <a:srgbClr val="00206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吝惜。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项形势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势力。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6" name="矩形 25"/>
          <p:cNvSpPr/>
          <p:nvPr/>
        </p:nvSpPr>
        <p:spPr>
          <a:xfrm>
            <a:off x="630982" y="1156360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A.</a:t>
            </a:r>
            <a:endParaRPr lang="zh-CN" altLang="en-US" sz="2900" dirty="0"/>
          </a:p>
        </p:txBody>
      </p:sp>
      <p:sp>
        <p:nvSpPr>
          <p:cNvPr id="27" name="左大括号 26"/>
          <p:cNvSpPr/>
          <p:nvPr/>
        </p:nvSpPr>
        <p:spPr>
          <a:xfrm>
            <a:off x="1123161" y="912262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30983" y="2604285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B.</a:t>
            </a:r>
            <a:endParaRPr lang="zh-CN" altLang="en-US" sz="2900" dirty="0"/>
          </a:p>
        </p:txBody>
      </p:sp>
      <p:sp>
        <p:nvSpPr>
          <p:cNvPr id="29" name="矩形 28"/>
          <p:cNvSpPr/>
          <p:nvPr/>
        </p:nvSpPr>
        <p:spPr>
          <a:xfrm>
            <a:off x="1250014" y="2152700"/>
            <a:ext cx="427549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夫能以形固，则力</a:t>
            </a: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有余</a:t>
            </a:r>
            <a:r>
              <a:rPr lang="zh-CN" altLang="zh-CN" sz="29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矣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故不战而强弱胜负已判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矣</a:t>
            </a:r>
            <a:endParaRPr lang="zh-CN" altLang="en-US" sz="2900" dirty="0"/>
          </a:p>
        </p:txBody>
      </p:sp>
      <p:sp>
        <p:nvSpPr>
          <p:cNvPr id="30" name="左大括号 29"/>
          <p:cNvSpPr/>
          <p:nvPr/>
        </p:nvSpPr>
        <p:spPr>
          <a:xfrm>
            <a:off x="1167039" y="2360188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59574" y="1175897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C.</a:t>
            </a:r>
            <a:endParaRPr lang="zh-CN" altLang="en-US" sz="2900" dirty="0"/>
          </a:p>
        </p:txBody>
      </p:sp>
      <p:sp>
        <p:nvSpPr>
          <p:cNvPr id="32" name="矩形 31"/>
          <p:cNvSpPr/>
          <p:nvPr/>
        </p:nvSpPr>
        <p:spPr>
          <a:xfrm>
            <a:off x="6534727" y="724312"/>
            <a:ext cx="315980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夫惟养技而</a:t>
            </a: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自</a:t>
            </a:r>
            <a:r>
              <a:rPr lang="zh-CN" altLang="zh-CN" sz="29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者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向使三国各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其地</a:t>
            </a:r>
            <a:endParaRPr lang="zh-CN" altLang="en-US" sz="2900" dirty="0"/>
          </a:p>
        </p:txBody>
      </p:sp>
      <p:sp>
        <p:nvSpPr>
          <p:cNvPr id="33" name="左大括号 32"/>
          <p:cNvSpPr/>
          <p:nvPr/>
        </p:nvSpPr>
        <p:spPr>
          <a:xfrm>
            <a:off x="6451754" y="931800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959575" y="2623823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D.</a:t>
            </a:r>
            <a:endParaRPr lang="zh-CN" altLang="en-US" sz="2900" dirty="0"/>
          </a:p>
        </p:txBody>
      </p:sp>
      <p:sp>
        <p:nvSpPr>
          <p:cNvPr id="55" name="矩形 54"/>
          <p:cNvSpPr/>
          <p:nvPr/>
        </p:nvSpPr>
        <p:spPr>
          <a:xfrm>
            <a:off x="6578605" y="2172238"/>
            <a:ext cx="539118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势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而后可以加兵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夫六国与秦皆诸侯，其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势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弱于秦</a:t>
            </a:r>
            <a:endParaRPr lang="zh-CN" altLang="en-US" sz="2900" dirty="0"/>
          </a:p>
        </p:txBody>
      </p:sp>
      <p:sp>
        <p:nvSpPr>
          <p:cNvPr id="56" name="左大括号 55"/>
          <p:cNvSpPr/>
          <p:nvPr/>
        </p:nvSpPr>
        <p:spPr>
          <a:xfrm>
            <a:off x="6495631" y="2379724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98663" y="693490"/>
            <a:ext cx="315980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故善用兵者以形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不在战矣</a:t>
            </a:r>
            <a:endParaRPr lang="zh-CN" altLang="en-US" sz="2900" dirty="0"/>
          </a:p>
        </p:txBody>
      </p:sp>
      <p:sp>
        <p:nvSpPr>
          <p:cNvPr id="34" name="TextBox 33"/>
          <p:cNvSpPr txBox="1"/>
          <p:nvPr/>
        </p:nvSpPr>
        <p:spPr>
          <a:xfrm>
            <a:off x="478583" y="240991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41495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 uiExpand="1" build="allAtOnce"/>
      <p:bldP spid="34" grpId="0"/>
      <p:bldP spid="3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76494" y="-98598"/>
            <a:ext cx="1133684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对下列各句在文中的含义和作用的理解，不正确的一项是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小利小患不足以辱吾技也，夫然后可以支大利大患。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 ——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说明行军打仗要有全局战略眼光，不能贪小失大。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吾之所短，吾抗而暴之，使之疑而却。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 ——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意为要尽量掩盖自己的短处，使敌人发现不了而犹豫不决。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善用兵者，使之无所顾，有所恃。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 ——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用兵打仗既要无所顾忌，又要懂得利用外物。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故善用兵者以形固，夫能以形固，则力有余矣。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  ——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善于用兵的人懂得凭借和利用形势，那么就有多余的力量了。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2559" y="184561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矩形 20"/>
          <p:cNvSpPr/>
          <p:nvPr/>
        </p:nvSpPr>
        <p:spPr>
          <a:xfrm>
            <a:off x="262560" y="5590034"/>
            <a:ext cx="11336843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暴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暴露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8925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81" y="226035"/>
            <a:ext cx="1111346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下列句子分别编为四组，全都说明作者所主张的用兵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心术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知理则不屈，知势则不沮，知节则不穷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见小利不动，见小患不避，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夫然后可以支大利大患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兵有长短，敌我一也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吾之所长，吾阴而养之，使之狎而堕其中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故善用兵者以形固，夫能以形固，则力有余矣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冠胄衣甲，据兵而寝，则童子弯弓杀之矣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①③⑤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B.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①③⑥		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②④⑤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D.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②④⑥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07274" y="4653931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16842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78583" y="504950"/>
            <a:ext cx="10894483" cy="541143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【</a:t>
            </a:r>
            <a:r>
              <a:rPr lang="zh-CN" altLang="en-US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文外阅读</a:t>
            </a:r>
            <a:r>
              <a:rPr lang="en-US" altLang="zh-CN" sz="29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辨奸论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节选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　洵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事有必至，理有固然。惟天下之静者，乃能见微而知著。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月晕而风，础润而雨，人人知之。人事之推移，理势之相因，</a:t>
            </a:r>
            <a:r>
              <a:rPr lang="zh-CN" altLang="zh-CN" sz="29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其疏阔而难知变化而不可测者孰与天地</a:t>
            </a:r>
            <a:r>
              <a:rPr lang="zh-CN" altLang="zh-CN" sz="2900" u="wavyHeavy" kern="100" dirty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阴阳</a:t>
            </a:r>
            <a:r>
              <a:rPr lang="zh-CN" altLang="zh-CN" sz="29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之事而贤者有不知其故何也？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好恶乱其中，而利害夺其外也！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912240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6494" y="521163"/>
            <a:ext cx="11336843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昔者，山巨源见王衍曰：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误天下苍生者，必此人也。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郭汾阳见卢杞曰：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此人得志，吾子孙无遗类矣！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自今而言之，其理固有可见者。以吾观之，王衍之为人，容貌言语，固有以欺世而盗名者。然不忮</a:t>
            </a:r>
            <a:r>
              <a:rPr lang="en-US" altLang="zh-CN" sz="29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不求，与物浮沉。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使晋无惠帝，仅得中主，虽衍百千，何从而乱天下乎？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卢杞之奸，固足以败国。然而不学无文，容貌不足以动人，言语不足以眩世，非德宗之鄙暗，亦何从而用之？由是言之，二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公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之料二子，亦容有未必然也！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6946436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90133" y="226035"/>
            <a:ext cx="11113463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有人，口诵孔、老之言，身履夷、齐之行，收召好名之士、不得志之人，相与造作言语，私立名字，以为颜渊、孟轲复出，而阴贼险狠，与人异趣。是王衍、卢杞合而为一人也。其祸岂可胜言哉？夫面垢不忘洗，衣垢不忘浣。此人之至情也。今也不然，衣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臣虏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之衣，食犬彘之食，囚首丧面，而谈《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诗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》《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书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》，此岂其情也哉？凡事之不近人情者，鲜不为大奸慝</a:t>
            </a:r>
            <a:r>
              <a:rPr lang="en-US" altLang="zh-CN" sz="29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，竖刁、易牙、开方是也。以盖世之名，而济其未形之患。虽有愿治之主，好贤之相，犹将举而用之。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则其为天下患，必然而无疑者，非特二子之比也。</a:t>
            </a:r>
            <a:endParaRPr lang="en-US" altLang="zh-CN" sz="2900" u="heavy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忮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900" kern="100" dirty="0" err="1">
                <a:latin typeface="Times New Roman"/>
                <a:ea typeface="华文细黑"/>
                <a:cs typeface="Courier New"/>
              </a:rPr>
              <a:t>zhì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：嫉妒。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慝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900" kern="100" dirty="0" err="1">
                <a:latin typeface="Times New Roman"/>
                <a:ea typeface="华文细黑"/>
                <a:cs typeface="Courier New"/>
              </a:rPr>
              <a:t>tè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：奸邪、邪恶。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710306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9" y="2809009"/>
            <a:ext cx="5616623" cy="980825"/>
          </a:xfrm>
          <a:prstGeom prst="rect">
            <a:avLst/>
          </a:prstGeom>
        </p:spPr>
        <p:txBody>
          <a:bodyPr lIns="91423" tIns="45711" rIns="91423" bIns="45711"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19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文本导学</a:t>
            </a:r>
          </a:p>
        </p:txBody>
      </p:sp>
      <p:pic>
        <p:nvPicPr>
          <p:cNvPr id="4" name="Picture 2" descr="C:\Users\Administrator\Desktop\用！！！\风景图片\生物用图\动物\timg2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44" r="23011"/>
          <a:stretch/>
        </p:blipFill>
        <p:spPr bwMode="auto">
          <a:xfrm>
            <a:off x="8295213" y="794"/>
            <a:ext cx="389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9095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05635" y="154028"/>
            <a:ext cx="11450211" cy="882544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下列对文中画波浪线部分的断句，正确的一项是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其疏阔而难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知变化而不可测者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孰与天地阴阳之事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而贤者有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不知其故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其疏阔而难知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变化而不可测者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孰与天地阴阳之事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而贤者有不知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其疏阔而难知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变化而不可测者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孰与天地阴阳之事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而贤者有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不知其故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其疏阔而难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知变化而不可测者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孰与天地阴阳之事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IPAPANNEW"/>
                <a:ea typeface="华文细黑"/>
                <a:cs typeface="Times New Roman"/>
              </a:rPr>
              <a:t>而贤者有不知</a:t>
            </a:r>
            <a:r>
              <a:rPr lang="en-US" altLang="zh-CN" sz="29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其故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何也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2559" y="2057733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4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72751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75266" y="1485578"/>
            <a:ext cx="11224597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注意句中的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en-US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等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虚词的标志作用。原句为：其疏阔而难知，变化而不可测者，孰与天地阴阳之事。而贤者有不知，其故何也？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5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5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711884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406575" y="-98598"/>
            <a:ext cx="11450211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下列对文中加颜色词语的相关内容的解说，不正确的一项是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阴阳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，自然界中各种对立又联系的大自然现象，如天地、日月、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昼夜、寒暑、男女等。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公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，古代对成年男子的尊称。先秦时诸侯为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公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，后来多称谓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有官位、有身份的人。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臣虏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，古代对地位差、身份低的人的称呼。原指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臣仆、俘虏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之意，后来也指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奴役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《诗》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，《诗经》；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《书》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，《尚书》，都是儒家的经书，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和《礼记》《周易》《论语》合称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五经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6555" y="4365898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1" name="矩形 20"/>
          <p:cNvSpPr/>
          <p:nvPr/>
        </p:nvSpPr>
        <p:spPr>
          <a:xfrm>
            <a:off x="262559" y="5590034"/>
            <a:ext cx="11450211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《论语》应为《春秋》。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1632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6714" y="-98597"/>
            <a:ext cx="11797164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下列对原文有关内容的分析和概括，不正确的一项是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苏洵认为事理有其必然性，只要冷静地观察，就能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见微而知著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苏洵引例以说明山涛、郭子仪善于见微知著，认为山、郭之言得以证实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是有一定必然性的。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文中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凡事之不近人情者，鲜不为大奸慝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一句，说明了某些伪君子、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两面派的特点。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作者认为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今有人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比王衍、卢杞的危害更大，因为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行事不近人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情，但名声很大，一定会得到重用，这将给天下带来更大的祸患。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51" y="1197547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3" name="矩形 22"/>
          <p:cNvSpPr/>
          <p:nvPr/>
        </p:nvSpPr>
        <p:spPr>
          <a:xfrm>
            <a:off x="334566" y="5048963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苏洵认为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山、郭之言得以证实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有偶然性，这就是晋惠帝、唐德宗的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鄙暗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，使王衍、卢杞得以逞其奸。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73448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84" y="-170606"/>
            <a:ext cx="11564713" cy="6995715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把文中画横线的句子翻译成现代汉语。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事有必至，理有固然。惟天下之静者，乃能见微而知著。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使晋无惠帝，仅得中主，虽衍百千，何从而乱天下乎？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	</a:t>
            </a: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则其为天下患，必然而无疑者，非特二子之比也。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38" name="TextBox 37">
            <a:hlinkClick r:id="rId22" action="ppaction://hlinksldjump"/>
          </p:cNvPr>
          <p:cNvSpPr txBox="1"/>
          <p:nvPr/>
        </p:nvSpPr>
        <p:spPr>
          <a:xfrm>
            <a:off x="9479759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矩形 39"/>
          <p:cNvSpPr/>
          <p:nvPr/>
        </p:nvSpPr>
        <p:spPr>
          <a:xfrm>
            <a:off x="390133" y="920917"/>
            <a:ext cx="11113463" cy="1997423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一切事物都有其必然的趋向和终点，任何道理都有它本来具有的正确答案。只有天下最冷静客观的人，才能看到细微的变化而预知它显著的将来。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8784" y="3319228"/>
            <a:ext cx="11113463" cy="1372637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假使晋朝当时没有惠帝这个呆子，哪怕仅是一个中等的君主，即使有千百个王衍，又怎能把天下搞乱呢？</a:t>
            </a:r>
            <a:endParaRPr lang="en-US" altLang="zh-CN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8784" y="5124560"/>
            <a:ext cx="11113463" cy="1372637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那么他成为天下的祸患，将是必然而没有疑问的，这就不只是和王、卢二人所能相提并论的了。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725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842" y="261442"/>
            <a:ext cx="11224597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一切事物都有其必然的趋向和终点，任何道理都有它本来具有的正确答案。只有天下最冷静客观的人，才能看到细微的变化而预知它显著的将来。月亮周围如果出现光圈，预示着将要刮风；柱子的基石如果潮湿了，预示着将要下雨，这是人人皆知的事情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至于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世间人与事的发展变化，常理和形势之间的因果关系，也是抽象渺茫而难以理解，千变万化而不可预测，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但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怎能与天地阴阳之事相比？而即便是贤能的人对此也有所不解，这是什么缘故呢？这是由于爱憎搅乱了他们的思想，利害改变了他们的行动啊！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2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2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2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3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3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3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3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3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729093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84" y="22332"/>
            <a:ext cx="11564713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从前，山涛见到王衍，就说：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将来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贻害天下百姓的，一定是这个人。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汾阳王郭子仪见到卢杞，就说：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这个人如果得志，我的子孙就会被他杀得一个不留！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天分析起来，那道理确实是可以预见到的。但是按我的观点来看，王衍这个人，在容貌和谈吐方面，确实具备了欺世盗名的条件。然而，他不忌妒、不妄求，只是随波逐流。假使晋朝当时没有惠帝这个呆子，哪怕仅是一个中等的君主，即使有千百个王衍，又怎能把天下搞乱呢？卢杞的奸险，固然足以败坏国家，但是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不学无术，容貌不足以动人，言谈不足以欺世，如果不是遇到鄙陋昏庸的唐德宗，又怎么会得到重用呢？由此说来，山、郭二公对王、卢二人的预言，也可能未必有那样的结果！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2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2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2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3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3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3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3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3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74900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035" y="261443"/>
            <a:ext cx="11450211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现在有个人，口中背诵着孔子、老子的话，亲身实践着伯夷、叔齐的行为，招纳一些好名誉、不得志的士人，共同制造舆论，自我标榜，把自己说成是颜渊再世，孟轲复生，而实际上却居心叵测、阴险狠毒，与一般人的旨趣不同。这是王衍、卢杞的伎俩合成一个人了。这种人造成的祸害，怎么能够说得尽呢？面孔脏了不忘擦洗，衣服脏了不忘浣洗，这本是人之常情。现在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这个人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却不然，穿奴仆的衣服，吃猪狗的食物，像囚徒一样蓬乱着头发，像居丧孝子那样灰尘满面，却大谈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神圣的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《诗》《书》，这难道是他的真实情感吗？凡是做事不近人情的人，很少有不成为大奸大恶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的人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的，竖刁、易牙、开方就是这样的人。用盖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2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2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2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3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3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3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3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3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559467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2720" y="1162271"/>
            <a:ext cx="11336843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世的好名声，来掩盖他尚未形成的祸患。虽然有想把国家治理好的君主，爱好贤才的宰相，还是会举荐他、任用他的。那么他成为天下的祸患，将是必然而没有疑问的，这就不只是和王、卢二人所能相提并论的了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2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2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2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3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3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3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3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3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4913036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893" y="621482"/>
            <a:ext cx="11336843" cy="637092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(2017·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北京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阅读下面的文言文，完成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题。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9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秦废封建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indent="711154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秦初并天下，丞相绾等言：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燕、齐、荆地远，不置王无以镇之，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请立诸子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始皇下其议，群臣皆以为便。廷尉斯曰：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周文、武所封子弟同姓甚众，然后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疏远，相攻击如仇雠，诸侯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更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相诛伐，天子不能禁止。今海内赖陛下神灵一统，皆为郡县，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诸子功臣以公赋税重赏赐之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，甚易制。天下无异意，则安宁之术也，置诸侯不便。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始皇曰：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天下共苦战斗不休，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有侯王。赖宗庙天下初定，又复立国，是树兵也，求其宁息，岂不难哉！廷尉议是。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分天下为三十六郡，郡置守、尉、监。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真题回放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5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5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4255421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9036" y="809196"/>
            <a:ext cx="10098699" cy="480896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麋鹿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兴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于左而目不瞬。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能以兵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敌。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基础</a:t>
            </a:r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54938" y="2186494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突然出现。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8986" y="2834566"/>
            <a:ext cx="130032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兴起。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4727" y="4077866"/>
            <a:ext cx="2290977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试探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虚实</a:t>
            </a: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82930" y="4600972"/>
            <a:ext cx="204411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辨别滋味。</a:t>
            </a:r>
          </a:p>
        </p:txBody>
      </p:sp>
    </p:spTree>
    <p:extLst>
      <p:ext uri="{BB962C8B-B14F-4D97-AF65-F5344CB8AC3E}">
        <p14:creationId xmlns:p14="http://schemas.microsoft.com/office/powerpoint/2010/main" xmlns="" val="24386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12" grpId="0"/>
      <p:bldP spid="1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893" y="154415"/>
            <a:ext cx="11336843" cy="637092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苏子曰：圣人不能为时，亦不失时。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时非圣人之所能为也，能不失时而已。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三代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兴，诸侯无罪不可夺削，因而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君之虽欲罢侯置守，可得乎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？此所谓不能为时者也。周衰，诸侯相并，齐、晋、秦、楚皆千馀里，其势足以建侯树屏。至于七国皆称王，行天子之事，然终不封诸侯。久矣，世之畏诸侯之祸也，非独李斯、始皇知之。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indent="711154" algn="just">
              <a:lnSpc>
                <a:spcPct val="14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始皇既并天下，分郡邑，置守宰，理固当然，如冬裘夏葛，时之所宜，非人之私智独见也，所谓不失时者，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学士大夫多非之。汉高帝欲立六国后，张子房以为不可，李斯之论与子房无异。高帝闻子房之言，知诸侯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不可复，明矣。然卒王韩信、彭越、英布、卢绾，岂独高帝所为，子房亦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焉。故柳宗元曰：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封建非圣人意也，势也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2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0731098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007" y="-26590"/>
            <a:ext cx="11224597" cy="681720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昔之论封建者甚众，宗元之论出，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诸子之论废矣，虽圣人复起，不能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也。故吾取其说而附益之，曰：凡有血气必争，争必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利，利莫大于封建。封建者，争之端而乱之始也。自书契</a:t>
            </a:r>
            <a:r>
              <a:rPr lang="en-US" altLang="zh-CN" sz="29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9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900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以来，臣弑其君，子弑其父，父子兄弟相贼杀，有不出于袭封而争位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乎？</a:t>
            </a:r>
            <a:r>
              <a:rPr lang="zh-CN" altLang="zh-CN" sz="2900" u="heavy" kern="100" dirty="0">
                <a:latin typeface="Times New Roman"/>
                <a:ea typeface="华文细黑"/>
                <a:cs typeface="Times New Roman"/>
              </a:rPr>
              <a:t>自三代圣人以礼乐教化天下，至刑措不用，然终不能已篡弑之祸。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至汉以来，君臣父子相贼虐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，皆诸侯王子孙，其馀卿大夫不世袭者，盖未尝有也。近世无复封建，则此祸几绝。仁人君子，忍复开之欤？故吾以为李斯、始皇之言，柳宗元之论，当为万世法也。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r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取材于宋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苏轼《东坡志林》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　书契：指有文字记载。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258907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261442"/>
            <a:ext cx="11224597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下列对句中加颜色词的解释，不正确的一项是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然后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疏远　　　　　　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属：亲属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更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相诛伐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更：交替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子房亦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与：参与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不能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  			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易：交换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6555" y="2803410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43" name="矩形 42"/>
          <p:cNvSpPr/>
          <p:nvPr/>
        </p:nvSpPr>
        <p:spPr>
          <a:xfrm>
            <a:off x="334566" y="3610542"/>
            <a:ext cx="11224597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易：改变。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4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4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4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5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5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5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5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16361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43" grpId="0"/>
      <p:bldP spid="4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549474"/>
            <a:ext cx="11224597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下列各组语句中加颜色词的意义和用法，不同的一项是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>
            <a:hlinkClick r:id="rId3" action="ppaction://hlinksldjump"/>
          </p:cNvPr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1" name="矩形 20"/>
          <p:cNvSpPr/>
          <p:nvPr/>
        </p:nvSpPr>
        <p:spPr>
          <a:xfrm>
            <a:off x="630982" y="1734536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A.</a:t>
            </a:r>
            <a:endParaRPr lang="zh-CN" altLang="en-US" sz="2900" dirty="0"/>
          </a:p>
        </p:txBody>
      </p:sp>
      <p:sp>
        <p:nvSpPr>
          <p:cNvPr id="22" name="左大括号 21"/>
          <p:cNvSpPr/>
          <p:nvPr/>
        </p:nvSpPr>
        <p:spPr>
          <a:xfrm>
            <a:off x="1123161" y="1490438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0983" y="3338249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B.</a:t>
            </a:r>
            <a:endParaRPr lang="zh-CN" altLang="en-US" sz="2900" dirty="0"/>
          </a:p>
        </p:txBody>
      </p:sp>
      <p:sp>
        <p:nvSpPr>
          <p:cNvPr id="25" name="矩形 24"/>
          <p:cNvSpPr/>
          <p:nvPr/>
        </p:nvSpPr>
        <p:spPr>
          <a:xfrm>
            <a:off x="1250012" y="2886664"/>
            <a:ext cx="2787908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三代</a:t>
            </a:r>
            <a:r>
              <a:rPr lang="zh-CN" altLang="zh-CN" sz="29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兴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知诸侯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不可复</a:t>
            </a:r>
            <a:endParaRPr lang="zh-CN" altLang="en-US" sz="2900" dirty="0"/>
          </a:p>
        </p:txBody>
      </p:sp>
      <p:sp>
        <p:nvSpPr>
          <p:cNvPr id="27" name="左大括号 26"/>
          <p:cNvSpPr/>
          <p:nvPr/>
        </p:nvSpPr>
        <p:spPr>
          <a:xfrm>
            <a:off x="1167039" y="3094152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959574" y="1754073"/>
            <a:ext cx="52607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C.</a:t>
            </a:r>
            <a:endParaRPr lang="zh-CN" altLang="en-US" sz="2900" dirty="0"/>
          </a:p>
        </p:txBody>
      </p:sp>
      <p:sp>
        <p:nvSpPr>
          <p:cNvPr id="45" name="矩形 44"/>
          <p:cNvSpPr/>
          <p:nvPr/>
        </p:nvSpPr>
        <p:spPr>
          <a:xfrm>
            <a:off x="6534727" y="1302488"/>
            <a:ext cx="315980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学士大夫多非之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诸子之论废矣</a:t>
            </a:r>
            <a:endParaRPr lang="zh-CN" altLang="en-US" sz="2900" dirty="0"/>
          </a:p>
        </p:txBody>
      </p:sp>
      <p:sp>
        <p:nvSpPr>
          <p:cNvPr id="46" name="左大括号 45"/>
          <p:cNvSpPr/>
          <p:nvPr/>
        </p:nvSpPr>
        <p:spPr>
          <a:xfrm>
            <a:off x="6451754" y="1509976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959575" y="3357787"/>
            <a:ext cx="546910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D.</a:t>
            </a:r>
            <a:endParaRPr lang="zh-CN" altLang="en-US" sz="2900" dirty="0"/>
          </a:p>
        </p:txBody>
      </p:sp>
      <p:sp>
        <p:nvSpPr>
          <p:cNvPr id="48" name="矩形 47"/>
          <p:cNvSpPr/>
          <p:nvPr/>
        </p:nvSpPr>
        <p:spPr>
          <a:xfrm>
            <a:off x="6636425" y="2906202"/>
            <a:ext cx="315980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袭封而争位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君臣父子相贼虐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endParaRPr lang="zh-CN" altLang="en-US" sz="2900" dirty="0"/>
          </a:p>
        </p:txBody>
      </p:sp>
      <p:sp>
        <p:nvSpPr>
          <p:cNvPr id="49" name="左大括号 48"/>
          <p:cNvSpPr/>
          <p:nvPr/>
        </p:nvSpPr>
        <p:spPr>
          <a:xfrm>
            <a:off x="6495631" y="3113688"/>
            <a:ext cx="113950" cy="11081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198663" y="1197546"/>
            <a:ext cx="1672218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900" kern="100">
                <a:latin typeface="Times New Roman"/>
                <a:ea typeface="华文细黑"/>
                <a:cs typeface="Times New Roman"/>
              </a:rPr>
              <a:t>侯王</a:t>
            </a:r>
            <a:endParaRPr lang="en-US" altLang="zh-CN" sz="29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争必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利</a:t>
            </a:r>
            <a:endParaRPr lang="zh-CN" altLang="en-US" sz="2900" dirty="0"/>
          </a:p>
        </p:txBody>
      </p:sp>
      <p:sp>
        <p:nvSpPr>
          <p:cNvPr id="28" name="TextBox 27"/>
          <p:cNvSpPr txBox="1"/>
          <p:nvPr/>
        </p:nvSpPr>
        <p:spPr>
          <a:xfrm>
            <a:off x="5807174" y="162959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7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27326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78582" y="937408"/>
            <a:ext cx="11224597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项连词，表转折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连词，表承接。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项都是介词，因为。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项都是助词，用于主谓之间。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项都是代词，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2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2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2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2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2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086342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566" y="-98598"/>
            <a:ext cx="11224597" cy="614779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下列对文中语句的理解，不正确的一项是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请立诸子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请立各位皇子为诸侯王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诸子功臣以公赋税重赏赐之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诸皇子和功臣们皆封侯并用国家的赋税重赏他们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君之虽欲罢侯置守，可得乎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君主即使想要废除封侯的制度设置郡守，能行得通吗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封建非圣人意也，势也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分封诸侯的制度不是圣人的本意，而是时势使然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0551" y="1877705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3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3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5" name="矩形 24"/>
          <p:cNvSpPr/>
          <p:nvPr/>
        </p:nvSpPr>
        <p:spPr>
          <a:xfrm>
            <a:off x="118542" y="5662043"/>
            <a:ext cx="11224597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皆封侯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理解错误，原文中没有和这一理解相对应的信息。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394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5" grpId="0"/>
      <p:bldP spid="2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582" y="-98598"/>
            <a:ext cx="11224597" cy="413954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将下面的句子译为现代汉语。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时非圣人之所能为也，能不失时而已。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i="1" u="sng" kern="100" dirty="0">
                <a:latin typeface="Times New Roman"/>
                <a:ea typeface="华文细黑"/>
                <a:cs typeface="Times New Roman"/>
              </a:rPr>
              <a:t>											</a:t>
            </a:r>
            <a:endParaRPr lang="zh-CN" altLang="zh-CN" sz="1100" i="1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自三代圣人以礼乐教化天下，至刑措不用，然终不能已篡弑之祸。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1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1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1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1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1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1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2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2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2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2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2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2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9" name="矩形 28"/>
          <p:cNvSpPr/>
          <p:nvPr/>
        </p:nvSpPr>
        <p:spPr>
          <a:xfrm>
            <a:off x="478582" y="3664869"/>
            <a:ext cx="11224597" cy="2800720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涉及词类活用、判断句、一词多义。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时：时势。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非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表否定判断。为：创造，造就。失：违背。而已：罢了。</a:t>
            </a:r>
            <a:endParaRPr lang="en-US" altLang="zh-CN" sz="29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以：介词，用。至：达到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地步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程度</a:t>
            </a:r>
            <a:r>
              <a:rPr lang="en-US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。刑：刑罚。措：搁置，安放。篡：篡位。弑：臣杀君。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8703" y="1104260"/>
            <a:ext cx="12480254" cy="761729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时势不是圣人所能造就的，圣人能把握时势，不违背时势罢了。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0590" y="2374087"/>
            <a:ext cx="11224597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自夏商周起圣人用礼乐教化天下，曾经达到了刑罚可以搁置不用的程度，但是最终不能终止篡位弑君的祸患。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506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9" grpId="0" uiExpand="1" build="allAtOnce"/>
      <p:bldP spid="5" grpId="0"/>
      <p:bldP spid="5" grpId="1"/>
      <p:bldP spid="30" grpId="0"/>
      <p:bldP spid="3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5" y="5085979"/>
            <a:ext cx="1156471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指出了分封制和郡县制各有优劣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说法错误，应该是指出了分封制的弊端和郡县制的势在必行。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359" y="-170605"/>
            <a:ext cx="11450211" cy="824528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下列对文意的理解，不正确的一项是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文题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秦废封建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意指秦王朝建立后废除了三代以来分封诸侯的国家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制度。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始皇不急于说出己见，而让群臣议论丞相的谏言，群臣多赞成丞相的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意见。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廷尉李斯深谙时移世变，以史为鉴，力排众议，反对恢复分封诸侯的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制度。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苏东坡学养深厚，纵论古今，鞭辟入里，指出了分封制和郡县制各有</a:t>
            </a:r>
            <a:endParaRPr lang="en-US" altLang="zh-CN" sz="29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优劣。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8563" y="4005859"/>
            <a:ext cx="612068" cy="784812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1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1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1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1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1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1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2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2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2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2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2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2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89181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8" grpId="0"/>
      <p:bldP spid="28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843" y="395933"/>
            <a:ext cx="1111346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第三段末句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故柳宗元曰：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封建非圣人意也，势也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，这是作者借柳宗元的话做出的判断。请用自己的话具体说明作者做出这个判断的直接依据。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3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4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4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4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28" name="矩形 27"/>
          <p:cNvSpPr/>
          <p:nvPr/>
        </p:nvSpPr>
        <p:spPr>
          <a:xfrm>
            <a:off x="588843" y="2384666"/>
            <a:ext cx="11113463" cy="1461892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汉高帝和张子房是反对分封诸侯的，但是迫于形势，不得不封韩信等人为诸侯王，所以说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封建非圣人意也，势也</a:t>
            </a:r>
            <a:r>
              <a:rPr lang="en-US" altLang="zh-CN" sz="29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1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8843" y="3727140"/>
            <a:ext cx="10894483" cy="213130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直接依据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，即得出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封建非圣人意也，势也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这一论点的论据，找出这一论据，即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汉高帝欲立六国后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子房亦与焉</a:t>
            </a:r>
            <a:r>
              <a:rPr lang="en-US" altLang="zh-CN" sz="29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9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，对其进行翻译和简要提炼即可得出答案。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21307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98293" y="6397924"/>
            <a:ext cx="977341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TextBox 11">
            <a:hlinkClick r:id="rId22" action="ppaction://hlinksldjump"/>
          </p:cNvPr>
          <p:cNvSpPr txBox="1"/>
          <p:nvPr/>
        </p:nvSpPr>
        <p:spPr>
          <a:xfrm>
            <a:off x="8327454" y="6397924"/>
            <a:ext cx="1584000" cy="461647"/>
          </a:xfrm>
          <a:prstGeom prst="rect">
            <a:avLst/>
          </a:prstGeom>
          <a:solidFill>
            <a:srgbClr val="B4C7E7"/>
          </a:solidFill>
        </p:spPr>
        <p:txBody>
          <a:bodyPr wrap="square" lIns="91423" tIns="45711" rIns="91423" bIns="45711" rtlCol="0">
            <a:spAutoFit/>
          </a:bodyPr>
          <a:lstStyle/>
          <a:p>
            <a:pPr algn="ctr" defTabSz="914341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参考译文</a:t>
            </a:r>
          </a:p>
        </p:txBody>
      </p:sp>
      <p:pic>
        <p:nvPicPr>
          <p:cNvPr id="27" name="图片 26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5734051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075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0312" y="17327"/>
            <a:ext cx="11336843" cy="6364773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154" algn="just">
              <a:lnSpc>
                <a:spcPct val="130000"/>
              </a:lnSpc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秦王朝刚刚吞并天下，丞相王绾等人进言说：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燕国、齐国、楚国地方偏远，不设置诸侯王无法镇守，请立各位皇子为诸侯王。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秦始皇把这个建议下交给群臣商议，大臣们都认为这样做合适。廷尉李斯说：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周文王、周武王所分封的子弟及同姓亲属很多，可是后来他们的后代亲属关系逐渐疏远了，像仇人一样互相攻击，诸侯之间相互征伐，周天子无法阻止。如今天下依赖陛下神灵之威获得统一，都划分成了郡县，诸皇子和功臣们用国家的赋税重赏他们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这样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很容易控制。天下人没有异心，这是让国家安定的策略，设置诸侯不利于管理天下。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秦始皇说：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天下人都苦于战争无止无休，因为有那些诸侯王。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依仗祖宗神灵刚刚安定了天下，再设立诸侯国，这是建立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对立的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军队，想求得天下安宁太平，难道不困难吗！廷尉的建议很对。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秦始皇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把天下分为三十六个郡，每个郡设置守、尉、监。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3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3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237590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50592" y="267038"/>
            <a:ext cx="11621944" cy="792478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2600" y="1635190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怒</a:t>
            </a:r>
            <a:endParaRPr lang="zh-CN" altLang="en-US" sz="2900" dirty="0"/>
          </a:p>
        </p:txBody>
      </p:sp>
      <p:sp>
        <p:nvSpPr>
          <p:cNvPr id="16" name="左大括号 15"/>
          <p:cNvSpPr/>
          <p:nvPr/>
        </p:nvSpPr>
        <p:spPr>
          <a:xfrm>
            <a:off x="1588768" y="1254539"/>
            <a:ext cx="113950" cy="109722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82383" y="1039589"/>
            <a:ext cx="4435795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夫惟义可以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士：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  </a:t>
            </a:r>
            <a:endParaRPr lang="en-US" altLang="zh-CN" sz="2900" u="sng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不尽则有余勇：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          </a:t>
            </a:r>
            <a:endParaRPr lang="zh-CN" altLang="en-US" sz="2900" u="sng" dirty="0"/>
          </a:p>
        </p:txBody>
      </p:sp>
      <p:sp>
        <p:nvSpPr>
          <p:cNvPr id="18" name="矩形 17"/>
          <p:cNvSpPr/>
          <p:nvPr/>
        </p:nvSpPr>
        <p:spPr>
          <a:xfrm>
            <a:off x="766616" y="2853730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为</a:t>
            </a:r>
            <a:endParaRPr lang="zh-CN" altLang="en-US" sz="2900" dirty="0"/>
          </a:p>
        </p:txBody>
      </p:sp>
      <p:sp>
        <p:nvSpPr>
          <p:cNvPr id="19" name="左大括号 18"/>
          <p:cNvSpPr/>
          <p:nvPr/>
        </p:nvSpPr>
        <p:spPr>
          <a:xfrm>
            <a:off x="1630711" y="2615371"/>
            <a:ext cx="113950" cy="105440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42783" y="2349675"/>
            <a:ext cx="3512466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将之道：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         </a:t>
            </a:r>
            <a:endParaRPr lang="en-US" altLang="zh-CN" sz="2900" u="sng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非一动之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害：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  </a:t>
            </a:r>
            <a:endParaRPr lang="zh-CN" altLang="en-US" sz="2900" u="sng" dirty="0"/>
          </a:p>
        </p:txBody>
      </p:sp>
      <p:sp>
        <p:nvSpPr>
          <p:cNvPr id="27" name="矩形 26"/>
          <p:cNvSpPr/>
          <p:nvPr/>
        </p:nvSpPr>
        <p:spPr>
          <a:xfrm>
            <a:off x="694608" y="4922798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</a:t>
            </a:r>
            <a:endParaRPr lang="zh-CN" altLang="en-US" sz="2900" dirty="0"/>
          </a:p>
        </p:txBody>
      </p:sp>
      <p:sp>
        <p:nvSpPr>
          <p:cNvPr id="28" name="左大括号 27"/>
          <p:cNvSpPr/>
          <p:nvPr/>
        </p:nvSpPr>
        <p:spPr>
          <a:xfrm>
            <a:off x="1630711" y="4033662"/>
            <a:ext cx="260411" cy="242046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23496" y="3848482"/>
            <a:ext cx="7571269" cy="276997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麋鹿兴于左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目不瞬：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不养其心，一战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胜：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故士皆委己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听命：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使之狎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堕其中：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 </a:t>
            </a:r>
            <a:endParaRPr lang="zh-CN" altLang="en-US" sz="2900" u="sng" dirty="0"/>
          </a:p>
        </p:txBody>
      </p:sp>
      <p:sp>
        <p:nvSpPr>
          <p:cNvPr id="2" name="矩形 1"/>
          <p:cNvSpPr/>
          <p:nvPr/>
        </p:nvSpPr>
        <p:spPr>
          <a:xfrm>
            <a:off x="4439022" y="1111971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激起义愤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1032" y="1760631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愤怒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2919" y="2421682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作为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6292" y="3069754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成为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5128" y="3933850"/>
            <a:ext cx="315980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连词，表转折，却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40280" y="4581922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连词，表顺承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32203" y="5210831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连词，表并列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83038" y="5662043"/>
            <a:ext cx="2416012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连词，表修饰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63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9" grpId="0"/>
      <p:bldP spid="9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434" y="306880"/>
            <a:ext cx="11224597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苏轼说：圣人不能造就时势，也不错失时势。时势不是圣人所能造就的，圣人能把握时势，不违背时势罢了。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夏、商、周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三代兴盛的时候，诸侯没有罪过不能剥夺爵位，因此君主即使想要废除封侯的制度设置郡守，能行得通吗？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这就是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所说的不能造就时势。周王朝衰弱，诸侯互相吞并，齐、晋、秦、楚的国土都方圆千余里，他们的力量足够用来分封诸侯、树立屏障。到了七国都称了王，做天子做的事，然而始终没有分封诸侯。已经很久了，世人畏惧诸侯的祸患，不只李斯、秦始皇知道这种情况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498704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0312" y="522904"/>
            <a:ext cx="11336843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秦始皇吞并天下之后，划分郡县，设置郡县的官吏，按道理应该这样，就像冬天穿皮裘衣服夏天穿葛布衣服一样，时势应该这样，不是某个人自己的智慧和独有的见解，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这就是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所说的不错失时势，但是求学的人、士大夫大多不赞同。汉高帝想封六国的后人，张子房认为不能这样做，李斯的见解跟张子房没有不同。高帝听了张子房的言论，知道诸侯不能恢复，这是非常明显的了。然而最终还是分封了韩信、彭越、英布、卢绾，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这件事</a:t>
            </a: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不只是高帝所为，张子房也参与了。所以柳宗元说：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分封诸侯的制度不是圣人的本意，而是时势使然。</a:t>
            </a: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4273059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134" y="140603"/>
            <a:ext cx="11564713" cy="628475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indent="711154" algn="just">
              <a:lnSpc>
                <a:spcPct val="140000"/>
              </a:lnSpc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从前议论分封诸侯制度的人很多，柳宗元的言论出来后，其他人的言论就都被废弃了，即使是圣人再世，也不能改变了。所以我采用他的说法而又增补了一些，说：凡是有血气之人必会争夺，争夺必定是因为利益，而利益没有比分封诸侯再大的了。分封诸侯，是争夺的源头、祸乱的开端。从有文字记载以来，臣子杀害他的国君，儿子杀害他的父亲，父子兄弟互相杀害，有不是因为继承和封赏而争权夺位的人吗？自夏商周起圣人用礼乐教化天下，曾经达到了刑罚可以搁置不用的程度，但是最终不能终止篡位弑君的祸患。从汉朝以来，互相残害的君臣父子，都是诸侯的子孙；其余卿大夫不能世袭的人，大概不曾有过这种情况。近代以来不再有分封诸侯的制度，所以这种祸患几乎断绝。仁人君子，难道忍心再让这种祸患开始吗？所以我认为李斯、秦始皇的见解，柳宗元的言论，应当成为后世的法则。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5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62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9597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5333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5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1068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5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26804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5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2539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8275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5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34010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5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697466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070299" y="6332763"/>
            <a:ext cx="360000" cy="56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6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495771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6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21245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6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346718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6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77219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6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197663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6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23137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6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48610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6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474082" y="63211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895446" y="63101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76" tIns="60937" rIns="121876" bIns="60937" anchor="ctr"/>
          <a:lstStyle/>
          <a:p>
            <a:pPr algn="ctr" defTabSz="914341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pic>
        <p:nvPicPr>
          <p:cNvPr id="22" name="图片 2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1" y="6256616"/>
            <a:ext cx="602974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8231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66616" y="2061643"/>
            <a:ext cx="989339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en-US" altLang="zh-CN" sz="2900" kern="100" dirty="0">
                <a:latin typeface="Times New Roman"/>
                <a:ea typeface="华文细黑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固</a:t>
            </a:r>
            <a:endParaRPr lang="zh-CN" altLang="en-US" sz="2900" dirty="0"/>
          </a:p>
        </p:txBody>
      </p:sp>
      <p:sp>
        <p:nvSpPr>
          <p:cNvPr id="16" name="左大括号 15"/>
          <p:cNvSpPr/>
          <p:nvPr/>
        </p:nvSpPr>
        <p:spPr>
          <a:xfrm>
            <a:off x="1732784" y="1728523"/>
            <a:ext cx="113950" cy="109722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11690" y="1557586"/>
            <a:ext cx="6096506" cy="1431143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彼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有所侮而动也：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    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故善用兵者以形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   	    </a:t>
            </a:r>
            <a:endParaRPr lang="zh-CN" altLang="en-US" sz="2900" u="sng" dirty="0"/>
          </a:p>
        </p:txBody>
      </p:sp>
      <p:sp>
        <p:nvSpPr>
          <p:cNvPr id="8" name="矩形 7"/>
          <p:cNvSpPr/>
          <p:nvPr/>
        </p:nvSpPr>
        <p:spPr>
          <a:xfrm>
            <a:off x="5115452" y="1649131"/>
            <a:ext cx="92842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确实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0149" y="2140245"/>
            <a:ext cx="2787908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巩固自己的阵势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3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0589" y="302408"/>
            <a:ext cx="11113463" cy="6504811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形容词作名词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而后可以动于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险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此用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长短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之术也：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名词作状语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尺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当猛虎：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名词作动词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冠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胄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甲：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邓艾</a:t>
            </a: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缒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兵于穴中：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___________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形容词作动词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9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用兵者：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8162" y="1413570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危险处。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8161" y="1970470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长处和短处。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4847" y="3122598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用鞭子。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2838" y="4221883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戴着；穿着。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7146" y="4778783"/>
            <a:ext cx="2044115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垂下绳索。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7059" y="5806059"/>
            <a:ext cx="1300322" cy="672474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擅长。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9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0192" y="579111"/>
            <a:ext cx="11450211" cy="3470134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而士不厌兵，此黄帝之所以七十战而兵不殆也：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徒手遇蜥蜴，变色而却步，人之情也：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麋鹿兴于左而目不瞬：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士以义怒，可与百战：</a:t>
            </a:r>
            <a:r>
              <a:rPr lang="en-US" altLang="zh-CN" sz="2900" kern="100" dirty="0">
                <a:latin typeface="Times New Roman"/>
                <a:ea typeface="华文细黑"/>
                <a:cs typeface="Times New Roman"/>
              </a:rPr>
              <a:t>________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34690" y="1341562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4529" y="1970470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2208" y="2565698"/>
            <a:ext cx="241601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状语后置句。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8265" y="3228945"/>
            <a:ext cx="1672218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省略句。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258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6586" y="810937"/>
            <a:ext cx="11450211" cy="5478376"/>
          </a:xfrm>
          <a:prstGeom prst="rect">
            <a:avLst/>
          </a:prstGeom>
        </p:spPr>
        <p:txBody>
          <a:bodyPr wrap="square" lIns="121876" tIns="60937" rIns="121876" bIns="6093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9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900" b="1" kern="100" dirty="0">
                <a:latin typeface="Times New Roman"/>
                <a:ea typeface="华文细黑"/>
                <a:cs typeface="Times New Roman"/>
              </a:rPr>
              <a:t>翻译下列句子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用人不尽其所欲为，所以养其心。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故一忍可以支百勇，一静可以制百动。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</a:t>
            </a:r>
            <a:endParaRPr lang="zh-CN" altLang="zh-CN" sz="110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冠胄衣甲，据兵而寝，则童子弯弓杀之矣。</a:t>
            </a:r>
            <a:endParaRPr lang="zh-CN" altLang="zh-CN" sz="11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9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900" u="sng" kern="100" dirty="0">
                <a:latin typeface="Times New Roman"/>
                <a:ea typeface="华文细黑"/>
                <a:cs typeface="Times New Roman"/>
              </a:rPr>
              <a:t>													</a:t>
            </a:r>
            <a:endParaRPr lang="zh-CN" altLang="zh-CN" sz="1100" u="sng" kern="100" dirty="0">
              <a:latin typeface="宋体"/>
              <a:cs typeface="Courier New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97044" y="6026030"/>
            <a:ext cx="2674826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8703" y="2048699"/>
            <a:ext cx="8738255" cy="761729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用人不用尽他所要作为的，这就是修养心性的做法。</a:t>
            </a:r>
          </a:p>
        </p:txBody>
      </p:sp>
      <p:sp>
        <p:nvSpPr>
          <p:cNvPr id="6" name="矩形 5"/>
          <p:cNvSpPr/>
          <p:nvPr/>
        </p:nvSpPr>
        <p:spPr>
          <a:xfrm>
            <a:off x="1630710" y="3482638"/>
            <a:ext cx="9110152" cy="538591"/>
          </a:xfrm>
          <a:prstGeom prst="rect">
            <a:avLst/>
          </a:prstGeom>
        </p:spPr>
        <p:txBody>
          <a:bodyPr wrap="none" lIns="91423" tIns="45711" rIns="91423" bIns="45711">
            <a:spAutoFit/>
          </a:bodyPr>
          <a:lstStyle/>
          <a:p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所以忍耐可以支持百种勇敢，安静可以制服百种行动。</a:t>
            </a:r>
            <a:endParaRPr lang="zh-CN" altLang="en-US" sz="29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662" y="4570721"/>
            <a:ext cx="11179503" cy="1431143"/>
          </a:xfrm>
          <a:prstGeom prst="rect">
            <a:avLst/>
          </a:prstGeom>
        </p:spPr>
        <p:txBody>
          <a:bodyPr lIns="91423" tIns="45711" rIns="91423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9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戴着头盔，穿着铁甲，枕着兵器睡觉，就是童子也会拉开弓射杀了他。</a:t>
            </a:r>
          </a:p>
        </p:txBody>
      </p:sp>
    </p:spTree>
    <p:extLst>
      <p:ext uri="{BB962C8B-B14F-4D97-AF65-F5344CB8AC3E}">
        <p14:creationId xmlns:p14="http://schemas.microsoft.com/office/powerpoint/2010/main" xmlns="" val="177075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</Template>
  <TotalTime>8361</TotalTime>
  <Words>7099</Words>
  <Application>Microsoft Office PowerPoint</Application>
  <PresentationFormat>Custom</PresentationFormat>
  <Paragraphs>1141</Paragraphs>
  <Slides>52</Slides>
  <Notes>48</Notes>
  <HiddenSlides>11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Manager> </Manager>
  <Company> </Company>
  <LinksUpToDate>false</LinksUpToDate>
  <SharedDoc>false</SharedDoc>
  <HyperlinkBase> 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xbany</cp:lastModifiedBy>
  <cp:revision>3</cp:revision>
  <dcterms:modified xsi:type="dcterms:W3CDTF">2019-07-12T05:15:03Z</dcterms:modified>
  <cp:category> </cp:category>
</cp:coreProperties>
</file>