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1134" r:id="rId2"/>
    <p:sldId id="1135" r:id="rId3"/>
    <p:sldId id="1137" r:id="rId4"/>
    <p:sldId id="1138" r:id="rId5"/>
    <p:sldId id="1140" r:id="rId6"/>
    <p:sldId id="1141" r:id="rId7"/>
    <p:sldId id="1142" r:id="rId8"/>
    <p:sldId id="1144" r:id="rId9"/>
    <p:sldId id="1143" r:id="rId10"/>
    <p:sldId id="1145" r:id="rId11"/>
    <p:sldId id="1146" r:id="rId12"/>
    <p:sldId id="1147" r:id="rId13"/>
    <p:sldId id="1148" r:id="rId14"/>
    <p:sldId id="1149" r:id="rId15"/>
    <p:sldId id="1150" r:id="rId16"/>
    <p:sldId id="1151" r:id="rId17"/>
    <p:sldId id="1152" r:id="rId18"/>
    <p:sldId id="1153" r:id="rId19"/>
    <p:sldId id="1154" r:id="rId20"/>
    <p:sldId id="1155" r:id="rId21"/>
    <p:sldId id="1156" r:id="rId22"/>
    <p:sldId id="1157" r:id="rId23"/>
    <p:sldId id="1158" r:id="rId24"/>
    <p:sldId id="1159" r:id="rId25"/>
    <p:sldId id="1160" r:id="rId26"/>
    <p:sldId id="1161" r:id="rId27"/>
    <p:sldId id="1162" r:id="rId28"/>
    <p:sldId id="977" r:id="rId29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8" autoAdjust="0"/>
    <p:restoredTop sz="98709" autoAdjust="0"/>
  </p:normalViewPr>
  <p:slideViewPr>
    <p:cSldViewPr>
      <p:cViewPr>
        <p:scale>
          <a:sx n="66" d="100"/>
          <a:sy n="66" d="100"/>
        </p:scale>
        <p:origin x="-806" y="-470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17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t="6255" r="1412" b="6255"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en-US" sz="3800" kern="100" dirty="0" smtClean="0">
                <a:latin typeface="Times New Roman"/>
                <a:ea typeface="微软雅黑" pitchFamily="34" charset="-122"/>
              </a:rPr>
              <a:t>第七章</a:t>
            </a:r>
            <a:r>
              <a:rPr lang="zh-CN" altLang="zh-CN" sz="3800" kern="100" dirty="0">
                <a:latin typeface="Times New Roman"/>
                <a:ea typeface="微软雅黑" pitchFamily="34" charset="-122"/>
              </a:rPr>
              <a:t>　</a:t>
            </a:r>
            <a:r>
              <a:rPr lang="zh-CN" altLang="en-US" sz="3800" kern="100" dirty="0" smtClean="0">
                <a:latin typeface="Times New Roman"/>
                <a:ea typeface="微软雅黑" pitchFamily="34" charset="-122"/>
              </a:rPr>
              <a:t>名句名篇的识记与默写</a:t>
            </a:r>
            <a:endParaRPr lang="en-US" altLang="zh-CN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en-US" sz="3200" kern="100" dirty="0">
                <a:latin typeface="Times New Roman"/>
                <a:ea typeface="楷体_GB2312" pitchFamily="49" charset="-122"/>
                <a:cs typeface="Times New Roman"/>
              </a:rPr>
              <a:t>侧重文化积累的阅读</a:t>
            </a:r>
            <a:endParaRPr lang="zh-CN" altLang="zh-CN" sz="3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38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2275925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本题考查根据语境的要求默写常见的名句名篇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得兼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的顺序。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331709"/>
            <a:ext cx="1152007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鱼我所欲也》中表示，生是我希望得到的，义也是我希望得到的，但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7912" y="1715973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二者不可得兼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102" y="173513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舍生而取义者也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7236" y="4831196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嗟尔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胡为乎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易错。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7236" y="3535052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李白《蜀道难》中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两句，以感叹的方式收束对蜀道凶险的描写，转入后文对人事的关注。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006" y="362491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其险也如此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7285" y="362491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嗟尔远道之人胡为乎来哉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616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2"/>
      <p:bldP spid="6" grpId="3"/>
      <p:bldP spid="3" grpId="0"/>
      <p:bldP spid="3" grpId="1"/>
      <p:bldP spid="5" grpId="0"/>
      <p:bldP spid="5" grpId="1"/>
      <p:bldP spid="11" grpId="0"/>
      <p:bldP spid="11" grpId="1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2454932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易错。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1157047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杜牧《阿房宫赋》中以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描写阿房宫宫人的美丽，她们伫立远眺，盼望皇帝临幸。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0313" y="124864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一肌一容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54569" y="124864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尽态极妍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81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1989634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本题考查结合语境默写常见的名句名篇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生僻难写字，关键是要理解语境，确定要默写的句子。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45418"/>
            <a:ext cx="1152007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《左传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曹刿论战》中记载，鲁庄公十年，齐国入侵。曹刿求见国君献策，但他的乡人质疑道：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9062" y="13944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肉食者谋之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9342" y="14135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又何间焉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7236" y="3249733"/>
            <a:ext cx="1152007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严格地说，浔阳并非绝对没有音乐，只是声音单调繁杂，实在难以入耳。白居易《琵琶行》中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两句表达了这样的意思。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3215" y="39866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岂无山歌与村笛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3438" y="398669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呕哑嘲哳难为听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7236" y="5157986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只要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理解了前一句话的意思，就能确定要默写的句子。需要注意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呕哑嘲哳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的写法。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1289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63766" y="2742964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需要注意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窈窕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的写法。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766" y="835765"/>
            <a:ext cx="1152007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在《赤壁赋》的开头，苏轼写自己与朋友泛舟赤壁之下，朗诵《诗经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陈风》中的《月出》篇，即文中所谓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36032" y="156428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诵明月之诗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7331" y="220391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歌窈窕之章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595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63766" y="2166900"/>
            <a:ext cx="1152007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结合语境，确定要默写的句子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澹澹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的正确书写。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766" y="261442"/>
            <a:ext cx="1152007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曹操《观沧海》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两句描写了海水荡漾、峰峦矗立的景象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2241" y="9899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水何澹澹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3318" y="9815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山岛竦峙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766" y="4687180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不要误写。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766" y="2781722"/>
            <a:ext cx="1152007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杜牧在《阿房宫赋》的结尾处感叹道，如果六国爱护自己的百姓，就足以抵抗秦国，紧接着说：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</a:t>
            </a:r>
            <a:r>
              <a:rPr lang="en-US" altLang="zh-CN" sz="2800" kern="100" dirty="0">
                <a:latin typeface="Times New Roman"/>
                <a:ea typeface="华文细黑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2175" y="350180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使秦复爱六国之人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5437" y="350180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则递三世可至万世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875" y="41498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2758" y="41498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谁得而族灭也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21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5" grpId="0"/>
      <p:bldP spid="5" grpId="1"/>
      <p:bldP spid="11" grpId="0"/>
      <p:bldP spid="11" grpId="1"/>
      <p:bldP spid="8" grpId="0"/>
      <p:bldP spid="8" grpId="1"/>
      <p:bldP spid="9" grpId="0"/>
      <p:bldP spid="9" grpId="1"/>
      <p:bldP spid="14" grpId="0"/>
      <p:bldP spid="14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矩形 11"/>
          <p:cNvSpPr/>
          <p:nvPr/>
        </p:nvSpPr>
        <p:spPr>
          <a:xfrm>
            <a:off x="263766" y="45418"/>
            <a:ext cx="1152007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《庄子</a:t>
            </a:r>
            <a:r>
              <a:rPr lang="en-US" altLang="zh-CN" sz="2800" kern="100" dirty="0">
                <a:latin typeface="Times New Roman"/>
                <a:ea typeface="华文细黑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逍遥游》中以八千年为一季的大椿为例，阐述何为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，随后指出八百岁的长寿老人实在不算什么：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766" y="2670956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抓住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八百岁的长寿老人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来确定需要默写的句子，注意不要遗漏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字，注意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的写法。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12804" y="139440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而彭祖乃今以久特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817" y="20424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众人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匹之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4089" y="20616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不亦悲乎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3766" y="3933850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刘禹锡在《陋室铭》中以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来借指自己的陋室，抒发自己仰慕前贤、安贫乐道的情怀。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3766" y="5192977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抓住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借指自己的陋室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仰慕前贤、安贫乐道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就能确定要默写的句子，注意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的写法。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31110" y="40058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南阳诸葛庐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23398" y="40058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西蜀子云亭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7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16" grpId="0"/>
      <p:bldP spid="16" grpId="1"/>
      <p:bldP spid="10" grpId="0"/>
      <p:bldP spid="10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矩形 11"/>
          <p:cNvSpPr/>
          <p:nvPr/>
        </p:nvSpPr>
        <p:spPr>
          <a:xfrm>
            <a:off x="263766" y="45418"/>
            <a:ext cx="1152007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《荀子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劝学》中强调了积累的重要。以积土成山、积水成渊可以兴风雨、生蛟龙设喻，引出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766" y="2637706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本题无生僻难写字，关键是要理解题意，确定要默写的句子。同时注意不要出现错别字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圣心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容易写错；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54369" y="13944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积善成德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1510" y="139962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而神明自得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630" y="20616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圣心备焉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3766" y="3896063"/>
            <a:ext cx="1152007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杜甫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《茅屋为秋风所破歌》中，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两句写狂风停止之后云层变得墨黑，天色马上暗下来，引出下文屋破又遭连夜雨的境况。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3766" y="5806058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俄顷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漠漠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的正确写法。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9462" y="397739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俄顷风定云墨色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462419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秋天漠漠向昏黑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167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5" grpId="0"/>
      <p:bldP spid="5" grpId="1"/>
      <p:bldP spid="6" grpId="0"/>
      <p:bldP spid="6" grpId="1"/>
      <p:bldP spid="22" grpId="0"/>
      <p:bldP spid="22" grpId="1"/>
      <p:bldP spid="8" grpId="0"/>
      <p:bldP spid="8" grpId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521374"/>
            <a:ext cx="11281232" cy="647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</a:rPr>
              <a:t>1.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全国卷在名句名篇默写考查方面有何特点？</a:t>
            </a:r>
            <a:endParaRPr lang="zh-CN" altLang="zh-CN" sz="2600" kern="100" spc="-100" dirty="0">
              <a:effectLst/>
              <a:latin typeface="宋体"/>
              <a:cs typeface="Courier New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" y="71123"/>
            <a:ext cx="2225907" cy="504216"/>
            <a:chOff x="164" y="308747"/>
            <a:chExt cx="2322232" cy="504216"/>
          </a:xfrm>
        </p:grpSpPr>
        <p:sp>
          <p:nvSpPr>
            <p:cNvPr id="8" name="五边形 7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7" y="317415"/>
              <a:ext cx="1964582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4164" y="308747"/>
              <a:ext cx="2088232" cy="49241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Courier New"/>
                </a:rPr>
                <a:t>真题启示</a:t>
              </a:r>
              <a:endParaRPr lang="en-US" altLang="zh-CN" sz="24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矩形 11"/>
          <p:cNvSpPr/>
          <p:nvPr/>
        </p:nvSpPr>
        <p:spPr>
          <a:xfrm>
            <a:off x="406574" y="1097438"/>
            <a:ext cx="11281232" cy="5788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考查范围基本稳定。只考《考试说明》规定的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篇，不涉及课外名句。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篇中，高中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篇篇目不变，初中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篇篇目也大体不变。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考查导向更加明确。侧重考查具有思想性、教育性和审美性的先秦诸子散文和唐宋元诗词曲，意在传承传统文化中的经典，引导考生重视对古诗文的诵读、书写和应用，以提高人文素养。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命题形式基本稳定：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重点突出。突出先秦、唐宋作品，突出孔子、李白、杜甫、苏轼等名家名篇名句。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突出对关键句、字的理解与书写。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题型稳定。理解性默写。</a:t>
            </a:r>
            <a:endParaRPr lang="zh-CN" altLang="zh-CN" sz="26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分值大致固定在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分。</a:t>
            </a:r>
            <a:endParaRPr lang="zh-CN" altLang="zh-CN" sz="26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1937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95344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全国卷名句名篇默写题的命题特点对于你复习备考来说有何启示？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矩形 11"/>
          <p:cNvSpPr/>
          <p:nvPr/>
        </p:nvSpPr>
        <p:spPr>
          <a:xfrm>
            <a:off x="406574" y="882944"/>
            <a:ext cx="1128123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全国卷默写范围明确，只考《考试说明》规定的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篇，不考课外篇目，复习时要注意：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化整为零，日积月累，注意整篇背诵和片段突击相结合。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要动口更要动手，关键是不写错别字。在复习过程中要将识记与理解相结合，加强理解基础上的记忆，理解是根本，默写时要懂得其意思；书写时要记准字形，不添字，不漏字，不倒字，更不能写错别字。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注意方法。领悟含义，圈点勾画，边诵边写。如答情境式填空题时，要特别注意题干提示语。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3" name="图片 1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4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192573" y="2660957"/>
            <a:ext cx="7903684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100" dirty="0" smtClean="0">
                <a:solidFill>
                  <a:srgbClr val="0070C0"/>
                </a:solidFill>
                <a:latin typeface="Arial Black"/>
                <a:ea typeface="微软雅黑"/>
              </a:rPr>
              <a:t>准确识记、理解，正确书写关键字句</a:t>
            </a:r>
            <a:endParaRPr lang="zh-CN" altLang="en-US" sz="3600" spc="100" dirty="0">
              <a:solidFill>
                <a:srgbClr val="0070C0"/>
              </a:solidFill>
              <a:latin typeface="Arial Black"/>
              <a:ea typeface="微软雅黑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7" t="4456" r="45393" b="4456"/>
          <a:stretch/>
        </p:blipFill>
        <p:spPr>
          <a:xfrm>
            <a:off x="8294688" y="1"/>
            <a:ext cx="3895725" cy="685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0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3934966" y="2229889"/>
            <a:ext cx="48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精做真题，把握命题特点</a:t>
            </a:r>
            <a:endParaRPr lang="zh-CN" altLang="en-US" sz="2800" b="1" spc="100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3934966" y="3338622"/>
            <a:ext cx="614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准确识记、理解，正确书写关键字句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934966" y="3859651"/>
            <a:ext cx="5931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34966" y="2753109"/>
            <a:ext cx="5931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334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238355"/>
            <a:ext cx="1128123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一、对于《考试说明》指定篇目，识记与理解并重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明确识记原则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把重点放在那些有较深的文化积淀、较强的积极意义的名句名篇上，特别注意：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为历代名家、选家、文学批评家、文学史家所激赏所称引的，如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昔我往矣，杨柳依依。今我来思，雨雪霏霏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概括力极强，已演化为成语的，如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满城风雨近重阳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，后演化为成语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满城风雨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意义丰富，生命力特强，已成为人们口头熟语的，如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少壮不努力，老大徒伤悲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被广泛地歌咏传唱，脍炙人口的，如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劝君更尽一杯酒，西出阳关无故人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枝上柳绵吹又少，天涯何处无芳草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854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8123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领悟名句含义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凡是重点名句，一定要理解其基本意思，关键词语的含义，注意其出现的上下文语境，领悟其思想性、教育性和审美性方面的内涵，以及对今天的启迪意义。只有充分理解了，才能充分识记、充分应用。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讲求高效记忆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indent="71755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高效记忆的方法主要有：</a:t>
            </a: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归类记忆法。或按作者，或按内容，或按主题，或按情感进行分类记忆。</a:t>
            </a: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比较记忆法。用</a:t>
            </a:r>
            <a:r>
              <a:rPr lang="zh-CN" altLang="zh-CN" sz="2800" kern="100" spc="-120" dirty="0">
                <a:latin typeface="Times New Roman"/>
                <a:ea typeface="华文细黑"/>
                <a:cs typeface="Times New Roman"/>
              </a:rPr>
              <a:t>这种方法可以使记忆</a:t>
            </a:r>
            <a:r>
              <a:rPr lang="zh-CN" altLang="zh-CN" sz="2800" kern="100" spc="200" dirty="0">
                <a:latin typeface="Times New Roman"/>
                <a:ea typeface="华文细黑"/>
                <a:cs typeface="Times New Roman"/>
              </a:rPr>
              <a:t>内容更准确、全面。如人们普遍知道</a:t>
            </a:r>
            <a:r>
              <a:rPr lang="en-US" altLang="zh-CN" sz="2800" kern="100" spc="2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200" dirty="0">
                <a:latin typeface="Times New Roman"/>
                <a:ea typeface="华文细黑"/>
                <a:cs typeface="Times New Roman"/>
              </a:rPr>
              <a:t>蝉噪林逾静，鸟鸣</a:t>
            </a:r>
            <a:r>
              <a:rPr lang="zh-CN" altLang="zh-CN" sz="2800" kern="100" spc="200" dirty="0" smtClean="0">
                <a:latin typeface="Times New Roman"/>
                <a:ea typeface="华文细黑"/>
                <a:cs typeface="Times New Roman"/>
              </a:rPr>
              <a:t>山更幽</a:t>
            </a:r>
            <a:r>
              <a:rPr lang="en-US" altLang="zh-CN" sz="2800" kern="100" spc="2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200" dirty="0">
                <a:latin typeface="Times New Roman"/>
                <a:ea typeface="华文细黑"/>
              </a:rPr>
              <a:t>(</a:t>
            </a:r>
            <a:r>
              <a:rPr lang="zh-CN" altLang="zh-CN" sz="2800" kern="100" spc="200" dirty="0">
                <a:latin typeface="Times New Roman"/>
                <a:ea typeface="华文细黑"/>
                <a:cs typeface="Times New Roman"/>
              </a:rPr>
              <a:t>王籍《入若耶溪》</a:t>
            </a:r>
            <a:r>
              <a:rPr lang="en-US" altLang="zh-CN" sz="2800" kern="100" spc="200" dirty="0">
                <a:latin typeface="Times New Roman"/>
                <a:ea typeface="华文细黑"/>
              </a:rPr>
              <a:t>)</a:t>
            </a:r>
            <a:r>
              <a:rPr lang="zh-CN" altLang="zh-CN" sz="2800" kern="100" spc="200" dirty="0">
                <a:latin typeface="Times New Roman"/>
                <a:ea typeface="华文细黑"/>
                <a:cs typeface="Times New Roman"/>
              </a:rPr>
              <a:t>，以动衬静，千古传诵；通过比较就会知</a:t>
            </a:r>
            <a:r>
              <a:rPr lang="zh-CN" altLang="zh-CN" sz="2800" kern="100" spc="-60" dirty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spc="-6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60" dirty="0">
                <a:latin typeface="Times New Roman"/>
                <a:ea typeface="华文细黑"/>
                <a:cs typeface="Times New Roman"/>
              </a:rPr>
              <a:t>茅檐相对坐终日，一鸟不鸣山更幽</a:t>
            </a:r>
            <a:r>
              <a:rPr lang="en-US" altLang="zh-CN" sz="2800" kern="100" spc="-6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60" dirty="0">
                <a:latin typeface="Times New Roman"/>
                <a:ea typeface="华文细黑"/>
              </a:rPr>
              <a:t>(</a:t>
            </a:r>
            <a:r>
              <a:rPr lang="zh-CN" altLang="zh-CN" sz="2800" kern="100" spc="-60" dirty="0">
                <a:latin typeface="Times New Roman"/>
                <a:ea typeface="华文细黑"/>
                <a:cs typeface="Times New Roman"/>
              </a:rPr>
              <a:t>王安石《钟山即事》</a:t>
            </a:r>
            <a:r>
              <a:rPr lang="en-US" altLang="zh-CN" sz="2800" kern="100" spc="-60" dirty="0">
                <a:latin typeface="Times New Roman"/>
                <a:ea typeface="华文细黑"/>
              </a:rPr>
              <a:t>)</a:t>
            </a:r>
            <a:r>
              <a:rPr lang="zh-CN" altLang="zh-CN" sz="2800" kern="100" spc="-60" dirty="0">
                <a:latin typeface="Times New Roman"/>
                <a:ea typeface="华文细黑"/>
                <a:cs typeface="Times New Roman"/>
              </a:rPr>
              <a:t>也是很</a:t>
            </a:r>
            <a:r>
              <a:rPr lang="zh-CN" altLang="zh-CN" sz="2800" kern="100" spc="-60" dirty="0" smtClean="0">
                <a:latin typeface="Times New Roman"/>
                <a:ea typeface="华文细黑"/>
                <a:cs typeface="Times New Roman"/>
              </a:rPr>
              <a:t>有</a:t>
            </a:r>
            <a:endParaRPr lang="zh-CN" altLang="zh-CN" sz="2800" kern="100" spc="-6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915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261442"/>
            <a:ext cx="1128123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特色的写静景的名句。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联想记忆法。如由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春风又绿江南岸，明月何时照我还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王安石《泊船瓜洲》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绿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字联想到类似的炼字名句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绿杨烟外晓寒轻，红杏枝头春意闹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宋祁《玉楼春》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(4)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辨析记忆法。如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长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之辨。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万里悲秋常作客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是经常之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君子坦荡荡，小人长戚戚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长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是长久之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长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501802"/>
            <a:ext cx="1128123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边诵边写，手口心并用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7550">
              <a:lnSpc>
                <a:spcPct val="150000"/>
              </a:lnSpc>
            </a:pPr>
            <a:r>
              <a:rPr lang="zh-CN" altLang="zh-CN" sz="2800" kern="100" spc="60" dirty="0">
                <a:latin typeface="Times New Roman"/>
                <a:ea typeface="华文细黑"/>
                <a:cs typeface="Times New Roman"/>
              </a:rPr>
              <a:t>记忆时，可边背诵边默写，做到</a:t>
            </a:r>
            <a:r>
              <a:rPr lang="en-US" altLang="zh-CN" sz="2800" kern="100" spc="6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60" dirty="0">
                <a:latin typeface="Times New Roman"/>
                <a:ea typeface="华文细黑"/>
                <a:cs typeface="Times New Roman"/>
              </a:rPr>
              <a:t>口念其音，心想其意，手写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，防止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口是手非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。对于那些易错字、难写字要圈点出来，反复书写。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1303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522904"/>
            <a:ext cx="1128123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二、准确理解试题情境，正确书写关键字句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准确理解试题情境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理解文章内容，把握句子意蕴。情境式型默写题一般都涉及正确理解文意及句子内涵，因此平时积累时要加强理解性记忆，弄清文章内容及句子内涵，切不可死记硬背。如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年新课标全国卷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题要填的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长太息以掩涕兮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哀民生之多艰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，前者表示流泪叹息，后者表示同情百姓生活。如果平时没有很好地理解语句内容，就很有可能会填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路曼曼其修远兮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吾将上下而求索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这样的句子，导致失分。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0242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522904"/>
            <a:ext cx="1128123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揣摩提示语言，准确理解情境。提示性语言对于正确解答理解型默写题有着至关重要的作用。提示性信息主要有作者、出处及题干中的叙述性情境等。如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题的题干就有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30" dirty="0">
                <a:latin typeface="Times New Roman"/>
                <a:ea typeface="华文细黑"/>
                <a:cs typeface="Times New Roman"/>
              </a:rPr>
              <a:t>白居易</a:t>
            </a:r>
            <a:r>
              <a:rPr lang="en-US" altLang="zh-CN" sz="2800" kern="100" spc="3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30" dirty="0">
                <a:latin typeface="Times New Roman"/>
                <a:ea typeface="华文细黑"/>
                <a:cs typeface="Times New Roman"/>
              </a:rPr>
              <a:t>《琵琶行》</a:t>
            </a:r>
            <a:r>
              <a:rPr lang="en-US" altLang="zh-CN" sz="2800" kern="100" spc="3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spc="30" dirty="0">
                <a:latin typeface="Times New Roman"/>
                <a:ea typeface="华文细黑"/>
                <a:cs typeface="Times New Roman"/>
              </a:rPr>
              <a:t>演奏正式开始之前的准备过程</a:t>
            </a:r>
            <a:r>
              <a:rPr lang="en-US" altLang="zh-CN" sz="2800" kern="100" spc="3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30" dirty="0">
                <a:latin typeface="Times New Roman"/>
                <a:ea typeface="华文细黑"/>
                <a:cs typeface="Times New Roman"/>
              </a:rPr>
              <a:t>等提示性语言信息。</a:t>
            </a:r>
            <a:endParaRPr lang="zh-CN" altLang="zh-CN" sz="1050" kern="100" spc="3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紧扣关键词语，选择恰当语句。做好了上述几步后，就可以扣住关键词语选择恰当的句子进行填写了。如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题要紧扣在议论完六国后的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紧接着说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关键词语，默写出对秦朝的假设性语句。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2404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5418"/>
            <a:ext cx="11281232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突出关键字的正确书写和理解训练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注意难写字、生僻字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从某种意义上说，背诵容易书写难，难就难在一些难写字和生僻字上。如《赤壁赋》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酾酒临江，横槊赋诗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都是生僻字。对于这些字，平时要多练，考时应留心。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注意同音异义字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同音异义字，是命题人最得意的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设伏点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，也是考生写错字的主要所在。如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万里悲秋常作客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，常误写为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取之无禁，用之不竭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，常误写为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天生我材必有用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，常误写为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。这就要求考生应特别注意这些同音异义字，通过有意识的比较，既知其音，又知其义。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992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0598" y="450896"/>
            <a:ext cx="1128123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辨别通假字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文言文中存在着大量的通假字，在默写名句时考生容易误写成它们的本字。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注意散文句中的虚词，尤其是句末助词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这些词在默写时容易丢掉。如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见贤思齐焉，见不贤而内自省也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两个助词，常被丢掉；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吾尝跂而望矣，不如登高之博见也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易丢，且易误写为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，而句末的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丢的次数更多。这就要求在背诵散文时，特别留心句中或句末的助词。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0073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0598" y="593171"/>
            <a:ext cx="1128123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留意词句顺序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颠倒句子顺序的，如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勿以恶小而为之，勿以善小而不为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两句的顺序，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穷则独善其身，达则兼济天下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两句的顺序。之所以易颠倒，是因为这些句子多为并列句。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颠倒词序的，如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见不贤而内自省也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易颠倒为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见不贤而自内省也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秋月春风等闲度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易颠倒为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春风秋月等闲度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。对此，最根本的办法是准确理解文意。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0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" t="6255" r="1412" b="6255"/>
          <a:stretch/>
        </p:blipFill>
        <p:spPr>
          <a:xfrm>
            <a:off x="-1" y="0"/>
            <a:ext cx="12190414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00" spc="100" dirty="0">
                <a:solidFill>
                  <a:srgbClr val="0070C0"/>
                </a:solidFill>
                <a:latin typeface="Arial Black"/>
                <a:ea typeface="微软雅黑"/>
              </a:rPr>
              <a:t>精做真题，把握命题特点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7" t="4456" r="45393" b="4456"/>
          <a:stretch/>
        </p:blipFill>
        <p:spPr>
          <a:xfrm>
            <a:off x="8294688" y="1"/>
            <a:ext cx="3895725" cy="685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4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9170" y="933926"/>
            <a:ext cx="1130466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[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考点要求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]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识记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A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默写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常见的名句名篇</a:t>
            </a:r>
            <a:endParaRPr lang="zh-CN" altLang="zh-CN" sz="2800" kern="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20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766" y="332680"/>
            <a:ext cx="1152007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.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在《离骚》中，屈原诉说自己曾因佩戴蕙草而遭到贬逐，也曾被加上采摘白芷的罪名，但他坚定地表示：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" name="矩形 4"/>
          <p:cNvSpPr/>
          <p:nvPr/>
        </p:nvSpPr>
        <p:spPr>
          <a:xfrm>
            <a:off x="263766" y="2959959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王维《使至塞上》中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一联，写了到达边塞后看到的奇特壮丽风光，画面开阔，意境雄浑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766" y="4256103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本题无生僻难写字，关键是要理解题意，确定要默写的句子。同时注意不要出现错别字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不要写成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1567" y="17016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亦余心之所善兮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34967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虽九死其犹未悔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1030" y="3050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大漠孤烟直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1521" y="3050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长河落日圆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568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191758" y="2310916"/>
            <a:ext cx="1152007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不要写成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758" y="1014772"/>
            <a:ext cx="1152007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苏轼《念奴娇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大江东去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》中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两句，收束了对赤壁雄奇景物的描写，引起后面对历史的缅怀。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6417" y="10867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江山如画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65824" y="10676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一时多少豪杰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8920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1983356"/>
            <a:ext cx="1152007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本题考查默写常见的名句名篇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字易疏忽。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39140"/>
            <a:ext cx="1152007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《庄子</a:t>
            </a:r>
            <a:r>
              <a:rPr lang="en-US" altLang="zh-CN" sz="2800" kern="100" spc="-7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spc="-70" dirty="0">
                <a:latin typeface="Times New Roman"/>
                <a:ea typeface="华文细黑"/>
                <a:cs typeface="Times New Roman"/>
              </a:rPr>
              <a:t>逍遥游》指出，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，就像倒在堂前洼地的一杯水，无法浮起一个杯子一样。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1070" y="759220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且夫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水之积也不厚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9462" y="76727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则其负大舟也无力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236" y="2670956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白居易《琵琶行》中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两句，写的是演奏正式开始之前的准备过程。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49159" y="274296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转轴拨弦三两声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3398" y="276255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未成曲调先有情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236" y="3967100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484" y="5911316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二字易错。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806" y="4617683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杜牧《赤壁》中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两句，设想了赤壁之战双方胜败易位后将导致的结局。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09327" y="472670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东风不与周郎便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03318" y="47075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铜雀春深锁二乔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138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5" grpId="0"/>
      <p:bldP spid="5" grpId="1"/>
      <p:bldP spid="8" grpId="0"/>
      <p:bldP spid="8" grpId="1"/>
      <p:bldP spid="9" grpId="0"/>
      <p:bldP spid="9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2349674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本题考查默写常见的名句名篇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399180"/>
            <a:ext cx="1152007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补写出下列句子中的空缺部分。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《荀子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劝学》指出，蚯蚓虽然身体柔弱，却能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，是用心专一的缘故。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236" y="3030996"/>
            <a:ext cx="1152007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在《出师表》开头，诸葛亮向后主指出，先帝刘备过早去世，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，正是危急存亡之时。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236" y="4327140"/>
            <a:ext cx="115200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字易错。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66737" y="11255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上食埃土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630" y="17736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下饮黄泉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8833" y="37453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今天下三分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18265" y="37598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益州疲弊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628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2" grpId="0"/>
      <p:bldP spid="2" grpId="1"/>
      <p:bldP spid="11" grpId="0"/>
      <p:bldP spid="11" grpId="1"/>
      <p:bldP spid="13" grpId="0"/>
      <p:bldP spid="13" grpId="1"/>
      <p:bldP spid="19" grpId="0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287236" y="2530422"/>
            <a:ext cx="1152007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狼居胥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是古山名，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字易错；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字易错，注意是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输赢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仓皇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易错；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回头看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之意，理解了意思就不容易写错了。</a:t>
            </a:r>
            <a:endParaRPr lang="zh-CN" altLang="zh-CN" sz="280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236" y="586206"/>
            <a:ext cx="1152007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在《永遇乐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千古江山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》中，辛弃疾回顾了元嘉年间的那次北伐，宋文帝刘义隆本希望能够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，但由于行事草率，最终却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50313" y="130628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封狼居胥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79840" y="195435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赢得仓皇北顾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118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0" grpId="0"/>
      <p:bldP spid="20" grpId="1"/>
      <p:bldP spid="21" grpId="0"/>
      <p:bldP spid="21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7983</TotalTime>
  <Words>2478</Words>
  <Application>Microsoft Office PowerPoint</Application>
  <PresentationFormat>自定义</PresentationFormat>
  <Paragraphs>190</Paragraphs>
  <Slides>28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1121</cp:revision>
  <dcterms:modified xsi:type="dcterms:W3CDTF">2018-04-06T08:15:25Z</dcterms:modified>
</cp:coreProperties>
</file>