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261" r:id="rId2"/>
    <p:sldId id="288" r:id="rId3"/>
    <p:sldId id="332" r:id="rId4"/>
    <p:sldId id="348" r:id="rId5"/>
    <p:sldId id="349" r:id="rId6"/>
    <p:sldId id="350" r:id="rId7"/>
    <p:sldId id="387" r:id="rId8"/>
    <p:sldId id="388" r:id="rId9"/>
    <p:sldId id="389" r:id="rId10"/>
    <p:sldId id="333" r:id="rId11"/>
    <p:sldId id="390" r:id="rId12"/>
    <p:sldId id="334" r:id="rId13"/>
    <p:sldId id="353" r:id="rId14"/>
    <p:sldId id="354" r:id="rId15"/>
    <p:sldId id="355" r:id="rId16"/>
    <p:sldId id="392" r:id="rId17"/>
    <p:sldId id="393" r:id="rId18"/>
    <p:sldId id="431" r:id="rId19"/>
    <p:sldId id="437" r:id="rId20"/>
    <p:sldId id="330" r:id="rId21"/>
    <p:sldId id="380" r:id="rId22"/>
    <p:sldId id="381" r:id="rId23"/>
    <p:sldId id="382" r:id="rId24"/>
    <p:sldId id="412" r:id="rId25"/>
    <p:sldId id="343" r:id="rId26"/>
    <p:sldId id="344" r:id="rId27"/>
    <p:sldId id="378" r:id="rId28"/>
    <p:sldId id="414" r:id="rId2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663">
          <p15:clr>
            <a:srgbClr val="A4A3A4"/>
          </p15:clr>
        </p15:guide>
        <p15:guide id="2" pos="4059">
          <p15:clr>
            <a:srgbClr val="A4A3A4"/>
          </p15:clr>
        </p15:guide>
        <p15:guide id="3" pos="24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E20000"/>
    <a:srgbClr val="CD242B"/>
    <a:srgbClr val="FFEDAB"/>
    <a:srgbClr val="E75E22"/>
    <a:srgbClr val="FFE389"/>
    <a:srgbClr val="DEB203"/>
    <a:srgbClr val="5FBA0F"/>
    <a:srgbClr val="FC922C"/>
    <a:srgbClr val="4F81BD"/>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5550" autoAdjust="0"/>
  </p:normalViewPr>
  <p:slideViewPr>
    <p:cSldViewPr>
      <p:cViewPr varScale="1">
        <p:scale>
          <a:sx n="92" d="100"/>
          <a:sy n="92" d="100"/>
        </p:scale>
        <p:origin x="-882" y="-108"/>
      </p:cViewPr>
      <p:guideLst>
        <p:guide orient="horz" pos="663"/>
        <p:guide pos="4059"/>
        <p:guide pos="249"/>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pPr/>
              <a:t>2017-6-18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pPr/>
              <a:t>‹#›</a:t>
            </a:fld>
            <a:endParaRPr lang="zh-CN" altLang="en-US"/>
          </a:p>
        </p:txBody>
      </p:sp>
    </p:spTree>
    <p:extLst>
      <p:ext uri="{BB962C8B-B14F-4D97-AF65-F5344CB8AC3E}">
        <p14:creationId xmlns:p14="http://schemas.microsoft.com/office/powerpoint/2010/main" xmlns=""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a:t>
            </a:fld>
            <a:endParaRPr lang="zh-CN" altLang="en-US"/>
          </a:p>
        </p:txBody>
      </p:sp>
    </p:spTree>
    <p:extLst>
      <p:ext uri="{BB962C8B-B14F-4D97-AF65-F5344CB8AC3E}">
        <p14:creationId xmlns:p14="http://schemas.microsoft.com/office/powerpoint/2010/main" xmlns="" val="96649807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8" name="矩形 7"/>
          <p:cNvSpPr/>
          <p:nvPr userDrawn="1"/>
        </p:nvSpPr>
        <p:spPr>
          <a:xfrm>
            <a:off x="1094345" y="2852936"/>
            <a:ext cx="1656184" cy="1656184"/>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标题 1"/>
          <p:cNvSpPr>
            <a:spLocks noGrp="1"/>
          </p:cNvSpPr>
          <p:nvPr>
            <p:ph type="ctrTitle"/>
          </p:nvPr>
        </p:nvSpPr>
        <p:spPr>
          <a:xfrm>
            <a:off x="6361392" y="5160788"/>
            <a:ext cx="2082336" cy="893961"/>
          </a:xfrm>
          <a:prstGeom prst="rect">
            <a:avLst/>
          </a:prstGeom>
        </p:spPr>
        <p:txBody>
          <a:bodyPr>
            <a:noAutofit/>
          </a:bodyPr>
          <a:lstStyle>
            <a:lvl1pPr>
              <a:defRPr sz="3600" b="1">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
        <p:nvSpPr>
          <p:cNvPr id="3" name="副标题 2"/>
          <p:cNvSpPr>
            <a:spLocks noGrp="1"/>
          </p:cNvSpPr>
          <p:nvPr>
            <p:ph type="subTitle" idx="1"/>
          </p:nvPr>
        </p:nvSpPr>
        <p:spPr>
          <a:xfrm>
            <a:off x="6398404" y="5750834"/>
            <a:ext cx="2008312" cy="504056"/>
          </a:xfrm>
          <a:prstGeom prst="rect">
            <a:avLst/>
          </a:prstGeom>
        </p:spPr>
        <p:txBody>
          <a:bodyPr>
            <a:normAutofit/>
          </a:bodyPr>
          <a:lstStyle>
            <a:lvl1pPr marL="0" indent="0" algn="ctr">
              <a:buNone/>
              <a:defRPr sz="1200" b="1">
                <a:solidFill>
                  <a:schemeClr val="tx1">
                    <a:lumMod val="95000"/>
                    <a:lumOff val="5000"/>
                  </a:schemeClr>
                </a:solidFill>
                <a:latin typeface="微软雅黑" panose="020B0503020204020204" pitchFamily="34" charset="-122"/>
                <a:ea typeface="微软雅黑" panose="020B0503020204020204" pitchFamily="34"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372118" y="919230"/>
            <a:ext cx="2232248" cy="649050"/>
          </a:xfrm>
          <a:prstGeom prst="rect">
            <a:avLst/>
          </a:prstGeom>
        </p:spPr>
      </p:pic>
      <p:sp>
        <p:nvSpPr>
          <p:cNvPr id="9" name="矩形 8"/>
          <p:cNvSpPr/>
          <p:nvPr userDrawn="1"/>
        </p:nvSpPr>
        <p:spPr>
          <a:xfrm>
            <a:off x="2901635" y="2852936"/>
            <a:ext cx="1656184" cy="165618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4708925" y="2852936"/>
            <a:ext cx="1656184" cy="165618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6516216" y="2852936"/>
            <a:ext cx="1656184" cy="1656184"/>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1524427" y="3138183"/>
            <a:ext cx="796021" cy="789388"/>
          </a:xfrm>
          <a:prstGeom prst="rect">
            <a:avLst/>
          </a:prstGeom>
        </p:spPr>
      </p:pic>
      <p:pic>
        <p:nvPicPr>
          <p:cNvPr id="14" name="图片 13"/>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3340433" y="3140967"/>
            <a:ext cx="799519" cy="792857"/>
          </a:xfrm>
          <a:prstGeom prst="rect">
            <a:avLst/>
          </a:prstGeom>
        </p:spPr>
      </p:pic>
      <p:pic>
        <p:nvPicPr>
          <p:cNvPr id="15" name="图片 14"/>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5100559" y="3128787"/>
            <a:ext cx="825857" cy="805037"/>
          </a:xfrm>
          <a:prstGeom prst="rect">
            <a:avLst/>
          </a:prstGeom>
        </p:spPr>
      </p:pic>
      <p:pic>
        <p:nvPicPr>
          <p:cNvPr id="16" name="图片 15"/>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6932342" y="3167897"/>
            <a:ext cx="751520" cy="738995"/>
          </a:xfrm>
          <a:prstGeom prst="rect">
            <a:avLst/>
          </a:prstGeom>
        </p:spPr>
      </p:pic>
      <p:sp>
        <p:nvSpPr>
          <p:cNvPr id="17" name="TextBox 16"/>
          <p:cNvSpPr txBox="1"/>
          <p:nvPr userDrawn="1"/>
        </p:nvSpPr>
        <p:spPr>
          <a:xfrm>
            <a:off x="129149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课堂教学流程</a:t>
            </a:r>
          </a:p>
          <a:p>
            <a:r>
              <a:rPr lang="zh-CN" altLang="en-US" sz="1400" dirty="0" smtClean="0">
                <a:solidFill>
                  <a:schemeClr val="bg1"/>
                </a:solidFill>
                <a:latin typeface="微软雅黑" panose="020B0503020204020204" pitchFamily="34" charset="-122"/>
                <a:ea typeface="微软雅黑" panose="020B0503020204020204" pitchFamily="34" charset="-122"/>
              </a:rPr>
              <a:t>完美展示</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309878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全书优质试题</a:t>
            </a:r>
          </a:p>
          <a:p>
            <a:r>
              <a:rPr lang="zh-CN" altLang="en-US" sz="1400" dirty="0" smtClean="0">
                <a:solidFill>
                  <a:schemeClr val="bg1"/>
                </a:solidFill>
                <a:latin typeface="微软雅黑" panose="020B0503020204020204" pitchFamily="34" charset="-122"/>
                <a:ea typeface="微软雅黑" panose="020B0503020204020204" pitchFamily="34" charset="-122"/>
              </a:rPr>
              <a:t>随意编辑 </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userDrawn="1"/>
        </p:nvSpPr>
        <p:spPr>
          <a:xfrm>
            <a:off x="490607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独家研发</a:t>
            </a:r>
          </a:p>
          <a:p>
            <a:r>
              <a:rPr lang="zh-CN" altLang="en-US" sz="1400" dirty="0" smtClean="0">
                <a:solidFill>
                  <a:schemeClr val="bg1"/>
                </a:solidFill>
                <a:latin typeface="微软雅黑" panose="020B0503020204020204" pitchFamily="34" charset="-122"/>
                <a:ea typeface="微软雅黑" panose="020B0503020204020204" pitchFamily="34" charset="-122"/>
              </a:rPr>
              <a:t>错题组卷系统</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0" name="TextBox 19"/>
          <p:cNvSpPr txBox="1"/>
          <p:nvPr userDrawn="1"/>
        </p:nvSpPr>
        <p:spPr>
          <a:xfrm>
            <a:off x="6892903" y="3945739"/>
            <a:ext cx="902811"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志鸿优化</a:t>
            </a:r>
          </a:p>
          <a:p>
            <a:r>
              <a:rPr lang="zh-CN" altLang="en-US" sz="1400" dirty="0" smtClean="0">
                <a:solidFill>
                  <a:schemeClr val="bg1"/>
                </a:solidFill>
                <a:latin typeface="微软雅黑" panose="020B0503020204020204" pitchFamily="34" charset="-122"/>
                <a:ea typeface="微软雅黑" panose="020B0503020204020204" pitchFamily="34" charset="-122"/>
              </a:rPr>
              <a:t>永远更新</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3" name="矩形 22"/>
          <p:cNvSpPr/>
          <p:nvPr userDrawn="1"/>
        </p:nvSpPr>
        <p:spPr>
          <a:xfrm>
            <a:off x="0" y="-27384"/>
            <a:ext cx="9143999" cy="7200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userDrawn="1"/>
        </p:nvSpPr>
        <p:spPr>
          <a:xfrm>
            <a:off x="0" y="6731788"/>
            <a:ext cx="9144000" cy="126212"/>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userDrawn="1"/>
        </p:nvSpPr>
        <p:spPr>
          <a:xfrm>
            <a:off x="1658382" y="1823052"/>
            <a:ext cx="5827236" cy="707886"/>
          </a:xfrm>
          <a:prstGeom prst="rect">
            <a:avLst/>
          </a:prstGeom>
          <a:noFill/>
        </p:spPr>
        <p:txBody>
          <a:bodyPr wrap="none" rtlCol="0">
            <a:spAutoFit/>
          </a:bodyPr>
          <a:lstStyle/>
          <a:p>
            <a:r>
              <a:rPr lang="zh-CN" altLang="en-US" sz="4000" dirty="0" smtClean="0">
                <a:latin typeface="黑体" panose="02010600030101010101" pitchFamily="2" charset="-122"/>
                <a:ea typeface="黑体" panose="02010600030101010101" pitchFamily="2" charset="-122"/>
              </a:rPr>
              <a:t>高中总复习用书课件光盘</a:t>
            </a:r>
            <a:endParaRPr lang="zh-CN" altLang="en-US" sz="4000" dirty="0">
              <a:latin typeface="黑体" panose="02010600030101010101" pitchFamily="2" charset="-122"/>
              <a:ea typeface="黑体" panose="02010600030101010101" pitchFamily="2" charset="-122"/>
            </a:endParaRPr>
          </a:p>
        </p:txBody>
      </p:sp>
      <p:pic>
        <p:nvPicPr>
          <p:cNvPr id="4" name="图片 3"/>
          <p:cNvPicPr>
            <a:picLocks noChangeAspect="1"/>
          </p:cNvPicPr>
          <p:nvPr userDrawn="1"/>
        </p:nvPicPr>
        <p:blipFill>
          <a:blip r:embed="rId7" cstate="print">
            <a:extLst>
              <a:ext uri="{28A0092B-C50C-407E-A947-70E740481C1C}">
                <a14:useLocalDpi xmlns:a14="http://schemas.microsoft.com/office/drawing/2010/main" xmlns="" val="0"/>
              </a:ext>
            </a:extLst>
          </a:blip>
          <a:stretch>
            <a:fillRect/>
          </a:stretch>
        </p:blipFill>
        <p:spPr>
          <a:xfrm>
            <a:off x="5678881" y="5229200"/>
            <a:ext cx="2421511" cy="1021575"/>
          </a:xfrm>
          <a:prstGeom prst="rect">
            <a:avLst/>
          </a:prstGeom>
        </p:spPr>
      </p:pic>
    </p:spTree>
    <p:extLst>
      <p:ext uri="{BB962C8B-B14F-4D97-AF65-F5344CB8AC3E}">
        <p14:creationId xmlns:p14="http://schemas.microsoft.com/office/powerpoint/2010/main" xmlns="" val="1321805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dissolve">
                                      <p:cBhvr>
                                        <p:cTn id="7" dur="500"/>
                                        <p:tgtEl>
                                          <p:spTgt spid="27"/>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dissolve">
                                      <p:cBhvr>
                                        <p:cTn id="11" dur="500"/>
                                        <p:tgtEl>
                                          <p:spTgt spid="8"/>
                                        </p:tgtEl>
                                      </p:cBhvr>
                                    </p:animEffect>
                                  </p:childTnLst>
                                </p:cTn>
                              </p:par>
                              <p:par>
                                <p:cTn id="12" presetID="9" presetClass="entr" presetSubtype="0"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dissolve">
                                      <p:cBhvr>
                                        <p:cTn id="14" dur="500"/>
                                        <p:tgtEl>
                                          <p:spTgt spid="9"/>
                                        </p:tgtEl>
                                      </p:cBhvr>
                                    </p:animEffect>
                                  </p:childTnLst>
                                </p:cTn>
                              </p:par>
                              <p:par>
                                <p:cTn id="15" presetID="9"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dissolve">
                                      <p:cBhvr>
                                        <p:cTn id="17" dur="500"/>
                                        <p:tgtEl>
                                          <p:spTgt spid="10"/>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dissolve">
                                      <p:cBhvr>
                                        <p:cTn id="20" dur="500"/>
                                        <p:tgtEl>
                                          <p:spTgt spid="11"/>
                                        </p:tgtEl>
                                      </p:cBhvr>
                                    </p:animEffect>
                                  </p:childTnLst>
                                </p:cTn>
                              </p:par>
                              <p:par>
                                <p:cTn id="21" presetID="9"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dissolve">
                                      <p:cBhvr>
                                        <p:cTn id="23" dur="500"/>
                                        <p:tgtEl>
                                          <p:spTgt spid="13"/>
                                        </p:tgtEl>
                                      </p:cBhvr>
                                    </p:animEffect>
                                  </p:childTnLst>
                                </p:cTn>
                              </p:par>
                              <p:par>
                                <p:cTn id="24" presetID="9" presetClass="entr" presetSubtype="0"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dissolve">
                                      <p:cBhvr>
                                        <p:cTn id="26" dur="500"/>
                                        <p:tgtEl>
                                          <p:spTgt spid="14"/>
                                        </p:tgtEl>
                                      </p:cBhvr>
                                    </p:animEffect>
                                  </p:childTnLst>
                                </p:cTn>
                              </p:par>
                              <p:par>
                                <p:cTn id="27" presetID="9" presetClass="entr" presetSubtype="0"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dissolve">
                                      <p:cBhvr>
                                        <p:cTn id="29" dur="500"/>
                                        <p:tgtEl>
                                          <p:spTgt spid="15"/>
                                        </p:tgtEl>
                                      </p:cBhvr>
                                    </p:animEffect>
                                  </p:childTnLst>
                                </p:cTn>
                              </p:par>
                              <p:par>
                                <p:cTn id="30" presetID="9" presetClass="entr" presetSubtype="0"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dissolve">
                                      <p:cBhvr>
                                        <p:cTn id="32" dur="500"/>
                                        <p:tgtEl>
                                          <p:spTgt spid="16"/>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dissolve">
                                      <p:cBhvr>
                                        <p:cTn id="35" dur="500"/>
                                        <p:tgtEl>
                                          <p:spTgt spid="17"/>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dissolve">
                                      <p:cBhvr>
                                        <p:cTn id="38" dur="500"/>
                                        <p:tgtEl>
                                          <p:spTgt spid="18"/>
                                        </p:tgtEl>
                                      </p:cBhvr>
                                    </p:animEffect>
                                  </p:childTnLst>
                                </p:cTn>
                              </p:par>
                              <p:par>
                                <p:cTn id="39" presetID="9" presetClass="entr" presetSubtype="0"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dissolve">
                                      <p:cBhvr>
                                        <p:cTn id="41" dur="500"/>
                                        <p:tgtEl>
                                          <p:spTgt spid="19"/>
                                        </p:tgtEl>
                                      </p:cBhvr>
                                    </p:animEffect>
                                  </p:childTnLst>
                                </p:cTn>
                              </p:par>
                              <p:par>
                                <p:cTn id="42" presetID="9" presetClass="entr" presetSubtype="0" fill="hold" grpId="0"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dissolve">
                                      <p:cBhvr>
                                        <p:cTn id="44" dur="500"/>
                                        <p:tgtEl>
                                          <p:spTgt spid="20"/>
                                        </p:tgtEl>
                                      </p:cBhvr>
                                    </p:animEffect>
                                  </p:childTnLst>
                                </p:cTn>
                              </p:par>
                            </p:childTnLst>
                          </p:cTn>
                        </p:par>
                        <p:par>
                          <p:cTn id="45" fill="hold">
                            <p:stCondLst>
                              <p:cond delay="1000"/>
                            </p:stCondLst>
                            <p:childTnLst>
                              <p:par>
                                <p:cTn id="46" presetID="10" presetClass="entr" presetSubtype="0" fill="hold" nodeType="after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fade">
                                      <p:cBhvr>
                                        <p:cTn id="48" dur="250"/>
                                        <p:tgtEl>
                                          <p:spTgt spid="4"/>
                                        </p:tgtEl>
                                      </p:cBhvr>
                                    </p:animEffect>
                                  </p:childTnLst>
                                </p:cTn>
                              </p:par>
                            </p:childTnLst>
                          </p:cTn>
                        </p:par>
                        <p:par>
                          <p:cTn id="49" fill="hold">
                            <p:stCondLst>
                              <p:cond delay="1250"/>
                            </p:stCondLst>
                            <p:childTnLst>
                              <p:par>
                                <p:cTn id="50" presetID="10" presetClass="entr" presetSubtype="0" fill="hold" grpId="0" nodeType="after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fade">
                                      <p:cBhvr>
                                        <p:cTn id="52" dur="250"/>
                                        <p:tgtEl>
                                          <p:spTgt spid="2"/>
                                        </p:tgtEl>
                                      </p:cBhvr>
                                    </p:animEffect>
                                  </p:childTnLst>
                                </p:cTn>
                              </p:par>
                            </p:childTnLst>
                          </p:cTn>
                        </p:par>
                        <p:par>
                          <p:cTn id="53" fill="hold">
                            <p:stCondLst>
                              <p:cond delay="1500"/>
                            </p:stCondLst>
                            <p:childTnLst>
                              <p:par>
                                <p:cTn id="54" presetID="10" presetClass="entr" presetSubtype="0" fill="hold" grpId="0" nodeType="afterEffect">
                                  <p:stCondLst>
                                    <p:cond delay="0"/>
                                  </p:stCondLst>
                                  <p:childTnLst>
                                    <p:set>
                                      <p:cBhvr>
                                        <p:cTn id="55" dur="1" fill="hold">
                                          <p:stCondLst>
                                            <p:cond delay="0"/>
                                          </p:stCondLst>
                                        </p:cTn>
                                        <p:tgtEl>
                                          <p:spTgt spid="3">
                                            <p:txEl>
                                              <p:pRg st="0" end="0"/>
                                            </p:txEl>
                                          </p:spTgt>
                                        </p:tgtEl>
                                        <p:attrNameLst>
                                          <p:attrName>style.visibility</p:attrName>
                                        </p:attrNameLst>
                                      </p:cBhvr>
                                      <p:to>
                                        <p:strVal val="visible"/>
                                      </p:to>
                                    </p:set>
                                    <p:animEffect transition="in" filter="fade">
                                      <p:cBhvr>
                                        <p:cTn id="56" dur="2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build="p">
        <p:tmplLst>
          <p:tmpl lvl="1">
            <p:tnLst>
              <p:par>
                <p:cTn presetID="10"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50"/>
                        <p:tgtEl>
                          <p:spTgt spid="3"/>
                        </p:tgtEl>
                      </p:cBhvr>
                    </p:animEffect>
                  </p:childTnLst>
                </p:cTn>
              </p:par>
            </p:tnLst>
          </p:tmpl>
        </p:tmplLst>
      </p:bldP>
      <p:bldP spid="9" grpId="0" animBg="1"/>
      <p:bldP spid="10" grpId="0" animBg="1"/>
      <p:bldP spid="11" grpId="0" animBg="1"/>
      <p:bldP spid="17" grpId="0"/>
      <p:bldP spid="18" grpId="0"/>
      <p:bldP spid="19" grpId="0"/>
      <p:bldP spid="20" grpId="0"/>
      <p:bldP spid="27"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blank" preserve="1">
  <p:cSld name="典题试做">
    <p:spTree>
      <p:nvGrpSpPr>
        <p:cNvPr id="1" name=""/>
        <p:cNvGrpSpPr/>
        <p:nvPr/>
      </p:nvGrpSpPr>
      <p:grpSpPr>
        <a:xfrm>
          <a:off x="0" y="0"/>
          <a:ext cx="0" cy="0"/>
          <a:chOff x="0" y="0"/>
          <a:chExt cx="0" cy="0"/>
        </a:xfrm>
      </p:grpSpPr>
      <p:sp>
        <p:nvSpPr>
          <p:cNvPr id="10" name="同侧圆角矩形 9"/>
          <p:cNvSpPr/>
          <p:nvPr userDrawn="1"/>
        </p:nvSpPr>
        <p:spPr>
          <a:xfrm>
            <a:off x="5487556" y="538157"/>
            <a:ext cx="934311"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类题演练</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11" name="直接连接符 10"/>
          <p:cNvCxnSpPr/>
          <p:nvPr userDrawn="1"/>
        </p:nvCxnSpPr>
        <p:spPr>
          <a:xfrm>
            <a:off x="5612836" y="874706"/>
            <a:ext cx="703255"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9975940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353899389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420571498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63559052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107103334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页">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4"/>
            <a:ext cx="7020272" cy="201622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2137115" y="3440763"/>
            <a:ext cx="7020272" cy="201622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9" name="图片 18"/>
          <p:cNvPicPr>
            <a:picLocks noChangeAspect="1"/>
          </p:cNvPicPr>
          <p:nvPr userDrawn="1"/>
        </p:nvPicPr>
        <p:blipFill>
          <a:blip r:embed="rId3" cstate="print">
            <a:duotone>
              <a:prstClr val="black"/>
              <a:schemeClr val="accent6">
                <a:tint val="45000"/>
                <a:satMod val="400000"/>
              </a:schemeClr>
            </a:duotone>
            <a:extLst>
              <a:ext uri="{28A0092B-C50C-407E-A947-70E740481C1C}">
                <a14:useLocalDpi xmlns:a14="http://schemas.microsoft.com/office/drawing/2010/main" xmlns="" val="0"/>
              </a:ext>
            </a:extLst>
          </a:blip>
          <a:stretch>
            <a:fillRect/>
          </a:stretch>
        </p:blipFill>
        <p:spPr>
          <a:xfrm>
            <a:off x="2420412" y="1996950"/>
            <a:ext cx="737932" cy="725633"/>
          </a:xfrm>
          <a:prstGeom prst="rect">
            <a:avLst/>
          </a:prstGeom>
        </p:spPr>
      </p:pic>
      <p:pic>
        <p:nvPicPr>
          <p:cNvPr id="20" name="图片 19"/>
          <p:cNvPicPr>
            <a:picLocks noChangeAspect="1"/>
          </p:cNvPicPr>
          <p:nvPr userDrawn="1"/>
        </p:nvPicPr>
        <p:blipFill>
          <a:blip r:embed="rId3" cstate="print">
            <a:duotone>
              <a:prstClr val="black"/>
              <a:srgbClr val="D9C3A5">
                <a:tint val="50000"/>
                <a:satMod val="180000"/>
              </a:srgbClr>
            </a:duotone>
            <a:extLst>
              <a:ext uri="{28A0092B-C50C-407E-A947-70E740481C1C}">
                <a14:useLocalDpi xmlns:a14="http://schemas.microsoft.com/office/drawing/2010/main" xmlns="" val="0"/>
              </a:ext>
            </a:extLst>
          </a:blip>
          <a:stretch>
            <a:fillRect/>
          </a:stretch>
        </p:blipFill>
        <p:spPr>
          <a:xfrm>
            <a:off x="2420412" y="4086059"/>
            <a:ext cx="737932" cy="725633"/>
          </a:xfrm>
          <a:prstGeom prst="rect">
            <a:avLst/>
          </a:prstGeom>
        </p:spPr>
      </p:pic>
      <p:cxnSp>
        <p:nvCxnSpPr>
          <p:cNvPr id="26" name="直接连接符 25"/>
          <p:cNvCxnSpPr/>
          <p:nvPr userDrawn="1"/>
        </p:nvCxnSpPr>
        <p:spPr>
          <a:xfrm>
            <a:off x="6156176" y="1495670"/>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6156176" y="3584779"/>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4289991825"/>
      </p:ext>
    </p:extLst>
  </p:cSld>
  <p:clrMapOvr>
    <a:masterClrMapping/>
  </p:clrMapOvr>
  <p:transition spd="slow">
    <p:push/>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目录版式二（目录内容多时用）">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3"/>
            <a:ext cx="7020272" cy="4105333"/>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1" name="图片 10"/>
          <p:cNvPicPr>
            <a:picLocks noChangeAspect="1"/>
          </p:cNvPicPr>
          <p:nvPr userDrawn="1"/>
        </p:nvPicPr>
        <p:blipFill>
          <a:blip r:embed="rId3" cstate="print">
            <a:duotone>
              <a:prstClr val="black"/>
              <a:schemeClr val="accent6">
                <a:tint val="45000"/>
                <a:satMod val="400000"/>
              </a:schemeClr>
            </a:duotone>
            <a:extLst>
              <a:ext uri="{28A0092B-C50C-407E-A947-70E740481C1C}">
                <a14:useLocalDpi xmlns:a14="http://schemas.microsoft.com/office/drawing/2010/main" xmlns="" val="0"/>
              </a:ext>
            </a:extLst>
          </a:blip>
          <a:stretch>
            <a:fillRect/>
          </a:stretch>
        </p:blipFill>
        <p:spPr>
          <a:xfrm>
            <a:off x="2420412" y="3041503"/>
            <a:ext cx="737932" cy="725633"/>
          </a:xfrm>
          <a:prstGeom prst="rect">
            <a:avLst/>
          </a:prstGeom>
        </p:spPr>
      </p:pic>
      <p:cxnSp>
        <p:nvCxnSpPr>
          <p:cNvPr id="12" name="直接连接符 11"/>
          <p:cNvCxnSpPr/>
          <p:nvPr userDrawn="1"/>
        </p:nvCxnSpPr>
        <p:spPr>
          <a:xfrm>
            <a:off x="6012160" y="1604319"/>
            <a:ext cx="0" cy="3600000"/>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10" name="标题 1"/>
          <p:cNvSpPr>
            <a:spLocks noGrp="1"/>
          </p:cNvSpPr>
          <p:nvPr>
            <p:ph type="title"/>
          </p:nvPr>
        </p:nvSpPr>
        <p:spPr>
          <a:xfrm>
            <a:off x="3158344" y="2844170"/>
            <a:ext cx="2709800" cy="1098122"/>
          </a:xfrm>
          <a:prstGeom prst="rect">
            <a:avLst/>
          </a:prstGeom>
        </p:spPr>
        <p:txBody>
          <a:bodyPr/>
          <a:lstStyle>
            <a:lvl1pPr algn="l">
              <a:defRPr sz="2800">
                <a:solidFill>
                  <a:schemeClr val="bg1"/>
                </a:solidFill>
              </a:defRPr>
            </a:lvl1pPr>
          </a:lstStyle>
          <a:p>
            <a:r>
              <a:rPr lang="zh-CN" altLang="en-US" smtClean="0"/>
              <a:t>单击此处编辑母版标题样式</a:t>
            </a:r>
            <a:endParaRPr lang="zh-CN" altLang="en-US" dirty="0"/>
          </a:p>
        </p:txBody>
      </p:sp>
      <p:sp>
        <p:nvSpPr>
          <p:cNvPr id="13" name="内容占位符 2"/>
          <p:cNvSpPr>
            <a:spLocks noGrp="1"/>
          </p:cNvSpPr>
          <p:nvPr>
            <p:ph idx="1"/>
          </p:nvPr>
        </p:nvSpPr>
        <p:spPr>
          <a:xfrm>
            <a:off x="6156176" y="1604319"/>
            <a:ext cx="2880320" cy="3599999"/>
          </a:xfrm>
          <a:prstGeom prst="rect">
            <a:avLst/>
          </a:prstGeom>
        </p:spPr>
        <p:txBody>
          <a:bodyPr/>
          <a:lstStyle>
            <a:lvl1pPr marL="0" indent="0">
              <a:lnSpc>
                <a:spcPct val="150000"/>
              </a:lnSpc>
              <a:buFontTx/>
              <a:buNone/>
              <a:defRPr sz="1600">
                <a:solidFill>
                  <a:schemeClr val="bg1"/>
                </a:solidFill>
                <a:latin typeface="+mj-ea"/>
                <a:ea typeface="+mj-ea"/>
              </a:defRPr>
            </a:lvl1pPr>
            <a:lvl2pPr marL="457200" indent="0">
              <a:lnSpc>
                <a:spcPct val="150000"/>
              </a:lnSpc>
              <a:buFontTx/>
              <a:buNone/>
              <a:defRPr sz="1600">
                <a:solidFill>
                  <a:schemeClr val="bg1"/>
                </a:solidFill>
                <a:latin typeface="+mj-ea"/>
                <a:ea typeface="+mj-ea"/>
              </a:defRPr>
            </a:lvl2pPr>
            <a:lvl3pPr marL="914400" indent="0">
              <a:lnSpc>
                <a:spcPct val="150000"/>
              </a:lnSpc>
              <a:buFontTx/>
              <a:buNone/>
              <a:defRPr sz="1600">
                <a:solidFill>
                  <a:schemeClr val="bg1"/>
                </a:solidFill>
                <a:latin typeface="+mj-ea"/>
                <a:ea typeface="+mj-ea"/>
              </a:defRPr>
            </a:lvl3pPr>
            <a:lvl4pPr marL="1371600" indent="0">
              <a:lnSpc>
                <a:spcPct val="150000"/>
              </a:lnSpc>
              <a:buFontTx/>
              <a:buNone/>
              <a:defRPr sz="1600">
                <a:solidFill>
                  <a:schemeClr val="bg1"/>
                </a:solidFill>
                <a:latin typeface="+mj-ea"/>
                <a:ea typeface="+mj-ea"/>
              </a:defRPr>
            </a:lvl4pPr>
            <a:lvl5pPr marL="1828800" indent="0">
              <a:lnSpc>
                <a:spcPct val="150000"/>
              </a:lnSpc>
              <a:buFontTx/>
              <a:buNone/>
              <a:defRPr sz="1600">
                <a:solidFill>
                  <a:schemeClr val="bg1"/>
                </a:solidFill>
                <a:latin typeface="+mj-ea"/>
                <a:ea typeface="+mj-ea"/>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Tree>
    <p:extLst>
      <p:ext uri="{BB962C8B-B14F-4D97-AF65-F5344CB8AC3E}">
        <p14:creationId xmlns:p14="http://schemas.microsoft.com/office/powerpoint/2010/main" xmlns="" val="2493944314"/>
      </p:ext>
    </p:extLst>
  </p:cSld>
  <p:clrMapOvr>
    <a:masterClrMapping/>
  </p:clrMapOvr>
  <p:transition spd="slow">
    <p:push/>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1340768"/>
            <a:ext cx="6983760" cy="108012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8" name="直接连接符 17"/>
          <p:cNvCxnSpPr/>
          <p:nvPr userDrawn="1"/>
        </p:nvCxnSpPr>
        <p:spPr>
          <a:xfrm>
            <a:off x="6422770" y="1901003"/>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0" name="矩形 49"/>
          <p:cNvSpPr/>
          <p:nvPr userDrawn="1"/>
        </p:nvSpPr>
        <p:spPr>
          <a:xfrm>
            <a:off x="2160240" y="2476840"/>
            <a:ext cx="6983760" cy="108012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2" name="直接连接符 51"/>
          <p:cNvCxnSpPr/>
          <p:nvPr userDrawn="1"/>
        </p:nvCxnSpPr>
        <p:spPr>
          <a:xfrm>
            <a:off x="6422770" y="3037075"/>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7" name="矩形 56"/>
          <p:cNvSpPr/>
          <p:nvPr userDrawn="1"/>
        </p:nvSpPr>
        <p:spPr>
          <a:xfrm>
            <a:off x="2160240" y="3631386"/>
            <a:ext cx="6983760" cy="1080120"/>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直接连接符 58"/>
          <p:cNvCxnSpPr/>
          <p:nvPr userDrawn="1"/>
        </p:nvCxnSpPr>
        <p:spPr>
          <a:xfrm>
            <a:off x="6422770" y="4191621"/>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64" name="矩形 63"/>
          <p:cNvSpPr/>
          <p:nvPr userDrawn="1"/>
        </p:nvSpPr>
        <p:spPr>
          <a:xfrm>
            <a:off x="2160240" y="4785932"/>
            <a:ext cx="6983760" cy="1080120"/>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6" name="直接连接符 65"/>
          <p:cNvCxnSpPr/>
          <p:nvPr userDrawn="1"/>
        </p:nvCxnSpPr>
        <p:spPr>
          <a:xfrm>
            <a:off x="6422770" y="5346167"/>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74" name="椭圆 73"/>
          <p:cNvSpPr/>
          <p:nvPr userDrawn="1"/>
        </p:nvSpPr>
        <p:spPr>
          <a:xfrm flipH="1">
            <a:off x="3004067"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命</a:t>
            </a:r>
          </a:p>
        </p:txBody>
      </p:sp>
      <p:sp>
        <p:nvSpPr>
          <p:cNvPr id="75" name="椭圆 74"/>
          <p:cNvSpPr/>
          <p:nvPr userDrawn="1"/>
        </p:nvSpPr>
        <p:spPr>
          <a:xfrm flipH="1">
            <a:off x="3491956"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题</a:t>
            </a:r>
          </a:p>
        </p:txBody>
      </p:sp>
      <p:sp>
        <p:nvSpPr>
          <p:cNvPr id="76" name="椭圆 75"/>
          <p:cNvSpPr/>
          <p:nvPr userDrawn="1"/>
        </p:nvSpPr>
        <p:spPr>
          <a:xfrm flipH="1">
            <a:off x="3979845"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调</a:t>
            </a:r>
          </a:p>
        </p:txBody>
      </p:sp>
      <p:sp>
        <p:nvSpPr>
          <p:cNvPr id="77" name="椭圆 76"/>
          <p:cNvSpPr/>
          <p:nvPr userDrawn="1"/>
        </p:nvSpPr>
        <p:spPr>
          <a:xfrm flipH="1">
            <a:off x="4467734"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CD242B"/>
                </a:solidFill>
                <a:latin typeface="微软雅黑" panose="020B0503020204020204" pitchFamily="34" charset="-122"/>
                <a:ea typeface="微软雅黑" panose="020B0503020204020204" pitchFamily="34" charset="-122"/>
              </a:rPr>
              <a:t>研</a:t>
            </a:r>
            <a:endParaRPr lang="zh-CN" altLang="en-US" sz="2400" dirty="0">
              <a:solidFill>
                <a:srgbClr val="CD242B"/>
              </a:solidFill>
              <a:latin typeface="微软雅黑" panose="020B0503020204020204" pitchFamily="34" charset="-122"/>
              <a:ea typeface="微软雅黑" panose="020B0503020204020204" pitchFamily="34" charset="-122"/>
            </a:endParaRPr>
          </a:p>
        </p:txBody>
      </p:sp>
      <p:sp>
        <p:nvSpPr>
          <p:cNvPr id="78" name="TextBox 77"/>
          <p:cNvSpPr txBox="1"/>
          <p:nvPr userDrawn="1"/>
        </p:nvSpPr>
        <p:spPr>
          <a:xfrm>
            <a:off x="4902559" y="1600855"/>
            <a:ext cx="1620957" cy="523220"/>
          </a:xfrm>
          <a:prstGeom prst="rect">
            <a:avLst/>
          </a:prstGeom>
          <a:noFill/>
        </p:spPr>
        <p:txBody>
          <a:bodyPr wrap="none" rtlCol="0">
            <a:spAutoFit/>
          </a:bodyPr>
          <a:lstStyle/>
          <a:p>
            <a:r>
              <a:rPr lang="zh-CN" altLang="en-US" sz="2800" i="0" dirty="0" smtClean="0">
                <a:solidFill>
                  <a:schemeClr val="bg1"/>
                </a:solidFill>
                <a:latin typeface="+mj-ea"/>
                <a:ea typeface="+mj-ea"/>
              </a:rPr>
              <a:t>明析考向</a:t>
            </a:r>
            <a:endParaRPr lang="zh-CN" altLang="en-US" sz="2800" i="0" dirty="0">
              <a:solidFill>
                <a:schemeClr val="bg1"/>
              </a:solidFill>
              <a:latin typeface="+mj-ea"/>
              <a:ea typeface="+mj-ea"/>
            </a:endParaRPr>
          </a:p>
        </p:txBody>
      </p:sp>
      <p:sp>
        <p:nvSpPr>
          <p:cNvPr id="79" name="椭圆 78"/>
          <p:cNvSpPr/>
          <p:nvPr userDrawn="1"/>
        </p:nvSpPr>
        <p:spPr>
          <a:xfrm flipH="1">
            <a:off x="3004067"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热</a:t>
            </a:r>
          </a:p>
        </p:txBody>
      </p:sp>
      <p:sp>
        <p:nvSpPr>
          <p:cNvPr id="80" name="椭圆 79"/>
          <p:cNvSpPr/>
          <p:nvPr userDrawn="1"/>
        </p:nvSpPr>
        <p:spPr>
          <a:xfrm flipH="1">
            <a:off x="3491956"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点</a:t>
            </a:r>
          </a:p>
        </p:txBody>
      </p:sp>
      <p:sp>
        <p:nvSpPr>
          <p:cNvPr id="81" name="椭圆 80"/>
          <p:cNvSpPr/>
          <p:nvPr userDrawn="1"/>
        </p:nvSpPr>
        <p:spPr>
          <a:xfrm flipH="1">
            <a:off x="3979845"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聚</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2" name="椭圆 81"/>
          <p:cNvSpPr/>
          <p:nvPr userDrawn="1"/>
        </p:nvSpPr>
        <p:spPr>
          <a:xfrm flipH="1">
            <a:off x="4467734"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焦</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3" name="TextBox 82"/>
          <p:cNvSpPr txBox="1"/>
          <p:nvPr userDrawn="1"/>
        </p:nvSpPr>
        <p:spPr>
          <a:xfrm>
            <a:off x="4902559" y="2738280"/>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归纳</a:t>
            </a:r>
            <a:r>
              <a:rPr lang="zh-CN" altLang="en-US" sz="2800" dirty="0">
                <a:solidFill>
                  <a:schemeClr val="bg1"/>
                </a:solidFill>
                <a:latin typeface="+mj-ea"/>
                <a:ea typeface="+mj-ea"/>
              </a:rPr>
              <a:t>拓展</a:t>
            </a:r>
            <a:endParaRPr lang="zh-CN" altLang="en-US" sz="2800" i="0" dirty="0">
              <a:solidFill>
                <a:schemeClr val="bg1"/>
              </a:solidFill>
              <a:latin typeface="+mj-ea"/>
              <a:ea typeface="+mj-ea"/>
            </a:endParaRPr>
          </a:p>
        </p:txBody>
      </p:sp>
      <p:sp>
        <p:nvSpPr>
          <p:cNvPr id="84" name="椭圆 83"/>
          <p:cNvSpPr/>
          <p:nvPr userDrawn="1"/>
        </p:nvSpPr>
        <p:spPr>
          <a:xfrm flipH="1">
            <a:off x="3004067"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典</a:t>
            </a:r>
          </a:p>
        </p:txBody>
      </p:sp>
      <p:sp>
        <p:nvSpPr>
          <p:cNvPr id="85" name="椭圆 84"/>
          <p:cNvSpPr/>
          <p:nvPr userDrawn="1"/>
        </p:nvSpPr>
        <p:spPr>
          <a:xfrm flipH="1">
            <a:off x="3491956"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题</a:t>
            </a:r>
          </a:p>
        </p:txBody>
      </p:sp>
      <p:sp>
        <p:nvSpPr>
          <p:cNvPr id="86" name="椭圆 85"/>
          <p:cNvSpPr/>
          <p:nvPr userDrawn="1"/>
        </p:nvSpPr>
        <p:spPr>
          <a:xfrm flipH="1">
            <a:off x="3979845"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试</a:t>
            </a:r>
          </a:p>
        </p:txBody>
      </p:sp>
      <p:sp>
        <p:nvSpPr>
          <p:cNvPr id="87" name="椭圆 86"/>
          <p:cNvSpPr/>
          <p:nvPr userDrawn="1"/>
        </p:nvSpPr>
        <p:spPr>
          <a:xfrm flipH="1">
            <a:off x="4467734"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做</a:t>
            </a:r>
          </a:p>
        </p:txBody>
      </p:sp>
      <p:sp>
        <p:nvSpPr>
          <p:cNvPr id="88" name="TextBox 87"/>
          <p:cNvSpPr txBox="1"/>
          <p:nvPr userDrawn="1"/>
        </p:nvSpPr>
        <p:spPr>
          <a:xfrm>
            <a:off x="4902559" y="3898007"/>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评</a:t>
            </a:r>
            <a:r>
              <a:rPr lang="zh-CN" altLang="en-US" sz="2800" i="0" dirty="0" smtClean="0">
                <a:solidFill>
                  <a:schemeClr val="bg1"/>
                </a:solidFill>
                <a:latin typeface="+mj-ea"/>
                <a:ea typeface="+mj-ea"/>
              </a:rPr>
              <a:t>析指正</a:t>
            </a:r>
            <a:endParaRPr lang="zh-CN" altLang="en-US" sz="2800" i="0" dirty="0">
              <a:solidFill>
                <a:schemeClr val="bg1"/>
              </a:solidFill>
              <a:latin typeface="+mj-ea"/>
              <a:ea typeface="+mj-ea"/>
            </a:endParaRPr>
          </a:p>
        </p:txBody>
      </p:sp>
      <p:sp>
        <p:nvSpPr>
          <p:cNvPr id="89" name="椭圆 88"/>
          <p:cNvSpPr/>
          <p:nvPr userDrawn="1"/>
        </p:nvSpPr>
        <p:spPr>
          <a:xfrm flipH="1">
            <a:off x="3004067"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创</a:t>
            </a:r>
          </a:p>
        </p:txBody>
      </p:sp>
      <p:sp>
        <p:nvSpPr>
          <p:cNvPr id="90" name="椭圆 89"/>
          <p:cNvSpPr/>
          <p:nvPr userDrawn="1"/>
        </p:nvSpPr>
        <p:spPr>
          <a:xfrm flipH="1">
            <a:off x="3491956"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新</a:t>
            </a:r>
          </a:p>
        </p:txBody>
      </p:sp>
      <p:sp>
        <p:nvSpPr>
          <p:cNvPr id="91" name="椭圆 90"/>
          <p:cNvSpPr/>
          <p:nvPr userDrawn="1"/>
        </p:nvSpPr>
        <p:spPr>
          <a:xfrm flipH="1">
            <a:off x="3979845"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模</a:t>
            </a:r>
          </a:p>
        </p:txBody>
      </p:sp>
      <p:sp>
        <p:nvSpPr>
          <p:cNvPr id="92" name="椭圆 91"/>
          <p:cNvSpPr/>
          <p:nvPr userDrawn="1"/>
        </p:nvSpPr>
        <p:spPr>
          <a:xfrm flipH="1">
            <a:off x="4467734"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5FBA0F"/>
                </a:solidFill>
                <a:latin typeface="微软雅黑" panose="020B0503020204020204" pitchFamily="34" charset="-122"/>
                <a:ea typeface="微软雅黑" panose="020B0503020204020204" pitchFamily="34" charset="-122"/>
              </a:rPr>
              <a:t>拟</a:t>
            </a:r>
            <a:endParaRPr lang="zh-CN" altLang="en-US" sz="2400" dirty="0">
              <a:solidFill>
                <a:srgbClr val="5FBA0F"/>
              </a:solidFill>
              <a:latin typeface="微软雅黑" panose="020B0503020204020204" pitchFamily="34" charset="-122"/>
              <a:ea typeface="微软雅黑" panose="020B0503020204020204" pitchFamily="34" charset="-122"/>
            </a:endParaRPr>
          </a:p>
        </p:txBody>
      </p:sp>
      <p:sp>
        <p:nvSpPr>
          <p:cNvPr id="93" name="TextBox 92"/>
          <p:cNvSpPr txBox="1"/>
          <p:nvPr userDrawn="1"/>
        </p:nvSpPr>
        <p:spPr>
          <a:xfrm>
            <a:off x="4902559" y="5046629"/>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预测</a:t>
            </a:r>
            <a:r>
              <a:rPr lang="zh-CN" altLang="en-US" sz="2800" dirty="0">
                <a:solidFill>
                  <a:schemeClr val="bg1"/>
                </a:solidFill>
                <a:latin typeface="+mj-ea"/>
                <a:ea typeface="+mj-ea"/>
              </a:rPr>
              <a:t>演练</a:t>
            </a:r>
            <a:endParaRPr lang="zh-CN" altLang="en-US" sz="2800" i="0" dirty="0">
              <a:solidFill>
                <a:schemeClr val="bg1"/>
              </a:solidFill>
              <a:latin typeface="+mj-ea"/>
              <a:ea typeface="+mj-ea"/>
            </a:endParaRPr>
          </a:p>
        </p:txBody>
      </p:sp>
    </p:spTree>
    <p:extLst>
      <p:ext uri="{BB962C8B-B14F-4D97-AF65-F5344CB8AC3E}">
        <p14:creationId xmlns:p14="http://schemas.microsoft.com/office/powerpoint/2010/main" xmlns="" val="1387326686"/>
      </p:ext>
    </p:extLst>
  </p:cSld>
  <p:clrMapOvr>
    <a:masterClrMapping/>
  </p:clrMapOvr>
  <p:transition spd="slow">
    <p:push/>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83026"/>
            <a:ext cx="5898760" cy="725633"/>
          </a:xfrm>
          <a:prstGeom prst="rect">
            <a:avLst/>
          </a:prstGeom>
        </p:spPr>
        <p:txBody>
          <a:bodyPr anchor="ct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pic>
        <p:nvPicPr>
          <p:cNvPr id="11" name="图片 10"/>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2477425" y="2994177"/>
            <a:ext cx="737932" cy="725633"/>
          </a:xfrm>
          <a:prstGeom prst="rect">
            <a:avLst/>
          </a:prstGeom>
        </p:spPr>
      </p:pic>
    </p:spTree>
    <p:extLst>
      <p:ext uri="{BB962C8B-B14F-4D97-AF65-F5344CB8AC3E}">
        <p14:creationId xmlns:p14="http://schemas.microsoft.com/office/powerpoint/2010/main" xmlns="" val="3092295814"/>
      </p:ext>
    </p:extLst>
  </p:cSld>
  <p:clrMapOvr>
    <a:masterClrMapping/>
  </p:clrMapOvr>
  <p:transition spd="slow">
    <p:push/>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2_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10011"/>
            <a:ext cx="5898760"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130062492"/>
      </p:ext>
    </p:extLst>
  </p:cSld>
  <p:clrMapOvr>
    <a:masterClrMapping/>
  </p:clrMapOvr>
  <p:transition spd="slow">
    <p:push/>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两栏内容">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73692425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0661439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热点聚焦">
    <p:spTree>
      <p:nvGrpSpPr>
        <p:cNvPr id="1" name=""/>
        <p:cNvGrpSpPr/>
        <p:nvPr/>
      </p:nvGrpSpPr>
      <p:grpSpPr>
        <a:xfrm>
          <a:off x="0" y="0"/>
          <a:ext cx="0" cy="0"/>
          <a:chOff x="0" y="0"/>
          <a:chExt cx="0" cy="0"/>
        </a:xfrm>
      </p:grpSpPr>
      <p:sp>
        <p:nvSpPr>
          <p:cNvPr id="11" name="同侧圆角矩形 10"/>
          <p:cNvSpPr/>
          <p:nvPr userDrawn="1"/>
        </p:nvSpPr>
        <p:spPr>
          <a:xfrm>
            <a:off x="4499992" y="538157"/>
            <a:ext cx="933451"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核心考点</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12" name="直接连接符 11"/>
          <p:cNvCxnSpPr/>
          <p:nvPr userDrawn="1"/>
        </p:nvCxnSpPr>
        <p:spPr>
          <a:xfrm>
            <a:off x="4596648" y="874706"/>
            <a:ext cx="757355"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7378201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 Target="../slides/slide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 Target="../slides/slide2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6" cstate="print"/>
          <a:srcRect/>
          <a:tile tx="0" ty="0" sx="100000" sy="100000" flip="none" algn="tl"/>
        </a:blipFill>
        <a:effectLst/>
      </p:bgPr>
    </p:bg>
    <p:spTree>
      <p:nvGrpSpPr>
        <p:cNvPr id="1" name=""/>
        <p:cNvGrpSpPr/>
        <p:nvPr/>
      </p:nvGrpSpPr>
      <p:grpSpPr>
        <a:xfrm>
          <a:off x="0" y="0"/>
          <a:ext cx="0" cy="0"/>
          <a:chOff x="0" y="0"/>
          <a:chExt cx="0" cy="0"/>
        </a:xfrm>
      </p:grpSpPr>
      <p:sp>
        <p:nvSpPr>
          <p:cNvPr id="13" name="矩形 12"/>
          <p:cNvSpPr/>
          <p:nvPr/>
        </p:nvSpPr>
        <p:spPr>
          <a:xfrm>
            <a:off x="3171825" y="467380"/>
            <a:ext cx="5000575" cy="44134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 y="6738378"/>
            <a:ext cx="9157036" cy="128253"/>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矩形 22"/>
          <p:cNvSpPr/>
          <p:nvPr/>
        </p:nvSpPr>
        <p:spPr>
          <a:xfrm>
            <a:off x="8172400" y="467380"/>
            <a:ext cx="971600" cy="441340"/>
          </a:xfrm>
          <a:prstGeom prst="rect">
            <a:avLst/>
          </a:prstGeom>
          <a:solidFill>
            <a:srgbClr val="FC92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433638" y="0"/>
            <a:ext cx="1711621" cy="90872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黑体" panose="02010600030101010101" pitchFamily="2" charset="-122"/>
                <a:ea typeface="黑体" panose="02010600030101010101" pitchFamily="2" charset="-122"/>
              </a:rPr>
              <a:t>专题三</a:t>
            </a:r>
            <a:endParaRPr lang="zh-CN" altLang="en-US" b="1" dirty="0">
              <a:latin typeface="黑体" panose="02010600030101010101" pitchFamily="2" charset="-122"/>
              <a:ea typeface="黑体" panose="02010600030101010101" pitchFamily="2" charset="-122"/>
            </a:endParaRPr>
          </a:p>
        </p:txBody>
      </p:sp>
      <p:cxnSp>
        <p:nvCxnSpPr>
          <p:cNvPr id="25" name="直接连接符 24"/>
          <p:cNvCxnSpPr/>
          <p:nvPr/>
        </p:nvCxnSpPr>
        <p:spPr>
          <a:xfrm flipH="1">
            <a:off x="0" y="6727668"/>
            <a:ext cx="9144000" cy="0"/>
          </a:xfrm>
          <a:prstGeom prst="line">
            <a:avLst/>
          </a:prstGeom>
          <a:ln w="12700">
            <a:solidFill>
              <a:srgbClr val="E20000"/>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 y="937527"/>
            <a:ext cx="9144000" cy="3600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p:cNvPicPr>
            <a:picLocks noChangeAspect="1"/>
          </p:cNvPicPr>
          <p:nvPr/>
        </p:nvPicPr>
        <p:blipFill>
          <a:blip r:embed="rId17" cstate="print">
            <a:extLst>
              <a:ext uri="{28A0092B-C50C-407E-A947-70E740481C1C}">
                <a14:useLocalDpi xmlns:a14="http://schemas.microsoft.com/office/drawing/2010/main" xmlns="" val="0"/>
              </a:ext>
            </a:extLst>
          </a:blip>
          <a:stretch>
            <a:fillRect/>
          </a:stretch>
        </p:blipFill>
        <p:spPr>
          <a:xfrm>
            <a:off x="375627" y="161189"/>
            <a:ext cx="628650" cy="619125"/>
          </a:xfrm>
          <a:prstGeom prst="rect">
            <a:avLst/>
          </a:prstGeom>
        </p:spPr>
      </p:pic>
      <p:sp>
        <p:nvSpPr>
          <p:cNvPr id="29" name="TextBox 28"/>
          <p:cNvSpPr txBox="1"/>
          <p:nvPr/>
        </p:nvSpPr>
        <p:spPr>
          <a:xfrm>
            <a:off x="3235833" y="75617"/>
            <a:ext cx="3647152" cy="369332"/>
          </a:xfrm>
          <a:prstGeom prst="rect">
            <a:avLst/>
          </a:prstGeom>
          <a:noFill/>
        </p:spPr>
        <p:txBody>
          <a:bodyPr wrap="none" rtlCol="0">
            <a:spAutoFit/>
          </a:bodyPr>
          <a:lstStyle/>
          <a:p>
            <a:r>
              <a:rPr lang="zh-CN" altLang="zh-CN" sz="1800" b="1" dirty="0" smtClean="0">
                <a:solidFill>
                  <a:srgbClr val="C00000"/>
                </a:solidFill>
              </a:rPr>
              <a:t>第三讲　分析散文的主要表现手法</a:t>
            </a:r>
            <a:endParaRPr lang="zh-CN" altLang="en-US" b="1" dirty="0">
              <a:solidFill>
                <a:srgbClr val="C00000"/>
              </a:solidFill>
              <a:latin typeface="+mj-ea"/>
              <a:ea typeface="+mj-ea"/>
            </a:endParaRPr>
          </a:p>
        </p:txBody>
      </p:sp>
      <p:sp>
        <p:nvSpPr>
          <p:cNvPr id="17" name="灯片编号占位符 3"/>
          <p:cNvSpPr>
            <a:spLocks noGrp="1"/>
          </p:cNvSpPr>
          <p:nvPr>
            <p:ph type="sldNum" sz="quarter" idx="4"/>
          </p:nvPr>
        </p:nvSpPr>
        <p:spPr>
          <a:xfrm>
            <a:off x="8374429" y="507713"/>
            <a:ext cx="662067" cy="365125"/>
          </a:xfrm>
          <a:prstGeom prst="rect">
            <a:avLst/>
          </a:prstGeom>
        </p:spPr>
        <p:txBody>
          <a:bodyPr/>
          <a:lstStyle>
            <a:lvl1pPr>
              <a:defRPr>
                <a:solidFill>
                  <a:schemeClr val="bg1"/>
                </a:solidFill>
                <a:latin typeface="+mj-ea"/>
                <a:ea typeface="+mj-ea"/>
              </a:defRPr>
            </a:lvl1pPr>
          </a:lstStyle>
          <a:p>
            <a:fld id="{4BF17FCF-D4DA-449D-A468-DDB7E43619E6}" type="slidenum">
              <a:rPr lang="zh-CN" altLang="en-US" smtClean="0"/>
              <a:pPr/>
              <a:t>‹#›</a:t>
            </a:fld>
            <a:endParaRPr lang="zh-CN" altLang="en-US" dirty="0"/>
          </a:p>
        </p:txBody>
      </p:sp>
      <p:sp>
        <p:nvSpPr>
          <p:cNvPr id="15" name="同侧圆角矩形 14">
            <a:hlinkClick r:id="rId18" action="ppaction://hlinksldjump" tooltip="点击进入"/>
          </p:cNvPr>
          <p:cNvSpPr/>
          <p:nvPr userDrawn="1"/>
        </p:nvSpPr>
        <p:spPr>
          <a:xfrm>
            <a:off x="4499992" y="607236"/>
            <a:ext cx="929696"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核心考点</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
        <p:nvSpPr>
          <p:cNvPr id="16" name="同侧圆角矩形 15">
            <a:hlinkClick r:id="rId19" action="ppaction://hlinksldjump" tooltip="点击进入"/>
          </p:cNvPr>
          <p:cNvSpPr/>
          <p:nvPr userDrawn="1"/>
        </p:nvSpPr>
        <p:spPr>
          <a:xfrm>
            <a:off x="5487556" y="607236"/>
            <a:ext cx="929696"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类题演练</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2527726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61" r:id="rId5"/>
    <p:sldLayoutId id="2147483662"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2.xml"/></Relationships>
</file>

<file path=ppt/slides/_rels/slide11.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2.xml"/></Relationships>
</file>

<file path=ppt/slides/_rels/slide12.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2.xml"/></Relationships>
</file>

<file path=ppt/slides/_rels/slide13.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2.xml"/></Relationships>
</file>

<file path=ppt/slides/_rels/slide14.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2.xml"/></Relationships>
</file>

<file path=ppt/slides/_rels/slide15.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2.xml"/></Relationships>
</file>

<file path=ppt/slides/_rels/slide16.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2.xml"/></Relationships>
</file>

<file path=ppt/slides/_rels/slide17.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2.xml"/></Relationships>
</file>

<file path=ppt/slides/_rels/slide18.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3.xml"/><Relationship Id="rId1" Type="http://schemas.openxmlformats.org/officeDocument/2006/relationships/slideLayout" Target="../slideLayouts/slideLayout9.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slide" Target="slide12.xml"/></Relationships>
</file>

<file path=ppt/slides/_rels/slide19.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2.xml"/></Relationships>
</file>

<file path=ppt/slides/_rels/slide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xml"/><Relationship Id="rId1" Type="http://schemas.openxmlformats.org/officeDocument/2006/relationships/slideLayout" Target="../slideLayouts/slideLayout9.xml"/><Relationship Id="rId5" Type="http://schemas.openxmlformats.org/officeDocument/2006/relationships/slide" Target="slide12.xml"/><Relationship Id="rId4" Type="http://schemas.openxmlformats.org/officeDocument/2006/relationships/slide" Target="slide10.xml"/></Relationships>
</file>

<file path=ppt/slides/_rels/slide20.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5.xml"/><Relationship Id="rId1" Type="http://schemas.openxmlformats.org/officeDocument/2006/relationships/slideLayout" Target="../slideLayouts/slideLayout10.xml"/><Relationship Id="rId5" Type="http://schemas.openxmlformats.org/officeDocument/2006/relationships/slide" Target="slide28.xml"/><Relationship Id="rId4" Type="http://schemas.openxmlformats.org/officeDocument/2006/relationships/slide" Target="slide27.xml"/></Relationships>
</file>

<file path=ppt/slides/_rels/slide21.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5.xml"/><Relationship Id="rId1" Type="http://schemas.openxmlformats.org/officeDocument/2006/relationships/slideLayout" Target="../slideLayouts/slideLayout10.xml"/><Relationship Id="rId5" Type="http://schemas.openxmlformats.org/officeDocument/2006/relationships/slide" Target="slide28.xml"/><Relationship Id="rId4" Type="http://schemas.openxmlformats.org/officeDocument/2006/relationships/slide" Target="slide27.xml"/></Relationships>
</file>

<file path=ppt/slides/_rels/slide22.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5.xml"/><Relationship Id="rId1" Type="http://schemas.openxmlformats.org/officeDocument/2006/relationships/slideLayout" Target="../slideLayouts/slideLayout10.xml"/><Relationship Id="rId5" Type="http://schemas.openxmlformats.org/officeDocument/2006/relationships/slide" Target="slide28.xml"/><Relationship Id="rId4" Type="http://schemas.openxmlformats.org/officeDocument/2006/relationships/slide" Target="slide27.xml"/></Relationships>
</file>

<file path=ppt/slides/_rels/slide23.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5.xml"/><Relationship Id="rId1" Type="http://schemas.openxmlformats.org/officeDocument/2006/relationships/slideLayout" Target="../slideLayouts/slideLayout10.xml"/><Relationship Id="rId5" Type="http://schemas.openxmlformats.org/officeDocument/2006/relationships/slide" Target="slide28.xml"/><Relationship Id="rId4" Type="http://schemas.openxmlformats.org/officeDocument/2006/relationships/slide" Target="slide27.xml"/></Relationships>
</file>

<file path=ppt/slides/_rels/slide24.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5.xml"/><Relationship Id="rId1" Type="http://schemas.openxmlformats.org/officeDocument/2006/relationships/slideLayout" Target="../slideLayouts/slideLayout10.xml"/><Relationship Id="rId5" Type="http://schemas.openxmlformats.org/officeDocument/2006/relationships/slide" Target="slide28.xml"/><Relationship Id="rId4" Type="http://schemas.openxmlformats.org/officeDocument/2006/relationships/slide" Target="slide27.xml"/></Relationships>
</file>

<file path=ppt/slides/_rels/slide25.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5.xml"/><Relationship Id="rId1" Type="http://schemas.openxmlformats.org/officeDocument/2006/relationships/slideLayout" Target="../slideLayouts/slideLayout10.xml"/><Relationship Id="rId5" Type="http://schemas.openxmlformats.org/officeDocument/2006/relationships/slide" Target="slide28.xml"/><Relationship Id="rId4" Type="http://schemas.openxmlformats.org/officeDocument/2006/relationships/slide" Target="slide27.xml"/></Relationships>
</file>

<file path=ppt/slides/_rels/slide26.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5.xml"/><Relationship Id="rId1" Type="http://schemas.openxmlformats.org/officeDocument/2006/relationships/slideLayout" Target="../slideLayouts/slideLayout10.xml"/><Relationship Id="rId5" Type="http://schemas.openxmlformats.org/officeDocument/2006/relationships/slide" Target="slide28.xml"/><Relationship Id="rId4" Type="http://schemas.openxmlformats.org/officeDocument/2006/relationships/slide" Target="slide27.xml"/></Relationships>
</file>

<file path=ppt/slides/_rels/slide27.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5.xml"/><Relationship Id="rId1" Type="http://schemas.openxmlformats.org/officeDocument/2006/relationships/slideLayout" Target="../slideLayouts/slideLayout10.xml"/><Relationship Id="rId5" Type="http://schemas.openxmlformats.org/officeDocument/2006/relationships/slide" Target="slide28.xml"/><Relationship Id="rId4" Type="http://schemas.openxmlformats.org/officeDocument/2006/relationships/slide" Target="slide27.xml"/></Relationships>
</file>

<file path=ppt/slides/_rels/slide28.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5.xml"/><Relationship Id="rId1" Type="http://schemas.openxmlformats.org/officeDocument/2006/relationships/slideLayout" Target="../slideLayouts/slideLayout10.xml"/><Relationship Id="rId5" Type="http://schemas.openxmlformats.org/officeDocument/2006/relationships/slide" Target="slide28.xml"/><Relationship Id="rId4" Type="http://schemas.openxmlformats.org/officeDocument/2006/relationships/slide" Target="slide27.xml"/></Relationships>
</file>

<file path=ppt/slides/_rels/slide3.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2.xml"/></Relationships>
</file>

<file path=ppt/slides/_rels/slide4.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2.xml"/></Relationships>
</file>

<file path=ppt/slides/_rels/slide5.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2.xml"/></Relationships>
</file>

<file path=ppt/slides/_rels/slide6.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2.xml"/></Relationships>
</file>

<file path=ppt/slides/_rels/slide7.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2.xml"/></Relationships>
</file>

<file path=ppt/slides/_rels/slide8.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2.xml"/></Relationships>
</file>

<file path=ppt/slides/_rels/slide9.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ctrTitle"/>
          </p:nvPr>
        </p:nvSpPr>
        <p:spPr>
          <a:xfrm>
            <a:off x="2102946" y="3068960"/>
            <a:ext cx="7128792" cy="608413"/>
          </a:xfrm>
        </p:spPr>
        <p:txBody>
          <a:bodyPr/>
          <a:lstStyle/>
          <a:p>
            <a:r>
              <a:rPr lang="zh-CN" altLang="zh-CN" sz="3200" dirty="0"/>
              <a:t>第三讲　分析散文的主要表现手法</a:t>
            </a:r>
          </a:p>
        </p:txBody>
      </p:sp>
    </p:spTree>
    <p:extLst>
      <p:ext uri="{BB962C8B-B14F-4D97-AF65-F5344CB8AC3E}">
        <p14:creationId xmlns:p14="http://schemas.microsoft.com/office/powerpoint/2010/main" xmlns="" val="1474908043"/>
      </p:ext>
    </p:extLst>
  </p:cSld>
  <p:clrMapOvr>
    <a:masterClrMapping/>
  </p:clrMapOvr>
  <p:transition spd="slow">
    <p:blinds/>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技巧总结</a:t>
            </a: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1385664"/>
            <a:ext cx="8128000" cy="533492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分析散文的表现手法应注意的</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b="1" dirty="0">
                <a:solidFill>
                  <a:srgbClr val="000000"/>
                </a:solidFill>
                <a:latin typeface="Times New Roman" panose="02020603050405020304" pitchFamily="18" charset="0"/>
                <a:cs typeface="Times New Roman" panose="02020603050405020304" pitchFamily="18" charset="0"/>
              </a:rPr>
              <a:t>个方面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把握角度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结合文章准确分析。表达技巧可以从修辞、结构章法和表达方式角度来考虑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然后结合文本准确作答。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认知手法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结合文本准确判断。对各种表现手法要有准确的认知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在此基础上结合文本就可得出答案。散文常见的手法有借景抒情、托物言志、以小见大、铺垫、衬托、对比、象征、虚实结合、欲扬先抑、卒章显志、联想、想象等。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概括准确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答案具体全面。在作答时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先说明运用了什么手法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然后分析概括某种手法所表现的具体内容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达到了怎样的效果。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表现手法题型表述方式通常为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文章运用了什么样的艺术手法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艺术技巧、表达技巧等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作者是如何写</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这样写有什么作用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或好处、妙处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赏析这段文字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这句话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的艺术手法和作用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或表达效果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cs typeface="Times New Roman" panose="02020603050405020304" pitchFamily="18" charset="0"/>
              </a:rPr>
              <a:t>赏析这段文字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这句话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25186182"/>
      </p:ext>
    </p:extLst>
  </p:cSld>
  <p:clrMapOvr>
    <a:masterClrMapping/>
  </p:clrMapOvr>
  <mc:AlternateContent xmlns:mc="http://schemas.openxmlformats.org/markup-compatibility/2006">
    <mc:Choice xmlns:p14="http://schemas.microsoft.com/office/powerpoint/2010/main" xmlns="" Requires="p14">
      <p:transition spd="slow" p14:dur="800">
        <p:cover dir="lu"/>
      </p:transition>
    </mc:Choice>
    <mc:Fallback>
      <p:transition spd="slow">
        <p:cover dir="lu"/>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技巧总结</a:t>
            </a: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4" name="矩形 3"/>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答题模板</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第一步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指认手法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要说出这段话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运用了什么艺术技巧。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第二步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具体解释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就是结合文章的中心及相关内容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阐述这一手法在文中是如何运用的。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第三步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简述好处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就是叙述一下这一手法运用的价值、意义。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80294694"/>
      </p:ext>
    </p:extLst>
  </p:cSld>
  <p:clrMapOvr>
    <a:masterClrMapping/>
  </p:clrMapOvr>
  <mc:AlternateContent xmlns:mc="http://schemas.openxmlformats.org/markup-compatibility/2006">
    <mc:Choice xmlns:p14="http://schemas.microsoft.com/office/powerpoint/2010/main" xmlns="" Requires="p14">
      <p:transition spd="slow" p14:dur="800">
        <p:cover dir="r"/>
      </p:transition>
    </mc:Choice>
    <mc:Fallback>
      <p:transition spd="slow">
        <p:cover dir="r"/>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3" name="矩形 2"/>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篱笆青青</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宋长征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篱笆青青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来自乡村的深处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青绿着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蜿蜒着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像一条绿色的丝带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拴住乡村的暖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拴住庄户人的脚步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拴住千里万里之外游子的心。你见过山的险峻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见过海的宽广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却不一定见过一围小小的篱笆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纤细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温柔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一如母亲慈爱的眼神。等你走得近了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等你放下手中的行囊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你禁不住要停下来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在这小小的篱笆旁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借着篱笆青青的思绪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想起了远方的亲人。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47516801"/>
      </p:ext>
    </p:extLst>
  </p:cSld>
  <p:clrMapOvr>
    <a:masterClrMapping/>
  </p:clrMapOvr>
  <mc:AlternateContent xmlns:mc="http://schemas.openxmlformats.org/markup-compatibility/2006">
    <mc:Choice xmlns:p14="http://schemas.microsoft.com/office/powerpoint/2010/main" xmlns="" Requires="p14">
      <p:transition spd="slow" p14:dur="800">
        <p:cut/>
      </p:transition>
    </mc:Choice>
    <mc:Fallback>
      <p:transition spd="slow">
        <p:cut/>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3" name="矩形 2"/>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一丛篱笆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可能是一段小小的竹林。青青的叶子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细细的竹节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繁密或稀疏的枝条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透过去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能看见鸡的逡巡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鸭的悠闲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或许还有一条狗戒备的眼神。忽而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篱笆深处闪过一张朴实的面孔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和蔼的女主人会用浓浓的方言问你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渴了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还是累了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要歇歇脚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庄户人家的日子散乱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不过水是甜甜的。没错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甜津津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凉丝丝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你不要介意隔着竹篱递过来的青瓷大碗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井里汲取的凉水混着竹的清新沁人心脾。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竹篱内外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陌生也变得如此温馨。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87905837"/>
      </p:ext>
    </p:extLst>
  </p:cSld>
  <p:clrMapOvr>
    <a:masterClrMapping/>
  </p:clrMapOvr>
  <mc:AlternateContent xmlns:mc="http://schemas.openxmlformats.org/markup-compatibility/2006">
    <mc:Choice xmlns:p14="http://schemas.microsoft.com/office/powerpoint/2010/main" xmlns="" Requires="p14">
      <p:transition spd="slow" p14:dur="800">
        <p:cover/>
      </p:transition>
    </mc:Choice>
    <mc:Fallback>
      <p:transition spd="slow">
        <p:cover/>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4" name="矩形 3"/>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一丛篱笆可能是一棵棵紧密相连的花椒树。尖尖的针刺均匀分布在相互交错的枝丫间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不挡风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不挡雨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却可以忠实守护好自家的小院。院子里的枣树挂满了果儿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红的青的真好看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馋煞了几个调皮的乡下小子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他们围着花椒树篱笆转了好几圈儿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就是没找到一个可以下手的地方。这些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树篱都看见了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只是不想说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但等八月十五的当口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卸枣果儿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主人自会提了满满一篮子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东家西家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左邻右舍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哪个乡下的捣蛋鬼都能咀嚼上甜丝丝脆生生的大红枣。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花椒树上已然挂满了一嘟噜一嘟噜的小花椒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红红的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秋风里飘着麻酥酥的香味儿。</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85589191"/>
      </p:ext>
    </p:extLst>
  </p:cSld>
  <p:clrMapOvr>
    <a:masterClrMapping/>
  </p:clrMapOvr>
  <mc:AlternateContent xmlns:mc="http://schemas.openxmlformats.org/markup-compatibility/2006">
    <mc:Choice xmlns:p14="http://schemas.microsoft.com/office/powerpoint/2010/main" xmlns="" Requires="p14">
      <p:transition spd="slow" p14:dur="800">
        <p:pull dir="lu"/>
      </p:transition>
    </mc:Choice>
    <mc:Fallback>
      <p:transition spd="slow">
        <p:pull dir="lu"/>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4" name="矩形 3"/>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一丛篱笆可能是一串长长的豆角丝瓜架。父亲随便插了一圈小木棍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母亲在春天撒下种子。单等着春风吹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单等着夏雨下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长长的木篱笆上开满了花。有吊瓜花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有丝瓜花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有紫红如梅朵的梅豆花。要不人说乡下的母亲辛苦呢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见缝插针地打扮了一下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就给小小的农家小院牵来一篱笆美丽的花。蜜蜂嗡嗡飞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蝴蝶对对舞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偶尔也有一只小虫子躲在花篱的深处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弹起柔柔的丝弦。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⑦</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繁花锦簇的木篱笆是母性乡村优雅的花边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掩映间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羞怯不语。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42849530"/>
      </p:ext>
    </p:extLst>
  </p:cSld>
  <p:clrMapOvr>
    <a:masterClrMapping/>
  </p:clrMapOvr>
  <mc:AlternateContent xmlns:mc="http://schemas.openxmlformats.org/markup-compatibility/2006">
    <mc:Choice xmlns:p14="http://schemas.microsoft.com/office/powerpoint/2010/main" xmlns="" Requires="p14">
      <p:transition spd="slow" p14:dur="800">
        <p:strips dir="ld"/>
      </p:transition>
    </mc:Choice>
    <mc:Fallback>
      <p:transition spd="slow">
        <p:strips dir="ld"/>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4" name="矩形 3"/>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⑧</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红红的朝阳升起来了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一声鸡啼唱破了黎明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一刹那乡村沐浴在七彩云霞下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鸟儿们在篱笆上唱起了情歌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歌声婉转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流淌着多情的音符。我自散发着谷物香醇的梦里醒来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绕着青青的篱笆看了又看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像读一首诗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像欣赏一幅画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像听一曲古典的乡情乡韵。每片叶子都是清新的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每朵花都飘散着清香。就连晶莹的露珠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一旦亲近上青青的篱笆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也会久久舍不得离去。它快乐地从高处滑落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落在低处的叶面上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又调皮地跌落在篱笆下青青的草丛里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又或许被几只早起的蚂蚁匆匆抢了去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分享着自然母亲赐予的芳醇。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94155422"/>
      </p:ext>
    </p:extLst>
  </p:cSld>
  <p:clrMapOvr>
    <a:masterClrMapping/>
  </p:clrMapOvr>
  <mc:AlternateContent xmlns:mc="http://schemas.openxmlformats.org/markup-compatibility/2006">
    <mc:Choice xmlns:p14="http://schemas.microsoft.com/office/powerpoint/2010/main" xmlns="" Requires="p14">
      <p:transition spd="slow" p14:dur="800">
        <p:cover/>
      </p:transition>
    </mc:Choice>
    <mc:Fallback>
      <p:transition spd="slow">
        <p:cover/>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3" name="矩形 2"/>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花墙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当我想起这个词来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青青的篱笆把我包围在幸福的记忆中央。我知道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乡村是贫穷的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但乡村又是那样的质朴。每一个村庄有每一个村庄的气息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每一个村庄都会有几条青青柔柔的篱笆墙。春天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你推开料峭的春寒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跟墙角的爬山虎较着劲儿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和田野里的庄稼打个赌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一定要把乡村打扮成如花的女儿。秋天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你怎能拒绝篱笆上面青青红红的果实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长长的丝瓜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爬一路结一路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点缀其间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紫红的梅豆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站在最高处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像一面面飘扬在风中的旗帜。母亲呢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正忙着招呼路过篱笆门的大娘婶子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多摘点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多摘点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你看这篱笆要压塌了呢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8047619"/>
      </p:ext>
    </p:extLst>
  </p:cSld>
  <p:clrMapOvr>
    <a:masterClrMapping/>
  </p:clrMapOvr>
  <mc:AlternateContent xmlns:mc="http://schemas.openxmlformats.org/markup-compatibility/2006">
    <mc:Choice xmlns:p14="http://schemas.microsoft.com/office/powerpoint/2010/main" xmlns="" Requires="p14">
      <p:transition spd="slow" p14:dur="800">
        <p:blinds/>
      </p:transition>
    </mc:Choice>
    <mc:Fallback>
      <p:transition spd="slow">
        <p:blind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4" name="矩形 3"/>
          <p:cNvSpPr>
            <a:spLocks noChangeAspect="1"/>
          </p:cNvSpPr>
          <p:nvPr/>
        </p:nvSpPr>
        <p:spPr>
          <a:xfrm>
            <a:off x="508000" y="1390325"/>
            <a:ext cx="8128000" cy="537377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⑩</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平原的乡下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不见山不见水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唯独随处可见青青的篱笆。土墙呢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嫌太厚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嫌太重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让人感觉不到一丝轻松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砖墙呢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嫌太高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嫌太冷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有点不近人情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只有篱笆墙的影子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青青细细柔柔长长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像过也过不完的青葱岁月。我从乡下走来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深深懂得篱笆墙的弱德之美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不与人争辩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也不自惭形秽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只要心中永驻春天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生命的青绿会一直蔓延。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轻轻的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当我的眼神再次抚摸青青的篱笆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刚好暮色渐浓。一弯新月升起在村庄的上空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皎洁的月光洒在屋檐上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流泻在安静的庭院中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穿过岁月那围青青的篱笆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投影在我安静的思绪里。这一生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是不是我也会拥有自己的篱墙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一丛青青的竹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或一排密密的小树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抑或一面开满春天的花墙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清与浊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真与假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善与恶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都不会轻易逾越。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愿与一面清寂的篱笆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与乡村相守到老。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作者在文章的第</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段中运用了第二人称手法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这样写有什么作用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0" name="Picture 306"/>
          <p:cNvPicPr/>
          <p:nvPr/>
        </p:nvPicPr>
        <p:blipFill>
          <a:blip r:embed="rId5" cstate="print"/>
          <a:stretch>
            <a:fillRect/>
          </a:stretch>
        </p:blipFill>
        <p:spPr>
          <a:xfrm>
            <a:off x="770563" y="3449782"/>
            <a:ext cx="345053" cy="345053"/>
          </a:xfrm>
          <a:prstGeom prst="rect">
            <a:avLst/>
          </a:prstGeom>
        </p:spPr>
      </p:pic>
      <p:pic>
        <p:nvPicPr>
          <p:cNvPr id="14" name="Picture 307"/>
          <p:cNvPicPr/>
          <p:nvPr/>
        </p:nvPicPr>
        <p:blipFill>
          <a:blip r:embed="rId6" cstate="print"/>
          <a:stretch>
            <a:fillRect/>
          </a:stretch>
        </p:blipFill>
        <p:spPr>
          <a:xfrm>
            <a:off x="780953" y="5892259"/>
            <a:ext cx="345053" cy="345053"/>
          </a:xfrm>
          <a:prstGeom prst="rect">
            <a:avLst/>
          </a:prstGeom>
        </p:spPr>
      </p:pic>
    </p:spTree>
    <p:extLst>
      <p:ext uri="{BB962C8B-B14F-4D97-AF65-F5344CB8AC3E}">
        <p14:creationId xmlns:p14="http://schemas.microsoft.com/office/powerpoint/2010/main" xmlns="" val="699800190"/>
      </p:ext>
    </p:extLst>
  </p:cSld>
  <p:clrMapOvr>
    <a:masterClrMapping/>
  </p:clrMapOvr>
  <mc:AlternateContent xmlns:mc="http://schemas.openxmlformats.org/markup-compatibility/2006">
    <mc:Choice xmlns:p14="http://schemas.microsoft.com/office/powerpoint/2010/main" xmlns="" Requires="p14">
      <p:transition spd="slow" p14:dur="800">
        <p:blinds/>
      </p:transition>
    </mc:Choice>
    <mc:Fallback>
      <p:transition spd="slow">
        <p:blind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3" name="矩形 2"/>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拉近了作者与读者的距离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揣摩读者心理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在对比中表达了对篱笆墙的喜爱之情。</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容易引起读者的共鸣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让读者也仿佛感受到了篱笆墙的慈爱与温馨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撩起了思念亲人的情绪。</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解答本题要联系第二人称手法和作用来分析。第</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段中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从作者笔下的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篱笆青青</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像一条绿色的丝带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拴住乡村的暖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拴住庄户人的脚步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拴住千里万里之外游子的心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一围小小的篱笆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纤细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温柔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一如母亲慈爱的眼神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等语句可以看出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篱笆墙的慈爱与温馨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撩起了作者思念亲人的情绪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也表达出了作者对篱笆墙的喜爱之情。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62009268"/>
      </p:ext>
    </p:extLst>
  </p:cSld>
  <p:clrMapOvr>
    <a:masterClrMapping/>
  </p:clrMapOvr>
  <mc:AlternateContent xmlns:mc="http://schemas.openxmlformats.org/markup-compatibility/2006">
    <mc:Choice xmlns:p14="http://schemas.microsoft.com/office/powerpoint/2010/main" xmlns="" Requires="p14">
      <p:transition spd="slow" p14:dur="800">
        <p:wipe dir="u"/>
      </p:transition>
    </mc:Choice>
    <mc:Fallback>
      <p:transition spd="slow">
        <p:wipe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a:t>
            </a:fld>
            <a:r>
              <a:rPr lang="en-US" altLang="zh-CN" dirty="0" smtClean="0"/>
              <a:t>-</a:t>
            </a:r>
            <a:endParaRPr lang="zh-CN" altLang="en-US" dirty="0"/>
          </a:p>
        </p:txBody>
      </p:sp>
      <p:sp>
        <p:nvSpPr>
          <p:cNvPr id="41" name="TextBox 40">
            <a:hlinkClick r:id="rId3"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43" name="TextBox 42">
            <a:hlinkClick r:id="rId4"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44" name="TextBox 43">
            <a:hlinkClick r:id="rId5"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2724265"/>
            <a:ext cx="8128000" cy="166346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散文的表现手法主要是各种表达方式、表现技巧、修辞手法的综合运用。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分析作品体裁的基本特征和主要表现手法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是散文阅读的基本能力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是进行鉴赏、品评的基础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同时也是散文阅读的重要考点。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27561553"/>
      </p:ext>
    </p:extLst>
  </p:cSld>
  <p:clrMapOvr>
    <a:masterClrMapping/>
  </p:clrMapOvr>
  <mc:AlternateContent xmlns:mc="http://schemas.openxmlformats.org/markup-compatibility/2006">
    <mc:Choice xmlns:p14="http://schemas.microsoft.com/office/powerpoint/2010/main" xmlns="" Requires="p14">
      <p:transition spd="slow" p14:dur="800">
        <p:split dir="in"/>
      </p:transition>
    </mc:Choice>
    <mc:Fallback>
      <p:transition spd="slow">
        <p:split dir="in"/>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20</a:t>
            </a:fld>
            <a:r>
              <a:rPr lang="en-US" altLang="zh-CN" dirty="0" smtClean="0"/>
              <a:t>-</a:t>
            </a:r>
            <a:endParaRPr lang="zh-CN" altLang="en-US" dirty="0"/>
          </a:p>
        </p:txBody>
      </p:sp>
      <p:sp>
        <p:nvSpPr>
          <p:cNvPr id="34" name="椭圆 33">
            <a:hlinkClick r:id="rId2"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36" name="椭圆 35">
            <a:hlinkClick r:id="rId3"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7" name="椭圆 36">
            <a:hlinkClick r:id="rId4"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0" name="椭圆 9">
            <a:hlinkClick r:id="rId5"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3" name="矩形 2"/>
          <p:cNvSpPr>
            <a:spLocks noChangeAspect="1"/>
          </p:cNvSpPr>
          <p:nvPr/>
        </p:nvSpPr>
        <p:spPr>
          <a:xfrm>
            <a:off x="508000" y="1452671"/>
            <a:ext cx="8128000" cy="492865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黑土地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韩静霆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我是北方的黑土捏成的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土性浇铸在我的灵魂之中了。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我生于黑土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长于黑土。童年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我用黑土捏出我的天使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狗。我和黑土造就的这些众生厮守、说话。我用黑土制成能吹奏抑抑扬扬、呜呜咽咽曲调的埙。我的埙就是我的唇舌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我生命的延长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我灵魂的独白。我是黑土的上帝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黑土也是我的上帝。</a:t>
            </a:r>
            <a:r>
              <a:rPr lang="en-US" altLang="zh-CN" sz="2200" dirty="0">
                <a:solidFill>
                  <a:srgbClr val="000000"/>
                </a:solidFill>
                <a:latin typeface="Times New Roman" panose="02020603050405020304" pitchFamily="18" charset="0"/>
                <a:cs typeface="Times New Roman" panose="02020603050405020304" pitchFamily="18" charset="0"/>
              </a:rPr>
              <a:t>26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年前我孑然一身进关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闯荡京华。我住在前门箭楼下的小客栈里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柔和湿滑的京腔在议论我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这个北方的小牛犊子。哦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是的。牛犊子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我。我走出北方黑色的漠野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什么也没带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我带走了一样东西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永生永世不可抛弃也无法抛弃的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就是我的土性。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33969546"/>
      </p:ext>
    </p:extLst>
  </p:cSld>
  <p:clrMapOvr>
    <a:masterClrMapping/>
  </p:clrMapOvr>
  <mc:AlternateContent xmlns:mc="http://schemas.openxmlformats.org/markup-compatibility/2006">
    <mc:Choice xmlns:p14="http://schemas.microsoft.com/office/powerpoint/2010/main" xmlns="" Requires="p14">
      <p:transition spd="slow" p14:dur="1400">
        <p:cover dir="r"/>
      </p:transition>
    </mc:Choice>
    <mc:Fallback>
      <p:transition spd="slow">
        <p:cover dir="r"/>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21</a:t>
            </a:fld>
            <a:r>
              <a:rPr lang="en-US" altLang="zh-CN" dirty="0" smtClean="0"/>
              <a:t>-</a:t>
            </a:r>
            <a:endParaRPr lang="zh-CN" altLang="en-US" dirty="0"/>
          </a:p>
        </p:txBody>
      </p:sp>
      <p:sp>
        <p:nvSpPr>
          <p:cNvPr id="34" name="椭圆 33">
            <a:hlinkClick r:id="rId2"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36" name="椭圆 35">
            <a:hlinkClick r:id="rId3"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7" name="椭圆 36">
            <a:hlinkClick r:id="rId4"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0" name="椭圆 9">
            <a:hlinkClick r:id="rId5"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2" name="矩形 1"/>
          <p:cNvSpPr>
            <a:spLocks noChangeAspect="1"/>
          </p:cNvSpPr>
          <p:nvPr/>
        </p:nvSpPr>
        <p:spPr>
          <a:xfrm>
            <a:off x="508000" y="1498896"/>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每次返乡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黑土地总是极尽柔情待我。当我的两脚插在浸了油似的黑土地里时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即便是大旱时节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湿漉漉的地气也冲得脚心痒酥酥的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我的两足张开十个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吸吮着水汽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我感觉到筋络舒展的咔咔声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我感觉到血管中冲撞着一排又一排黏稠的然而又是流动着的激情的浪头。唯有此时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我可以和刚刚拱出土皮儿的荠菜私语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可以得到玉米缨子扬来的花粉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可以喝到奉献到手心的蚂蚁酒。这时候我能把目光的线一直拉到松辽平原的极处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看云起云飞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进入一种境界。我想我变成了黑土地上植根并且眺望着的树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一棵生有两个丫杈的树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一棵擎着乱蓬蓬鸟窝的树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一棵白桦树。我想我不怕被肃杀的风摇落最后一片叶子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叶落了还会再生。我想我可以燃烧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在地上成炭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在地下变煤。因为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我是黑土地的子孙。</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43479226"/>
      </p:ext>
    </p:extLst>
  </p:cSld>
  <p:clrMapOvr>
    <a:masterClrMapping/>
  </p:clrMapOvr>
  <mc:AlternateContent xmlns:mc="http://schemas.openxmlformats.org/markup-compatibility/2006">
    <mc:Choice xmlns:p14="http://schemas.microsoft.com/office/powerpoint/2010/main" xmlns="" Requires="p14">
      <p:transition spd="slow" p14:dur="1400">
        <p:pull dir="ld"/>
      </p:transition>
    </mc:Choice>
    <mc:Fallback>
      <p:transition spd="slow">
        <p:pull dir="ld"/>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22</a:t>
            </a:fld>
            <a:r>
              <a:rPr lang="en-US" altLang="zh-CN" dirty="0" smtClean="0"/>
              <a:t>-</a:t>
            </a:r>
            <a:endParaRPr lang="zh-CN" altLang="en-US" dirty="0"/>
          </a:p>
        </p:txBody>
      </p:sp>
      <p:sp>
        <p:nvSpPr>
          <p:cNvPr id="34" name="椭圆 33">
            <a:hlinkClick r:id="rId2"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36" name="椭圆 35">
            <a:hlinkClick r:id="rId3"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7" name="椭圆 36">
            <a:hlinkClick r:id="rId4"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1" name="椭圆 10">
            <a:hlinkClick r:id="rId5"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3" name="矩形 2"/>
          <p:cNvSpPr>
            <a:spLocks noChangeAspect="1"/>
          </p:cNvSpPr>
          <p:nvPr/>
        </p:nvSpPr>
        <p:spPr>
          <a:xfrm>
            <a:off x="508000" y="1406446"/>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带着黑土地给我的足够的营养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我离开了故土。西北高原的风吹不倒我这北方的榛莽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海南天涯的烈日晒不干我黑褐色肌肤蕴藏的油性。有时候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我枕着塬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枕着海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闭上眼睛想到的却是北方黑土地柔软的怀抱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想到儿时睡过的桦树皮摇床。我为此心旌摇荡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依稀看到黑土地上跋涉而去的祖先。</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哦</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努尔哈赤的雕弓拉成满月</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玉骢嘶罢飞尘起</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皂雕没处冷云平</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哦</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挖参人如崖上的壁虎</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没入密林</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雪中食草冰上宿</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哦</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刚刚冷却的火山口杉木葱茏</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岩洞里升起了伐木人的炊烟</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哦</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田畴把黑色的垄划到天尽头</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那里</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一人</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一犁</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一牛</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共同较量着耐力和韧性。犁着</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耕着</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走着</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没有一点声音。</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我的黑土地就是这样一部悠远的、孔武的、神秘的、充满着内聚力的不朽经典。当然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在黑土的深层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也埋藏着古战场鲜血锈蚀的剑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也抛落了亡国之民的遗骸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也有过拼搏、绞杀、屈辱和失败。即便是失败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我的先人也是屡败屡战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不屈不挠。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15335879"/>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23</a:t>
            </a:fld>
            <a:r>
              <a:rPr lang="en-US" altLang="zh-CN" dirty="0" smtClean="0"/>
              <a:t>-</a:t>
            </a:r>
            <a:endParaRPr lang="zh-CN" altLang="en-US" dirty="0"/>
          </a:p>
        </p:txBody>
      </p:sp>
      <p:sp>
        <p:nvSpPr>
          <p:cNvPr id="34" name="椭圆 33">
            <a:hlinkClick r:id="rId2"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36" name="椭圆 35">
            <a:hlinkClick r:id="rId3"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7" name="椭圆 36">
            <a:hlinkClick r:id="rId4"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0" name="椭圆 9">
            <a:hlinkClick r:id="rId5"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北方的黑土地是何等博大啊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兼容着火山与冰岸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天池与地泉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针叶林与毛毛草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红高粱与罂粟花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野性与柔情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爱情与仇恨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严峻与温馨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粗犷与粗疏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自强与自私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寥廓与孤寂。既有长久的四季轮回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又有短暂的无霜期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既有虎群的雄浑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又有狗皮帽子的寒碜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既有宽广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又有褊狭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既有宁静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又有躁动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既坦诚又神秘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既富丽又贫瘠。当我远离故乡去生存、拼搏和拓荒数年之后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终于明白有一种东西是不可超越的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那就是黑土地所给予我的生命的原汁。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45027603"/>
      </p:ext>
    </p:extLst>
  </p:cSld>
  <p:clrMapOvr>
    <a:masterClrMapping/>
  </p:clrMapOvr>
  <mc:AlternateContent xmlns:mc="http://schemas.openxmlformats.org/markup-compatibility/2006">
    <mc:Choice xmlns:p14="http://schemas.microsoft.com/office/powerpoint/2010/main" xmlns="" Requires="p14">
      <p:transition spd="slow" p14:dur="1400">
        <p:wipe dir="u"/>
      </p:transition>
    </mc:Choice>
    <mc:Fallback>
      <p:transition spd="slow">
        <p:wipe dir="u"/>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24</a:t>
            </a:fld>
            <a:r>
              <a:rPr lang="en-US" altLang="zh-CN" dirty="0" smtClean="0"/>
              <a:t>-</a:t>
            </a:r>
            <a:endParaRPr lang="zh-CN" altLang="en-US" dirty="0"/>
          </a:p>
        </p:txBody>
      </p:sp>
      <p:sp>
        <p:nvSpPr>
          <p:cNvPr id="34" name="椭圆 33">
            <a:hlinkClick r:id="rId2"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36" name="椭圆 35">
            <a:hlinkClick r:id="rId3"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7" name="椭圆 36">
            <a:hlinkClick r:id="rId4"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0" name="椭圆 9">
            <a:hlinkClick r:id="rId5"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3" name="矩形 2"/>
          <p:cNvSpPr>
            <a:spLocks noChangeAspect="1"/>
          </p:cNvSpPr>
          <p:nvPr/>
        </p:nvSpPr>
        <p:spPr>
          <a:xfrm>
            <a:off x="508000" y="1452671"/>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读懂黑土地这部博大恢宏、幽远深邃的自然、历史和人生的巨卷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需要时间的打凿和精神的反刍。如今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我头上的野草荣而又枯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年已不惑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似乎才领略了一点她的教诲。她从我呱呱坠地的那一刻起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就用日出日落、阳春严冬和风霜雨雪教导我。她要我生来就成熟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就懂得什么是沧桑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什么叫坚韧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什么叫忍耐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什么叫不屈。非洲谚语说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创世之初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上帝赐给每个人一抔土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人们从土中吸吮生命的滋养。北方黑土地给我的滋养令我受用无穷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也就铸成了我终生的土性。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⑦</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不可改变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我北方的土性。因为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自我落生的时候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黑土地就给我打上了胎记。我的黑土铸成的肌肤和魂魄不可改变。因为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我不能选择也不愿意改变我的籍贯。我为此感到荣幸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当我走在异乡异域的时候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人们会顷刻间认识我和我的内涵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黑土地。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35260315"/>
      </p:ext>
    </p:extLst>
  </p:cSld>
  <p:clrMapOvr>
    <a:masterClrMapping/>
  </p:clrMapOvr>
  <mc:AlternateContent xmlns:mc="http://schemas.openxmlformats.org/markup-compatibility/2006">
    <mc:Choice xmlns:p14="http://schemas.microsoft.com/office/powerpoint/2010/main" xmlns="" Requires="p14">
      <p:transition spd="slow" p14:dur="1400">
        <p:cut/>
      </p:transition>
    </mc:Choice>
    <mc:Fallback>
      <p:transition spd="slow">
        <p:cut/>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25</a:t>
            </a:fld>
            <a:r>
              <a:rPr lang="en-US" altLang="zh-CN" smtClean="0"/>
              <a:t>-</a:t>
            </a:r>
            <a:endParaRPr lang="zh-CN" altLang="en-US" dirty="0"/>
          </a:p>
        </p:txBody>
      </p:sp>
      <p:sp>
        <p:nvSpPr>
          <p:cNvPr id="17" name="椭圆 16">
            <a:hlinkClick r:id="rId2" action="ppaction://hlinksldjump"/>
          </p:cNvPr>
          <p:cNvSpPr/>
          <p:nvPr/>
        </p:nvSpPr>
        <p:spPr>
          <a:xfrm>
            <a:off x="6300222"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1</a:t>
            </a:r>
            <a:endParaRPr lang="zh-CN" altLang="en-US" dirty="0">
              <a:solidFill>
                <a:schemeClr val="bg1"/>
              </a:solidFill>
            </a:endParaRPr>
          </a:p>
        </p:txBody>
      </p:sp>
      <p:sp>
        <p:nvSpPr>
          <p:cNvPr id="18" name="椭圆 17">
            <a:hlinkClick r:id="rId3"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9" name="椭圆 18">
            <a:hlinkClick r:id="rId4"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39" name="椭圆 38">
            <a:hlinkClick r:id="rId5"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3" name="矩形 2"/>
          <p:cNvSpPr>
            <a:spLocks noChangeAspect="1"/>
          </p:cNvSpPr>
          <p:nvPr/>
        </p:nvSpPr>
        <p:spPr>
          <a:xfrm>
            <a:off x="508000" y="1585972"/>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下面对文章内容的理解和赏析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不正确的两项是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黑土地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是本文的行文线索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紧扣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不可改变的土性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文章多次反复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突出了黑土地对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的深刻影响。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文章开篇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我是北方的黑土捏成的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土性浇铸在我的灵魂之中了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开门见山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点明主旨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奠定全文的感情基调。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第</a:t>
            </a: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cs typeface="Times New Roman" panose="02020603050405020304" pitchFamily="18" charset="0"/>
              </a:rPr>
              <a:t>段赞美了黑土地的博大兼容、不可超越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写远离故乡去拼搏则又流露出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渴望摆脱黑土地的内心感情。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本文语言极富特色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句式整散结合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排比、比拟等多种修辞综合运用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都很好地增强了文章的抒情性和表现力。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cs typeface="Times New Roman" panose="02020603050405020304" pitchFamily="18" charset="0"/>
              </a:rPr>
              <a:t>本文没有写曾经发生在黑土地上的平常事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而是站在时代的高度审视、揭示了黑土地自然、历史和人生的真谛。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27" name="五边形 26"/>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8" name="五边形 27"/>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29" name="组合 28"/>
          <p:cNvGrpSpPr/>
          <p:nvPr/>
        </p:nvGrpSpPr>
        <p:grpSpPr>
          <a:xfrm>
            <a:off x="251520" y="4995962"/>
            <a:ext cx="8640960" cy="1673398"/>
            <a:chOff x="251520" y="2792689"/>
            <a:chExt cx="8640960" cy="1673398"/>
          </a:xfrm>
        </p:grpSpPr>
        <p:grpSp>
          <p:nvGrpSpPr>
            <p:cNvPr id="30" name="组合 29"/>
            <p:cNvGrpSpPr/>
            <p:nvPr/>
          </p:nvGrpSpPr>
          <p:grpSpPr>
            <a:xfrm>
              <a:off x="251520" y="2792689"/>
              <a:ext cx="8640960" cy="1673398"/>
              <a:chOff x="251520" y="747490"/>
              <a:chExt cx="8640960" cy="1673398"/>
            </a:xfrm>
          </p:grpSpPr>
          <p:sp>
            <p:nvSpPr>
              <p:cNvPr id="32" name="五边形 31"/>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3" name="燕尾形 32"/>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53" name="组合 52"/>
              <p:cNvGrpSpPr/>
              <p:nvPr/>
            </p:nvGrpSpPr>
            <p:grpSpPr>
              <a:xfrm>
                <a:off x="251520" y="747490"/>
                <a:ext cx="8640960" cy="1356391"/>
                <a:chOff x="251520" y="747490"/>
                <a:chExt cx="8640960" cy="1356391"/>
              </a:xfrm>
            </p:grpSpPr>
            <p:sp>
              <p:nvSpPr>
                <p:cNvPr id="54" name="矩形 53"/>
                <p:cNvSpPr/>
                <p:nvPr/>
              </p:nvSpPr>
              <p:spPr>
                <a:xfrm>
                  <a:off x="251520" y="747490"/>
                  <a:ext cx="8640960" cy="1356391"/>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TextBox 28"/>
                <p:cNvSpPr txBox="1"/>
                <p:nvPr/>
              </p:nvSpPr>
              <p:spPr>
                <a:xfrm>
                  <a:off x="8371094" y="74749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31" name="矩形 30"/>
            <p:cNvSpPr>
              <a:spLocks noChangeAspect="1"/>
            </p:cNvSpPr>
            <p:nvPr/>
          </p:nvSpPr>
          <p:spPr>
            <a:xfrm>
              <a:off x="508000" y="3111166"/>
              <a:ext cx="8128000" cy="957250"/>
            </a:xfrm>
            <a:prstGeom prst="rect">
              <a:avLst/>
            </a:prstGeom>
          </p:spPr>
          <p:txBody>
            <a:bodyPr>
              <a:spAutoFit/>
            </a:bodyPr>
            <a:lstStyle/>
            <a:p>
              <a:pPr>
                <a:lnSpc>
                  <a:spcPct val="150000"/>
                </a:lnSpc>
              </a:pPr>
              <a:r>
                <a:rPr lang="en-US" altLang="zh-CN" sz="2000" dirty="0"/>
                <a:t>C</a:t>
              </a:r>
              <a:r>
                <a:rPr lang="zh-CN" altLang="zh-CN" sz="2000" dirty="0"/>
                <a:t>项</a:t>
              </a:r>
              <a:r>
                <a:rPr lang="en-US" altLang="zh-CN" sz="2000" dirty="0"/>
                <a:t>,“</a:t>
              </a:r>
              <a:r>
                <a:rPr lang="zh-CN" altLang="zh-CN" sz="2000" dirty="0"/>
                <a:t>流露出</a:t>
              </a:r>
              <a:r>
                <a:rPr lang="en-US" altLang="zh-CN" sz="2000" dirty="0"/>
                <a:t>‘</a:t>
              </a:r>
              <a:r>
                <a:rPr lang="zh-CN" altLang="zh-CN" sz="2000" dirty="0"/>
                <a:t>我</a:t>
              </a:r>
              <a:r>
                <a:rPr lang="en-US" altLang="zh-CN" sz="2000" dirty="0"/>
                <a:t>’</a:t>
              </a:r>
              <a:r>
                <a:rPr lang="zh-CN" altLang="zh-CN" sz="2000" dirty="0"/>
                <a:t>渴望摆脱黑土地的内心感情</a:t>
              </a:r>
              <a:r>
                <a:rPr lang="en-US" altLang="zh-CN" sz="2000" dirty="0"/>
                <a:t>”</a:t>
              </a:r>
              <a:r>
                <a:rPr lang="zh-CN" altLang="zh-CN" sz="2000" dirty="0"/>
                <a:t>错误。</a:t>
              </a:r>
              <a:r>
                <a:rPr lang="en-US" altLang="zh-CN" sz="2000" dirty="0"/>
                <a:t>E</a:t>
              </a:r>
              <a:r>
                <a:rPr lang="zh-CN" altLang="zh-CN" sz="2000" dirty="0"/>
                <a:t>项</a:t>
              </a:r>
              <a:r>
                <a:rPr lang="en-US" altLang="zh-CN" sz="2000" dirty="0"/>
                <a:t>,“</a:t>
              </a:r>
              <a:r>
                <a:rPr lang="zh-CN" altLang="zh-CN" sz="2000" dirty="0"/>
                <a:t>没有写曾经发生在黑土地上的平常事</a:t>
              </a:r>
              <a:r>
                <a:rPr lang="en-US" altLang="zh-CN" sz="2000" dirty="0"/>
                <a:t>”</a:t>
              </a:r>
              <a:r>
                <a:rPr lang="zh-CN" altLang="zh-CN" sz="2000" dirty="0"/>
                <a:t>错误。</a:t>
              </a:r>
            </a:p>
          </p:txBody>
        </p:sp>
      </p:grpSp>
      <p:grpSp>
        <p:nvGrpSpPr>
          <p:cNvPr id="56" name="组合 55"/>
          <p:cNvGrpSpPr/>
          <p:nvPr/>
        </p:nvGrpSpPr>
        <p:grpSpPr>
          <a:xfrm>
            <a:off x="251520" y="5633844"/>
            <a:ext cx="8640960" cy="1035516"/>
            <a:chOff x="251520" y="4869160"/>
            <a:chExt cx="8640960" cy="1035516"/>
          </a:xfrm>
        </p:grpSpPr>
        <p:grpSp>
          <p:nvGrpSpPr>
            <p:cNvPr id="57" name="组合 56"/>
            <p:cNvGrpSpPr/>
            <p:nvPr/>
          </p:nvGrpSpPr>
          <p:grpSpPr>
            <a:xfrm>
              <a:off x="251520" y="4869160"/>
              <a:ext cx="8640960" cy="1035516"/>
              <a:chOff x="251520" y="3872081"/>
              <a:chExt cx="8640960" cy="1035516"/>
            </a:xfrm>
          </p:grpSpPr>
          <p:sp>
            <p:nvSpPr>
              <p:cNvPr id="59" name="五边形 58"/>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60" name="五边形 59"/>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61" name="燕尾形 60"/>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2" name="矩形 61"/>
              <p:cNvSpPr/>
              <p:nvPr/>
            </p:nvSpPr>
            <p:spPr>
              <a:xfrm>
                <a:off x="251520" y="3872082"/>
                <a:ext cx="8640960" cy="72008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58" name="矩形 57"/>
            <p:cNvSpPr>
              <a:spLocks noChangeAspect="1"/>
            </p:cNvSpPr>
            <p:nvPr/>
          </p:nvSpPr>
          <p:spPr>
            <a:xfrm>
              <a:off x="539552" y="5086562"/>
              <a:ext cx="8064896" cy="498663"/>
            </a:xfrm>
            <a:prstGeom prst="rect">
              <a:avLst/>
            </a:prstGeom>
          </p:spPr>
          <p:txBody>
            <a:bodyPr wrap="square">
              <a:spAutoFit/>
            </a:bodyPr>
            <a:lstStyle/>
            <a:p>
              <a:pPr>
                <a:lnSpc>
                  <a:spcPct val="150000"/>
                </a:lnSpc>
              </a:pPr>
              <a:r>
                <a:rPr lang="en-US" altLang="zh-CN" sz="2000" dirty="0"/>
                <a:t>CE</a:t>
              </a:r>
              <a:endParaRPr lang="zh-CN" altLang="en-US" sz="2000" dirty="0"/>
            </a:p>
          </p:txBody>
        </p:sp>
      </p:grpSp>
    </p:spTree>
    <p:extLst>
      <p:ext uri="{BB962C8B-B14F-4D97-AF65-F5344CB8AC3E}">
        <p14:creationId xmlns:p14="http://schemas.microsoft.com/office/powerpoint/2010/main" xmlns="" val="1875847982"/>
      </p:ext>
    </p:extLst>
  </p:cSld>
  <p:clrMapOvr>
    <a:masterClrMapping/>
  </p:clrMapOvr>
  <mc:AlternateContent xmlns:mc="http://schemas.openxmlformats.org/markup-compatibility/2006">
    <mc:Choice xmlns:p14="http://schemas.microsoft.com/office/powerpoint/2010/main" xmlns="" Requires="p14">
      <p:transition spd="slow" p14:dur="1400">
        <p:strips dir="rd"/>
      </p:transition>
    </mc:Choice>
    <mc:Fallback>
      <p:transition spd="slow">
        <p:strips dir="rd"/>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8"/>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down)">
                                      <p:cBhvr>
                                        <p:cTn id="7" dur="500"/>
                                        <p:tgtEl>
                                          <p:spTgt spid="29"/>
                                        </p:tgtEl>
                                      </p:cBhvr>
                                    </p:animEffect>
                                  </p:childTnLst>
                                </p:cTn>
                              </p:par>
                            </p:childTnLst>
                          </p:cTn>
                        </p:par>
                      </p:childTnLst>
                    </p:cTn>
                  </p:par>
                </p:childTnLst>
              </p:cTn>
              <p:nextCondLst>
                <p:cond evt="onClick" delay="0">
                  <p:tgtEl>
                    <p:spTgt spid="28"/>
                  </p:tgtEl>
                </p:cond>
              </p:nextCondLst>
            </p:seq>
            <p:seq concurrent="1" nextAc="seek">
              <p:cTn id="8" restart="whenNotActive" fill="hold" evtFilter="cancelBubble" nodeType="interactiveSeq">
                <p:stCondLst>
                  <p:cond evt="onClick" delay="0">
                    <p:tgtEl>
                      <p:spTgt spid="29"/>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29"/>
                                        </p:tgtEl>
                                      </p:cBhvr>
                                    </p:animEffect>
                                    <p:set>
                                      <p:cBhvr>
                                        <p:cTn id="13" dur="1" fill="hold">
                                          <p:stCondLst>
                                            <p:cond delay="499"/>
                                          </p:stCondLst>
                                        </p:cTn>
                                        <p:tgtEl>
                                          <p:spTgt spid="29"/>
                                        </p:tgtEl>
                                        <p:attrNameLst>
                                          <p:attrName>style.visibility</p:attrName>
                                        </p:attrNameLst>
                                      </p:cBhvr>
                                      <p:to>
                                        <p:strVal val="hidden"/>
                                      </p:to>
                                    </p:set>
                                  </p:childTnLst>
                                </p:cTn>
                              </p:par>
                            </p:childTnLst>
                          </p:cTn>
                        </p:par>
                      </p:childTnLst>
                    </p:cTn>
                  </p:par>
                </p:childTnLst>
              </p:cTn>
              <p:nextCondLst>
                <p:cond evt="onClick" delay="0">
                  <p:tgtEl>
                    <p:spTgt spid="29"/>
                  </p:tgtEl>
                </p:cond>
              </p:nextCondLst>
            </p:seq>
            <p:seq concurrent="1" nextAc="seek">
              <p:cTn id="14" restart="whenNotActive" fill="hold" evtFilter="cancelBubble" nodeType="interactiveSeq">
                <p:stCondLst>
                  <p:cond evt="onClick" delay="0">
                    <p:tgtEl>
                      <p:spTgt spid="27"/>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56"/>
                                        </p:tgtEl>
                                        <p:attrNameLst>
                                          <p:attrName>style.visibility</p:attrName>
                                        </p:attrNameLst>
                                      </p:cBhvr>
                                      <p:to>
                                        <p:strVal val="visible"/>
                                      </p:to>
                                    </p:set>
                                    <p:animEffect transition="in" filter="wipe(down)">
                                      <p:cBhvr>
                                        <p:cTn id="19" dur="500"/>
                                        <p:tgtEl>
                                          <p:spTgt spid="56"/>
                                        </p:tgtEl>
                                      </p:cBhvr>
                                    </p:animEffect>
                                  </p:childTnLst>
                                </p:cTn>
                              </p:par>
                            </p:childTnLst>
                          </p:cTn>
                        </p:par>
                      </p:childTnLst>
                    </p:cTn>
                  </p:par>
                </p:childTnLst>
              </p:cTn>
              <p:nextCondLst>
                <p:cond evt="onClick" delay="0">
                  <p:tgtEl>
                    <p:spTgt spid="27"/>
                  </p:tgtEl>
                </p:cond>
              </p:nextCondLst>
            </p:seq>
            <p:seq concurrent="1" nextAc="seek">
              <p:cTn id="20" restart="whenNotActive" fill="hold" evtFilter="cancelBubble" nodeType="interactiveSeq">
                <p:stCondLst>
                  <p:cond evt="onClick" delay="0">
                    <p:tgtEl>
                      <p:spTgt spid="56"/>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56"/>
                                        </p:tgtEl>
                                      </p:cBhvr>
                                    </p:animEffect>
                                    <p:set>
                                      <p:cBhvr>
                                        <p:cTn id="25" dur="1" fill="hold">
                                          <p:stCondLst>
                                            <p:cond delay="499"/>
                                          </p:stCondLst>
                                        </p:cTn>
                                        <p:tgtEl>
                                          <p:spTgt spid="56"/>
                                        </p:tgtEl>
                                        <p:attrNameLst>
                                          <p:attrName>style.visibility</p:attrName>
                                        </p:attrNameLst>
                                      </p:cBhvr>
                                      <p:to>
                                        <p:strVal val="hidden"/>
                                      </p:to>
                                    </p:set>
                                  </p:childTnLst>
                                </p:cTn>
                              </p:par>
                            </p:childTnLst>
                          </p:cTn>
                        </p:par>
                      </p:childTnLst>
                    </p:cTn>
                  </p:par>
                </p:childTnLst>
              </p:cTn>
              <p:nextCondLst>
                <p:cond evt="onClick" delay="0">
                  <p:tgtEl>
                    <p:spTgt spid="56"/>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26</a:t>
            </a:fld>
            <a:r>
              <a:rPr lang="en-US" altLang="zh-CN" smtClean="0"/>
              <a:t>-</a:t>
            </a:r>
            <a:endParaRPr lang="zh-CN" altLang="en-US" dirty="0"/>
          </a:p>
        </p:txBody>
      </p:sp>
      <p:sp>
        <p:nvSpPr>
          <p:cNvPr id="11" name="椭圆 10">
            <a:hlinkClick r:id="rId2"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12" name="椭圆 11">
            <a:hlinkClick r:id="rId3" action="ppaction://hlinksldjump"/>
          </p:cNvPr>
          <p:cNvSpPr/>
          <p:nvPr/>
        </p:nvSpPr>
        <p:spPr>
          <a:xfrm>
            <a:off x="6633259"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2</a:t>
            </a:r>
            <a:endParaRPr lang="zh-CN" altLang="en-US" dirty="0">
              <a:solidFill>
                <a:schemeClr val="bg1"/>
              </a:solidFill>
            </a:endParaRPr>
          </a:p>
        </p:txBody>
      </p:sp>
      <p:sp>
        <p:nvSpPr>
          <p:cNvPr id="13" name="椭圆 12">
            <a:hlinkClick r:id="rId4"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28" name="椭圆 27">
            <a:hlinkClick r:id="rId5"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3" name="矩形 2"/>
          <p:cNvSpPr>
            <a:spLocks noChangeAspect="1"/>
          </p:cNvSpPr>
          <p:nvPr/>
        </p:nvSpPr>
        <p:spPr>
          <a:xfrm>
            <a:off x="508000" y="1956436"/>
            <a:ext cx="8128000" cy="85093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文章是从哪些方面来表达对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黑土地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热烈真挚的感情的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请简要概括。</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2810141"/>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回忆童年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黑土地生养了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浇铸成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灵魂中的土性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返乡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黑土地柔情待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生命的滋养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离开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它的博大恢宏、幽远深邃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足够的营养和人生的教诲。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段主要是回忆童年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表现黑土地对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的养育之情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段主要写每次返乡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黑土地都带给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柔情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后面几段则是写离开故土后的感想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写土地的博大幽远。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84442024"/>
      </p:ext>
    </p:extLst>
  </p:cSld>
  <p:clrMapOvr>
    <a:masterClrMapping/>
  </p:clrMapOvr>
  <mc:AlternateContent xmlns:mc="http://schemas.openxmlformats.org/markup-compatibility/2006">
    <mc:Choice xmlns:p14="http://schemas.microsoft.com/office/powerpoint/2010/main" xmlns="" Requires="p14">
      <p:transition spd="slow" p14:dur="1400">
        <p:pull dir="rd"/>
      </p:transition>
    </mc:Choice>
    <mc:Fallback>
      <p:transition spd="slow">
        <p:pull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down)">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27</a:t>
            </a:fld>
            <a:r>
              <a:rPr lang="en-US" altLang="zh-CN" smtClean="0"/>
              <a:t>-</a:t>
            </a:r>
            <a:endParaRPr lang="zh-CN" altLang="en-US" dirty="0"/>
          </a:p>
        </p:txBody>
      </p:sp>
      <p:sp>
        <p:nvSpPr>
          <p:cNvPr id="5" name="椭圆 4">
            <a:hlinkClick r:id="rId2"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6" name="椭圆 5">
            <a:hlinkClick r:id="rId3"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7" name="椭圆 6">
            <a:hlinkClick r:id="rId4" action="ppaction://hlinksldjump"/>
          </p:cNvPr>
          <p:cNvSpPr/>
          <p:nvPr/>
        </p:nvSpPr>
        <p:spPr>
          <a:xfrm>
            <a:off x="6966296"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3</a:t>
            </a:r>
            <a:endParaRPr lang="zh-CN" altLang="en-US" dirty="0">
              <a:solidFill>
                <a:schemeClr val="bg1"/>
              </a:solidFill>
            </a:endParaRPr>
          </a:p>
        </p:txBody>
      </p:sp>
      <p:sp>
        <p:nvSpPr>
          <p:cNvPr id="45" name="椭圆 44">
            <a:hlinkClick r:id="rId5"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8" name="矩形 7"/>
          <p:cNvSpPr>
            <a:spLocks noChangeAspect="1"/>
          </p:cNvSpPr>
          <p:nvPr/>
        </p:nvSpPr>
        <p:spPr>
          <a:xfrm>
            <a:off x="508000" y="1772816"/>
            <a:ext cx="8128000" cy="85093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考点题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段画横线的句子运用了排比、引用等修辞手法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请简要赏析其表达效果。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a:spLocks noChangeAspect="1"/>
          </p:cNvSpPr>
          <p:nvPr/>
        </p:nvSpPr>
        <p:spPr>
          <a:xfrm>
            <a:off x="508000" y="2619900"/>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这段文字截取四幅不同的生活场景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表现了黑土地悠远、孔武、神秘、充满内聚力的历史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给人强烈的历史纵深感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揭示出黑土地深厚的精神营养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运用排比、引用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直抒胸臆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表达了对黑土地深挚、热烈的感情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丰富了文章内容。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回答本题不仅要阅读这段排比的文字中截取的生活场景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还要研读横线后面的文字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体会黑土地带给自己的深情。答案既要有修辞手法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也应该有运用这些手法的表达效果。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21765899"/>
      </p:ext>
    </p:extLst>
  </p:cSld>
  <p:clrMapOvr>
    <a:masterClrMapping/>
  </p:clrMapOvr>
  <mc:AlternateContent xmlns:mc="http://schemas.openxmlformats.org/markup-compatibility/2006">
    <mc:Choice xmlns:p14="http://schemas.microsoft.com/office/powerpoint/2010/main" xmlns="" Requires="p14">
      <p:transition spd="slow" p14:dur="1400">
        <p:pull dir="d"/>
      </p:transition>
    </mc:Choice>
    <mc:Fallback>
      <p:transition spd="slow">
        <p:pull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wipe(down)">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wipe(down)">
                                      <p:cBhvr>
                                        <p:cTn id="12" dur="500"/>
                                        <p:tgtEl>
                                          <p:spTgt spid="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28</a:t>
            </a:fld>
            <a:r>
              <a:rPr lang="en-US" altLang="zh-CN" smtClean="0"/>
              <a:t>-</a:t>
            </a:r>
            <a:endParaRPr lang="zh-CN" altLang="en-US" dirty="0"/>
          </a:p>
        </p:txBody>
      </p:sp>
      <p:sp>
        <p:nvSpPr>
          <p:cNvPr id="5" name="椭圆 4">
            <a:hlinkClick r:id="rId2"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6" name="椭圆 5">
            <a:hlinkClick r:id="rId3"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0" name="椭圆 9">
            <a:hlinkClick r:id="rId4"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1" name="椭圆 10">
            <a:hlinkClick r:id="rId5" action="ppaction://hlinksldjump"/>
          </p:cNvPr>
          <p:cNvSpPr/>
          <p:nvPr/>
        </p:nvSpPr>
        <p:spPr>
          <a:xfrm>
            <a:off x="7299333"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4</a:t>
            </a:r>
            <a:endParaRPr lang="zh-CN" altLang="en-US" dirty="0">
              <a:solidFill>
                <a:schemeClr val="bg1"/>
              </a:solidFill>
            </a:endParaRPr>
          </a:p>
        </p:txBody>
      </p:sp>
      <p:sp>
        <p:nvSpPr>
          <p:cNvPr id="7" name="矩形 6"/>
          <p:cNvSpPr>
            <a:spLocks noChangeAspect="1"/>
          </p:cNvSpPr>
          <p:nvPr/>
        </p:nvSpPr>
        <p:spPr>
          <a:xfrm>
            <a:off x="508000" y="1412776"/>
            <a:ext cx="8128000" cy="125720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人们常说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一方水土养一方人。而现实生活中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人们又总是渴望离开养育自己的水土到外面的世界去闯荡。请结合这篇文章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谈谈你对此的看法。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a:spLocks noChangeAspect="1"/>
          </p:cNvSpPr>
          <p:nvPr/>
        </p:nvSpPr>
        <p:spPr>
          <a:xfrm>
            <a:off x="508000" y="2620240"/>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答案示例</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一方水土养一方人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生养我们的土地给我们的生命打上了永恒的烙印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给我们的人生打上了永远的底色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正如本文作者所说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它无法超越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无论我们走到哪里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它是我们无声的名片。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到外面的世界去闯荡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是人类永恒的渴望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无论家乡多么美好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正如黑土地尽管如此令作者热爱、留恋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但到外面去却是一个富有魅力的声音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这二者其实并不矛盾。家乡的美好在于它给予我们生命的营养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闯荡世界却缘于人类的好奇和探索的欲望。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该题为探究性试题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结合文本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言之成理即可。可从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一方水土养一方人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和现实中人们的渴望两个角度作答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注意辩证思考。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66328933"/>
      </p:ext>
    </p:extLst>
  </p:cSld>
  <p:clrMapOvr>
    <a:masterClrMapping/>
  </p:clrMapOvr>
  <mc:AlternateContent xmlns:mc="http://schemas.openxmlformats.org/markup-compatibility/2006">
    <mc:Choice xmlns:p14="http://schemas.microsoft.com/office/powerpoint/2010/main" xmlns="" Requires="p14">
      <p:transition spd="slow" p14:dur="1400">
        <p:cover dir="d"/>
      </p:transition>
    </mc:Choice>
    <mc:Fallback>
      <p:transition spd="slow">
        <p:cover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wipe(down)">
                                      <p:cBhvr>
                                        <p:cTn id="7" dur="500"/>
                                        <p:tgtEl>
                                          <p:spTgt spid="8">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8">
                                            <p:txEl>
                                              <p:pRg st="1" end="1"/>
                                            </p:txEl>
                                          </p:spTgt>
                                        </p:tgtEl>
                                        <p:attrNameLst>
                                          <p:attrName>style.visibility</p:attrName>
                                        </p:attrNameLst>
                                      </p:cBhvr>
                                      <p:to>
                                        <p:strVal val="visible"/>
                                      </p:to>
                                    </p:set>
                                    <p:animEffect transition="in" filter="wipe(down)">
                                      <p:cBhvr>
                                        <p:cTn id="10" dur="500"/>
                                        <p:tgtEl>
                                          <p:spTgt spid="8">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wipe(down)">
                                      <p:cBhvr>
                                        <p:cTn id="15" dur="500"/>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1637911"/>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祖母说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徐则臣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从十二岁时出门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再读书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一晃又是十二年。每年回家两次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名为归乡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实是小住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总是鬼撵着似的匆匆去来。回到家也难得外出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关在房里读写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偶尔出去也只是房前屋后遛上一圈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漂泊不得安宁的心态常让我感觉自己是故乡的局外人。除了周围的邻居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稍远一点的都在逐渐陌生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那些曾是我的同学和少时玩伴的年轻人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多半已经婚嫁生养了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生疏是免不了的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要命的是他们的孩子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完全是用异样的眼光看我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好像我与这个村庄无关。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80451563"/>
      </p:ext>
    </p:extLst>
  </p:cSld>
  <p:clrMapOvr>
    <a:masterClrMapping/>
  </p:clrMapOvr>
  <mc:AlternateContent xmlns:mc="http://schemas.openxmlformats.org/markup-compatibility/2006">
    <mc:Choice xmlns:p14="http://schemas.microsoft.com/office/powerpoint/2010/main" xmlns="" Requires="p14">
      <p:transition spd="slow" p14:dur="800">
        <p:dissolve/>
      </p:transition>
    </mc:Choice>
    <mc:Fallback>
      <p:transition spd="slow">
        <p:dissolv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1513964"/>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尽管这样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我依然没能太深地发现村庄的变化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大约是这种变化正在缓慢进行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而我一年两次的还乡多少也对此有些了解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孩子们的成长与谁家的一座平房竖起来并不能让我惊奇。都是生活的常识了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有些东西的确在人的心里也展开了它们的规律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它们的生长节奏不会让我们意外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也就无法把它称作变化。我常以为我的村庄是不会变化的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年复一年日复一日地相同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院门向南开放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白杨和桑树还站在老地方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后河水的荣枯也只是遵循着时令的安排。当我从村庄后面的那条土路走向家门时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沿途的景物让我失望地一成不变。我就想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还没变。外面的世界一天一个模样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故乡却像脱离了时光的轨道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固执地守在陈旧的记忆里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生活仿佛停滞不前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一年一年还是老面孔。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58441432"/>
      </p:ext>
    </p:extLst>
  </p:cSld>
  <p:clrMapOvr>
    <a:masterClrMapping/>
  </p:clrMapOvr>
  <mc:AlternateContent xmlns:mc="http://schemas.openxmlformats.org/markup-compatibility/2006">
    <mc:Choice xmlns:p14="http://schemas.microsoft.com/office/powerpoint/2010/main" xmlns="" Requires="p14">
      <p:transition spd="slow" p14:dur="800">
        <p:strips/>
      </p:transition>
    </mc:Choice>
    <mc:Fallback>
      <p:transition spd="slow">
        <p:strip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4" name="矩形 3"/>
          <p:cNvSpPr>
            <a:spLocks noChangeAspect="1"/>
          </p:cNvSpPr>
          <p:nvPr/>
        </p:nvSpPr>
        <p:spPr>
          <a:xfrm>
            <a:off x="508000" y="15709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若是从生活质量论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现在的乡村绝不是一片乐土。小城市正跑步奔向小康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大都市早已在筹划小资和中产阶级的生活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而乡村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比如我的家乡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多年来依然没有多少起色。当看到他们为人民币深度焦虑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而将正值学龄的孩子从教室里强行拽出来的时候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我是多么希望她也能与时俱进、富足祥和啊。那些田园牧歌的美誉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那些关于大自然的最矫情的想象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加在乡村的枯脑袋上是多么地大而无当。生存依然是日常最重大的话题的村庄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要田园牧歌和大自然的想象干什么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看到他们和若干年前一样扛着茫然的铁锹走进田野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我常觉得自己在这片大地上想起诗歌是一种罪过。他们当然需要诗歌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但更需要舒服滋润的一日三餐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和不再为指缝里的几个硬币斤斤计较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需要所有人都和他们一样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把粮食高高举过头顶。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86002357"/>
      </p:ext>
    </p:extLst>
  </p:cSld>
  <p:clrMapOvr>
    <a:masterClrMapping/>
  </p:clrMapOvr>
  <mc:AlternateContent xmlns:mc="http://schemas.openxmlformats.org/markup-compatibility/2006">
    <mc:Choice xmlns:p14="http://schemas.microsoft.com/office/powerpoint/2010/main" xmlns="" Requires="p14">
      <p:transition spd="slow" p14:dur="800">
        <p:pull dir="rd"/>
      </p:transition>
    </mc:Choice>
    <mc:Fallback>
      <p:transition spd="slow">
        <p:pull dir="rd"/>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15709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可是祖母说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村庄一直在变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一天和一天不同。她又向我历数我离家的这半年中村里死了多少人。祖母越来越执着地谈论死亡了。这几乎是年迈的一个标志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在乡村像老人斑一样不可避免。祖母八十了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有理由为众多的生命算一算账。祖母说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东庄的某某死了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才六十八岁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南头的某某得了癌症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没钱治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活活疼死了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路西的某某头天晚上还好好的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一早醒来身子就僵了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那可是个能干的女人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六十五岁了还挑着一担水一路小跑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后河边上的某某也死了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一个炸雷轰开了柴门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把他赤条条地劈死在床上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那声神出鬼没的雷怎么找到他的呢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不到六十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刚刚把白胡子蓄了两寸长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还有卖烧饼的媳妇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一口气生了三个丫头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刚得了个儿子没满三岁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莫名其妙地一头钻进烧饼炉里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拽出来人已经烧焦了</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08894944"/>
      </p:ext>
    </p:extLst>
  </p:cSld>
  <p:clrMapOvr>
    <a:masterClrMapping/>
  </p:clrMapOvr>
  <mc:AlternateContent xmlns:mc="http://schemas.openxmlformats.org/markup-compatibility/2006">
    <mc:Choice xmlns:p14="http://schemas.microsoft.com/office/powerpoint/2010/main" xmlns="" Requires="p14">
      <p:transition spd="slow" p14:dur="800">
        <p:strips dir="rd"/>
      </p:transition>
    </mc:Choice>
    <mc:Fallback>
      <p:transition spd="slow">
        <p:strips dir="rd"/>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4" name="矩形 3"/>
          <p:cNvSpPr>
            <a:spLocks noChangeAspect="1"/>
          </p:cNvSpPr>
          <p:nvPr/>
        </p:nvSpPr>
        <p:spPr>
          <a:xfrm>
            <a:off x="508000" y="1406446"/>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祖母坐在藤椅里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在阳光下数着指头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讲述死亡时只看天。她说日子一天一个样了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他们那一代人差不多都没了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出门满眼都是不认识的人。他们都走了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少一个人村子里就空出一块地方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能感觉出来院子里的风都比过去大了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没人挡着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风想怎么吹就怎么吹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来来往往都不忌讳了。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这是祖母的变化。村庄越来越让她不认识了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世界因为死亡在一点点地残缺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她所熟悉的那个村庄在逐渐消失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属于他们的往事和回忆被死去的人分批带走了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剩下的最终是面目全非的别一样的生活。在祖母变化的生活里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不停地走进陌生的面孔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那些身强力富、朝气蓬勃的年轻人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而这正是我所不解的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他们像血液一样奔突在村庄的肌体里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但是为什么多年来故乡依然故我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连同我们的土地都要为粮食焦虑</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选自《散文选刊》</a:t>
            </a:r>
            <a:r>
              <a:rPr lang="en-US" altLang="zh-CN" sz="2200" dirty="0">
                <a:solidFill>
                  <a:srgbClr val="000000"/>
                </a:solidFill>
                <a:latin typeface="Times New Roman" panose="02020603050405020304" pitchFamily="18" charset="0"/>
                <a:cs typeface="Times New Roman" panose="02020603050405020304" pitchFamily="18" charset="0"/>
              </a:rPr>
              <a:t>2013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年第</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期</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49800378"/>
      </p:ext>
    </p:extLst>
  </p:cSld>
  <p:clrMapOvr>
    <a:masterClrMapping/>
  </p:clrMapOvr>
  <mc:AlternateContent xmlns:mc="http://schemas.openxmlformats.org/markup-compatibility/2006">
    <mc:Choice xmlns:p14="http://schemas.microsoft.com/office/powerpoint/2010/main" xmlns="" Requires="p14">
      <p:transition spd="slow" p14:dur="800">
        <p:cut/>
      </p:transition>
    </mc:Choice>
    <mc:Fallback>
      <p:transition spd="slow">
        <p:cut/>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1916832"/>
            <a:ext cx="8128000" cy="45974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文中第</a:t>
            </a:r>
            <a:r>
              <a:rPr lang="zh-CN" altLang="zh-CN" sz="2200" dirty="0">
                <a:solidFill>
                  <a:srgbClr val="000000"/>
                </a:solidFill>
                <a:latin typeface="NEU-BZ-S92"/>
                <a:cs typeface="宋体" panose="02010600030101010101" pitchFamily="2" charset="-122"/>
              </a:rPr>
              <a:t>②③</a:t>
            </a:r>
            <a:r>
              <a:rPr lang="zh-CN" altLang="zh-CN" sz="2200" dirty="0">
                <a:solidFill>
                  <a:srgbClr val="000000"/>
                </a:solidFill>
                <a:latin typeface="Times New Roman" panose="02020603050405020304" pitchFamily="18" charset="0"/>
                <a:cs typeface="Times New Roman" panose="02020603050405020304" pitchFamily="18" charset="0"/>
              </a:rPr>
              <a:t>段主要运用了什么表现手法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请简要分析其作用。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508000" y="238309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主要运用了对比的表现手法。第</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段将故乡与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外面的世界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突出了故乡的道路、房屋、景物等生活环境一成不变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停滞不前。第</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段将故乡人们的生活质量与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小城市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大都市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人们的生活质量对比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突出了故乡人们的生活质量依旧低下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为温饱劳碌奔波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为人民币深度焦虑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淡漠孩子的教育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缺失精神文化生活。在如此鲜明的对比中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村庄多年来的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一成不变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给人以深刻具体的印象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更能启发人们深入思考。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05120241"/>
      </p:ext>
    </p:extLst>
  </p:cSld>
  <p:clrMapOvr>
    <a:masterClrMapping/>
  </p:clrMapOvr>
  <mc:AlternateContent xmlns:mc="http://schemas.openxmlformats.org/markup-compatibility/2006">
    <mc:Choice xmlns:p14="http://schemas.microsoft.com/office/powerpoint/2010/main" xmlns="" Requires="p14">
      <p:transition spd="slow" p14:dur="800">
        <p:wipe dir="u"/>
      </p:transition>
    </mc:Choice>
    <mc:Fallback>
      <p:transition spd="slow">
        <p:wipe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4" name="矩形 3"/>
          <p:cNvSpPr>
            <a:spLocks noChangeAspect="1"/>
          </p:cNvSpPr>
          <p:nvPr/>
        </p:nvSpPr>
        <p:spPr>
          <a:xfrm>
            <a:off x="508000" y="1632197"/>
            <a:ext cx="8128000" cy="410105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文脉梳理</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本文从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觉得村庄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一年一年还是老面孔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写起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而祖母却说村庄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一天和一天不同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两者紧密联系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反映了村庄的现状。由于自然条件和生活质量低下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村民为温饱整日劳碌奔波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与外界隔离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人们观念固执守旧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导致与时代发展脱节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因短期经济效益而漠视教育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缺失精神文化生活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导致农村经济无法可持续发展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深刻反映了农村变革的紧迫性。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教你审题</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本题要求分析第</a:t>
            </a:r>
            <a:r>
              <a:rPr lang="zh-CN" altLang="zh-CN" sz="2200" dirty="0">
                <a:solidFill>
                  <a:srgbClr val="000000"/>
                </a:solidFill>
                <a:latin typeface="NEU-BZ-S92"/>
                <a:cs typeface="宋体" panose="02010600030101010101" pitchFamily="2" charset="-122"/>
              </a:rPr>
              <a:t>②③</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段主要运用了什么表现手法及其作用。考生可以从这两段的整体构思、表达的内容、突出的重点等方面考虑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关注对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外面的世界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小城市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大都市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等内容的表述。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32341328"/>
      </p:ext>
    </p:extLst>
  </p:cSld>
  <p:clrMapOvr>
    <a:masterClrMapping/>
  </p:clrMapOvr>
  <mc:AlternateContent xmlns:mc="http://schemas.openxmlformats.org/markup-compatibility/2006">
    <mc:Choice xmlns:p14="http://schemas.microsoft.com/office/powerpoint/2010/main" xmlns="" Requires="p14">
      <p:transition spd="slow" p14:dur="800">
        <p:blinds/>
      </p:transition>
    </mc:Choice>
    <mc:Fallback>
      <p:transition spd="slow">
        <p:blinds/>
      </p:transition>
    </mc:Fallback>
  </mc:AlternateContent>
  <p:timing>
    <p:tnLst>
      <p:par>
        <p:cTn id="1" dur="indefinite" restart="never" nodeType="tmRoot"/>
      </p:par>
    </p:tnLst>
  </p:timing>
</p:sld>
</file>

<file path=ppt/theme/theme1.xml><?xml version="1.0" encoding="utf-8"?>
<a:theme xmlns:a="http://schemas.openxmlformats.org/drawingml/2006/main" name="高优14新制作模板">
  <a:themeElements>
    <a:clrScheme name="自定义 4">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FFFF00"/>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2014高优二轮模板</Template>
  <TotalTime>248</TotalTime>
  <Words>6388</Words>
  <Application>Microsoft Office PowerPoint</Application>
  <PresentationFormat>On-screen Show (4:3)</PresentationFormat>
  <Paragraphs>196</Paragraphs>
  <Slides>28</Slides>
  <Notes>1</Notes>
  <HiddenSlides>0</HiddenSlides>
  <MMClips>0</MMClips>
  <ScaleCrop>false</ScaleCrop>
  <HeadingPairs>
    <vt:vector size="4" baseType="variant">
      <vt:variant>
        <vt:lpstr>Theme</vt:lpstr>
      </vt:variant>
      <vt:variant>
        <vt:i4>1</vt:i4>
      </vt:variant>
      <vt:variant>
        <vt:lpstr>Slide Titles</vt:lpstr>
      </vt:variant>
      <vt:variant>
        <vt:i4>28</vt:i4>
      </vt:variant>
    </vt:vector>
  </HeadingPairs>
  <TitlesOfParts>
    <vt:vector size="29" baseType="lpstr">
      <vt:lpstr>高优14新制作模板</vt:lpstr>
      <vt:lpstr>第三讲　分析散文的主要表现手法</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dc:description>
  <cp:lastModifiedBy>xbany</cp:lastModifiedBy>
  <cp:revision>语文备课大师【全免费】</cp:revision>
  <dcterms:created xsi:type="dcterms:W3CDTF">2016-04-02T01:48:46Z</dcterms:created>
  <dcterms:modified xsi:type="dcterms:W3CDTF">2017-06-18T02:28:23Z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