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56" r:id="rId2"/>
    <p:sldId id="330" r:id="rId3"/>
    <p:sldId id="332" r:id="rId4"/>
    <p:sldId id="331" r:id="rId5"/>
    <p:sldId id="333" r:id="rId6"/>
    <p:sldId id="334" r:id="rId7"/>
    <p:sldId id="335" r:id="rId8"/>
    <p:sldId id="336" r:id="rId9"/>
    <p:sldId id="337" r:id="rId10"/>
    <p:sldId id="338" r:id="rId11"/>
    <p:sldId id="340" r:id="rId12"/>
    <p:sldId id="341" r:id="rId13"/>
    <p:sldId id="339" r:id="rId14"/>
    <p:sldId id="342" r:id="rId15"/>
    <p:sldId id="343" r:id="rId16"/>
    <p:sldId id="344" r:id="rId17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9CD26"/>
    <a:srgbClr val="0033CC"/>
    <a:srgbClr val="FFFFFF"/>
    <a:srgbClr val="CCFFCC"/>
    <a:srgbClr val="FFFFCC"/>
    <a:srgbClr val="0000FF"/>
    <a:srgbClr val="AEFF0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727" autoAdjust="0"/>
    <p:restoredTop sz="96135" autoAdjust="0"/>
  </p:normalViewPr>
  <p:slideViewPr>
    <p:cSldViewPr showGuides="1">
      <p:cViewPr>
        <p:scale>
          <a:sx n="100" d="100"/>
          <a:sy n="100" d="100"/>
        </p:scale>
        <p:origin x="-1668" y="-160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B86479AC-4E6D-4EC6-9045-C0D7AB4A8B44}" type="datetimeFigureOut">
              <a:rPr lang="zh-CN" altLang="en-US"/>
              <a:pPr>
                <a:defRPr/>
              </a:pPr>
              <a:t>2020/9/9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FBE164A1-F14D-4E01-B600-B2A59A93C595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05B030A2-E38F-4A8C-AF1B-78E26CF2F5DE}" type="datetimeFigureOut">
              <a:rPr lang="zh-CN" altLang="en-US"/>
              <a:pPr>
                <a:defRPr/>
              </a:pPr>
              <a:t>2020/9/9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017C956-564D-49E5-89C3-1300FA61AA6F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8195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8196" name="页眉占位符 5"/>
          <p:cNvSpPr>
            <a:spLocks noGrp="1" noChangeArrowheads="1"/>
          </p:cNvSpPr>
          <p:nvPr>
            <p:ph type="hdr" sz="quarter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10243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10244" name="页眉占位符 5"/>
          <p:cNvSpPr>
            <a:spLocks noGrp="1" noChangeArrowheads="1"/>
          </p:cNvSpPr>
          <p:nvPr>
            <p:ph type="hdr" sz="quarter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 txBox="1">
            <a:spLocks noChangeArrowheads="1"/>
          </p:cNvSpPr>
          <p:nvPr/>
        </p:nvSpPr>
        <p:spPr bwMode="auto">
          <a:xfrm>
            <a:off x="1527175" y="1708150"/>
            <a:ext cx="5616575" cy="7778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/>
          <a:lstStyle/>
          <a:p>
            <a:pPr algn="ctr">
              <a:buFont typeface="Arial" pitchFamily="34" charset="0"/>
              <a:buNone/>
            </a:pPr>
            <a:r>
              <a:rPr lang="zh-CN" altLang="en-US" sz="4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习作：家乡的风俗</a:t>
            </a:r>
          </a:p>
        </p:txBody>
      </p:sp>
      <p:pic>
        <p:nvPicPr>
          <p:cNvPr id="6147" name="图片 2"/>
          <p:cNvPicPr>
            <a:picLocks noChangeAspect="1" noChangeArrowheads="1"/>
          </p:cNvPicPr>
          <p:nvPr/>
        </p:nvPicPr>
        <p:blipFill>
          <a:blip r:embed="rId3" cstate="print"/>
          <a:srcRect l="34087"/>
          <a:stretch>
            <a:fillRect/>
          </a:stretch>
        </p:blipFill>
        <p:spPr bwMode="auto">
          <a:xfrm>
            <a:off x="6588125" y="268288"/>
            <a:ext cx="236696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矩形 3"/>
          <p:cNvSpPr>
            <a:spLocks noChangeArrowheads="1"/>
          </p:cNvSpPr>
          <p:nvPr/>
        </p:nvSpPr>
        <p:spPr bwMode="auto">
          <a:xfrm>
            <a:off x="684213" y="1087438"/>
            <a:ext cx="8208962" cy="296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latin typeface="宋体" pitchFamily="2" charset="-122"/>
              </a:rPr>
              <a:t>    早上，我和妈妈到超市买了一些红枣、绿豆等包粽子的配料。一到家，我就嚷嚷着要包粽子。妈妈见我这架势，忍不住乐了，连忙准备好家什，一边示范包粽子，一边跟我讲解要领。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矩形 3"/>
          <p:cNvSpPr>
            <a:spLocks noChangeArrowheads="1"/>
          </p:cNvSpPr>
          <p:nvPr/>
        </p:nvSpPr>
        <p:spPr bwMode="auto">
          <a:xfrm>
            <a:off x="201613" y="496888"/>
            <a:ext cx="5486400" cy="414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latin typeface="宋体" pitchFamily="2" charset="-122"/>
              </a:rPr>
              <a:t>    妈妈熟练地把一片粽叶卷成一个锥形，抓一两把混有红枣、绿豆的糯米放进去，用手按压结实，然后用剩下的粽叶封住锥形口，最后用绳把粽子捆绑起来，一个粽子就包好了。</a:t>
            </a:r>
            <a:r>
              <a:rPr lang="zh-CN" altLang="en-US" sz="3200" b="1" baseline="30000">
                <a:solidFill>
                  <a:srgbClr val="FF00FF"/>
                </a:solidFill>
                <a:latin typeface="宋体" pitchFamily="2" charset="-122"/>
              </a:rPr>
              <a:t>②</a:t>
            </a:r>
            <a:endParaRPr lang="en-US" altLang="zh-CN" sz="3200" b="1" baseline="30000">
              <a:solidFill>
                <a:srgbClr val="FF00FF"/>
              </a:solidFill>
              <a:latin typeface="宋体" pitchFamily="2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5435600" y="411163"/>
            <a:ext cx="0" cy="4438650"/>
          </a:xfrm>
          <a:prstGeom prst="line">
            <a:avLst/>
          </a:prstGeom>
          <a:ln w="57150">
            <a:solidFill>
              <a:srgbClr val="FFFF00"/>
            </a:solidFill>
            <a:prstDash val="sysDot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5508625" y="700088"/>
            <a:ext cx="3490913" cy="414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200" b="1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②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一系列的动作描写，写出了妈妈包粽子的娴熟技能，从侧面反映出端午节包粽子是家乡重要的风俗活动之一</a:t>
            </a:r>
            <a:r>
              <a:rPr lang="ii-CN" altLang="en-US" sz="3200" b="1">
                <a:latin typeface="楷体" pitchFamily="49" charset="-122"/>
              </a:rPr>
              <a:t>。</a:t>
            </a:r>
            <a:endParaRPr lang="en-US" altLang="zh-CN" sz="3200" b="1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矩形 3"/>
          <p:cNvSpPr>
            <a:spLocks noChangeArrowheads="1"/>
          </p:cNvSpPr>
          <p:nvPr/>
        </p:nvSpPr>
        <p:spPr bwMode="auto">
          <a:xfrm>
            <a:off x="250825" y="555625"/>
            <a:ext cx="6121400" cy="414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latin typeface="宋体" pitchFamily="2" charset="-122"/>
              </a:rPr>
              <a:t>    见妈妈包粽子这么容易，我的手更加痒痒了。我迫不及待地抓起一片粽叶，把它卷成一个锥形，然后往里面放糯米。哎呦！由于我卷粽叶的技术不过关，锥尖有一个圆圆的小洞，糯米从小洞里全部“逃亡”了。</a:t>
            </a:r>
            <a:r>
              <a:rPr lang="zh-CN" altLang="en-US" sz="3200" b="1" baseline="30000">
                <a:solidFill>
                  <a:srgbClr val="FF00FF"/>
                </a:solidFill>
                <a:latin typeface="宋体" pitchFamily="2" charset="-122"/>
              </a:rPr>
              <a:t>③</a:t>
            </a:r>
            <a:endParaRPr lang="en-US" altLang="zh-CN" sz="3200" b="1">
              <a:solidFill>
                <a:srgbClr val="FF00FF"/>
              </a:solidFill>
              <a:latin typeface="宋体" pitchFamily="2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6300788" y="700088"/>
            <a:ext cx="0" cy="4275137"/>
          </a:xfrm>
          <a:prstGeom prst="line">
            <a:avLst/>
          </a:prstGeom>
          <a:ln w="57150">
            <a:solidFill>
              <a:srgbClr val="FFFF00"/>
            </a:solidFill>
            <a:prstDash val="sysDot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6551613" y="792163"/>
            <a:ext cx="2592387" cy="355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200" b="1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③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这个细节运用了拟人的修辞手法，生动有趣，令人会心一笑。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矩形 3"/>
          <p:cNvSpPr>
            <a:spLocks noChangeArrowheads="1"/>
          </p:cNvSpPr>
          <p:nvPr/>
        </p:nvSpPr>
        <p:spPr bwMode="auto">
          <a:xfrm>
            <a:off x="395288" y="627063"/>
            <a:ext cx="8353425" cy="415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latin typeface="宋体" pitchFamily="2" charset="-122"/>
              </a:rPr>
              <a:t>妈妈看了，不禁哈哈大笑。</a:t>
            </a:r>
            <a:endParaRPr lang="en-US" altLang="zh-CN" sz="3200" b="1">
              <a:latin typeface="宋体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>
                <a:latin typeface="宋体" pitchFamily="2" charset="-122"/>
              </a:rPr>
              <a:t>    不行！我可不能服输，我要跟着妈妈继续学。这一次，我特别注意，细心地卷粽叶，让锥尖严丝合缝。虽然我的速度比妈妈慢了许多，但总算“不露馅”了。到了最后的捆绑工序，我又遇到了难题，妈妈手把手教了我好几次，我才勉强完工。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矩形 3"/>
          <p:cNvSpPr>
            <a:spLocks noChangeArrowheads="1"/>
          </p:cNvSpPr>
          <p:nvPr/>
        </p:nvSpPr>
        <p:spPr bwMode="auto">
          <a:xfrm>
            <a:off x="250825" y="792163"/>
            <a:ext cx="5689600" cy="355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latin typeface="宋体" pitchFamily="2" charset="-122"/>
              </a:rPr>
              <a:t>    一个成功了，接着两个、三个</a:t>
            </a:r>
            <a:r>
              <a:rPr lang="en-US" altLang="zh-CN" sz="3200" b="1">
                <a:latin typeface="宋体" pitchFamily="2" charset="-122"/>
              </a:rPr>
              <a:t>……</a:t>
            </a:r>
            <a:r>
              <a:rPr lang="zh-CN" altLang="en-US" sz="3200" b="1">
                <a:latin typeface="宋体" pitchFamily="2" charset="-122"/>
              </a:rPr>
              <a:t>我包得越来越快，也包得越来越好。看着自己包的粽子，我心里真是乐开了花。“好多大人都学不会包粽子，俺家丫头就是聪明！</a:t>
            </a:r>
            <a:r>
              <a:rPr lang="en-US" altLang="zh-CN" sz="3200" b="1">
                <a:latin typeface="宋体" pitchFamily="2" charset="-122"/>
              </a:rPr>
              <a:t>”</a:t>
            </a:r>
            <a:r>
              <a:rPr lang="zh-CN" altLang="en-US" sz="3200" b="1" baseline="30000">
                <a:solidFill>
                  <a:srgbClr val="FF00FF"/>
                </a:solidFill>
                <a:latin typeface="宋体" pitchFamily="2" charset="-122"/>
              </a:rPr>
              <a:t>④</a:t>
            </a:r>
            <a:endParaRPr lang="en-US" altLang="zh-CN" sz="3200" b="1">
              <a:solidFill>
                <a:srgbClr val="FF00FF"/>
              </a:solidFill>
              <a:latin typeface="宋体" pitchFamily="2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6011863" y="484188"/>
            <a:ext cx="0" cy="4275137"/>
          </a:xfrm>
          <a:prstGeom prst="line">
            <a:avLst/>
          </a:prstGeom>
          <a:ln w="57150">
            <a:solidFill>
              <a:srgbClr val="FFFF00"/>
            </a:solidFill>
            <a:prstDash val="sysDot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6227763" y="749300"/>
            <a:ext cx="2665412" cy="414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200" b="1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④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借妈妈之口，从侧面表现“我”的聪明能干，这也是“我”爱包粽子的一个原因</a:t>
            </a:r>
            <a:r>
              <a:rPr lang="ii-CN" altLang="en-US" sz="3200" b="1">
                <a:latin typeface="楷体" pitchFamily="49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矩形 3"/>
          <p:cNvSpPr>
            <a:spLocks noChangeArrowheads="1"/>
          </p:cNvSpPr>
          <p:nvPr/>
        </p:nvSpPr>
        <p:spPr bwMode="auto">
          <a:xfrm>
            <a:off x="250825" y="992188"/>
            <a:ext cx="6121400" cy="355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latin typeface="宋体" pitchFamily="2" charset="-122"/>
              </a:rPr>
              <a:t>听到妈妈这么夸我，我心里更是乐滋滋的，跟吃了蜜一样甜，恨不得马上就吃上自己包的粽子。</a:t>
            </a:r>
          </a:p>
          <a:p>
            <a:pPr>
              <a:lnSpc>
                <a:spcPct val="120000"/>
              </a:lnSpc>
            </a:pPr>
            <a:r>
              <a:rPr lang="zh-CN" altLang="en-US" sz="3200" b="1">
                <a:latin typeface="宋体" pitchFamily="2" charset="-122"/>
              </a:rPr>
              <a:t>    这个端午节太有意义了，因为我不仅学会了包粽子，还吃到了自己亲手包的粽子。</a:t>
            </a:r>
            <a:r>
              <a:rPr lang="zh-CN" altLang="en-US" sz="3200" b="1" baseline="30000">
                <a:solidFill>
                  <a:srgbClr val="FF00FF"/>
                </a:solidFill>
                <a:latin typeface="宋体" pitchFamily="2" charset="-122"/>
              </a:rPr>
              <a:t>⑤</a:t>
            </a:r>
            <a:endParaRPr lang="en-US" altLang="zh-CN" sz="3200" b="1" baseline="30000">
              <a:solidFill>
                <a:srgbClr val="FF00FF"/>
              </a:solidFill>
              <a:latin typeface="宋体" pitchFamily="2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6300788" y="700088"/>
            <a:ext cx="0" cy="4275137"/>
          </a:xfrm>
          <a:prstGeom prst="line">
            <a:avLst/>
          </a:prstGeom>
          <a:ln w="57150">
            <a:solidFill>
              <a:srgbClr val="FFFF00"/>
            </a:solidFill>
            <a:prstDash val="sysDot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6572250" y="1649413"/>
            <a:ext cx="2305050" cy="237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200" b="1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⑤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照应开头，再次点题</a:t>
            </a:r>
            <a:r>
              <a:rPr lang="ii-CN" altLang="en-US" sz="3200" b="1">
                <a:latin typeface="楷体" pitchFamily="49" charset="-122"/>
              </a:rPr>
              <a:t>，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结构严谨</a:t>
            </a:r>
            <a:r>
              <a:rPr lang="ii-CN" altLang="en-US" sz="3200" b="1">
                <a:latin typeface="楷体" pitchFamily="49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矩形 3"/>
          <p:cNvSpPr>
            <a:spLocks noChangeArrowheads="1"/>
          </p:cNvSpPr>
          <p:nvPr/>
        </p:nvSpPr>
        <p:spPr bwMode="auto">
          <a:xfrm>
            <a:off x="611188" y="792163"/>
            <a:ext cx="8280400" cy="355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latin typeface="宋体" pitchFamily="2" charset="-122"/>
              </a:rPr>
              <a:t>    </a:t>
            </a:r>
            <a:r>
              <a:rPr lang="zh-CN" altLang="en-US" sz="3200" b="1">
                <a:solidFill>
                  <a:srgbClr val="FF00FF"/>
                </a:solidFill>
                <a:latin typeface="宋体" pitchFamily="2" charset="-122"/>
              </a:rPr>
              <a:t>总评：</a:t>
            </a:r>
            <a:r>
              <a:rPr lang="zh-CN" altLang="en-US" sz="3200" b="1">
                <a:latin typeface="宋体" pitchFamily="2" charset="-122"/>
              </a:rPr>
              <a:t>把糯米漏出来说成是“逃亡”，把粽子包得严丝合缝称作是“不露馅”了，语言风趣幽默。还有亲昵的“俺家丫头”，充满了生活气息。全文给人轻松活泼、愉悦温馨的感觉，体现出小作者对家乡端午节包粽子这一风俗活动的喜爱之情。</a:t>
            </a:r>
            <a:endParaRPr lang="en-US" altLang="zh-CN" sz="3200" b="1">
              <a:latin typeface="宋体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矩形 1"/>
          <p:cNvSpPr>
            <a:spLocks noChangeArrowheads="1"/>
          </p:cNvSpPr>
          <p:nvPr/>
        </p:nvSpPr>
        <p:spPr bwMode="auto">
          <a:xfrm>
            <a:off x="779463" y="295275"/>
            <a:ext cx="203676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600" b="1">
                <a:latin typeface="黑体" pitchFamily="49" charset="-122"/>
                <a:ea typeface="黑体" pitchFamily="49" charset="-122"/>
              </a:rPr>
              <a:t>习作内容</a:t>
            </a:r>
          </a:p>
        </p:txBody>
      </p:sp>
      <p:sp>
        <p:nvSpPr>
          <p:cNvPr id="7170" name="矩形 2"/>
          <p:cNvSpPr>
            <a:spLocks noChangeArrowheads="1"/>
          </p:cNvSpPr>
          <p:nvPr/>
        </p:nvSpPr>
        <p:spPr bwMode="auto">
          <a:xfrm>
            <a:off x="790575" y="1296988"/>
            <a:ext cx="7705725" cy="296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latin typeface="宋体" pitchFamily="2" charset="-122"/>
              </a:rPr>
              <a:t>    本次习作主要是写自己家乡的风俗，可以写家乡的节日习俗，也可以写家乡独具特色的饮食、服饰、建筑、礼仪和民间工艺等传统风俗。请你介绍一种风格，或写一写你参加一次风俗活动的经历。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矩形 1"/>
          <p:cNvSpPr>
            <a:spLocks noChangeArrowheads="1"/>
          </p:cNvSpPr>
          <p:nvPr/>
        </p:nvSpPr>
        <p:spPr bwMode="auto">
          <a:xfrm>
            <a:off x="684213" y="341313"/>
            <a:ext cx="203676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600" b="1">
                <a:latin typeface="黑体" pitchFamily="49" charset="-122"/>
                <a:ea typeface="黑体" pitchFamily="49" charset="-122"/>
              </a:rPr>
              <a:t>写作指导</a:t>
            </a:r>
          </a:p>
        </p:txBody>
      </p:sp>
      <p:sp>
        <p:nvSpPr>
          <p:cNvPr id="3" name="矩形 2"/>
          <p:cNvSpPr/>
          <p:nvPr/>
        </p:nvSpPr>
        <p:spPr>
          <a:xfrm>
            <a:off x="836613" y="987425"/>
            <a:ext cx="7470775" cy="35591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514350" indent="-514350">
              <a:lnSpc>
                <a:spcPct val="120000"/>
              </a:lnSpc>
              <a:buFont typeface="Wingdings" panose="05000000000000000000" pitchFamily="2" charset="2"/>
              <a:buChar char="u"/>
              <a:defRPr/>
            </a:pPr>
            <a:r>
              <a:rPr lang="zh-CN" altLang="en-US" sz="3200" b="1" dirty="0">
                <a:solidFill>
                  <a:srgbClr val="FF00FF"/>
                </a:solidFill>
                <a:latin typeface="+mn-ea"/>
                <a:ea typeface="+mn-ea"/>
              </a:rPr>
              <a:t>第一步：审题</a:t>
            </a:r>
          </a:p>
          <a:p>
            <a:pPr>
              <a:lnSpc>
                <a:spcPct val="120000"/>
              </a:lnSpc>
              <a:defRPr/>
            </a:pPr>
            <a:r>
              <a:rPr lang="zh-CN" altLang="en-US" sz="3200" b="1" dirty="0">
                <a:solidFill>
                  <a:schemeClr val="bg1"/>
                </a:solidFill>
                <a:latin typeface="+mn-ea"/>
                <a:ea typeface="+mn-ea"/>
              </a:rPr>
              <a:t>    </a:t>
            </a:r>
            <a:r>
              <a:rPr lang="zh-CN" altLang="en-US" sz="3200" b="1" dirty="0">
                <a:latin typeface="+mn-ea"/>
                <a:ea typeface="+mn-ea"/>
              </a:rPr>
              <a:t>抓住两个关键词：</a:t>
            </a:r>
            <a:r>
              <a:rPr lang="en-US" altLang="zh-CN" sz="3200" b="1" dirty="0">
                <a:latin typeface="+mn-ea"/>
                <a:ea typeface="+mn-ea"/>
              </a:rPr>
              <a:t>“</a:t>
            </a:r>
            <a:r>
              <a:rPr lang="zh-CN" altLang="en-US" sz="3200" b="1" dirty="0">
                <a:latin typeface="+mn-ea"/>
                <a:ea typeface="+mn-ea"/>
              </a:rPr>
              <a:t>家乡”和“风俗”。“家乡”限定了写作的地域，意味着不能写“他乡”；当然，“家乡”不一定只指自己所住的村子、街道，也可以理解为自己所在的镇、县、市等。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1550" y="1087438"/>
            <a:ext cx="7469188" cy="29686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514350" indent="-514350">
              <a:lnSpc>
                <a:spcPct val="120000"/>
              </a:lnSpc>
              <a:buFont typeface="Wingdings" panose="05000000000000000000" pitchFamily="2" charset="2"/>
              <a:buChar char="u"/>
              <a:defRPr/>
            </a:pPr>
            <a:r>
              <a:rPr lang="zh-CN" altLang="en-US" sz="3200" b="1" dirty="0">
                <a:solidFill>
                  <a:srgbClr val="FF00FF"/>
                </a:solidFill>
                <a:latin typeface="+mn-ea"/>
                <a:ea typeface="+mn-ea"/>
              </a:rPr>
              <a:t>第二步：立意</a:t>
            </a:r>
          </a:p>
          <a:p>
            <a:pPr>
              <a:lnSpc>
                <a:spcPct val="120000"/>
              </a:lnSpc>
              <a:defRPr/>
            </a:pPr>
            <a:r>
              <a:rPr lang="zh-CN" altLang="en-US" sz="3200" b="1" dirty="0">
                <a:latin typeface="+mn-ea"/>
                <a:ea typeface="+mn-ea"/>
              </a:rPr>
              <a:t>    通过写家乡的风俗，表现家乡淳朴、热情的民风，或者家乡人民的勤劳与智慧，表达对家乡风俗的喜爱和对家乡的热爱之情。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36613" y="415925"/>
            <a:ext cx="7470775" cy="6048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514350" indent="-514350">
              <a:lnSpc>
                <a:spcPct val="120000"/>
              </a:lnSpc>
              <a:buFont typeface="Wingdings" panose="05000000000000000000" pitchFamily="2" charset="2"/>
              <a:buChar char="u"/>
              <a:defRPr/>
            </a:pPr>
            <a:r>
              <a:rPr lang="zh-CN" altLang="en-US" sz="3200" b="1" dirty="0">
                <a:solidFill>
                  <a:srgbClr val="FF00FF"/>
                </a:solidFill>
                <a:latin typeface="+mn-ea"/>
                <a:ea typeface="+mn-ea"/>
              </a:rPr>
              <a:t>第三步：思维导图</a:t>
            </a:r>
          </a:p>
        </p:txBody>
      </p:sp>
      <p:pic>
        <p:nvPicPr>
          <p:cNvPr id="12290" name="图片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250" y="1131888"/>
            <a:ext cx="6183313" cy="379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图片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0325" y="627063"/>
            <a:ext cx="6483350" cy="418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850" y="596900"/>
            <a:ext cx="7470775" cy="6048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514350" indent="-514350">
              <a:lnSpc>
                <a:spcPct val="120000"/>
              </a:lnSpc>
              <a:buFont typeface="Wingdings" panose="05000000000000000000" pitchFamily="2" charset="2"/>
              <a:buChar char="u"/>
              <a:defRPr/>
            </a:pPr>
            <a:r>
              <a:rPr lang="zh-CN" altLang="en-US" sz="3200" b="1" dirty="0">
                <a:solidFill>
                  <a:srgbClr val="FF00FF"/>
                </a:solidFill>
                <a:latin typeface="+mn-ea"/>
                <a:ea typeface="+mn-ea"/>
              </a:rPr>
              <a:t>第四步：方法</a:t>
            </a:r>
          </a:p>
        </p:txBody>
      </p:sp>
      <p:sp>
        <p:nvSpPr>
          <p:cNvPr id="3" name="矩形 2"/>
          <p:cNvSpPr/>
          <p:nvPr/>
        </p:nvSpPr>
        <p:spPr>
          <a:xfrm>
            <a:off x="773113" y="1276350"/>
            <a:ext cx="7975600" cy="29686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200" b="1" dirty="0">
                <a:latin typeface="+mn-ea"/>
                <a:ea typeface="+mn-ea"/>
              </a:rPr>
              <a:t>    写作前，通过上网、课外阅读、向家长或其他长辈询问等方式，搜集自己最感兴趣的家乡风俗，深入了解这种风俗，想想这种风俗的主要特点是什么，可以先介绍什么，后介绍什么，重点介绍什么。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矩形 2"/>
          <p:cNvSpPr>
            <a:spLocks noChangeArrowheads="1"/>
          </p:cNvSpPr>
          <p:nvPr/>
        </p:nvSpPr>
        <p:spPr bwMode="auto">
          <a:xfrm>
            <a:off x="684213" y="1677988"/>
            <a:ext cx="7775575" cy="178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latin typeface="宋体" pitchFamily="2" charset="-122"/>
              </a:rPr>
              <a:t>    写作采用“总</a:t>
            </a:r>
            <a:r>
              <a:rPr lang="en-US" altLang="zh-CN" sz="3200" b="1">
                <a:latin typeface="宋体" pitchFamily="2" charset="-122"/>
              </a:rPr>
              <a:t>—</a:t>
            </a:r>
            <a:r>
              <a:rPr lang="zh-CN" altLang="en-US" sz="3200" b="1">
                <a:latin typeface="宋体" pitchFamily="2" charset="-122"/>
              </a:rPr>
              <a:t>分</a:t>
            </a:r>
            <a:r>
              <a:rPr lang="en-US" altLang="zh-CN" sz="3200" b="1">
                <a:latin typeface="宋体" pitchFamily="2" charset="-122"/>
              </a:rPr>
              <a:t>—</a:t>
            </a:r>
            <a:r>
              <a:rPr lang="zh-CN" altLang="en-US" sz="3200" b="1">
                <a:latin typeface="宋体" pitchFamily="2" charset="-122"/>
              </a:rPr>
              <a:t>总”的结构形式，首尾相呼应；把主要内容写具体，写详细；融入自己对家乡的热爱之情</a:t>
            </a:r>
            <a:r>
              <a:rPr lang="ii-CN" altLang="en-US" sz="3200" b="1">
                <a:latin typeface="Microsoft Yi Baiti" pitchFamily="66" charset="0"/>
              </a:rPr>
              <a:t>。</a:t>
            </a:r>
            <a:endParaRPr lang="zh-CN" altLang="en-US" sz="3200" b="1">
              <a:latin typeface="宋体" pitchFamily="2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95300"/>
            <a:ext cx="9144000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6" name="矩形 3"/>
          <p:cNvSpPr>
            <a:spLocks noChangeArrowheads="1"/>
          </p:cNvSpPr>
          <p:nvPr/>
        </p:nvSpPr>
        <p:spPr bwMode="auto">
          <a:xfrm>
            <a:off x="323850" y="1203325"/>
            <a:ext cx="6121400" cy="355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>
                <a:latin typeface="宋体" pitchFamily="2" charset="-122"/>
              </a:rPr>
              <a:t>包粽子</a:t>
            </a:r>
          </a:p>
          <a:p>
            <a:pPr>
              <a:lnSpc>
                <a:spcPct val="120000"/>
              </a:lnSpc>
            </a:pPr>
            <a:r>
              <a:rPr lang="zh-CN" altLang="en-US" sz="3200" b="1">
                <a:latin typeface="宋体" pitchFamily="2" charset="-122"/>
              </a:rPr>
              <a:t>    我的家乡特别看重端午节，每当端午节快要到来时，人们就开始挂艾草、包粽子、赛龙舟，这些风俗活动中，我最喜欢的还是包粽子。</a:t>
            </a:r>
            <a:r>
              <a:rPr lang="zh-CN" altLang="en-US" sz="3200" b="1" baseline="30000">
                <a:solidFill>
                  <a:srgbClr val="FF00FF"/>
                </a:solidFill>
                <a:latin typeface="宋体" pitchFamily="2" charset="-122"/>
              </a:rPr>
              <a:t>①</a:t>
            </a: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6300788" y="1347788"/>
            <a:ext cx="2735262" cy="355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200" b="1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①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先点明家乡的风俗活动，再突出“我”对包粽子的喜爱，以引出下文。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6227763" y="1395413"/>
            <a:ext cx="0" cy="3579812"/>
          </a:xfrm>
          <a:prstGeom prst="line">
            <a:avLst/>
          </a:prstGeom>
          <a:ln w="57150">
            <a:solidFill>
              <a:srgbClr val="FFFF00"/>
            </a:solidFill>
            <a:prstDash val="sysDot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858</Words>
  <Application>Microsoft Office PowerPoint</Application>
  <PresentationFormat>全屏显示(16:9)</PresentationFormat>
  <Paragraphs>28</Paragraphs>
  <Slides>16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8" baseType="lpstr">
      <vt:lpstr>Arial</vt:lpstr>
      <vt:lpstr>宋体</vt:lpstr>
      <vt:lpstr>Wingdings</vt:lpstr>
      <vt:lpstr>Calibri</vt:lpstr>
      <vt:lpstr>楷体</vt:lpstr>
      <vt:lpstr>黑体</vt:lpstr>
      <vt:lpstr>Microsoft Yi Baiti</vt:lpstr>
      <vt:lpstr>+mn-ea</vt:lpstr>
      <vt:lpstr>Segoe Print</vt:lpstr>
      <vt:lpstr>微软雅黑</vt:lpstr>
      <vt:lpstr>Arial Unicode MS</vt:lpstr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apple</dc:creator>
  <cp:lastModifiedBy>老百晓在线</cp:lastModifiedBy>
  <cp:revision>1</cp:revision>
  <dcterms:created xsi:type="dcterms:W3CDTF">2016-10-29T08:56:49Z</dcterms:created>
  <dcterms:modified xsi:type="dcterms:W3CDTF">2020-09-08T19:40:43Z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来源">
    <vt:lpwstr>状元成才路系列</vt:lpwstr>
  </property>
  <property fmtid="{D5CDD505-2E9C-101B-9397-08002B2CF9AE}" pid="3" name="KSOProductBuildVer">
    <vt:lpwstr>2052-11.1.0.9339</vt:lpwstr>
  </property>
</Properties>
</file>