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41.xml" ContentType="application/vnd.openxmlformats-officedocument.presentationml.notesSlide+xml"/>
  <Override PartName="/customXml/itemProps87.xml" ContentType="application/vnd.openxmlformats-officedocument.customXmlProperties+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29.xml" ContentType="application/vnd.openxmlformats-officedocument.customXmlProperties+xml"/>
  <Override PartName="/ppt/slides/slide99.xml" ContentType="application/vnd.openxmlformats-officedocument.presentationml.slide+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customXml/itemProps32.xml" ContentType="application/vnd.openxmlformats-officedocument.customXmlProperties+xml"/>
  <Override PartName="/customXml/itemProps43.xml" ContentType="application/vnd.openxmlformats-officedocument.customXmlProperties+xml"/>
  <Override PartName="/customXml/itemProps90.xml" ContentType="application/vnd.openxmlformats-officedocument.customXmlProperties+xml"/>
  <Override PartName="/customXml/itemProps121.xml" ContentType="application/vnd.openxmlformats-officedocument.customXmlProperties+xml"/>
  <Override PartName="/customXml/itemProps132.xml" ContentType="application/vnd.openxmlformats-officedocument.customXmlProperties+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slides/slide119.xml" ContentType="application/vnd.openxmlformats-officedocument.presentationml.slide+xml"/>
  <Override PartName="/ppt/notesSlides/notesSlide129.xml" ContentType="application/vnd.openxmlformats-officedocument.presentationml.notesSlide+xml"/>
  <Override PartName="/customXml/itemProps7.xml" ContentType="application/vnd.openxmlformats-officedocument.customXmlProperties+xml"/>
  <Override PartName="/customXml/itemProps48.xml" ContentType="application/vnd.openxmlformats-officedocument.customXmlProperties+xml"/>
  <Override PartName="/customXml/itemProps95.xml" ContentType="application/vnd.openxmlformats-officedocument.customXmlProperties+xml"/>
  <Override PartName="/ppt/slides/slide108.xml" ContentType="application/vnd.openxmlformats-officedocument.presentationml.slide+xml"/>
  <Override PartName="/ppt/notesSlides/notesSlide118.xml" ContentType="application/vnd.openxmlformats-officedocument.presentationml.notes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customXml/itemProps15.xml" ContentType="application/vnd.openxmlformats-officedocument.customXmlProperties+xml"/>
  <Override PartName="/customXml/itemProps26.xml" ContentType="application/vnd.openxmlformats-officedocument.customXmlProperties+xml"/>
  <Override PartName="/customXml/itemProps62.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customXml/itemProps51.xml" ContentType="application/vnd.openxmlformats-officedocument.customXmlProperties+xml"/>
  <Override PartName="/customXml/itemProps104.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89.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notesSlides/notesSlide126.xml" ContentType="application/vnd.openxmlformats-officedocument.presentationml.notesSlide+xml"/>
  <Override PartName="/customXml/itemProps34.xml" ContentType="application/vnd.openxmlformats-officedocument.customXmlProperties+xml"/>
  <Override PartName="/customXml/itemProps45.xml" ContentType="application/vnd.openxmlformats-officedocument.customXmlProperties+xml"/>
  <Override PartName="/customXml/itemProps81.xml" ContentType="application/vnd.openxmlformats-officedocument.customXmlProperties+xml"/>
  <Override PartName="/customXml/itemProps92.xml" ContentType="application/vnd.openxmlformats-officedocument.customXmlProperties+xml"/>
  <Override PartName="/customXml/itemProps123.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51.xml" ContentType="application/vnd.openxmlformats-officedocument.presentationml.notesSlide+xml"/>
  <Override PartName="/customXml/itemProps9.xml" ContentType="application/vnd.openxmlformats-officedocument.customXmlProperties+xml"/>
  <Override PartName="/customXml/itemProps97.xml" ContentType="application/vnd.openxmlformats-officedocument.customXmlProperties+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ppt/slides/slide9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customXml/itemProps17.xml" ContentType="application/vnd.openxmlformats-officedocument.customXmlProperties+xml"/>
  <Override PartName="/customXml/itemProps28.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ppt/slides/slide87.xml" ContentType="application/vnd.openxmlformats-officedocument.presentationml.slide+xml"/>
  <Override PartName="/ppt/slides/slide124.xml" ContentType="application/vnd.openxmlformats-officedocument.presentationml.slide+xml"/>
  <Override PartName="/ppt/notesSlides/notesSlide89.xml" ContentType="application/vnd.openxmlformats-officedocument.presentationml.notesSlide+xml"/>
  <Override PartName="/customXml/itemProps53.xml" ContentType="application/vnd.openxmlformats-officedocument.customXmlProperties+xml"/>
  <Override PartName="/customXml/itemProps106.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customXml/itemProps1.xml" ContentType="application/vnd.openxmlformats-officedocument.customXmlProperties+xml"/>
  <Override PartName="/customXml/itemProps42.xml" ContentType="application/vnd.openxmlformats-officedocument.customXmlProperties+xml"/>
  <Override PartName="/customXml/itemProps13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customXml/itemProps69.xml" ContentType="application/vnd.openxmlformats-officedocument.customXmlProperties+xml"/>
  <Override PartName="/ppt/slides/slide129.xml" ContentType="application/vnd.openxmlformats-officedocument.presentationml.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ppt/slides/slide118.xml" ContentType="application/vnd.openxmlformats-officedocument.presentationml.slide+xml"/>
  <Override PartName="/ppt/notesSlides/notesSlide128.xml" ContentType="application/vnd.openxmlformats-officedocument.presentationml.notesSlide+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25.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customXml/itemProps99.xml" ContentType="application/vnd.openxmlformats-officedocument.customXmlProperties+xml"/>
  <Override PartName="/ppt/slides/slide40.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ppt/slides/slide89.xml" ContentType="application/vnd.openxmlformats-officedocument.presentationml.slide+xml"/>
  <Override PartName="/ppt/slides/slide126.xml" ContentType="application/vnd.openxmlformats-officedocument.presentationml.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ppt/slides/slide78.xml" ContentType="application/vnd.openxmlformats-officedocument.presentationml.slide+xml"/>
  <Override PartName="/ppt/slides/slide115.xml" ContentType="application/vnd.openxmlformats-officedocument.presentationml.slide+xml"/>
  <Override PartName="/ppt/notesSlides/notesSlide125.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ppt/slides/slide109.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27.xml" ContentType="application/vnd.openxmlformats-officedocument.customXmlProperties+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notesSlides/notesSlide88.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customXml/itemProps130.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customXml/itemProps79.xml" ContentType="application/vnd.openxmlformats-officedocument.customXmlProperties+xml"/>
  <Override PartName="/ppt/notesSlides/notesSlide11.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ppt/slides/slide117.xml" ContentType="application/vnd.openxmlformats-officedocument.presentationml.slide+xml"/>
  <Override PartName="/ppt/slides/slide128.xml" ContentType="application/vnd.openxmlformats-officedocument.presentationml.slide+xml"/>
  <Override PartName="/ppt/notesSlides/notesSlide127.xml" ContentType="application/vnd.openxmlformats-officedocument.presentationml.notes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notesSlides/notesSlide116.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customXml/itemProps102.xml" ContentType="application/vnd.openxmlformats-officedocument.customXmlProperties+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bleStyles.xml" ContentType="application/vnd.openxmlformats-officedocument.presentationml.tableStyles+xml"/>
  <Override PartName="/ppt/notesSlides/notesSlide52.xml" ContentType="application/vnd.openxmlformats-officedocument.presentationml.notesSlide+xml"/>
  <Override PartName="/customXml/itemProps98.xml" ContentType="application/vnd.openxmlformats-officedocument.customXmlProperties+xml"/>
  <Override PartName="/ppt/notesSlides/notesSlide3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34"/>
  </p:sldMasterIdLst>
  <p:notesMasterIdLst>
    <p:notesMasterId r:id="rId268"/>
  </p:notesMasterIdLst>
  <p:sldIdLst>
    <p:sldId id="392" r:id="rId135"/>
    <p:sldId id="258" r:id="rId136"/>
    <p:sldId id="259" r:id="rId137"/>
    <p:sldId id="260" r:id="rId138"/>
    <p:sldId id="261" r:id="rId139"/>
    <p:sldId id="262" r:id="rId140"/>
    <p:sldId id="263" r:id="rId141"/>
    <p:sldId id="264" r:id="rId142"/>
    <p:sldId id="265" r:id="rId143"/>
    <p:sldId id="266" r:id="rId144"/>
    <p:sldId id="393" r:id="rId145"/>
    <p:sldId id="267" r:id="rId146"/>
    <p:sldId id="268" r:id="rId147"/>
    <p:sldId id="269" r:id="rId148"/>
    <p:sldId id="270" r:id="rId149"/>
    <p:sldId id="271" r:id="rId150"/>
    <p:sldId id="272" r:id="rId151"/>
    <p:sldId id="273" r:id="rId152"/>
    <p:sldId id="274" r:id="rId153"/>
    <p:sldId id="275" r:id="rId154"/>
    <p:sldId id="276" r:id="rId155"/>
    <p:sldId id="277" r:id="rId156"/>
    <p:sldId id="278" r:id="rId157"/>
    <p:sldId id="279" r:id="rId158"/>
    <p:sldId id="280" r:id="rId159"/>
    <p:sldId id="281" r:id="rId160"/>
    <p:sldId id="282" r:id="rId161"/>
    <p:sldId id="283" r:id="rId162"/>
    <p:sldId id="284" r:id="rId163"/>
    <p:sldId id="285" r:id="rId164"/>
    <p:sldId id="286" r:id="rId165"/>
    <p:sldId id="287" r:id="rId166"/>
    <p:sldId id="288" r:id="rId167"/>
    <p:sldId id="289" r:id="rId168"/>
    <p:sldId id="290" r:id="rId169"/>
    <p:sldId id="291" r:id="rId170"/>
    <p:sldId id="292" r:id="rId171"/>
    <p:sldId id="293" r:id="rId172"/>
    <p:sldId id="294" r:id="rId173"/>
    <p:sldId id="295" r:id="rId174"/>
    <p:sldId id="296" r:id="rId175"/>
    <p:sldId id="297" r:id="rId176"/>
    <p:sldId id="298" r:id="rId177"/>
    <p:sldId id="299" r:id="rId178"/>
    <p:sldId id="300" r:id="rId179"/>
    <p:sldId id="301" r:id="rId180"/>
    <p:sldId id="302" r:id="rId181"/>
    <p:sldId id="303" r:id="rId182"/>
    <p:sldId id="304" r:id="rId183"/>
    <p:sldId id="305" r:id="rId184"/>
    <p:sldId id="306" r:id="rId185"/>
    <p:sldId id="307" r:id="rId186"/>
    <p:sldId id="308" r:id="rId187"/>
    <p:sldId id="309" r:id="rId188"/>
    <p:sldId id="310" r:id="rId189"/>
    <p:sldId id="311" r:id="rId190"/>
    <p:sldId id="312" r:id="rId191"/>
    <p:sldId id="313" r:id="rId192"/>
    <p:sldId id="315" r:id="rId193"/>
    <p:sldId id="316" r:id="rId194"/>
    <p:sldId id="317" r:id="rId195"/>
    <p:sldId id="318" r:id="rId196"/>
    <p:sldId id="319" r:id="rId197"/>
    <p:sldId id="320" r:id="rId198"/>
    <p:sldId id="321" r:id="rId199"/>
    <p:sldId id="322" r:id="rId200"/>
    <p:sldId id="323" r:id="rId201"/>
    <p:sldId id="324" r:id="rId202"/>
    <p:sldId id="325" r:id="rId203"/>
    <p:sldId id="326" r:id="rId204"/>
    <p:sldId id="327" r:id="rId205"/>
    <p:sldId id="328" r:id="rId206"/>
    <p:sldId id="329" r:id="rId207"/>
    <p:sldId id="330" r:id="rId208"/>
    <p:sldId id="331" r:id="rId209"/>
    <p:sldId id="332" r:id="rId210"/>
    <p:sldId id="333" r:id="rId211"/>
    <p:sldId id="334" r:id="rId212"/>
    <p:sldId id="335" r:id="rId213"/>
    <p:sldId id="336" r:id="rId214"/>
    <p:sldId id="337" r:id="rId215"/>
    <p:sldId id="338" r:id="rId216"/>
    <p:sldId id="339" r:id="rId217"/>
    <p:sldId id="340" r:id="rId218"/>
    <p:sldId id="341" r:id="rId219"/>
    <p:sldId id="342" r:id="rId220"/>
    <p:sldId id="343" r:id="rId221"/>
    <p:sldId id="344" r:id="rId222"/>
    <p:sldId id="345" r:id="rId223"/>
    <p:sldId id="346" r:id="rId224"/>
    <p:sldId id="347" r:id="rId225"/>
    <p:sldId id="348" r:id="rId226"/>
    <p:sldId id="349" r:id="rId227"/>
    <p:sldId id="351" r:id="rId228"/>
    <p:sldId id="352" r:id="rId229"/>
    <p:sldId id="353" r:id="rId230"/>
    <p:sldId id="354" r:id="rId231"/>
    <p:sldId id="355" r:id="rId232"/>
    <p:sldId id="356" r:id="rId233"/>
    <p:sldId id="357" r:id="rId234"/>
    <p:sldId id="358" r:id="rId235"/>
    <p:sldId id="359" r:id="rId236"/>
    <p:sldId id="360" r:id="rId237"/>
    <p:sldId id="361" r:id="rId238"/>
    <p:sldId id="362" r:id="rId239"/>
    <p:sldId id="363" r:id="rId240"/>
    <p:sldId id="364" r:id="rId241"/>
    <p:sldId id="365" r:id="rId242"/>
    <p:sldId id="366" r:id="rId243"/>
    <p:sldId id="367" r:id="rId244"/>
    <p:sldId id="368" r:id="rId245"/>
    <p:sldId id="369" r:id="rId246"/>
    <p:sldId id="370" r:id="rId247"/>
    <p:sldId id="371" r:id="rId248"/>
    <p:sldId id="372" r:id="rId249"/>
    <p:sldId id="373" r:id="rId250"/>
    <p:sldId id="374" r:id="rId251"/>
    <p:sldId id="375" r:id="rId252"/>
    <p:sldId id="376" r:id="rId253"/>
    <p:sldId id="377" r:id="rId254"/>
    <p:sldId id="378" r:id="rId255"/>
    <p:sldId id="379" r:id="rId256"/>
    <p:sldId id="380" r:id="rId257"/>
    <p:sldId id="381" r:id="rId258"/>
    <p:sldId id="382" r:id="rId259"/>
    <p:sldId id="383" r:id="rId260"/>
    <p:sldId id="384" r:id="rId261"/>
    <p:sldId id="386" r:id="rId262"/>
    <p:sldId id="387" r:id="rId263"/>
    <p:sldId id="388" r:id="rId264"/>
    <p:sldId id="389" r:id="rId265"/>
    <p:sldId id="390" r:id="rId266"/>
    <p:sldId id="391" r:id="rId267"/>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105" d="100"/>
          <a:sy n="105" d="100"/>
        </p:scale>
        <p:origin x="-55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slide" Target="slides/slide4.xml"/><Relationship Id="rId159" Type="http://schemas.openxmlformats.org/officeDocument/2006/relationships/slide" Target="slides/slide25.xml"/><Relationship Id="rId170" Type="http://schemas.openxmlformats.org/officeDocument/2006/relationships/slide" Target="slides/slide36.xml"/><Relationship Id="rId191" Type="http://schemas.openxmlformats.org/officeDocument/2006/relationships/slide" Target="slides/slide57.xml"/><Relationship Id="rId205" Type="http://schemas.openxmlformats.org/officeDocument/2006/relationships/slide" Target="slides/slide71.xml"/><Relationship Id="rId226" Type="http://schemas.openxmlformats.org/officeDocument/2006/relationships/slide" Target="slides/slide92.xml"/><Relationship Id="rId247" Type="http://schemas.openxmlformats.org/officeDocument/2006/relationships/slide" Target="slides/slide113.xml"/><Relationship Id="rId107" Type="http://schemas.openxmlformats.org/officeDocument/2006/relationships/customXml" Target="../customXml/item107.xml"/><Relationship Id="rId268" Type="http://schemas.openxmlformats.org/officeDocument/2006/relationships/notesMaster" Target="notesMasters/notesMaster1.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slide" Target="slides/slide15.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slide" Target="slides/slide26.xml"/><Relationship Id="rId181" Type="http://schemas.openxmlformats.org/officeDocument/2006/relationships/slide" Target="slides/slide47.xml"/><Relationship Id="rId216" Type="http://schemas.openxmlformats.org/officeDocument/2006/relationships/slide" Target="slides/slide82.xml"/><Relationship Id="rId237" Type="http://schemas.openxmlformats.org/officeDocument/2006/relationships/slide" Target="slides/slide103.xml"/><Relationship Id="rId258" Type="http://schemas.openxmlformats.org/officeDocument/2006/relationships/slide" Target="slides/slide124.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slide" Target="slides/slide5.xml"/><Relationship Id="rId85" Type="http://schemas.openxmlformats.org/officeDocument/2006/relationships/customXml" Target="../customXml/item85.xml"/><Relationship Id="rId150" Type="http://schemas.openxmlformats.org/officeDocument/2006/relationships/slide" Target="slides/slide16.xml"/><Relationship Id="rId171" Type="http://schemas.openxmlformats.org/officeDocument/2006/relationships/slide" Target="slides/slide37.xml"/><Relationship Id="rId192" Type="http://schemas.openxmlformats.org/officeDocument/2006/relationships/slide" Target="slides/slide58.xml"/><Relationship Id="rId206" Type="http://schemas.openxmlformats.org/officeDocument/2006/relationships/slide" Target="slides/slide72.xml"/><Relationship Id="rId227" Type="http://schemas.openxmlformats.org/officeDocument/2006/relationships/slide" Target="slides/slide93.xml"/><Relationship Id="rId248" Type="http://schemas.openxmlformats.org/officeDocument/2006/relationships/slide" Target="slides/slide114.xml"/><Relationship Id="rId269" Type="http://schemas.openxmlformats.org/officeDocument/2006/relationships/presProps" Target="presProps.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slide" Target="slides/slide6.xml"/><Relationship Id="rId161" Type="http://schemas.openxmlformats.org/officeDocument/2006/relationships/slide" Target="slides/slide27.xml"/><Relationship Id="rId182" Type="http://schemas.openxmlformats.org/officeDocument/2006/relationships/slide" Target="slides/slide48.xml"/><Relationship Id="rId217" Type="http://schemas.openxmlformats.org/officeDocument/2006/relationships/slide" Target="slides/slide83.xml"/><Relationship Id="rId6" Type="http://schemas.openxmlformats.org/officeDocument/2006/relationships/customXml" Target="../customXml/item6.xml"/><Relationship Id="rId238" Type="http://schemas.openxmlformats.org/officeDocument/2006/relationships/slide" Target="slides/slide104.xml"/><Relationship Id="rId259" Type="http://schemas.openxmlformats.org/officeDocument/2006/relationships/slide" Target="slides/slide125.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viewProps" Target="viewProps.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customXml" Target="../customXml/item130.xml"/><Relationship Id="rId135" Type="http://schemas.openxmlformats.org/officeDocument/2006/relationships/slide" Target="slides/slide1.xml"/><Relationship Id="rId151" Type="http://schemas.openxmlformats.org/officeDocument/2006/relationships/slide" Target="slides/slide17.xml"/><Relationship Id="rId156" Type="http://schemas.openxmlformats.org/officeDocument/2006/relationships/slide" Target="slides/slide22.xml"/><Relationship Id="rId177" Type="http://schemas.openxmlformats.org/officeDocument/2006/relationships/slide" Target="slides/slide43.xml"/><Relationship Id="rId198" Type="http://schemas.openxmlformats.org/officeDocument/2006/relationships/slide" Target="slides/slide64.xml"/><Relationship Id="rId172" Type="http://schemas.openxmlformats.org/officeDocument/2006/relationships/slide" Target="slides/slide38.xml"/><Relationship Id="rId193" Type="http://schemas.openxmlformats.org/officeDocument/2006/relationships/slide" Target="slides/slide59.xml"/><Relationship Id="rId202" Type="http://schemas.openxmlformats.org/officeDocument/2006/relationships/slide" Target="slides/slide68.xml"/><Relationship Id="rId207" Type="http://schemas.openxmlformats.org/officeDocument/2006/relationships/slide" Target="slides/slide73.xml"/><Relationship Id="rId223" Type="http://schemas.openxmlformats.org/officeDocument/2006/relationships/slide" Target="slides/slide89.xml"/><Relationship Id="rId228" Type="http://schemas.openxmlformats.org/officeDocument/2006/relationships/slide" Target="slides/slide94.xml"/><Relationship Id="rId244" Type="http://schemas.openxmlformats.org/officeDocument/2006/relationships/slide" Target="slides/slide110.xml"/><Relationship Id="rId249" Type="http://schemas.openxmlformats.org/officeDocument/2006/relationships/slide" Target="slides/slide115.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customXml" Target="../customXml/item109.xml"/><Relationship Id="rId260" Type="http://schemas.openxmlformats.org/officeDocument/2006/relationships/slide" Target="slides/slide126.xml"/><Relationship Id="rId265" Type="http://schemas.openxmlformats.org/officeDocument/2006/relationships/slide" Target="slides/slide131.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customXml" Target="../customXml/item104.xml"/><Relationship Id="rId120" Type="http://schemas.openxmlformats.org/officeDocument/2006/relationships/customXml" Target="../customXml/item120.xml"/><Relationship Id="rId125" Type="http://schemas.openxmlformats.org/officeDocument/2006/relationships/customXml" Target="../customXml/item125.xml"/><Relationship Id="rId141" Type="http://schemas.openxmlformats.org/officeDocument/2006/relationships/slide" Target="slides/slide7.xml"/><Relationship Id="rId146" Type="http://schemas.openxmlformats.org/officeDocument/2006/relationships/slide" Target="slides/slide12.xml"/><Relationship Id="rId167" Type="http://schemas.openxmlformats.org/officeDocument/2006/relationships/slide" Target="slides/slide33.xml"/><Relationship Id="rId188" Type="http://schemas.openxmlformats.org/officeDocument/2006/relationships/slide" Target="slides/slide54.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28.xml"/><Relationship Id="rId183" Type="http://schemas.openxmlformats.org/officeDocument/2006/relationships/slide" Target="slides/slide49.xml"/><Relationship Id="rId213" Type="http://schemas.openxmlformats.org/officeDocument/2006/relationships/slide" Target="slides/slide79.xml"/><Relationship Id="rId218" Type="http://schemas.openxmlformats.org/officeDocument/2006/relationships/slide" Target="slides/slide84.xml"/><Relationship Id="rId234" Type="http://schemas.openxmlformats.org/officeDocument/2006/relationships/slide" Target="slides/slide100.xml"/><Relationship Id="rId239" Type="http://schemas.openxmlformats.org/officeDocument/2006/relationships/slide" Target="slides/slide105.xml"/><Relationship Id="rId2" Type="http://schemas.openxmlformats.org/officeDocument/2006/relationships/customXml" Target="../customXml/item2.xml"/><Relationship Id="rId29" Type="http://schemas.openxmlformats.org/officeDocument/2006/relationships/customXml" Target="../customXml/item29.xml"/><Relationship Id="rId250" Type="http://schemas.openxmlformats.org/officeDocument/2006/relationships/slide" Target="slides/slide116.xml"/><Relationship Id="rId255" Type="http://schemas.openxmlformats.org/officeDocument/2006/relationships/slide" Target="slides/slide121.xml"/><Relationship Id="rId271" Type="http://schemas.openxmlformats.org/officeDocument/2006/relationships/theme" Target="theme/theme1.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15" Type="http://schemas.openxmlformats.org/officeDocument/2006/relationships/customXml" Target="../customXml/item115.xml"/><Relationship Id="rId131" Type="http://schemas.openxmlformats.org/officeDocument/2006/relationships/customXml" Target="../customXml/item131.xml"/><Relationship Id="rId136" Type="http://schemas.openxmlformats.org/officeDocument/2006/relationships/slide" Target="slides/slide2.xml"/><Relationship Id="rId157" Type="http://schemas.openxmlformats.org/officeDocument/2006/relationships/slide" Target="slides/slide23.xml"/><Relationship Id="rId178" Type="http://schemas.openxmlformats.org/officeDocument/2006/relationships/slide" Target="slides/slide44.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18.xml"/><Relationship Id="rId173" Type="http://schemas.openxmlformats.org/officeDocument/2006/relationships/slide" Target="slides/slide39.xml"/><Relationship Id="rId194" Type="http://schemas.openxmlformats.org/officeDocument/2006/relationships/slide" Target="slides/slide60.xml"/><Relationship Id="rId199" Type="http://schemas.openxmlformats.org/officeDocument/2006/relationships/slide" Target="slides/slide65.xml"/><Relationship Id="rId203" Type="http://schemas.openxmlformats.org/officeDocument/2006/relationships/slide" Target="slides/slide69.xml"/><Relationship Id="rId208" Type="http://schemas.openxmlformats.org/officeDocument/2006/relationships/slide" Target="slides/slide74.xml"/><Relationship Id="rId229" Type="http://schemas.openxmlformats.org/officeDocument/2006/relationships/slide" Target="slides/slide95.xml"/><Relationship Id="rId19" Type="http://schemas.openxmlformats.org/officeDocument/2006/relationships/customXml" Target="../customXml/item19.xml"/><Relationship Id="rId224" Type="http://schemas.openxmlformats.org/officeDocument/2006/relationships/slide" Target="slides/slide90.xml"/><Relationship Id="rId240" Type="http://schemas.openxmlformats.org/officeDocument/2006/relationships/slide" Target="slides/slide106.xml"/><Relationship Id="rId245" Type="http://schemas.openxmlformats.org/officeDocument/2006/relationships/slide" Target="slides/slide111.xml"/><Relationship Id="rId261" Type="http://schemas.openxmlformats.org/officeDocument/2006/relationships/slide" Target="slides/slide127.xml"/><Relationship Id="rId266" Type="http://schemas.openxmlformats.org/officeDocument/2006/relationships/slide" Target="slides/slide132.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slide" Target="slides/slide13.xml"/><Relationship Id="rId168" Type="http://schemas.openxmlformats.org/officeDocument/2006/relationships/slide" Target="slides/slide34.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slide" Target="slides/slide8.xml"/><Relationship Id="rId163" Type="http://schemas.openxmlformats.org/officeDocument/2006/relationships/slide" Target="slides/slide29.xml"/><Relationship Id="rId184" Type="http://schemas.openxmlformats.org/officeDocument/2006/relationships/slide" Target="slides/slide50.xml"/><Relationship Id="rId189" Type="http://schemas.openxmlformats.org/officeDocument/2006/relationships/slide" Target="slides/slide55.xml"/><Relationship Id="rId219" Type="http://schemas.openxmlformats.org/officeDocument/2006/relationships/slide" Target="slides/slide85.xml"/><Relationship Id="rId3" Type="http://schemas.openxmlformats.org/officeDocument/2006/relationships/customXml" Target="../customXml/item3.xml"/><Relationship Id="rId214" Type="http://schemas.openxmlformats.org/officeDocument/2006/relationships/slide" Target="slides/slide80.xml"/><Relationship Id="rId230" Type="http://schemas.openxmlformats.org/officeDocument/2006/relationships/slide" Target="slides/slide96.xml"/><Relationship Id="rId235" Type="http://schemas.openxmlformats.org/officeDocument/2006/relationships/slide" Target="slides/slide101.xml"/><Relationship Id="rId251" Type="http://schemas.openxmlformats.org/officeDocument/2006/relationships/slide" Target="slides/slide117.xml"/><Relationship Id="rId256" Type="http://schemas.openxmlformats.org/officeDocument/2006/relationships/slide" Target="slides/slide122.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slide" Target="slides/slide3.xml"/><Relationship Id="rId158" Type="http://schemas.openxmlformats.org/officeDocument/2006/relationships/slide" Target="slides/slide24.xml"/><Relationship Id="rId272" Type="http://schemas.openxmlformats.org/officeDocument/2006/relationships/tableStyles" Target="tableStyles.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slide" Target="slides/slide19.xml"/><Relationship Id="rId174" Type="http://schemas.openxmlformats.org/officeDocument/2006/relationships/slide" Target="slides/slide40.xml"/><Relationship Id="rId179" Type="http://schemas.openxmlformats.org/officeDocument/2006/relationships/slide" Target="slides/slide45.xml"/><Relationship Id="rId195" Type="http://schemas.openxmlformats.org/officeDocument/2006/relationships/slide" Target="slides/slide61.xml"/><Relationship Id="rId209" Type="http://schemas.openxmlformats.org/officeDocument/2006/relationships/slide" Target="slides/slide75.xml"/><Relationship Id="rId190" Type="http://schemas.openxmlformats.org/officeDocument/2006/relationships/slide" Target="slides/slide56.xml"/><Relationship Id="rId204" Type="http://schemas.openxmlformats.org/officeDocument/2006/relationships/slide" Target="slides/slide70.xml"/><Relationship Id="rId220" Type="http://schemas.openxmlformats.org/officeDocument/2006/relationships/slide" Target="slides/slide86.xml"/><Relationship Id="rId225" Type="http://schemas.openxmlformats.org/officeDocument/2006/relationships/slide" Target="slides/slide91.xml"/><Relationship Id="rId241" Type="http://schemas.openxmlformats.org/officeDocument/2006/relationships/slide" Target="slides/slide107.xml"/><Relationship Id="rId246" Type="http://schemas.openxmlformats.org/officeDocument/2006/relationships/slide" Target="slides/slide112.xml"/><Relationship Id="rId267" Type="http://schemas.openxmlformats.org/officeDocument/2006/relationships/slide" Target="slides/slide133.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customXml" Target="../customXml/item127.xml"/><Relationship Id="rId262" Type="http://schemas.openxmlformats.org/officeDocument/2006/relationships/slide" Target="slides/slide128.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slide" Target="slides/slide9.xml"/><Relationship Id="rId148" Type="http://schemas.openxmlformats.org/officeDocument/2006/relationships/slide" Target="slides/slide14.xml"/><Relationship Id="rId164" Type="http://schemas.openxmlformats.org/officeDocument/2006/relationships/slide" Target="slides/slide30.xml"/><Relationship Id="rId169" Type="http://schemas.openxmlformats.org/officeDocument/2006/relationships/slide" Target="slides/slide35.xml"/><Relationship Id="rId185" Type="http://schemas.openxmlformats.org/officeDocument/2006/relationships/slide" Target="slides/slide51.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46.xml"/><Relationship Id="rId210" Type="http://schemas.openxmlformats.org/officeDocument/2006/relationships/slide" Target="slides/slide76.xml"/><Relationship Id="rId215" Type="http://schemas.openxmlformats.org/officeDocument/2006/relationships/slide" Target="slides/slide81.xml"/><Relationship Id="rId236" Type="http://schemas.openxmlformats.org/officeDocument/2006/relationships/slide" Target="slides/slide102.xml"/><Relationship Id="rId257" Type="http://schemas.openxmlformats.org/officeDocument/2006/relationships/slide" Target="slides/slide123.xml"/><Relationship Id="rId26" Type="http://schemas.openxmlformats.org/officeDocument/2006/relationships/customXml" Target="../customXml/item26.xml"/><Relationship Id="rId231" Type="http://schemas.openxmlformats.org/officeDocument/2006/relationships/slide" Target="slides/slide97.xml"/><Relationship Id="rId252" Type="http://schemas.openxmlformats.org/officeDocument/2006/relationships/slide" Target="slides/slide118.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slide" Target="slides/slide20.xml"/><Relationship Id="rId175" Type="http://schemas.openxmlformats.org/officeDocument/2006/relationships/slide" Target="slides/slide41.xml"/><Relationship Id="rId196" Type="http://schemas.openxmlformats.org/officeDocument/2006/relationships/slide" Target="slides/slide62.xml"/><Relationship Id="rId200" Type="http://schemas.openxmlformats.org/officeDocument/2006/relationships/slide" Target="slides/slide66.xml"/><Relationship Id="rId16" Type="http://schemas.openxmlformats.org/officeDocument/2006/relationships/customXml" Target="../customXml/item16.xml"/><Relationship Id="rId221" Type="http://schemas.openxmlformats.org/officeDocument/2006/relationships/slide" Target="slides/slide87.xml"/><Relationship Id="rId242" Type="http://schemas.openxmlformats.org/officeDocument/2006/relationships/slide" Target="slides/slide108.xml"/><Relationship Id="rId263" Type="http://schemas.openxmlformats.org/officeDocument/2006/relationships/slide" Target="slides/slide129.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slide" Target="slides/slide10.xml"/><Relationship Id="rId90" Type="http://schemas.openxmlformats.org/officeDocument/2006/relationships/customXml" Target="../customXml/item90.xml"/><Relationship Id="rId165" Type="http://schemas.openxmlformats.org/officeDocument/2006/relationships/slide" Target="slides/slide31.xml"/><Relationship Id="rId186" Type="http://schemas.openxmlformats.org/officeDocument/2006/relationships/slide" Target="slides/slide52.xml"/><Relationship Id="rId211" Type="http://schemas.openxmlformats.org/officeDocument/2006/relationships/slide" Target="slides/slide77.xml"/><Relationship Id="rId232" Type="http://schemas.openxmlformats.org/officeDocument/2006/relationships/slide" Target="slides/slide98.xml"/><Relationship Id="rId253" Type="http://schemas.openxmlformats.org/officeDocument/2006/relationships/slide" Target="slides/slide119.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slideMaster" Target="slideMasters/slideMaster1.xml"/><Relationship Id="rId80" Type="http://schemas.openxmlformats.org/officeDocument/2006/relationships/customXml" Target="../customXml/item80.xml"/><Relationship Id="rId155" Type="http://schemas.openxmlformats.org/officeDocument/2006/relationships/slide" Target="slides/slide21.xml"/><Relationship Id="rId176" Type="http://schemas.openxmlformats.org/officeDocument/2006/relationships/slide" Target="slides/slide42.xml"/><Relationship Id="rId197" Type="http://schemas.openxmlformats.org/officeDocument/2006/relationships/slide" Target="slides/slide63.xml"/><Relationship Id="rId201" Type="http://schemas.openxmlformats.org/officeDocument/2006/relationships/slide" Target="slides/slide67.xml"/><Relationship Id="rId222" Type="http://schemas.openxmlformats.org/officeDocument/2006/relationships/slide" Target="slides/slide88.xml"/><Relationship Id="rId243" Type="http://schemas.openxmlformats.org/officeDocument/2006/relationships/slide" Target="slides/slide109.xml"/><Relationship Id="rId264" Type="http://schemas.openxmlformats.org/officeDocument/2006/relationships/slide" Target="slides/slide130.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slide" Target="slides/slide11.xml"/><Relationship Id="rId166" Type="http://schemas.openxmlformats.org/officeDocument/2006/relationships/slide" Target="slides/slide32.xml"/><Relationship Id="rId187" Type="http://schemas.openxmlformats.org/officeDocument/2006/relationships/slide" Target="slides/slide53.xml"/><Relationship Id="rId1" Type="http://schemas.openxmlformats.org/officeDocument/2006/relationships/customXml" Target="../customXml/item1.xml"/><Relationship Id="rId212" Type="http://schemas.openxmlformats.org/officeDocument/2006/relationships/slide" Target="slides/slide78.xml"/><Relationship Id="rId233" Type="http://schemas.openxmlformats.org/officeDocument/2006/relationships/slide" Target="slides/slide99.xml"/><Relationship Id="rId254" Type="http://schemas.openxmlformats.org/officeDocument/2006/relationships/slide" Target="slides/slide120.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108.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12.xml"/><Relationship Id="rId4" Type="http://schemas.openxmlformats.org/officeDocument/2006/relationships/image" Target="../media/image3.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105.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119.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126.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4.xml"/><Relationship Id="rId1" Type="http://schemas.openxmlformats.org/officeDocument/2006/relationships/customXml" Target="../../customXml/item129.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4.xml"/><Relationship Id="rId1" Type="http://schemas.openxmlformats.org/officeDocument/2006/relationships/customXml" Target="../../customXml/item102.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4.xml"/><Relationship Id="rId1" Type="http://schemas.openxmlformats.org/officeDocument/2006/relationships/customXml" Target="../../customXml/item11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4.xml"/><Relationship Id="rId1" Type="http://schemas.openxmlformats.org/officeDocument/2006/relationships/customXml" Target="../../customXml/item114.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4.xml"/><Relationship Id="rId1" Type="http://schemas.openxmlformats.org/officeDocument/2006/relationships/customXml" Target="../../customXml/item132.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4.xml"/><Relationship Id="rId1" Type="http://schemas.openxmlformats.org/officeDocument/2006/relationships/customXml" Target="../../customXml/item10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10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1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13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13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8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12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12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20.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12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128.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117.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12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104.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109.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111.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94.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107.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103.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13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115.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123.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12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专题五 实用类文本阅读</a:t>
            </a: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(课标</a:t>
            </a:r>
            <a:r>
              <a:rPr lang="en-US" altLang="zh-CN" sz="1800" dirty="0" smtClean="0">
                <a:solidFill>
                  <a:schemeClr val="tx1"/>
                </a:solidFill>
                <a:ea typeface="黑体" panose="02010609060101010101" pitchFamily="49" charset="-122"/>
              </a:rPr>
              <a:t>Ⅲ</a:t>
            </a:r>
            <a:r>
              <a:rPr lang="zh-CN" altLang="en-US" sz="1800" dirty="0" smtClean="0">
                <a:solidFill>
                  <a:schemeClr val="tx1"/>
                </a:solidFill>
                <a:ea typeface="黑体" panose="02010609060101010101" pitchFamily="49" charset="-122"/>
              </a:rPr>
              <a:t>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57073"/>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a:t>
            </a:r>
            <a:r>
              <a:rPr lang="en-US" altLang="zh-CN" sz="1530" kern="0" dirty="0" smtClean="0">
                <a:solidFill>
                  <a:srgbClr val="000000"/>
                </a:solidFill>
                <a:latin typeface="Times New Roman" pitchFamily="65" charset="-122"/>
                <a:ea typeface="宋体" pitchFamily="65" charset="-122"/>
              </a:rPr>
              <a:t>(2016</a:t>
            </a:r>
            <a:r>
              <a:rPr lang="zh-CN" altLang="en-US" sz="1530" kern="0" dirty="0" smtClean="0">
                <a:solidFill>
                  <a:srgbClr val="000000"/>
                </a:solidFill>
                <a:latin typeface="Times New Roman" pitchFamily="65" charset="-122"/>
                <a:ea typeface="宋体" pitchFamily="65" charset="-122"/>
              </a:rPr>
              <a:t>课标全国</a:t>
            </a:r>
            <a:r>
              <a:rPr lang="en-US" altLang="zh-CN" sz="1530" kern="0" dirty="0" smtClean="0">
                <a:solidFill>
                  <a:srgbClr val="000000"/>
                </a:solidFill>
                <a:latin typeface="Times New Roman" pitchFamily="65" charset="-122"/>
                <a:ea typeface="宋体" pitchFamily="65" charset="-122"/>
              </a:rPr>
              <a:t>Ⅱ,12,25</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阅读下面的文字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完成</a:t>
            </a:r>
            <a:r>
              <a:rPr lang="en-US" altLang="zh-CN" sz="1530" kern="0" dirty="0" smtClean="0">
                <a:solidFill>
                  <a:srgbClr val="000000"/>
                </a:solidFill>
                <a:latin typeface="Times New Roman" pitchFamily="65" charset="-122"/>
                <a:ea typeface="宋体" pitchFamily="65" charset="-122"/>
              </a:rPr>
              <a:t>1—4 </a:t>
            </a:r>
            <a:r>
              <a:rPr lang="zh-CN" altLang="en-US" sz="1530" kern="0" dirty="0" smtClean="0">
                <a:solidFill>
                  <a:srgbClr val="000000"/>
                </a:solidFill>
                <a:latin typeface="Times New Roman" pitchFamily="65" charset="-122"/>
                <a:ea typeface="宋体" pitchFamily="65" charset="-122"/>
              </a:rPr>
              <a:t>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吴文俊的数学世界</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吴文俊小学时成绩平平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也没有显示出独特的数学才华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初中时数学甚至得过零分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高中时最喜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欢的是物理而非数学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但他从小就对读书有浓厚兴趣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初中时国文成绩一直不错。尽管高三时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物理得了满分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但教物理的赵贻经老师却看出了他的数学潜力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力荐他入数学系。正始中学决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吴文俊必须报考数学系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才能得到每年一百块大洋的奖学金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加之他父母又不放心独子离开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上海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吴文俊就进了上海交大数学系。所谓“知之不如好之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好之不如乐之”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吴文俊向来是以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兴趣为先导来读书的。因为他对物理有兴趣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甚至一度想要转系。是大三时教数学的武崇林</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老师帮助他摆脱了专业上的困惑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使他认识到数学的巨大魅力。</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1940年,吴文俊从交大毕业,先后在育英中学、培真中学担任数学教员,直到1946年见到了影响</a:t>
            </a:r>
            <a:r>
              <a:rPr dirty="0"/>
              <a:t/>
            </a:r>
            <a:br>
              <a:rPr dirty="0"/>
            </a:br>
            <a:r>
              <a:rPr lang="zh-CN" altLang="en-US" sz="1530" kern="0" dirty="0" smtClean="0">
                <a:solidFill>
                  <a:srgbClr val="000000"/>
                </a:solidFill>
                <a:latin typeface="Times New Roman" pitchFamily="65" charset="-122"/>
                <a:ea typeface="宋体" pitchFamily="65" charset="-122"/>
              </a:rPr>
              <a:t>他一生的恩师陈省身,他才由一个普通的中学数学老师成为数学研究所的专业研究员。对于</a:t>
            </a:r>
            <a:r>
              <a:rPr dirty="0"/>
              <a:t/>
            </a:r>
            <a:br>
              <a:rPr dirty="0"/>
            </a:br>
            <a:r>
              <a:rPr lang="zh-CN" altLang="en-US" sz="1530" kern="0" dirty="0" smtClean="0">
                <a:solidFill>
                  <a:srgbClr val="000000"/>
                </a:solidFill>
                <a:latin typeface="Times New Roman" pitchFamily="65" charset="-122"/>
                <a:ea typeface="宋体" pitchFamily="65" charset="-122"/>
              </a:rPr>
              <a:t>吴文俊的数学研究,他的学生高小山总结说:“吴先生做拓扑研究,一下子就能抓住核心问题,</a:t>
            </a:r>
            <a:endParaRPr lang="zh-CN" altLang="en-US" dirty="0"/>
          </a:p>
        </p:txBody>
      </p:sp>
      <p:sp>
        <p:nvSpPr>
          <p:cNvPr id="4" name="文本框 4"/>
          <p:cNvSpPr txBox="1"/>
          <p:nvPr/>
        </p:nvSpPr>
        <p:spPr>
          <a:xfrm>
            <a:off x="443344" y="1109361"/>
            <a:ext cx="2743059" cy="369332"/>
          </a:xfrm>
          <a:prstGeom prst="rect">
            <a:avLst/>
          </a:prstGeom>
          <a:noFill/>
        </p:spPr>
        <p:txBody>
          <a:bodyPr wrap="none" rtlCol="0" anchor="t">
            <a:spAutoFit/>
          </a:bodyPr>
          <a:lstStyle/>
          <a:p>
            <a:r>
              <a:rPr lang="zh-CN" altLang="en-US" dirty="0" smtClean="0">
                <a:solidFill>
                  <a:srgbClr val="7030A0"/>
                </a:solidFill>
                <a:latin typeface="黑体" panose="02010609060101010101" pitchFamily="49" charset="-122"/>
                <a:ea typeface="黑体" panose="02010609060101010101" pitchFamily="49" charset="-122"/>
                <a:sym typeface="+mn-ea"/>
              </a:rPr>
              <a:t>题组二  其他课标区题组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AC　B.“为抗战做出了巨大贡献”在原文中没有表述。D.“不要依靠旧书堆”曲</a:t>
            </a:r>
            <a:r>
              <a:rPr dirty="0"/>
              <a:t/>
            </a:r>
            <a:br>
              <a:rPr dirty="0"/>
            </a:br>
            <a:r>
              <a:rPr lang="zh-CN" altLang="en-US" sz="1530" kern="0" dirty="0" smtClean="0">
                <a:solidFill>
                  <a:srgbClr val="000000"/>
                </a:solidFill>
                <a:latin typeface="Times New Roman" pitchFamily="65" charset="-122"/>
                <a:ea typeface="宋体" pitchFamily="65" charset="-122"/>
              </a:rPr>
              <a:t>解文意,文中是“跳出旧书堆”。E.“禁止机动车和兽力车通行”是政府的行为,不是侯仁之</a:t>
            </a:r>
            <a:r>
              <a:rPr dirty="0"/>
              <a:t/>
            </a:r>
            <a:br>
              <a:rPr dirty="0"/>
            </a:br>
            <a:r>
              <a:rPr lang="zh-CN" altLang="en-US" sz="1530" kern="0" dirty="0" smtClean="0">
                <a:solidFill>
                  <a:srgbClr val="000000"/>
                </a:solidFill>
                <a:latin typeface="Times New Roman" pitchFamily="65" charset="-122"/>
                <a:ea typeface="宋体" pitchFamily="65" charset="-122"/>
              </a:rPr>
              <a:t>的呼吁。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①作为一位历史地理学家,侯仁之对北京等城市充满热爱;②侯仁之对榆林、承德、</a:t>
            </a:r>
            <a:r>
              <a:rPr dirty="0"/>
              <a:t/>
            </a:r>
            <a:br>
              <a:rPr dirty="0"/>
            </a:br>
            <a:r>
              <a:rPr lang="zh-CN" altLang="en-US" sz="1530" kern="0" dirty="0" smtClean="0">
                <a:solidFill>
                  <a:srgbClr val="000000"/>
                </a:solidFill>
                <a:latin typeface="Times New Roman" pitchFamily="65" charset="-122"/>
                <a:ea typeface="宋体" pitchFamily="65" charset="-122"/>
              </a:rPr>
              <a:t>北京等许多城市进行了深入的研究,发现了它们被埋没的历史;③侯仁之积极参与城市保护工</a:t>
            </a:r>
            <a:r>
              <a:rPr dirty="0"/>
              <a:t/>
            </a:r>
            <a:br>
              <a:rPr dirty="0"/>
            </a:br>
            <a:r>
              <a:rPr lang="zh-CN" altLang="en-US" sz="1530" kern="0" dirty="0" smtClean="0">
                <a:solidFill>
                  <a:srgbClr val="000000"/>
                </a:solidFill>
                <a:latin typeface="Times New Roman" pitchFamily="65" charset="-122"/>
                <a:ea typeface="宋体" pitchFamily="65" charset="-122"/>
              </a:rPr>
              <a:t>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筛选⑧⑨两个段落,分析侯仁之与城市的关系。从第⑧段中提炼出“对许多城市做了</a:t>
            </a:r>
            <a:r>
              <a:rPr dirty="0"/>
              <a:t/>
            </a:r>
            <a:br>
              <a:rPr dirty="0"/>
            </a:br>
            <a:r>
              <a:rPr lang="zh-CN" altLang="en-US" sz="1530" kern="0" dirty="0" smtClean="0">
                <a:solidFill>
                  <a:srgbClr val="000000"/>
                </a:solidFill>
                <a:latin typeface="Times New Roman" pitchFamily="65" charset="-122"/>
                <a:ea typeface="宋体" pitchFamily="65" charset="-122"/>
              </a:rPr>
              <a:t>深入的研究,充满着热爱”“我对北京,是知之愈深,爱之弥坚”;第⑨段通过他对卢沟桥、莲</a:t>
            </a:r>
            <a:r>
              <a:rPr dirty="0"/>
              <a:t/>
            </a:r>
            <a:br>
              <a:rPr dirty="0"/>
            </a:br>
            <a:r>
              <a:rPr lang="zh-CN" altLang="en-US" sz="1530" kern="0" dirty="0" smtClean="0">
                <a:solidFill>
                  <a:srgbClr val="000000"/>
                </a:solidFill>
                <a:latin typeface="Times New Roman" pitchFamily="65" charset="-122"/>
                <a:ea typeface="宋体" pitchFamily="65" charset="-122"/>
              </a:rPr>
              <a:t>花池所做的努力反映出他积极参与城市保护。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①交代侯仁之选择历史专业的原因;②写出了侯仁之对国家民族命运的关注,使传主</a:t>
            </a:r>
            <a:r>
              <a:rPr dirty="0"/>
              <a:t/>
            </a:r>
            <a:br>
              <a:rPr dirty="0"/>
            </a:br>
            <a:r>
              <a:rPr lang="zh-CN" altLang="en-US" sz="1530" kern="0" dirty="0" smtClean="0">
                <a:solidFill>
                  <a:srgbClr val="000000"/>
                </a:solidFill>
                <a:latin typeface="Times New Roman" pitchFamily="65" charset="-122"/>
                <a:ea typeface="宋体" pitchFamily="65" charset="-122"/>
              </a:rPr>
              <a:t>形象更加丰满;③体现了传记的真实性;④为下文介绍侯仁之的学术研究及成就作铺垫。</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分析第①段的作用,应从内容、结构、文体特点等方面考虑。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第一问:①对国家民族深沉的爱;②富有创新精神,有打破旧传统的勇气;③注重实地</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考察的研究方法;④强烈的社会责任感和积极关注现实的精神。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第二问:(略)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第一问围绕“取得成就的自身因素”这一关键信息,结合上下文进行分析归纳,得出结</a:t>
            </a:r>
            <a:r>
              <a:rPr dirty="0"/>
              <a:t/>
            </a:r>
            <a:br>
              <a:rPr dirty="0"/>
            </a:br>
            <a:r>
              <a:rPr lang="zh-CN" altLang="en-US" sz="1530" kern="0" dirty="0" smtClean="0">
                <a:solidFill>
                  <a:srgbClr val="000000"/>
                </a:solidFill>
                <a:latin typeface="Times New Roman" pitchFamily="65" charset="-122"/>
                <a:ea typeface="宋体" pitchFamily="65" charset="-122"/>
              </a:rPr>
              <a:t>论。第二问具体可结合侯仁之的自身因素这一个方面,同时联系现实作答,言之成理即可。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七、(2014广东,19—21,15分)阅读下面的文字,完成1—3题。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罗哲文(1924—2012),中国古建筑学家。下面是中央电视台《大家》栏目在罗哲文先生生前</a:t>
            </a:r>
            <a:r>
              <a:rPr dirty="0"/>
              <a:t/>
            </a:r>
            <a:br>
              <a:rPr dirty="0"/>
            </a:br>
            <a:r>
              <a:rPr lang="zh-CN" altLang="en-US" sz="1530" kern="0" dirty="0" smtClean="0">
                <a:solidFill>
                  <a:srgbClr val="000000"/>
                </a:solidFill>
                <a:latin typeface="Times New Roman" pitchFamily="65" charset="-122"/>
                <a:ea typeface="宋体" pitchFamily="65" charset="-122"/>
              </a:rPr>
              <a:t>对他的访谈节选。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主持人:在您选择职业的年代,建筑学可算是一种不入流的行当,您为什么选择了学习建筑学?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罗哲文:从我当年进入营造学社学习建筑到现在,按一般老百姓的话,可以说我和建筑学有缘</a:t>
            </a:r>
            <a:r>
              <a:rPr dirty="0"/>
              <a:t/>
            </a:r>
            <a:br>
              <a:rPr dirty="0"/>
            </a:br>
            <a:r>
              <a:rPr lang="zh-CN" altLang="en-US" sz="1530" kern="0" dirty="0" smtClean="0">
                <a:solidFill>
                  <a:srgbClr val="000000"/>
                </a:solidFill>
                <a:latin typeface="Times New Roman" pitchFamily="65" charset="-122"/>
                <a:ea typeface="宋体" pitchFamily="65" charset="-122"/>
              </a:rPr>
              <a:t>分,或者说这是一个从偶然到必然的过程。说偶然,是因为抗战时期,营造学社迁到了我的老家</a:t>
            </a:r>
            <a:r>
              <a:rPr dirty="0"/>
              <a:t/>
            </a:r>
            <a:br>
              <a:rPr dirty="0"/>
            </a:br>
            <a:r>
              <a:rPr lang="zh-CN" altLang="en-US" sz="1530" kern="0" dirty="0" smtClean="0">
                <a:solidFill>
                  <a:srgbClr val="000000"/>
                </a:solidFill>
                <a:latin typeface="Times New Roman" pitchFamily="65" charset="-122"/>
                <a:ea typeface="宋体" pitchFamily="65" charset="-122"/>
              </a:rPr>
              <a:t>四川宜宾,要是迁到别的地方去了,我这辈子可能就不会做这个工作了。说必然,是因为我从小</a:t>
            </a:r>
            <a:r>
              <a:rPr dirty="0"/>
              <a:t/>
            </a:r>
            <a:br>
              <a:rPr dirty="0"/>
            </a:br>
            <a:r>
              <a:rPr lang="zh-CN" altLang="en-US" sz="1530" kern="0" dirty="0" smtClean="0">
                <a:solidFill>
                  <a:srgbClr val="000000"/>
                </a:solidFill>
                <a:latin typeface="Times New Roman" pitchFamily="65" charset="-122"/>
                <a:ea typeface="宋体" pitchFamily="65" charset="-122"/>
              </a:rPr>
              <a:t>就喜欢做手工,我还很喜欢工艺、画画什么的。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主持人:著名的建筑学家梁思成先生是您的老师,您现在所从事的古建筑保护研究,有哪些观念</a:t>
            </a:r>
            <a:r>
              <a:rPr dirty="0"/>
              <a:t/>
            </a:r>
            <a:br>
              <a:rPr dirty="0"/>
            </a:br>
            <a:r>
              <a:rPr lang="zh-CN" altLang="en-US" sz="1530" kern="0" dirty="0" smtClean="0">
                <a:solidFill>
                  <a:srgbClr val="000000"/>
                </a:solidFill>
                <a:latin typeface="Times New Roman" pitchFamily="65" charset="-122"/>
                <a:ea typeface="宋体" pitchFamily="65" charset="-122"/>
              </a:rPr>
              <a:t>是梁先生带给您的?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罗哲文:他有一个观点,中国的新建筑要“中而新”,就是说既要中国式又要有新创造。他这个</a:t>
            </a:r>
            <a:r>
              <a:rPr dirty="0"/>
              <a:t/>
            </a:r>
            <a:br>
              <a:rPr dirty="0"/>
            </a:br>
            <a:r>
              <a:rPr lang="zh-CN" altLang="en-US" sz="1530" kern="0" dirty="0" smtClean="0">
                <a:solidFill>
                  <a:srgbClr val="000000"/>
                </a:solidFill>
                <a:latin typeface="Times New Roman" pitchFamily="65" charset="-122"/>
                <a:ea typeface="宋体" pitchFamily="65" charset="-122"/>
              </a:rPr>
              <a:t>观点给我留下的印象很深,所以我现在也在宣传,新建筑一定要中国式,要体现中国古建筑的优</a:t>
            </a:r>
            <a:r>
              <a:rPr dirty="0"/>
              <a:t/>
            </a:r>
            <a:br>
              <a:rPr dirty="0"/>
            </a:br>
            <a:r>
              <a:rPr lang="zh-CN" altLang="en-US" sz="1530" kern="0" dirty="0" smtClean="0">
                <a:solidFill>
                  <a:srgbClr val="000000"/>
                </a:solidFill>
                <a:latin typeface="Times New Roman" pitchFamily="65" charset="-122"/>
                <a:ea typeface="宋体" pitchFamily="65" charset="-122"/>
              </a:rPr>
              <a:t>秀传统,同时也一定要有创新。梁思成先生临终前嘱托我“文物保护的事情,你一定要做好”,</a:t>
            </a:r>
            <a:r>
              <a:rPr dirty="0"/>
              <a:t/>
            </a:r>
            <a:br>
              <a:rPr dirty="0"/>
            </a:br>
            <a:r>
              <a:rPr lang="zh-CN" altLang="en-US" sz="1530" kern="0" dirty="0" smtClean="0">
                <a:solidFill>
                  <a:srgbClr val="000000"/>
                </a:solidFill>
                <a:latin typeface="Times New Roman" pitchFamily="65" charset="-122"/>
                <a:ea typeface="宋体" pitchFamily="65" charset="-122"/>
              </a:rPr>
              <a:t>这个重托我一直记在心里,永远也不敢忘掉。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主持人:2003年,您在80岁高龄的时候穿越了罗布泊。很多人都说,您是穿越罗布泊年龄最大的</a:t>
            </a:r>
            <a:r>
              <a:t/>
            </a:r>
            <a:br/>
            <a:r>
              <a:rPr lang="zh-CN" altLang="en-US" sz="1530" kern="0" dirty="0" smtClean="0">
                <a:solidFill>
                  <a:srgbClr val="000000"/>
                </a:solidFill>
                <a:latin typeface="Times New Roman" pitchFamily="65" charset="-122"/>
                <a:ea typeface="宋体" pitchFamily="65" charset="-122"/>
              </a:rPr>
              <a:t>人。您为什么要在这样的高龄做这样的事?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罗哲文:我们的主要目的是去考察和寻访汉长城。几十年前,我刚接触到长城的时候,看到一些</a:t>
            </a:r>
            <a:r>
              <a:t/>
            </a:r>
            <a:br/>
            <a:r>
              <a:rPr lang="zh-CN" altLang="en-US" sz="1530" kern="0" dirty="0" smtClean="0">
                <a:solidFill>
                  <a:srgbClr val="000000"/>
                </a:solidFill>
                <a:latin typeface="Times New Roman" pitchFamily="65" charset="-122"/>
                <a:ea typeface="宋体" pitchFamily="65" charset="-122"/>
              </a:rPr>
              <a:t>关于长城的书,其中一本写了从玉门关到库尔勒的这段长城,并说这段长城跟玉门关以东的长</a:t>
            </a:r>
            <a:r>
              <a:t/>
            </a:r>
            <a:br/>
            <a:r>
              <a:rPr lang="zh-CN" altLang="en-US" sz="1530" kern="0" dirty="0" smtClean="0">
                <a:solidFill>
                  <a:srgbClr val="000000"/>
                </a:solidFill>
                <a:latin typeface="Times New Roman" pitchFamily="65" charset="-122"/>
                <a:ea typeface="宋体" pitchFamily="65" charset="-122"/>
              </a:rPr>
              <a:t>城不一样。从那时起我就想亲自来看一看到底是怎么回事。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主持人:考察这段长城有什么特别的意义吗?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罗哲文:这段长城对研究整个长城来说太重要了,绝对不能缺了这一块儿。过去曾经有个错误</a:t>
            </a:r>
            <a:r>
              <a:t/>
            </a:r>
            <a:br/>
            <a:r>
              <a:rPr lang="zh-CN" altLang="en-US" sz="1530" kern="0" dirty="0" smtClean="0">
                <a:solidFill>
                  <a:srgbClr val="000000"/>
                </a:solidFill>
                <a:latin typeface="Times New Roman" pitchFamily="65" charset="-122"/>
                <a:ea typeface="宋体" pitchFamily="65" charset="-122"/>
              </a:rPr>
              <a:t>的说法,认为长城是防御扰掠的,目的在于封闭,但我认为长城是中国最早的对外开放的见证。</a:t>
            </a:r>
            <a:r>
              <a:t/>
            </a:r>
            <a:br/>
            <a:r>
              <a:rPr lang="zh-CN" altLang="en-US" sz="1530" kern="0" dirty="0" smtClean="0">
                <a:solidFill>
                  <a:srgbClr val="000000"/>
                </a:solidFill>
                <a:latin typeface="Times New Roman" pitchFamily="65" charset="-122"/>
                <a:ea typeface="宋体" pitchFamily="65" charset="-122"/>
              </a:rPr>
              <a:t>汉武帝的时候,打通了丝绸之路,那时的长城就是为了保护丝绸之路的畅通,所以到了新疆库尔</a:t>
            </a:r>
            <a:r>
              <a:t/>
            </a:r>
            <a:br/>
            <a:r>
              <a:rPr lang="zh-CN" altLang="en-US" sz="1530" kern="0" dirty="0" smtClean="0">
                <a:solidFill>
                  <a:srgbClr val="000000"/>
                </a:solidFill>
                <a:latin typeface="Times New Roman" pitchFamily="65" charset="-122"/>
                <a:ea typeface="宋体" pitchFamily="65" charset="-122"/>
              </a:rPr>
              <a:t>勒以西,城墙就没有了,修建了一个一个烽火台。当时丝绸之路上荒无人烟,来往的商旅不可能</a:t>
            </a:r>
            <a:r>
              <a:t/>
            </a:r>
            <a:br/>
            <a:r>
              <a:rPr lang="zh-CN" altLang="en-US" sz="1530" kern="0" dirty="0" smtClean="0">
                <a:solidFill>
                  <a:srgbClr val="000000"/>
                </a:solidFill>
                <a:latin typeface="Times New Roman" pitchFamily="65" charset="-122"/>
                <a:ea typeface="宋体" pitchFamily="65" charset="-122"/>
              </a:rPr>
              <a:t>带够整个行程的粮食。此外还有马匹的问题,到了烽火台,商旅可以补充粮食,更换交通工具。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主持人:到目前为止,您跟长城打交道有多少年了?一共去过长城多少次?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罗哲文:我跟长城打交道快60年了。像八达岭、山海关,去的次数都记不清了,可能有一百次以</a:t>
            </a:r>
            <a:r>
              <a:t/>
            </a:r>
            <a:br/>
            <a:r>
              <a:rPr lang="zh-CN" altLang="en-US" sz="1530" kern="0" dirty="0" smtClean="0">
                <a:solidFill>
                  <a:srgbClr val="000000"/>
                </a:solidFill>
                <a:latin typeface="Times New Roman" pitchFamily="65" charset="-122"/>
                <a:ea typeface="宋体" pitchFamily="65" charset="-122"/>
              </a:rPr>
              <a:t>上了。</a:t>
            </a:r>
            <a:endParaRPr lang="zh-CN" altLang="en-US"/>
          </a:p>
        </p:txBody>
      </p:sp>
    </p:spTree>
    <p:custDataLst>
      <p:custData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主持人:实地考察中,您有没有遇到过危险?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罗哲文:遇到的太多了。差不多十多年前我去考察长城,那儿有个地方非常危险,人很难攀上</a:t>
            </a:r>
            <a:r>
              <a:t/>
            </a:r>
            <a:br/>
            <a:r>
              <a:rPr lang="zh-CN" altLang="en-US" sz="1530" kern="0" dirty="0" smtClean="0">
                <a:solidFill>
                  <a:srgbClr val="000000"/>
                </a:solidFill>
                <a:latin typeface="Times New Roman" pitchFamily="65" charset="-122"/>
                <a:ea typeface="宋体" pitchFamily="65" charset="-122"/>
              </a:rPr>
              <a:t>去,我上去的时候还背着相机,结果脚下一滑,差一点摔下去没命了。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主持人:现在很多人都称您是中国古建筑方面的一代大师了。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罗哲文:这个我不敢当,不能说是古建筑大师,我没有什么了不起的。我觉得自己就是沧海一</a:t>
            </a:r>
            <a:r>
              <a:t/>
            </a:r>
            <a:br/>
            <a:r>
              <a:rPr lang="zh-CN" altLang="en-US" sz="1530" kern="0" dirty="0" smtClean="0">
                <a:solidFill>
                  <a:srgbClr val="000000"/>
                </a:solidFill>
                <a:latin typeface="Times New Roman" pitchFamily="65" charset="-122"/>
                <a:ea typeface="宋体" pitchFamily="65" charset="-122"/>
              </a:rPr>
              <a:t>粟,是大海里面的一滴水。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主持人:对于年轻一代从事古建筑保护的人,您觉得他们最需要学习的是什么?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罗哲文:我觉得基本技术一定要学到。搞建筑首先你要画出图来,所以画图功夫一定得有。写</a:t>
            </a:r>
            <a:r>
              <a:t/>
            </a:r>
            <a:br/>
            <a:r>
              <a:rPr lang="zh-CN" altLang="en-US" sz="1530" kern="0" dirty="0" smtClean="0">
                <a:solidFill>
                  <a:srgbClr val="000000"/>
                </a:solidFill>
                <a:latin typeface="Times New Roman" pitchFamily="65" charset="-122"/>
                <a:ea typeface="宋体" pitchFamily="65" charset="-122"/>
              </a:rPr>
              <a:t>文章介绍建筑的结构,你得有基本勘察文献的能力。当时我们做研究,从哪一本书上看到可以</a:t>
            </a:r>
            <a:r>
              <a:t/>
            </a:r>
            <a:br/>
            <a:r>
              <a:rPr lang="zh-CN" altLang="en-US" sz="1530" kern="0" dirty="0" smtClean="0">
                <a:solidFill>
                  <a:srgbClr val="000000"/>
                </a:solidFill>
                <a:latin typeface="Times New Roman" pitchFamily="65" charset="-122"/>
                <a:ea typeface="宋体" pitchFamily="65" charset="-122"/>
              </a:rPr>
              <a:t>引下来的资料,都必须要查原书,不能不经考证就用。像这种基本功年轻人要学,不能偷巧。必</a:t>
            </a:r>
            <a:r>
              <a:t/>
            </a:r>
            <a:br/>
            <a:r>
              <a:rPr lang="zh-CN" altLang="en-US" sz="1530" kern="0" dirty="0" smtClean="0">
                <a:solidFill>
                  <a:srgbClr val="000000"/>
                </a:solidFill>
                <a:latin typeface="Times New Roman" pitchFamily="65" charset="-122"/>
                <a:ea typeface="宋体" pitchFamily="65" charset="-122"/>
              </a:rPr>
              <a:t>须认真,首先要把基本技能、基本理论学好。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主持人:在古建筑保护中,您最担心、最忧虑的事情是什么?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罗哲文:最担心的就是技术的传承,特别是工艺的传承。我认为工匠特别重要,没有工匠不行。</a:t>
            </a:r>
            <a:r>
              <a:t/>
            </a:r>
            <a:br/>
            <a:r>
              <a:rPr lang="zh-CN" altLang="en-US" sz="1530" kern="0" dirty="0" smtClean="0">
                <a:solidFill>
                  <a:srgbClr val="000000"/>
                </a:solidFill>
                <a:latin typeface="Times New Roman" pitchFamily="65" charset="-122"/>
                <a:ea typeface="宋体" pitchFamily="65" charset="-122"/>
              </a:rPr>
              <a:t>另外就是材料,可是现在很多人忽略了这一块儿,很多工艺失传了。</a:t>
            </a:r>
            <a:endParaRPr lang="zh-CN" altLang="en-US"/>
          </a:p>
        </p:txBody>
      </p:sp>
    </p:spTree>
    <p:custDataLst>
      <p:custData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主持人:您搞了一辈子古建筑研究,在您看来,建筑是什么?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罗哲文:建筑是凝固的音乐,外国人管它叫石头的史书,我说是木石的史书。中国建筑跟外国的</a:t>
            </a:r>
            <a:r>
              <a:t/>
            </a:r>
            <a:br/>
            <a:r>
              <a:rPr lang="zh-CN" altLang="en-US" sz="1530" kern="0" dirty="0" smtClean="0">
                <a:solidFill>
                  <a:srgbClr val="000000"/>
                </a:solidFill>
                <a:latin typeface="Times New Roman" pitchFamily="65" charset="-122"/>
                <a:ea typeface="宋体" pitchFamily="65" charset="-122"/>
              </a:rPr>
              <a:t>还不一样,外国的建筑主要是石头,我们中国主要是木建的,所以是木石的史书,是一个综合的</a:t>
            </a:r>
            <a:r>
              <a:t/>
            </a:r>
            <a:br/>
            <a:r>
              <a:rPr lang="zh-CN" altLang="en-US" sz="1530" kern="0" dirty="0" smtClean="0">
                <a:solidFill>
                  <a:srgbClr val="000000"/>
                </a:solidFill>
                <a:latin typeface="Times New Roman" pitchFamily="65" charset="-122"/>
                <a:ea typeface="宋体" pitchFamily="65" charset="-122"/>
              </a:rPr>
              <a:t>艺术,是历史的见证。历史有两个历史,一个是文字的历史,还有一个是实物的历史。缺少了实</a:t>
            </a:r>
            <a:r>
              <a:t/>
            </a:r>
            <a:br/>
            <a:r>
              <a:rPr lang="zh-CN" altLang="en-US" sz="1530" kern="0" dirty="0" smtClean="0">
                <a:solidFill>
                  <a:srgbClr val="000000"/>
                </a:solidFill>
                <a:latin typeface="Times New Roman" pitchFamily="65" charset="-122"/>
                <a:ea typeface="宋体" pitchFamily="65" charset="-122"/>
              </a:rPr>
              <a:t>物,就没有东西验证文字的历史了。所以文物的价值就在于它是历史的见证。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(选自《大家》,商务印书馆,2005年,有删改)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1.概述罗哲文先生研究汉长城的过程和结论。(4分)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2.在古建筑保护上,罗哲文先生持哪些看法?(5分)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3.访谈呈现了一代大师罗哲文先生怎样的形象?请结合全文逐层分析。(6分)</a:t>
            </a:r>
            <a:endParaRPr lang="zh-CN" altLang="en-US"/>
          </a:p>
        </p:txBody>
      </p:sp>
    </p:spTree>
    <p:custDataLst>
      <p:custData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过程:缘起(几十年前在一本书上看到相关记载)→实地考察→得出结论。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结论:汉长城是为了保护丝绸之路的畅通而修建的,是“对外开放的见证”。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通过“问”确定本题的答题区域,在第3、4、5、6“答”。答案需先概述“过程”,再</a:t>
            </a:r>
            <a:r>
              <a:rPr dirty="0"/>
              <a:t/>
            </a:r>
            <a:br>
              <a:rPr dirty="0"/>
            </a:br>
            <a:r>
              <a:rPr lang="zh-CN" altLang="en-US" sz="1530" kern="0" dirty="0" smtClean="0">
                <a:solidFill>
                  <a:srgbClr val="000000"/>
                </a:solidFill>
                <a:latin typeface="Times New Roman" pitchFamily="65" charset="-122"/>
                <a:ea typeface="宋体" pitchFamily="65" charset="-122"/>
              </a:rPr>
              <a:t>概述“结论”。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①中国新建筑要发扬古建筑的优良传统;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②要学好画图、勘察文献等基本技能、基本理论;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③要做好技术的传承,特别是工艺的传承;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④要重视中国古建筑的艺术价值、历史价值。</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先找出罗哲文先生关于古建筑保护的相关表述,再整合信息。答题区域主要集中在第</a:t>
            </a:r>
            <a:r>
              <a:rPr dirty="0"/>
              <a:t/>
            </a:r>
            <a:br>
              <a:rPr dirty="0"/>
            </a:br>
            <a:r>
              <a:rPr lang="zh-CN" altLang="en-US" sz="1530" kern="0" dirty="0" smtClean="0">
                <a:solidFill>
                  <a:srgbClr val="000000"/>
                </a:solidFill>
                <a:latin typeface="Times New Roman" pitchFamily="65" charset="-122"/>
                <a:ea typeface="宋体" pitchFamily="65" charset="-122"/>
              </a:rPr>
              <a:t>2、7、8、9、10“答”。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①学习古建筑包括师承的基本情况,写他的历史机遇和个人兴趣,并突出他强烈的责</a:t>
            </a:r>
            <a:r>
              <a:rPr dirty="0"/>
              <a:t/>
            </a:r>
            <a:br>
              <a:rPr dirty="0"/>
            </a:br>
            <a:r>
              <a:rPr lang="zh-CN" altLang="en-US" sz="1530" kern="0" dirty="0" smtClean="0">
                <a:solidFill>
                  <a:srgbClr val="000000"/>
                </a:solidFill>
                <a:latin typeface="Times New Roman" pitchFamily="65" charset="-122"/>
                <a:ea typeface="宋体" pitchFamily="65" charset="-122"/>
              </a:rPr>
              <a:t>任感和使命感。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②对长城的研究,表现他对事业的痴迷执着,以及求实和献身精神。</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③对“大师”称号的推辞,表现出一种谦逊的品质。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④对古建筑保护和建筑的看法,表现出他见解独到深刻。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受访者的形象,应当通过受访者在言谈中所流露的语言及其事迹等去概括分析。根据</a:t>
            </a:r>
            <a:r>
              <a:rPr dirty="0"/>
              <a:t/>
            </a:r>
            <a:br>
              <a:rPr dirty="0"/>
            </a:br>
            <a:r>
              <a:rPr lang="zh-CN" altLang="en-US" sz="1530" kern="0" dirty="0" smtClean="0">
                <a:solidFill>
                  <a:srgbClr val="000000"/>
                </a:solidFill>
                <a:latin typeface="Times New Roman" pitchFamily="65" charset="-122"/>
                <a:ea typeface="宋体" pitchFamily="65" charset="-122"/>
              </a:rPr>
              <a:t>题中要求,应先概括形象,再结合全文逐层分析。每点答案由概括加分析组成。</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48699"/>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一、(2018四川成都七中三诊,7—9,12分,改编)阅读下面的文字,完成1—3题。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蒋兆和:为历史人物传神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1956—1966年这十年中,蒋兆和创作了几十幅现实人物画,比较好的有《纪念刘和珍君》《迎</a:t>
            </a:r>
            <a:r>
              <a:rPr dirty="0"/>
              <a:t/>
            </a:r>
            <a:br>
              <a:rPr dirty="0"/>
            </a:br>
            <a:r>
              <a:rPr lang="zh-CN" altLang="en-US" sz="1530" kern="0" dirty="0" smtClean="0">
                <a:solidFill>
                  <a:srgbClr val="000000"/>
                </a:solidFill>
                <a:latin typeface="Times New Roman" pitchFamily="65" charset="-122"/>
                <a:ea typeface="宋体" pitchFamily="65" charset="-122"/>
              </a:rPr>
              <a:t>春》《马连良戏装像》《一笛横吹万户歌》等。他本人对这一阶段的部分作品不满意。他</a:t>
            </a:r>
            <a:r>
              <a:rPr dirty="0"/>
              <a:t/>
            </a:r>
            <a:br>
              <a:rPr dirty="0"/>
            </a:br>
            <a:r>
              <a:rPr lang="zh-CN" altLang="en-US" sz="1530" kern="0" dirty="0" smtClean="0">
                <a:solidFill>
                  <a:srgbClr val="000000"/>
                </a:solidFill>
                <a:latin typeface="Times New Roman" pitchFamily="65" charset="-122"/>
                <a:ea typeface="宋体" pitchFamily="65" charset="-122"/>
              </a:rPr>
              <a:t>在这十年中,主要精力用于教学体系的探索,把心血倾注到下一代人身上了。这不免使他在某</a:t>
            </a:r>
            <a:r>
              <a:rPr dirty="0"/>
              <a:t/>
            </a:r>
            <a:br>
              <a:rPr dirty="0"/>
            </a:br>
            <a:r>
              <a:rPr lang="zh-CN" altLang="en-US" sz="1530" kern="0" dirty="0" smtClean="0">
                <a:solidFill>
                  <a:srgbClr val="000000"/>
                </a:solidFill>
                <a:latin typeface="Times New Roman" pitchFamily="65" charset="-122"/>
                <a:ea typeface="宋体" pitchFamily="65" charset="-122"/>
              </a:rPr>
              <a:t>种程度上脱离了现实生活,而约稿者又总是不断,出于一种可以理解的政治热情,他每求必应,</a:t>
            </a:r>
            <a:r>
              <a:rPr dirty="0"/>
              <a:t/>
            </a:r>
            <a:br>
              <a:rPr dirty="0"/>
            </a:br>
            <a:r>
              <a:rPr lang="zh-CN" altLang="en-US" sz="1530" kern="0" dirty="0" smtClean="0">
                <a:solidFill>
                  <a:srgbClr val="000000"/>
                </a:solidFill>
                <a:latin typeface="Times New Roman" pitchFamily="65" charset="-122"/>
                <a:ea typeface="宋体" pitchFamily="65" charset="-122"/>
              </a:rPr>
              <a:t>时常仓促为之,故作品有些粗糙,甚而有概念化、贴标签的痕迹。这恐怕是当时不少艺术家难</a:t>
            </a:r>
            <a:r>
              <a:rPr dirty="0"/>
              <a:t/>
            </a:r>
            <a:br>
              <a:rPr dirty="0"/>
            </a:br>
            <a:r>
              <a:rPr lang="zh-CN" altLang="en-US" sz="1530" kern="0" dirty="0" smtClean="0">
                <a:solidFill>
                  <a:srgbClr val="000000"/>
                </a:solidFill>
                <a:latin typeface="Times New Roman" pitchFamily="65" charset="-122"/>
                <a:ea typeface="宋体" pitchFamily="65" charset="-122"/>
              </a:rPr>
              <a:t>以避免的现象。蒋兆和也走过这样一段弯路。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蒋兆和作历史人物画,是从1953年纪念屈原为世界四大文化名人时开始的。1954年,他又为张</a:t>
            </a:r>
            <a:r>
              <a:rPr dirty="0"/>
              <a:t/>
            </a:r>
            <a:br>
              <a:rPr dirty="0"/>
            </a:br>
            <a:r>
              <a:rPr lang="zh-CN" altLang="en-US" sz="1530" kern="0" dirty="0" smtClean="0">
                <a:solidFill>
                  <a:srgbClr val="000000"/>
                </a:solidFill>
                <a:latin typeface="Times New Roman" pitchFamily="65" charset="-122"/>
                <a:ea typeface="宋体" pitchFamily="65" charset="-122"/>
              </a:rPr>
              <a:t>衡、祖冲之、僧一行等古代科学家创作了头像。这几幅头像根据史传,想象风采,各具情态,曾</a:t>
            </a:r>
            <a:r>
              <a:rPr dirty="0"/>
              <a:t/>
            </a:r>
            <a:br>
              <a:rPr dirty="0"/>
            </a:br>
            <a:r>
              <a:rPr lang="zh-CN" altLang="en-US" sz="1530" kern="0" dirty="0" smtClean="0">
                <a:solidFill>
                  <a:srgbClr val="000000"/>
                </a:solidFill>
                <a:latin typeface="Times New Roman" pitchFamily="65" charset="-122"/>
                <a:ea typeface="宋体" pitchFamily="65" charset="-122"/>
              </a:rPr>
              <a:t>被印为单幅画,并多次据以制版作为特种纪念邮票发行。由于人物个性鲜明,画出了作者深刻</a:t>
            </a:r>
            <a:r>
              <a:rPr dirty="0"/>
              <a:t/>
            </a:r>
            <a:br>
              <a:rPr dirty="0"/>
            </a:br>
            <a:r>
              <a:rPr lang="zh-CN" altLang="en-US" sz="1530" kern="0" dirty="0" smtClean="0">
                <a:solidFill>
                  <a:srgbClr val="000000"/>
                </a:solidFill>
                <a:latin typeface="Times New Roman" pitchFamily="65" charset="-122"/>
                <a:ea typeface="宋体" pitchFamily="65" charset="-122"/>
              </a:rPr>
              <a:t>理解后概括出来的人物性格特点,给人们留下的印象极深,甚而成为后来继续描绘这些人物的</a:t>
            </a:r>
            <a:endParaRPr lang="zh-CN" altLang="en-US" dirty="0"/>
          </a:p>
        </p:txBody>
      </p:sp>
      <p:grpSp>
        <p:nvGrpSpPr>
          <p:cNvPr id="3" name="组合 7"/>
          <p:cNvGrpSpPr/>
          <p:nvPr/>
        </p:nvGrpSpPr>
        <p:grpSpPr>
          <a:xfrm>
            <a:off x="3295650" y="91993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35042" y="1484454"/>
            <a:ext cx="467307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A组 </a:t>
            </a:r>
            <a:r>
              <a:rPr lang="zh-CN" altLang="en-US" sz="2000" b="1" dirty="0" smtClean="0">
                <a:latin typeface="黑体" panose="02010609060101010101" pitchFamily="49" charset="-122"/>
                <a:ea typeface="黑体" panose="02010609060101010101" pitchFamily="49" charset="-122"/>
                <a:sym typeface="+mn-ea"/>
              </a:rPr>
              <a:t> 201</a:t>
            </a:r>
            <a:r>
              <a:rPr lang="en-US" altLang="zh-CN" sz="2000" b="1" dirty="0" smtClean="0">
                <a:latin typeface="黑体" panose="02010609060101010101" pitchFamily="49" charset="-122"/>
                <a:ea typeface="黑体" panose="02010609060101010101" pitchFamily="49" charset="-122"/>
                <a:sym typeface="+mn-ea"/>
              </a:rPr>
              <a:t>6</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8</a:t>
            </a:r>
            <a:r>
              <a:rPr lang="zh-CN" altLang="en-US" sz="2000" b="1" dirty="0" smtClean="0">
                <a:latin typeface="黑体" panose="02010609060101010101" pitchFamily="49" charset="-122"/>
                <a:ea typeface="黑体" panose="02010609060101010101" pitchFamily="49" charset="-122"/>
                <a:sym typeface="+mn-ea"/>
              </a:rPr>
              <a:t>年高考模拟·基础题组</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itchFamily="65" charset="-122"/>
                <a:ea typeface="宋体" pitchFamily="65" charset="-122"/>
              </a:rPr>
              <a:t>每篇建议用时15分钟</a:t>
            </a:r>
            <a:r>
              <a:rPr lang="en-US" altLang="zh-CN" sz="1400" b="0" dirty="0" smtClean="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形象依据。由于画家在从事这种创作时,不可能有照片作为参考,能否使他们的艺术形象与人</a:t>
            </a:r>
            <a:r>
              <a:t/>
            </a:r>
            <a:br/>
            <a:r>
              <a:rPr lang="zh-CN" altLang="en-US" sz="1530" kern="0" dirty="0" smtClean="0">
                <a:solidFill>
                  <a:srgbClr val="000000"/>
                </a:solidFill>
                <a:latin typeface="Times New Roman" pitchFamily="65" charset="-122"/>
                <a:ea typeface="宋体" pitchFamily="65" charset="-122"/>
              </a:rPr>
              <a:t>们心目中的形象合拍,完全取决于画家对古人的认识深度和表现技巧的程度。为此,他曾反复</a:t>
            </a:r>
            <a:r>
              <a:t/>
            </a:r>
            <a:br/>
            <a:r>
              <a:rPr lang="zh-CN" altLang="en-US" sz="1530" kern="0" dirty="0" smtClean="0">
                <a:solidFill>
                  <a:srgbClr val="000000"/>
                </a:solidFill>
                <a:latin typeface="Times New Roman" pitchFamily="65" charset="-122"/>
                <a:ea typeface="宋体" pitchFamily="65" charset="-122"/>
              </a:rPr>
              <a:t>推敲,多次修改,以求更好。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1956年,蒋兆和创作司马迁半身像,画家强调了他蕴藏智慧的高高的额头和深邃锐利的目光,令</a:t>
            </a:r>
            <a:r>
              <a:t/>
            </a:r>
            <a:br/>
            <a:r>
              <a:rPr lang="zh-CN" altLang="en-US" sz="1530" kern="0" dirty="0" smtClean="0">
                <a:solidFill>
                  <a:srgbClr val="000000"/>
                </a:solidFill>
                <a:latin typeface="Times New Roman" pitchFamily="65" charset="-122"/>
                <a:ea typeface="宋体" pitchFamily="65" charset="-122"/>
              </a:rPr>
              <a:t>人敬佩这位“直笔史书”家。一般现实人物画家不像写意花鸟画家那样愈老愈精,他们的创</a:t>
            </a:r>
            <a:r>
              <a:t/>
            </a:r>
            <a:br/>
            <a:r>
              <a:rPr lang="zh-CN" altLang="en-US" sz="1530" kern="0" dirty="0" smtClean="0">
                <a:solidFill>
                  <a:srgbClr val="000000"/>
                </a:solidFill>
                <a:latin typeface="Times New Roman" pitchFamily="65" charset="-122"/>
                <a:ea typeface="宋体" pitchFamily="65" charset="-122"/>
              </a:rPr>
              <a:t>作盛期往往在青壮年时代。那时对生活充溢着激情,有充沛的精力解决造型等一系列复杂课</a:t>
            </a:r>
            <a:r>
              <a:t/>
            </a:r>
            <a:br/>
            <a:r>
              <a:rPr lang="zh-CN" altLang="en-US" sz="1530" kern="0" dirty="0" smtClean="0">
                <a:solidFill>
                  <a:srgbClr val="000000"/>
                </a:solidFill>
                <a:latin typeface="Times New Roman" pitchFamily="65" charset="-122"/>
                <a:ea typeface="宋体" pitchFamily="65" charset="-122"/>
              </a:rPr>
              <a:t>题,也敢于创造新的技巧。39岁完成一生代表作《流民图》的蒋兆和基本上就属于这种情</a:t>
            </a:r>
            <a:r>
              <a:t/>
            </a:r>
            <a:br/>
            <a:r>
              <a:rPr lang="zh-CN" altLang="en-US" sz="1530" kern="0" dirty="0" smtClean="0">
                <a:solidFill>
                  <a:srgbClr val="000000"/>
                </a:solidFill>
                <a:latin typeface="Times New Roman" pitchFamily="65" charset="-122"/>
                <a:ea typeface="宋体" pitchFamily="65" charset="-122"/>
              </a:rPr>
              <a:t>况。50岁以后,蒋兆和想方设法深入社会,激发自己对生活的热情,再加之他的修养和条件,作</a:t>
            </a:r>
            <a:r>
              <a:t/>
            </a:r>
            <a:br/>
            <a:r>
              <a:rPr lang="zh-CN" altLang="en-US" sz="1530" kern="0" dirty="0" smtClean="0">
                <a:solidFill>
                  <a:srgbClr val="000000"/>
                </a:solidFill>
                <a:latin typeface="Times New Roman" pitchFamily="65" charset="-122"/>
                <a:ea typeface="宋体" pitchFamily="65" charset="-122"/>
              </a:rPr>
              <a:t>出的历史人物画太史公,其受宫刑之后的外在特征刺激人们的同情和对封建势力的愤慨。同</a:t>
            </a:r>
            <a:r>
              <a:t/>
            </a:r>
            <a:br/>
            <a:r>
              <a:rPr lang="zh-CN" altLang="en-US" sz="1530" kern="0" dirty="0" smtClean="0">
                <a:solidFill>
                  <a:srgbClr val="000000"/>
                </a:solidFill>
                <a:latin typeface="Times New Roman" pitchFamily="65" charset="-122"/>
                <a:ea typeface="宋体" pitchFamily="65" charset="-122"/>
              </a:rPr>
              <a:t>时,值得注意的是,蒋兆和对人物衣纹的处理已发生了明显的变化,寥寥十数笔,简练明快,宛若</a:t>
            </a:r>
            <a:r>
              <a:t/>
            </a:r>
            <a:br/>
            <a:r>
              <a:rPr lang="zh-CN" altLang="en-US" sz="1530" kern="0" dirty="0" smtClean="0">
                <a:solidFill>
                  <a:srgbClr val="000000"/>
                </a:solidFill>
                <a:latin typeface="Times New Roman" pitchFamily="65" charset="-122"/>
                <a:ea typeface="宋体" pitchFamily="65" charset="-122"/>
              </a:rPr>
              <a:t>有梁楷遗风。蒋兆和喜欢杜诗,也曾多次作杜甫画像。1956年作的《杜甫》,告别京畿,牵马荒</a:t>
            </a:r>
            <a:r>
              <a:t/>
            </a:r>
            <a:br/>
            <a:r>
              <a:rPr lang="zh-CN" altLang="en-US" sz="1530" kern="0" dirty="0" smtClean="0">
                <a:solidFill>
                  <a:srgbClr val="000000"/>
                </a:solidFill>
                <a:latin typeface="Times New Roman" pitchFamily="65" charset="-122"/>
                <a:ea typeface="宋体" pitchFamily="65" charset="-122"/>
              </a:rPr>
              <a:t>郊,面对人生,慨然长叹,诚为一幅“写心”的力作。1959年,他再画杜甫,创造了中国画史上迄</a:t>
            </a:r>
            <a:r>
              <a:t/>
            </a:r>
            <a:br/>
            <a:r>
              <a:rPr lang="zh-CN" altLang="en-US" sz="1530" kern="0" dirty="0" smtClean="0">
                <a:solidFill>
                  <a:srgbClr val="000000"/>
                </a:solidFill>
                <a:latin typeface="Times New Roman" pitchFamily="65" charset="-122"/>
                <a:ea typeface="宋体" pitchFamily="65" charset="-122"/>
              </a:rPr>
              <a:t>今最好的一幅杜甫肖像。他将杜甫依石而坐的上半身,处理为稳重的三角形构图,就像一尊雕</a:t>
            </a:r>
            <a:r>
              <a:t/>
            </a:r>
            <a:br/>
            <a:r>
              <a:rPr lang="zh-CN" altLang="en-US" sz="1530" kern="0" dirty="0" smtClean="0">
                <a:solidFill>
                  <a:srgbClr val="000000"/>
                </a:solidFill>
                <a:latin typeface="Times New Roman" pitchFamily="65" charset="-122"/>
                <a:ea typeface="宋体" pitchFamily="65" charset="-122"/>
              </a:rPr>
              <a:t>塑迎风而立,刚柔相济的衣纹,处理简练。作者精到地体会并刻画出了诗人的内在情感在外形</a:t>
            </a:r>
            <a:endParaRPr lang="zh-CN" altLang="en-US"/>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34253"/>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为代数拓扑学的兴起做出了影响深远的贡献。他从事机器定理证明也是这样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极其敏锐地看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出了信息时代数学的发展趋势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他的研究受到中国古代数学的启发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汲取了中国传统数学的养</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分。使用吴先生的方法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几乎所有数学定理的证明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都可以由计算机来完成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从而让人类把精力</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放到更加宏观的层面上去思考问题。”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对吴文俊来说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虽然最初选择数学是被动的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但综观其一生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数学已逐渐成为他生命的一部分。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从事数学研究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吴文俊特别强调数学思维。他说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就要独立思考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就不能总是跟着人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家亦步亦趋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当然开始的时候参考借鉴也是必要的。牛顿就说过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他之所以获得成功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因为他站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在巨人的肩膀上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才能看得远。所以不能忽略学习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可是除了学习之外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还要能够独立思考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是创新的必要条件。现在摆在中国面前的是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数学就要靠下一代、下下代在创新方面取得巨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大成功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中华民族才可以得到复兴。”吴文俊自己的经历就是很好的例子。他在数学上的一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系列成就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特别是他运用机械化思想来考察数学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发现了数学的不同侧面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并建立了新的模式</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这全得益于他的独辟蹊径。</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上的变化。以形写神、写心,入木三分。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要为历史人物传神,须先熟悉历史,并能站到历史的高度评价历史人物。蒋兆和为此看了不少</a:t>
            </a:r>
            <a:r>
              <a:rPr dirty="0"/>
              <a:t/>
            </a:r>
            <a:br>
              <a:rPr dirty="0"/>
            </a:br>
            <a:r>
              <a:rPr lang="zh-CN" altLang="en-US" sz="1530" kern="0" dirty="0" smtClean="0">
                <a:solidFill>
                  <a:srgbClr val="000000"/>
                </a:solidFill>
                <a:latin typeface="Times New Roman" pitchFamily="65" charset="-122"/>
                <a:ea typeface="宋体" pitchFamily="65" charset="-122"/>
              </a:rPr>
              <a:t>历史资料,形成了自己独到的认识、见解,再运用适当的表现手法,然后把他对历史人物的抽象</a:t>
            </a:r>
            <a:r>
              <a:rPr dirty="0"/>
              <a:t/>
            </a:r>
            <a:br>
              <a:rPr dirty="0"/>
            </a:br>
            <a:r>
              <a:rPr lang="zh-CN" altLang="en-US" sz="1530" kern="0" dirty="0" smtClean="0">
                <a:solidFill>
                  <a:srgbClr val="000000"/>
                </a:solidFill>
                <a:latin typeface="Times New Roman" pitchFamily="65" charset="-122"/>
                <a:ea typeface="宋体" pitchFamily="65" charset="-122"/>
              </a:rPr>
              <a:t>评价转化为可视的具体的艺术形象。1959年,正是史学界对曹操展开争鸣的一年,郭沫若、翦</a:t>
            </a:r>
            <a:r>
              <a:rPr dirty="0"/>
              <a:t/>
            </a:r>
            <a:br>
              <a:rPr dirty="0"/>
            </a:br>
            <a:r>
              <a:rPr lang="zh-CN" altLang="en-US" sz="1530" kern="0" dirty="0" smtClean="0">
                <a:solidFill>
                  <a:srgbClr val="000000"/>
                </a:solidFill>
                <a:latin typeface="Times New Roman" pitchFamily="65" charset="-122"/>
                <a:ea typeface="宋体" pitchFamily="65" charset="-122"/>
              </a:rPr>
              <a:t>伯赞均忙于为曹操正名,亦有不少学者反对为这位“白脸奸臣”翻案。此时,蒋兆和应历史博</a:t>
            </a:r>
            <a:r>
              <a:rPr dirty="0"/>
              <a:t/>
            </a:r>
            <a:br>
              <a:rPr dirty="0"/>
            </a:br>
            <a:r>
              <a:rPr lang="zh-CN" altLang="en-US" sz="1530" kern="0" dirty="0" smtClean="0">
                <a:solidFill>
                  <a:srgbClr val="000000"/>
                </a:solidFill>
                <a:latin typeface="Times New Roman" pitchFamily="65" charset="-122"/>
                <a:ea typeface="宋体" pitchFamily="65" charset="-122"/>
              </a:rPr>
              <a:t>物馆之约作《曹操像》,以画笔参加了这场讨论。在他的笔下,曹操体魄宽厚,气宇博大,倚几</a:t>
            </a:r>
            <a:r>
              <a:rPr dirty="0"/>
              <a:t/>
            </a:r>
            <a:br>
              <a:rPr dirty="0"/>
            </a:br>
            <a:r>
              <a:rPr lang="zh-CN" altLang="en-US" sz="1530" kern="0" dirty="0" smtClean="0">
                <a:solidFill>
                  <a:srgbClr val="000000"/>
                </a:solidFill>
                <a:latin typeface="Times New Roman" pitchFamily="65" charset="-122"/>
                <a:ea typeface="宋体" pitchFamily="65" charset="-122"/>
              </a:rPr>
              <a:t>案而前倾,目前视而有雄风,人物的动势,面部的情绪,大红表袍与元书纸的土黄色和每一根稳</a:t>
            </a:r>
            <a:r>
              <a:rPr dirty="0"/>
              <a:t/>
            </a:r>
            <a:br>
              <a:rPr dirty="0"/>
            </a:br>
            <a:r>
              <a:rPr lang="zh-CN" altLang="en-US" sz="1530" kern="0" dirty="0" smtClean="0">
                <a:solidFill>
                  <a:srgbClr val="000000"/>
                </a:solidFill>
                <a:latin typeface="Times New Roman" pitchFamily="65" charset="-122"/>
                <a:ea typeface="宋体" pitchFamily="65" charset="-122"/>
              </a:rPr>
              <a:t>重有力的线条都交织在一起,肯定了这位“文才武略,勋业彪炳”的政治家、军事家、文学家</a:t>
            </a:r>
            <a:r>
              <a:rPr dirty="0"/>
              <a:t/>
            </a:r>
            <a:br>
              <a:rPr dirty="0"/>
            </a:br>
            <a:r>
              <a:rPr lang="zh-CN" altLang="en-US" sz="1530" kern="0" dirty="0" smtClean="0">
                <a:solidFill>
                  <a:srgbClr val="000000"/>
                </a:solidFill>
                <a:latin typeface="Times New Roman" pitchFamily="65" charset="-122"/>
                <a:ea typeface="宋体" pitchFamily="65" charset="-122"/>
              </a:rPr>
              <a:t>在历史上的地位;然而,从曹操的眉宇间、唇颊间,特别是眼神里,也透露出一些暴戾和奸诈的</a:t>
            </a:r>
            <a:r>
              <a:rPr dirty="0"/>
              <a:t/>
            </a:r>
            <a:br>
              <a:rPr dirty="0"/>
            </a:br>
            <a:r>
              <a:rPr lang="zh-CN" altLang="en-US" sz="1530" kern="0" dirty="0" smtClean="0">
                <a:solidFill>
                  <a:srgbClr val="000000"/>
                </a:solidFill>
                <a:latin typeface="Times New Roman" pitchFamily="65" charset="-122"/>
                <a:ea typeface="宋体" pitchFamily="65" charset="-122"/>
              </a:rPr>
              <a:t>气质。一贯追求传神的蒋兆和,永不满足。他独到地运用造型艺术技巧,通过微妙的艺术处理,</a:t>
            </a:r>
            <a:r>
              <a:rPr dirty="0"/>
              <a:t/>
            </a:r>
            <a:br>
              <a:rPr dirty="0"/>
            </a:br>
            <a:r>
              <a:rPr lang="zh-CN" altLang="en-US" sz="1530" kern="0" dirty="0" smtClean="0">
                <a:solidFill>
                  <a:srgbClr val="000000"/>
                </a:solidFill>
                <a:latin typeface="Times New Roman" pitchFamily="65" charset="-122"/>
                <a:ea typeface="宋体" pitchFamily="65" charset="-122"/>
              </a:rPr>
              <a:t>在丹青史上首次成功地塑造了曹操这个多侧面的历史人物形象。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(选自刘曦林《艺海春秋——蒋兆和传》,有删改)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相关链接</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①蒋兆和(1904—1986)被称为20世纪中国现代水墨人物画的一代宗师。在水墨人物画领域把</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中国画特有的造型魅力最大化,使中国的现代水墨人物画一跃而并立于世界现实主义绘画的</a:t>
            </a:r>
            <a:r>
              <a:rPr dirty="0"/>
              <a:t/>
            </a:r>
            <a:br>
              <a:rPr dirty="0"/>
            </a:br>
            <a:r>
              <a:rPr lang="zh-CN" altLang="en-US" sz="1530" kern="0" dirty="0" smtClean="0">
                <a:solidFill>
                  <a:srgbClr val="000000"/>
                </a:solidFill>
                <a:latin typeface="Times New Roman" pitchFamily="65" charset="-122"/>
                <a:ea typeface="宋体" pitchFamily="65" charset="-122"/>
              </a:rPr>
              <a:t>行列。50年代末期,着重于历史以及现代人物肖像画的创作,如《杜甫》《曹操》《李白》</a:t>
            </a:r>
            <a:r>
              <a:rPr dirty="0"/>
              <a:t/>
            </a:r>
            <a:br>
              <a:rPr dirty="0"/>
            </a:br>
            <a:r>
              <a:rPr lang="zh-CN" altLang="en-US" sz="1530" kern="0" dirty="0" smtClean="0">
                <a:solidFill>
                  <a:srgbClr val="000000"/>
                </a:solidFill>
                <a:latin typeface="Times New Roman" pitchFamily="65" charset="-122"/>
                <a:ea typeface="宋体" pitchFamily="65" charset="-122"/>
              </a:rPr>
              <a:t>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②蒋兆和的绘画造型精谨,笔墨精深,深刻生动地展现人物内心世界,为中国人物画在20世纪的</a:t>
            </a:r>
            <a:r>
              <a:rPr dirty="0"/>
              <a:t/>
            </a:r>
            <a:br>
              <a:rPr dirty="0"/>
            </a:br>
            <a:r>
              <a:rPr lang="zh-CN" altLang="en-US" sz="1530" kern="0" dirty="0" smtClean="0">
                <a:solidFill>
                  <a:srgbClr val="000000"/>
                </a:solidFill>
                <a:latin typeface="Times New Roman" pitchFamily="65" charset="-122"/>
                <a:ea typeface="宋体" pitchFamily="65" charset="-122"/>
              </a:rPr>
              <a:t>发展创作出了诸多代表时代的经典佳作。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(选自杨欣《蒋兆和的“不尽丹心”》)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1.下列对原文内容的表述,正确的一项是(3分)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A.蒋兆和1956—1966年间的作品出现概念化、贴标签的痕迹,是因他将主要精力用于教学体</a:t>
            </a:r>
            <a:r>
              <a:rPr dirty="0"/>
              <a:t/>
            </a:r>
            <a:br>
              <a:rPr dirty="0"/>
            </a:br>
            <a:r>
              <a:rPr lang="zh-CN" altLang="en-US" sz="1530" kern="0" dirty="0" smtClean="0">
                <a:solidFill>
                  <a:srgbClr val="000000"/>
                </a:solidFill>
                <a:latin typeface="Times New Roman" pitchFamily="65" charset="-122"/>
                <a:ea typeface="宋体" pitchFamily="65" charset="-122"/>
              </a:rPr>
              <a:t>系的探索,从而严重脱离现实生活所致。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B.蒋兆和查阅了很多有关杜甫的历史资料,形成了自己独到的认识和见解,所以他创作的杜甫</a:t>
            </a:r>
            <a:r>
              <a:rPr dirty="0"/>
              <a:t/>
            </a:r>
            <a:br>
              <a:rPr dirty="0"/>
            </a:br>
            <a:r>
              <a:rPr lang="zh-CN" altLang="en-US" sz="1530" kern="0" dirty="0" smtClean="0">
                <a:solidFill>
                  <a:srgbClr val="000000"/>
                </a:solidFill>
                <a:latin typeface="Times New Roman" pitchFamily="65" charset="-122"/>
                <a:ea typeface="宋体" pitchFamily="65" charset="-122"/>
              </a:rPr>
              <a:t>画像与人们心目中的杜甫形象完全合拍。</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en-US" altLang="zh-CN" sz="1530" kern="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蒋兆和用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曹操像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参加了对曹操的争鸣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站在郭沫若、翦伯赞等人的一面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很好地为曹操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进行了正名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为这位“白脸奸臣”翻案。</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蒋兆和在创作历史人物画时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没有照片作参考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但仍然画出了这些历史人物的个性特征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甚至</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成为后来继续描绘这些人物形象的依据。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2.下列对传记有关内容的分析和概括,不正确的一项是(3分)(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A.蒋兆和创作的《纪念刘和珍君》《迎春》《马连良戏装像》《一笛横吹万户歌》等约稿</a:t>
            </a:r>
            <a:r>
              <a:rPr dirty="0"/>
              <a:t/>
            </a:r>
            <a:br>
              <a:rPr dirty="0"/>
            </a:br>
            <a:r>
              <a:rPr lang="zh-CN" altLang="en-US" sz="1530" kern="0" dirty="0" smtClean="0">
                <a:solidFill>
                  <a:srgbClr val="000000"/>
                </a:solidFill>
                <a:latin typeface="Times New Roman" pitchFamily="65" charset="-122"/>
                <a:ea typeface="宋体" pitchFamily="65" charset="-122"/>
              </a:rPr>
              <a:t>作品都存在着一些问题,但是作者认为走弯路是不可避免的现象。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B.蒋兆和创作的司马迁像,既强调了司马迁蕴藏智慧的高高额头和深邃锐利的目光,又用其受</a:t>
            </a:r>
            <a:r>
              <a:rPr dirty="0"/>
              <a:t/>
            </a:r>
            <a:br>
              <a:rPr dirty="0"/>
            </a:br>
            <a:r>
              <a:rPr lang="zh-CN" altLang="en-US" sz="1530" kern="0" dirty="0" smtClean="0">
                <a:solidFill>
                  <a:srgbClr val="000000"/>
                </a:solidFill>
                <a:latin typeface="Times New Roman" pitchFamily="65" charset="-122"/>
                <a:ea typeface="宋体" pitchFamily="65" charset="-122"/>
              </a:rPr>
              <a:t>宫刑后的外在特征刺激人们的同情和对封建势力的愤慨。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C.蒋兆和为历史人物画像,不只注重细节上对人物形象的表现,还注意人物形象的造型之精谨,</a:t>
            </a:r>
            <a:r>
              <a:rPr dirty="0"/>
              <a:t/>
            </a:r>
            <a:br>
              <a:rPr dirty="0"/>
            </a:br>
            <a:r>
              <a:rPr lang="zh-CN" altLang="en-US" sz="1530" kern="0" dirty="0" smtClean="0">
                <a:solidFill>
                  <a:srgbClr val="000000"/>
                </a:solidFill>
                <a:latin typeface="Times New Roman" pitchFamily="65" charset="-122"/>
                <a:ea typeface="宋体" pitchFamily="65" charset="-122"/>
              </a:rPr>
              <a:t>像杜甫依石而坐和曹操倚几案而前倾的形象均是如此。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D.这篇传记选取了传主蒋兆和创作历史人物画的一些典型事件,展现了他在历史人物画方面</a:t>
            </a:r>
            <a:r>
              <a:rPr dirty="0"/>
              <a:t/>
            </a:r>
            <a:br>
              <a:rPr dirty="0"/>
            </a:br>
            <a:r>
              <a:rPr lang="zh-CN" altLang="en-US" sz="1530" kern="0" dirty="0" smtClean="0">
                <a:solidFill>
                  <a:srgbClr val="000000"/>
                </a:solidFill>
                <a:latin typeface="Times New Roman" pitchFamily="65" charset="-122"/>
                <a:ea typeface="宋体" pitchFamily="65" charset="-122"/>
              </a:rPr>
              <a:t>做出的非凡成就,对青年一代的成长具有教育和启发作用。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3.蒋兆和为什么能出色地“为历史人物传神”?请结合材料,简要回答。(6分)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A.“是因他将主要精力用于教学体系的探索,从而严重脱离现实生活所致”说法</a:t>
            </a:r>
            <a:r>
              <a:rPr dirty="0"/>
              <a:t/>
            </a:r>
            <a:br>
              <a:rPr dirty="0"/>
            </a:br>
            <a:r>
              <a:rPr lang="zh-CN" altLang="en-US" sz="1530" kern="0" dirty="0" smtClean="0">
                <a:solidFill>
                  <a:srgbClr val="000000"/>
                </a:solidFill>
                <a:latin typeface="Times New Roman" pitchFamily="65" charset="-122"/>
                <a:ea typeface="宋体" pitchFamily="65" charset="-122"/>
              </a:rPr>
              <a:t>以偏概全,这一时期的作品有概念化、贴标签的痕迹,原因是多方面的,诸如“约稿不断”“政</a:t>
            </a:r>
            <a:r>
              <a:rPr dirty="0"/>
              <a:t/>
            </a:r>
            <a:br>
              <a:rPr dirty="0"/>
            </a:br>
            <a:r>
              <a:rPr lang="zh-CN" altLang="en-US" sz="1530" kern="0" dirty="0" smtClean="0">
                <a:solidFill>
                  <a:srgbClr val="000000"/>
                </a:solidFill>
                <a:latin typeface="Times New Roman" pitchFamily="65" charset="-122"/>
                <a:ea typeface="宋体" pitchFamily="65" charset="-122"/>
              </a:rPr>
              <a:t>治热情”“每求必应,仓促为之”等。B.强加因果,杜甫画像的传神,不只在于研究历史资料,</a:t>
            </a:r>
            <a:r>
              <a:rPr dirty="0"/>
              <a:t/>
            </a:r>
            <a:br>
              <a:rPr dirty="0"/>
            </a:br>
            <a:r>
              <a:rPr lang="zh-CN" altLang="en-US" sz="1530" kern="0" dirty="0" smtClean="0">
                <a:solidFill>
                  <a:srgbClr val="000000"/>
                </a:solidFill>
                <a:latin typeface="Times New Roman" pitchFamily="65" charset="-122"/>
                <a:ea typeface="宋体" pitchFamily="65" charset="-122"/>
              </a:rPr>
              <a:t>还有“取决于画家对古人的认识深度和表现技巧的程度”“再运用适当的表现手法”。C.</a:t>
            </a:r>
            <a:r>
              <a:rPr dirty="0"/>
              <a:t/>
            </a:r>
            <a:br>
              <a:rPr dirty="0"/>
            </a:br>
            <a:r>
              <a:rPr lang="zh-CN" altLang="en-US" sz="1530" kern="0" dirty="0" smtClean="0">
                <a:solidFill>
                  <a:srgbClr val="000000"/>
                </a:solidFill>
                <a:latin typeface="Times New Roman" pitchFamily="65" charset="-122"/>
                <a:ea typeface="宋体" pitchFamily="65" charset="-122"/>
              </a:rPr>
              <a:t>“蒋兆和</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站在郭沫若、翦伯赞等人的一面”分析错误,没有站在谁的一面,他的画只是</a:t>
            </a:r>
            <a:r>
              <a:rPr dirty="0"/>
              <a:t/>
            </a:r>
            <a:br>
              <a:rPr dirty="0"/>
            </a:br>
            <a:r>
              <a:rPr lang="zh-CN" altLang="en-US" sz="1530" kern="0" dirty="0" smtClean="0">
                <a:solidFill>
                  <a:srgbClr val="000000"/>
                </a:solidFill>
                <a:latin typeface="Times New Roman" pitchFamily="65" charset="-122"/>
                <a:ea typeface="宋体" pitchFamily="65" charset="-122"/>
              </a:rPr>
              <a:t>“多侧面”地表现人物。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“作者认为走弯路是不可避免的现象”说法错误。相关信息在文章第一段,原文</a:t>
            </a:r>
            <a:r>
              <a:rPr dirty="0"/>
              <a:t/>
            </a:r>
            <a:br>
              <a:rPr dirty="0"/>
            </a:br>
            <a:r>
              <a:rPr lang="zh-CN" altLang="en-US" sz="1530" kern="0" dirty="0" smtClean="0">
                <a:solidFill>
                  <a:srgbClr val="000000"/>
                </a:solidFill>
                <a:latin typeface="Times New Roman" pitchFamily="65" charset="-122"/>
                <a:ea typeface="宋体" pitchFamily="65" charset="-122"/>
              </a:rPr>
              <a:t>为“这恐怕是当时不少艺术家难以避免的现象”。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①熟悉历史人物:根据史传想象人物风采。②运用了适当的表现手法:注意人物的内</a:t>
            </a:r>
            <a:r>
              <a:rPr dirty="0"/>
              <a:t/>
            </a:r>
            <a:br>
              <a:rPr dirty="0"/>
            </a:br>
            <a:r>
              <a:rPr lang="zh-CN" altLang="en-US" sz="1530" kern="0" dirty="0" smtClean="0">
                <a:solidFill>
                  <a:srgbClr val="000000"/>
                </a:solidFill>
                <a:latin typeface="Times New Roman" pitchFamily="65" charset="-122"/>
                <a:ea typeface="宋体" pitchFamily="65" charset="-122"/>
              </a:rPr>
              <a:t>在情感,以形写神。③进行了微妙的艺术处理:注意整体造型,强调局部细节。④创作上精益求</a:t>
            </a:r>
            <a:r>
              <a:rPr dirty="0"/>
              <a:t/>
            </a:r>
            <a:br>
              <a:rPr dirty="0"/>
            </a:br>
            <a:r>
              <a:rPr lang="zh-CN" altLang="en-US" sz="1530" kern="0" dirty="0" smtClean="0">
                <a:solidFill>
                  <a:srgbClr val="000000"/>
                </a:solidFill>
                <a:latin typeface="Times New Roman" pitchFamily="65" charset="-122"/>
                <a:ea typeface="宋体" pitchFamily="65" charset="-122"/>
              </a:rPr>
              <a:t>精:反复推敲、多次修改,以求更好,永不满足。(每点2分,答出其中三点即可)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从第二段的“这几幅头像根据史传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想象风采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各具情态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曾被印为单幅画</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曾反复推敲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多次修改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以求更好”和第三段的“蒋兆和想方设法深入社会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激发自己对生活的</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热情,再加之他的修养和条件,作出的历史人物画太史公,其受宫刑之后的外在特征刺激人们的</a:t>
            </a:r>
            <a:r>
              <a:rPr dirty="0"/>
              <a:t/>
            </a:r>
            <a:br>
              <a:rPr dirty="0"/>
            </a:br>
            <a:r>
              <a:rPr lang="zh-CN" altLang="en-US" sz="1530" kern="0" dirty="0" smtClean="0">
                <a:solidFill>
                  <a:srgbClr val="000000"/>
                </a:solidFill>
                <a:latin typeface="Times New Roman" pitchFamily="65" charset="-122"/>
                <a:ea typeface="宋体" pitchFamily="65" charset="-122"/>
              </a:rPr>
              <a:t>同情和对封建势力的愤慨”“作者精到地体会并刻画出了诗人的内在情感在外形上的变</a:t>
            </a:r>
            <a:r>
              <a:rPr dirty="0"/>
              <a:t/>
            </a:r>
            <a:br>
              <a:rPr dirty="0"/>
            </a:br>
            <a:r>
              <a:rPr lang="zh-CN" altLang="en-US" sz="1530" kern="0" dirty="0" smtClean="0">
                <a:solidFill>
                  <a:srgbClr val="000000"/>
                </a:solidFill>
                <a:latin typeface="Times New Roman" pitchFamily="65" charset="-122"/>
                <a:ea typeface="宋体" pitchFamily="65" charset="-122"/>
              </a:rPr>
              <a:t>化。以形写神、写心,入木三分”等语句,可以具体把握蒋兆和为什么能出色地“为历史人物</a:t>
            </a:r>
            <a:r>
              <a:rPr dirty="0"/>
              <a:t/>
            </a:r>
            <a:br>
              <a:rPr dirty="0"/>
            </a:br>
            <a:r>
              <a:rPr lang="zh-CN" altLang="en-US" sz="1530" kern="0" dirty="0" smtClean="0">
                <a:solidFill>
                  <a:srgbClr val="000000"/>
                </a:solidFill>
                <a:latin typeface="Times New Roman" pitchFamily="65" charset="-122"/>
                <a:ea typeface="宋体" pitchFamily="65" charset="-122"/>
              </a:rPr>
              <a:t>传神”。</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二、(2017广西钦州二模,4—6,12分,改编)阅读下面的文字,完成1—3题。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白桦:文学是我的生命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舒 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白桦,1930年出生于河南省信阳市。文学成为他寻找人生道路的火炬——“我最初接触的是</a:t>
            </a:r>
            <a:r>
              <a:t/>
            </a:r>
            <a:br/>
            <a:r>
              <a:rPr lang="zh-CN" altLang="en-US" sz="1530" kern="0" dirty="0" smtClean="0">
                <a:solidFill>
                  <a:srgbClr val="000000"/>
                </a:solidFill>
                <a:latin typeface="Times New Roman" pitchFamily="65" charset="-122"/>
                <a:ea typeface="宋体" pitchFamily="65" charset="-122"/>
              </a:rPr>
              <a:t>坊间的线装书,其中有经典,也有史籍。我既希望文学照亮自己,也希望文学照亮别人。”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1942年至1945年,白桦离开家乡去潢川读初中。白天上学,晚上在姐姐家的织布作坊帮忙织</a:t>
            </a:r>
            <a:r>
              <a:t/>
            </a:r>
            <a:br/>
            <a:r>
              <a:rPr lang="zh-CN" altLang="en-US" sz="1530" kern="0" dirty="0" smtClean="0">
                <a:solidFill>
                  <a:srgbClr val="000000"/>
                </a:solidFill>
                <a:latin typeface="Times New Roman" pitchFamily="65" charset="-122"/>
                <a:ea typeface="宋体" pitchFamily="65" charset="-122"/>
              </a:rPr>
              <a:t>布。作坊里什么人都有,白桦目睹难民们所受的苦难,创作了第一首诗歌《织工》,发表在《豫</a:t>
            </a:r>
            <a:r>
              <a:t/>
            </a:r>
            <a:br/>
            <a:r>
              <a:rPr lang="zh-CN" altLang="en-US" sz="1530" kern="0" dirty="0" smtClean="0">
                <a:solidFill>
                  <a:srgbClr val="000000"/>
                </a:solidFill>
                <a:latin typeface="Times New Roman" pitchFamily="65" charset="-122"/>
                <a:ea typeface="宋体" pitchFamily="65" charset="-122"/>
              </a:rPr>
              <a:t>南日报》。那一年,白桦15岁。他热心参加爱国学生运动,激愤的文字和尖锐的言谈,引起了特</a:t>
            </a:r>
            <a:r>
              <a:t/>
            </a:r>
            <a:br/>
            <a:r>
              <a:rPr lang="zh-CN" altLang="en-US" sz="1530" kern="0" dirty="0" smtClean="0">
                <a:solidFill>
                  <a:srgbClr val="000000"/>
                </a:solidFill>
                <a:latin typeface="Times New Roman" pitchFamily="65" charset="-122"/>
                <a:ea typeface="宋体" pitchFamily="65" charset="-122"/>
              </a:rPr>
              <a:t>务的注意与跟踪。1947年,白桦逃离国统区,加入了中国人民解放军。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白桦参军后,写了一些报道,把战斗故事刻印成画,发给下面的连队;最早是写快板,但宣传用的</a:t>
            </a:r>
            <a:r>
              <a:t/>
            </a:r>
            <a:br/>
            <a:r>
              <a:rPr lang="zh-CN" altLang="en-US" sz="1530" kern="0" dirty="0" smtClean="0">
                <a:solidFill>
                  <a:srgbClr val="000000"/>
                </a:solidFill>
                <a:latin typeface="Times New Roman" pitchFamily="65" charset="-122"/>
                <a:ea typeface="宋体" pitchFamily="65" charset="-122"/>
              </a:rPr>
              <a:t>快板,离文学还是比较远。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新中国成立初期,白桦随军驻守云南边境;1952年,任昆明军区创作组组长,在部队开始了诗歌</a:t>
            </a:r>
            <a:r>
              <a:t/>
            </a:r>
            <a:br/>
            <a:r>
              <a:rPr lang="zh-CN" altLang="en-US" sz="1530" kern="0" dirty="0" smtClean="0">
                <a:solidFill>
                  <a:srgbClr val="000000"/>
                </a:solidFill>
                <a:latin typeface="Times New Roman" pitchFamily="65" charset="-122"/>
                <a:ea typeface="宋体" pitchFamily="65" charset="-122"/>
              </a:rPr>
              <a:t>和小说创作。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1953年,白桦的短篇小说《山间铃响马帮来》被改编成电影剧本。第二年,白桦的《无铃的马</a:t>
            </a:r>
            <a:endParaRPr lang="zh-CN" altLang="en-US"/>
          </a:p>
        </p:txBody>
      </p:sp>
    </p:spTree>
    <p:custDataLst>
      <p:custData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帮》又被拍成电影《神秘的旅伴》。王晓棠饰演女一号,由此而一举成名。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1953年5月,白桦和胡风初次相识。两年后,他曾约另一位朋友一起去看望过胡风,为此,在后来</a:t>
            </a:r>
            <a:r>
              <a:t/>
            </a:r>
            <a:br/>
            <a:r>
              <a:rPr lang="zh-CN" altLang="en-US" sz="1530" kern="0" dirty="0" smtClean="0">
                <a:solidFill>
                  <a:srgbClr val="000000"/>
                </a:solidFill>
                <a:latin typeface="Times New Roman" pitchFamily="65" charset="-122"/>
                <a:ea typeface="宋体" pitchFamily="65" charset="-122"/>
              </a:rPr>
              <a:t>的“肃反运动”中,他解释了几十次都没法交代清楚。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1955年,白桦成为解放军总政治部创作室的创作员。其间先后出版了《边疆的声音》等小说</a:t>
            </a:r>
            <a:r>
              <a:t/>
            </a:r>
            <a:br/>
            <a:r>
              <a:rPr lang="zh-CN" altLang="en-US" sz="1530" kern="0" dirty="0" smtClean="0">
                <a:solidFill>
                  <a:srgbClr val="000000"/>
                </a:solidFill>
                <a:latin typeface="Times New Roman" pitchFamily="65" charset="-122"/>
                <a:ea typeface="宋体" pitchFamily="65" charset="-122"/>
              </a:rPr>
              <a:t>集,《金沙江的怀念》等抒情诗集,白桦成为20世纪50年代前期知名的部队作家之一。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1957年,27岁的白桦被划为“右派”,打入另册,当过好几年钳工。在“文化大革命”期间他的</a:t>
            </a:r>
            <a:r>
              <a:t/>
            </a:r>
            <a:br/>
            <a:r>
              <a:rPr lang="zh-CN" altLang="en-US" sz="1530" kern="0" dirty="0" smtClean="0">
                <a:solidFill>
                  <a:srgbClr val="000000"/>
                </a:solidFill>
                <a:latin typeface="Times New Roman" pitchFamily="65" charset="-122"/>
                <a:ea typeface="宋体" pitchFamily="65" charset="-122"/>
              </a:rPr>
              <a:t>作品还一律作为毒草被加以批判斗争。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“挫折使我发誓放弃文学,甚至把所有的笔记、日记全部毁掉,扔掉所有的笔。”白桦说。但</a:t>
            </a:r>
            <a:r>
              <a:t/>
            </a:r>
            <a:br/>
            <a:r>
              <a:rPr lang="zh-CN" altLang="en-US" sz="1530" kern="0" dirty="0" smtClean="0">
                <a:solidFill>
                  <a:srgbClr val="000000"/>
                </a:solidFill>
                <a:latin typeface="Times New Roman" pitchFamily="65" charset="-122"/>
                <a:ea typeface="宋体" pitchFamily="65" charset="-122"/>
              </a:rPr>
              <a:t>是,从“文化大革命”结束的第二天,白桦只用一周时间就写出话剧《曙光》。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1980年底,根据白桦的电影剧本《苦恋》摄制成的《太阳和人》,又引起一场全国性的大震</a:t>
            </a:r>
            <a:r>
              <a:t/>
            </a:r>
            <a:br/>
            <a:r>
              <a:rPr lang="zh-CN" altLang="en-US" sz="1530" kern="0" dirty="0" smtClean="0">
                <a:solidFill>
                  <a:srgbClr val="000000"/>
                </a:solidFill>
                <a:latin typeface="Times New Roman" pitchFamily="65" charset="-122"/>
                <a:ea typeface="宋体" pitchFamily="65" charset="-122"/>
              </a:rPr>
              <a:t>荡。故事讲述黄永玉等一大批劫后余生的中国艺术家,经历了各种生活的折磨,但对祖国的爱</a:t>
            </a:r>
            <a:r>
              <a:t/>
            </a:r>
            <a:br/>
            <a:r>
              <a:rPr lang="zh-CN" altLang="en-US" sz="1530" kern="0" dirty="0" smtClean="0">
                <a:solidFill>
                  <a:srgbClr val="000000"/>
                </a:solidFill>
                <a:latin typeface="Times New Roman" pitchFamily="65" charset="-122"/>
                <a:ea typeface="宋体" pitchFamily="65" charset="-122"/>
              </a:rPr>
              <a:t>始终不渝,表达了对祖国的爱,这是苦苦的爱恋。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1981年,对于白桦来说,是沉重的一年,举国上下卷入这场沸沸扬扬的批《苦恋》的事件。</a:t>
            </a:r>
            <a:r>
              <a:t/>
            </a:r>
            <a:br/>
            <a:r>
              <a:rPr lang="zh-CN" altLang="en-US" sz="1530" kern="0" dirty="0" smtClean="0">
                <a:solidFill>
                  <a:srgbClr val="000000"/>
                </a:solidFill>
                <a:latin typeface="Times New Roman" pitchFamily="65" charset="-122"/>
                <a:ea typeface="宋体" pitchFamily="65" charset="-122"/>
              </a:rPr>
              <a:t>“《苦恋》有自己经历种种波折后悲凉的情绪。今天回想起来,这场批判是一场观念的较量,</a:t>
            </a:r>
            <a:endParaRPr lang="zh-CN" altLang="en-US"/>
          </a:p>
        </p:txBody>
      </p:sp>
    </p:spTree>
    <p:custDataLst>
      <p:custData r:id="rId1"/>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是‘文化大革命’后最为激烈的一次,它检验了很多人的观念和勇气。”白桦说。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1982年,白桦写了一部话剧《吴王金戈越王剑》。这部作品因为以全新的角度重新审视吴越</a:t>
            </a:r>
            <a:r>
              <a:rPr dirty="0"/>
              <a:t/>
            </a:r>
            <a:br>
              <a:rPr dirty="0"/>
            </a:br>
            <a:r>
              <a:rPr lang="zh-CN" altLang="en-US" sz="1530" kern="0" dirty="0" smtClean="0">
                <a:solidFill>
                  <a:srgbClr val="000000"/>
                </a:solidFill>
                <a:latin typeface="Times New Roman" pitchFamily="65" charset="-122"/>
                <a:ea typeface="宋体" pitchFamily="65" charset="-122"/>
              </a:rPr>
              <a:t>争霸历史,引起了文化界、思想界的巨大思考和争议。33年后,这部作品得以重排,作为自己的</a:t>
            </a:r>
            <a:r>
              <a:rPr dirty="0"/>
              <a:t/>
            </a:r>
            <a:br>
              <a:rPr dirty="0"/>
            </a:br>
            <a:r>
              <a:rPr lang="zh-CN" altLang="en-US" sz="1530" kern="0" dirty="0" smtClean="0">
                <a:solidFill>
                  <a:srgbClr val="000000"/>
                </a:solidFill>
                <a:latin typeface="Times New Roman" pitchFamily="65" charset="-122"/>
                <a:ea typeface="宋体" pitchFamily="65" charset="-122"/>
              </a:rPr>
              <a:t>导演处女作,89岁的蓝天野终于看到了作品重新上演。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数十年来,白桦的家庭由于他的缘故屡遭不幸。1984年他的儿子曾劝他改变生活方式。白桦</a:t>
            </a:r>
            <a:r>
              <a:rPr dirty="0"/>
              <a:t/>
            </a:r>
            <a:br>
              <a:rPr dirty="0"/>
            </a:br>
            <a:r>
              <a:rPr lang="zh-CN" altLang="en-US" sz="1530" kern="0" dirty="0" smtClean="0">
                <a:solidFill>
                  <a:srgbClr val="000000"/>
                </a:solidFill>
                <a:latin typeface="Times New Roman" pitchFamily="65" charset="-122"/>
                <a:ea typeface="宋体" pitchFamily="65" charset="-122"/>
              </a:rPr>
              <a:t>复信说:“我不能,因为文学是我的生命。一个有生命的人怎么能不重视自己生命的意义呢!</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2009年,长诗《从秋瑾到林昭》的发表是白桦看重的事情,因为这首诗他花费了十年的心血。</a:t>
            </a:r>
            <a:r>
              <a:rPr dirty="0"/>
              <a:t/>
            </a:r>
            <a:br>
              <a:rPr dirty="0"/>
            </a:br>
            <a:r>
              <a:rPr lang="zh-CN" altLang="en-US" sz="1530" kern="0" dirty="0" smtClean="0">
                <a:solidFill>
                  <a:srgbClr val="000000"/>
                </a:solidFill>
                <a:latin typeface="Times New Roman" pitchFamily="65" charset="-122"/>
                <a:ea typeface="宋体" pitchFamily="65" charset="-122"/>
              </a:rPr>
              <a:t>在云南玉溪开颁奖会时,白桦激动地流着泪说:“流了八十年的眼泪,泉水依然涌动,这八十年</a:t>
            </a:r>
            <a:r>
              <a:rPr dirty="0"/>
              <a:t/>
            </a:r>
            <a:br>
              <a:rPr dirty="0"/>
            </a:br>
            <a:r>
              <a:rPr lang="zh-CN" altLang="en-US" sz="1530" kern="0" dirty="0" smtClean="0">
                <a:solidFill>
                  <a:srgbClr val="000000"/>
                </a:solidFill>
                <a:latin typeface="Times New Roman" pitchFamily="65" charset="-122"/>
                <a:ea typeface="宋体" pitchFamily="65" charset="-122"/>
              </a:rPr>
              <a:t>的泪水,把我这双眼睛洗涤得像儿童那样明亮。”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(选自《光明日报》,有删改)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下列对材料有关内容的分析和概括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不符合原文意思的一项是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白桦是一位军人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解放初期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随军驻守云南边境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后任昆明军区创作组组长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开始诗歌和小说</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创作。</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B.本文没有写白桦在“文化大革命”时期——六七十年代,及九十年代的创作,这是因为这期</a:t>
            </a:r>
            <a:r>
              <a:rPr dirty="0"/>
              <a:t/>
            </a:r>
            <a:br>
              <a:rPr dirty="0"/>
            </a:br>
            <a:r>
              <a:rPr lang="zh-CN" altLang="en-US" sz="1530" kern="0" dirty="0" smtClean="0">
                <a:solidFill>
                  <a:srgbClr val="000000"/>
                </a:solidFill>
                <a:latin typeface="Times New Roman" pitchFamily="65" charset="-122"/>
                <a:ea typeface="宋体" pitchFamily="65" charset="-122"/>
              </a:rPr>
              <a:t>间由于政治的原因白桦没有进行创作。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C.本文的选材十分集中,把焦点聚集在白桦的文学创作上,而对于白桦其他方面的事情则很少</a:t>
            </a:r>
            <a:r>
              <a:rPr dirty="0"/>
              <a:t/>
            </a:r>
            <a:br>
              <a:rPr dirty="0"/>
            </a:br>
            <a:r>
              <a:rPr lang="zh-CN" altLang="en-US" sz="1530" kern="0" dirty="0" smtClean="0">
                <a:solidFill>
                  <a:srgbClr val="000000"/>
                </a:solidFill>
                <a:latin typeface="Times New Roman" pitchFamily="65" charset="-122"/>
                <a:ea typeface="宋体" pitchFamily="65" charset="-122"/>
              </a:rPr>
              <a:t>提及。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D.本文在叙述白桦所经历的事件时基本上写出了具体的时间,还多次引用其本人的话语,体现</a:t>
            </a:r>
            <a:r>
              <a:rPr dirty="0"/>
              <a:t/>
            </a:r>
            <a:br>
              <a:rPr dirty="0"/>
            </a:br>
            <a:r>
              <a:rPr lang="zh-CN" altLang="en-US" sz="1530" kern="0" dirty="0" smtClean="0">
                <a:solidFill>
                  <a:srgbClr val="000000"/>
                </a:solidFill>
                <a:latin typeface="Times New Roman" pitchFamily="65" charset="-122"/>
                <a:ea typeface="宋体" pitchFamily="65" charset="-122"/>
              </a:rPr>
              <a:t>了传记的真实性这一特点。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en-US" altLang="zh-CN" sz="1530" kern="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下列对材料有关内容的分析和概括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最恰当的一项是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白桦的短篇小说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山间铃响马帮来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被改编成电影剧本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无铃的马帮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被拍成电影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神</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秘的旅伴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白桦由此一举成名。</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白桦读初中时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在他姐姐家的织布作坊帮忙织布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因创作发表反映难民所受的苦难的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而引起国民党特务的注意与跟踪。</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白桦的作品饱受争议</a:t>
            </a:r>
            <a:r>
              <a:rPr lang="en-US" altLang="zh-CN" sz="1530" kern="0" dirty="0" smtClean="0">
                <a:solidFill>
                  <a:srgbClr val="000000"/>
                </a:solidFill>
                <a:latin typeface="Times New Roman" pitchFamily="65" charset="-122"/>
                <a:ea typeface="宋体" pitchFamily="65" charset="-122"/>
              </a:rPr>
              <a:t>,1981</a:t>
            </a:r>
            <a:r>
              <a:rPr lang="zh-CN" altLang="en-US" sz="1530" kern="0" dirty="0" smtClean="0">
                <a:solidFill>
                  <a:srgbClr val="000000"/>
                </a:solidFill>
                <a:latin typeface="Times New Roman" pitchFamily="65" charset="-122"/>
                <a:ea typeface="宋体" pitchFamily="65" charset="-122"/>
              </a:rPr>
              <a:t>年举国上下都卷入了沸沸扬扬的批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苦恋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的事件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话剧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吴王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金戈越王剑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也引起文化界、思想界巨大的思考和争议。</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白桦和胡风相识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曾约另一位朋友一起去看望过胡风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在“肃反运动”中遭到刁难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白桦的家</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庭由此而在数十年间屡遭不幸。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3.白桦写过电影剧本《苦恋》,有人说,《苦恋》又何尝不是其文学人生的写照!请结合材料谈</a:t>
            </a:r>
            <a:r>
              <a:rPr dirty="0"/>
              <a:t/>
            </a:r>
            <a:br>
              <a:rPr dirty="0"/>
            </a:br>
            <a:r>
              <a:rPr lang="zh-CN" altLang="en-US" sz="1530" kern="0" dirty="0" smtClean="0">
                <a:solidFill>
                  <a:srgbClr val="000000"/>
                </a:solidFill>
                <a:latin typeface="Times New Roman" pitchFamily="65" charset="-122"/>
                <a:ea typeface="宋体" pitchFamily="65" charset="-122"/>
              </a:rPr>
              <a:t>谈你的理解。(6分)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对</a:t>
            </a:r>
            <a:r>
              <a:rPr lang="zh-CN" altLang="en-US" sz="1530" kern="0" dirty="0" smtClean="0">
                <a:solidFill>
                  <a:srgbClr val="000000"/>
                </a:solidFill>
                <a:latin typeface="Times New Roman" pitchFamily="65" charset="-122"/>
                <a:ea typeface="宋体" pitchFamily="65" charset="-122"/>
              </a:rPr>
              <a:t>我国的数学基础教育,吴文俊也颇有心得。我国中学生多次在国际奥数竞赛中获奖,被当作</a:t>
            </a:r>
            <a:r>
              <a:rPr dirty="0"/>
              <a:t/>
            </a:r>
            <a:br>
              <a:rPr dirty="0"/>
            </a:br>
            <a:r>
              <a:rPr lang="zh-CN" altLang="en-US" sz="1530" kern="0" dirty="0" smtClean="0">
                <a:solidFill>
                  <a:srgbClr val="000000"/>
                </a:solidFill>
                <a:latin typeface="Times New Roman" pitchFamily="65" charset="-122"/>
                <a:ea typeface="宋体" pitchFamily="65" charset="-122"/>
              </a:rPr>
              <a:t>我国数学教育成功的证明,但吴文俊更赞同丘成桐的观点:“奥数应该是一种建立在兴趣之上</a:t>
            </a:r>
            <a:r>
              <a:rPr dirty="0"/>
              <a:t/>
            </a:r>
            <a:br>
              <a:rPr dirty="0"/>
            </a:br>
            <a:r>
              <a:rPr lang="zh-CN" altLang="en-US" sz="1530" kern="0" dirty="0" smtClean="0">
                <a:solidFill>
                  <a:srgbClr val="000000"/>
                </a:solidFill>
                <a:latin typeface="Times New Roman" pitchFamily="65" charset="-122"/>
                <a:ea typeface="宋体" pitchFamily="65" charset="-122"/>
              </a:rPr>
              <a:t>的研究性、高层次学习,中国的奥数学习过分关注海量题目,直接与考试、竞赛挂钩,对系统学</a:t>
            </a:r>
            <a:r>
              <a:rPr dirty="0"/>
              <a:t/>
            </a:r>
            <a:br>
              <a:rPr dirty="0"/>
            </a:br>
            <a:r>
              <a:rPr lang="zh-CN" altLang="en-US" sz="1530" kern="0" dirty="0" smtClean="0">
                <a:solidFill>
                  <a:srgbClr val="000000"/>
                </a:solidFill>
                <a:latin typeface="Times New Roman" pitchFamily="65" charset="-122"/>
                <a:ea typeface="宋体" pitchFamily="65" charset="-122"/>
              </a:rPr>
              <a:t>习数学不利。作为基础学科,应着重引导学习的兴趣,不应当过分追求功利。”吴文俊同样清</a:t>
            </a:r>
            <a:r>
              <a:rPr dirty="0"/>
              <a:t/>
            </a:r>
            <a:br>
              <a:rPr dirty="0"/>
            </a:br>
            <a:r>
              <a:rPr lang="zh-CN" altLang="en-US" sz="1530" kern="0" dirty="0" smtClean="0">
                <a:solidFill>
                  <a:srgbClr val="000000"/>
                </a:solidFill>
                <a:latin typeface="Times New Roman" pitchFamily="65" charset="-122"/>
                <a:ea typeface="宋体" pitchFamily="65" charset="-122"/>
              </a:rPr>
              <a:t>醒地认识到:“竞赛获奖固然可贵,但也不能看得过重。因为它不能代表学生对数学的深度理</a:t>
            </a:r>
            <a:r>
              <a:rPr dirty="0"/>
              <a:t/>
            </a:r>
            <a:br>
              <a:rPr dirty="0"/>
            </a:br>
            <a:r>
              <a:rPr lang="zh-CN" altLang="en-US" sz="1530" kern="0" dirty="0" smtClean="0">
                <a:solidFill>
                  <a:srgbClr val="000000"/>
                </a:solidFill>
                <a:latin typeface="Times New Roman" pitchFamily="65" charset="-122"/>
                <a:ea typeface="宋体" pitchFamily="65" charset="-122"/>
              </a:rPr>
              <a:t>解,也不能有效地训练数学思维。”他认为,数学教育更重要的是培养数学的思维方式。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有人曾揶揄数学家迂腐,吴文俊不但不迂腐,而且兴趣广泛,内心充满童趣。他说:“我是个想</a:t>
            </a:r>
            <a:r>
              <a:rPr dirty="0"/>
              <a:t/>
            </a:r>
            <a:br>
              <a:rPr dirty="0"/>
            </a:br>
            <a:r>
              <a:rPr lang="zh-CN" altLang="en-US" sz="1530" kern="0" dirty="0" smtClean="0">
                <a:solidFill>
                  <a:srgbClr val="000000"/>
                </a:solidFill>
                <a:latin typeface="Times New Roman" pitchFamily="65" charset="-122"/>
                <a:ea typeface="宋体" pitchFamily="65" charset="-122"/>
              </a:rPr>
              <a:t>怎样就怎样的人,想玩就玩,想工作了就会安安静静地工作,从不多想。”他喜欢看电影、读历</a:t>
            </a:r>
            <a:r>
              <a:rPr dirty="0"/>
              <a:t/>
            </a:r>
            <a:br>
              <a:rPr dirty="0"/>
            </a:br>
            <a:r>
              <a:rPr lang="zh-CN" altLang="en-US" sz="1530" kern="0" dirty="0" smtClean="0">
                <a:solidFill>
                  <a:srgbClr val="000000"/>
                </a:solidFill>
                <a:latin typeface="Times New Roman" pitchFamily="65" charset="-122"/>
                <a:ea typeface="宋体" pitchFamily="65" charset="-122"/>
              </a:rPr>
              <a:t>史小说,也喜欢看围棋比赛。老伴说他“贪玩”,他却说:“读历史书籍、看历史影片,帮助了</a:t>
            </a:r>
            <a:r>
              <a:rPr dirty="0"/>
              <a:t/>
            </a:r>
            <a:br>
              <a:rPr dirty="0"/>
            </a:br>
            <a:r>
              <a:rPr lang="zh-CN" altLang="en-US" sz="1530" kern="0" dirty="0" smtClean="0">
                <a:solidFill>
                  <a:srgbClr val="000000"/>
                </a:solidFill>
                <a:latin typeface="Times New Roman" pitchFamily="65" charset="-122"/>
                <a:ea typeface="宋体" pitchFamily="65" charset="-122"/>
              </a:rPr>
              <a:t>我的学术研究;看围棋比赛,更培养了我的全局观念和战略眼光。”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吴文俊37岁时就获得了国家自然科学一等奖,四十多年后,他再次获得国家最高科技奖。如此</a:t>
            </a:r>
            <a:r>
              <a:rPr dirty="0"/>
              <a:t/>
            </a:r>
            <a:br>
              <a:rPr dirty="0"/>
            </a:br>
            <a:r>
              <a:rPr lang="zh-CN" altLang="en-US" sz="1530" kern="0" dirty="0" smtClean="0">
                <a:solidFill>
                  <a:srgbClr val="000000"/>
                </a:solidFill>
                <a:latin typeface="Times New Roman" pitchFamily="65" charset="-122"/>
                <a:ea typeface="宋体" pitchFamily="65" charset="-122"/>
              </a:rPr>
              <a:t>长的学术生命,在数学界是非常罕见的。当记者提出疑问时,吴文俊反问道:“我为什么不能保</a:t>
            </a:r>
            <a:r>
              <a:rPr dirty="0"/>
              <a:t/>
            </a:r>
            <a:br>
              <a:rPr dirty="0"/>
            </a:br>
            <a:r>
              <a:rPr lang="zh-CN" altLang="en-US" sz="1530" kern="0" dirty="0" smtClean="0">
                <a:solidFill>
                  <a:srgbClr val="000000"/>
                </a:solidFill>
                <a:latin typeface="Times New Roman" pitchFamily="65" charset="-122"/>
                <a:ea typeface="宋体" pitchFamily="65" charset="-122"/>
              </a:rPr>
              <a:t>持这么长的学术生命?”在他看来,学术生命是能够终生保持的,很多人做不到,那是他们自己</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“由于政治的原因白桦没有进行创作”错误,话剧《曙光》是白桦从“文化大革</a:t>
            </a:r>
            <a:r>
              <a:rPr dirty="0"/>
              <a:t/>
            </a:r>
            <a:br>
              <a:rPr dirty="0"/>
            </a:br>
            <a:r>
              <a:rPr lang="zh-CN" altLang="en-US" sz="1530" kern="0" dirty="0" smtClean="0">
                <a:solidFill>
                  <a:srgbClr val="000000"/>
                </a:solidFill>
                <a:latin typeface="Times New Roman" pitchFamily="65" charset="-122"/>
                <a:ea typeface="宋体" pitchFamily="65" charset="-122"/>
              </a:rPr>
              <a:t>命”结束的第二天,用一周时间写出的,即在七十年代写出的;另外,“由于政治的原因”于文</a:t>
            </a:r>
            <a:r>
              <a:rPr dirty="0"/>
              <a:t/>
            </a:r>
            <a:br>
              <a:rPr dirty="0"/>
            </a:br>
            <a:r>
              <a:rPr lang="zh-CN" altLang="en-US" sz="1530" kern="0" dirty="0" smtClean="0">
                <a:solidFill>
                  <a:srgbClr val="000000"/>
                </a:solidFill>
                <a:latin typeface="Times New Roman" pitchFamily="65" charset="-122"/>
                <a:ea typeface="宋体" pitchFamily="65" charset="-122"/>
              </a:rPr>
              <a:t>无据。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A.一举成名的是王晓棠而不是白桦,原文表述为“白桦的《无铃的马帮》又被拍</a:t>
            </a:r>
            <a:r>
              <a:rPr dirty="0"/>
              <a:t/>
            </a:r>
            <a:br>
              <a:rPr dirty="0"/>
            </a:br>
            <a:r>
              <a:rPr lang="zh-CN" altLang="en-US" sz="1530" kern="0" dirty="0" smtClean="0">
                <a:solidFill>
                  <a:srgbClr val="000000"/>
                </a:solidFill>
                <a:latin typeface="Times New Roman" pitchFamily="65" charset="-122"/>
                <a:ea typeface="宋体" pitchFamily="65" charset="-122"/>
              </a:rPr>
              <a:t>成电影《神秘的旅伴》。王晓棠饰演女一号,由此而一举成名”。B.“引起国民党特务的注</a:t>
            </a:r>
            <a:r>
              <a:rPr dirty="0"/>
              <a:t/>
            </a:r>
            <a:br>
              <a:rPr dirty="0"/>
            </a:br>
            <a:r>
              <a:rPr lang="zh-CN" altLang="en-US" sz="1530" kern="0" dirty="0" smtClean="0">
                <a:solidFill>
                  <a:srgbClr val="000000"/>
                </a:solidFill>
                <a:latin typeface="Times New Roman" pitchFamily="65" charset="-122"/>
                <a:ea typeface="宋体" pitchFamily="65" charset="-122"/>
              </a:rPr>
              <a:t>意与跟踪”不是因为“创作发表反映难民所受的苦难的《织工》”,原文表述为“他热心参</a:t>
            </a:r>
            <a:r>
              <a:rPr dirty="0"/>
              <a:t/>
            </a:r>
            <a:br>
              <a:rPr dirty="0"/>
            </a:br>
            <a:r>
              <a:rPr lang="zh-CN" altLang="en-US" sz="1530" kern="0" dirty="0" smtClean="0">
                <a:solidFill>
                  <a:srgbClr val="000000"/>
                </a:solidFill>
                <a:latin typeface="Times New Roman" pitchFamily="65" charset="-122"/>
                <a:ea typeface="宋体" pitchFamily="65" charset="-122"/>
              </a:rPr>
              <a:t>加爱国学生运动,激愤的文字和尖锐的言谈,引起了特务的注意与跟踪”。D.“白桦和胡风相</a:t>
            </a:r>
            <a:r>
              <a:rPr dirty="0"/>
              <a:t/>
            </a:r>
            <a:br>
              <a:rPr dirty="0"/>
            </a:br>
            <a:r>
              <a:rPr lang="zh-CN" altLang="en-US" sz="1530" kern="0" dirty="0" smtClean="0">
                <a:solidFill>
                  <a:srgbClr val="000000"/>
                </a:solidFill>
                <a:latin typeface="Times New Roman" pitchFamily="65" charset="-122"/>
                <a:ea typeface="宋体" pitchFamily="65" charset="-122"/>
              </a:rPr>
              <a:t>识,曾约另一位朋友一起去看望过胡风”只是“白桦的家庭在数十年间屡遭不幸”的一个原</a:t>
            </a:r>
            <a:r>
              <a:rPr dirty="0"/>
              <a:t/>
            </a:r>
            <a:br>
              <a:rPr dirty="0"/>
            </a:br>
            <a:r>
              <a:rPr lang="zh-CN" altLang="en-US" sz="1530" kern="0" dirty="0" smtClean="0">
                <a:solidFill>
                  <a:srgbClr val="000000"/>
                </a:solidFill>
                <a:latin typeface="Times New Roman" pitchFamily="65" charset="-122"/>
                <a:ea typeface="宋体" pitchFamily="65" charset="-122"/>
              </a:rPr>
              <a:t>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我认为《苦恋》确实是白桦文学人生的写照。①《苦恋》讲的是一大批劫后余生的</a:t>
            </a:r>
            <a:r>
              <a:rPr dirty="0"/>
              <a:t/>
            </a:r>
            <a:br>
              <a:rPr dirty="0"/>
            </a:br>
            <a:r>
              <a:rPr lang="zh-CN" altLang="en-US" sz="1530" kern="0" dirty="0" smtClean="0">
                <a:solidFill>
                  <a:srgbClr val="000000"/>
                </a:solidFill>
                <a:latin typeface="Times New Roman" pitchFamily="65" charset="-122"/>
                <a:ea typeface="宋体" pitchFamily="65" charset="-122"/>
              </a:rPr>
              <a:t>中国艺术家,经历了各种生活的折磨,但他们对国家的爱始终不渝,这是苦苦的爱恋。(1分)②</a:t>
            </a:r>
            <a:r>
              <a:rPr dirty="0"/>
              <a:t/>
            </a:r>
            <a:br>
              <a:rPr dirty="0"/>
            </a:br>
            <a:r>
              <a:rPr lang="zh-CN" altLang="en-US" sz="1530" kern="0" dirty="0" smtClean="0">
                <a:solidFill>
                  <a:srgbClr val="000000"/>
                </a:solidFill>
                <a:latin typeface="Times New Roman" pitchFamily="65" charset="-122"/>
                <a:ea typeface="宋体" pitchFamily="65" charset="-122"/>
              </a:rPr>
              <a:t>白桦也是因为其进行的文学创作遭遇到了生活的种种磨难,但他视文学为自己的生命。(2分)</a:t>
            </a:r>
            <a:r>
              <a:rPr dirty="0"/>
              <a:t/>
            </a:r>
            <a:br>
              <a:rPr dirty="0"/>
            </a:br>
            <a:r>
              <a:rPr lang="zh-CN" altLang="en-US" sz="1530" kern="0" dirty="0" smtClean="0">
                <a:solidFill>
                  <a:srgbClr val="000000"/>
                </a:solidFill>
                <a:latin typeface="Times New Roman" pitchFamily="65" charset="-122"/>
                <a:ea typeface="宋体" pitchFamily="65" charset="-122"/>
              </a:rPr>
              <a:t>即使在他发誓放弃文学,甚至把所有的笔记、日记全部销毁,扔掉所有的笔后,仍在“文化大革</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命”结束的第二天仅用一周的时间又创作了话剧《曙光》;还花了十年的心血创作了长诗</a:t>
            </a:r>
            <a:r>
              <a:rPr dirty="0"/>
              <a:t/>
            </a:r>
            <a:br>
              <a:rPr dirty="0"/>
            </a:br>
            <a:r>
              <a:rPr lang="zh-CN" altLang="en-US" sz="1530" kern="0" dirty="0" smtClean="0">
                <a:solidFill>
                  <a:srgbClr val="000000"/>
                </a:solidFill>
                <a:latin typeface="Times New Roman" pitchFamily="65" charset="-122"/>
                <a:ea typeface="宋体" pitchFamily="65" charset="-122"/>
              </a:rPr>
              <a:t>《从秋瑾到林昭》。(2分)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在白桦的文学创作生涯中,他遭受了各种苦难,但是他始终没有放弃对文学的创作,始终</a:t>
            </a:r>
            <a:r>
              <a:rPr dirty="0"/>
              <a:t/>
            </a:r>
            <a:br>
              <a:rPr dirty="0"/>
            </a:br>
            <a:r>
              <a:rPr lang="zh-CN" altLang="en-US" sz="1530" kern="0" dirty="0" smtClean="0">
                <a:solidFill>
                  <a:srgbClr val="000000"/>
                </a:solidFill>
                <a:latin typeface="Times New Roman" pitchFamily="65" charset="-122"/>
                <a:ea typeface="宋体" pitchFamily="65" charset="-122"/>
              </a:rPr>
              <a:t>以一种积极者的心态面对生命,在“文化大革命”结束后重新回到创作的生活中来,创作出许</a:t>
            </a:r>
            <a:r>
              <a:rPr dirty="0"/>
              <a:t/>
            </a:r>
            <a:br>
              <a:rPr dirty="0"/>
            </a:br>
            <a:r>
              <a:rPr lang="zh-CN" altLang="en-US" sz="1530" kern="0" dirty="0" smtClean="0">
                <a:solidFill>
                  <a:srgbClr val="000000"/>
                </a:solidFill>
                <a:latin typeface="Times New Roman" pitchFamily="65" charset="-122"/>
                <a:ea typeface="宋体" pitchFamily="65" charset="-122"/>
              </a:rPr>
              <a:t>多富有生活气息的文学作品,给苦难的中国带来生命的希望,表达了对祖国矢志不渝、苦苦的</a:t>
            </a:r>
            <a:r>
              <a:rPr dirty="0"/>
              <a:t/>
            </a:r>
            <a:br>
              <a:rPr dirty="0"/>
            </a:br>
            <a:r>
              <a:rPr lang="zh-CN" altLang="en-US" sz="1530" kern="0" dirty="0" smtClean="0">
                <a:solidFill>
                  <a:srgbClr val="000000"/>
                </a:solidFill>
                <a:latin typeface="Times New Roman" pitchFamily="65" charset="-122"/>
                <a:ea typeface="宋体" pitchFamily="65" charset="-122"/>
              </a:rPr>
              <a:t>爱恋之情。如“长诗《从秋瑾到林昭》的发表是白桦看重的事情,因为这首诗他花费了十年</a:t>
            </a:r>
            <a:r>
              <a:rPr dirty="0"/>
              <a:t/>
            </a:r>
            <a:br>
              <a:rPr dirty="0"/>
            </a:br>
            <a:r>
              <a:rPr lang="zh-CN" altLang="en-US" sz="1530" kern="0" dirty="0" smtClean="0">
                <a:solidFill>
                  <a:srgbClr val="000000"/>
                </a:solidFill>
                <a:latin typeface="Times New Roman" pitchFamily="65" charset="-122"/>
                <a:ea typeface="宋体" pitchFamily="65" charset="-122"/>
              </a:rPr>
              <a:t>的心血。在云南玉溪开颁奖会时,白桦激动地流着泪说:‘流了八十年的眼泪,泉水依然涌动,</a:t>
            </a:r>
            <a:r>
              <a:rPr dirty="0"/>
              <a:t/>
            </a:r>
            <a:br>
              <a:rPr dirty="0"/>
            </a:br>
            <a:r>
              <a:rPr lang="zh-CN" altLang="en-US" sz="1530" kern="0" dirty="0" smtClean="0">
                <a:solidFill>
                  <a:srgbClr val="000000"/>
                </a:solidFill>
                <a:latin typeface="Times New Roman" pitchFamily="65" charset="-122"/>
                <a:ea typeface="宋体" pitchFamily="65" charset="-122"/>
              </a:rPr>
              <a:t>这八十年的泪水,把我这双眼睛洗涤得像儿童那样明亮。’”</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920071"/>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一、(2018四川内江二诊,7—9,12分,改编)阅读下面的文字,完成1—3题。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汉学大师饶宗颐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钱钟书说他是“旷世奇才”,季羡林说他是“心目中的大师”,法国汉学家说他是“全欧洲汉</a:t>
            </a:r>
            <a:r>
              <a:rPr dirty="0"/>
              <a:t/>
            </a:r>
            <a:br>
              <a:rPr dirty="0"/>
            </a:br>
            <a:r>
              <a:rPr lang="zh-CN" altLang="en-US" sz="1530" kern="0" dirty="0" smtClean="0">
                <a:solidFill>
                  <a:srgbClr val="000000"/>
                </a:solidFill>
                <a:latin typeface="Times New Roman" pitchFamily="65" charset="-122"/>
                <a:ea typeface="宋体" pitchFamily="65" charset="-122"/>
              </a:rPr>
              <a:t>学界的老师”。事实上,饶宗颐既非学院派,也非西洋派,而是一位受家庭浓厚的文化熏陶、自</a:t>
            </a:r>
            <a:r>
              <a:rPr dirty="0"/>
              <a:t/>
            </a:r>
            <a:br>
              <a:rPr dirty="0"/>
            </a:br>
            <a:r>
              <a:rPr lang="zh-CN" altLang="en-US" sz="1530" kern="0" dirty="0" smtClean="0">
                <a:solidFill>
                  <a:srgbClr val="000000"/>
                </a:solidFill>
                <a:latin typeface="Times New Roman" pitchFamily="65" charset="-122"/>
                <a:ea typeface="宋体" pitchFamily="65" charset="-122"/>
              </a:rPr>
              <a:t>学成材的大学者。当其他孩子都步入学堂读书的时候,饶宗颐感觉学校的教育并不适合自己,</a:t>
            </a:r>
            <a:r>
              <a:rPr dirty="0"/>
              <a:t/>
            </a:r>
            <a:br>
              <a:rPr dirty="0"/>
            </a:br>
            <a:r>
              <a:rPr lang="zh-CN" altLang="en-US" sz="1530" kern="0" dirty="0" smtClean="0">
                <a:solidFill>
                  <a:srgbClr val="000000"/>
                </a:solidFill>
                <a:latin typeface="Times New Roman" pitchFamily="65" charset="-122"/>
                <a:ea typeface="宋体" pitchFamily="65" charset="-122"/>
              </a:rPr>
              <a:t>宁愿独自一人躲进藏书楼自学。在父亲的悉心栽培下,饶宗颐打下了良好的传统文化根基。</a:t>
            </a:r>
            <a:r>
              <a:rPr dirty="0"/>
              <a:t/>
            </a:r>
            <a:br>
              <a:rPr dirty="0"/>
            </a:br>
            <a:r>
              <a:rPr lang="zh-CN" altLang="en-US" sz="1530" kern="0" dirty="0" smtClean="0">
                <a:solidFill>
                  <a:srgbClr val="000000"/>
                </a:solidFill>
                <a:latin typeface="Times New Roman" pitchFamily="65" charset="-122"/>
                <a:ea typeface="宋体" pitchFamily="65" charset="-122"/>
              </a:rPr>
              <a:t>虽未获得正式学校文凭,也未曾留学海外,但后来却在海内外二十余所高等院校任教,精通英、</a:t>
            </a:r>
            <a:r>
              <a:rPr dirty="0"/>
              <a:t/>
            </a:r>
            <a:br>
              <a:rPr dirty="0"/>
            </a:br>
            <a:r>
              <a:rPr lang="zh-CN" altLang="en-US" sz="1530" kern="0" dirty="0" smtClean="0">
                <a:solidFill>
                  <a:srgbClr val="000000"/>
                </a:solidFill>
                <a:latin typeface="Times New Roman" pitchFamily="65" charset="-122"/>
                <a:ea typeface="宋体" pitchFamily="65" charset="-122"/>
              </a:rPr>
              <a:t>法、日等六国语言,还熟知古代梵文、楔形文、甲骨文、金文、简牍帛书文字,皆得益于他的</a:t>
            </a:r>
            <a:r>
              <a:rPr dirty="0"/>
              <a:t/>
            </a:r>
            <a:br>
              <a:rPr dirty="0"/>
            </a:br>
            <a:r>
              <a:rPr lang="zh-CN" altLang="en-US" sz="1530" kern="0" dirty="0" smtClean="0">
                <a:solidFill>
                  <a:srgbClr val="000000"/>
                </a:solidFill>
                <a:latin typeface="Times New Roman" pitchFamily="65" charset="-122"/>
                <a:ea typeface="宋体" pitchFamily="65" charset="-122"/>
              </a:rPr>
              <a:t>自学能力。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1949年,饶宗颐移居香港。从1952年开始,在香港大学中文系任教16年,在英国人的统治之下,</a:t>
            </a:r>
            <a:r>
              <a:rPr dirty="0"/>
              <a:t/>
            </a:r>
            <a:br>
              <a:rPr dirty="0"/>
            </a:br>
            <a:r>
              <a:rPr lang="zh-CN" altLang="en-US" sz="1530" kern="0" dirty="0" smtClean="0">
                <a:solidFill>
                  <a:srgbClr val="000000"/>
                </a:solidFill>
                <a:latin typeface="Times New Roman" pitchFamily="65" charset="-122"/>
                <a:ea typeface="宋体" pitchFamily="65" charset="-122"/>
              </a:rPr>
              <a:t>中国的学者没有地位。但他对身外浮名并不看重,在学术的天地里,自得其乐,满世界留下了脚</a:t>
            </a:r>
            <a:r>
              <a:rPr dirty="0"/>
              <a:t/>
            </a:r>
            <a:br>
              <a:rPr dirty="0"/>
            </a:br>
            <a:r>
              <a:rPr lang="zh-CN" altLang="en-US" sz="1530" kern="0" dirty="0" smtClean="0">
                <a:solidFill>
                  <a:srgbClr val="000000"/>
                </a:solidFill>
                <a:latin typeface="Times New Roman" pitchFamily="65" charset="-122"/>
                <a:ea typeface="宋体" pitchFamily="65" charset="-122"/>
              </a:rPr>
              <a:t>印。要考证甲骨文,他就出现在日本;想要研究敦煌学,他便去了法国;要研究梵文,他就去印</a:t>
            </a:r>
            <a:endParaRPr lang="zh-CN" altLang="en-US" dirty="0"/>
          </a:p>
        </p:txBody>
      </p:sp>
      <p:sp>
        <p:nvSpPr>
          <p:cNvPr id="3" name="TextBox 11"/>
          <p:cNvSpPr txBox="1"/>
          <p:nvPr/>
        </p:nvSpPr>
        <p:spPr>
          <a:xfrm>
            <a:off x="2285984" y="991377"/>
            <a:ext cx="467307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6</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8</a:t>
            </a:r>
            <a:r>
              <a:rPr lang="zh-CN" altLang="en-US" sz="2000" b="1" dirty="0" smtClean="0">
                <a:latin typeface="黑体" panose="02010609060101010101" pitchFamily="49" charset="-122"/>
                <a:ea typeface="黑体" panose="02010609060101010101" pitchFamily="49" charset="-122"/>
                <a:sym typeface="+mn-ea"/>
              </a:rPr>
              <a:t>年</a:t>
            </a:r>
            <a:r>
              <a:rPr lang="zh-CN" altLang="en-US" sz="2000" b="1" dirty="0">
                <a:latin typeface="黑体" panose="02010609060101010101" pitchFamily="49" charset="-122"/>
                <a:ea typeface="黑体" panose="02010609060101010101" pitchFamily="49" charset="-122"/>
                <a:sym typeface="+mn-ea"/>
              </a:rPr>
              <a:t>高考模拟·综合题组</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itchFamily="65" charset="-122"/>
                <a:ea typeface="宋体" pitchFamily="65" charset="-122"/>
              </a:rPr>
              <a:t>每篇建议用时15分钟</a:t>
            </a:r>
            <a:r>
              <a:rPr lang="en-US" altLang="zh-CN" sz="1400" b="0" dirty="0" smtClean="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饶宗颐的研究几乎涵盖国学的所有领域,很难把他归到哪一家,他曾幽默地说,“我是一个无家</a:t>
            </a:r>
            <a:r>
              <a:t/>
            </a:r>
            <a:br/>
            <a:r>
              <a:rPr lang="zh-CN" altLang="en-US" sz="1530" kern="0" dirty="0" smtClean="0">
                <a:solidFill>
                  <a:srgbClr val="000000"/>
                </a:solidFill>
                <a:latin typeface="Times New Roman" pitchFamily="65" charset="-122"/>
                <a:ea typeface="宋体" pitchFamily="65" charset="-122"/>
              </a:rPr>
              <a:t>可归的游子”。学者称其“业精六学、才备九能”,他则以“天地大观入吾眼,文章浩气起太</a:t>
            </a:r>
            <a:r>
              <a:t/>
            </a:r>
            <a:br/>
            <a:r>
              <a:rPr lang="zh-CN" altLang="en-US" sz="1530" kern="0" dirty="0" smtClean="0">
                <a:solidFill>
                  <a:srgbClr val="000000"/>
                </a:solidFill>
                <a:latin typeface="Times New Roman" pitchFamily="65" charset="-122"/>
                <a:ea typeface="宋体" pitchFamily="65" charset="-122"/>
              </a:rPr>
              <a:t>初”这样气势磅礴的对联,来表现其开阔的视野和博大的胸襟。季羡林曾评价他最善于发现</a:t>
            </a:r>
            <a:r>
              <a:t/>
            </a:r>
            <a:br/>
            <a:r>
              <a:rPr lang="zh-CN" altLang="en-US" sz="1530" kern="0" dirty="0" smtClean="0">
                <a:solidFill>
                  <a:srgbClr val="000000"/>
                </a:solidFill>
                <a:latin typeface="Times New Roman" pitchFamily="65" charset="-122"/>
                <a:ea typeface="宋体" pitchFamily="65" charset="-122"/>
              </a:rPr>
              <a:t>问题,绝不故步自封,随时准备接受新的东西。饶宗颐对国外的考古发掘以及研究成果信息灵</a:t>
            </a:r>
            <a:r>
              <a:t/>
            </a:r>
            <a:br/>
            <a:r>
              <a:rPr lang="zh-CN" altLang="en-US" sz="1530" kern="0" dirty="0" smtClean="0">
                <a:solidFill>
                  <a:srgbClr val="000000"/>
                </a:solidFill>
                <a:latin typeface="Times New Roman" pitchFamily="65" charset="-122"/>
                <a:ea typeface="宋体" pitchFamily="65" charset="-122"/>
              </a:rPr>
              <a:t>通,研究视野无限开阔。他的习惯是每一个问题都要穷追到底,40多岁学习梵文,60岁以后学同</a:t>
            </a:r>
            <a:r>
              <a:t/>
            </a:r>
            <a:br/>
            <a:r>
              <a:rPr lang="zh-CN" altLang="en-US" sz="1530" kern="0" dirty="0" smtClean="0">
                <a:solidFill>
                  <a:srgbClr val="000000"/>
                </a:solidFill>
                <a:latin typeface="Times New Roman" pitchFamily="65" charset="-122"/>
                <a:ea typeface="宋体" pitchFamily="65" charset="-122"/>
              </a:rPr>
              <a:t>样有“天书”之称的希腊楔形文字,这些都是为了能直接读懂最原始的经典,找到最原始的材</a:t>
            </a:r>
            <a:r>
              <a:t/>
            </a:r>
            <a:br/>
            <a:r>
              <a:rPr lang="zh-CN" altLang="en-US" sz="1530" kern="0" dirty="0" smtClean="0">
                <a:solidFill>
                  <a:srgbClr val="000000"/>
                </a:solidFill>
                <a:latin typeface="Times New Roman" pitchFamily="65" charset="-122"/>
                <a:ea typeface="宋体" pitchFamily="65" charset="-122"/>
              </a:rPr>
              <a:t>料和证据。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不少人将饶宗颐与王国维、陈寅恪相比,认为他们在治学上既博且深,在许多领域开风气之先,</a:t>
            </a:r>
            <a:r>
              <a:t/>
            </a:r>
            <a:br/>
            <a:r>
              <a:rPr lang="zh-CN" altLang="en-US" sz="1530" kern="0" dirty="0" smtClean="0">
                <a:solidFill>
                  <a:srgbClr val="000000"/>
                </a:solidFill>
                <a:latin typeface="Times New Roman" pitchFamily="65" charset="-122"/>
                <a:ea typeface="宋体" pitchFamily="65" charset="-122"/>
              </a:rPr>
              <a:t>但王、陈二人皆没有饶宗颐在艺术上的成就。饶宗颐精通古琴,善于诗赋,书画作品更是清逸</a:t>
            </a:r>
            <a:r>
              <a:t/>
            </a:r>
            <a:br/>
            <a:r>
              <a:rPr lang="zh-CN" altLang="en-US" sz="1530" kern="0" dirty="0" smtClean="0">
                <a:solidFill>
                  <a:srgbClr val="000000"/>
                </a:solidFill>
                <a:latin typeface="Times New Roman" pitchFamily="65" charset="-122"/>
                <a:ea typeface="宋体" pitchFamily="65" charset="-122"/>
              </a:rPr>
              <a:t>飘洒、自成一家。有人评价,经过半个多世纪的磨炼,他在技法上已经从心所欲不逾矩,而他的</a:t>
            </a:r>
            <a:r>
              <a:t/>
            </a:r>
            <a:br/>
            <a:r>
              <a:rPr lang="zh-CN" altLang="en-US" sz="1530" kern="0" dirty="0" smtClean="0">
                <a:solidFill>
                  <a:srgbClr val="000000"/>
                </a:solidFill>
                <a:latin typeface="Times New Roman" pitchFamily="65" charset="-122"/>
                <a:ea typeface="宋体" pitchFamily="65" charset="-122"/>
              </a:rPr>
              <a:t>性情与人生观,也圆通无碍地融在画中,使其画作成为了传说中极其罕见的学者画。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对老庄和佛学的参悟,让他对生死有超越性理解。曾有人问及他对王国维的评价,他说王国维</a:t>
            </a:r>
            <a:r>
              <a:t/>
            </a:r>
            <a:br/>
            <a:r>
              <a:rPr lang="zh-CN" altLang="en-US" sz="1530" kern="0" dirty="0" smtClean="0">
                <a:solidFill>
                  <a:srgbClr val="000000"/>
                </a:solidFill>
                <a:latin typeface="Times New Roman" pitchFamily="65" charset="-122"/>
                <a:ea typeface="宋体" pitchFamily="65" charset="-122"/>
              </a:rPr>
              <a:t>是一位了不起的学问家,只可惜未能真正超脱。“一个人在世上,如何正确安顿好自己,这是十</a:t>
            </a:r>
            <a:endParaRPr lang="zh-CN" altLang="en-US"/>
          </a:p>
        </p:txBody>
      </p:sp>
    </p:spTree>
    <p:custDataLst>
      <p:custData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分要紧的。”他认为,陶渊明比王国维要明白得多,陶渊明生前就为自己写下了“死去何所道,</a:t>
            </a:r>
            <a:r>
              <a:rPr dirty="0"/>
              <a:t/>
            </a:r>
            <a:br>
              <a:rPr dirty="0"/>
            </a:br>
            <a:r>
              <a:rPr lang="zh-CN" altLang="en-US" sz="1530" kern="0" dirty="0" smtClean="0">
                <a:solidFill>
                  <a:srgbClr val="000000"/>
                </a:solidFill>
                <a:latin typeface="Times New Roman" pitchFamily="65" charset="-122"/>
                <a:ea typeface="宋体" pitchFamily="65" charset="-122"/>
              </a:rPr>
              <a:t>托体同山阿”的挽歌,由人生联系到山川大地,已有所超越。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(摘编自历史研习社《悼念饶宗颐》)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相关链接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①积极追兔子的人未必能够找到兔子,而我就靠在树底下,当有兔子过来的时候,我就猛然扑上</a:t>
            </a:r>
            <a:r>
              <a:rPr dirty="0"/>
              <a:t/>
            </a:r>
            <a:br>
              <a:rPr dirty="0"/>
            </a:br>
            <a:r>
              <a:rPr lang="zh-CN" altLang="en-US" sz="1530" kern="0" dirty="0" smtClean="0">
                <a:solidFill>
                  <a:srgbClr val="000000"/>
                </a:solidFill>
                <a:latin typeface="Times New Roman" pitchFamily="65" charset="-122"/>
                <a:ea typeface="宋体" pitchFamily="65" charset="-122"/>
              </a:rPr>
              <a:t>去,我这一辈子也不过就抓住几只兔子而已。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(摘编自饶宗颐语录)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②当时中国的敦煌学已经落后于外国,他暗下决心,一定要好好研究,为国人争一口气。不久他</a:t>
            </a:r>
            <a:r>
              <a:rPr dirty="0"/>
              <a:t/>
            </a:r>
            <a:br>
              <a:rPr dirty="0"/>
            </a:br>
            <a:r>
              <a:rPr lang="zh-CN" altLang="en-US" sz="1530" kern="0" dirty="0" smtClean="0">
                <a:solidFill>
                  <a:srgbClr val="000000"/>
                </a:solidFill>
                <a:latin typeface="Times New Roman" pitchFamily="65" charset="-122"/>
                <a:ea typeface="宋体" pitchFamily="65" charset="-122"/>
              </a:rPr>
              <a:t>和法国汉学家戴密微共同出版著作《敦煌曲》,1978年前后他又独立出版《敦煌白画》一书,</a:t>
            </a:r>
            <a:r>
              <a:rPr dirty="0"/>
              <a:t/>
            </a:r>
            <a:br>
              <a:rPr dirty="0"/>
            </a:br>
            <a:r>
              <a:rPr lang="zh-CN" altLang="en-US" sz="1530" kern="0" dirty="0" smtClean="0">
                <a:solidFill>
                  <a:srgbClr val="000000"/>
                </a:solidFill>
                <a:latin typeface="Times New Roman" pitchFamily="65" charset="-122"/>
                <a:ea typeface="宋体" pitchFamily="65" charset="-122"/>
              </a:rPr>
              <a:t>填补了敦煌学研究的一项空白。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(摘编自中国评论通讯社《先生走好》)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下列理解和分析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不符合原文意思的一项是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饶宗颐传统文化底子扎实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精通六国语言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熟知诸多古文字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能在海内外二十余所高等院校任</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皆得益于自学能力。</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B.移居香港的饶宗颐多年在大学任教,醉心学术,为了深入研究,放眼世界,四处奔走,在学术的</a:t>
            </a:r>
            <a:r>
              <a:rPr dirty="0"/>
              <a:t/>
            </a:r>
            <a:br>
              <a:rPr dirty="0"/>
            </a:br>
            <a:r>
              <a:rPr lang="zh-CN" altLang="en-US" sz="1530" kern="0" dirty="0" smtClean="0">
                <a:solidFill>
                  <a:srgbClr val="000000"/>
                </a:solidFill>
                <a:latin typeface="Times New Roman" pitchFamily="65" charset="-122"/>
                <a:ea typeface="宋体" pitchFamily="65" charset="-122"/>
              </a:rPr>
              <a:t>天地里,自得其乐。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C.饶宗颐在学术派别上“无家可归”,既不是学院派,也非西洋派,很难把他归到哪一家,因此</a:t>
            </a:r>
            <a:r>
              <a:rPr dirty="0"/>
              <a:t/>
            </a:r>
            <a:br>
              <a:rPr dirty="0"/>
            </a:br>
            <a:r>
              <a:rPr lang="zh-CN" altLang="en-US" sz="1530" kern="0" dirty="0" smtClean="0">
                <a:solidFill>
                  <a:srgbClr val="000000"/>
                </a:solidFill>
                <a:latin typeface="Times New Roman" pitchFamily="65" charset="-122"/>
                <a:ea typeface="宋体" pitchFamily="65" charset="-122"/>
              </a:rPr>
              <a:t>被学者赞誉为“业精六学、才备九能”。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D.饶宗颐画作技法炉火纯青、风格清逸飘洒,自成一家,而且融入了他的性情与人生观,这使其</a:t>
            </a:r>
            <a:r>
              <a:rPr dirty="0"/>
              <a:t/>
            </a:r>
            <a:br>
              <a:rPr dirty="0"/>
            </a:br>
            <a:r>
              <a:rPr lang="zh-CN" altLang="en-US" sz="1530" kern="0" dirty="0" smtClean="0">
                <a:solidFill>
                  <a:srgbClr val="000000"/>
                </a:solidFill>
                <a:latin typeface="Times New Roman" pitchFamily="65" charset="-122"/>
                <a:ea typeface="宋体" pitchFamily="65" charset="-122"/>
              </a:rPr>
              <a:t>画作成为了极其罕见的学者画。</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下列对材料有关内容的分析和概括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最恰当的一项是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饶宗颐感觉学校教育不适合自己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当其他孩子步入学堂时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父亲让他独自一人躲进藏书楼自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后来饶宗颐成长为享誉中外的汉学大师。</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饶宗颐大器晚成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为了直接读懂最原始的经典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找到最原始的材料和证据</a:t>
            </a:r>
            <a:r>
              <a:rPr lang="en-US" altLang="zh-CN" sz="1530" kern="0" dirty="0" smtClean="0">
                <a:solidFill>
                  <a:srgbClr val="000000"/>
                </a:solidFill>
                <a:latin typeface="Times New Roman" pitchFamily="65" charset="-122"/>
                <a:ea typeface="宋体" pitchFamily="65" charset="-122"/>
              </a:rPr>
              <a:t>,40</a:t>
            </a:r>
            <a:r>
              <a:rPr lang="zh-CN" altLang="en-US" sz="1530" kern="0" dirty="0" smtClean="0">
                <a:solidFill>
                  <a:srgbClr val="000000"/>
                </a:solidFill>
                <a:latin typeface="Times New Roman" pitchFamily="65" charset="-122"/>
                <a:ea typeface="宋体" pitchFamily="65" charset="-122"/>
              </a:rPr>
              <a:t>多岁开始学习梵</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文</a:t>
            </a:r>
            <a:r>
              <a:rPr lang="en-US" altLang="zh-CN" sz="1530" kern="0" dirty="0" smtClean="0">
                <a:solidFill>
                  <a:srgbClr val="000000"/>
                </a:solidFill>
                <a:latin typeface="Times New Roman" pitchFamily="65" charset="-122"/>
                <a:ea typeface="宋体" pitchFamily="65" charset="-122"/>
              </a:rPr>
              <a:t>,60</a:t>
            </a:r>
            <a:r>
              <a:rPr lang="zh-CN" altLang="en-US" sz="1530" kern="0" dirty="0" smtClean="0">
                <a:solidFill>
                  <a:srgbClr val="000000"/>
                </a:solidFill>
                <a:latin typeface="Times New Roman" pitchFamily="65" charset="-122"/>
                <a:ea typeface="宋体" pitchFamily="65" charset="-122"/>
              </a:rPr>
              <a:t>岁以后学习有“天书”之称的希腊楔形文字。</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和王国维、陈寅恪相比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饶宗颐和他们的共同点是在治学上既博且深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在许多领域开风气之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区别是王、陈二人皆没有琴棋书画之艺能。</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在学术成就上饶宗颐高度肯定王国维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但在生死观上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他认为王国维未能真正超脱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而陶渊明</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比王国维要明白得多,已有所超越。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3.饶宗颐之所以取得如此高的成就,源于其开阔的视野和博大的胸襟,请结合材料简要分析。</a:t>
            </a:r>
            <a:r>
              <a:rPr dirty="0"/>
              <a:t/>
            </a:r>
            <a:br>
              <a:rPr dirty="0"/>
            </a:br>
            <a:r>
              <a:rPr lang="zh-CN" altLang="en-US" sz="1530" kern="0" dirty="0" smtClean="0">
                <a:solidFill>
                  <a:srgbClr val="000000"/>
                </a:solidFill>
                <a:latin typeface="Times New Roman" pitchFamily="65" charset="-122"/>
                <a:ea typeface="宋体" pitchFamily="65" charset="-122"/>
              </a:rPr>
              <a:t>(6分)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　强加因果。相关信息在文章第一段和第三段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原文为“饶宗颐既非学院派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也非</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西洋派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而是一位受家庭浓厚的文化熏陶、自学成材的大学者”“饶宗颐的研究几乎涵盖国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学的所有领域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很难把他归到哪一家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他曾幽默地说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我是一个无家可归的游子’。学者称其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‘业精六学、才备九能’”。</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父亲让他独自一人躲进藏书楼自学”说法错误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原文为“宁愿独自一人躲进</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藏书楼自学”。</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为了直接读懂最原始的经典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找到最原始的材料和证据</a:t>
            </a:r>
            <a:r>
              <a:rPr lang="en-US" altLang="zh-CN" sz="1530" kern="0" dirty="0" smtClean="0">
                <a:solidFill>
                  <a:srgbClr val="000000"/>
                </a:solidFill>
                <a:latin typeface="Times New Roman" pitchFamily="65" charset="-122"/>
                <a:ea typeface="宋体" pitchFamily="65" charset="-122"/>
              </a:rPr>
              <a:t>,40</a:t>
            </a:r>
            <a:r>
              <a:rPr lang="zh-CN" altLang="en-US" sz="1530" kern="0" dirty="0" smtClean="0">
                <a:solidFill>
                  <a:srgbClr val="000000"/>
                </a:solidFill>
                <a:latin typeface="Times New Roman" pitchFamily="65" charset="-122"/>
                <a:ea typeface="宋体" pitchFamily="65" charset="-122"/>
              </a:rPr>
              <a:t>多岁开始学习</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梵文</a:t>
            </a:r>
            <a:r>
              <a:rPr lang="en-US" altLang="zh-CN" sz="1530" kern="0" dirty="0" smtClean="0">
                <a:solidFill>
                  <a:srgbClr val="000000"/>
                </a:solidFill>
                <a:latin typeface="Times New Roman" pitchFamily="65" charset="-122"/>
                <a:ea typeface="宋体" pitchFamily="65" charset="-122"/>
              </a:rPr>
              <a:t>,60</a:t>
            </a:r>
            <a:r>
              <a:rPr lang="zh-CN" altLang="en-US" sz="1530" kern="0" dirty="0" smtClean="0">
                <a:solidFill>
                  <a:srgbClr val="000000"/>
                </a:solidFill>
                <a:latin typeface="Times New Roman" pitchFamily="65" charset="-122"/>
                <a:ea typeface="宋体" pitchFamily="65" charset="-122"/>
              </a:rPr>
              <a:t>岁以后学习有‘天书’之称的希腊楔形文字”与“饶宗颐大器晚成”不存在因果关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且文章并没有提及“饶宗颐大器晚成”。</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区别是王、陈二人皆没有琴棋书画之艺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能”说法错误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原文为“但王、陈二人皆没有饶宗颐在艺术上的成就”。</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①开阔的视野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治学上学贯中西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研究视野开阔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善于发现问题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接受新的东西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艺术上</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涉猎极广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成就卓著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古琴、诗赋、书画无不擅长。②博大的胸襟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淡泊名利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低调谦逊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对生死</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有超越性理解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有捍卫中华文化尊严的责任心。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每点</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题中明确提示饶宗颐之所以取得如此高的成就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原因有两个方面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一个是源于饶宗颐开</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阔的视野,一个是源于饶宗颐博大的胸襟,在文本中筛选这两个方面的信息,进行分析概括即可。</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二、(2017云南昆明一模,7—9,12分,改编)阅读下面的文字,完成1—3题。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李叔同早年的艺术追求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1904年,24岁的李叔同参加了沪学会,沪学会里有“乐歌课”,教授西方现代乐理及西洋作曲</a:t>
            </a:r>
            <a:r>
              <a:t/>
            </a:r>
            <a:br/>
            <a:r>
              <a:rPr lang="zh-CN" altLang="en-US" sz="1530" kern="0" dirty="0" smtClean="0">
                <a:solidFill>
                  <a:srgbClr val="000000"/>
                </a:solidFill>
                <a:latin typeface="Times New Roman" pitchFamily="65" charset="-122"/>
                <a:ea typeface="宋体" pitchFamily="65" charset="-122"/>
              </a:rPr>
              <a:t>法。李叔同天资聪颖,很短时间便学会了作曲。他以民间的《老八板》为乐调,创作了一首乐</a:t>
            </a:r>
            <a:r>
              <a:t/>
            </a:r>
            <a:br/>
            <a:r>
              <a:rPr lang="zh-CN" altLang="en-US" sz="1530" kern="0" dirty="0" smtClean="0">
                <a:solidFill>
                  <a:srgbClr val="000000"/>
                </a:solidFill>
                <a:latin typeface="Times New Roman" pitchFamily="65" charset="-122"/>
                <a:ea typeface="宋体" pitchFamily="65" charset="-122"/>
              </a:rPr>
              <a:t>歌《祖国歌》:“上下数千年,一脉延,文明莫与肩。纵横数千里,膏腴地,独享天然利。国是世</a:t>
            </a:r>
            <a:r>
              <a:t/>
            </a:r>
            <a:br/>
            <a:r>
              <a:rPr lang="zh-CN" altLang="en-US" sz="1530" kern="0" dirty="0" smtClean="0">
                <a:solidFill>
                  <a:srgbClr val="000000"/>
                </a:solidFill>
                <a:latin typeface="Times New Roman" pitchFamily="65" charset="-122"/>
                <a:ea typeface="宋体" pitchFamily="65" charset="-122"/>
              </a:rPr>
              <a:t>界最古国,民是亚洲大国民。呜呼,大国民!呜呼,唯我大国民!幸生珍世界,琳琅十倍增声价。我</a:t>
            </a:r>
            <a:r>
              <a:t/>
            </a:r>
            <a:br/>
            <a:r>
              <a:rPr lang="zh-CN" altLang="en-US" sz="1530" kern="0" dirty="0" smtClean="0">
                <a:solidFill>
                  <a:srgbClr val="000000"/>
                </a:solidFill>
                <a:latin typeface="Times New Roman" pitchFamily="65" charset="-122"/>
                <a:ea typeface="宋体" pitchFamily="65" charset="-122"/>
              </a:rPr>
              <a:t>将骑狮越昆仑,驾鹤飞渡太平洋,谁与我仗剑挥刀?呜呼,大国民!谁与我鼓吹庆升平!”《祖国</a:t>
            </a:r>
            <a:r>
              <a:t/>
            </a:r>
            <a:br/>
            <a:r>
              <a:rPr lang="zh-CN" altLang="en-US" sz="1530" kern="0" dirty="0" smtClean="0">
                <a:solidFill>
                  <a:srgbClr val="000000"/>
                </a:solidFill>
                <a:latin typeface="Times New Roman" pitchFamily="65" charset="-122"/>
                <a:ea typeface="宋体" pitchFamily="65" charset="-122"/>
              </a:rPr>
              <a:t>歌》词曲豪迈,极富感染力,经沪学会首唱,很快红遍全国。李叔同首次展现他的音乐才能,便</a:t>
            </a:r>
            <a:r>
              <a:t/>
            </a:r>
            <a:br/>
            <a:r>
              <a:rPr lang="zh-CN" altLang="en-US" sz="1530" kern="0" dirty="0" smtClean="0">
                <a:solidFill>
                  <a:srgbClr val="000000"/>
                </a:solidFill>
                <a:latin typeface="Times New Roman" pitchFamily="65" charset="-122"/>
                <a:ea typeface="宋体" pitchFamily="65" charset="-122"/>
              </a:rPr>
              <a:t>一举成为闻名全国的乐歌作者。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1906年9月李叔同考入东京美术学校学习油画,期间,他还在东京音乐学校兼修音乐理论与钢</a:t>
            </a:r>
            <a:r>
              <a:t/>
            </a:r>
            <a:br/>
            <a:r>
              <a:rPr lang="zh-CN" altLang="en-US" sz="1530" kern="0" dirty="0" smtClean="0">
                <a:solidFill>
                  <a:srgbClr val="000000"/>
                </a:solidFill>
                <a:latin typeface="Times New Roman" pitchFamily="65" charset="-122"/>
                <a:ea typeface="宋体" pitchFamily="65" charset="-122"/>
              </a:rPr>
              <a:t>琴课。他在自己创办的音乐刊物《音乐小杂志》的序言中写道:“盖琢磨道德,促社会之健全;</a:t>
            </a:r>
            <a:r>
              <a:t/>
            </a:r>
            <a:br/>
            <a:r>
              <a:rPr lang="zh-CN" altLang="en-US" sz="1530" kern="0" dirty="0" smtClean="0">
                <a:solidFill>
                  <a:srgbClr val="000000"/>
                </a:solidFill>
                <a:latin typeface="Times New Roman" pitchFamily="65" charset="-122"/>
                <a:ea typeface="宋体" pitchFamily="65" charset="-122"/>
              </a:rPr>
              <a:t>陶冶性情,感精神之粹美。”《音乐小杂志》的扉页,是李叔同的木炭画《贝多芬像》,这是中</a:t>
            </a:r>
            <a:r>
              <a:t/>
            </a:r>
            <a:br/>
            <a:r>
              <a:rPr lang="zh-CN" altLang="en-US" sz="1530" kern="0" dirty="0" smtClean="0">
                <a:solidFill>
                  <a:srgbClr val="000000"/>
                </a:solidFill>
                <a:latin typeface="Times New Roman" pitchFamily="65" charset="-122"/>
                <a:ea typeface="宋体" pitchFamily="65" charset="-122"/>
              </a:rPr>
              <a:t>国人绘制的第一幅贝多芬像。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李叔同留学日本五年,成就斐然,最广为人知的莫过于与同学曾延年一起创立中国最早的话剧</a:t>
            </a:r>
            <a:endParaRPr lang="zh-CN" altLang="en-US"/>
          </a:p>
        </p:txBody>
      </p:sp>
    </p:spTree>
    <p:custDataLst>
      <p:custData r:id="rId1"/>
    </p:custData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社——春柳社,演出《茶花女》《黑奴吁天录》等,开中国话剧之先河。早在少年时代,李叔同</a:t>
            </a:r>
            <a:r>
              <a:t/>
            </a:r>
            <a:br/>
            <a:r>
              <a:rPr lang="zh-CN" altLang="en-US" sz="1530" kern="0" dirty="0" smtClean="0">
                <a:solidFill>
                  <a:srgbClr val="000000"/>
                </a:solidFill>
                <a:latin typeface="Times New Roman" pitchFamily="65" charset="-122"/>
                <a:ea typeface="宋体" pitchFamily="65" charset="-122"/>
              </a:rPr>
              <a:t>对演戏就怀有浓厚的兴趣,读书之余,常去戏园学戏。在南洋公学读书时,他便登场演出过京剧</a:t>
            </a:r>
            <a:r>
              <a:t/>
            </a:r>
            <a:br/>
            <a:r>
              <a:rPr lang="zh-CN" altLang="en-US" sz="1530" kern="0" dirty="0" smtClean="0">
                <a:solidFill>
                  <a:srgbClr val="000000"/>
                </a:solidFill>
                <a:latin typeface="Times New Roman" pitchFamily="65" charset="-122"/>
                <a:ea typeface="宋体" pitchFamily="65" charset="-122"/>
              </a:rPr>
              <a:t>《黄天霸》《白水滩》等。与写作《祖国歌》几乎同时,沪学会演出新戏《文野婚姻》,剧本</a:t>
            </a:r>
            <a:r>
              <a:t/>
            </a:r>
            <a:br/>
            <a:r>
              <a:rPr lang="zh-CN" altLang="en-US" sz="1530" kern="0" dirty="0" smtClean="0">
                <a:solidFill>
                  <a:srgbClr val="000000"/>
                </a:solidFill>
                <a:latin typeface="Times New Roman" pitchFamily="65" charset="-122"/>
                <a:ea typeface="宋体" pitchFamily="65" charset="-122"/>
              </a:rPr>
              <a:t>即出自李叔同的笔端,创作该剧时他还赋诗明志:“誓度众生成佛界,为现歌台说法身。孟旃不</a:t>
            </a:r>
            <a:r>
              <a:t/>
            </a:r>
            <a:br/>
            <a:r>
              <a:rPr lang="zh-CN" altLang="en-US" sz="1530" kern="0" dirty="0" smtClean="0">
                <a:solidFill>
                  <a:srgbClr val="000000"/>
                </a:solidFill>
                <a:latin typeface="Times New Roman" pitchFamily="65" charset="-122"/>
                <a:ea typeface="宋体" pitchFamily="65" charset="-122"/>
              </a:rPr>
              <a:t>作吾道绝,中原滚地皆胡尘。”先他四年到日本留学的鲁迅因受日俄战争幻灯片的刺激,觉悟</a:t>
            </a:r>
            <a:r>
              <a:t/>
            </a:r>
            <a:br/>
            <a:r>
              <a:rPr lang="zh-CN" altLang="en-US" sz="1530" kern="0" dirty="0" smtClean="0">
                <a:solidFill>
                  <a:srgbClr val="000000"/>
                </a:solidFill>
                <a:latin typeface="Times New Roman" pitchFamily="65" charset="-122"/>
                <a:ea typeface="宋体" pitchFamily="65" charset="-122"/>
              </a:rPr>
              <a:t>到医治精神上的麻木比医治身体上的病弱更为重要,于是决定弃医从文。这与李叔同欲以演</a:t>
            </a:r>
            <a:r>
              <a:t/>
            </a:r>
            <a:br/>
            <a:r>
              <a:rPr lang="zh-CN" altLang="en-US" sz="1530" kern="0" dirty="0" smtClean="0">
                <a:solidFill>
                  <a:srgbClr val="000000"/>
                </a:solidFill>
                <a:latin typeface="Times New Roman" pitchFamily="65" charset="-122"/>
                <a:ea typeface="宋体" pitchFamily="65" charset="-122"/>
              </a:rPr>
              <a:t>戏唤醒民众、文艺救国的理想有异曲同工之处。传说春柳社演出话剧《黑奴吁天录》时,鲁</a:t>
            </a:r>
            <a:r>
              <a:t/>
            </a:r>
            <a:br/>
            <a:r>
              <a:rPr lang="zh-CN" altLang="en-US" sz="1530" kern="0" dirty="0" smtClean="0">
                <a:solidFill>
                  <a:srgbClr val="000000"/>
                </a:solidFill>
                <a:latin typeface="Times New Roman" pitchFamily="65" charset="-122"/>
                <a:ea typeface="宋体" pitchFamily="65" charset="-122"/>
              </a:rPr>
              <a:t>迅就曾在台下观看。李叔同曾将自己在日本读过的一本《莎士比亚剧作选》送给丰子恺,上</a:t>
            </a:r>
            <a:r>
              <a:t/>
            </a:r>
            <a:br/>
            <a:r>
              <a:rPr lang="zh-CN" altLang="en-US" sz="1530" kern="0" dirty="0" smtClean="0">
                <a:solidFill>
                  <a:srgbClr val="000000"/>
                </a:solidFill>
                <a:latin typeface="Times New Roman" pitchFamily="65" charset="-122"/>
                <a:ea typeface="宋体" pitchFamily="65" charset="-122"/>
              </a:rPr>
              <a:t>面密密麻麻布满笔记,可见其曾用功研读,对话剧早有准备。春柳社公演《茶花女》时,李叔同</a:t>
            </a:r>
            <a:r>
              <a:t/>
            </a:r>
            <a:br/>
            <a:r>
              <a:rPr lang="zh-CN" altLang="en-US" sz="1530" kern="0" dirty="0" smtClean="0">
                <a:solidFill>
                  <a:srgbClr val="000000"/>
                </a:solidFill>
                <a:latin typeface="Times New Roman" pitchFamily="65" charset="-122"/>
                <a:ea typeface="宋体" pitchFamily="65" charset="-122"/>
              </a:rPr>
              <a:t>饰演茶花女玛格丽特。后来成为著名戏剧家的欧阳予倩,当时还是台下的一名学生观众。他</a:t>
            </a:r>
            <a:r>
              <a:t/>
            </a:r>
            <a:br/>
            <a:r>
              <a:rPr lang="zh-CN" altLang="en-US" sz="1530" kern="0" dirty="0" smtClean="0">
                <a:solidFill>
                  <a:srgbClr val="000000"/>
                </a:solidFill>
                <a:latin typeface="Times New Roman" pitchFamily="65" charset="-122"/>
                <a:ea typeface="宋体" pitchFamily="65" charset="-122"/>
              </a:rPr>
              <a:t>回忆道:“这一回的表演可以说是中国人演话剧最初的一次,我当时所受的刺激很深</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我就</a:t>
            </a:r>
            <a:r>
              <a:t/>
            </a:r>
            <a:br/>
            <a:r>
              <a:rPr lang="zh-CN" altLang="en-US" sz="1530" kern="0" dirty="0" smtClean="0">
                <a:solidFill>
                  <a:srgbClr val="000000"/>
                </a:solidFill>
                <a:latin typeface="Times New Roman" pitchFamily="65" charset="-122"/>
                <a:ea typeface="宋体" pitchFamily="65" charset="-122"/>
              </a:rPr>
              <a:t>入了春柳社。”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回国后,李叔同担任上海《太平洋报》的编辑,负责画报副刊。李叔同开设了“西洋画法”专</a:t>
            </a:r>
            <a:r>
              <a:t/>
            </a:r>
            <a:br/>
            <a:r>
              <a:rPr lang="zh-CN" altLang="en-US" sz="1530" kern="0" dirty="0" smtClean="0">
                <a:solidFill>
                  <a:srgbClr val="000000"/>
                </a:solidFill>
                <a:latin typeface="Times New Roman" pitchFamily="65" charset="-122"/>
                <a:ea typeface="宋体" pitchFamily="65" charset="-122"/>
              </a:rPr>
              <a:t>栏,以连载的形式介绍石膏写生、木炭、油画等技法。著名画家吕凤子先生推李叔同为中国</a:t>
            </a:r>
            <a:endParaRPr lang="zh-CN" altLang="en-US"/>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的问题,应该自我反省。他特别强调研究数学要下扎实的功夫。他说:“外国许多数学家,尽管</a:t>
            </a:r>
            <a:r>
              <a:rPr dirty="0"/>
              <a:t/>
            </a:r>
            <a:br>
              <a:rPr dirty="0"/>
            </a:br>
            <a:r>
              <a:rPr lang="zh-CN" altLang="en-US" sz="1530" kern="0" dirty="0" smtClean="0">
                <a:solidFill>
                  <a:srgbClr val="000000"/>
                </a:solidFill>
                <a:latin typeface="Times New Roman" pitchFamily="65" charset="-122"/>
                <a:ea typeface="宋体" pitchFamily="65" charset="-122"/>
              </a:rPr>
              <a:t>有的我非常佩服,可是我并不认同他们靠所谓巧思妙想研究数学的方法。应该根据客观实际</a:t>
            </a:r>
            <a:r>
              <a:rPr dirty="0"/>
              <a:t/>
            </a:r>
            <a:br>
              <a:rPr dirty="0"/>
            </a:br>
            <a:r>
              <a:rPr lang="zh-CN" altLang="en-US" sz="1530" kern="0" dirty="0" smtClean="0">
                <a:solidFill>
                  <a:srgbClr val="000000"/>
                </a:solidFill>
                <a:latin typeface="Times New Roman" pitchFamily="65" charset="-122"/>
                <a:ea typeface="宋体" pitchFamily="65" charset="-122"/>
              </a:rPr>
              <a:t>具体分析,一切以事实为主。这是我主要的想法。”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(摘编自柯琳娟《吴文俊传》)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相关链接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①1974年,吴文俊转向中国数学史研究,从中得到启发,开创了具有中国传统数学特点的数学机</a:t>
            </a:r>
            <a:r>
              <a:rPr dirty="0"/>
              <a:t/>
            </a:r>
            <a:br>
              <a:rPr dirty="0"/>
            </a:br>
            <a:r>
              <a:rPr lang="zh-CN" altLang="en-US" sz="1530" kern="0" dirty="0" smtClean="0">
                <a:solidFill>
                  <a:srgbClr val="000000"/>
                </a:solidFill>
                <a:latin typeface="Times New Roman" pitchFamily="65" charset="-122"/>
                <a:ea typeface="宋体" pitchFamily="65" charset="-122"/>
              </a:rPr>
              <a:t>械化之路。他提出的“吴方法”,继承和发扬了中国古代数学基于“计算”的传统,与通常基</a:t>
            </a:r>
            <a:r>
              <a:rPr dirty="0"/>
              <a:t/>
            </a:r>
            <a:br>
              <a:rPr dirty="0"/>
            </a:br>
            <a:r>
              <a:rPr lang="zh-CN" altLang="en-US" sz="1530" kern="0" dirty="0" smtClean="0">
                <a:solidFill>
                  <a:srgbClr val="000000"/>
                </a:solidFill>
                <a:latin typeface="Times New Roman" pitchFamily="65" charset="-122"/>
                <a:ea typeface="宋体" pitchFamily="65" charset="-122"/>
              </a:rPr>
              <a:t>于逻辑的方法根本不同,首次实现了高效的几何定理自动证明。国际机器证明研究领域的权</a:t>
            </a:r>
            <a:r>
              <a:rPr dirty="0"/>
              <a:t/>
            </a:r>
            <a:br>
              <a:rPr dirty="0"/>
            </a:br>
            <a:r>
              <a:rPr lang="zh-CN" altLang="en-US" sz="1530" kern="0" dirty="0" smtClean="0">
                <a:solidFill>
                  <a:srgbClr val="000000"/>
                </a:solidFill>
                <a:latin typeface="Times New Roman" pitchFamily="65" charset="-122"/>
                <a:ea typeface="宋体" pitchFamily="65" charset="-122"/>
              </a:rPr>
              <a:t>威人物S.穆尔说:“在吴文俊之前,机械化的几何定理证明处于黑暗时期,而吴的工作给整个领</a:t>
            </a:r>
            <a:r>
              <a:rPr dirty="0"/>
              <a:t/>
            </a:r>
            <a:br>
              <a:rPr dirty="0"/>
            </a:br>
            <a:r>
              <a:rPr lang="zh-CN" altLang="en-US" sz="1530" kern="0" dirty="0" smtClean="0">
                <a:solidFill>
                  <a:srgbClr val="000000"/>
                </a:solidFill>
                <a:latin typeface="Times New Roman" pitchFamily="65" charset="-122"/>
                <a:ea typeface="宋体" pitchFamily="65" charset="-122"/>
              </a:rPr>
              <a:t>域带来光明。”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(黄婷、邱德胜《数学大师:华罗庚、陈省身、吴文俊》)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②一般说来,吴教授的工作,都是独辟蹊径,不袭前人,富有创造性的。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(陈省身为吴文俊颁发杰出科学家奖时的评语)</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传统绘画改良运动第一人,称“李先生应是民国以来第一位把西洋绘画思想引介于我国,进而</a:t>
            </a:r>
            <a:r>
              <a:t/>
            </a:r>
            <a:br/>
            <a:r>
              <a:rPr lang="zh-CN" altLang="en-US" sz="1530" kern="0" dirty="0" smtClean="0">
                <a:solidFill>
                  <a:srgbClr val="000000"/>
                </a:solidFill>
                <a:latin typeface="Times New Roman" pitchFamily="65" charset="-122"/>
                <a:ea typeface="宋体" pitchFamily="65" charset="-122"/>
              </a:rPr>
              <a:t>启发了我国传统绘画需要的改良思潮,而后的刘海粟、徐悲鸿等在实质上都是接受了李先生</a:t>
            </a:r>
            <a:r>
              <a:t/>
            </a:r>
            <a:br/>
            <a:r>
              <a:rPr lang="zh-CN" altLang="en-US" sz="1530" kern="0" dirty="0" smtClean="0">
                <a:solidFill>
                  <a:srgbClr val="000000"/>
                </a:solidFill>
                <a:latin typeface="Times New Roman" pitchFamily="65" charset="-122"/>
                <a:ea typeface="宋体" pitchFamily="65" charset="-122"/>
              </a:rPr>
              <a:t>的影响,进而成为中国传统绘画运动的推动者”。对于此论,刘、徐二人都是认可的。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任教浙江省立第一师范学校期间,李叔同教学成债斐然,著名画家丰子恺、著名音乐家刘质平</a:t>
            </a:r>
            <a:r>
              <a:t/>
            </a:r>
            <a:br/>
            <a:r>
              <a:rPr lang="zh-CN" altLang="en-US" sz="1530" kern="0" dirty="0" smtClean="0">
                <a:solidFill>
                  <a:srgbClr val="000000"/>
                </a:solidFill>
                <a:latin typeface="Times New Roman" pitchFamily="65" charset="-122"/>
                <a:ea typeface="宋体" pitchFamily="65" charset="-122"/>
              </a:rPr>
              <a:t>等都是李叔同这个时期的弟子。李叔同在浙一师六年,继续开文艺风气之先:最早撰写欧洲文</a:t>
            </a:r>
            <a:r>
              <a:t/>
            </a:r>
            <a:br/>
            <a:r>
              <a:rPr lang="zh-CN" altLang="en-US" sz="1530" kern="0" dirty="0" smtClean="0">
                <a:solidFill>
                  <a:srgbClr val="000000"/>
                </a:solidFill>
                <a:latin typeface="Times New Roman" pitchFamily="65" charset="-122"/>
                <a:ea typeface="宋体" pitchFamily="65" charset="-122"/>
              </a:rPr>
              <a:t>学史。他在浙一师创办《向阳》杂志,以此为阵地广泛介绍西洋文学艺术,其中的《近世欧洲</a:t>
            </a:r>
            <a:r>
              <a:t/>
            </a:r>
            <a:br/>
            <a:r>
              <a:rPr lang="zh-CN" altLang="en-US" sz="1530" kern="0" dirty="0" smtClean="0">
                <a:solidFill>
                  <a:srgbClr val="000000"/>
                </a:solidFill>
                <a:latin typeface="Times New Roman" pitchFamily="65" charset="-122"/>
                <a:ea typeface="宋体" pitchFamily="65" charset="-122"/>
              </a:rPr>
              <a:t>文学之概观》是中国人撰写的最早的一部欧洲文学史;最早倡导木刻艺术,李叔同和夏丏尊发</a:t>
            </a:r>
            <a:r>
              <a:t/>
            </a:r>
            <a:br/>
            <a:r>
              <a:rPr lang="zh-CN" altLang="en-US" sz="1530" kern="0" dirty="0" smtClean="0">
                <a:solidFill>
                  <a:srgbClr val="000000"/>
                </a:solidFill>
                <a:latin typeface="Times New Roman" pitchFamily="65" charset="-122"/>
                <a:ea typeface="宋体" pitchFamily="65" charset="-122"/>
              </a:rPr>
              <a:t>起成立漫画会和乐石社,指导学生研习木刻和金石技法,并印制中国最早的现代木刻版画集—</a:t>
            </a:r>
            <a:r>
              <a:t/>
            </a:r>
            <a:br/>
            <a:r>
              <a:rPr lang="zh-CN" altLang="en-US" sz="1530" kern="0" dirty="0" smtClean="0">
                <a:solidFill>
                  <a:srgbClr val="000000"/>
                </a:solidFill>
                <a:latin typeface="Times New Roman" pitchFamily="65" charset="-122"/>
                <a:ea typeface="宋体" pitchFamily="65" charset="-122"/>
              </a:rPr>
              <a:t>—《木刻画集》,李叔同因此被称为中国木刻艺术的先驱;创作中国第一首分声部合唱歌曲—</a:t>
            </a:r>
            <a:r>
              <a:t/>
            </a:r>
            <a:br/>
            <a:r>
              <a:rPr lang="zh-CN" altLang="en-US" sz="1530" kern="0" dirty="0" smtClean="0">
                <a:solidFill>
                  <a:srgbClr val="000000"/>
                </a:solidFill>
                <a:latin typeface="Times New Roman" pitchFamily="65" charset="-122"/>
                <a:ea typeface="宋体" pitchFamily="65" charset="-122"/>
              </a:rPr>
              <a:t>—《送别》:“长亭外,古道边,芳草碧连天,晚风拂柳笛声残,夕阳山外山。天之涯,地之角,知交</a:t>
            </a:r>
            <a:r>
              <a:t/>
            </a:r>
            <a:br/>
            <a:r>
              <a:rPr lang="zh-CN" altLang="en-US" sz="1530" kern="0" dirty="0" smtClean="0">
                <a:solidFill>
                  <a:srgbClr val="000000"/>
                </a:solidFill>
                <a:latin typeface="Times New Roman" pitchFamily="65" charset="-122"/>
                <a:ea typeface="宋体" pitchFamily="65" charset="-122"/>
              </a:rPr>
              <a:t>半零落,一壶浊酒尽余欢,今宵别梦寒。”这首曲调源于美国歌曲《梦见家和母亲》,由李叔同</a:t>
            </a:r>
            <a:r>
              <a:t/>
            </a:r>
            <a:br/>
            <a:r>
              <a:rPr lang="zh-CN" altLang="en-US" sz="1530" kern="0" dirty="0" smtClean="0">
                <a:solidFill>
                  <a:srgbClr val="000000"/>
                </a:solidFill>
                <a:latin typeface="Times New Roman" pitchFamily="65" charset="-122"/>
                <a:ea typeface="宋体" pitchFamily="65" charset="-122"/>
              </a:rPr>
              <a:t>填词的歌曲,很多成为电影的主题歌或插曲,流传甚广。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(摘编自瓦当《慈悲旅人——李叔同传》,有删改)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相关链接</a:t>
            </a:r>
            <a:endParaRPr lang="zh-CN" altLang="en-US"/>
          </a:p>
        </p:txBody>
      </p:sp>
    </p:spTree>
    <p:custDataLst>
      <p:custData r:id="rId1"/>
    </p:custData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①李叔同(1880—1942),中国戏剧家、艺术教育家、文学家、书画家。浙江平湖人,生于天</a:t>
            </a:r>
            <a:r>
              <a:t/>
            </a:r>
            <a:br/>
            <a:r>
              <a:rPr lang="zh-CN" altLang="en-US" sz="1530" kern="0" dirty="0" smtClean="0">
                <a:solidFill>
                  <a:srgbClr val="000000"/>
                </a:solidFill>
                <a:latin typeface="Times New Roman" pitchFamily="65" charset="-122"/>
                <a:ea typeface="宋体" pitchFamily="65" charset="-122"/>
              </a:rPr>
              <a:t>津。出身于清进士、盐商家庭。擅长书画篆刻,工诗词。作有歌曲《春游》《早秋》等,并采</a:t>
            </a:r>
            <a:r>
              <a:t/>
            </a:r>
            <a:br/>
            <a:r>
              <a:rPr lang="zh-CN" altLang="en-US" sz="1530" kern="0" dirty="0" smtClean="0">
                <a:solidFill>
                  <a:srgbClr val="000000"/>
                </a:solidFill>
                <a:latin typeface="Times New Roman" pitchFamily="65" charset="-122"/>
                <a:ea typeface="宋体" pitchFamily="65" charset="-122"/>
              </a:rPr>
              <a:t>用外国歌曲配制新词作为学堂乐歌教材,如《送别》《西湖》等。1918年在杭州虎跑寺出家,</a:t>
            </a:r>
            <a:r>
              <a:t/>
            </a:r>
            <a:br/>
            <a:r>
              <a:rPr lang="zh-CN" altLang="en-US" sz="1530" kern="0" dirty="0" smtClean="0">
                <a:solidFill>
                  <a:srgbClr val="000000"/>
                </a:solidFill>
                <a:latin typeface="Times New Roman" pitchFamily="65" charset="-122"/>
                <a:ea typeface="宋体" pitchFamily="65" charset="-122"/>
              </a:rPr>
              <a:t>法名演音,号弘一,后专研戒律。(摘自《辞海》第六版)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②任杭教职六年,兼任南京高师顾问者年,及门数千,遍及江浙,英才蔚出,私心大慰。弘扬文艺</a:t>
            </a:r>
            <a:r>
              <a:t/>
            </a:r>
            <a:br/>
            <a:r>
              <a:rPr lang="zh-CN" altLang="en-US" sz="1530" kern="0" dirty="0" smtClean="0">
                <a:solidFill>
                  <a:srgbClr val="000000"/>
                </a:solidFill>
                <a:latin typeface="Times New Roman" pitchFamily="65" charset="-122"/>
                <a:ea typeface="宋体" pitchFamily="65" charset="-122"/>
              </a:rPr>
              <a:t>之事,至此已可作一结束。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(节选自1922年出家后李叔同写给侄子李圣章的信)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1.下列理解和分析,不符合原文意思的一项是(3分)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A.李叔同自己填词创作了《祖国歌》,抒发了作为中国人的自豪感,也表达了对祖国的现实与</a:t>
            </a:r>
            <a:r>
              <a:t/>
            </a:r>
            <a:br/>
            <a:r>
              <a:rPr lang="zh-CN" altLang="en-US" sz="1530" kern="0" dirty="0" smtClean="0">
                <a:solidFill>
                  <a:srgbClr val="000000"/>
                </a:solidFill>
                <a:latin typeface="Times New Roman" pitchFamily="65" charset="-122"/>
                <a:ea typeface="宋体" pitchFamily="65" charset="-122"/>
              </a:rPr>
              <a:t>未来的忧虑,李叔同凭这首歌曲闻名全国。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B.李叔同能够在话剧艺术方面开中国话剧的先河并产生较大影响,与他年少时对演戏的浓厚</a:t>
            </a:r>
            <a:r>
              <a:t/>
            </a:r>
            <a:br/>
            <a:r>
              <a:rPr lang="zh-CN" altLang="en-US" sz="1530" kern="0" dirty="0" smtClean="0">
                <a:solidFill>
                  <a:srgbClr val="000000"/>
                </a:solidFill>
                <a:latin typeface="Times New Roman" pitchFamily="65" charset="-122"/>
                <a:ea typeface="宋体" pitchFamily="65" charset="-122"/>
              </a:rPr>
              <a:t>兴趣有关,更与他用功研读名家剧作密不可分。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C.在中国传统绘画改良运动中,李叔同贡献巨大,正是受到他的影响,刘海粟、徐悲鸿等人才成</a:t>
            </a:r>
            <a:r>
              <a:t/>
            </a:r>
            <a:br/>
            <a:r>
              <a:rPr lang="zh-CN" altLang="en-US" sz="1530" kern="0" dirty="0" smtClean="0">
                <a:solidFill>
                  <a:srgbClr val="000000"/>
                </a:solidFill>
                <a:latin typeface="Times New Roman" pitchFamily="65" charset="-122"/>
                <a:ea typeface="宋体" pitchFamily="65" charset="-122"/>
              </a:rPr>
              <a:t>为中国传统绘画运动的推动者。</a:t>
            </a:r>
            <a:endParaRPr lang="zh-CN" altLang="en-US"/>
          </a:p>
        </p:txBody>
      </p:sp>
    </p:spTree>
    <p:custDataLst>
      <p:custData r:id="rId1"/>
    </p:custData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D.《送别》的歌词,清新淡雅,情真意挚,凄美柔婉。歌词造句长短参差,句式充满变化。李叔</a:t>
            </a:r>
            <a:r>
              <a:t/>
            </a:r>
            <a:br/>
            <a:r>
              <a:rPr lang="zh-CN" altLang="en-US" sz="1530" kern="0" dirty="0" smtClean="0">
                <a:solidFill>
                  <a:srgbClr val="000000"/>
                </a:solidFill>
                <a:latin typeface="Times New Roman" pitchFamily="65" charset="-122"/>
                <a:ea typeface="宋体" pitchFamily="65" charset="-122"/>
              </a:rPr>
              <a:t>同借用西方的曲调,写出了极具中国风格的歌曲。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2.下列对上述材料的概括和分析,最为恰当的一项是(3分)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A.留学日本期间,李叔同与曾延年共同创立了中国最早的话剧社,并演出了《黑奴吁天录》</a:t>
            </a:r>
            <a:r>
              <a:t/>
            </a:r>
            <a:br/>
            <a:r>
              <a:rPr lang="zh-CN" altLang="en-US" sz="1530" kern="0" dirty="0" smtClean="0">
                <a:solidFill>
                  <a:srgbClr val="000000"/>
                </a:solidFill>
                <a:latin typeface="Times New Roman" pitchFamily="65" charset="-122"/>
                <a:ea typeface="宋体" pitchFamily="65" charset="-122"/>
              </a:rPr>
              <a:t>《茶花女》《白水滩》等剧作,产生了较大影响。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B.在《音乐小杂志》的序言中,李叔同表达了自己的艺术追求,他希望用音乐陶冶人们的性情,</a:t>
            </a:r>
            <a:r>
              <a:t/>
            </a:r>
            <a:br/>
            <a:r>
              <a:rPr lang="zh-CN" altLang="en-US" sz="1530" kern="0" dirty="0" smtClean="0">
                <a:solidFill>
                  <a:srgbClr val="000000"/>
                </a:solidFill>
                <a:latin typeface="Times New Roman" pitchFamily="65" charset="-122"/>
                <a:ea typeface="宋体" pitchFamily="65" charset="-122"/>
              </a:rPr>
              <a:t>通过音乐的传播促进社会道德的进步。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C.为了改变中国人的精神,鲁迅弃医从文并赴日留学研究艺术,李叔同曾与他共同探讨话剧艺</a:t>
            </a:r>
            <a:r>
              <a:t/>
            </a:r>
            <a:br/>
            <a:r>
              <a:rPr lang="zh-CN" altLang="en-US" sz="1530" kern="0" dirty="0" smtClean="0">
                <a:solidFill>
                  <a:srgbClr val="000000"/>
                </a:solidFill>
                <a:latin typeface="Times New Roman" pitchFamily="65" charset="-122"/>
                <a:ea typeface="宋体" pitchFamily="65" charset="-122"/>
              </a:rPr>
              <a:t>术,鲁迅也曾观看过李叔同的表演。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D.李叔同在浙一师任教六年,取得了显著的成就,不仅培养了丰子恺、刘质平等艺术大师,还撰</a:t>
            </a:r>
            <a:r>
              <a:t/>
            </a:r>
            <a:br/>
            <a:r>
              <a:rPr lang="zh-CN" altLang="en-US" sz="1530" kern="0" dirty="0" smtClean="0">
                <a:solidFill>
                  <a:srgbClr val="000000"/>
                </a:solidFill>
                <a:latin typeface="Times New Roman" pitchFamily="65" charset="-122"/>
                <a:ea typeface="宋体" pitchFamily="65" charset="-122"/>
              </a:rPr>
              <a:t>写了《欧洲文学史》,最早将欧洲文学思想引进中国。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3.李叔同对中国艺术的贡献主要体现在哪些方面?请结合材料简要分析。(6分)</a:t>
            </a:r>
            <a:endParaRPr lang="zh-CN" altLang="en-US"/>
          </a:p>
        </p:txBody>
      </p:sp>
    </p:spTree>
    <p:custDataLst>
      <p:custData r:id="rId1"/>
    </p:custData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《祖国歌》没有表达对祖国的现实与未来的忧虑,是对祖国的歌颂和赞美。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A.《白水滩》是在南洋公学读书时演出的。C.无中生有,鲁迅是先留学,后改变志</a:t>
            </a:r>
            <a:r>
              <a:rPr dirty="0"/>
              <a:t/>
            </a:r>
            <a:br>
              <a:rPr dirty="0"/>
            </a:br>
            <a:r>
              <a:rPr lang="zh-CN" altLang="en-US" sz="1530" kern="0" dirty="0" smtClean="0">
                <a:solidFill>
                  <a:srgbClr val="000000"/>
                </a:solidFill>
                <a:latin typeface="Times New Roman" pitchFamily="65" charset="-122"/>
                <a:ea typeface="宋体" pitchFamily="65" charset="-122"/>
              </a:rPr>
              <a:t>向,弃医从文的;“李叔同曾与他共同探讨话剧艺术”在原文中也没有体现;另外原文中有“传</a:t>
            </a:r>
            <a:r>
              <a:rPr dirty="0"/>
              <a:t/>
            </a:r>
            <a:br>
              <a:rPr dirty="0"/>
            </a:br>
            <a:r>
              <a:rPr lang="zh-CN" altLang="en-US" sz="1530" kern="0" dirty="0" smtClean="0">
                <a:solidFill>
                  <a:srgbClr val="000000"/>
                </a:solidFill>
                <a:latin typeface="Times New Roman" pitchFamily="65" charset="-122"/>
                <a:ea typeface="宋体" pitchFamily="65" charset="-122"/>
              </a:rPr>
              <a:t>说春柳社演出话剧《黑奴吁天录》时,鲁迅就曾在台下观看”,“传说”不代表“看过”。D.</a:t>
            </a:r>
            <a:r>
              <a:rPr dirty="0"/>
              <a:t/>
            </a:r>
            <a:br>
              <a:rPr dirty="0"/>
            </a:br>
            <a:r>
              <a:rPr lang="zh-CN" altLang="en-US" sz="1530" kern="0" dirty="0" smtClean="0">
                <a:solidFill>
                  <a:srgbClr val="000000"/>
                </a:solidFill>
                <a:latin typeface="Times New Roman" pitchFamily="65" charset="-122"/>
                <a:ea typeface="宋体" pitchFamily="65" charset="-122"/>
              </a:rPr>
              <a:t>“最早将欧洲文学思想引进中国”在文中没有体现。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①在艺术思想方面,撰写文章,推介西方大师,引进西方艺术思想,改良中国传统艺术思</a:t>
            </a:r>
            <a:r>
              <a:rPr dirty="0"/>
              <a:t/>
            </a:r>
            <a:br>
              <a:rPr dirty="0"/>
            </a:br>
            <a:r>
              <a:rPr lang="zh-CN" altLang="en-US" sz="1530" kern="0" dirty="0" smtClean="0">
                <a:solidFill>
                  <a:srgbClr val="000000"/>
                </a:solidFill>
                <a:latin typeface="Times New Roman" pitchFamily="65" charset="-122"/>
                <a:ea typeface="宋体" pitchFamily="65" charset="-122"/>
              </a:rPr>
              <a:t>想。②在艺术实践方面,创作了众多具有开创意义的作品。③在艺术教育方面,培养了多位杰</a:t>
            </a:r>
            <a:r>
              <a:rPr dirty="0"/>
              <a:t/>
            </a:r>
            <a:br>
              <a:rPr dirty="0"/>
            </a:br>
            <a:r>
              <a:rPr lang="zh-CN" altLang="en-US" sz="1530" kern="0" dirty="0" smtClean="0">
                <a:solidFill>
                  <a:srgbClr val="000000"/>
                </a:solidFill>
                <a:latin typeface="Times New Roman" pitchFamily="65" charset="-122"/>
                <a:ea typeface="宋体" pitchFamily="65" charset="-122"/>
              </a:rPr>
              <a:t>出的艺术大师。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认真阅读文本,逐段概括大意,从艺术思想、艺术实践、艺术教育等方面分析李叔同对</a:t>
            </a:r>
            <a:r>
              <a:rPr dirty="0"/>
              <a:t/>
            </a:r>
            <a:br>
              <a:rPr dirty="0"/>
            </a:br>
            <a:r>
              <a:rPr lang="zh-CN" altLang="en-US" sz="1530" kern="0" dirty="0" smtClean="0">
                <a:solidFill>
                  <a:srgbClr val="000000"/>
                </a:solidFill>
                <a:latin typeface="Times New Roman" pitchFamily="65" charset="-122"/>
                <a:ea typeface="宋体" pitchFamily="65" charset="-122"/>
              </a:rPr>
              <a:t>中国艺术的主要贡献。</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1.下列对材料有关内容的分析和概括,最恰当的两项是(5分)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A.在上海交大读书期间,吴文俊因为对数学不感兴趣,曾一度想转到物理系,后来遇见一位高明</a:t>
            </a:r>
            <a:r>
              <a:rPr dirty="0"/>
              <a:t/>
            </a:r>
            <a:br>
              <a:rPr dirty="0"/>
            </a:br>
            <a:r>
              <a:rPr lang="zh-CN" altLang="en-US" sz="1530" kern="0" dirty="0" smtClean="0">
                <a:solidFill>
                  <a:srgbClr val="000000"/>
                </a:solidFill>
                <a:latin typeface="Times New Roman" pitchFamily="65" charset="-122"/>
                <a:ea typeface="宋体" pitchFamily="65" charset="-122"/>
              </a:rPr>
              <a:t>的数学老师武崇林,他才打消了转系念头。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B.吴文俊清楚地看到信息时代数学的发展趋势,受到中国古代数学的启发,提出了用计算机实</a:t>
            </a:r>
            <a:r>
              <a:rPr dirty="0"/>
              <a:t/>
            </a:r>
            <a:br>
              <a:rPr dirty="0"/>
            </a:br>
            <a:r>
              <a:rPr lang="zh-CN" altLang="en-US" sz="1530" kern="0" dirty="0" smtClean="0">
                <a:solidFill>
                  <a:srgbClr val="000000"/>
                </a:solidFill>
                <a:latin typeface="Times New Roman" pitchFamily="65" charset="-122"/>
                <a:ea typeface="宋体" pitchFamily="65" charset="-122"/>
              </a:rPr>
              <a:t>现数学定理证明的方法,做出了影响深远的贡献。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C.吴文俊能够清醒地认识到中国数学研究领域存在的主要问题,期待着未来的中国数学家开</a:t>
            </a:r>
            <a:r>
              <a:rPr dirty="0"/>
              <a:t/>
            </a:r>
            <a:br>
              <a:rPr dirty="0"/>
            </a:br>
            <a:r>
              <a:rPr lang="zh-CN" altLang="en-US" sz="1530" kern="0" dirty="0" smtClean="0">
                <a:solidFill>
                  <a:srgbClr val="000000"/>
                </a:solidFill>
                <a:latin typeface="Times New Roman" pitchFamily="65" charset="-122"/>
                <a:ea typeface="宋体" pitchFamily="65" charset="-122"/>
              </a:rPr>
              <a:t>拓创新,取得巨大成就,从而实现中华民族的复兴。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D.外国不少数学家只靠巧思妙想研究数学,尽管名气很大,吴文俊却并不认同他们的研究成果,</a:t>
            </a:r>
            <a:r>
              <a:rPr dirty="0"/>
              <a:t/>
            </a:r>
            <a:br>
              <a:rPr dirty="0"/>
            </a:br>
            <a:r>
              <a:rPr lang="zh-CN" altLang="en-US" sz="1530" kern="0" dirty="0" smtClean="0">
                <a:solidFill>
                  <a:srgbClr val="000000"/>
                </a:solidFill>
                <a:latin typeface="Times New Roman" pitchFamily="65" charset="-122"/>
                <a:ea typeface="宋体" pitchFamily="65" charset="-122"/>
              </a:rPr>
              <a:t>而是坚持用自己以客观为主的方法研究数学。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E.吴文俊在拓扑学、机器定理证明、数学机械化等领域都取得了很多独创性成果,获得了国</a:t>
            </a:r>
            <a:r>
              <a:rPr dirty="0"/>
              <a:t/>
            </a:r>
            <a:br>
              <a:rPr dirty="0"/>
            </a:br>
            <a:r>
              <a:rPr lang="zh-CN" altLang="en-US" sz="1530" kern="0" dirty="0" smtClean="0">
                <a:solidFill>
                  <a:srgbClr val="000000"/>
                </a:solidFill>
                <a:latin typeface="Times New Roman" pitchFamily="65" charset="-122"/>
                <a:ea typeface="宋体" pitchFamily="65" charset="-122"/>
              </a:rPr>
              <a:t>际数学界同行的高度认可与评价。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2.吴文俊的数学研究为什么能够取得创造性成果?请结合材料简要分析。(6分)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3.对我国的数学基础教育,吴文俊有哪些心得?请结合材料简要概括。(6分)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4.作为一位杰出的数学家,吴文俊对物理学、文学艺术等也有广泛的兴趣。请结合材料,就兴</a:t>
            </a:r>
            <a:r>
              <a:rPr dirty="0"/>
              <a:t/>
            </a:r>
            <a:br>
              <a:rPr dirty="0"/>
            </a:br>
            <a:r>
              <a:rPr lang="zh-CN" altLang="en-US" sz="1530" kern="0" dirty="0" smtClean="0">
                <a:solidFill>
                  <a:srgbClr val="000000"/>
                </a:solidFill>
                <a:latin typeface="Times New Roman" pitchFamily="65" charset="-122"/>
                <a:ea typeface="宋体" pitchFamily="65" charset="-122"/>
              </a:rPr>
              <a:t>趣广泛与专业研究的关系进行分析。(8分)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BE　A.“他才打消了转系念头”过于绝对,文中表述的是“是大三时教数学的武崇</a:t>
            </a:r>
            <a:r>
              <a:rPr dirty="0"/>
              <a:t/>
            </a:r>
            <a:br>
              <a:rPr dirty="0"/>
            </a:br>
            <a:r>
              <a:rPr lang="zh-CN" altLang="en-US" sz="1530" kern="0" dirty="0" smtClean="0">
                <a:solidFill>
                  <a:srgbClr val="000000"/>
                </a:solidFill>
                <a:latin typeface="Times New Roman" pitchFamily="65" charset="-122"/>
                <a:ea typeface="宋体" pitchFamily="65" charset="-122"/>
              </a:rPr>
              <a:t>林老师帮助他摆脱了专业上的困惑,使他认识到数学的巨大魅力”。C.拔高了人物形象。D.</a:t>
            </a:r>
            <a:r>
              <a:rPr dirty="0"/>
              <a:t/>
            </a:r>
            <a:br>
              <a:rPr dirty="0"/>
            </a:br>
            <a:r>
              <a:rPr lang="zh-CN" altLang="en-US" sz="1530" kern="0" dirty="0" smtClean="0">
                <a:solidFill>
                  <a:srgbClr val="000000"/>
                </a:solidFill>
                <a:latin typeface="Times New Roman" pitchFamily="65" charset="-122"/>
                <a:ea typeface="宋体" pitchFamily="65" charset="-122"/>
              </a:rPr>
              <a:t>不认同的是“他们靠所谓巧思妙想研究数学的方法”,而不是“他们的研究成果”。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答题技巧</a:t>
            </a:r>
            <a:r>
              <a:rPr lang="zh-CN" altLang="en-US" sz="1530" kern="0" dirty="0" smtClean="0">
                <a:solidFill>
                  <a:srgbClr val="000000"/>
                </a:solidFill>
                <a:latin typeface="Times New Roman" pitchFamily="65" charset="-122"/>
                <a:ea typeface="宋体" pitchFamily="65" charset="-122"/>
              </a:rPr>
              <a:t>　解答此类题注意三点:①明确分析与概括的核心信息,如人物生平的节点,尤其是这</a:t>
            </a:r>
            <a:r>
              <a:rPr dirty="0"/>
              <a:t/>
            </a:r>
            <a:br>
              <a:rPr dirty="0"/>
            </a:br>
            <a:r>
              <a:rPr lang="zh-CN" altLang="en-US" sz="1530" kern="0" dirty="0" smtClean="0">
                <a:solidFill>
                  <a:srgbClr val="000000"/>
                </a:solidFill>
                <a:latin typeface="Times New Roman" pitchFamily="65" charset="-122"/>
                <a:ea typeface="宋体" pitchFamily="65" charset="-122"/>
              </a:rPr>
              <a:t>些节点对人物的影响;②必须有清晰的代入验证意识、比照对位意识;③辨析选项与文本内容</a:t>
            </a:r>
            <a:r>
              <a:rPr dirty="0"/>
              <a:t/>
            </a:r>
            <a:br>
              <a:rPr dirty="0"/>
            </a:br>
            <a:r>
              <a:rPr lang="zh-CN" altLang="en-US" sz="1530" kern="0" dirty="0" smtClean="0">
                <a:solidFill>
                  <a:srgbClr val="000000"/>
                </a:solidFill>
                <a:latin typeface="Times New Roman" pitchFamily="65" charset="-122"/>
                <a:ea typeface="宋体" pitchFamily="65" charset="-122"/>
              </a:rPr>
              <a:t>在时间、空间、程度、范围上的细微差别。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①不蹈袭前人,不盲从权威,能够独辟蹊径;②具有扎实功底、全局观念和战略眼光,善</a:t>
            </a:r>
            <a:r>
              <a:rPr dirty="0"/>
              <a:t/>
            </a:r>
            <a:br>
              <a:rPr dirty="0"/>
            </a:br>
            <a:r>
              <a:rPr lang="zh-CN" altLang="en-US" sz="1530" kern="0" dirty="0" smtClean="0">
                <a:solidFill>
                  <a:srgbClr val="000000"/>
                </a:solidFill>
                <a:latin typeface="Times New Roman" pitchFamily="65" charset="-122"/>
                <a:ea typeface="宋体" pitchFamily="65" charset="-122"/>
              </a:rPr>
              <a:t>于抓住事物的本质;③学术视野广阔,注重人文修养。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可以从吴文俊扎实的数学功底、创新的品质和深厚的人文素养三个角度思考。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①基础教育应着重引导学生深入学习、探究的兴趣;②数学教育要有利于系统学习</a:t>
            </a:r>
            <a:r>
              <a:rPr dirty="0"/>
              <a:t/>
            </a:r>
            <a:br>
              <a:rPr dirty="0"/>
            </a:br>
            <a:r>
              <a:rPr lang="zh-CN" altLang="en-US" sz="1530" kern="0" dirty="0" smtClean="0">
                <a:solidFill>
                  <a:srgbClr val="000000"/>
                </a:solidFill>
                <a:latin typeface="Times New Roman" pitchFamily="65" charset="-122"/>
                <a:ea typeface="宋体" pitchFamily="65" charset="-122"/>
              </a:rPr>
              <a:t>和深入理解数学,而不是海量题目训练和追求竞赛获奖;③现行奥数教学方法太功利,且无法引</a:t>
            </a:r>
            <a:r>
              <a:rPr dirty="0"/>
              <a:t/>
            </a:r>
            <a:br>
              <a:rPr dirty="0"/>
            </a:br>
            <a:r>
              <a:rPr lang="zh-CN" altLang="en-US" sz="1530" kern="0" dirty="0" smtClean="0">
                <a:solidFill>
                  <a:srgbClr val="000000"/>
                </a:solidFill>
                <a:latin typeface="Times New Roman" pitchFamily="65" charset="-122"/>
                <a:ea typeface="宋体" pitchFamily="65" charset="-122"/>
              </a:rPr>
              <a:t>导学生深入理解和训练数学思维。</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首先,要找到答题区域,文本第四段开头“对我国的数学基础教育,吴文俊也颇有心</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得”,说明答案就在这一段。其次,认真审读本段内容,划分层次,筛选关键词句,组织答案。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①吴文俊广泛的阅读面,为日后的专业研究奠定了基础,也有助于科学与人文交融理</a:t>
            </a:r>
            <a:r>
              <a:rPr dirty="0"/>
              <a:t/>
            </a:r>
            <a:br>
              <a:rPr dirty="0"/>
            </a:br>
            <a:r>
              <a:rPr lang="zh-CN" altLang="en-US" sz="1530" kern="0" dirty="0" smtClean="0">
                <a:solidFill>
                  <a:srgbClr val="000000"/>
                </a:solidFill>
                <a:latin typeface="Times New Roman" pitchFamily="65" charset="-122"/>
                <a:ea typeface="宋体" pitchFamily="65" charset="-122"/>
              </a:rPr>
              <a:t>念的形成;②物理与数学本来就关系密切,吴文俊对物理的兴趣,为他的数学研究提供了便利条</a:t>
            </a:r>
            <a:r>
              <a:rPr dirty="0"/>
              <a:t/>
            </a:r>
            <a:br>
              <a:rPr dirty="0"/>
            </a:br>
            <a:r>
              <a:rPr lang="zh-CN" altLang="en-US" sz="1530" kern="0" dirty="0" smtClean="0">
                <a:solidFill>
                  <a:srgbClr val="000000"/>
                </a:solidFill>
                <a:latin typeface="Times New Roman" pitchFamily="65" charset="-122"/>
                <a:ea typeface="宋体" pitchFamily="65" charset="-122"/>
              </a:rPr>
              <a:t>件;③吴文俊兴趣广泛,视野开阔,使他的思维活跃,能够融会贯通,富有创造性;④吴文俊富有生</a:t>
            </a:r>
            <a:r>
              <a:rPr dirty="0"/>
              <a:t/>
            </a:r>
            <a:br>
              <a:rPr dirty="0"/>
            </a:br>
            <a:r>
              <a:rPr lang="zh-CN" altLang="en-US" sz="1530" kern="0" dirty="0" smtClean="0">
                <a:solidFill>
                  <a:srgbClr val="000000"/>
                </a:solidFill>
                <a:latin typeface="Times New Roman" pitchFamily="65" charset="-122"/>
                <a:ea typeface="宋体" pitchFamily="65" charset="-122"/>
              </a:rPr>
              <a:t>活情趣,心胸开阔,能够保持罕见长久的学术生命。</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本题考查对文本的探究能力。探究时,要到文中找到吴文俊兴趣广泛的事例,然后分析</a:t>
            </a:r>
            <a:r>
              <a:rPr dirty="0"/>
              <a:t/>
            </a:r>
            <a:br>
              <a:rPr dirty="0"/>
            </a:br>
            <a:r>
              <a:rPr lang="zh-CN" altLang="en-US" sz="1530" kern="0" dirty="0" smtClean="0">
                <a:solidFill>
                  <a:srgbClr val="000000"/>
                </a:solidFill>
                <a:latin typeface="Times New Roman" pitchFamily="65" charset="-122"/>
                <a:ea typeface="宋体" pitchFamily="65" charset="-122"/>
              </a:rPr>
              <a:t>这些事例与专业研究之间的关系。关键信息散布全文,应认真筛选。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二、(2016课标全国Ⅰ,12,25分)阅读下面的文字,完成1—4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寻找属于自己的句子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1942年夏,陈忠实出生在陕西农村。上中学时,陈忠实读赵树理的《三里湾》和柳青的《创业</a:t>
            </a:r>
            <a:r>
              <a:t/>
            </a:r>
            <a:br/>
            <a:r>
              <a:rPr lang="zh-CN" altLang="en-US" sz="1530" kern="0" dirty="0" smtClean="0">
                <a:solidFill>
                  <a:srgbClr val="000000"/>
                </a:solidFill>
                <a:latin typeface="Times New Roman" pitchFamily="65" charset="-122"/>
                <a:ea typeface="宋体" pitchFamily="65" charset="-122"/>
              </a:rPr>
              <a:t>史》,得到滋养,萌发了文学梦。也许是好事多磨,1962年高中毕业后,他未能如愿上大学读中</a:t>
            </a:r>
            <a:r>
              <a:t/>
            </a:r>
            <a:br/>
            <a:r>
              <a:rPr lang="zh-CN" altLang="en-US" sz="1530" kern="0" dirty="0" smtClean="0">
                <a:solidFill>
                  <a:srgbClr val="000000"/>
                </a:solidFill>
                <a:latin typeface="Times New Roman" pitchFamily="65" charset="-122"/>
                <a:ea typeface="宋体" pitchFamily="65" charset="-122"/>
              </a:rPr>
              <a:t>文系。这个20岁的青年,常常一个人坐在家乡的灞河边,想着文学,想着寻找属于自己的句子。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三年之后,陈忠实的散文《夜过流沙沟》在1965年3月8日的《西安晚报》文艺副刊上发表,他</a:t>
            </a:r>
            <a:r>
              <a:t/>
            </a:r>
            <a:br/>
            <a:r>
              <a:rPr lang="zh-CN" altLang="en-US" sz="1530" kern="0" dirty="0" smtClean="0">
                <a:solidFill>
                  <a:srgbClr val="000000"/>
                </a:solidFill>
                <a:latin typeface="Times New Roman" pitchFamily="65" charset="-122"/>
                <a:ea typeface="宋体" pitchFamily="65" charset="-122"/>
              </a:rPr>
              <a:t>的文学生涯由此正式开始。但直到1979年小说《信任》获得全国优秀短篇小说奖,他才确立</a:t>
            </a:r>
            <a:r>
              <a:t/>
            </a:r>
            <a:br/>
            <a:r>
              <a:rPr lang="zh-CN" altLang="en-US" sz="1530" kern="0" dirty="0" smtClean="0">
                <a:solidFill>
                  <a:srgbClr val="000000"/>
                </a:solidFill>
                <a:latin typeface="Times New Roman" pitchFamily="65" charset="-122"/>
                <a:ea typeface="宋体" pitchFamily="65" charset="-122"/>
              </a:rPr>
              <a:t>了文学上的自信。他感觉自己不再是一个文学爱好者和业余作者了。是年9月25日,他加入中</a:t>
            </a:r>
            <a:r>
              <a:t/>
            </a:r>
            <a:br/>
            <a:r>
              <a:rPr lang="zh-CN" altLang="en-US" sz="1530" kern="0" dirty="0" smtClean="0">
                <a:solidFill>
                  <a:srgbClr val="000000"/>
                </a:solidFill>
                <a:latin typeface="Times New Roman" pitchFamily="65" charset="-122"/>
                <a:ea typeface="宋体" pitchFamily="65" charset="-122"/>
              </a:rPr>
              <a:t>国作家协会。又一个三年之后,陈忠实40岁,他的第一个短篇小说集《乡村》出版,赢得“小柳</a:t>
            </a:r>
            <a:r>
              <a:t/>
            </a:r>
            <a:br/>
            <a:r>
              <a:rPr lang="zh-CN" altLang="en-US" sz="1530" kern="0" dirty="0" smtClean="0">
                <a:solidFill>
                  <a:srgbClr val="000000"/>
                </a:solidFill>
                <a:latin typeface="Times New Roman" pitchFamily="65" charset="-122"/>
                <a:ea typeface="宋体" pitchFamily="65" charset="-122"/>
              </a:rPr>
              <a:t>青”的名声,工作单位也换成陕西省作家协会。他终于是一名专业作家了。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随着年岁的增长和时代的变化,陈忠实越来越觉得要从赵树理、柳青的文学中剥离出来。他</a:t>
            </a:r>
            <a:r>
              <a:t/>
            </a:r>
            <a:br/>
            <a:r>
              <a:rPr lang="zh-CN" altLang="en-US" sz="1530" kern="0" dirty="0" smtClean="0">
                <a:solidFill>
                  <a:srgbClr val="000000"/>
                </a:solidFill>
                <a:latin typeface="Times New Roman" pitchFamily="65" charset="-122"/>
                <a:ea typeface="宋体" pitchFamily="65" charset="-122"/>
              </a:rPr>
              <a:t>将这个愿望写进了小说《蓝袍先生》中。小说写于1985年,一个认知作者的标志性年份。这</a:t>
            </a:r>
            <a:r>
              <a:t/>
            </a:r>
            <a:br/>
            <a:r>
              <a:rPr lang="zh-CN" altLang="en-US" sz="1530" kern="0" dirty="0" smtClean="0">
                <a:solidFill>
                  <a:srgbClr val="000000"/>
                </a:solidFill>
                <a:latin typeface="Times New Roman" pitchFamily="65" charset="-122"/>
                <a:ea typeface="宋体" pitchFamily="65" charset="-122"/>
              </a:rPr>
              <a:t>年的最后10天,他随中国作家代表团出访泰国。第一次走出国门的陈忠实特意置办了一套质</a:t>
            </a:r>
            <a:r>
              <a:t/>
            </a:r>
            <a:br/>
            <a:r>
              <a:rPr lang="zh-CN" altLang="en-US" sz="1530" kern="0" dirty="0" smtClean="0">
                <a:solidFill>
                  <a:srgbClr val="000000"/>
                </a:solidFill>
                <a:latin typeface="Times New Roman" pitchFamily="65" charset="-122"/>
                <a:ea typeface="宋体" pitchFamily="65" charset="-122"/>
              </a:rPr>
              <a:t>地不错的西装。当他第一次穿上西装打上领带站在穿衣镜前的时候,脑海里浮现出刚完成的</a:t>
            </a:r>
            <a:endParaRPr lang="zh-CN" altLang="en-US"/>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小说的主人公蓝袍先生。蓝袍先生多年以来一直穿着蓝色长袍,受到同学讥笑以后才脱下蓝</a:t>
            </a:r>
            <a:r>
              <a:rPr dirty="0"/>
              <a:t/>
            </a:r>
            <a:br>
              <a:rPr dirty="0"/>
            </a:br>
            <a:r>
              <a:rPr lang="zh-CN" altLang="en-US" sz="1530" kern="0" dirty="0" smtClean="0">
                <a:solidFill>
                  <a:srgbClr val="000000"/>
                </a:solidFill>
                <a:latin typeface="Times New Roman" pitchFamily="65" charset="-122"/>
                <a:ea typeface="宋体" pitchFamily="65" charset="-122"/>
              </a:rPr>
              <a:t>袍,换上“列宁装”。陈忠实认为那是摆脱封建残余桎梏、获得精神解放的象征。脱下穿了</a:t>
            </a:r>
            <a:r>
              <a:rPr dirty="0"/>
              <a:t/>
            </a:r>
            <a:br>
              <a:rPr dirty="0"/>
            </a:br>
            <a:r>
              <a:rPr lang="zh-CN" altLang="en-US" sz="1530" kern="0" dirty="0" smtClean="0">
                <a:solidFill>
                  <a:srgbClr val="000000"/>
                </a:solidFill>
                <a:latin typeface="Times New Roman" pitchFamily="65" charset="-122"/>
                <a:ea typeface="宋体" pitchFamily="65" charset="-122"/>
              </a:rPr>
              <a:t>几十年的中山装、换上西装的那一刻,他切实意识到自己就是蓝袍先生。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1985年的泰国之行让陈忠实深受刺激,他联想起家乡人自嘲的称呼。相比那些见多识广的城</a:t>
            </a:r>
            <a:r>
              <a:rPr dirty="0"/>
              <a:t/>
            </a:r>
            <a:br>
              <a:rPr dirty="0"/>
            </a:br>
            <a:r>
              <a:rPr lang="zh-CN" altLang="en-US" sz="1530" kern="0" dirty="0" smtClean="0">
                <a:solidFill>
                  <a:srgbClr val="000000"/>
                </a:solidFill>
                <a:latin typeface="Times New Roman" pitchFamily="65" charset="-122"/>
                <a:ea typeface="宋体" pitchFamily="65" charset="-122"/>
              </a:rPr>
              <a:t>市人,他们把自己称作“乡棒”。游逛在曼谷的超市大楼,看着五颜六色、各式各样的服装,作</a:t>
            </a:r>
            <a:r>
              <a:rPr dirty="0"/>
              <a:t/>
            </a:r>
            <a:br>
              <a:rPr dirty="0"/>
            </a:br>
            <a:r>
              <a:rPr lang="zh-CN" altLang="en-US" sz="1530" kern="0" dirty="0" smtClean="0">
                <a:solidFill>
                  <a:srgbClr val="000000"/>
                </a:solidFill>
                <a:latin typeface="Times New Roman" pitchFamily="65" charset="-122"/>
                <a:ea typeface="宋体" pitchFamily="65" charset="-122"/>
              </a:rPr>
              <a:t>家觉得眼花缭乱。那一刻,他觉得不仅自己是“乡棒”,教他观察服装的北京作家郑万隆也是</a:t>
            </a:r>
            <a:r>
              <a:rPr dirty="0"/>
              <a:t/>
            </a:r>
            <a:br>
              <a:rPr dirty="0"/>
            </a:br>
            <a:r>
              <a:rPr lang="zh-CN" altLang="en-US" sz="1530" kern="0" dirty="0" smtClean="0">
                <a:solidFill>
                  <a:srgbClr val="000000"/>
                </a:solidFill>
                <a:latin typeface="Times New Roman" pitchFamily="65" charset="-122"/>
                <a:ea typeface="宋体" pitchFamily="65" charset="-122"/>
              </a:rPr>
              <a:t>“乡棒”。面对世界,1985年的中国人大都是“乡棒”。他痛感自己需要从什么地方剥离出</a:t>
            </a:r>
            <a:r>
              <a:rPr dirty="0"/>
              <a:t/>
            </a:r>
            <a:br>
              <a:rPr dirty="0"/>
            </a:br>
            <a:r>
              <a:rPr lang="zh-CN" altLang="en-US" sz="1530" kern="0" dirty="0" smtClean="0">
                <a:solidFill>
                  <a:srgbClr val="000000"/>
                </a:solidFill>
                <a:latin typeface="Times New Roman" pitchFamily="65" charset="-122"/>
                <a:ea typeface="宋体" pitchFamily="65" charset="-122"/>
              </a:rPr>
              <a:t>来,将自己彻底打开,不仅要在生活上打开自己,更重要的是要在思想上打开自己。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在剥离的愿望中,陈忠实认识到必须写一部史诗般的长篇小说,才能在文学上确立自己。这时,</a:t>
            </a:r>
            <a:r>
              <a:rPr dirty="0"/>
              <a:t/>
            </a:r>
            <a:br>
              <a:rPr dirty="0"/>
            </a:br>
            <a:r>
              <a:rPr lang="zh-CN" altLang="en-US" sz="1530" kern="0" dirty="0" smtClean="0">
                <a:solidFill>
                  <a:srgbClr val="000000"/>
                </a:solidFill>
                <a:latin typeface="Times New Roman" pitchFamily="65" charset="-122"/>
                <a:ea typeface="宋体" pitchFamily="65" charset="-122"/>
              </a:rPr>
              <a:t>各种新近阅读过的长篇小说萦绕心头,作家备感困惑,又备受启发。马尔克斯《百年孤独》的</a:t>
            </a:r>
            <a:r>
              <a:rPr dirty="0"/>
              <a:t/>
            </a:r>
            <a:br>
              <a:rPr dirty="0"/>
            </a:br>
            <a:r>
              <a:rPr lang="zh-CN" altLang="en-US" sz="1530" kern="0" dirty="0" smtClean="0">
                <a:solidFill>
                  <a:srgbClr val="000000"/>
                </a:solidFill>
                <a:latin typeface="Times New Roman" pitchFamily="65" charset="-122"/>
                <a:ea typeface="宋体" pitchFamily="65" charset="-122"/>
              </a:rPr>
              <a:t>结构像网一样迷幻,王蒙《活动变人形》的结构自然随意,却俨然大手笔,张炜《古船》的结构</a:t>
            </a:r>
            <a:r>
              <a:rPr dirty="0"/>
              <a:t/>
            </a:r>
            <a:br>
              <a:rPr dirty="0"/>
            </a:br>
            <a:r>
              <a:rPr lang="zh-CN" altLang="en-US" sz="1530" kern="0" dirty="0" smtClean="0">
                <a:solidFill>
                  <a:srgbClr val="000000"/>
                </a:solidFill>
                <a:latin typeface="Times New Roman" pitchFamily="65" charset="-122"/>
                <a:ea typeface="宋体" pitchFamily="65" charset="-122"/>
              </a:rPr>
              <a:t>完全不同,有一种精心设计的刻意</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而结构背后似乎还有更深的东西。陈忠实最终发现,不</a:t>
            </a:r>
            <a:r>
              <a:rPr dirty="0"/>
              <a:t/>
            </a:r>
            <a:br>
              <a:rPr dirty="0"/>
            </a:br>
            <a:r>
              <a:rPr lang="zh-CN" altLang="en-US" sz="1530" kern="0" dirty="0" smtClean="0">
                <a:solidFill>
                  <a:srgbClr val="000000"/>
                </a:solidFill>
                <a:latin typeface="Times New Roman" pitchFamily="65" charset="-122"/>
                <a:ea typeface="宋体" pitchFamily="65" charset="-122"/>
              </a:rPr>
              <a:t>是作家先别出心裁弄出一个新颖骇俗的结构来,而是先要有对人物的深刻体验。寻找到能够</a:t>
            </a:r>
            <a:r>
              <a:rPr dirty="0"/>
              <a:t/>
            </a:r>
            <a:br>
              <a:rPr dirty="0"/>
            </a:br>
            <a:r>
              <a:rPr lang="zh-CN" altLang="en-US" sz="1530" kern="0" dirty="0" smtClean="0">
                <a:solidFill>
                  <a:srgbClr val="000000"/>
                </a:solidFill>
                <a:latin typeface="Times New Roman" pitchFamily="65" charset="-122"/>
                <a:ea typeface="宋体" pitchFamily="65" charset="-122"/>
              </a:rPr>
              <a:t>充分描写人物独特的生活和生命体验的恰当途径,结构方式自然就出现了。恰巧此时兴起的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“文化心理结构”学说给了他决定性的影响。他相信,人的心理结构主要是由理念支撑的,而</a:t>
            </a:r>
            <a:r>
              <a:rPr dirty="0"/>
              <a:t/>
            </a:r>
            <a:br>
              <a:rPr dirty="0"/>
            </a:br>
            <a:r>
              <a:rPr lang="zh-CN" altLang="en-US" sz="1530" kern="0" dirty="0" smtClean="0">
                <a:solidFill>
                  <a:srgbClr val="000000"/>
                </a:solidFill>
                <a:latin typeface="Times New Roman" pitchFamily="65" charset="-122"/>
                <a:ea typeface="宋体" pitchFamily="65" charset="-122"/>
              </a:rPr>
              <a:t>结构一旦形成,就会决定一个人的思想、道德和行为,决定一个人性格的内核。如果心理结构</a:t>
            </a:r>
            <a:r>
              <a:rPr dirty="0"/>
              <a:t/>
            </a:r>
            <a:br>
              <a:rPr dirty="0"/>
            </a:br>
            <a:r>
              <a:rPr lang="zh-CN" altLang="en-US" sz="1530" kern="0" dirty="0" smtClean="0">
                <a:solidFill>
                  <a:srgbClr val="000000"/>
                </a:solidFill>
                <a:latin typeface="Times New Roman" pitchFamily="65" charset="-122"/>
                <a:ea typeface="宋体" pitchFamily="65" charset="-122"/>
              </a:rPr>
              <a:t>受到社会冲击,人就将遭遇深层的痛苦,乃至毁灭。陈忠实感到自己终于从信奉多年的“典型</a:t>
            </a:r>
            <a:r>
              <a:rPr dirty="0"/>
              <a:t/>
            </a:r>
            <a:br>
              <a:rPr dirty="0"/>
            </a:br>
            <a:r>
              <a:rPr lang="zh-CN" altLang="en-US" sz="1530" kern="0" dirty="0" smtClean="0">
                <a:solidFill>
                  <a:srgbClr val="000000"/>
                </a:solidFill>
                <a:latin typeface="Times New Roman" pitchFamily="65" charset="-122"/>
                <a:ea typeface="宋体" pitchFamily="65" charset="-122"/>
              </a:rPr>
              <a:t>性格”说中剥离出来,仿佛悟得天机,茅塞顿开。多年以后,作家回忆往事,认为自己就是在198</a:t>
            </a:r>
            <a:r>
              <a:rPr dirty="0"/>
              <a:t/>
            </a:r>
            <a:br>
              <a:rPr dirty="0"/>
            </a:br>
            <a:r>
              <a:rPr lang="zh-CN" altLang="en-US" sz="1530" kern="0" dirty="0" smtClean="0">
                <a:solidFill>
                  <a:srgbClr val="000000"/>
                </a:solidFill>
                <a:latin typeface="Times New Roman" pitchFamily="65" charset="-122"/>
                <a:ea typeface="宋体" pitchFamily="65" charset="-122"/>
              </a:rPr>
              <a:t>5年开始重建自我,争取实现对生活的独特发现和独立表述的。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陈忠实后来寻找到了什么是人所共知的,1992年开始在《当代》杂志连载的长篇小说《白鹿</a:t>
            </a:r>
            <a:r>
              <a:rPr dirty="0"/>
              <a:t/>
            </a:r>
            <a:br>
              <a:rPr dirty="0"/>
            </a:br>
            <a:r>
              <a:rPr lang="zh-CN" altLang="en-US" sz="1530" kern="0" dirty="0" smtClean="0">
                <a:solidFill>
                  <a:srgbClr val="000000"/>
                </a:solidFill>
                <a:latin typeface="Times New Roman" pitchFamily="65" charset="-122"/>
                <a:ea typeface="宋体" pitchFamily="65" charset="-122"/>
              </a:rPr>
              <a:t>原》已经成为我们的文学经典,他在中国当代文坛的位置也随之奠定。此后,功成名就的作家</a:t>
            </a:r>
            <a:r>
              <a:rPr dirty="0"/>
              <a:t/>
            </a:r>
            <a:br>
              <a:rPr dirty="0"/>
            </a:br>
            <a:r>
              <a:rPr lang="zh-CN" altLang="en-US" sz="1530" kern="0" dirty="0" smtClean="0">
                <a:solidFill>
                  <a:srgbClr val="000000"/>
                </a:solidFill>
                <a:latin typeface="Times New Roman" pitchFamily="65" charset="-122"/>
                <a:ea typeface="宋体" pitchFamily="65" charset="-122"/>
              </a:rPr>
              <a:t>继续在文学的园地里辛勤耕耘,寻找属于自己的句子。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2016年春天,陈忠实走了,属于陈忠实的句子永留人间。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(摘编自陈忠实《寻找属于自己的句子》、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李清霞《陈忠实年表》等)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00034" y="2388863"/>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(2016课标全国Ⅲ,12,25分)阅读下面的文字,完成1—4 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一代通儒顾炎武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顾炎武从科举制度桎梏中挣脱出来后,便一改旧习,自誓“能文不为文人,能讲不为讲师”,力</a:t>
            </a:r>
            <a:r>
              <a:rPr dirty="0"/>
              <a:t/>
            </a:r>
            <a:br>
              <a:rPr dirty="0"/>
            </a:br>
            <a:r>
              <a:rPr lang="zh-CN" altLang="en-US" sz="1530" kern="0" dirty="0" smtClean="0">
                <a:solidFill>
                  <a:srgbClr val="000000"/>
                </a:solidFill>
                <a:latin typeface="Times New Roman" pitchFamily="65" charset="-122"/>
                <a:ea typeface="宋体" pitchFamily="65" charset="-122"/>
              </a:rPr>
              <a:t>倡“君子之为学,以明道也,以救世也”。为了一抒山河壮怀、广交天下贤哲,也为了摆脱纠</a:t>
            </a:r>
            <a:r>
              <a:rPr dirty="0"/>
              <a:t/>
            </a:r>
            <a:br>
              <a:rPr dirty="0"/>
            </a:br>
            <a:r>
              <a:rPr lang="zh-CN" altLang="en-US" sz="1530" kern="0" dirty="0" smtClean="0">
                <a:solidFill>
                  <a:srgbClr val="000000"/>
                </a:solidFill>
                <a:latin typeface="Times New Roman" pitchFamily="65" charset="-122"/>
                <a:ea typeface="宋体" pitchFamily="65" charset="-122"/>
              </a:rPr>
              <a:t>缠,躲避豪绅叶方恒的陷害,他以游为隐,将家事稍作安排,便只身出游。最初往来于山东、北</a:t>
            </a:r>
            <a:r>
              <a:rPr dirty="0"/>
              <a:t/>
            </a:r>
            <a:br>
              <a:rPr dirty="0"/>
            </a:br>
            <a:r>
              <a:rPr lang="zh-CN" altLang="en-US" sz="1530" kern="0" dirty="0" smtClean="0">
                <a:solidFill>
                  <a:srgbClr val="000000"/>
                </a:solidFill>
                <a:latin typeface="Times New Roman" pitchFamily="65" charset="-122"/>
                <a:ea typeface="宋体" pitchFamily="65" charset="-122"/>
              </a:rPr>
              <a:t>京、江苏、浙江之间,自康熙元年起,其游踪扩至河北、河南、山西、陕西。以友人所赠二马</a:t>
            </a:r>
            <a:r>
              <a:rPr dirty="0"/>
              <a:t/>
            </a:r>
            <a:br>
              <a:rPr dirty="0"/>
            </a:br>
            <a:r>
              <a:rPr lang="zh-CN" altLang="en-US" sz="1530" kern="0" dirty="0" smtClean="0">
                <a:solidFill>
                  <a:srgbClr val="000000"/>
                </a:solidFill>
                <a:latin typeface="Times New Roman" pitchFamily="65" charset="-122"/>
                <a:ea typeface="宋体" pitchFamily="65" charset="-122"/>
              </a:rPr>
              <a:t>二骡载书自随,南北往返,风尘仆仆,行万里路,读万卷书,把自己的后半生献给了著述事业。顾</a:t>
            </a:r>
            <a:r>
              <a:rPr dirty="0"/>
              <a:t/>
            </a:r>
            <a:br>
              <a:rPr dirty="0"/>
            </a:br>
            <a:r>
              <a:rPr lang="zh-CN" altLang="en-US" sz="1530" kern="0" dirty="0" smtClean="0">
                <a:solidFill>
                  <a:srgbClr val="000000"/>
                </a:solidFill>
                <a:latin typeface="Times New Roman" pitchFamily="65" charset="-122"/>
                <a:ea typeface="宋体" pitchFamily="65" charset="-122"/>
              </a:rPr>
              <a:t>炎武每到一处,必考察当地风土人情、山川地理,如与平日所闻不符,便打开书卷验证。旅途中</a:t>
            </a:r>
            <a:r>
              <a:rPr dirty="0"/>
              <a:t/>
            </a:r>
            <a:br>
              <a:rPr dirty="0"/>
            </a:br>
            <a:r>
              <a:rPr lang="zh-CN" altLang="en-US" sz="1530" kern="0" dirty="0" smtClean="0">
                <a:solidFill>
                  <a:srgbClr val="000000"/>
                </a:solidFill>
                <a:latin typeface="Times New Roman" pitchFamily="65" charset="-122"/>
                <a:ea typeface="宋体" pitchFamily="65" charset="-122"/>
              </a:rPr>
              <a:t>则在鞍上默诵诸经注疏,偶有遗忘,就翻书温习。据他在《书&lt;为顾宁人征天下书籍启&gt;后》回</a:t>
            </a:r>
            <a:r>
              <a:rPr dirty="0"/>
              <a:t/>
            </a:r>
            <a:br>
              <a:rPr dirty="0"/>
            </a:br>
            <a:r>
              <a:rPr lang="zh-CN" altLang="en-US" sz="1530" kern="0" dirty="0" smtClean="0">
                <a:solidFill>
                  <a:srgbClr val="000000"/>
                </a:solidFill>
                <a:latin typeface="Times New Roman" pitchFamily="65" charset="-122"/>
                <a:ea typeface="宋体" pitchFamily="65" charset="-122"/>
              </a:rPr>
              <a:t>忆,自己曾临泰山,谒十三陵,登恒山,抵太原,“往来曲折二三万里,所览书又得万余卷”。他把</a:t>
            </a:r>
            <a:endParaRPr lang="zh-CN" altLang="en-US" dirty="0"/>
          </a:p>
        </p:txBody>
      </p:sp>
      <p:sp>
        <p:nvSpPr>
          <p:cNvPr id="3" name="TextBox 11"/>
          <p:cNvSpPr txBox="1"/>
          <p:nvPr/>
        </p:nvSpPr>
        <p:spPr>
          <a:xfrm>
            <a:off x="3016274" y="1539342"/>
            <a:ext cx="3413114"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lang="en-US" altLang="zh-CN" sz="2000" b="1" dirty="0" smtClean="0">
              <a:latin typeface="黑体" panose="02010609060101010101" pitchFamily="49" charset="-122"/>
              <a:ea typeface="黑体" panose="02010609060101010101" pitchFamily="49" charset="-122"/>
            </a:endParaRPr>
          </a:p>
        </p:txBody>
      </p:sp>
      <p:sp>
        <p:nvSpPr>
          <p:cNvPr id="4" name="文本框 4"/>
          <p:cNvSpPr txBox="1"/>
          <p:nvPr/>
        </p:nvSpPr>
        <p:spPr>
          <a:xfrm>
            <a:off x="436424" y="1958630"/>
            <a:ext cx="2278188" cy="369332"/>
          </a:xfrm>
          <a:prstGeom prst="rect">
            <a:avLst/>
          </a:prstGeom>
          <a:noFill/>
        </p:spPr>
        <p:txBody>
          <a:bodyPr wrap="none" rtlCol="0" anchor="t">
            <a:spAutoFit/>
          </a:bodyPr>
          <a:lstStyle/>
          <a:p>
            <a:r>
              <a:rPr lang="zh-CN" altLang="en-US" dirty="0" smtClean="0">
                <a:solidFill>
                  <a:srgbClr val="7030A0"/>
                </a:solidFill>
                <a:latin typeface="黑体" panose="02010609060101010101" pitchFamily="49" charset="-122"/>
                <a:ea typeface="黑体" panose="02010609060101010101" pitchFamily="49" charset="-122"/>
                <a:sym typeface="+mn-ea"/>
              </a:rPr>
              <a:t>题组一  课标</a:t>
            </a:r>
            <a:r>
              <a:rPr lang="en-US" altLang="zh-CN" dirty="0" smtClean="0">
                <a:solidFill>
                  <a:srgbClr val="7030A0"/>
                </a:solidFill>
                <a:latin typeface="黑体" panose="02010609060101010101" pitchFamily="49" charset="-122"/>
                <a:ea typeface="黑体" panose="02010609060101010101" pitchFamily="49" charset="-122"/>
                <a:sym typeface="+mn-ea"/>
              </a:rPr>
              <a:t>Ⅲ</a:t>
            </a:r>
            <a:r>
              <a:rPr lang="zh-CN" altLang="en-US" dirty="0" smtClean="0">
                <a:solidFill>
                  <a:srgbClr val="7030A0"/>
                </a:solidFill>
                <a:latin typeface="黑体" panose="02010609060101010101" pitchFamily="49" charset="-122"/>
                <a:ea typeface="黑体" panose="02010609060101010101" pitchFamily="49" charset="-122"/>
                <a:sym typeface="+mn-ea"/>
              </a:rPr>
              <a:t>题组</a:t>
            </a:r>
            <a:endParaRPr lang="zh-CN" altLang="en-US" dirty="0"/>
          </a:p>
        </p:txBody>
      </p:sp>
      <p:pic>
        <p:nvPicPr>
          <p:cNvPr id="5" name="Picture 2" descr="E:\2016年\图书出版\2017版 53B教参\教参课件\栏目图.png"/>
          <p:cNvPicPr>
            <a:picLocks noChangeAspect="1"/>
          </p:cNvPicPr>
          <p:nvPr/>
        </p:nvPicPr>
        <p:blipFill>
          <a:blip r:embed="rId4"/>
          <a:stretch>
            <a:fillRect/>
          </a:stretch>
        </p:blipFill>
        <p:spPr>
          <a:xfrm>
            <a:off x="3517037" y="991377"/>
            <a:ext cx="2543175" cy="549275"/>
          </a:xfrm>
          <a:prstGeom prst="rect">
            <a:avLst/>
          </a:prstGeom>
          <a:noFill/>
          <a:ln w="9525">
            <a:noFill/>
          </a:ln>
        </p:spPr>
      </p:pic>
      <p:sp>
        <p:nvSpPr>
          <p:cNvPr id="6" name="矩形 6"/>
          <p:cNvSpPr/>
          <p:nvPr/>
        </p:nvSpPr>
        <p:spPr>
          <a:xfrm>
            <a:off x="3769228" y="1029650"/>
            <a:ext cx="1402080" cy="460375"/>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spTree>
    <p:custDataLst>
      <p:custData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相关链接</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①陈忠实的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白鹿原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是上世纪</a:t>
            </a:r>
            <a:r>
              <a:rPr lang="en-US" altLang="zh-CN" sz="1530" kern="0" dirty="0" smtClean="0">
                <a:solidFill>
                  <a:srgbClr val="000000"/>
                </a:solidFill>
                <a:latin typeface="Times New Roman" pitchFamily="65" charset="-122"/>
                <a:ea typeface="宋体" pitchFamily="65" charset="-122"/>
              </a:rPr>
              <a:t>90</a:t>
            </a:r>
            <a:r>
              <a:rPr lang="zh-CN" altLang="en-US" sz="1530" kern="0" dirty="0" smtClean="0">
                <a:solidFill>
                  <a:srgbClr val="000000"/>
                </a:solidFill>
                <a:latin typeface="Times New Roman" pitchFamily="65" charset="-122"/>
                <a:ea typeface="宋体" pitchFamily="65" charset="-122"/>
              </a:rPr>
              <a:t>年代中国长篇小说创作的重要收获之一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能够反映那一时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期小说艺术所达到的最高水平。把这部作品放在整个</a:t>
            </a:r>
            <a:r>
              <a:rPr lang="en-US" altLang="zh-CN" sz="1530" kern="0" dirty="0" smtClean="0">
                <a:solidFill>
                  <a:srgbClr val="000000"/>
                </a:solidFill>
                <a:latin typeface="Times New Roman" pitchFamily="65" charset="-122"/>
                <a:ea typeface="宋体" pitchFamily="65" charset="-122"/>
              </a:rPr>
              <a:t>20</a:t>
            </a:r>
            <a:r>
              <a:rPr lang="zh-CN" altLang="en-US" sz="1530" kern="0" dirty="0" smtClean="0">
                <a:solidFill>
                  <a:srgbClr val="000000"/>
                </a:solidFill>
                <a:latin typeface="Times New Roman" pitchFamily="65" charset="-122"/>
                <a:ea typeface="宋体" pitchFamily="65" charset="-122"/>
              </a:rPr>
              <a:t>世纪中国文学的大格局里考量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就其思想容量还是就其审美境界而言,都有其独特的、无可取代的地位。即使与当代世界小</a:t>
            </a:r>
            <a:r>
              <a:rPr dirty="0"/>
              <a:t/>
            </a:r>
            <a:br>
              <a:rPr dirty="0"/>
            </a:br>
            <a:r>
              <a:rPr lang="zh-CN" altLang="en-US" sz="1530" kern="0" dirty="0" smtClean="0">
                <a:solidFill>
                  <a:srgbClr val="000000"/>
                </a:solidFill>
                <a:latin typeface="Times New Roman" pitchFamily="65" charset="-122"/>
                <a:ea typeface="宋体" pitchFamily="65" charset="-122"/>
              </a:rPr>
              <a:t>说创作中的那些著名作品比,《白鹿原》也应该说是独树一帜的。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(何西来《关于&lt;白鹿原&gt;及其评论》)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②陈忠实常讲,创作到了一定阶段,不一定是拼生活,拼艺术,而是拼人格。好一个拼人格!这正</a:t>
            </a:r>
            <a:r>
              <a:rPr dirty="0"/>
              <a:t/>
            </a:r>
            <a:br>
              <a:rPr dirty="0"/>
            </a:br>
            <a:r>
              <a:rPr lang="zh-CN" altLang="en-US" sz="1530" kern="0" dirty="0" smtClean="0">
                <a:solidFill>
                  <a:srgbClr val="000000"/>
                </a:solidFill>
                <a:latin typeface="Times New Roman" pitchFamily="65" charset="-122"/>
                <a:ea typeface="宋体" pitchFamily="65" charset="-122"/>
              </a:rPr>
              <a:t>是作家自身博大的人格魅力的反映。这就不难理解他最终被公认为描摹巨大民族悲剧的圣</a:t>
            </a:r>
            <a:r>
              <a:rPr dirty="0"/>
              <a:t/>
            </a:r>
            <a:br>
              <a:rPr dirty="0"/>
            </a:br>
            <a:r>
              <a:rPr lang="zh-CN" altLang="en-US" sz="1530" kern="0" dirty="0" smtClean="0">
                <a:solidFill>
                  <a:srgbClr val="000000"/>
                </a:solidFill>
                <a:latin typeface="Times New Roman" pitchFamily="65" charset="-122"/>
                <a:ea typeface="宋体" pitchFamily="65" charset="-122"/>
              </a:rPr>
              <a:t>手,成为当代中国文学的大家之一。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(李满星《陈忠实:回首六十五载风雨人生》)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下列对材料有关内容的分析和概括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最恰当的两项是</a:t>
            </a:r>
            <a:r>
              <a:rPr lang="en-US" altLang="zh-CN" sz="1530" kern="0" dirty="0" smtClean="0">
                <a:solidFill>
                  <a:srgbClr val="000000"/>
                </a:solidFill>
                <a:latin typeface="Times New Roman" pitchFamily="65" charset="-122"/>
                <a:ea typeface="宋体" pitchFamily="65" charset="-122"/>
              </a:rPr>
              <a:t>(5</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赵树理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三里湾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和柳青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创业史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是陈忠实最初的文学营养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使他萌发了文学梦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后来则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成为他创作上必须突破的对象。</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小说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信任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获得全国优秀短篇小说奖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使陈忠实在文学上确立了自信心。这是他从业余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作者走向专业作家的重要转折。</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陈忠实认为“面对世界</a:t>
            </a:r>
            <a:r>
              <a:rPr lang="en-US" altLang="zh-CN" sz="1530" kern="0" dirty="0" smtClean="0">
                <a:solidFill>
                  <a:srgbClr val="000000"/>
                </a:solidFill>
                <a:latin typeface="Times New Roman" pitchFamily="65" charset="-122"/>
                <a:ea typeface="宋体" pitchFamily="65" charset="-122"/>
              </a:rPr>
              <a:t>,1985</a:t>
            </a:r>
            <a:r>
              <a:rPr lang="zh-CN" altLang="en-US" sz="1530" kern="0" dirty="0" smtClean="0">
                <a:solidFill>
                  <a:srgbClr val="000000"/>
                </a:solidFill>
                <a:latin typeface="Times New Roman" pitchFamily="65" charset="-122"/>
                <a:ea typeface="宋体" pitchFamily="65" charset="-122"/>
              </a:rPr>
              <a:t>年的中国人大都是‘乡棒’”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这与其说是他的一种觉悟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不如</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说是他受刺激后的错误判断。</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D.陈忠实善于学习前人并感知时代,不仅拼生活、拼艺术,而且拼人格,不断地提升思想境界,</a:t>
            </a:r>
            <a:r>
              <a:rPr dirty="0"/>
              <a:t/>
            </a:r>
            <a:br>
              <a:rPr dirty="0"/>
            </a:br>
            <a:r>
              <a:rPr lang="zh-CN" altLang="en-US" sz="1530" kern="0" dirty="0" smtClean="0">
                <a:solidFill>
                  <a:srgbClr val="000000"/>
                </a:solidFill>
                <a:latin typeface="Times New Roman" pitchFamily="65" charset="-122"/>
                <a:ea typeface="宋体" pitchFamily="65" charset="-122"/>
              </a:rPr>
              <a:t>获得对人和生命的独特理解。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E.从发表第一篇作品到被人称为“小柳青”,再到被人称为“当代中国文学的大家”,陈忠实</a:t>
            </a:r>
            <a:r>
              <a:rPr dirty="0"/>
              <a:t/>
            </a:r>
            <a:br>
              <a:rPr dirty="0"/>
            </a:br>
            <a:r>
              <a:rPr lang="zh-CN" altLang="en-US" sz="1530" kern="0" dirty="0" smtClean="0">
                <a:solidFill>
                  <a:srgbClr val="000000"/>
                </a:solidFill>
                <a:latin typeface="Times New Roman" pitchFamily="65" charset="-122"/>
                <a:ea typeface="宋体" pitchFamily="65" charset="-122"/>
              </a:rPr>
              <a:t>的整个文学生涯可谓一帆风顺。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2.为什么说1985年是认知陈忠实的标志性年份?请结合材料简要概括。(6分)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3.文中认为“属于陈忠实的句子永留人间”,为什么?请结合材料简要分析。(6分)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4.陈忠实的“剥离”和“寻找”是什么关系?有哪些表现?请结合材料详细说明。(8分)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答D给3分,答A给2分,答B给1分;答C、E不给分。回答三项或三项以上,不给分。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B.张冠李戴,由原文可知,陈忠实从业余作者走向专业作家的重要转折应是他的第一个</a:t>
            </a:r>
            <a:r>
              <a:rPr dirty="0"/>
              <a:t/>
            </a:r>
            <a:br>
              <a:rPr dirty="0"/>
            </a:br>
            <a:r>
              <a:rPr lang="zh-CN" altLang="en-US" sz="1530" kern="0" dirty="0" smtClean="0">
                <a:solidFill>
                  <a:srgbClr val="000000"/>
                </a:solidFill>
                <a:latin typeface="Times New Roman" pitchFamily="65" charset="-122"/>
                <a:ea typeface="宋体" pitchFamily="65" charset="-122"/>
              </a:rPr>
              <a:t>短篇小说集《乡村》的出版。C.于文无据,相关信息在原文第四段,文中只是说“1985年的泰</a:t>
            </a:r>
            <a:r>
              <a:rPr dirty="0"/>
              <a:t/>
            </a:r>
            <a:br>
              <a:rPr dirty="0"/>
            </a:br>
            <a:r>
              <a:rPr lang="zh-CN" altLang="en-US" sz="1530" kern="0" dirty="0" smtClean="0">
                <a:solidFill>
                  <a:srgbClr val="000000"/>
                </a:solidFill>
                <a:latin typeface="Times New Roman" pitchFamily="65" charset="-122"/>
                <a:ea typeface="宋体" pitchFamily="65" charset="-122"/>
              </a:rPr>
              <a:t>国之行让陈忠实深受刺激”,并没有说他作出了“错误判断”;结合文意可知,那应该是他受刺</a:t>
            </a:r>
            <a:r>
              <a:rPr dirty="0"/>
              <a:t/>
            </a:r>
            <a:br>
              <a:rPr dirty="0"/>
            </a:br>
            <a:r>
              <a:rPr lang="zh-CN" altLang="en-US" sz="1530" kern="0" dirty="0" smtClean="0">
                <a:solidFill>
                  <a:srgbClr val="000000"/>
                </a:solidFill>
                <a:latin typeface="Times New Roman" pitchFamily="65" charset="-122"/>
                <a:ea typeface="宋体" pitchFamily="65" charset="-122"/>
              </a:rPr>
              <a:t>激后的一种觉悟。E.“陈忠实的整个文学生涯可谓一帆风顺”推断错误,陈忠实在创作生涯</a:t>
            </a:r>
            <a:r>
              <a:rPr dirty="0"/>
              <a:t/>
            </a:r>
            <a:br>
              <a:rPr dirty="0"/>
            </a:br>
            <a:r>
              <a:rPr lang="zh-CN" altLang="en-US" sz="1530" kern="0" dirty="0" smtClean="0">
                <a:solidFill>
                  <a:srgbClr val="000000"/>
                </a:solidFill>
                <a:latin typeface="Times New Roman" pitchFamily="65" charset="-122"/>
                <a:ea typeface="宋体" pitchFamily="65" charset="-122"/>
              </a:rPr>
              <a:t>中也有困惑的时候,不能绝对地说是“一帆风顺”。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举一反三　该类题五个选项的设置,既注重体现对材料的总体分析和概括,又注重材料中的一</a:t>
            </a:r>
            <a:r>
              <a:rPr dirty="0"/>
              <a:t/>
            </a:r>
            <a:br>
              <a:rPr dirty="0"/>
            </a:br>
            <a:r>
              <a:rPr lang="zh-CN" altLang="en-US" sz="1530" kern="0" dirty="0" smtClean="0">
                <a:solidFill>
                  <a:srgbClr val="000000"/>
                </a:solidFill>
                <a:latin typeface="Times New Roman" pitchFamily="65" charset="-122"/>
                <a:ea typeface="宋体" pitchFamily="65" charset="-122"/>
              </a:rPr>
              <a:t>些细节,因此对于实用类文本,必须泛读和细读相结合。实用类文本所包含的信息虽然大体上</a:t>
            </a:r>
            <a:r>
              <a:rPr dirty="0"/>
              <a:t/>
            </a:r>
            <a:br>
              <a:rPr dirty="0"/>
            </a:br>
            <a:r>
              <a:rPr lang="zh-CN" altLang="en-US" sz="1530" kern="0" dirty="0" smtClean="0">
                <a:solidFill>
                  <a:srgbClr val="000000"/>
                </a:solidFill>
                <a:latin typeface="Times New Roman" pitchFamily="65" charset="-122"/>
                <a:ea typeface="宋体" pitchFamily="65" charset="-122"/>
              </a:rPr>
              <a:t>是客观的,但也有其主观性,不能毫不分辨地接受。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①他意识到要像自己笔下的蓝袍先生一样接受时代的变化,在生活和思想上打开自</a:t>
            </a:r>
            <a:r>
              <a:rPr dirty="0"/>
              <a:t/>
            </a:r>
            <a:br>
              <a:rPr dirty="0"/>
            </a:br>
            <a:r>
              <a:rPr lang="zh-CN" altLang="en-US" sz="1530" kern="0" dirty="0" smtClean="0">
                <a:solidFill>
                  <a:srgbClr val="000000"/>
                </a:solidFill>
                <a:latin typeface="Times New Roman" pitchFamily="65" charset="-122"/>
                <a:ea typeface="宋体" pitchFamily="65" charset="-122"/>
              </a:rPr>
              <a:t>己;②他认识到必须写出史诗般的长篇小说,才能在文学上确立自己的位置;③他认为自己是在</a:t>
            </a:r>
            <a:r>
              <a:rPr dirty="0"/>
              <a:t/>
            </a:r>
            <a:br>
              <a:rPr dirty="0"/>
            </a:br>
            <a:r>
              <a:rPr lang="zh-CN" altLang="en-US" sz="1530" kern="0" dirty="0" smtClean="0">
                <a:solidFill>
                  <a:srgbClr val="000000"/>
                </a:solidFill>
                <a:latin typeface="Times New Roman" pitchFamily="65" charset="-122"/>
                <a:ea typeface="宋体" pitchFamily="65" charset="-122"/>
              </a:rPr>
              <a:t>1985年开始重建自我,产生对生活的独特理解和表述。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首先在原文中找到“1985年是认知陈忠实的标志性年份”这一信息所在之处;然后找</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到相应的答案所在范围(第三、四、五段);最后筛选出相关信息,并用自己的语言将其整合起</a:t>
            </a:r>
            <a:r>
              <a:rPr dirty="0"/>
              <a:t/>
            </a:r>
            <a:br>
              <a:rPr dirty="0"/>
            </a:br>
            <a:r>
              <a:rPr lang="zh-CN" altLang="en-US" sz="1530" kern="0" dirty="0" smtClean="0">
                <a:solidFill>
                  <a:srgbClr val="000000"/>
                </a:solidFill>
                <a:latin typeface="Times New Roman" pitchFamily="65" charset="-122"/>
                <a:ea typeface="宋体" pitchFamily="65" charset="-122"/>
              </a:rPr>
              <a:t>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①他的小说艺术达到了当时的最高水平;②他的文学作品的思想容量和审美境界在2</a:t>
            </a:r>
            <a:r>
              <a:rPr dirty="0"/>
              <a:t/>
            </a:r>
            <a:br>
              <a:rPr dirty="0"/>
            </a:br>
            <a:r>
              <a:rPr lang="zh-CN" altLang="en-US" sz="1530" kern="0" dirty="0" smtClean="0">
                <a:solidFill>
                  <a:srgbClr val="000000"/>
                </a:solidFill>
                <a:latin typeface="Times New Roman" pitchFamily="65" charset="-122"/>
                <a:ea typeface="宋体" pitchFamily="65" charset="-122"/>
              </a:rPr>
              <a:t>0世纪中国是无可取代的;③他的作品是当代世界文学中独树一帜的文学经典。</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认真审题,理解句子。应将“属于陈忠实的句子永留人间”拆开来理解:“属于陈忠实</a:t>
            </a:r>
            <a:r>
              <a:rPr dirty="0"/>
              <a:t/>
            </a:r>
            <a:br>
              <a:rPr dirty="0"/>
            </a:br>
            <a:r>
              <a:rPr lang="zh-CN" altLang="en-US" sz="1530" kern="0" dirty="0" smtClean="0">
                <a:solidFill>
                  <a:srgbClr val="000000"/>
                </a:solidFill>
                <a:latin typeface="Times New Roman" pitchFamily="65" charset="-122"/>
                <a:ea typeface="宋体" pitchFamily="65" charset="-122"/>
              </a:rPr>
              <a:t>的句子”是什么句子?“属于陈忠实的句子”为什么能“永留人间”?结合材料,围绕这两个</a:t>
            </a:r>
            <a:r>
              <a:rPr dirty="0"/>
              <a:t/>
            </a:r>
            <a:br>
              <a:rPr dirty="0"/>
            </a:br>
            <a:r>
              <a:rPr lang="zh-CN" altLang="en-US" sz="1530" kern="0" dirty="0" smtClean="0">
                <a:solidFill>
                  <a:srgbClr val="000000"/>
                </a:solidFill>
                <a:latin typeface="Times New Roman" pitchFamily="65" charset="-122"/>
                <a:ea typeface="宋体" pitchFamily="65" charset="-122"/>
              </a:rPr>
              <a:t>问题进行简要分析即可。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关系:“剥离”和“寻找”是辩证关系。剥离的结果带来寻找的可能,而寻找的冲动</a:t>
            </a:r>
            <a:r>
              <a:rPr dirty="0"/>
              <a:t/>
            </a:r>
            <a:br>
              <a:rPr dirty="0"/>
            </a:br>
            <a:r>
              <a:rPr lang="zh-CN" altLang="en-US" sz="1530" kern="0" dirty="0" smtClean="0">
                <a:solidFill>
                  <a:srgbClr val="000000"/>
                </a:solidFill>
                <a:latin typeface="Times New Roman" pitchFamily="65" charset="-122"/>
                <a:ea typeface="宋体" pitchFamily="65" charset="-122"/>
              </a:rPr>
              <a:t>激发剥离的愿望。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表现:①从赵树理和柳青的文学中剥离,寻找到马尔克斯、王蒙等新的文学营养;②从中山装所</a:t>
            </a:r>
            <a:r>
              <a:rPr dirty="0"/>
              <a:t/>
            </a:r>
            <a:br>
              <a:rPr dirty="0"/>
            </a:br>
            <a:r>
              <a:rPr lang="zh-CN" altLang="en-US" sz="1530" kern="0" dirty="0" smtClean="0">
                <a:solidFill>
                  <a:srgbClr val="000000"/>
                </a:solidFill>
                <a:latin typeface="Times New Roman" pitchFamily="65" charset="-122"/>
                <a:ea typeface="宋体" pitchFamily="65" charset="-122"/>
              </a:rPr>
              <a:t>代表的时代精神中剥离,寻找到西装所代表的面对世界的契机;③从“典型性格”说中剥离,寻</a:t>
            </a:r>
            <a:r>
              <a:rPr dirty="0"/>
              <a:t/>
            </a:r>
            <a:br>
              <a:rPr dirty="0"/>
            </a:br>
            <a:r>
              <a:rPr lang="zh-CN" altLang="en-US" sz="1530" kern="0" dirty="0" smtClean="0">
                <a:solidFill>
                  <a:srgbClr val="000000"/>
                </a:solidFill>
                <a:latin typeface="Times New Roman" pitchFamily="65" charset="-122"/>
                <a:ea typeface="宋体" pitchFamily="65" charset="-122"/>
              </a:rPr>
              <a:t>找到“文化心理结构”学说;④从自身已有的文学成就中剥离,寻找到新的文学高度,写出了文</a:t>
            </a:r>
            <a:r>
              <a:rPr dirty="0"/>
              <a:t/>
            </a:r>
            <a:br>
              <a:rPr dirty="0"/>
            </a:br>
            <a:r>
              <a:rPr lang="zh-CN" altLang="en-US" sz="1530" kern="0" dirty="0" smtClean="0">
                <a:solidFill>
                  <a:srgbClr val="000000"/>
                </a:solidFill>
                <a:latin typeface="Times New Roman" pitchFamily="65" charset="-122"/>
                <a:ea typeface="宋体" pitchFamily="65" charset="-122"/>
              </a:rPr>
              <a:t>学巨著。</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第一问要求阐述“剥离”和“寻找”的关系,首先要通读全文,弄清陈忠实要“剥离”</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什么,即要“从赵树理、柳青的文学中剥离出来”“摆脱封建残余桎梏”“从信奉多年的</a:t>
            </a:r>
            <a:r>
              <a:rPr dirty="0"/>
              <a:t/>
            </a:r>
            <a:br>
              <a:rPr dirty="0"/>
            </a:br>
            <a:r>
              <a:rPr lang="zh-CN" altLang="en-US" sz="1530" kern="0" dirty="0" smtClean="0">
                <a:solidFill>
                  <a:srgbClr val="000000"/>
                </a:solidFill>
                <a:latin typeface="Times New Roman" pitchFamily="65" charset="-122"/>
                <a:ea typeface="宋体" pitchFamily="65" charset="-122"/>
              </a:rPr>
              <a:t>‘典型性格’说中剥离出来”;进而弄清他要通过“寻找”获得什么,即“获得精神解放”</a:t>
            </a:r>
            <a:r>
              <a:rPr dirty="0"/>
              <a:t/>
            </a:r>
            <a:br>
              <a:rPr dirty="0"/>
            </a:br>
            <a:r>
              <a:rPr lang="zh-CN" altLang="en-US" sz="1530" kern="0" dirty="0" smtClean="0">
                <a:solidFill>
                  <a:srgbClr val="000000"/>
                </a:solidFill>
                <a:latin typeface="Times New Roman" pitchFamily="65" charset="-122"/>
                <a:ea typeface="宋体" pitchFamily="65" charset="-122"/>
              </a:rPr>
              <a:t>“在思想上打开自己”“重建自我”。然后分析两者之间的关系,即相辅相成、辩证统一。</a:t>
            </a:r>
            <a:r>
              <a:rPr dirty="0"/>
              <a:t/>
            </a:r>
            <a:br>
              <a:rPr dirty="0"/>
            </a:br>
            <a:r>
              <a:rPr lang="zh-CN" altLang="en-US" sz="1530" kern="0" dirty="0" smtClean="0">
                <a:solidFill>
                  <a:srgbClr val="000000"/>
                </a:solidFill>
                <a:latin typeface="Times New Roman" pitchFamily="65" charset="-122"/>
                <a:ea typeface="宋体" pitchFamily="65" charset="-122"/>
              </a:rPr>
              <a:t>回答第二问“有哪些表现”,则要纵观全文,从重点段落中筛选出相关内容并加以概括,如第三</a:t>
            </a:r>
            <a:r>
              <a:rPr dirty="0"/>
              <a:t/>
            </a:r>
            <a:br>
              <a:rPr dirty="0"/>
            </a:br>
            <a:r>
              <a:rPr lang="zh-CN" altLang="en-US" sz="1530" kern="0" dirty="0" smtClean="0">
                <a:solidFill>
                  <a:srgbClr val="000000"/>
                </a:solidFill>
                <a:latin typeface="Times New Roman" pitchFamily="65" charset="-122"/>
                <a:ea typeface="宋体" pitchFamily="65" charset="-122"/>
              </a:rPr>
              <a:t>段的开头句,第四、五段的结尾句。要言之有理有据。</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三、(2015课标全国Ⅱ,12,25分)阅读下面的文字,完成1—4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将军赋采薇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戴安澜任第73旅旅长后,回顾多年对日作战的经验教训,认定要取得胜利必须依靠部属努力,而</a:t>
            </a:r>
            <a:r>
              <a:t/>
            </a:r>
            <a:br/>
            <a:r>
              <a:rPr lang="zh-CN" altLang="en-US" sz="1530" kern="0" dirty="0" smtClean="0">
                <a:solidFill>
                  <a:srgbClr val="000000"/>
                </a:solidFill>
                <a:latin typeface="Times New Roman" pitchFamily="65" charset="-122"/>
                <a:ea typeface="宋体" pitchFamily="65" charset="-122"/>
              </a:rPr>
              <a:t>部属的旺盛士气来自他们的爱国热情。他特意抄录岳飞的《满江红》和文天祥的《过零丁</a:t>
            </a:r>
            <a:r>
              <a:t/>
            </a:r>
            <a:br/>
            <a:r>
              <a:rPr lang="zh-CN" altLang="en-US" sz="1530" kern="0" dirty="0" smtClean="0">
                <a:solidFill>
                  <a:srgbClr val="000000"/>
                </a:solidFill>
                <a:latin typeface="Times New Roman" pitchFamily="65" charset="-122"/>
                <a:ea typeface="宋体" pitchFamily="65" charset="-122"/>
              </a:rPr>
              <a:t>洋》,印发给各级官兵背诵吟唱,激发大家精忠报国的爱国热忱。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为了抗战大业,戴安澜摒弃党派成见,团结爱国人士。《自由报》记者宗祺仁前来采访,与他彻</a:t>
            </a:r>
            <a:r>
              <a:t/>
            </a:r>
            <a:br/>
            <a:r>
              <a:rPr lang="zh-CN" altLang="en-US" sz="1530" kern="0" dirty="0" smtClean="0">
                <a:solidFill>
                  <a:srgbClr val="000000"/>
                </a:solidFill>
                <a:latin typeface="Times New Roman" pitchFamily="65" charset="-122"/>
                <a:ea typeface="宋体" pitchFamily="65" charset="-122"/>
              </a:rPr>
              <a:t>夜讨论时局,探讨国共合作抗日的未来,两人很快成为莫逆之交。这时有人提醒戴安澜,说宗是</a:t>
            </a:r>
            <a:r>
              <a:t/>
            </a:r>
            <a:br/>
            <a:r>
              <a:rPr lang="zh-CN" altLang="en-US" sz="1530" kern="0" dirty="0" smtClean="0">
                <a:solidFill>
                  <a:srgbClr val="000000"/>
                </a:solidFill>
                <a:latin typeface="Times New Roman" pitchFamily="65" charset="-122"/>
                <a:ea typeface="宋体" pitchFamily="65" charset="-122"/>
              </a:rPr>
              <a:t>共产党,须多加提防。他坦然答道:“现在是国共合作抗战,何防之有?宗是否共产党我不知道,</a:t>
            </a:r>
            <a:r>
              <a:t/>
            </a:r>
            <a:br/>
            <a:r>
              <a:rPr lang="zh-CN" altLang="en-US" sz="1530" kern="0" dirty="0" smtClean="0">
                <a:solidFill>
                  <a:srgbClr val="000000"/>
                </a:solidFill>
                <a:latin typeface="Times New Roman" pitchFamily="65" charset="-122"/>
                <a:ea typeface="宋体" pitchFamily="65" charset="-122"/>
              </a:rPr>
              <a:t>我只知道他是新闻记者,写过许多真实感人的报道,有卓越的见解。我们正缺少这样的爱国志</a:t>
            </a:r>
            <a:r>
              <a:t/>
            </a:r>
            <a:br/>
            <a:r>
              <a:rPr lang="zh-CN" altLang="en-US" sz="1530" kern="0" dirty="0" smtClean="0">
                <a:solidFill>
                  <a:srgbClr val="000000"/>
                </a:solidFill>
                <a:latin typeface="Times New Roman" pitchFamily="65" charset="-122"/>
                <a:ea typeface="宋体" pitchFamily="65" charset="-122"/>
              </a:rPr>
              <a:t>士。”几天后,他还把自己的军事著作交给宗祺仁修改并题词。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太平洋战争爆发后,中国决定派远征军赴缅甸对日作战。当命令到达时,已升任第200师师长</a:t>
            </a:r>
            <a:r>
              <a:t/>
            </a:r>
            <a:br/>
            <a:r>
              <a:rPr lang="zh-CN" altLang="en-US" sz="1530" kern="0" dirty="0" smtClean="0">
                <a:solidFill>
                  <a:srgbClr val="000000"/>
                </a:solidFill>
                <a:latin typeface="Times New Roman" pitchFamily="65" charset="-122"/>
                <a:ea typeface="宋体" pitchFamily="65" charset="-122"/>
              </a:rPr>
              <a:t>的戴安澜高唱《满江红》,并向官兵宣讲诸葛亮远征的事迹,以“鞠躬尽瘁,死而后已”的精神</a:t>
            </a:r>
            <a:r>
              <a:t/>
            </a:r>
            <a:br/>
            <a:r>
              <a:rPr lang="zh-CN" altLang="en-US" sz="1530" kern="0" dirty="0" smtClean="0">
                <a:solidFill>
                  <a:srgbClr val="000000"/>
                </a:solidFill>
                <a:latin typeface="Times New Roman" pitchFamily="65" charset="-122"/>
                <a:ea typeface="宋体" pitchFamily="65" charset="-122"/>
              </a:rPr>
              <a:t>激励官兵。赴缅途中,他激情满怀,赋《远征》二首以明志。其一云:“万里旌旗耀眼开,王师</a:t>
            </a:r>
            <a:r>
              <a:t/>
            </a:r>
            <a:br/>
            <a:r>
              <a:rPr lang="zh-CN" altLang="en-US" sz="1530" kern="0" dirty="0" smtClean="0">
                <a:solidFill>
                  <a:srgbClr val="000000"/>
                </a:solidFill>
                <a:latin typeface="Times New Roman" pitchFamily="65" charset="-122"/>
                <a:ea typeface="宋体" pitchFamily="65" charset="-122"/>
              </a:rPr>
              <a:t>出境岛夷摧。扬鞭遥指花如许,诸葛前身今又来。”其二云:“策马奔车走八荒,远征功业迈秦</a:t>
            </a:r>
            <a:endParaRPr lang="zh-CN" altLang="en-US"/>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皇。澄清宇宙安黎庶,先挽长弓射夕阳。”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入缅不久,日军主力迫近东瓜,军长杜聿明决定集中主力击溃日军。戴安澜立下誓言:“此次远</a:t>
            </a:r>
            <a:r>
              <a:t/>
            </a:r>
            <a:br/>
            <a:r>
              <a:rPr lang="zh-CN" altLang="en-US" sz="1530" kern="0" dirty="0" smtClean="0">
                <a:solidFill>
                  <a:srgbClr val="000000"/>
                </a:solidFill>
                <a:latin typeface="Times New Roman" pitchFamily="65" charset="-122"/>
                <a:ea typeface="宋体" pitchFamily="65" charset="-122"/>
              </a:rPr>
              <a:t>征,系唐明以来扬国威之盛举,虽战至一兵一卒,也必死守东瓜。”这时,英军突然撤走,我方援</a:t>
            </a:r>
            <a:r>
              <a:t/>
            </a:r>
            <a:br/>
            <a:r>
              <a:rPr lang="zh-CN" altLang="en-US" sz="1530" kern="0" dirty="0" smtClean="0">
                <a:solidFill>
                  <a:srgbClr val="000000"/>
                </a:solidFill>
                <a:latin typeface="Times New Roman" pitchFamily="65" charset="-122"/>
                <a:ea typeface="宋体" pitchFamily="65" charset="-122"/>
              </a:rPr>
              <a:t>军未至,形势危急,戴安澜决心以身报国。他宣布:“本师长立遗嘱在先:如果师长战死,以副师</a:t>
            </a:r>
            <a:r>
              <a:t/>
            </a:r>
            <a:br/>
            <a:r>
              <a:rPr lang="zh-CN" altLang="en-US" sz="1530" kern="0" dirty="0" smtClean="0">
                <a:solidFill>
                  <a:srgbClr val="000000"/>
                </a:solidFill>
                <a:latin typeface="Times New Roman" pitchFamily="65" charset="-122"/>
                <a:ea typeface="宋体" pitchFamily="65" charset="-122"/>
              </a:rPr>
              <a:t>长代之;副师长战死,参谋长代之</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以此类推,各级皆然。”他给夫人王荷馨写了绝命家书:</a:t>
            </a:r>
            <a:r>
              <a:t/>
            </a:r>
            <a:br/>
            <a:r>
              <a:rPr lang="zh-CN" altLang="en-US" sz="1530" kern="0" dirty="0" smtClean="0">
                <a:solidFill>
                  <a:srgbClr val="000000"/>
                </a:solidFill>
                <a:latin typeface="Times New Roman" pitchFamily="65" charset="-122"/>
                <a:ea typeface="宋体" pitchFamily="65" charset="-122"/>
              </a:rPr>
              <a:t>“余此次奉命固守东瓜,因上面大计未定,与后方联络过远,敌人行动又快,现在孤军奋斗,决以</a:t>
            </a:r>
            <a:r>
              <a:t/>
            </a:r>
            <a:br/>
            <a:r>
              <a:rPr lang="zh-CN" altLang="en-US" sz="1530" kern="0" dirty="0" smtClean="0">
                <a:solidFill>
                  <a:srgbClr val="000000"/>
                </a:solidFill>
                <a:latin typeface="Times New Roman" pitchFamily="65" charset="-122"/>
                <a:ea typeface="宋体" pitchFamily="65" charset="-122"/>
              </a:rPr>
              <a:t>全部牺牲报国家养育。为国家战死,事极光荣。所念者,你们母子今后生活,当更痛苦。望你珍</a:t>
            </a:r>
            <a:r>
              <a:t/>
            </a:r>
            <a:br/>
            <a:r>
              <a:rPr lang="zh-CN" altLang="en-US" sz="1530" kern="0" dirty="0" smtClean="0">
                <a:solidFill>
                  <a:srgbClr val="000000"/>
                </a:solidFill>
                <a:latin typeface="Times New Roman" pitchFamily="65" charset="-122"/>
                <a:ea typeface="宋体" pitchFamily="65" charset="-122"/>
              </a:rPr>
              <a:t>重,并爱护诸儿,侍奉老母。老父在皖,可不必呈闻。”面对日军发动步兵、炮兵和空军联合进</a:t>
            </a:r>
            <a:r>
              <a:t/>
            </a:r>
            <a:br/>
            <a:r>
              <a:rPr lang="zh-CN" altLang="en-US" sz="1530" kern="0" dirty="0" smtClean="0">
                <a:solidFill>
                  <a:srgbClr val="000000"/>
                </a:solidFill>
                <a:latin typeface="Times New Roman" pitchFamily="65" charset="-122"/>
                <a:ea typeface="宋体" pitchFamily="65" charset="-122"/>
              </a:rPr>
              <a:t>攻,狂轰滥炸,施放毒气,戴安澜率部同仇敌忾,顽强战斗,抗击四倍于己的日军长达十余日。中</a:t>
            </a:r>
            <a:r>
              <a:t/>
            </a:r>
            <a:br/>
            <a:r>
              <a:rPr lang="zh-CN" altLang="en-US" sz="1530" kern="0" dirty="0" smtClean="0">
                <a:solidFill>
                  <a:srgbClr val="000000"/>
                </a:solidFill>
                <a:latin typeface="Times New Roman" pitchFamily="65" charset="-122"/>
                <a:ea typeface="宋体" pitchFamily="65" charset="-122"/>
              </a:rPr>
              <a:t>印缅战区美军司令兼中国战区统帅部参谋长史迪威表示:“近代立功异域,扬中华声威者,以戴</a:t>
            </a:r>
            <a:r>
              <a:t/>
            </a:r>
            <a:br/>
            <a:r>
              <a:rPr lang="zh-CN" altLang="en-US" sz="1530" kern="0" dirty="0" smtClean="0">
                <a:solidFill>
                  <a:srgbClr val="000000"/>
                </a:solidFill>
                <a:latin typeface="Times New Roman" pitchFamily="65" charset="-122"/>
                <a:ea typeface="宋体" pitchFamily="65" charset="-122"/>
              </a:rPr>
              <a:t>将军为第一人。”日本人战后回忆时也承认:“该部队自始至终战斗意志旺盛</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虽是敌军,</a:t>
            </a:r>
            <a:r>
              <a:t/>
            </a:r>
            <a:br/>
            <a:r>
              <a:rPr lang="zh-CN" altLang="en-US" sz="1530" kern="0" dirty="0" smtClean="0">
                <a:solidFill>
                  <a:srgbClr val="000000"/>
                </a:solidFill>
                <a:latin typeface="Times New Roman" pitchFamily="65" charset="-122"/>
                <a:ea typeface="宋体" pitchFamily="65" charset="-122"/>
              </a:rPr>
              <a:t>但令人佩服!自司令官饭田中将以下各将官无不赞叹其勇气。”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东瓜保卫战虽然给予日军沉重打击,但因盟军失利,缅北战局急转直下,腹背受敌的远征军被迫</a:t>
            </a:r>
            <a:r>
              <a:t/>
            </a:r>
            <a:br/>
            <a:r>
              <a:rPr lang="zh-CN" altLang="en-US" sz="1530" kern="0" dirty="0" smtClean="0">
                <a:solidFill>
                  <a:srgbClr val="000000"/>
                </a:solidFill>
                <a:latin typeface="Times New Roman" pitchFamily="65" charset="-122"/>
                <a:ea typeface="宋体" pitchFamily="65" charset="-122"/>
              </a:rPr>
              <a:t>突围。这时,英国要求远征军申请难民身份,以便英国军队收容。戴安澜发誓:“我戴某人宁愿</a:t>
            </a:r>
            <a:endParaRPr lang="zh-CN" altLang="en-US"/>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与日寇战死,绝不苟且偷生。”于是率部进入缅北野人山,向祖国方向艰难跋涉。就在部队到</a:t>
            </a:r>
            <a:r>
              <a:t/>
            </a:r>
            <a:br/>
            <a:r>
              <a:rPr lang="zh-CN" altLang="en-US" sz="1530" kern="0" dirty="0" smtClean="0">
                <a:solidFill>
                  <a:srgbClr val="000000"/>
                </a:solidFill>
                <a:latin typeface="Times New Roman" pitchFamily="65" charset="-122"/>
                <a:ea typeface="宋体" pitchFamily="65" charset="-122"/>
              </a:rPr>
              <a:t>达离祖国最近的一条公路时,突遭日军伏击,他立即命令分散突围。激战中,戴安澜胸腹中弹。</a:t>
            </a:r>
            <a:r>
              <a:t/>
            </a:r>
            <a:br/>
            <a:r>
              <a:rPr lang="zh-CN" altLang="en-US" sz="1530" kern="0" dirty="0" smtClean="0">
                <a:solidFill>
                  <a:srgbClr val="000000"/>
                </a:solidFill>
                <a:latin typeface="Times New Roman" pitchFamily="65" charset="-122"/>
                <a:ea typeface="宋体" pitchFamily="65" charset="-122"/>
              </a:rPr>
              <a:t>时值缅甸雨季,大雨滂沱,部队既要突破日军堵击,还需忍饥挨饿,穿越荒山密林。1942年5月26</a:t>
            </a:r>
            <a:r>
              <a:t/>
            </a:r>
            <a:br/>
            <a:r>
              <a:rPr lang="zh-CN" altLang="en-US" sz="1530" kern="0" dirty="0" smtClean="0">
                <a:solidFill>
                  <a:srgbClr val="000000"/>
                </a:solidFill>
                <a:latin typeface="Times New Roman" pitchFamily="65" charset="-122"/>
                <a:ea typeface="宋体" pitchFamily="65" charset="-122"/>
              </a:rPr>
              <a:t>日,他们行至缅北茅邦村,戴安澜伤势恶化,以身殉国,年仅38岁。弥留之际,参谋长问他下一步</a:t>
            </a:r>
            <a:r>
              <a:t/>
            </a:r>
            <a:br/>
            <a:r>
              <a:rPr lang="zh-CN" altLang="en-US" sz="1530" kern="0" dirty="0" smtClean="0">
                <a:solidFill>
                  <a:srgbClr val="000000"/>
                </a:solidFill>
                <a:latin typeface="Times New Roman" pitchFamily="65" charset="-122"/>
                <a:ea typeface="宋体" pitchFamily="65" charset="-122"/>
              </a:rPr>
              <a:t>的行动路线,这时他已不能说话,手指地图,示意部队从莫洛过瑞丽江向北回国,又让人扶着他</a:t>
            </a:r>
            <a:r>
              <a:t/>
            </a:r>
            <a:br/>
            <a:r>
              <a:rPr lang="zh-CN" altLang="en-US" sz="1530" kern="0" dirty="0" smtClean="0">
                <a:solidFill>
                  <a:srgbClr val="000000"/>
                </a:solidFill>
                <a:latin typeface="Times New Roman" pitchFamily="65" charset="-122"/>
                <a:ea typeface="宋体" pitchFamily="65" charset="-122"/>
              </a:rPr>
              <a:t>面向祖国注视许久,安然而逝。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戴安澜牺牲后,遗体由官兵抬回国内。渡过瑞丽江后,乃将遗体火化,骨灰装入小木箱,以马驮</a:t>
            </a:r>
            <a:r>
              <a:t/>
            </a:r>
            <a:br/>
            <a:r>
              <a:rPr lang="zh-CN" altLang="en-US" sz="1530" kern="0" dirty="0" smtClean="0">
                <a:solidFill>
                  <a:srgbClr val="000000"/>
                </a:solidFill>
                <a:latin typeface="Times New Roman" pitchFamily="65" charset="-122"/>
                <a:ea typeface="宋体" pitchFamily="65" charset="-122"/>
              </a:rPr>
              <a:t>载。这一情景感动了沿途民众,一位老华侨痛心地说:“寿材这么小,怎能配得上将军的英名与</a:t>
            </a:r>
            <a:r>
              <a:t/>
            </a:r>
            <a:br/>
            <a:r>
              <a:rPr lang="zh-CN" altLang="en-US" sz="1530" kern="0" dirty="0" smtClean="0">
                <a:solidFill>
                  <a:srgbClr val="000000"/>
                </a:solidFill>
                <a:latin typeface="Times New Roman" pitchFamily="65" charset="-122"/>
                <a:ea typeface="宋体" pitchFamily="65" charset="-122"/>
              </a:rPr>
              <a:t>地位?”随即捐出自备的楠木寿材。腾冲县长率全县父老乡亲20万人,沿街跪迎将军灵车。随</a:t>
            </a:r>
            <a:r>
              <a:t/>
            </a:r>
            <a:br/>
            <a:r>
              <a:rPr lang="zh-CN" altLang="en-US" sz="1530" kern="0" dirty="0" smtClean="0">
                <a:solidFill>
                  <a:srgbClr val="000000"/>
                </a:solidFill>
                <a:latin typeface="Times New Roman" pitchFamily="65" charset="-122"/>
                <a:ea typeface="宋体" pitchFamily="65" charset="-122"/>
              </a:rPr>
              <a:t>后,国民政府追赠戴安澜为陆军中将,美国总统罗斯福追授戴安澜懋绩勋章。国民政府在广西</a:t>
            </a:r>
            <a:r>
              <a:t/>
            </a:r>
            <a:br/>
            <a:r>
              <a:rPr lang="zh-CN" altLang="en-US" sz="1530" kern="0" dirty="0" smtClean="0">
                <a:solidFill>
                  <a:srgbClr val="000000"/>
                </a:solidFill>
                <a:latin typeface="Times New Roman" pitchFamily="65" charset="-122"/>
                <a:ea typeface="宋体" pitchFamily="65" charset="-122"/>
              </a:rPr>
              <a:t>全州举行安葬仪式,中共领袖毛泽东派人送来挽诗:“外侮需人御,将军赋采薇。师称机械化,</a:t>
            </a:r>
            <a:r>
              <a:t/>
            </a:r>
            <a:br/>
            <a:r>
              <a:rPr lang="zh-CN" altLang="en-US" sz="1530" kern="0" dirty="0" smtClean="0">
                <a:solidFill>
                  <a:srgbClr val="000000"/>
                </a:solidFill>
                <a:latin typeface="Times New Roman" pitchFamily="65" charset="-122"/>
                <a:ea typeface="宋体" pitchFamily="65" charset="-122"/>
              </a:rPr>
              <a:t>勇夺虎罴威。浴血东瓜守,驱倭棠吉归。沙场竟殒命,壮志也无违。”周恩来、朱德等也敬献</a:t>
            </a:r>
            <a:r>
              <a:t/>
            </a:r>
            <a:br/>
            <a:r>
              <a:rPr lang="zh-CN" altLang="en-US" sz="1530" kern="0" dirty="0" smtClean="0">
                <a:solidFill>
                  <a:srgbClr val="000000"/>
                </a:solidFill>
                <a:latin typeface="Times New Roman" pitchFamily="65" charset="-122"/>
                <a:ea typeface="宋体" pitchFamily="65" charset="-122"/>
              </a:rPr>
              <a:t>挽词、挽联。新中国成立后,中央人民政府追认戴安澜为革命烈士,并以毛泽东主席的名义向</a:t>
            </a:r>
            <a:r>
              <a:t/>
            </a:r>
            <a:br/>
            <a:r>
              <a:rPr lang="zh-CN" altLang="en-US" sz="1530" kern="0" dirty="0" smtClean="0">
                <a:solidFill>
                  <a:srgbClr val="000000"/>
                </a:solidFill>
                <a:latin typeface="Times New Roman" pitchFamily="65" charset="-122"/>
                <a:ea typeface="宋体" pitchFamily="65" charset="-122"/>
              </a:rPr>
              <a:t>遗属颁发“革命牺牲军人家属光荣纪念证”。</a:t>
            </a:r>
            <a:endParaRPr lang="zh-CN" altLang="en-US"/>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(摘编自茅海建主编《国民党抗战殉国将领》等)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相关链接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①人我之际要看得平,平则不忮;功名之际要看得淡,淡则不求;生死之际要看得破,破则不惧。</a:t>
            </a:r>
            <a:r>
              <a:t/>
            </a:r>
            <a:br/>
            <a:r>
              <a:rPr lang="zh-CN" altLang="en-US" sz="1530" kern="0" dirty="0" smtClean="0">
                <a:solidFill>
                  <a:srgbClr val="000000"/>
                </a:solidFill>
                <a:latin typeface="Times New Roman" pitchFamily="65" charset="-122"/>
                <a:ea typeface="宋体" pitchFamily="65" charset="-122"/>
              </a:rPr>
              <a:t>人能不忮不求不惧,则无往而非乐境,而生气盎然矣。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(戴安澜赠部属各官长题词)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②军人一般以彪悍为荣,但是戴安澜与众不同,他多才多艺,熟读文史,精通琴棋书画。如果不</a:t>
            </a:r>
            <a:r>
              <a:t/>
            </a:r>
            <a:br/>
            <a:r>
              <a:rPr lang="zh-CN" altLang="en-US" sz="1530" kern="0" dirty="0" smtClean="0">
                <a:solidFill>
                  <a:srgbClr val="000000"/>
                </a:solidFill>
                <a:latin typeface="Times New Roman" pitchFamily="65" charset="-122"/>
                <a:ea typeface="宋体" pitchFamily="65" charset="-122"/>
              </a:rPr>
              <a:t>是因为战乱和外敌入侵,他很有可能成为一位儒雅名士,但国家危难却把他的命运引上另外一</a:t>
            </a:r>
            <a:r>
              <a:t/>
            </a:r>
            <a:br/>
            <a:r>
              <a:rPr lang="zh-CN" altLang="en-US" sz="1530" kern="0" dirty="0" smtClean="0">
                <a:solidFill>
                  <a:srgbClr val="000000"/>
                </a:solidFill>
                <a:latin typeface="Times New Roman" pitchFamily="65" charset="-122"/>
                <a:ea typeface="宋体" pitchFamily="65" charset="-122"/>
              </a:rPr>
              <a:t>条路。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(戴复东等《我们的父亲戴安澜》)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1.下列对材料有关内容的分析和概括,最恰当的两项是(5分)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A.戴安澜自幼对岳飞的《满江红》、文天祥的《过零丁洋》等诗篇熟读成诵,常常手自笔录</a:t>
            </a:r>
            <a:r>
              <a:t/>
            </a:r>
            <a:br/>
            <a:r>
              <a:rPr lang="zh-CN" altLang="en-US" sz="1530" kern="0" dirty="0" smtClean="0">
                <a:solidFill>
                  <a:srgbClr val="000000"/>
                </a:solidFill>
                <a:latin typeface="Times New Roman" pitchFamily="65" charset="-122"/>
                <a:ea typeface="宋体" pitchFamily="65" charset="-122"/>
              </a:rPr>
              <a:t>并吟唱,以此激发自己和官兵的爱国热忱。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B.在给夫人王荷馨的家书中,戴安澜表明了为国战死的决心,认为这是军人的极大光荣,唯一放</a:t>
            </a:r>
            <a:r>
              <a:t/>
            </a:r>
            <a:br/>
            <a:r>
              <a:rPr lang="zh-CN" altLang="en-US" sz="1530" kern="0" dirty="0" smtClean="0">
                <a:solidFill>
                  <a:srgbClr val="000000"/>
                </a:solidFill>
                <a:latin typeface="Times New Roman" pitchFamily="65" charset="-122"/>
                <a:ea typeface="宋体" pitchFamily="65" charset="-122"/>
              </a:rPr>
              <a:t>心不下的,就是妻子儿女日后的生活。</a:t>
            </a:r>
            <a:endParaRPr lang="zh-CN" altLang="en-US"/>
          </a:p>
        </p:txBody>
      </p:sp>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C.面对形势急转直下、腹背受敌的困境,戴安澜坚决不同意要他申请难民身份以便英国军队</a:t>
            </a:r>
            <a:r>
              <a:t/>
            </a:r>
            <a:br/>
            <a:r>
              <a:rPr lang="zh-CN" altLang="en-US" sz="1530" kern="0" dirty="0" smtClean="0">
                <a:solidFill>
                  <a:srgbClr val="000000"/>
                </a:solidFill>
                <a:latin typeface="Times New Roman" pitchFamily="65" charset="-122"/>
                <a:ea typeface="宋体" pitchFamily="65" charset="-122"/>
              </a:rPr>
              <a:t>收容的提议,奋而率部突围,与日寇死战。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D.戴安澜从缅甸“马革裹尸还”的情景,感动了沿途无数民众,有人献出楠木寿材抚慰英灵,也</a:t>
            </a:r>
            <a:r>
              <a:t/>
            </a:r>
            <a:br/>
            <a:r>
              <a:rPr lang="zh-CN" altLang="en-US" sz="1530" kern="0" dirty="0" smtClean="0">
                <a:solidFill>
                  <a:srgbClr val="000000"/>
                </a:solidFill>
                <a:latin typeface="Times New Roman" pitchFamily="65" charset="-122"/>
                <a:ea typeface="宋体" pitchFamily="65" charset="-122"/>
              </a:rPr>
              <a:t>曾出现万人空巷跪迎灵车的盛况。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E.戴安澜临危受命,率第200师官兵驰援缅甸,固守东瓜,收复棠吉,以浴血沙场、为国捐躯的壮</a:t>
            </a:r>
            <a:r>
              <a:t/>
            </a:r>
            <a:br/>
            <a:r>
              <a:rPr lang="zh-CN" altLang="en-US" sz="1530" kern="0" dirty="0" smtClean="0">
                <a:solidFill>
                  <a:srgbClr val="000000"/>
                </a:solidFill>
                <a:latin typeface="Times New Roman" pitchFamily="65" charset="-122"/>
                <a:ea typeface="宋体" pitchFamily="65" charset="-122"/>
              </a:rPr>
              <a:t>举,谱写了抗日救国的新《采薇》。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2.有人说《自由报》记者宗祺仁是共产党,提醒戴安澜多加提防,他却回答“何防之有”,这是</a:t>
            </a:r>
            <a:r>
              <a:t/>
            </a:r>
            <a:br/>
            <a:r>
              <a:rPr lang="zh-CN" altLang="en-US" sz="1530" kern="0" dirty="0" smtClean="0">
                <a:solidFill>
                  <a:srgbClr val="000000"/>
                </a:solidFill>
                <a:latin typeface="Times New Roman" pitchFamily="65" charset="-122"/>
                <a:ea typeface="宋体" pitchFamily="65" charset="-122"/>
              </a:rPr>
              <a:t>为什么?请结合材料,分析戴安澜这样回答的理由。(6分)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3.戴安澜率第200师赴缅途中,曾赋《远征》二首以明志。诗中涉及哪些历史人物的事迹,又表</a:t>
            </a:r>
            <a:r>
              <a:t/>
            </a:r>
            <a:br/>
            <a:r>
              <a:rPr lang="zh-CN" altLang="en-US" sz="1530" kern="0" dirty="0" smtClean="0">
                <a:solidFill>
                  <a:srgbClr val="000000"/>
                </a:solidFill>
                <a:latin typeface="Times New Roman" pitchFamily="65" charset="-122"/>
                <a:ea typeface="宋体" pitchFamily="65" charset="-122"/>
              </a:rPr>
              <a:t>达了什么志向?请结合材料,谈谈你的理解。(6分)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4.作为著名的抗日爱国将领,戴安澜不仅深受国人爱戴,甚至连敌人也不得不佩服,其中必有内</a:t>
            </a:r>
            <a:r>
              <a:t/>
            </a:r>
            <a:br/>
            <a:r>
              <a:rPr lang="zh-CN" altLang="en-US" sz="1530" kern="0" dirty="0" smtClean="0">
                <a:solidFill>
                  <a:srgbClr val="000000"/>
                </a:solidFill>
                <a:latin typeface="Times New Roman" pitchFamily="65" charset="-122"/>
                <a:ea typeface="宋体" pitchFamily="65" charset="-122"/>
              </a:rPr>
              <a:t>在原因。请结合材料具体分析。(8分)</a:t>
            </a:r>
            <a:endParaRPr lang="zh-CN" altLang="en-US"/>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所搜集到的地理文献资料一分为二,将有关水利、贡赋、经济、军事部分,编为《天下郡国利</a:t>
            </a:r>
            <a:r>
              <a:t/>
            </a:r>
            <a:br/>
            <a:r>
              <a:rPr lang="zh-CN" altLang="en-US" sz="1530" kern="0" dirty="0" smtClean="0">
                <a:solidFill>
                  <a:srgbClr val="000000"/>
                </a:solidFill>
                <a:latin typeface="Times New Roman" pitchFamily="65" charset="-122"/>
                <a:ea typeface="宋体" pitchFamily="65" charset="-122"/>
              </a:rPr>
              <a:t>病书》;有关地理沿革、建制、山川、名胜部分,则编为《肇域志》。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《日知录》是顾炎武的一部读书札记,最能代表他的严谨笃实与学术创新,也反映了他一贯不</a:t>
            </a:r>
            <a:r>
              <a:t/>
            </a:r>
            <a:br/>
            <a:r>
              <a:rPr lang="zh-CN" altLang="en-US" sz="1530" kern="0" dirty="0" smtClean="0">
                <a:solidFill>
                  <a:srgbClr val="000000"/>
                </a:solidFill>
                <a:latin typeface="Times New Roman" pitchFamily="65" charset="-122"/>
                <a:ea typeface="宋体" pitchFamily="65" charset="-122"/>
              </a:rPr>
              <a:t>愿“速于成书,躁于求名”的治学品格。全书共三十二卷,以“明学术,正人心,拨乱世,以兴太</a:t>
            </a:r>
            <a:r>
              <a:t/>
            </a:r>
            <a:br/>
            <a:r>
              <a:rPr lang="zh-CN" altLang="en-US" sz="1530" kern="0" dirty="0" smtClean="0">
                <a:solidFill>
                  <a:srgbClr val="000000"/>
                </a:solidFill>
                <a:latin typeface="Times New Roman" pitchFamily="65" charset="-122"/>
                <a:ea typeface="宋体" pitchFamily="65" charset="-122"/>
              </a:rPr>
              <a:t>平之事”为宗旨,体现了他的学术、政治思想。康熙九年初刻八卷本刊行后,他又不断增改,至</a:t>
            </a:r>
            <a:r>
              <a:t/>
            </a:r>
            <a:br/>
            <a:r>
              <a:rPr lang="zh-CN" altLang="en-US" sz="1530" kern="0" dirty="0" smtClean="0">
                <a:solidFill>
                  <a:srgbClr val="000000"/>
                </a:solidFill>
                <a:latin typeface="Times New Roman" pitchFamily="65" charset="-122"/>
                <a:ea typeface="宋体" pitchFamily="65" charset="-122"/>
              </a:rPr>
              <a:t>康熙十五年,已得手稿二十余卷。顾炎武在该书的题记中说,他从小读书,“每有所得,辄记</a:t>
            </a:r>
            <a:r>
              <a:t/>
            </a:r>
            <a:br/>
            <a:r>
              <a:rPr lang="zh-CN" altLang="en-US" sz="1530" kern="0" dirty="0" smtClean="0">
                <a:solidFill>
                  <a:srgbClr val="000000"/>
                </a:solidFill>
                <a:latin typeface="Times New Roman" pitchFamily="65" charset="-122"/>
                <a:ea typeface="宋体" pitchFamily="65" charset="-122"/>
              </a:rPr>
              <a:t>之。其有不合,时复改定”。一旦发现前人著述中已有类似论说,一律删去。积三十余年,编成</a:t>
            </a:r>
            <a:r>
              <a:t/>
            </a:r>
            <a:br/>
            <a:r>
              <a:rPr lang="zh-CN" altLang="en-US" sz="1530" kern="0" dirty="0" smtClean="0">
                <a:solidFill>
                  <a:srgbClr val="000000"/>
                </a:solidFill>
                <a:latin typeface="Times New Roman" pitchFamily="65" charset="-122"/>
                <a:ea typeface="宋体" pitchFamily="65" charset="-122"/>
              </a:rPr>
              <a:t>此书。取《论语》子夏之言,命名为《日知录》,供后人研讨。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顾炎武把《论语》中的“博学于文”“行己有耻”作为自己的治学宗旨和处世之道,虚怀若</a:t>
            </a:r>
            <a:r>
              <a:t/>
            </a:r>
            <a:br/>
            <a:r>
              <a:rPr lang="zh-CN" altLang="en-US" sz="1530" kern="0" dirty="0" smtClean="0">
                <a:solidFill>
                  <a:srgbClr val="000000"/>
                </a:solidFill>
                <a:latin typeface="Times New Roman" pitchFamily="65" charset="-122"/>
                <a:ea typeface="宋体" pitchFamily="65" charset="-122"/>
              </a:rPr>
              <a:t>谷,严于律己,注重友情。在他看来,为学不日进则日退,独学无友则孤陋难成。交友是益学进</a:t>
            </a:r>
            <a:r>
              <a:t/>
            </a:r>
            <a:br/>
            <a:r>
              <a:rPr lang="zh-CN" altLang="en-US" sz="1530" kern="0" dirty="0" smtClean="0">
                <a:solidFill>
                  <a:srgbClr val="000000"/>
                </a:solidFill>
                <a:latin typeface="Times New Roman" pitchFamily="65" charset="-122"/>
                <a:ea typeface="宋体" pitchFamily="65" charset="-122"/>
              </a:rPr>
              <a:t>道的重要途径,古人学有所得,未尝不求同志之人,所以,寻友交友构成他为学生涯的重要组成</a:t>
            </a:r>
            <a:r>
              <a:t/>
            </a:r>
            <a:br/>
            <a:r>
              <a:rPr lang="zh-CN" altLang="en-US" sz="1530" kern="0" dirty="0" smtClean="0">
                <a:solidFill>
                  <a:srgbClr val="000000"/>
                </a:solidFill>
                <a:latin typeface="Times New Roman" pitchFamily="65" charset="-122"/>
                <a:ea typeface="宋体" pitchFamily="65" charset="-122"/>
              </a:rPr>
              <a:t>部分。在为学交友过程中,他始终推友之长,虚己待人,以友为师,其高尚品格足为后世楷模。</a:t>
            </a:r>
            <a:r>
              <a:t/>
            </a:r>
            <a:br/>
            <a:r>
              <a:rPr lang="zh-CN" altLang="en-US" sz="1530" kern="0" dirty="0" smtClean="0">
                <a:solidFill>
                  <a:srgbClr val="000000"/>
                </a:solidFill>
                <a:latin typeface="Times New Roman" pitchFamily="65" charset="-122"/>
                <a:ea typeface="宋体" pitchFamily="65" charset="-122"/>
              </a:rPr>
              <a:t>他晚年所撰《广师》,从学术视野、学术贡献、博闻强记、文风雅正、治学态度等方面,对同</a:t>
            </a:r>
            <a:r>
              <a:t/>
            </a:r>
            <a:br/>
            <a:r>
              <a:rPr lang="zh-CN" altLang="en-US" sz="1530" kern="0" dirty="0" smtClean="0">
                <a:solidFill>
                  <a:srgbClr val="000000"/>
                </a:solidFill>
                <a:latin typeface="Times New Roman" pitchFamily="65" charset="-122"/>
                <a:ea typeface="宋体" pitchFamily="65" charset="-122"/>
              </a:rPr>
              <a:t>时代的十位“同学之士”加以称许。其弟子潘耒在《日知录》序中,盛赞其师足迹半天下,所</a:t>
            </a:r>
            <a:endParaRPr lang="zh-CN" altLang="en-US"/>
          </a:p>
        </p:txBody>
      </p:sp>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答E给3分,答D给2分,答B给1分;答A、C不给分。回答三项或三项以上,不给分。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A.于文无据,原文并没有说戴安澜对文天祥的《过零丁洋》熟读成诵。B.略有错误,放</a:t>
            </a:r>
            <a:r>
              <a:rPr dirty="0"/>
              <a:t/>
            </a:r>
            <a:br>
              <a:rPr dirty="0"/>
            </a:br>
            <a:r>
              <a:rPr lang="zh-CN" altLang="en-US" sz="1530" kern="0" dirty="0" smtClean="0">
                <a:solidFill>
                  <a:srgbClr val="000000"/>
                </a:solidFill>
                <a:latin typeface="Times New Roman" pitchFamily="65" charset="-122"/>
                <a:ea typeface="宋体" pitchFamily="65" charset="-122"/>
              </a:rPr>
              <a:t>心不下的还有父母。C.曲解文意,“提议”有误,原文第5段第2句说“英国要求远征军申请难</a:t>
            </a:r>
            <a:r>
              <a:rPr dirty="0"/>
              <a:t/>
            </a:r>
            <a:br>
              <a:rPr dirty="0"/>
            </a:br>
            <a:r>
              <a:rPr lang="zh-CN" altLang="en-US" sz="1530" kern="0" dirty="0" smtClean="0">
                <a:solidFill>
                  <a:srgbClr val="000000"/>
                </a:solidFill>
                <a:latin typeface="Times New Roman" pitchFamily="65" charset="-122"/>
                <a:ea typeface="宋体" pitchFamily="65" charset="-122"/>
              </a:rPr>
              <a:t>民身份,以便英国军队收容”。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①国难当头,应以民族大义为重,勠力同心,共赴国难;②宗的见解卓越,报道真实感人,</a:t>
            </a:r>
            <a:r>
              <a:rPr dirty="0"/>
              <a:t/>
            </a:r>
            <a:br>
              <a:rPr dirty="0"/>
            </a:br>
            <a:r>
              <a:rPr lang="zh-CN" altLang="en-US" sz="1530" kern="0" dirty="0" smtClean="0">
                <a:solidFill>
                  <a:srgbClr val="000000"/>
                </a:solidFill>
                <a:latin typeface="Times New Roman" pitchFamily="65" charset="-122"/>
                <a:ea typeface="宋体" pitchFamily="65" charset="-122"/>
              </a:rPr>
              <a:t>是少有的爱国志士;③作为莫逆之交,只应相互敬重,不能彼此防备。(每答出一点给2分)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回答此题需找到信息所在区间(第2段),重点词句在戴安澜的语言描写中有体现,如国共</a:t>
            </a:r>
            <a:r>
              <a:rPr dirty="0"/>
              <a:t/>
            </a:r>
            <a:br>
              <a:rPr dirty="0"/>
            </a:br>
            <a:r>
              <a:rPr lang="zh-CN" altLang="en-US" sz="1530" kern="0" dirty="0" smtClean="0">
                <a:solidFill>
                  <a:srgbClr val="000000"/>
                </a:solidFill>
                <a:latin typeface="Times New Roman" pitchFamily="65" charset="-122"/>
                <a:ea typeface="宋体" pitchFamily="65" charset="-122"/>
              </a:rPr>
              <a:t>合作、写过真实感人的报道、卓越的见解、爱国志士等。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①第一首借诸葛亮远征平定蛮夷的事迹,说明自己率领的是正义之师、威武之师,表</a:t>
            </a:r>
            <a:r>
              <a:rPr dirty="0"/>
              <a:t/>
            </a:r>
            <a:br>
              <a:rPr dirty="0"/>
            </a:br>
            <a:r>
              <a:rPr lang="zh-CN" altLang="en-US" sz="1530" kern="0" dirty="0" smtClean="0">
                <a:solidFill>
                  <a:srgbClr val="000000"/>
                </a:solidFill>
                <a:latin typeface="Times New Roman" pitchFamily="65" charset="-122"/>
                <a:ea typeface="宋体" pitchFamily="65" charset="-122"/>
              </a:rPr>
              <a:t>达了荡平敌寇、解民于倒悬的信念;②第二首借秦始皇开拓疆土的事迹,表达超越秦皇、弘扬</a:t>
            </a:r>
            <a:r>
              <a:rPr dirty="0"/>
              <a:t/>
            </a:r>
            <a:br>
              <a:rPr dirty="0"/>
            </a:br>
            <a:r>
              <a:rPr lang="zh-CN" altLang="en-US" sz="1530" kern="0" dirty="0" smtClean="0">
                <a:solidFill>
                  <a:srgbClr val="000000"/>
                </a:solidFill>
                <a:latin typeface="Times New Roman" pitchFamily="65" charset="-122"/>
                <a:ea typeface="宋体" pitchFamily="65" charset="-122"/>
              </a:rPr>
              <a:t>国威的壮志,抒发了澄清宇宙、安抚黎庶的气概。(每答出一点给3分)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涉及的历史人物为诸葛亮、秦始皇,结合历史人物的故事和当时的情状,阐述戴安澜的</a:t>
            </a:r>
            <a:r>
              <a:rPr dirty="0"/>
              <a:t/>
            </a:r>
            <a:br>
              <a:rPr dirty="0"/>
            </a:br>
            <a:r>
              <a:rPr lang="zh-CN" altLang="en-US" sz="1530" kern="0" dirty="0" smtClean="0">
                <a:solidFill>
                  <a:srgbClr val="000000"/>
                </a:solidFill>
                <a:latin typeface="Times New Roman" pitchFamily="65" charset="-122"/>
                <a:ea typeface="宋体" pitchFamily="65" charset="-122"/>
              </a:rPr>
              <a:t>志向。需注意写出自己的理解。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①超越党派利益,献身正义事业,血酬壮志,精忠报国;②为人平和,不求功名,临危不惧,</a:t>
            </a:r>
            <a:r>
              <a:rPr dirty="0"/>
              <a:t/>
            </a:r>
            <a:br>
              <a:rPr dirty="0"/>
            </a:br>
            <a:r>
              <a:rPr lang="zh-CN" altLang="en-US" sz="1530" kern="0" dirty="0" smtClean="0">
                <a:solidFill>
                  <a:srgbClr val="000000"/>
                </a:solidFill>
                <a:latin typeface="Times New Roman" pitchFamily="65" charset="-122"/>
                <a:ea typeface="宋体" pitchFamily="65" charset="-122"/>
              </a:rPr>
              <a:t>胸怀坦荡;③关爱家人,情真意切,侠骨柔肠,勇于担当;④身为军人,熟读文史,精通琴棋书画,兼</a:t>
            </a:r>
            <a:r>
              <a:rPr dirty="0"/>
              <a:t/>
            </a:r>
            <a:br>
              <a:rPr dirty="0"/>
            </a:br>
            <a:r>
              <a:rPr lang="zh-CN" altLang="en-US" sz="1530" kern="0" dirty="0" smtClean="0">
                <a:solidFill>
                  <a:srgbClr val="000000"/>
                </a:solidFill>
                <a:latin typeface="Times New Roman" pitchFamily="65" charset="-122"/>
                <a:ea typeface="宋体" pitchFamily="65" charset="-122"/>
              </a:rPr>
              <a:t>具文韬武略;⑤英勇善战,指挥若定,治军有方,视死如归。(每答出一点给2分,给满8分为止。如</a:t>
            </a:r>
            <a:r>
              <a:rPr dirty="0"/>
              <a:t/>
            </a:r>
            <a:br>
              <a:rPr dirty="0"/>
            </a:br>
            <a:r>
              <a:rPr lang="zh-CN" altLang="en-US" sz="1530" kern="0" dirty="0" smtClean="0">
                <a:solidFill>
                  <a:srgbClr val="000000"/>
                </a:solidFill>
                <a:latin typeface="Times New Roman" pitchFamily="65" charset="-122"/>
                <a:ea typeface="宋体" pitchFamily="65" charset="-122"/>
              </a:rPr>
              <a:t>有其他答案,可根据观点明确、理由充分、论述合理的程度,酌情给分)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回答此题不但要分析原文,还要注意相关链接内容,从整体上把握戴安澜的品格精神,重</a:t>
            </a:r>
            <a:r>
              <a:rPr dirty="0"/>
              <a:t/>
            </a:r>
            <a:br>
              <a:rPr dirty="0"/>
            </a:br>
            <a:r>
              <a:rPr lang="zh-CN" altLang="en-US" sz="1530" kern="0" dirty="0" smtClean="0">
                <a:solidFill>
                  <a:srgbClr val="000000"/>
                </a:solidFill>
                <a:latin typeface="Times New Roman" pitchFamily="65" charset="-122"/>
                <a:ea typeface="宋体" pitchFamily="65" charset="-122"/>
              </a:rPr>
              <a:t>点分析4、5两段,多侧面多角度总结日军佩服戴将军的原因,此题需分条陈述。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四、(2015课标全国Ⅰ,12,25分)阅读下面的文字,完成1—4 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朱东润自传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1896年我出生在江苏泰兴一个失业店员的家庭,早年生活艰苦,所受的教育也存在着一定的波</a:t>
            </a:r>
            <a:r>
              <a:rPr dirty="0"/>
              <a:t/>
            </a:r>
            <a:br>
              <a:rPr dirty="0"/>
            </a:br>
            <a:r>
              <a:rPr lang="zh-CN" altLang="en-US" sz="1530" kern="0" dirty="0" smtClean="0">
                <a:solidFill>
                  <a:srgbClr val="000000"/>
                </a:solidFill>
                <a:latin typeface="Times New Roman" pitchFamily="65" charset="-122"/>
                <a:ea typeface="宋体" pitchFamily="65" charset="-122"/>
              </a:rPr>
              <a:t>折。21岁我到梧州担任广西第二中学的外语教师,23岁调任南通师范学校教师。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1929年4月间,我到武汉大学担任外语讲师,从此我就成为大学教师。那时武汉大学的文学院</a:t>
            </a:r>
            <a:r>
              <a:rPr dirty="0"/>
              <a:t/>
            </a:r>
            <a:br>
              <a:rPr dirty="0"/>
            </a:br>
            <a:r>
              <a:rPr lang="zh-CN" altLang="en-US" sz="1530" kern="0" dirty="0" smtClean="0">
                <a:solidFill>
                  <a:srgbClr val="000000"/>
                </a:solidFill>
                <a:latin typeface="Times New Roman" pitchFamily="65" charset="-122"/>
                <a:ea typeface="宋体" pitchFamily="65" charset="-122"/>
              </a:rPr>
              <a:t>长是闻一多教授,他看到中文系的教师实在太复杂,总想来一些变动。用近年的说法,这叫作掺</a:t>
            </a:r>
            <a:r>
              <a:rPr dirty="0"/>
              <a:t/>
            </a:r>
            <a:br>
              <a:rPr dirty="0"/>
            </a:br>
            <a:r>
              <a:rPr lang="zh-CN" altLang="en-US" sz="1530" kern="0" dirty="0" smtClean="0">
                <a:solidFill>
                  <a:srgbClr val="000000"/>
                </a:solidFill>
                <a:latin typeface="Times New Roman" pitchFamily="65" charset="-122"/>
                <a:ea typeface="宋体" pitchFamily="65" charset="-122"/>
              </a:rPr>
              <a:t>沙子。我的命运是作为沙子而到中文系开课的。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大约是1939年吧,一所内迁的大学的中文系在学年开始,出现了传记研究这一个课,其下注明本</a:t>
            </a:r>
            <a:r>
              <a:rPr dirty="0"/>
              <a:t/>
            </a:r>
            <a:br>
              <a:rPr dirty="0"/>
            </a:br>
            <a:r>
              <a:rPr lang="zh-CN" altLang="en-US" sz="1530" kern="0" dirty="0" smtClean="0">
                <a:solidFill>
                  <a:srgbClr val="000000"/>
                </a:solidFill>
                <a:latin typeface="Times New Roman" pitchFamily="65" charset="-122"/>
                <a:ea typeface="宋体" pitchFamily="65" charset="-122"/>
              </a:rPr>
              <a:t>年开韩柳文。传记文学也好,韩柳文学也不妨,但是怎么会在传记研究这个总题下面开韩柳文</a:t>
            </a:r>
            <a:r>
              <a:rPr dirty="0"/>
              <a:t/>
            </a:r>
            <a:br>
              <a:rPr dirty="0"/>
            </a:br>
            <a:r>
              <a:rPr lang="zh-CN" altLang="en-US" sz="1530" kern="0" dirty="0" smtClean="0">
                <a:solidFill>
                  <a:srgbClr val="000000"/>
                </a:solidFill>
                <a:latin typeface="Times New Roman" pitchFamily="65" charset="-122"/>
                <a:ea typeface="宋体" pitchFamily="65" charset="-122"/>
              </a:rPr>
              <a:t>呢?在当时的大学里,出现的怪事不少,可是这一项多少和我的兴趣有关,这就决定了我对于传</a:t>
            </a:r>
            <a:r>
              <a:rPr dirty="0"/>
              <a:t/>
            </a:r>
            <a:br>
              <a:rPr dirty="0"/>
            </a:br>
            <a:r>
              <a:rPr lang="zh-CN" altLang="en-US" sz="1530" kern="0" dirty="0" smtClean="0">
                <a:solidFill>
                  <a:srgbClr val="000000"/>
                </a:solidFill>
                <a:latin typeface="Times New Roman" pitchFamily="65" charset="-122"/>
                <a:ea typeface="宋体" pitchFamily="65" charset="-122"/>
              </a:rPr>
              <a:t>记文学献身的意图。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《四库全书总目》有传记类,指出《晏子春秋》为传之祖,《孔子三朝记》为记之祖,这是三百</a:t>
            </a:r>
            <a:r>
              <a:rPr dirty="0"/>
              <a:t/>
            </a:r>
            <a:br>
              <a:rPr dirty="0"/>
            </a:br>
            <a:r>
              <a:rPr lang="zh-CN" altLang="en-US" sz="1530" kern="0" dirty="0" smtClean="0">
                <a:solidFill>
                  <a:srgbClr val="000000"/>
                </a:solidFill>
                <a:latin typeface="Times New Roman" pitchFamily="65" charset="-122"/>
                <a:ea typeface="宋体" pitchFamily="65" charset="-122"/>
              </a:rPr>
              <a:t>年前的看法,现在用不上了。有人说《史记》《汉书》为传记之祖,这个也用不上。《史》</a:t>
            </a:r>
            <a:r>
              <a:rPr dirty="0"/>
              <a:t/>
            </a:r>
            <a:br>
              <a:rPr dirty="0"/>
            </a:br>
            <a:r>
              <a:rPr lang="zh-CN" altLang="en-US" sz="1530" kern="0" dirty="0" smtClean="0">
                <a:solidFill>
                  <a:srgbClr val="000000"/>
                </a:solidFill>
                <a:latin typeface="Times New Roman" pitchFamily="65" charset="-122"/>
                <a:ea typeface="宋体" pitchFamily="65" charset="-122"/>
              </a:rPr>
              <a:t>《汉》有互见法,对于一个人的评价,常常需要通读全书多卷,才能得其大略。可是在传记文学</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里,一个传主只有一本书,必须在这本书里把对他的评价全部交代。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是不是古人所作的传、行状、神道碑这一类的作品对于近代传记文学的写作有什么帮助呢?</a:t>
            </a:r>
            <a:r>
              <a:t/>
            </a:r>
            <a:br/>
            <a:r>
              <a:rPr lang="zh-CN" altLang="en-US" sz="1530" kern="0" dirty="0" smtClean="0">
                <a:solidFill>
                  <a:srgbClr val="000000"/>
                </a:solidFill>
                <a:latin typeface="Times New Roman" pitchFamily="65" charset="-122"/>
                <a:ea typeface="宋体" pitchFamily="65" charset="-122"/>
              </a:rPr>
              <a:t>也不尽然。古代文人的这类作品,主要是对于死者的歌颂,对于近代传记文学是没有什么用处</a:t>
            </a:r>
            <a:r>
              <a:t/>
            </a:r>
            <a:br/>
            <a:r>
              <a:rPr lang="zh-CN" altLang="en-US" sz="1530" kern="0" dirty="0" smtClean="0">
                <a:solidFill>
                  <a:srgbClr val="000000"/>
                </a:solidFill>
                <a:latin typeface="Times New Roman" pitchFamily="65" charset="-122"/>
                <a:ea typeface="宋体" pitchFamily="65" charset="-122"/>
              </a:rPr>
              <a:t>的。这些作品,毕竟不是传记文学。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除了史家和文人的作品以外,是不是还有值得提出的呢?有的,这便是所谓别传。别传的名称,</a:t>
            </a:r>
            <a:r>
              <a:t/>
            </a:r>
            <a:br/>
            <a:r>
              <a:rPr lang="zh-CN" altLang="en-US" sz="1530" kern="0" dirty="0" smtClean="0">
                <a:solidFill>
                  <a:srgbClr val="000000"/>
                </a:solidFill>
                <a:latin typeface="Times New Roman" pitchFamily="65" charset="-122"/>
                <a:ea typeface="宋体" pitchFamily="65" charset="-122"/>
              </a:rPr>
              <a:t>可能不是作者的自称而是后人认为有别于正史,因此称为“别传”。有些简单一些,也可称为</a:t>
            </a:r>
            <a:r>
              <a:t/>
            </a:r>
            <a:br/>
            <a:r>
              <a:rPr lang="zh-CN" altLang="en-US" sz="1530" kern="0" dirty="0" smtClean="0">
                <a:solidFill>
                  <a:srgbClr val="000000"/>
                </a:solidFill>
                <a:latin typeface="Times New Roman" pitchFamily="65" charset="-122"/>
                <a:ea typeface="宋体" pitchFamily="65" charset="-122"/>
              </a:rPr>
              <a:t>传叙。这类作品写得都很生动,没有那些阿谀奉承之辞,而且是信笔直书,对于传主的错误和缺</a:t>
            </a:r>
            <a:r>
              <a:t/>
            </a:r>
            <a:br/>
            <a:r>
              <a:rPr lang="zh-CN" altLang="en-US" sz="1530" kern="0" dirty="0" smtClean="0">
                <a:solidFill>
                  <a:srgbClr val="000000"/>
                </a:solidFill>
                <a:latin typeface="Times New Roman" pitchFamily="65" charset="-122"/>
                <a:ea typeface="宋体" pitchFamily="65" charset="-122"/>
              </a:rPr>
              <a:t>陷,都是全部奉陈。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是不是可以从国外吸收传记文学的写作方法呢?当然可以,而且有此必要。但是不能没有一个</a:t>
            </a:r>
            <a:r>
              <a:t/>
            </a:r>
            <a:br/>
            <a:r>
              <a:rPr lang="zh-CN" altLang="en-US" sz="1530" kern="0" dirty="0" smtClean="0">
                <a:solidFill>
                  <a:srgbClr val="000000"/>
                </a:solidFill>
                <a:latin typeface="Times New Roman" pitchFamily="65" charset="-122"/>
                <a:ea typeface="宋体" pitchFamily="65" charset="-122"/>
              </a:rPr>
              <a:t>抉择。罗马时代的勃路塔克是最好的了,但是他的时代和我们相去太远,而且他的那部大作,所</a:t>
            </a:r>
            <a:r>
              <a:t/>
            </a:r>
            <a:br/>
            <a:r>
              <a:rPr lang="zh-CN" altLang="en-US" sz="1530" kern="0" dirty="0" smtClean="0">
                <a:solidFill>
                  <a:srgbClr val="000000"/>
                </a:solidFill>
                <a:latin typeface="Times New Roman" pitchFamily="65" charset="-122"/>
                <a:ea typeface="宋体" pitchFamily="65" charset="-122"/>
              </a:rPr>
              <a:t>着重的是相互比较而很少对于传主的刻画,因此我们只能看到一个大略而看不到入情入理的</a:t>
            </a:r>
            <a:r>
              <a:t/>
            </a:r>
            <a:br/>
            <a:r>
              <a:rPr lang="zh-CN" altLang="en-US" sz="1530" kern="0" dirty="0" smtClean="0">
                <a:solidFill>
                  <a:srgbClr val="000000"/>
                </a:solidFill>
                <a:latin typeface="Times New Roman" pitchFamily="65" charset="-122"/>
                <a:ea typeface="宋体" pitchFamily="65" charset="-122"/>
              </a:rPr>
              <a:t>细致的分析。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英国的《约翰逊博士传》是传记文学中的不朽名作,英国人把它推重到极高的地位。这部书</a:t>
            </a:r>
            <a:r>
              <a:t/>
            </a:r>
            <a:br/>
            <a:r>
              <a:rPr lang="zh-CN" altLang="en-US" sz="1530" kern="0" dirty="0" smtClean="0">
                <a:solidFill>
                  <a:srgbClr val="000000"/>
                </a:solidFill>
                <a:latin typeface="Times New Roman" pitchFamily="65" charset="-122"/>
                <a:ea typeface="宋体" pitchFamily="65" charset="-122"/>
              </a:rPr>
              <a:t>的细致是到了一个登峰造极的地位,但是的确也难免有些琐碎。而且由于约翰逊并不处于当</a:t>
            </a:r>
            <a:endParaRPr lang="zh-CN" altLang="en-US"/>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时的政治中心,其人也并不能代表英国的一般人物,所以这部作品不是我们必须模仿的范本。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是不是我国已经翻译过来的《维多利亚女王传》可以作为范本呢?应当说是可以,由于作者着</a:t>
            </a:r>
            <a:r>
              <a:rPr dirty="0"/>
              <a:t/>
            </a:r>
            <a:br>
              <a:rPr dirty="0"/>
            </a:br>
            <a:r>
              <a:rPr lang="zh-CN" altLang="en-US" sz="1530" kern="0" dirty="0" smtClean="0">
                <a:solidFill>
                  <a:srgbClr val="000000"/>
                </a:solidFill>
                <a:latin typeface="Times New Roman" pitchFamily="65" charset="-122"/>
                <a:ea typeface="宋体" pitchFamily="65" charset="-122"/>
              </a:rPr>
              <a:t>墨无多,处处显得“颊上三毫”的风神。可是中国文人相传的做法,正是走的一样的道路,所以</a:t>
            </a:r>
            <a:r>
              <a:rPr dirty="0"/>
              <a:t/>
            </a:r>
            <a:br>
              <a:rPr dirty="0"/>
            </a:br>
            <a:r>
              <a:rPr lang="zh-CN" altLang="en-US" sz="1530" kern="0" dirty="0" smtClean="0">
                <a:solidFill>
                  <a:srgbClr val="000000"/>
                </a:solidFill>
                <a:latin typeface="Times New Roman" pitchFamily="65" charset="-122"/>
                <a:ea typeface="宋体" pitchFamily="65" charset="-122"/>
              </a:rPr>
              <a:t>无论近代人怎么推崇这部作品,总还不免令人有“穿新鞋走老路”的戒心。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国内外的作品读过一些,也读过法国评论家莫洛亚的传记文学理论,是不是对于传记文学就算</a:t>
            </a:r>
            <a:r>
              <a:rPr dirty="0"/>
              <a:t/>
            </a:r>
            <a:br>
              <a:rPr dirty="0"/>
            </a:br>
            <a:r>
              <a:rPr lang="zh-CN" altLang="en-US" sz="1530" kern="0" dirty="0" smtClean="0">
                <a:solidFill>
                  <a:srgbClr val="000000"/>
                </a:solidFill>
                <a:latin typeface="Times New Roman" pitchFamily="65" charset="-122"/>
                <a:ea typeface="宋体" pitchFamily="65" charset="-122"/>
              </a:rPr>
              <a:t>有些认识呢?不算,在自己没有动手创作之前,就不能算是认识。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这时是1940年左右,中国正在艰苦抗战,我只身独处,住在四川乐山的郊区,每周得进城到学校</a:t>
            </a:r>
            <a:r>
              <a:rPr dirty="0"/>
              <a:t/>
            </a:r>
            <a:br>
              <a:rPr dirty="0"/>
            </a:br>
            <a:r>
              <a:rPr lang="zh-CN" altLang="en-US" sz="1530" kern="0" dirty="0" smtClean="0">
                <a:solidFill>
                  <a:srgbClr val="000000"/>
                </a:solidFill>
                <a:latin typeface="Times New Roman" pitchFamily="65" charset="-122"/>
                <a:ea typeface="宋体" pitchFamily="65" charset="-122"/>
              </a:rPr>
              <a:t>上课,生活也很艰苦。家乡已经陷落了,妻室儿女,一家八口,正在死亡线上挣扎。我决心把研</a:t>
            </a:r>
            <a:r>
              <a:rPr dirty="0"/>
              <a:t/>
            </a:r>
            <a:br>
              <a:rPr dirty="0"/>
            </a:br>
            <a:r>
              <a:rPr lang="zh-CN" altLang="en-US" sz="1530" kern="0" dirty="0" smtClean="0">
                <a:solidFill>
                  <a:srgbClr val="000000"/>
                </a:solidFill>
                <a:latin typeface="Times New Roman" pitchFamily="65" charset="-122"/>
                <a:ea typeface="宋体" pitchFamily="65" charset="-122"/>
              </a:rPr>
              <a:t>读的各种传记作为范本,自己也写出一本来。我写谁呢?我考虑了好久,最后决定写明代的张</a:t>
            </a:r>
            <a:r>
              <a:rPr dirty="0"/>
              <a:t/>
            </a:r>
            <a:br>
              <a:rPr dirty="0"/>
            </a:br>
            <a:r>
              <a:rPr lang="zh-CN" altLang="en-US" sz="1530" kern="0" dirty="0" smtClean="0">
                <a:solidFill>
                  <a:srgbClr val="000000"/>
                </a:solidFill>
                <a:latin typeface="Times New Roman" pitchFamily="65" charset="-122"/>
                <a:ea typeface="宋体" pitchFamily="65" charset="-122"/>
              </a:rPr>
              <a:t>居正。第一,因为他能把一个充满内忧外患的国家拯救出来,为垂亡的明王朝延长了七十年的</a:t>
            </a:r>
            <a:r>
              <a:rPr dirty="0"/>
              <a:t/>
            </a:r>
            <a:br>
              <a:rPr dirty="0"/>
            </a:br>
            <a:r>
              <a:rPr lang="zh-CN" altLang="en-US" sz="1530" kern="0" dirty="0" smtClean="0">
                <a:solidFill>
                  <a:srgbClr val="000000"/>
                </a:solidFill>
                <a:latin typeface="Times New Roman" pitchFamily="65" charset="-122"/>
                <a:ea typeface="宋体" pitchFamily="65" charset="-122"/>
              </a:rPr>
              <a:t>寿命。第二,因为他不顾个人的安危和世人的唾骂,终于完成历史赋予他的使命。他不是没有</a:t>
            </a:r>
            <a:r>
              <a:rPr dirty="0"/>
              <a:t/>
            </a:r>
            <a:br>
              <a:rPr dirty="0"/>
            </a:br>
            <a:r>
              <a:rPr lang="zh-CN" altLang="en-US" sz="1530" kern="0" dirty="0" smtClean="0">
                <a:solidFill>
                  <a:srgbClr val="000000"/>
                </a:solidFill>
                <a:latin typeface="Times New Roman" pitchFamily="65" charset="-122"/>
                <a:ea typeface="宋体" pitchFamily="65" charset="-122"/>
              </a:rPr>
              <a:t>缺点的,但是无论他有多大的缺点,他是唯一能够拯救那个时代的人物。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相关链接</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①自传和传人,本是性质类似的著述,除了因为作者立场的不同,因而有必要的区别以外,原来</a:t>
            </a:r>
            <a:r>
              <a:rPr dirty="0"/>
              <a:t/>
            </a:r>
            <a:br>
              <a:rPr dirty="0"/>
            </a:br>
            <a:r>
              <a:rPr lang="zh-CN" altLang="en-US" sz="1530" kern="0" dirty="0" smtClean="0">
                <a:solidFill>
                  <a:srgbClr val="000000"/>
                </a:solidFill>
                <a:latin typeface="Times New Roman" pitchFamily="65" charset="-122"/>
                <a:ea typeface="宋体" pitchFamily="65" charset="-122"/>
              </a:rPr>
              <a:t>没有很大的差异。但是在西洋文学里,常会发生分类的麻烦。我们则传叙二字连用指明同类</a:t>
            </a:r>
            <a:r>
              <a:rPr dirty="0"/>
              <a:t/>
            </a:r>
            <a:br>
              <a:rPr dirty="0"/>
            </a:br>
            <a:r>
              <a:rPr lang="zh-CN" altLang="en-US" sz="1530" kern="0" dirty="0" smtClean="0">
                <a:solidFill>
                  <a:srgbClr val="000000"/>
                </a:solidFill>
                <a:latin typeface="Times New Roman" pitchFamily="65" charset="-122"/>
                <a:ea typeface="宋体" pitchFamily="65" charset="-122"/>
              </a:rPr>
              <a:t>的文学。同时因为古代的用法,传人曰传,自叙曰叙,这种分别的观念,是一种原有的观念,所以</a:t>
            </a:r>
            <a:r>
              <a:rPr dirty="0"/>
              <a:t/>
            </a:r>
            <a:br>
              <a:rPr dirty="0"/>
            </a:br>
            <a:r>
              <a:rPr lang="zh-CN" altLang="en-US" sz="1530" kern="0" dirty="0" smtClean="0">
                <a:solidFill>
                  <a:srgbClr val="000000"/>
                </a:solidFill>
                <a:latin typeface="Times New Roman" pitchFamily="65" charset="-122"/>
                <a:ea typeface="宋体" pitchFamily="65" charset="-122"/>
              </a:rPr>
              <a:t>传叙文学,包括叙、传在内,丝毫不感觉牵强。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(朱东润《关于传叙文学的几个名词》)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②朱先生确是有儒家风度的学者,一身正气,因此他所选择的传主对象,差不多都是关心国计民</a:t>
            </a:r>
            <a:r>
              <a:rPr dirty="0"/>
              <a:t/>
            </a:r>
            <a:br>
              <a:rPr dirty="0"/>
            </a:br>
            <a:r>
              <a:rPr lang="zh-CN" altLang="en-US" sz="1530" kern="0" dirty="0" smtClean="0">
                <a:solidFill>
                  <a:srgbClr val="000000"/>
                </a:solidFill>
                <a:latin typeface="Times New Roman" pitchFamily="65" charset="-122"/>
                <a:ea typeface="宋体" pitchFamily="65" charset="-122"/>
              </a:rPr>
              <a:t>生的有为之士。他强调关切现实,拯救危亡,尊崇气节与品格。这都是可以理解的。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(傅璇琮《理性的思索和情感的倾注——读朱东润先生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史传文学随想》)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1.下列对材料有关内容的分析和概括,最恰当的两项是(5分)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A.当年有所大学的中文系开传记研究课,课程内容却是韩愈、柳宗元的古文,朱东润就是因为</a:t>
            </a:r>
            <a:r>
              <a:rPr dirty="0"/>
              <a:t/>
            </a:r>
            <a:br>
              <a:rPr dirty="0"/>
            </a:br>
            <a:r>
              <a:rPr lang="zh-CN" altLang="en-US" sz="1530" kern="0" dirty="0" smtClean="0">
                <a:solidFill>
                  <a:srgbClr val="000000"/>
                </a:solidFill>
                <a:latin typeface="Times New Roman" pitchFamily="65" charset="-122"/>
                <a:ea typeface="宋体" pitchFamily="65" charset="-122"/>
              </a:rPr>
              <a:t>这件事决心献身传记文学的研究。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B.“我的命运是作为沙子而到中文系开课的”,这样的表述与其说写出了自己过去的经历,不</a:t>
            </a:r>
            <a:r>
              <a:rPr dirty="0"/>
              <a:t/>
            </a:r>
            <a:br>
              <a:rPr dirty="0"/>
            </a:br>
            <a:r>
              <a:rPr lang="zh-CN" altLang="en-US" sz="1530" kern="0" dirty="0" smtClean="0">
                <a:solidFill>
                  <a:srgbClr val="000000"/>
                </a:solidFill>
                <a:latin typeface="Times New Roman" pitchFamily="65" charset="-122"/>
                <a:ea typeface="宋体" pitchFamily="65" charset="-122"/>
              </a:rPr>
              <a:t>如说反映了朱东润写自传时的心态。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C.朱东润虽然认可国外的传记文学,但却担心“穿新鞋走老路”,因此拒绝把近代人推崇的</a:t>
            </a:r>
            <a:r>
              <a:t/>
            </a:r>
            <a:br/>
            <a:r>
              <a:rPr lang="zh-CN" altLang="en-US" sz="1530" kern="0" dirty="0" smtClean="0">
                <a:solidFill>
                  <a:srgbClr val="000000"/>
                </a:solidFill>
                <a:latin typeface="Times New Roman" pitchFamily="65" charset="-122"/>
                <a:ea typeface="宋体" pitchFamily="65" charset="-122"/>
              </a:rPr>
              <a:t>《维多利亚女王传》作为写作范本。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D.出于自己的现实关怀来选择传主,是朱东润传记文学创作的一贯原则。有学者总体上对此</a:t>
            </a:r>
            <a:r>
              <a:t/>
            </a:r>
            <a:br/>
            <a:r>
              <a:rPr lang="zh-CN" altLang="en-US" sz="1530" kern="0" dirty="0" smtClean="0">
                <a:solidFill>
                  <a:srgbClr val="000000"/>
                </a:solidFill>
                <a:latin typeface="Times New Roman" pitchFamily="65" charset="-122"/>
                <a:ea typeface="宋体" pitchFamily="65" charset="-122"/>
              </a:rPr>
              <a:t>表示理解,但在态度上略有保留。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E.朱东润虽然认为“传叙文学”的说法更加科学,但为了避免常会发生的分类麻烦,还是在自</a:t>
            </a:r>
            <a:r>
              <a:t/>
            </a:r>
            <a:br/>
            <a:r>
              <a:rPr lang="zh-CN" altLang="en-US" sz="1530" kern="0" dirty="0" smtClean="0">
                <a:solidFill>
                  <a:srgbClr val="000000"/>
                </a:solidFill>
                <a:latin typeface="Times New Roman" pitchFamily="65" charset="-122"/>
                <a:ea typeface="宋体" pitchFamily="65" charset="-122"/>
              </a:rPr>
              <a:t>传中采用了“传记文学”的说法。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2.朱东润的传记文学观是如何形成的?请结合材料简要分析。(6分)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3.作为带有学术性质的自传,本文有什么特点?请简要回答。(6分)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4.朱东润认为传记文学作品应如何刻画和评价传主?你是否同意他的观点?请结合材料说明理</a:t>
            </a:r>
            <a:r>
              <a:t/>
            </a:r>
            <a:br/>
            <a:r>
              <a:rPr lang="zh-CN" altLang="en-US" sz="1530" kern="0" dirty="0" smtClean="0">
                <a:solidFill>
                  <a:srgbClr val="000000"/>
                </a:solidFill>
                <a:latin typeface="Times New Roman" pitchFamily="65" charset="-122"/>
                <a:ea typeface="宋体" pitchFamily="65" charset="-122"/>
              </a:rPr>
              <a:t>由。(8分)</a:t>
            </a:r>
            <a:endParaRPr lang="zh-CN" altLang="en-US"/>
          </a:p>
        </p:txBody>
      </p:sp>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答D给3分,答B给2分,答A给1分;答C、E不给分。回答三项或三项以上,不给分。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A.据原文第3段可知,“朱东润就是因为这件事决心献身传记文学的研究”不符合原文</a:t>
            </a:r>
            <a:r>
              <a:rPr dirty="0"/>
              <a:t/>
            </a:r>
            <a:br>
              <a:rPr dirty="0"/>
            </a:br>
            <a:r>
              <a:rPr lang="zh-CN" altLang="en-US" sz="1530" kern="0" dirty="0" smtClean="0">
                <a:solidFill>
                  <a:srgbClr val="000000"/>
                </a:solidFill>
                <a:latin typeface="Times New Roman" pitchFamily="65" charset="-122"/>
                <a:ea typeface="宋体" pitchFamily="65" charset="-122"/>
              </a:rPr>
              <a:t>意思,因为朱东润是因为对传记研究感兴趣而为之献身的。C.“拒绝把近代人推崇的《维多</a:t>
            </a:r>
            <a:r>
              <a:rPr dirty="0"/>
              <a:t/>
            </a:r>
            <a:br>
              <a:rPr dirty="0"/>
            </a:br>
            <a:r>
              <a:rPr lang="zh-CN" altLang="en-US" sz="1530" kern="0" dirty="0" smtClean="0">
                <a:solidFill>
                  <a:srgbClr val="000000"/>
                </a:solidFill>
                <a:latin typeface="Times New Roman" pitchFamily="65" charset="-122"/>
                <a:ea typeface="宋体" pitchFamily="65" charset="-122"/>
              </a:rPr>
              <a:t>利亚女王传》作为写作范本”不符合原文意思,原文第9段说“是不是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《维多利亚女王</a:t>
            </a:r>
            <a:r>
              <a:rPr dirty="0"/>
              <a:t/>
            </a:r>
            <a:br>
              <a:rPr dirty="0"/>
            </a:br>
            <a:r>
              <a:rPr lang="zh-CN" altLang="en-US" sz="1530" kern="0" dirty="0" smtClean="0">
                <a:solidFill>
                  <a:srgbClr val="000000"/>
                </a:solidFill>
                <a:latin typeface="Times New Roman" pitchFamily="65" charset="-122"/>
                <a:ea typeface="宋体" pitchFamily="65" charset="-122"/>
              </a:rPr>
              <a:t>传》可以作为范本呢?应当说是可以”“有‘穿新鞋走老路’的戒心”,但并未拒绝把它作为</a:t>
            </a:r>
            <a:r>
              <a:rPr dirty="0"/>
              <a:t/>
            </a:r>
            <a:br>
              <a:rPr dirty="0"/>
            </a:br>
            <a:r>
              <a:rPr lang="zh-CN" altLang="en-US" sz="1530" kern="0" dirty="0" smtClean="0">
                <a:solidFill>
                  <a:srgbClr val="000000"/>
                </a:solidFill>
                <a:latin typeface="Times New Roman" pitchFamily="65" charset="-122"/>
                <a:ea typeface="宋体" pitchFamily="65" charset="-122"/>
              </a:rPr>
              <a:t>范本。E.“还是在自传中采用了‘传记文学’的说法”有误,相关链接材料①中说“我们则</a:t>
            </a:r>
            <a:r>
              <a:rPr dirty="0"/>
              <a:t/>
            </a:r>
            <a:br>
              <a:rPr dirty="0"/>
            </a:br>
            <a:r>
              <a:rPr lang="zh-CN" altLang="en-US" sz="1530" kern="0" dirty="0" smtClean="0">
                <a:solidFill>
                  <a:srgbClr val="000000"/>
                </a:solidFill>
                <a:latin typeface="Times New Roman" pitchFamily="65" charset="-122"/>
                <a:ea typeface="宋体" pitchFamily="65" charset="-122"/>
              </a:rPr>
              <a:t>传叙二字连用指明同类的文学”。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①广泛阅读古今中外的传记作品,如《史记》《汉书》《约翰逊博士传》《维多利</a:t>
            </a:r>
            <a:r>
              <a:rPr dirty="0"/>
              <a:t/>
            </a:r>
            <a:br>
              <a:rPr dirty="0"/>
            </a:br>
            <a:r>
              <a:rPr lang="zh-CN" altLang="en-US" sz="1530" kern="0" dirty="0" smtClean="0">
                <a:solidFill>
                  <a:srgbClr val="000000"/>
                </a:solidFill>
                <a:latin typeface="Times New Roman" pitchFamily="65" charset="-122"/>
                <a:ea typeface="宋体" pitchFamily="65" charset="-122"/>
              </a:rPr>
              <a:t>亚女王传》等,并比较它们的异同;②深入研究传记文学理论,辨析不同概念,如阅读莫洛亚的</a:t>
            </a:r>
            <a:r>
              <a:rPr dirty="0"/>
              <a:t/>
            </a:r>
            <a:br>
              <a:rPr dirty="0"/>
            </a:br>
            <a:r>
              <a:rPr lang="zh-CN" altLang="en-US" sz="1530" kern="0" dirty="0" smtClean="0">
                <a:solidFill>
                  <a:srgbClr val="000000"/>
                </a:solidFill>
                <a:latin typeface="Times New Roman" pitchFamily="65" charset="-122"/>
                <a:ea typeface="宋体" pitchFamily="65" charset="-122"/>
              </a:rPr>
              <a:t>传记文学理论,分辨史传、别传、自传、传叙文学等;③进行传记文学写作实践,如给张居正写</a:t>
            </a:r>
            <a:r>
              <a:rPr dirty="0"/>
              <a:t/>
            </a:r>
            <a:br>
              <a:rPr dirty="0"/>
            </a:br>
            <a:r>
              <a:rPr lang="zh-CN" altLang="en-US" sz="1530" kern="0" dirty="0" smtClean="0">
                <a:solidFill>
                  <a:srgbClr val="000000"/>
                </a:solidFill>
                <a:latin typeface="Times New Roman" pitchFamily="65" charset="-122"/>
                <a:ea typeface="宋体" pitchFamily="65" charset="-122"/>
              </a:rPr>
              <a:t>传。(每答出一点给2分)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原文第4—10段写朱东润博览古今中外传记作品并深入研究传记文学的理论,第11段写</a:t>
            </a:r>
            <a:r>
              <a:rPr dirty="0"/>
              <a:t/>
            </a:r>
            <a:br>
              <a:rPr dirty="0"/>
            </a:br>
            <a:r>
              <a:rPr lang="zh-CN" altLang="en-US" sz="1530" kern="0" dirty="0" smtClean="0">
                <a:solidFill>
                  <a:srgbClr val="000000"/>
                </a:solidFill>
                <a:latin typeface="Times New Roman" pitchFamily="65" charset="-122"/>
                <a:ea typeface="宋体" pitchFamily="65" charset="-122"/>
              </a:rPr>
              <a:t>朱东润进行传记文学写作实践,据此概括作答。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①偏重学术经历,主要写自己的传记文学观及其形成过程;②写生平与写学术二者交</a:t>
            </a:r>
            <a:r>
              <a:rPr dirty="0"/>
              <a:t/>
            </a:r>
            <a:br>
              <a:rPr dirty="0"/>
            </a:br>
            <a:r>
              <a:rPr lang="zh-CN" altLang="en-US" sz="1530" kern="0" dirty="0" smtClean="0">
                <a:solidFill>
                  <a:srgbClr val="000000"/>
                </a:solidFill>
                <a:latin typeface="Times New Roman" pitchFamily="65" charset="-122"/>
                <a:ea typeface="宋体" pitchFamily="65" charset="-122"/>
              </a:rPr>
              <a:t>融,呈现学术背后的家国情怀;③行文平易自然,穿插使用口语,就像和老朋友闲谈一样。(每答</a:t>
            </a:r>
            <a:r>
              <a:rPr dirty="0"/>
              <a:t/>
            </a:r>
            <a:br>
              <a:rPr dirty="0"/>
            </a:br>
            <a:r>
              <a:rPr lang="zh-CN" altLang="en-US" sz="1530" kern="0" dirty="0" smtClean="0">
                <a:solidFill>
                  <a:srgbClr val="000000"/>
                </a:solidFill>
                <a:latin typeface="Times New Roman" pitchFamily="65" charset="-122"/>
                <a:ea typeface="宋体" pitchFamily="65" charset="-122"/>
              </a:rPr>
              <a:t>出一点给2分)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评论文章的特点,有鉴赏的意味,须从内容、行文脉络、语言特色等方面,紧密结合选</a:t>
            </a:r>
            <a:r>
              <a:rPr dirty="0"/>
              <a:t/>
            </a:r>
            <a:br>
              <a:rPr dirty="0"/>
            </a:br>
            <a:r>
              <a:rPr lang="zh-CN" altLang="en-US" sz="1530" kern="0" dirty="0" smtClean="0">
                <a:solidFill>
                  <a:srgbClr val="000000"/>
                </a:solidFill>
                <a:latin typeface="Times New Roman" pitchFamily="65" charset="-122"/>
                <a:ea typeface="宋体" pitchFamily="65" charset="-122"/>
              </a:rPr>
              <a:t>文,归纳概括。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第一问:①应该入情入理地细致刻画传主的个性。如果只重比较,就看不清传主的个</a:t>
            </a:r>
            <a:r>
              <a:rPr dirty="0"/>
              <a:t/>
            </a:r>
            <a:br>
              <a:rPr dirty="0"/>
            </a:br>
            <a:r>
              <a:rPr lang="zh-CN" altLang="en-US" sz="1530" kern="0" dirty="0" smtClean="0">
                <a:solidFill>
                  <a:srgbClr val="000000"/>
                </a:solidFill>
                <a:latin typeface="Times New Roman" pitchFamily="65" charset="-122"/>
                <a:ea typeface="宋体" pitchFamily="65" charset="-122"/>
              </a:rPr>
              <a:t>性,而要是像《维多利亚女王传》那样就不够细致,像《约翰逊博士传》那样细致则难免琐</a:t>
            </a:r>
            <a:r>
              <a:rPr dirty="0"/>
              <a:t/>
            </a:r>
            <a:br>
              <a:rPr dirty="0"/>
            </a:br>
            <a:r>
              <a:rPr lang="zh-CN" altLang="en-US" sz="1530" kern="0" dirty="0" smtClean="0">
                <a:solidFill>
                  <a:srgbClr val="000000"/>
                </a:solidFill>
                <a:latin typeface="Times New Roman" pitchFamily="65" charset="-122"/>
                <a:ea typeface="宋体" pitchFamily="65" charset="-122"/>
              </a:rPr>
              <a:t>碎。②应该信笔直书,全面评价传主的优缺点。要是像有些古代文人的作品那样只是歌颂死</a:t>
            </a:r>
            <a:r>
              <a:rPr dirty="0"/>
              <a:t/>
            </a:r>
            <a:br>
              <a:rPr dirty="0"/>
            </a:br>
            <a:r>
              <a:rPr lang="zh-CN" altLang="en-US" sz="1530" kern="0" dirty="0" smtClean="0">
                <a:solidFill>
                  <a:srgbClr val="000000"/>
                </a:solidFill>
                <a:latin typeface="Times New Roman" pitchFamily="65" charset="-122"/>
                <a:ea typeface="宋体" pitchFamily="65" charset="-122"/>
              </a:rPr>
              <a:t>者,就不是传记文学。(每答出一点给2分)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观点一:同意。理由:①只有入情入理地细致刻画传主的个性,才能给人深刻的印象,且具有可</a:t>
            </a:r>
            <a:r>
              <a:rPr dirty="0"/>
              <a:t/>
            </a:r>
            <a:br>
              <a:rPr dirty="0"/>
            </a:br>
            <a:r>
              <a:rPr lang="zh-CN" altLang="en-US" sz="1530" kern="0" dirty="0" smtClean="0">
                <a:solidFill>
                  <a:srgbClr val="000000"/>
                </a:solidFill>
                <a:latin typeface="Times New Roman" pitchFamily="65" charset="-122"/>
                <a:ea typeface="宋体" pitchFamily="65" charset="-122"/>
              </a:rPr>
              <a:t>读性;②人无完人,只有全面评价传主的优缺点,才能给读者一个完整的人物形象。(每答出一</a:t>
            </a:r>
            <a:r>
              <a:rPr dirty="0"/>
              <a:t/>
            </a:r>
            <a:br>
              <a:rPr dirty="0"/>
            </a:br>
            <a:r>
              <a:rPr lang="zh-CN" altLang="en-US" sz="1530" kern="0" dirty="0" smtClean="0">
                <a:solidFill>
                  <a:srgbClr val="000000"/>
                </a:solidFill>
                <a:latin typeface="Times New Roman" pitchFamily="65" charset="-122"/>
                <a:ea typeface="宋体" pitchFamily="65" charset="-122"/>
              </a:rPr>
              <a:t>点给2分)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观点二:不同意。理由:①细致刻画个性需要史料支撑,如果史料不足而仍然强调这一点,就会</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导致不够客观,显得矫揉造作;②追求全面评价传主的优缺点,不能有效凸显传主的个性。(每</a:t>
            </a:r>
            <a:r>
              <a:rPr dirty="0"/>
              <a:t/>
            </a:r>
            <a:br>
              <a:rPr dirty="0"/>
            </a:br>
            <a:r>
              <a:rPr lang="zh-CN" altLang="en-US" sz="1530" kern="0" dirty="0" smtClean="0">
                <a:solidFill>
                  <a:srgbClr val="000000"/>
                </a:solidFill>
                <a:latin typeface="Times New Roman" pitchFamily="65" charset="-122"/>
                <a:ea typeface="宋体" pitchFamily="65" charset="-122"/>
              </a:rPr>
              <a:t>答出一点给2分)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第一问:原文5—6段主要写朱东润信笔直书的传记观,7—10段主要写朱东润主张应入</a:t>
            </a:r>
            <a:r>
              <a:rPr dirty="0"/>
              <a:t/>
            </a:r>
            <a:br>
              <a:rPr dirty="0"/>
            </a:br>
            <a:r>
              <a:rPr lang="zh-CN" altLang="en-US" sz="1530" kern="0" dirty="0" smtClean="0">
                <a:solidFill>
                  <a:srgbClr val="000000"/>
                </a:solidFill>
                <a:latin typeface="Times New Roman" pitchFamily="65" charset="-122"/>
                <a:ea typeface="宋体" pitchFamily="65" charset="-122"/>
              </a:rPr>
              <a:t>情入理地细致刻画传主的个性,对这些段落概括提炼即可。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第二问:为开放性试题,同意与否均可,关键是要结合原文内容,自圆其说,充分阐明理由。</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至交其天下贤豪长者。天下无贤不肖,皆知先生为通儒。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顾炎武一生,始终关注“国家治乱之源,生民根本之计”,早年奔走国事,中年谋求匡复,即使暮</a:t>
            </a:r>
            <a:r>
              <a:t/>
            </a:r>
            <a:br/>
            <a:r>
              <a:rPr lang="zh-CN" altLang="en-US" sz="1530" kern="0" dirty="0" smtClean="0">
                <a:solidFill>
                  <a:srgbClr val="000000"/>
                </a:solidFill>
                <a:latin typeface="Times New Roman" pitchFamily="65" charset="-122"/>
                <a:ea typeface="宋体" pitchFamily="65" charset="-122"/>
              </a:rPr>
              <a:t>年独居北方,依旧念念不忘“东土饥荒”“江南水旱”。直到逝世前,病魔缠身,他仍然以“救</a:t>
            </a:r>
            <a:r>
              <a:t/>
            </a:r>
            <a:br/>
            <a:r>
              <a:rPr lang="zh-CN" altLang="en-US" sz="1530" kern="0" dirty="0" smtClean="0">
                <a:solidFill>
                  <a:srgbClr val="000000"/>
                </a:solidFill>
                <a:latin typeface="Times New Roman" pitchFamily="65" charset="-122"/>
                <a:ea typeface="宋体" pitchFamily="65" charset="-122"/>
              </a:rPr>
              <a:t>民水火”为己任。他主张,天生豪杰必有所任,“拯斯人于涂炭,为万世开太平”,正是自己的</a:t>
            </a:r>
            <a:r>
              <a:t/>
            </a:r>
            <a:br/>
            <a:r>
              <a:rPr lang="zh-CN" altLang="en-US" sz="1530" kern="0" dirty="0" smtClean="0">
                <a:solidFill>
                  <a:srgbClr val="000000"/>
                </a:solidFill>
                <a:latin typeface="Times New Roman" pitchFamily="65" charset="-122"/>
                <a:ea typeface="宋体" pitchFamily="65" charset="-122"/>
              </a:rPr>
              <a:t>责任。顾炎武对国家民族前途命运的关注,有其特定的原因,今天看来固然有一定的局限性,但</a:t>
            </a:r>
            <a:r>
              <a:t/>
            </a:r>
            <a:br/>
            <a:r>
              <a:rPr lang="zh-CN" altLang="en-US" sz="1530" kern="0" dirty="0" smtClean="0">
                <a:solidFill>
                  <a:srgbClr val="000000"/>
                </a:solidFill>
                <a:latin typeface="Times New Roman" pitchFamily="65" charset="-122"/>
                <a:ea typeface="宋体" pitchFamily="65" charset="-122"/>
              </a:rPr>
              <a:t>是对于一个旧时代的思想家和学者来说,却是难能可贵的。面对明清交替的现实,顾炎武从历</a:t>
            </a:r>
            <a:r>
              <a:t/>
            </a:r>
            <a:br/>
            <a:r>
              <a:rPr lang="zh-CN" altLang="en-US" sz="1530" kern="0" dirty="0" smtClean="0">
                <a:solidFill>
                  <a:srgbClr val="000000"/>
                </a:solidFill>
                <a:latin typeface="Times New Roman" pitchFamily="65" charset="-122"/>
                <a:ea typeface="宋体" pitchFamily="65" charset="-122"/>
              </a:rPr>
              <a:t>史反思中得出结论:“保天下者,匹夫之贱与有责焉。”后世学者将他的这一思想归纳为“天</a:t>
            </a:r>
            <a:r>
              <a:t/>
            </a:r>
            <a:br/>
            <a:r>
              <a:rPr lang="zh-CN" altLang="en-US" sz="1530" kern="0" dirty="0" smtClean="0">
                <a:solidFill>
                  <a:srgbClr val="000000"/>
                </a:solidFill>
                <a:latin typeface="Times New Roman" pitchFamily="65" charset="-122"/>
                <a:ea typeface="宋体" pitchFamily="65" charset="-122"/>
              </a:rPr>
              <a:t>下兴亡,匹夫有责”,成为我们中华民族爱国主义传统的一个重要组成部分,是颇有道理的。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(摘编自陈祖武《顾炎武评传》)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相关链接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①顾炎武(1613—1682),明清之际思想家、学者。初名绛,字宁人,学者称亭林先生。江苏昆山</a:t>
            </a:r>
            <a:r>
              <a:t/>
            </a:r>
            <a:br/>
            <a:r>
              <a:rPr lang="zh-CN" altLang="en-US" sz="1530" kern="0" dirty="0" smtClean="0">
                <a:solidFill>
                  <a:srgbClr val="000000"/>
                </a:solidFill>
                <a:latin typeface="Times New Roman" pitchFamily="65" charset="-122"/>
                <a:ea typeface="宋体" pitchFamily="65" charset="-122"/>
              </a:rPr>
              <a:t>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遍游华北,所至访问风俗,搜集材料,学问广博,于国家典制、郡邑掌故、天文仪象、</a:t>
            </a:r>
            <a:r>
              <a:t/>
            </a:r>
            <a:br/>
            <a:r>
              <a:rPr lang="zh-CN" altLang="en-US" sz="1530" kern="0" dirty="0" smtClean="0">
                <a:solidFill>
                  <a:srgbClr val="000000"/>
                </a:solidFill>
                <a:latin typeface="Times New Roman" pitchFamily="65" charset="-122"/>
                <a:ea typeface="宋体" pitchFamily="65" charset="-122"/>
              </a:rPr>
              <a:t>河漕、兵农以及经史百家、音韵训诂之学,都有研究。晚年治经侧重考证,开清代朴学风气。</a:t>
            </a:r>
            <a:r>
              <a:t/>
            </a:r>
            <a:br/>
            <a:r>
              <a:rPr lang="zh-CN" altLang="en-US" sz="1530" kern="0" dirty="0" smtClean="0">
                <a:solidFill>
                  <a:srgbClr val="000000"/>
                </a:solidFill>
                <a:latin typeface="Times New Roman" pitchFamily="65" charset="-122"/>
                <a:ea typeface="宋体" pitchFamily="65" charset="-122"/>
              </a:rPr>
              <a:t>反对空谈“心、理、性、命”,提倡“经世致用”的实际学问。著作有《日知录》《天下郡</a:t>
            </a:r>
            <a:endParaRPr lang="zh-CN" altLang="en-US"/>
          </a:p>
        </p:txBody>
      </p:sp>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五、(2014课标全国Ⅱ,12,25分)阅读下面的文字,完成1—4 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爱国科学家邓叔群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经过清华学堂八年苦读,邓叔群于1923年经考试公费留学美国。同时去的同学大多选择学习</a:t>
            </a:r>
            <a:r>
              <a:rPr dirty="0"/>
              <a:t/>
            </a:r>
            <a:br>
              <a:rPr dirty="0"/>
            </a:br>
            <a:r>
              <a:rPr lang="zh-CN" altLang="en-US" sz="1530" kern="0" dirty="0" smtClean="0">
                <a:solidFill>
                  <a:srgbClr val="000000"/>
                </a:solidFill>
                <a:latin typeface="Times New Roman" pitchFamily="65" charset="-122"/>
                <a:ea typeface="宋体" pitchFamily="65" charset="-122"/>
              </a:rPr>
              <a:t>外交、银行、军事、法律等专业,只有他不听别人劝告,为了解救贫困的中国农民,一心入读康</a:t>
            </a:r>
            <a:r>
              <a:rPr dirty="0"/>
              <a:t/>
            </a:r>
            <a:br>
              <a:rPr dirty="0"/>
            </a:br>
            <a:r>
              <a:rPr lang="zh-CN" altLang="en-US" sz="1530" kern="0" dirty="0" smtClean="0">
                <a:solidFill>
                  <a:srgbClr val="000000"/>
                </a:solidFill>
                <a:latin typeface="Times New Roman" pitchFamily="65" charset="-122"/>
                <a:ea typeface="宋体" pitchFamily="65" charset="-122"/>
              </a:rPr>
              <a:t>奈尔大学的农林专业。留学期间,目睹同胞受到种族歧视,这激发了他为国争光的民族自尊心,</a:t>
            </a:r>
            <a:r>
              <a:rPr dirty="0"/>
              <a:t/>
            </a:r>
            <a:br>
              <a:rPr dirty="0"/>
            </a:br>
            <a:r>
              <a:rPr lang="zh-CN" altLang="en-US" sz="1530" kern="0" dirty="0" smtClean="0">
                <a:solidFill>
                  <a:srgbClr val="000000"/>
                </a:solidFill>
                <a:latin typeface="Times New Roman" pitchFamily="65" charset="-122"/>
                <a:ea typeface="宋体" pitchFamily="65" charset="-122"/>
              </a:rPr>
              <a:t>决心在最短的时间内学到最精湛的科学知识。他不仅主科成绩都是A,而且荣获了全美最高</a:t>
            </a:r>
            <a:r>
              <a:rPr dirty="0"/>
              <a:t/>
            </a:r>
            <a:br>
              <a:rPr dirty="0"/>
            </a:br>
            <a:r>
              <a:rPr lang="zh-CN" altLang="en-US" sz="1530" kern="0" dirty="0" smtClean="0">
                <a:solidFill>
                  <a:srgbClr val="000000"/>
                </a:solidFill>
                <a:latin typeface="Times New Roman" pitchFamily="65" charset="-122"/>
                <a:ea typeface="宋体" pitchFamily="65" charset="-122"/>
              </a:rPr>
              <a:t>科学荣誉学会颁发的两枚金钥匙证章。正当他博士论文接近完成时,国内岭南大学急需一位</a:t>
            </a:r>
            <a:r>
              <a:rPr dirty="0"/>
              <a:t/>
            </a:r>
            <a:br>
              <a:rPr dirty="0"/>
            </a:br>
            <a:r>
              <a:rPr lang="zh-CN" altLang="en-US" sz="1530" kern="0" dirty="0" smtClean="0">
                <a:solidFill>
                  <a:srgbClr val="000000"/>
                </a:solidFill>
                <a:latin typeface="Times New Roman" pitchFamily="65" charset="-122"/>
                <a:ea typeface="宋体" pitchFamily="65" charset="-122"/>
              </a:rPr>
              <a:t>植物病理学教授,导师惠凑推荐了他,但建议他完成论文后再回去。邓叔群却认为,学到先进知</a:t>
            </a:r>
            <a:r>
              <a:rPr dirty="0"/>
              <a:t/>
            </a:r>
            <a:br>
              <a:rPr dirty="0"/>
            </a:br>
            <a:r>
              <a:rPr lang="zh-CN" altLang="en-US" sz="1530" kern="0" dirty="0" smtClean="0">
                <a:solidFill>
                  <a:srgbClr val="000000"/>
                </a:solidFill>
                <a:latin typeface="Times New Roman" pitchFamily="65" charset="-122"/>
                <a:ea typeface="宋体" pitchFamily="65" charset="-122"/>
              </a:rPr>
              <a:t>识报效祖国,正是自己求学的真正目的,于是当即回国。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在回国后的十年中,为搜集我国第一手真菌资料,他手提竹篮,攀山入林,一样一样地采集,逐一</a:t>
            </a:r>
            <a:r>
              <a:rPr dirty="0"/>
              <a:t/>
            </a:r>
            <a:br>
              <a:rPr dirty="0"/>
            </a:br>
            <a:r>
              <a:rPr lang="zh-CN" altLang="en-US" sz="1530" kern="0" dirty="0" smtClean="0">
                <a:solidFill>
                  <a:srgbClr val="000000"/>
                </a:solidFill>
                <a:latin typeface="Times New Roman" pitchFamily="65" charset="-122"/>
                <a:ea typeface="宋体" pitchFamily="65" charset="-122"/>
              </a:rPr>
              <a:t>鉴定,定名分类。他先后研究鉴定的真菌种类达一两千种,分隶于数百个属,其中首次发现的新</a:t>
            </a:r>
            <a:r>
              <a:rPr dirty="0"/>
              <a:t/>
            </a:r>
            <a:br>
              <a:rPr dirty="0"/>
            </a:br>
            <a:r>
              <a:rPr lang="zh-CN" altLang="en-US" sz="1530" kern="0" dirty="0" smtClean="0">
                <a:solidFill>
                  <a:srgbClr val="000000"/>
                </a:solidFill>
                <a:latin typeface="Times New Roman" pitchFamily="65" charset="-122"/>
                <a:ea typeface="宋体" pitchFamily="65" charset="-122"/>
              </a:rPr>
              <a:t>属5个,新种121个,为世界真菌资源宝库增添了新标本,在世界真菌学史上为我国的真菌科学谱</a:t>
            </a:r>
            <a:r>
              <a:rPr dirty="0"/>
              <a:t/>
            </a:r>
            <a:br>
              <a:rPr dirty="0"/>
            </a:br>
            <a:r>
              <a:rPr lang="zh-CN" altLang="en-US" sz="1530" kern="0" dirty="0" smtClean="0">
                <a:solidFill>
                  <a:srgbClr val="000000"/>
                </a:solidFill>
                <a:latin typeface="Times New Roman" pitchFamily="65" charset="-122"/>
                <a:ea typeface="宋体" pitchFamily="65" charset="-122"/>
              </a:rPr>
              <a:t>写了重要的第一章,向世界宣告了中国有自己的真菌科学。在世界著名真菌分类学家考尔夫</a:t>
            </a:r>
            <a:r>
              <a:rPr dirty="0"/>
              <a:t/>
            </a:r>
            <a:br>
              <a:rPr dirty="0"/>
            </a:br>
            <a:r>
              <a:rPr lang="zh-CN" altLang="en-US" sz="1530" kern="0" dirty="0" smtClean="0">
                <a:solidFill>
                  <a:srgbClr val="000000"/>
                </a:solidFill>
                <a:latin typeface="Times New Roman" pitchFamily="65" charset="-122"/>
                <a:ea typeface="宋体" pitchFamily="65" charset="-122"/>
              </a:rPr>
              <a:t>教授总结的康奈尔大学120年来做出突出贡献的41位真菌学家中,他是唯一的东方人。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抗战开始不久,为了使自己的研究与国计民生关系更为直接,邓叔群转向了林业研究。他带领</a:t>
            </a:r>
            <a:r>
              <a:t/>
            </a:r>
            <a:br/>
            <a:r>
              <a:rPr lang="zh-CN" altLang="en-US" sz="1530" kern="0" dirty="0" smtClean="0">
                <a:solidFill>
                  <a:srgbClr val="000000"/>
                </a:solidFill>
                <a:latin typeface="Times New Roman" pitchFamily="65" charset="-122"/>
                <a:ea typeface="宋体" pitchFamily="65" charset="-122"/>
              </a:rPr>
              <a:t>助手深入云南、西康、四川一带,勘察森林资源状况。他们冒风雨,顶烈日,忍饥寒,摸清了该</a:t>
            </a:r>
            <a:r>
              <a:t/>
            </a:r>
            <a:br/>
            <a:r>
              <a:rPr lang="zh-CN" altLang="en-US" sz="1530" kern="0" dirty="0" smtClean="0">
                <a:solidFill>
                  <a:srgbClr val="000000"/>
                </a:solidFill>
                <a:latin typeface="Times New Roman" pitchFamily="65" charset="-122"/>
                <a:ea typeface="宋体" pitchFamily="65" charset="-122"/>
              </a:rPr>
              <a:t>地区森林资源的组成、分布、蓄积量及病虫害等情况,绘制了中国的早期林型图,并提出了合</a:t>
            </a:r>
            <a:r>
              <a:t/>
            </a:r>
            <a:br/>
            <a:r>
              <a:rPr lang="zh-CN" altLang="en-US" sz="1530" kern="0" dirty="0" smtClean="0">
                <a:solidFill>
                  <a:srgbClr val="000000"/>
                </a:solidFill>
                <a:latin typeface="Times New Roman" pitchFamily="65" charset="-122"/>
                <a:ea typeface="宋体" pitchFamily="65" charset="-122"/>
              </a:rPr>
              <a:t>理经营、开发和管理原始森林的研究报告,为大后方建设提供了必要的参考。其中森林的材</a:t>
            </a:r>
            <a:r>
              <a:t/>
            </a:r>
            <a:br/>
            <a:r>
              <a:rPr lang="zh-CN" altLang="en-US" sz="1530" kern="0" dirty="0" smtClean="0">
                <a:solidFill>
                  <a:srgbClr val="000000"/>
                </a:solidFill>
                <a:latin typeface="Times New Roman" pitchFamily="65" charset="-122"/>
                <a:ea typeface="宋体" pitchFamily="65" charset="-122"/>
              </a:rPr>
              <a:t>积估算、轮伐期、更新方法、造林方针等,至今仍有参考价值。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后来,邓叔群拒绝就任农林部副部长,而在甘肃省建设厅厅长张心一的支持下,举家奔赴甘肃,</a:t>
            </a:r>
            <a:r>
              <a:t/>
            </a:r>
            <a:br/>
            <a:r>
              <a:rPr lang="zh-CN" altLang="en-US" sz="1530" kern="0" dirty="0" smtClean="0">
                <a:solidFill>
                  <a:srgbClr val="000000"/>
                </a:solidFill>
                <a:latin typeface="Times New Roman" pitchFamily="65" charset="-122"/>
                <a:ea typeface="宋体" pitchFamily="65" charset="-122"/>
              </a:rPr>
              <a:t>开始黄河上游水土保持的研究。经过几年艰苦奋斗,成功创办了洮河林场及三个分场,建立了</a:t>
            </a:r>
            <a:r>
              <a:t/>
            </a:r>
            <a:br/>
            <a:r>
              <a:rPr lang="zh-CN" altLang="en-US" sz="1530" kern="0" dirty="0" smtClean="0">
                <a:solidFill>
                  <a:srgbClr val="000000"/>
                </a:solidFill>
                <a:latin typeface="Times New Roman" pitchFamily="65" charset="-122"/>
                <a:ea typeface="宋体" pitchFamily="65" charset="-122"/>
              </a:rPr>
              <a:t>一整套保证森林更新、营造量大于采伐量的制度,创建了以科学的方法经营和管理森林的新</a:t>
            </a:r>
            <a:r>
              <a:t/>
            </a:r>
            <a:br/>
            <a:r>
              <a:rPr lang="zh-CN" altLang="en-US" sz="1530" kern="0" dirty="0" smtClean="0">
                <a:solidFill>
                  <a:srgbClr val="000000"/>
                </a:solidFill>
                <a:latin typeface="Times New Roman" pitchFamily="65" charset="-122"/>
                <a:ea typeface="宋体" pitchFamily="65" charset="-122"/>
              </a:rPr>
              <a:t>模式。邓叔群认为,水利和林、牧之间具有密切关系,要根治黄河水患,就必须三者并重。为保</a:t>
            </a:r>
            <a:r>
              <a:t/>
            </a:r>
            <a:br/>
            <a:r>
              <a:rPr lang="zh-CN" altLang="en-US" sz="1530" kern="0" dirty="0" smtClean="0">
                <a:solidFill>
                  <a:srgbClr val="000000"/>
                </a:solidFill>
                <a:latin typeface="Times New Roman" pitchFamily="65" charset="-122"/>
                <a:ea typeface="宋体" pitchFamily="65" charset="-122"/>
              </a:rPr>
              <a:t>持黄河上游水土、减轻下游灾害,他提出了森林生态平衡理论。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1948年,邓叔群当选为中央研究院院士。随后,中央研究院要求全体高级研究人员迁往台湾或</a:t>
            </a:r>
            <a:r>
              <a:t/>
            </a:r>
            <a:br/>
            <a:r>
              <a:rPr lang="zh-CN" altLang="en-US" sz="1530" kern="0" dirty="0" smtClean="0">
                <a:solidFill>
                  <a:srgbClr val="000000"/>
                </a:solidFill>
                <a:latin typeface="Times New Roman" pitchFamily="65" charset="-122"/>
                <a:ea typeface="宋体" pitchFamily="65" charset="-122"/>
              </a:rPr>
              <a:t>去美国。他不仅自己明确表示决不离开,还动员其他同事共同抵制。他对家人说:“别忘了自</a:t>
            </a:r>
            <a:r>
              <a:t/>
            </a:r>
            <a:br/>
            <a:r>
              <a:rPr lang="zh-CN" altLang="en-US" sz="1530" kern="0" dirty="0" smtClean="0">
                <a:solidFill>
                  <a:srgbClr val="000000"/>
                </a:solidFill>
                <a:latin typeface="Times New Roman" pitchFamily="65" charset="-122"/>
                <a:ea typeface="宋体" pitchFamily="65" charset="-122"/>
              </a:rPr>
              <a:t>己是中国人,要为民族富强奋斗终生。我绝不跟腐败的国民党去台湾,也不去美国。”其实在</a:t>
            </a:r>
            <a:r>
              <a:t/>
            </a:r>
            <a:br/>
            <a:r>
              <a:rPr lang="zh-CN" altLang="en-US" sz="1530" kern="0" dirty="0" smtClean="0">
                <a:solidFill>
                  <a:srgbClr val="000000"/>
                </a:solidFill>
                <a:latin typeface="Times New Roman" pitchFamily="65" charset="-122"/>
                <a:ea typeface="宋体" pitchFamily="65" charset="-122"/>
              </a:rPr>
              <a:t>他内心深处,对共产党抱有希望和向往,愿与民族同甘苦、共命运。后来,他早年的学生沈其益</a:t>
            </a:r>
            <a:endParaRPr lang="zh-CN" altLang="en-US"/>
          </a:p>
        </p:txBody>
      </p:sp>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受东北解放区领导委托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特地到上海动员他去东北筹建农学院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他欣然接受邀请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并在半年时间</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带病编写出一整套林科大学的教材纲要。作为沈阳农学院创建总指挥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他辛勤工作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调度有</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快速、高效地完成了建校任务。</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邓叔群生活俭朴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不图物质享受。新中国成立后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他把抗日战争前在南京购建的花园洋房捐献</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给国家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还三次主动提出减薪。抗美援朝时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他将自己的积蓄捐作军用。</a:t>
            </a:r>
            <a:r>
              <a:rPr lang="en-US" altLang="zh-CN" sz="1530" kern="0" dirty="0" smtClean="0">
                <a:solidFill>
                  <a:srgbClr val="000000"/>
                </a:solidFill>
                <a:latin typeface="Times New Roman" pitchFamily="65" charset="-122"/>
                <a:ea typeface="宋体" pitchFamily="65" charset="-122"/>
              </a:rPr>
              <a:t>1960</a:t>
            </a:r>
            <a:r>
              <a:rPr lang="zh-CN" altLang="en-US" sz="1530" kern="0" dirty="0" smtClean="0">
                <a:solidFill>
                  <a:srgbClr val="000000"/>
                </a:solidFill>
                <a:latin typeface="Times New Roman" pitchFamily="65" charset="-122"/>
                <a:ea typeface="宋体" pitchFamily="65" charset="-122"/>
              </a:rPr>
              <a:t>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他受林业部委</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举办森林病理学培训班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为各省培训出数十名专业技术骨干。培训结束后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他谢绝巨额酬</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只留一张结业合影作纪念。邓叔群一生的选择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都从人民和祖国的需要出发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他以自己的实</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际行动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践行着科学报国的理想。</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摘编自</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中国真菌学先驱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邓叔群院士</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相关链接</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①邓叔群</a:t>
            </a:r>
            <a:r>
              <a:rPr lang="en-US" altLang="zh-CN" sz="1530" kern="0" dirty="0" smtClean="0">
                <a:solidFill>
                  <a:srgbClr val="000000"/>
                </a:solidFill>
                <a:latin typeface="Times New Roman" pitchFamily="65" charset="-122"/>
                <a:ea typeface="宋体" pitchFamily="65" charset="-122"/>
              </a:rPr>
              <a:t>(1902—1970),</a:t>
            </a:r>
            <a:r>
              <a:rPr lang="zh-CN" altLang="en-US" sz="1530" kern="0" dirty="0" smtClean="0">
                <a:solidFill>
                  <a:srgbClr val="000000"/>
                </a:solidFill>
                <a:latin typeface="Times New Roman" pitchFamily="65" charset="-122"/>
                <a:ea typeface="宋体" pitchFamily="65" charset="-122"/>
              </a:rPr>
              <a:t>中国真菌学家。福建福州人。曾任岭南大学、金陵大学、中央大学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等校教授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中央研究院研究员。新中国成立后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任沈阳农学院和东北农学院副院长、中科院微</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生物研究所副所长。中科院学部委员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院士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。主要著作有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中国的高等真菌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中国的真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(摘自《辞海》第六版)</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②我自幼被外祖母严氏收养。她教我劳动,晓我勤俭,并以岳飞、戚继光、林则徐等人的事迹</a:t>
            </a:r>
            <a:r>
              <a:rPr dirty="0"/>
              <a:t/>
            </a:r>
            <a:br>
              <a:rPr dirty="0"/>
            </a:br>
            <a:r>
              <a:rPr lang="zh-CN" altLang="en-US" sz="1530" kern="0" dirty="0" smtClean="0">
                <a:solidFill>
                  <a:srgbClr val="000000"/>
                </a:solidFill>
                <a:latin typeface="Times New Roman" pitchFamily="65" charset="-122"/>
                <a:ea typeface="宋体" pitchFamily="65" charset="-122"/>
              </a:rPr>
              <a:t>勉励我;教我做人要坚贞不屈、清正廉洁、光明磊落,这一切促使我从小就立志为中华民族的</a:t>
            </a:r>
            <a:r>
              <a:rPr dirty="0"/>
              <a:t/>
            </a:r>
            <a:br>
              <a:rPr dirty="0"/>
            </a:br>
            <a:r>
              <a:rPr lang="zh-CN" altLang="en-US" sz="1530" kern="0" dirty="0" smtClean="0">
                <a:solidFill>
                  <a:srgbClr val="000000"/>
                </a:solidFill>
                <a:latin typeface="Times New Roman" pitchFamily="65" charset="-122"/>
                <a:ea typeface="宋体" pitchFamily="65" charset="-122"/>
              </a:rPr>
              <a:t>强盛奋斗终生。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(摘自《中国科学院院士自述·邓叔群》)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1.下列对材料有关内容的分析和概括,最恰当的两项是(5分)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A.因为种族歧视使邓叔群深受伤害,激发了他的民族自尊心,他决心用最短的时间学到最精湛</a:t>
            </a:r>
            <a:r>
              <a:rPr dirty="0"/>
              <a:t/>
            </a:r>
            <a:br>
              <a:rPr dirty="0"/>
            </a:br>
            <a:r>
              <a:rPr lang="zh-CN" altLang="en-US" sz="1530" kern="0" dirty="0" smtClean="0">
                <a:solidFill>
                  <a:srgbClr val="000000"/>
                </a:solidFill>
                <a:latin typeface="Times New Roman" pitchFamily="65" charset="-122"/>
                <a:ea typeface="宋体" pitchFamily="65" charset="-122"/>
              </a:rPr>
              <a:t>的科学知识,为国争光。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B.考虑到岭南大学开学在即,急需一位植物病理学教授,邓叔群听从导师的建议当即回国,全然</a:t>
            </a:r>
            <a:r>
              <a:rPr dirty="0"/>
              <a:t/>
            </a:r>
            <a:br>
              <a:rPr dirty="0"/>
            </a:br>
            <a:r>
              <a:rPr lang="zh-CN" altLang="en-US" sz="1530" kern="0" dirty="0" smtClean="0">
                <a:solidFill>
                  <a:srgbClr val="000000"/>
                </a:solidFill>
                <a:latin typeface="Times New Roman" pitchFamily="65" charset="-122"/>
                <a:ea typeface="宋体" pitchFamily="65" charset="-122"/>
              </a:rPr>
              <a:t>不顾自己即将得到的博士学位。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C.邓叔群采集、鉴定的中国真菌标本,填补了世界真菌研究领域的空白,他本人也因为在真菌</a:t>
            </a:r>
            <a:r>
              <a:rPr dirty="0"/>
              <a:t/>
            </a:r>
            <a:br>
              <a:rPr dirty="0"/>
            </a:br>
            <a:r>
              <a:rPr lang="zh-CN" altLang="en-US" sz="1530" kern="0" dirty="0" smtClean="0">
                <a:solidFill>
                  <a:srgbClr val="000000"/>
                </a:solidFill>
                <a:latin typeface="Times New Roman" pitchFamily="65" charset="-122"/>
                <a:ea typeface="宋体" pitchFamily="65" charset="-122"/>
              </a:rPr>
              <a:t>学领域的卓越贡献而得到世界同行认可。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抗战时期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邓叔群与助手开展森林勘察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其研究成果不仅支持了当时的大后方建设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其中不少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内容至今仍有参考价值。</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E.邓叔群基于水利和林、牧并重的思想而提出的森林生态平衡理论,使得黄河上游的水土得</a:t>
            </a:r>
            <a:r>
              <a:rPr dirty="0"/>
              <a:t/>
            </a:r>
            <a:br>
              <a:rPr dirty="0"/>
            </a:br>
            <a:r>
              <a:rPr lang="zh-CN" altLang="en-US" sz="1530" kern="0" dirty="0" smtClean="0">
                <a:solidFill>
                  <a:srgbClr val="000000"/>
                </a:solidFill>
                <a:latin typeface="Times New Roman" pitchFamily="65" charset="-122"/>
                <a:ea typeface="宋体" pitchFamily="65" charset="-122"/>
              </a:rPr>
              <a:t>以保持,并减轻了下游的水患灾害。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2.邓叔群不愿意去台湾,也不去美国,而欣然接受邀请去东北筹建农学院。他这样做,既有现实</a:t>
            </a:r>
            <a:r>
              <a:rPr dirty="0"/>
              <a:t/>
            </a:r>
            <a:br>
              <a:rPr dirty="0"/>
            </a:br>
            <a:r>
              <a:rPr lang="zh-CN" altLang="en-US" sz="1530" kern="0" dirty="0" smtClean="0">
                <a:solidFill>
                  <a:srgbClr val="000000"/>
                </a:solidFill>
                <a:latin typeface="Times New Roman" pitchFamily="65" charset="-122"/>
                <a:ea typeface="宋体" pitchFamily="65" charset="-122"/>
              </a:rPr>
              <a:t>因素,又有思想基础。请结合材料具体分析。(6分)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3.在国家需要时,邓叔群是如何主动牺牲个人利益、为国分忧的?请结合材料简要分析。(6分)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4.作为一位爱国科学家,邓叔群有哪些突出表现?请结合材料谈谈你的理解。(8分)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答C给3分,答D给2分,答A给1分;答B、E不给分。回答三项或三项以上,不给分。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A.“因为种族歧视使邓叔群深受伤害”错误。B.“邓叔群听从导师的建议当即回</a:t>
            </a:r>
            <a:r>
              <a:rPr dirty="0"/>
              <a:t/>
            </a:r>
            <a:br>
              <a:rPr dirty="0"/>
            </a:br>
            <a:r>
              <a:rPr lang="zh-CN" altLang="en-US" sz="1530" kern="0" dirty="0" smtClean="0">
                <a:solidFill>
                  <a:srgbClr val="000000"/>
                </a:solidFill>
                <a:latin typeface="Times New Roman" pitchFamily="65" charset="-122"/>
                <a:ea typeface="宋体" pitchFamily="65" charset="-122"/>
              </a:rPr>
              <a:t>国”错误。E.“使得黄河上游的水土得以保持,并减轻了下游的水患灾害”变未然为已然,原</a:t>
            </a:r>
            <a:r>
              <a:rPr dirty="0"/>
              <a:t/>
            </a:r>
            <a:br>
              <a:rPr dirty="0"/>
            </a:br>
            <a:r>
              <a:rPr lang="zh-CN" altLang="en-US" sz="1530" kern="0" dirty="0" smtClean="0">
                <a:solidFill>
                  <a:srgbClr val="000000"/>
                </a:solidFill>
                <a:latin typeface="Times New Roman" pitchFamily="65" charset="-122"/>
                <a:ea typeface="宋体" pitchFamily="65" charset="-122"/>
              </a:rPr>
              <a:t>文是“为保持黄河上游水土,减轻下游灾害,他提出了森林生态平衡理论”。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现实因素:①国民党腐败统治的现实使他深感失望;②东北解放区领导尊重人才的诚</a:t>
            </a:r>
            <a:r>
              <a:rPr dirty="0"/>
              <a:t/>
            </a:r>
            <a:br>
              <a:rPr dirty="0"/>
            </a:br>
            <a:r>
              <a:rPr lang="zh-CN" altLang="en-US" sz="1530" kern="0" dirty="0" smtClean="0">
                <a:solidFill>
                  <a:srgbClr val="000000"/>
                </a:solidFill>
                <a:latin typeface="Times New Roman" pitchFamily="65" charset="-122"/>
                <a:ea typeface="宋体" pitchFamily="65" charset="-122"/>
              </a:rPr>
              <a:t>意使他深受感动。(答出一点给1分,答出两点给3分)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思想基础:①从小受外祖母影响,以历史上的民族英雄为榜样;②不忘自己是中国人,愿为中华</a:t>
            </a:r>
            <a:r>
              <a:rPr dirty="0"/>
              <a:t/>
            </a:r>
            <a:br>
              <a:rPr dirty="0"/>
            </a:br>
            <a:r>
              <a:rPr lang="zh-CN" altLang="en-US" sz="1530" kern="0" dirty="0" smtClean="0">
                <a:solidFill>
                  <a:srgbClr val="000000"/>
                </a:solidFill>
                <a:latin typeface="Times New Roman" pitchFamily="65" charset="-122"/>
                <a:ea typeface="宋体" pitchFamily="65" charset="-122"/>
              </a:rPr>
              <a:t>民族富强奋斗终生。(答出一点给1分,答出两点给3分)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根据题中要求,找到答题区间,现实因素体现在第五段,思想基础体现在相关链接②,然</a:t>
            </a:r>
            <a:r>
              <a:rPr dirty="0"/>
              <a:t/>
            </a:r>
            <a:br>
              <a:rPr dirty="0"/>
            </a:br>
            <a:r>
              <a:rPr lang="zh-CN" altLang="en-US" sz="1530" kern="0" dirty="0" smtClean="0">
                <a:solidFill>
                  <a:srgbClr val="000000"/>
                </a:solidFill>
                <a:latin typeface="Times New Roman" pitchFamily="65" charset="-122"/>
                <a:ea typeface="宋体" pitchFamily="65" charset="-122"/>
              </a:rPr>
              <a:t>后筛选整合,分条概括作答即可。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①因为岭南大学的需要,中断学业,提前回国效力;②把自家的花园洋房和积蓄捐献给</a:t>
            </a:r>
            <a:r>
              <a:rPr dirty="0"/>
              <a:t/>
            </a:r>
            <a:br>
              <a:rPr dirty="0"/>
            </a:br>
            <a:r>
              <a:rPr lang="zh-CN" altLang="en-US" sz="1530" kern="0" dirty="0" smtClean="0">
                <a:solidFill>
                  <a:srgbClr val="000000"/>
                </a:solidFill>
                <a:latin typeface="Times New Roman" pitchFamily="65" charset="-122"/>
                <a:ea typeface="宋体" pitchFamily="65" charset="-122"/>
              </a:rPr>
              <a:t>国家,并主动提出减薪;③带病编写教材纲要,为筹建沈阳农学院辛勤工作。(每答出一点给2</a:t>
            </a:r>
            <a:r>
              <a:rPr dirty="0"/>
              <a:t/>
            </a:r>
            <a:br>
              <a:rPr dirty="0"/>
            </a:br>
            <a:r>
              <a:rPr lang="zh-CN" altLang="en-US" sz="1530" kern="0" dirty="0" smtClean="0">
                <a:solidFill>
                  <a:srgbClr val="000000"/>
                </a:solidFill>
                <a:latin typeface="Times New Roman" pitchFamily="65" charset="-122"/>
                <a:ea typeface="宋体" pitchFamily="65" charset="-122"/>
              </a:rPr>
              <a:t>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认真审读题中“邓叔群是如何主动牺牲个人利益、为国分忧的”,作答时要紧扣题中</a:t>
            </a:r>
            <a:r>
              <a:rPr dirty="0"/>
              <a:t/>
            </a:r>
            <a:br>
              <a:rPr dirty="0"/>
            </a:br>
            <a:r>
              <a:rPr lang="zh-CN" altLang="en-US" sz="1530" kern="0" dirty="0" smtClean="0">
                <a:solidFill>
                  <a:srgbClr val="000000"/>
                </a:solidFill>
                <a:latin typeface="Times New Roman" pitchFamily="65" charset="-122"/>
                <a:ea typeface="宋体" pitchFamily="65" charset="-122"/>
              </a:rPr>
              <a:t>要求,不要答非所问。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①为中国建立了自己的真菌学,在世界学术领域争得一席之地;②为改变中国农业的</a:t>
            </a:r>
            <a:r>
              <a:rPr dirty="0"/>
              <a:t/>
            </a:r>
            <a:br>
              <a:rPr dirty="0"/>
            </a:br>
            <a:r>
              <a:rPr lang="zh-CN" altLang="en-US" sz="1530" kern="0" dirty="0" smtClean="0">
                <a:solidFill>
                  <a:srgbClr val="000000"/>
                </a:solidFill>
                <a:latin typeface="Times New Roman" pitchFamily="65" charset="-122"/>
                <a:ea typeface="宋体" pitchFamily="65" charset="-122"/>
              </a:rPr>
              <a:t>落后面貌,选学农林专业;③为国计民生需要,及时调整自己的研究方向;④为新中国农林业的</a:t>
            </a:r>
            <a:r>
              <a:rPr dirty="0"/>
              <a:t/>
            </a:r>
            <a:br>
              <a:rPr dirty="0"/>
            </a:br>
            <a:r>
              <a:rPr lang="zh-CN" altLang="en-US" sz="1530" kern="0" dirty="0" smtClean="0">
                <a:solidFill>
                  <a:srgbClr val="000000"/>
                </a:solidFill>
                <a:latin typeface="Times New Roman" pitchFamily="65" charset="-122"/>
                <a:ea typeface="宋体" pitchFamily="65" charset="-122"/>
              </a:rPr>
              <a:t>发展,努力培养专业人才。(每答出一点给2分。如有其他答案,可根据观点明确、理由充分、</a:t>
            </a:r>
            <a:r>
              <a:rPr dirty="0"/>
              <a:t/>
            </a:r>
            <a:br>
              <a:rPr dirty="0"/>
            </a:br>
            <a:r>
              <a:rPr lang="zh-CN" altLang="en-US" sz="1530" kern="0" dirty="0" smtClean="0">
                <a:solidFill>
                  <a:srgbClr val="000000"/>
                </a:solidFill>
                <a:latin typeface="Times New Roman" pitchFamily="65" charset="-122"/>
                <a:ea typeface="宋体" pitchFamily="65" charset="-122"/>
              </a:rPr>
              <a:t>论述合理的程度,酌情给分)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首先围绕题中“哪些突出表现”准确筛选信息,然后用自己的话概括作答。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六、(2014课标全国Ⅰ,12,25分)阅读下面的文字,完成1—4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科学巨人玻尔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1927年,第五届索尔维物理学会议在布鲁塞尔召开,激烈的辩论很快就变成了一场爱因斯坦与</a:t>
            </a:r>
            <a:r>
              <a:t/>
            </a:r>
            <a:br/>
            <a:r>
              <a:rPr lang="zh-CN" altLang="en-US" sz="1530" kern="0" dirty="0" smtClean="0">
                <a:solidFill>
                  <a:srgbClr val="000000"/>
                </a:solidFill>
                <a:latin typeface="Times New Roman" pitchFamily="65" charset="-122"/>
                <a:ea typeface="宋体" pitchFamily="65" charset="-122"/>
              </a:rPr>
              <a:t>玻尔之间的“决斗”。这场辩论在三年后的第六届索尔维会议上战火再续,玻尔获得胜利,他</a:t>
            </a:r>
            <a:r>
              <a:t/>
            </a:r>
            <a:br/>
            <a:r>
              <a:rPr lang="zh-CN" altLang="en-US" sz="1530" kern="0" dirty="0" smtClean="0">
                <a:solidFill>
                  <a:srgbClr val="000000"/>
                </a:solidFill>
                <a:latin typeface="Times New Roman" pitchFamily="65" charset="-122"/>
                <a:ea typeface="宋体" pitchFamily="65" charset="-122"/>
              </a:rPr>
              <a:t>所代表的哥本哈根学派因此获得了大多数物理学家的认同,他们对量子力学的解释也被奉为</a:t>
            </a:r>
            <a:r>
              <a:t/>
            </a:r>
            <a:br/>
            <a:r>
              <a:rPr lang="zh-CN" altLang="en-US" sz="1530" kern="0" dirty="0" smtClean="0">
                <a:solidFill>
                  <a:srgbClr val="000000"/>
                </a:solidFill>
                <a:latin typeface="Times New Roman" pitchFamily="65" charset="-122"/>
                <a:ea typeface="宋体" pitchFamily="65" charset="-122"/>
              </a:rPr>
              <a:t>正统解释。这次辩论就是著名的“爱因斯坦—玻尔论战”,有人称之为物理学史上的“巅峰</a:t>
            </a:r>
            <a:r>
              <a:t/>
            </a:r>
            <a:br/>
            <a:r>
              <a:rPr lang="zh-CN" altLang="en-US" sz="1530" kern="0" dirty="0" smtClean="0">
                <a:solidFill>
                  <a:srgbClr val="000000"/>
                </a:solidFill>
                <a:latin typeface="Times New Roman" pitchFamily="65" charset="-122"/>
                <a:ea typeface="宋体" pitchFamily="65" charset="-122"/>
              </a:rPr>
              <a:t>对决”。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爱因斯坦和玻尔这两位科学巨人的背后,是现代物理学的两大基础理论——相对论和量子力</a:t>
            </a:r>
            <a:r>
              <a:t/>
            </a:r>
            <a:br/>
            <a:r>
              <a:rPr lang="zh-CN" altLang="en-US" sz="1530" kern="0" dirty="0" smtClean="0">
                <a:solidFill>
                  <a:srgbClr val="000000"/>
                </a:solidFill>
                <a:latin typeface="Times New Roman" pitchFamily="65" charset="-122"/>
                <a:ea typeface="宋体" pitchFamily="65" charset="-122"/>
              </a:rPr>
              <a:t>学。他们的争论旷日持久,几乎所有理论物理学家都被吸引并参与进来,乐此不疲。尽管两人</a:t>
            </a:r>
            <a:r>
              <a:t/>
            </a:r>
            <a:br/>
            <a:r>
              <a:rPr lang="zh-CN" altLang="en-US" sz="1530" kern="0" dirty="0" smtClean="0">
                <a:solidFill>
                  <a:srgbClr val="000000"/>
                </a:solidFill>
                <a:latin typeface="Times New Roman" pitchFamily="65" charset="-122"/>
                <a:ea typeface="宋体" pitchFamily="65" charset="-122"/>
              </a:rPr>
              <a:t>的科学理论和思想观点始终没能调和,但他们却结下了长达数十年的友谊。玻尔高度评价他</a:t>
            </a:r>
            <a:r>
              <a:t/>
            </a:r>
            <a:br/>
            <a:r>
              <a:rPr lang="zh-CN" altLang="en-US" sz="1530" kern="0" dirty="0" smtClean="0">
                <a:solidFill>
                  <a:srgbClr val="000000"/>
                </a:solidFill>
                <a:latin typeface="Times New Roman" pitchFamily="65" charset="-122"/>
                <a:ea typeface="宋体" pitchFamily="65" charset="-122"/>
              </a:rPr>
              <a:t>与爱因斯坦的学术之争,认为它是自己“许多新思想产生的源泉”。爱因斯坦也称赞说:“很</a:t>
            </a:r>
            <a:r>
              <a:t/>
            </a:r>
            <a:br/>
            <a:r>
              <a:rPr lang="zh-CN" altLang="en-US" sz="1530" kern="0" dirty="0" smtClean="0">
                <a:solidFill>
                  <a:srgbClr val="000000"/>
                </a:solidFill>
                <a:latin typeface="Times New Roman" pitchFamily="65" charset="-122"/>
                <a:ea typeface="宋体" pitchFamily="65" charset="-122"/>
              </a:rPr>
              <a:t>少有谁像玻尔那样,对隐秘的事物具有如此敏锐的直觉,同时又兼有如此强有力的批判能力。</a:t>
            </a:r>
            <a:r>
              <a:t/>
            </a:r>
            <a:br/>
            <a:r>
              <a:rPr lang="zh-CN" altLang="en-US" sz="1530" kern="0" dirty="0" smtClean="0">
                <a:solidFill>
                  <a:srgbClr val="000000"/>
                </a:solidFill>
                <a:latin typeface="Times New Roman" pitchFamily="65" charset="-122"/>
                <a:ea typeface="宋体" pitchFamily="65" charset="-122"/>
              </a:rPr>
              <a:t>他是我们时代科学领域伟大的发现者之一。”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与爱因斯坦更个性化的独自研究不同,玻尔周围聚集着许多杰出的理论物理学家。他不但有</a:t>
            </a:r>
            <a:endParaRPr lang="zh-CN" altLang="en-US"/>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革新的勇气,更是一位伟大的伯乐。他为量子物理学培养和组织了一支创新发展的队伍,人们</a:t>
            </a:r>
            <a:r>
              <a:rPr dirty="0"/>
              <a:t/>
            </a:r>
            <a:br>
              <a:rPr dirty="0"/>
            </a:br>
            <a:r>
              <a:rPr lang="zh-CN" altLang="en-US" sz="1530" kern="0" dirty="0" smtClean="0">
                <a:solidFill>
                  <a:srgbClr val="000000"/>
                </a:solidFill>
                <a:latin typeface="Times New Roman" pitchFamily="65" charset="-122"/>
                <a:ea typeface="宋体" pitchFamily="65" charset="-122"/>
              </a:rPr>
              <a:t>称之为“哥本哈根学派”。后来的诺贝尔物理学奖获得者玻恩、海森伯、泡利以及狄拉克</a:t>
            </a:r>
            <a:r>
              <a:rPr dirty="0"/>
              <a:t/>
            </a:r>
            <a:br>
              <a:rPr dirty="0"/>
            </a:br>
            <a:r>
              <a:rPr lang="zh-CN" altLang="en-US" sz="1530" kern="0" dirty="0" smtClean="0">
                <a:solidFill>
                  <a:srgbClr val="000000"/>
                </a:solidFill>
                <a:latin typeface="Times New Roman" pitchFamily="65" charset="-122"/>
                <a:ea typeface="宋体" pitchFamily="65" charset="-122"/>
              </a:rPr>
              <a:t>等都曾是其主要成员。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哥本哈根学派活动的大本营就是哥本哈根理论物理研究所。该所是玻尔在1917年申请,并于1</a:t>
            </a:r>
            <a:r>
              <a:rPr dirty="0"/>
              <a:t/>
            </a:r>
            <a:br>
              <a:rPr dirty="0"/>
            </a:br>
            <a:r>
              <a:rPr lang="zh-CN" altLang="en-US" sz="1530" kern="0" dirty="0" smtClean="0">
                <a:solidFill>
                  <a:srgbClr val="000000"/>
                </a:solidFill>
                <a:latin typeface="Times New Roman" pitchFamily="65" charset="-122"/>
                <a:ea typeface="宋体" pitchFamily="65" charset="-122"/>
              </a:rPr>
              <a:t>921年正式成立的。他以著名科学家的身份为研究所作担保,筹集了大量资金。在任所长的40</a:t>
            </a:r>
            <a:r>
              <a:rPr dirty="0"/>
              <a:t/>
            </a:r>
            <a:br>
              <a:rPr dirty="0"/>
            </a:br>
            <a:r>
              <a:rPr lang="zh-CN" altLang="en-US" sz="1530" kern="0" dirty="0" smtClean="0">
                <a:solidFill>
                  <a:srgbClr val="000000"/>
                </a:solidFill>
                <a:latin typeface="Times New Roman" pitchFamily="65" charset="-122"/>
                <a:ea typeface="宋体" pitchFamily="65" charset="-122"/>
              </a:rPr>
              <a:t>年间,他以特有的人格魅力,吸引了世界各地的青年才俊,使研究所成为当时全世界最重要、最</a:t>
            </a:r>
            <a:r>
              <a:rPr dirty="0"/>
              <a:t/>
            </a:r>
            <a:br>
              <a:rPr dirty="0"/>
            </a:br>
            <a:r>
              <a:rPr lang="zh-CN" altLang="en-US" sz="1530" kern="0" dirty="0" smtClean="0">
                <a:solidFill>
                  <a:srgbClr val="000000"/>
                </a:solidFill>
                <a:latin typeface="Times New Roman" pitchFamily="65" charset="-122"/>
                <a:ea typeface="宋体" pitchFamily="65" charset="-122"/>
              </a:rPr>
              <a:t>活跃的量子力学研究中心。这里先后培养了600多名物理学家。玻尔使这个科学家群体中的</a:t>
            </a:r>
            <a:r>
              <a:rPr dirty="0"/>
              <a:t/>
            </a:r>
            <a:br>
              <a:rPr dirty="0"/>
            </a:br>
            <a:r>
              <a:rPr lang="zh-CN" altLang="en-US" sz="1530" kern="0" dirty="0" smtClean="0">
                <a:solidFill>
                  <a:srgbClr val="000000"/>
                </a:solidFill>
                <a:latin typeface="Times New Roman" pitchFamily="65" charset="-122"/>
                <a:ea typeface="宋体" pitchFamily="65" charset="-122"/>
              </a:rPr>
              <a:t>每个个体的力量发挥到极致,形成了以集体讨论和自由探索为特征的研究风格。他还经常在</a:t>
            </a:r>
            <a:r>
              <a:rPr dirty="0"/>
              <a:t/>
            </a:r>
            <a:br>
              <a:rPr dirty="0"/>
            </a:br>
            <a:r>
              <a:rPr lang="zh-CN" altLang="en-US" sz="1530" kern="0" dirty="0" smtClean="0">
                <a:solidFill>
                  <a:srgbClr val="000000"/>
                </a:solidFill>
                <a:latin typeface="Times New Roman" pitchFamily="65" charset="-122"/>
                <a:ea typeface="宋体" pitchFamily="65" charset="-122"/>
              </a:rPr>
              <a:t>此举办非公开的小型年会,邀请各国著名的物理学家出席,相互学习,启发交流。这里没有论资</a:t>
            </a:r>
            <a:r>
              <a:rPr dirty="0"/>
              <a:t/>
            </a:r>
            <a:br>
              <a:rPr dirty="0"/>
            </a:br>
            <a:r>
              <a:rPr lang="zh-CN" altLang="en-US" sz="1530" kern="0" dirty="0" smtClean="0">
                <a:solidFill>
                  <a:srgbClr val="000000"/>
                </a:solidFill>
                <a:latin typeface="Times New Roman" pitchFamily="65" charset="-122"/>
                <a:ea typeface="宋体" pitchFamily="65" charset="-122"/>
              </a:rPr>
              <a:t>排辈,只有挑战与争鸣,形成了富有激情和活力、不断进取的学术精神,人们誉之为“哥本哈根</a:t>
            </a:r>
            <a:r>
              <a:rPr dirty="0"/>
              <a:t/>
            </a:r>
            <a:br>
              <a:rPr dirty="0"/>
            </a:br>
            <a:r>
              <a:rPr lang="zh-CN" altLang="en-US" sz="1530" kern="0" dirty="0" smtClean="0">
                <a:solidFill>
                  <a:srgbClr val="000000"/>
                </a:solidFill>
                <a:latin typeface="Times New Roman" pitchFamily="65" charset="-122"/>
                <a:ea typeface="宋体" pitchFamily="65" charset="-122"/>
              </a:rPr>
              <a:t>精神”,这种精神至今仍在科学研究领域受到推崇。量子力学每前进一步,或多或少都与这个</a:t>
            </a:r>
            <a:r>
              <a:rPr dirty="0"/>
              <a:t/>
            </a:r>
            <a:br>
              <a:rPr dirty="0"/>
            </a:br>
            <a:r>
              <a:rPr lang="zh-CN" altLang="en-US" sz="1530" kern="0" dirty="0" smtClean="0">
                <a:solidFill>
                  <a:srgbClr val="000000"/>
                </a:solidFill>
                <a:latin typeface="Times New Roman" pitchFamily="65" charset="-122"/>
                <a:ea typeface="宋体" pitchFamily="65" charset="-122"/>
              </a:rPr>
              <a:t>学派科学家的合作研究有关。可以说,玻尔领导的哥本哈根学派具备了一个科学学派应有的</a:t>
            </a:r>
            <a:r>
              <a:rPr dirty="0"/>
              <a:t/>
            </a:r>
            <a:br>
              <a:rPr dirty="0"/>
            </a:br>
            <a:r>
              <a:rPr lang="zh-CN" altLang="en-US" sz="1530" kern="0" dirty="0" smtClean="0">
                <a:solidFill>
                  <a:srgbClr val="000000"/>
                </a:solidFill>
                <a:latin typeface="Times New Roman" pitchFamily="65" charset="-122"/>
                <a:ea typeface="宋体" pitchFamily="65" charset="-122"/>
              </a:rPr>
              <a:t>优秀特质。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希特勒上台后,玻尔以访问德国为名,暗地调查德国科学家的安全情况,然后设法把可能受到迫</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害的犹太科学家转移到安全地方。他还积极创立和参加丹麦救援组织,尽力帮助逃到哥本哈</a:t>
            </a:r>
            <a:r>
              <a:t/>
            </a:r>
            <a:br/>
            <a:r>
              <a:rPr lang="zh-CN" altLang="en-US" sz="1530" kern="0" dirty="0" smtClean="0">
                <a:solidFill>
                  <a:srgbClr val="000000"/>
                </a:solidFill>
                <a:latin typeface="Times New Roman" pitchFamily="65" charset="-122"/>
                <a:ea typeface="宋体" pitchFamily="65" charset="-122"/>
              </a:rPr>
              <a:t>根的科学家与其他难民。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德国纳粹控制丹麦后,玻尔起初留在国内,与抗敌组织保持密切联系。他一贯的不合作态度,令</a:t>
            </a:r>
            <a:r>
              <a:t/>
            </a:r>
            <a:br/>
            <a:r>
              <a:rPr lang="zh-CN" altLang="en-US" sz="1530" kern="0" dirty="0" smtClean="0">
                <a:solidFill>
                  <a:srgbClr val="000000"/>
                </a:solidFill>
                <a:latin typeface="Times New Roman" pitchFamily="65" charset="-122"/>
                <a:ea typeface="宋体" pitchFamily="65" charset="-122"/>
              </a:rPr>
              <a:t>纳粹非常恼火。1943年玻尔受到纳粹分子的威胁,他冒险出逃,历尽艰险,辗转到达美国。在美</a:t>
            </a:r>
            <a:r>
              <a:t/>
            </a:r>
            <a:br/>
            <a:r>
              <a:rPr lang="zh-CN" altLang="en-US" sz="1530" kern="0" dirty="0" smtClean="0">
                <a:solidFill>
                  <a:srgbClr val="000000"/>
                </a:solidFill>
                <a:latin typeface="Times New Roman" pitchFamily="65" charset="-122"/>
                <a:ea typeface="宋体" pitchFamily="65" charset="-122"/>
              </a:rPr>
              <a:t>期间,为抗击法西斯,他曾参加原子弹的研制工作。在研制过程中,他就考虑到这一研究成果对</a:t>
            </a:r>
            <a:r>
              <a:t/>
            </a:r>
            <a:br/>
            <a:r>
              <a:rPr lang="zh-CN" altLang="en-US" sz="1530" kern="0" dirty="0" smtClean="0">
                <a:solidFill>
                  <a:srgbClr val="000000"/>
                </a:solidFill>
                <a:latin typeface="Times New Roman" pitchFamily="65" charset="-122"/>
                <a:ea typeface="宋体" pitchFamily="65" charset="-122"/>
              </a:rPr>
              <a:t>未来世界的影响,并曾多次接触英美首脑,建议他们及早与苏联达成控制原子武器的协议,但没</a:t>
            </a:r>
            <a:r>
              <a:t/>
            </a:r>
            <a:br/>
            <a:r>
              <a:rPr lang="zh-CN" altLang="en-US" sz="1530" kern="0" dirty="0" smtClean="0">
                <a:solidFill>
                  <a:srgbClr val="000000"/>
                </a:solidFill>
                <a:latin typeface="Times New Roman" pitchFamily="65" charset="-122"/>
                <a:ea typeface="宋体" pitchFamily="65" charset="-122"/>
              </a:rPr>
              <a:t>有成功。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二战后,玻尔积极倡导和实施国际间的科学合作。1957年,美国福特基金会将第一届“原子为</a:t>
            </a:r>
            <a:r>
              <a:t/>
            </a:r>
            <a:br/>
            <a:r>
              <a:rPr lang="zh-CN" altLang="en-US" sz="1530" kern="0" dirty="0" smtClean="0">
                <a:solidFill>
                  <a:srgbClr val="000000"/>
                </a:solidFill>
                <a:latin typeface="Times New Roman" pitchFamily="65" charset="-122"/>
                <a:ea typeface="宋体" pitchFamily="65" charset="-122"/>
              </a:rPr>
              <a:t>了和平”奖授予玻尔,以表彰他“在全世界迫切需要的原则上,以友好的精神进行科学探索,在</a:t>
            </a:r>
            <a:r>
              <a:t/>
            </a:r>
            <a:br/>
            <a:r>
              <a:rPr lang="zh-CN" altLang="en-US" sz="1530" kern="0" dirty="0" smtClean="0">
                <a:solidFill>
                  <a:srgbClr val="000000"/>
                </a:solidFill>
                <a:latin typeface="Times New Roman" pitchFamily="65" charset="-122"/>
                <a:ea typeface="宋体" pitchFamily="65" charset="-122"/>
              </a:rPr>
              <a:t>和平利用原子能以满足人类需要方面做出了榜样”。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(摘编自邹丽焱《玻尔传》)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相关链接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①玻尔(1885—1962),丹麦物理学家。在普朗克量子假说和卢瑟福原子行星模型的基础上,于1</a:t>
            </a:r>
            <a:r>
              <a:t/>
            </a:r>
            <a:br/>
            <a:r>
              <a:rPr lang="zh-CN" altLang="en-US" sz="1530" kern="0" dirty="0" smtClean="0">
                <a:solidFill>
                  <a:srgbClr val="000000"/>
                </a:solidFill>
                <a:latin typeface="Times New Roman" pitchFamily="65" charset="-122"/>
                <a:ea typeface="宋体" pitchFamily="65" charset="-122"/>
              </a:rPr>
              <a:t>913年提出氢原子结构和氢光谱的初步理论。稍后,又提出“对应原理”。对量子论和量子力</a:t>
            </a:r>
            <a:endParaRPr lang="zh-CN" altLang="en-US"/>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国利病书》《肇域志》《音学五书》《顾亭林诗文集》等。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(摘自《辞海》第六版)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②我生平最敬慕亭林先生为人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深信他不但是经师,而且是人师。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(梁启超《中国近三百年学术史》)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1.下列对材料有关内容的分析和概括,最恰当的两项是(5分)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A.顾炎武之所以不顾家庭,离家出游,固然有躲避豪绅陷害、以游为隐的因素,但更重要的还是</a:t>
            </a:r>
            <a:r>
              <a:rPr dirty="0"/>
              <a:t/>
            </a:r>
            <a:br>
              <a:rPr dirty="0"/>
            </a:br>
            <a:r>
              <a:rPr lang="zh-CN" altLang="en-US" sz="1530" kern="0" dirty="0" smtClean="0">
                <a:solidFill>
                  <a:srgbClr val="000000"/>
                </a:solidFill>
                <a:latin typeface="Times New Roman" pitchFamily="65" charset="-122"/>
                <a:ea typeface="宋体" pitchFamily="65" charset="-122"/>
              </a:rPr>
              <a:t>为了实现他一抒山河壮怀、广交天下贤哲的理想。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B.顾炎武以二马二骡载书自随,沿途考察人文地理,验证文献记载,搜集著述材料,把行万里路</a:t>
            </a:r>
            <a:r>
              <a:rPr dirty="0"/>
              <a:t/>
            </a:r>
            <a:br>
              <a:rPr dirty="0"/>
            </a:br>
            <a:r>
              <a:rPr lang="zh-CN" altLang="en-US" sz="1530" kern="0" dirty="0" smtClean="0">
                <a:solidFill>
                  <a:srgbClr val="000000"/>
                </a:solidFill>
                <a:latin typeface="Times New Roman" pitchFamily="65" charset="-122"/>
                <a:ea typeface="宋体" pitchFamily="65" charset="-122"/>
              </a:rPr>
              <a:t>与读万卷书结合在一起,大大开阔了他的学术视野。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C.顾炎武南北往返,在二三万里的旅途中,览书万余卷,写成《日知录》《天下郡国利病书》</a:t>
            </a:r>
            <a:r>
              <a:rPr dirty="0"/>
              <a:t/>
            </a:r>
            <a:br>
              <a:rPr dirty="0"/>
            </a:br>
            <a:r>
              <a:rPr lang="zh-CN" altLang="en-US" sz="1530" kern="0" dirty="0" smtClean="0">
                <a:solidFill>
                  <a:srgbClr val="000000"/>
                </a:solidFill>
                <a:latin typeface="Times New Roman" pitchFamily="65" charset="-122"/>
                <a:ea typeface="宋体" pitchFamily="65" charset="-122"/>
              </a:rPr>
              <a:t>《肇域志》《音学五书》等著作,终成一代大家。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D.顾炎武足迹半天下,广交贤豪长者,又在《广师》中对十位“同学之士”推崇备至。他的弟</a:t>
            </a:r>
            <a:r>
              <a:rPr dirty="0"/>
              <a:t/>
            </a:r>
            <a:br>
              <a:rPr dirty="0"/>
            </a:br>
            <a:r>
              <a:rPr lang="zh-CN" altLang="en-US" sz="1530" kern="0" dirty="0" smtClean="0">
                <a:solidFill>
                  <a:srgbClr val="000000"/>
                </a:solidFill>
                <a:latin typeface="Times New Roman" pitchFamily="65" charset="-122"/>
                <a:ea typeface="宋体" pitchFamily="65" charset="-122"/>
              </a:rPr>
              <a:t>子潘耒称赞他,天下无贤不肖,无不知道顾炎武为通儒。</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学的建立起了重要作用。1927年又提出互补原理。在原子核反应理论、解释重核裂变现象</a:t>
            </a:r>
            <a:r>
              <a:rPr dirty="0"/>
              <a:t/>
            </a:r>
            <a:br>
              <a:rPr dirty="0"/>
            </a:br>
            <a:r>
              <a:rPr lang="zh-CN" altLang="en-US" sz="1530" kern="0" dirty="0" smtClean="0">
                <a:solidFill>
                  <a:srgbClr val="000000"/>
                </a:solidFill>
                <a:latin typeface="Times New Roman" pitchFamily="65" charset="-122"/>
                <a:ea typeface="宋体" pitchFamily="65" charset="-122"/>
              </a:rPr>
              <a:t>等方面,也有重要贡献。获1922年诺贝尔物理学奖。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(摘自《辞海》第六版)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②1918年,玻尔的老师卢瑟福邀请他赴英国工作,他在回信中说:“虽然哥本哈根大学在财力、</a:t>
            </a:r>
            <a:r>
              <a:rPr dirty="0"/>
              <a:t/>
            </a:r>
            <a:br>
              <a:rPr dirty="0"/>
            </a:br>
            <a:r>
              <a:rPr lang="zh-CN" altLang="en-US" sz="1530" kern="0" dirty="0" smtClean="0">
                <a:solidFill>
                  <a:srgbClr val="000000"/>
                </a:solidFill>
                <a:latin typeface="Times New Roman" pitchFamily="65" charset="-122"/>
                <a:ea typeface="宋体" pitchFamily="65" charset="-122"/>
              </a:rPr>
              <a:t>人员、能力和实验室管理上,都达不到英国的水平,但我立志尽力帮助丹麦发展自己的物理学</a:t>
            </a:r>
            <a:r>
              <a:rPr dirty="0"/>
              <a:t/>
            </a:r>
            <a:br>
              <a:rPr dirty="0"/>
            </a:br>
            <a:r>
              <a:rPr lang="zh-CN" altLang="en-US" sz="1530" kern="0" dirty="0" smtClean="0">
                <a:solidFill>
                  <a:srgbClr val="000000"/>
                </a:solidFill>
                <a:latin typeface="Times New Roman" pitchFamily="65" charset="-122"/>
                <a:ea typeface="宋体" pitchFamily="65" charset="-122"/>
              </a:rPr>
              <a:t>研究工作</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我的职责是在这里尽我的全部力量。”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(摘自戈革《玻尔集》)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1.下列对材料有关内容的分析和概括,最恰当的两项是(5分)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A.爱因斯坦与玻尔在争鸣中惺惺相惜,爱因斯坦高度评价玻尔的贡献,玻尔也感念爱因斯坦的</a:t>
            </a:r>
            <a:r>
              <a:rPr dirty="0"/>
              <a:t/>
            </a:r>
            <a:br>
              <a:rPr dirty="0"/>
            </a:br>
            <a:r>
              <a:rPr lang="zh-CN" altLang="en-US" sz="1530" kern="0" dirty="0" smtClean="0">
                <a:solidFill>
                  <a:srgbClr val="000000"/>
                </a:solidFill>
                <a:latin typeface="Times New Roman" pitchFamily="65" charset="-122"/>
                <a:ea typeface="宋体" pitchFamily="65" charset="-122"/>
              </a:rPr>
              <a:t>支持,他们之间建立了长久的友谊。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B.玻尔以自己创办的研究所为平台,通过邀请各国科学家前来交流学习,使团队的成员能有机</a:t>
            </a:r>
            <a:r>
              <a:rPr dirty="0"/>
              <a:t/>
            </a:r>
            <a:br>
              <a:rPr dirty="0"/>
            </a:br>
            <a:r>
              <a:rPr lang="zh-CN" altLang="en-US" sz="1530" kern="0" dirty="0" smtClean="0">
                <a:solidFill>
                  <a:srgbClr val="000000"/>
                </a:solidFill>
                <a:latin typeface="Times New Roman" pitchFamily="65" charset="-122"/>
                <a:ea typeface="宋体" pitchFamily="65" charset="-122"/>
              </a:rPr>
              <a:t>会博采众长,不断发展量子力学理论。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玻尔敏锐察觉到纳粹将要对犹太人实施迫害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及时转移了大批犹太科学家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后来还亲自参加</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了丹麦的抗敌组织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反对纳粹暴行。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D.玻尔不但有科学家的直觉,也不乏政治家的远见。他预感到核武器的危害,试图尽力说服各</a:t>
            </a:r>
            <a:r>
              <a:rPr dirty="0"/>
              <a:t/>
            </a:r>
            <a:br>
              <a:rPr dirty="0"/>
            </a:br>
            <a:r>
              <a:rPr lang="zh-CN" altLang="en-US" sz="1530" kern="0" dirty="0" smtClean="0">
                <a:solidFill>
                  <a:srgbClr val="000000"/>
                </a:solidFill>
                <a:latin typeface="Times New Roman" pitchFamily="65" charset="-122"/>
                <a:ea typeface="宋体" pitchFamily="65" charset="-122"/>
              </a:rPr>
              <a:t>大国首脑达成禁止使用核武器的协议。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E.玻尔致力于维护世界和平,为科学技术的国际间合作及和平利用原子能做出了卓越贡献,并</a:t>
            </a:r>
            <a:r>
              <a:rPr dirty="0"/>
              <a:t/>
            </a:r>
            <a:br>
              <a:rPr dirty="0"/>
            </a:br>
            <a:r>
              <a:rPr lang="zh-CN" altLang="en-US" sz="1530" kern="0" dirty="0" smtClean="0">
                <a:solidFill>
                  <a:srgbClr val="000000"/>
                </a:solidFill>
                <a:latin typeface="Times New Roman" pitchFamily="65" charset="-122"/>
                <a:ea typeface="宋体" pitchFamily="65" charset="-122"/>
              </a:rPr>
              <a:t>获得了“原子为了和平”奖。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2.为什么爱因斯坦和玻尔的论战被称为物理学史上的“巅峰对决”?请结合材料简述原因。</a:t>
            </a:r>
            <a:r>
              <a:rPr dirty="0"/>
              <a:t/>
            </a:r>
            <a:br>
              <a:rPr dirty="0"/>
            </a:br>
            <a:r>
              <a:rPr lang="zh-CN" altLang="en-US" sz="1530" kern="0" dirty="0" smtClean="0">
                <a:solidFill>
                  <a:srgbClr val="000000"/>
                </a:solidFill>
                <a:latin typeface="Times New Roman" pitchFamily="65" charset="-122"/>
                <a:ea typeface="宋体" pitchFamily="65" charset="-122"/>
              </a:rPr>
              <a:t>(6分)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3.文中说:“玻尔领导的哥本哈根学派具备了一个科学学派应有的优秀特质。”请结合材料,</a:t>
            </a:r>
            <a:r>
              <a:rPr dirty="0"/>
              <a:t/>
            </a:r>
            <a:br>
              <a:rPr dirty="0"/>
            </a:br>
            <a:r>
              <a:rPr lang="zh-CN" altLang="en-US" sz="1530" kern="0" dirty="0" smtClean="0">
                <a:solidFill>
                  <a:srgbClr val="000000"/>
                </a:solidFill>
                <a:latin typeface="Times New Roman" pitchFamily="65" charset="-122"/>
                <a:ea typeface="宋体" pitchFamily="65" charset="-122"/>
              </a:rPr>
              <a:t>具体分析哥本哈根学派有哪些“优秀特质”。(6分)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4.玻尔“特有的人格魅力”表现在哪些方面?请结合材料谈谈你的看法。(8分)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答B给3分,答E给2分,答A给1分;答C、D不给分。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A.“玻尔也感念爱因斯坦的支持”在选文中并无明确的表述。C.“玻尔敏锐察觉到</a:t>
            </a:r>
            <a:r>
              <a:rPr dirty="0"/>
              <a:t/>
            </a:r>
            <a:br>
              <a:rPr dirty="0"/>
            </a:br>
            <a:r>
              <a:rPr lang="zh-CN" altLang="en-US" sz="1530" kern="0" dirty="0" smtClean="0">
                <a:solidFill>
                  <a:srgbClr val="000000"/>
                </a:solidFill>
                <a:latin typeface="Times New Roman" pitchFamily="65" charset="-122"/>
                <a:ea typeface="宋体" pitchFamily="65" charset="-122"/>
              </a:rPr>
              <a:t>纳粹将要对犹太人实施迫害,及时转移了大批犹太科学家”与原文不符;“参加了丹麦的抗敌</a:t>
            </a:r>
            <a:r>
              <a:rPr dirty="0"/>
              <a:t/>
            </a:r>
            <a:br>
              <a:rPr dirty="0"/>
            </a:br>
            <a:r>
              <a:rPr lang="zh-CN" altLang="en-US" sz="1530" kern="0" dirty="0" smtClean="0">
                <a:solidFill>
                  <a:srgbClr val="000000"/>
                </a:solidFill>
                <a:latin typeface="Times New Roman" pitchFamily="65" charset="-122"/>
                <a:ea typeface="宋体" pitchFamily="65" charset="-122"/>
              </a:rPr>
              <a:t>组织”错误,原文为“参加丹麦救援组织”“与抗敌组织保持密切联系”。D.“试图尽力说</a:t>
            </a:r>
            <a:r>
              <a:rPr dirty="0"/>
              <a:t/>
            </a:r>
            <a:br>
              <a:rPr dirty="0"/>
            </a:br>
            <a:r>
              <a:rPr lang="zh-CN" altLang="en-US" sz="1530" kern="0" dirty="0" smtClean="0">
                <a:solidFill>
                  <a:srgbClr val="000000"/>
                </a:solidFill>
                <a:latin typeface="Times New Roman" pitchFamily="65" charset="-122"/>
                <a:ea typeface="宋体" pitchFamily="65" charset="-122"/>
              </a:rPr>
              <a:t>服各大国首脑达成禁止使用核武器的协议”中的“禁止使用”应为“控制”;另外,“各大</a:t>
            </a:r>
            <a:r>
              <a:rPr dirty="0"/>
              <a:t/>
            </a:r>
            <a:br>
              <a:rPr dirty="0"/>
            </a:br>
            <a:r>
              <a:rPr lang="zh-CN" altLang="en-US" sz="1530" kern="0" dirty="0" smtClean="0">
                <a:solidFill>
                  <a:srgbClr val="000000"/>
                </a:solidFill>
                <a:latin typeface="Times New Roman" pitchFamily="65" charset="-122"/>
                <a:ea typeface="宋体" pitchFamily="65" charset="-122"/>
              </a:rPr>
              <a:t>国”的表述也欠准确。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①从成员上看,论战双方都是当时物理学界的代表人物;②从内容上看,辩论涉及现代</a:t>
            </a:r>
            <a:r>
              <a:rPr dirty="0"/>
              <a:t/>
            </a:r>
            <a:br>
              <a:rPr dirty="0"/>
            </a:br>
            <a:r>
              <a:rPr lang="zh-CN" altLang="en-US" sz="1530" kern="0" dirty="0" smtClean="0">
                <a:solidFill>
                  <a:srgbClr val="000000"/>
                </a:solidFill>
                <a:latin typeface="Times New Roman" pitchFamily="65" charset="-122"/>
                <a:ea typeface="宋体" pitchFamily="65" charset="-122"/>
              </a:rPr>
              <a:t>物理学两大基础理论——相对论和量子力学;③从影响上看,辩论带动了整个理论物理界的学</a:t>
            </a:r>
            <a:r>
              <a:rPr dirty="0"/>
              <a:t/>
            </a:r>
            <a:br>
              <a:rPr dirty="0"/>
            </a:br>
            <a:r>
              <a:rPr lang="zh-CN" altLang="en-US" sz="1530" kern="0" dirty="0" smtClean="0">
                <a:solidFill>
                  <a:srgbClr val="000000"/>
                </a:solidFill>
                <a:latin typeface="Times New Roman" pitchFamily="65" charset="-122"/>
                <a:ea typeface="宋体" pitchFamily="65" charset="-122"/>
              </a:rPr>
              <a:t>术争鸣。</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这道简答题可以从选文的第一和第二自然段中去寻找:①巅峰对决的双方;②辩论涉及</a:t>
            </a:r>
            <a:r>
              <a:rPr dirty="0"/>
              <a:t/>
            </a:r>
            <a:br>
              <a:rPr dirty="0"/>
            </a:br>
            <a:r>
              <a:rPr lang="zh-CN" altLang="en-US" sz="1530" kern="0" dirty="0" smtClean="0">
                <a:solidFill>
                  <a:srgbClr val="000000"/>
                </a:solidFill>
                <a:latin typeface="Times New Roman" pitchFamily="65" charset="-122"/>
                <a:ea typeface="宋体" pitchFamily="65" charset="-122"/>
              </a:rPr>
              <a:t>的内容;③对决造成的影响。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解题思路</a:t>
            </a:r>
            <a:r>
              <a:rPr lang="zh-CN" altLang="en-US" sz="1530" kern="0" dirty="0" smtClean="0">
                <a:solidFill>
                  <a:srgbClr val="000000"/>
                </a:solidFill>
                <a:latin typeface="Times New Roman" pitchFamily="65" charset="-122"/>
                <a:ea typeface="宋体" pitchFamily="65" charset="-122"/>
              </a:rPr>
              <a:t>　第一步,浏览筛选。第二步,比较辨别。第三步,调整组合。</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①拥有站在学术前沿的核心领导人物;②有堪称骨干的科学家群体;③创造了独特的</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学术精神。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可从选文的第三、四自然段中概括总结:①什么样的领导人物;②学派的水平;③学派</a:t>
            </a:r>
            <a:r>
              <a:rPr dirty="0"/>
              <a:t/>
            </a:r>
            <a:br>
              <a:rPr dirty="0"/>
            </a:br>
            <a:r>
              <a:rPr lang="zh-CN" altLang="en-US" sz="1530" kern="0" dirty="0" smtClean="0">
                <a:solidFill>
                  <a:srgbClr val="000000"/>
                </a:solidFill>
                <a:latin typeface="Times New Roman" pitchFamily="65" charset="-122"/>
                <a:ea typeface="宋体" pitchFamily="65" charset="-122"/>
              </a:rPr>
              <a:t>的宗旨。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①追求真理,在学术之争中胸怀坦荡,不掺杂个人恩怨;②以赤子之心帮助祖国发展物</a:t>
            </a:r>
            <a:r>
              <a:rPr dirty="0"/>
              <a:t/>
            </a:r>
            <a:br>
              <a:rPr dirty="0"/>
            </a:br>
            <a:r>
              <a:rPr lang="zh-CN" altLang="en-US" sz="1530" kern="0" dirty="0" smtClean="0">
                <a:solidFill>
                  <a:srgbClr val="000000"/>
                </a:solidFill>
                <a:latin typeface="Times New Roman" pitchFamily="65" charset="-122"/>
                <a:ea typeface="宋体" pitchFamily="65" charset="-122"/>
              </a:rPr>
              <a:t>理学研究;③慧眼识才,吸引了大批青年科学家,并为他们提供发展的平台;④有人道主义关怀,</a:t>
            </a:r>
            <a:r>
              <a:rPr dirty="0"/>
              <a:t/>
            </a:r>
            <a:br>
              <a:rPr dirty="0"/>
            </a:br>
            <a:r>
              <a:rPr lang="zh-CN" altLang="en-US" sz="1530" kern="0" dirty="0" smtClean="0">
                <a:solidFill>
                  <a:srgbClr val="000000"/>
                </a:solidFill>
                <a:latin typeface="Times New Roman" pitchFamily="65" charset="-122"/>
                <a:ea typeface="宋体" pitchFamily="65" charset="-122"/>
              </a:rPr>
              <a:t>积极营救受纳粹迫害的科学家。</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概括玻尔的人格魅力,要从全文着眼,筛选所有评述玻尔的内容,提炼出适合题中要求的</a:t>
            </a:r>
            <a:r>
              <a:rPr dirty="0"/>
              <a:t/>
            </a:r>
            <a:br>
              <a:rPr dirty="0"/>
            </a:br>
            <a:r>
              <a:rPr lang="zh-CN" altLang="en-US" sz="1530" kern="0" dirty="0" smtClean="0">
                <a:solidFill>
                  <a:srgbClr val="000000"/>
                </a:solidFill>
                <a:latin typeface="Times New Roman" pitchFamily="65" charset="-122"/>
                <a:ea typeface="宋体" pitchFamily="65" charset="-122"/>
              </a:rPr>
              <a:t>内容,并将它条理化,言简意赅地表达出来。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43656"/>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一</a:t>
            </a:r>
            <a:r>
              <a:rPr lang="zh-CN" altLang="en-US" sz="1530" kern="0" dirty="0" smtClean="0">
                <a:solidFill>
                  <a:srgbClr val="000000"/>
                </a:solidFill>
                <a:latin typeface="Times New Roman" pitchFamily="65" charset="-122"/>
                <a:ea typeface="宋体" pitchFamily="65" charset="-122"/>
              </a:rPr>
              <a:t>、(2015福建,&lt;乙&gt;12—14,15分)阅读下面的文字,完成1—3 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说不尽的萤火虫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中国有着悠久的萤火虫文化。早在先秦时期的《诗经》中,萤火虫就成为先民的关注对象,诗</a:t>
            </a:r>
            <a:r>
              <a:rPr dirty="0"/>
              <a:t/>
            </a:r>
            <a:br>
              <a:rPr dirty="0"/>
            </a:br>
            <a:r>
              <a:rPr lang="zh-CN" altLang="en-US" sz="1530" kern="0" dirty="0" smtClean="0">
                <a:solidFill>
                  <a:srgbClr val="000000"/>
                </a:solidFill>
                <a:latin typeface="Times New Roman" pitchFamily="65" charset="-122"/>
                <a:ea typeface="宋体" pitchFamily="65" charset="-122"/>
              </a:rPr>
              <a:t>中“町疃鹿场,熠耀宵行”就是描述萤火虫的。古代诗人常借萤火虫抒情达意,唐代杜牧的</a:t>
            </a:r>
            <a:r>
              <a:rPr dirty="0"/>
              <a:t/>
            </a:r>
            <a:br>
              <a:rPr dirty="0"/>
            </a:br>
            <a:r>
              <a:rPr lang="zh-CN" altLang="en-US" sz="1530" kern="0" dirty="0" smtClean="0">
                <a:solidFill>
                  <a:srgbClr val="000000"/>
                </a:solidFill>
                <a:latin typeface="Times New Roman" pitchFamily="65" charset="-122"/>
                <a:ea typeface="宋体" pitchFamily="65" charset="-122"/>
              </a:rPr>
              <a:t>“银烛秋光冷画屏,轻罗小扇扑流萤”,便是千古绝唱。“囊萤夜读”的故事家喻户晓,也曾激</a:t>
            </a:r>
            <a:r>
              <a:rPr dirty="0"/>
              <a:t/>
            </a:r>
            <a:br>
              <a:rPr dirty="0"/>
            </a:br>
            <a:r>
              <a:rPr lang="zh-CN" altLang="en-US" sz="1530" kern="0" dirty="0" smtClean="0">
                <a:solidFill>
                  <a:srgbClr val="000000"/>
                </a:solidFill>
                <a:latin typeface="Times New Roman" pitchFamily="65" charset="-122"/>
                <a:ea typeface="宋体" pitchFamily="65" charset="-122"/>
              </a:rPr>
              <a:t>励过无数学子发奋努力。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现代人是不再需要“囊萤”来夜读了。到20世纪40年代,科学家受萤火虫发光器的启发,发明</a:t>
            </a:r>
            <a:r>
              <a:rPr dirty="0"/>
              <a:t/>
            </a:r>
            <a:br>
              <a:rPr dirty="0"/>
            </a:br>
            <a:r>
              <a:rPr lang="zh-CN" altLang="en-US" sz="1530" kern="0" dirty="0" smtClean="0">
                <a:solidFill>
                  <a:srgbClr val="000000"/>
                </a:solidFill>
                <a:latin typeface="Times New Roman" pitchFamily="65" charset="-122"/>
                <a:ea typeface="宋体" pitchFamily="65" charset="-122"/>
              </a:rPr>
              <a:t>出荧光灯。萤火虫发出的荧光是一种生物光,它不同于其他的光会伴生热量的损耗,是目前已</a:t>
            </a:r>
            <a:r>
              <a:rPr dirty="0"/>
              <a:t/>
            </a:r>
            <a:br>
              <a:rPr dirty="0"/>
            </a:br>
            <a:r>
              <a:rPr lang="zh-CN" altLang="en-US" sz="1530" kern="0" dirty="0" smtClean="0">
                <a:solidFill>
                  <a:srgbClr val="000000"/>
                </a:solidFill>
                <a:latin typeface="Times New Roman" pitchFamily="65" charset="-122"/>
                <a:ea typeface="宋体" pitchFamily="65" charset="-122"/>
              </a:rPr>
              <a:t>知唯一几乎没有热损耗的光源,因此也叫“冷光源”。荧光灯的发明大大提高了能源使用率,</a:t>
            </a:r>
            <a:r>
              <a:rPr dirty="0"/>
              <a:t/>
            </a:r>
            <a:br>
              <a:rPr dirty="0"/>
            </a:br>
            <a:r>
              <a:rPr lang="zh-CN" altLang="en-US" sz="1530" kern="0" dirty="0" smtClean="0">
                <a:solidFill>
                  <a:srgbClr val="000000"/>
                </a:solidFill>
                <a:latin typeface="Times New Roman" pitchFamily="65" charset="-122"/>
                <a:ea typeface="宋体" pitchFamily="65" charset="-122"/>
              </a:rPr>
              <a:t>但与萤火虫的发光率相比还差得太远。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最近,研究人员在研究萤火虫发光器时,还意外发现了一种锯齿状排列的鳞片,它可以提高发光</a:t>
            </a:r>
            <a:r>
              <a:rPr dirty="0"/>
              <a:t/>
            </a:r>
            <a:br>
              <a:rPr dirty="0"/>
            </a:br>
            <a:r>
              <a:rPr lang="zh-CN" altLang="en-US" sz="1530" kern="0" dirty="0" smtClean="0">
                <a:solidFill>
                  <a:srgbClr val="000000"/>
                </a:solidFill>
                <a:latin typeface="Times New Roman" pitchFamily="65" charset="-122"/>
                <a:ea typeface="宋体" pitchFamily="65" charset="-122"/>
              </a:rPr>
              <a:t>器的亮度。科学家将其应用在二极管(LED)的设计中,制作出模仿萤火虫发光器天然结构的</a:t>
            </a:r>
            <a:r>
              <a:rPr dirty="0"/>
              <a:t/>
            </a:r>
            <a:br>
              <a:rPr dirty="0"/>
            </a:br>
            <a:r>
              <a:rPr lang="zh-CN" altLang="en-US" sz="1530" kern="0" dirty="0" smtClean="0">
                <a:solidFill>
                  <a:srgbClr val="000000"/>
                </a:solidFill>
                <a:latin typeface="Times New Roman" pitchFamily="65" charset="-122"/>
                <a:ea typeface="宋体" pitchFamily="65" charset="-122"/>
              </a:rPr>
              <a:t>LED覆盖层,可使其效率提高50%以上。这种新颖设计可能会在几年内应用在LED生产中。</a:t>
            </a:r>
            <a:endParaRPr lang="zh-CN" altLang="en-US" dirty="0"/>
          </a:p>
        </p:txBody>
      </p:sp>
      <p:sp>
        <p:nvSpPr>
          <p:cNvPr id="3" name="TextBox 11"/>
          <p:cNvSpPr txBox="1"/>
          <p:nvPr/>
        </p:nvSpPr>
        <p:spPr>
          <a:xfrm>
            <a:off x="2519712" y="1062815"/>
            <a:ext cx="4445448"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lang="en-US" altLang="zh-CN" sz="2000" b="1" dirty="0" smtClean="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萤火虫特有的虫荧光素酶基因,在基因工程中也越来越多地作为遗传标记的首选来检测基因</a:t>
            </a:r>
            <a:r>
              <a:t/>
            </a:r>
            <a:br/>
            <a:r>
              <a:rPr lang="zh-CN" altLang="en-US" sz="1530" kern="0" dirty="0" smtClean="0">
                <a:solidFill>
                  <a:srgbClr val="000000"/>
                </a:solidFill>
                <a:latin typeface="Times New Roman" pitchFamily="65" charset="-122"/>
                <a:ea typeface="宋体" pitchFamily="65" charset="-122"/>
              </a:rPr>
              <a:t>表达。人们不但利用萤火虫的基因检测癌细胞,还利用基因转移技术把萤火虫的基因转移到</a:t>
            </a:r>
            <a:r>
              <a:t/>
            </a:r>
            <a:br/>
            <a:r>
              <a:rPr lang="zh-CN" altLang="en-US" sz="1530" kern="0" dirty="0" smtClean="0">
                <a:solidFill>
                  <a:srgbClr val="000000"/>
                </a:solidFill>
                <a:latin typeface="Times New Roman" pitchFamily="65" charset="-122"/>
                <a:ea typeface="宋体" pitchFamily="65" charset="-122"/>
              </a:rPr>
              <a:t>玉米中,较快地培育出新的具有抗病虫害的玉米新品系。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萤火虫还是血吸虫病的防疫助手,水生萤火虫的幼虫吃包括钉螺在内的螺类,而钉螺正是血吸</a:t>
            </a:r>
            <a:r>
              <a:t/>
            </a:r>
            <a:br/>
            <a:r>
              <a:rPr lang="zh-CN" altLang="en-US" sz="1530" kern="0" dirty="0" smtClean="0">
                <a:solidFill>
                  <a:srgbClr val="000000"/>
                </a:solidFill>
                <a:latin typeface="Times New Roman" pitchFamily="65" charset="-122"/>
                <a:ea typeface="宋体" pitchFamily="65" charset="-122"/>
              </a:rPr>
              <a:t>虫的唯一宿主。萤火虫体内的腺甙磷酸,可作为一种优异的检测剂来检测水的污染程度。萤</a:t>
            </a:r>
            <a:r>
              <a:t/>
            </a:r>
            <a:br/>
            <a:r>
              <a:rPr lang="zh-CN" altLang="en-US" sz="1530" kern="0" dirty="0" smtClean="0">
                <a:solidFill>
                  <a:srgbClr val="000000"/>
                </a:solidFill>
                <a:latin typeface="Times New Roman" pitchFamily="65" charset="-122"/>
                <a:ea typeface="宋体" pitchFamily="65" charset="-122"/>
              </a:rPr>
              <a:t>火虫喜欢植被茂盛、水质干净、空气清新的环境,凡是萤火虫种群分布的地区,都是生态环境</a:t>
            </a:r>
            <a:r>
              <a:t/>
            </a:r>
            <a:br/>
            <a:r>
              <a:rPr lang="zh-CN" altLang="en-US" sz="1530" kern="0" dirty="0" smtClean="0">
                <a:solidFill>
                  <a:srgbClr val="000000"/>
                </a:solidFill>
                <a:latin typeface="Times New Roman" pitchFamily="65" charset="-122"/>
                <a:ea typeface="宋体" pitchFamily="65" charset="-122"/>
              </a:rPr>
              <a:t>保护得比较好的地方。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遗憾的是,如今,萤火虫在部分地区已越来越少见。除了自然天敌外,人类成了萤火虫最大的</a:t>
            </a:r>
            <a:r>
              <a:t/>
            </a:r>
            <a:br/>
            <a:r>
              <a:rPr lang="zh-CN" altLang="en-US" sz="1530" kern="0" dirty="0" smtClean="0">
                <a:solidFill>
                  <a:srgbClr val="000000"/>
                </a:solidFill>
                <a:latin typeface="Times New Roman" pitchFamily="65" charset="-122"/>
                <a:ea typeface="宋体" pitchFamily="65" charset="-122"/>
              </a:rPr>
              <a:t>“天敌”。美国一些医药公司为了获取萤火虫体内特有的虫荧光素和虫荧光素酶,出价购买</a:t>
            </a:r>
            <a:r>
              <a:t/>
            </a:r>
            <a:br/>
            <a:r>
              <a:rPr lang="zh-CN" altLang="en-US" sz="1530" kern="0" dirty="0" smtClean="0">
                <a:solidFill>
                  <a:srgbClr val="000000"/>
                </a:solidFill>
                <a:latin typeface="Times New Roman" pitchFamily="65" charset="-122"/>
                <a:ea typeface="宋体" pitchFamily="65" charset="-122"/>
              </a:rPr>
              <a:t>萤火虫,导致人们大肆捕捉萤火虫。在日本,上世纪60年代的工业污染和城市扩张,致使萤火虫</a:t>
            </a:r>
            <a:r>
              <a:t/>
            </a:r>
            <a:br/>
            <a:r>
              <a:rPr lang="zh-CN" altLang="en-US" sz="1530" kern="0" dirty="0" smtClean="0">
                <a:solidFill>
                  <a:srgbClr val="000000"/>
                </a:solidFill>
                <a:latin typeface="Times New Roman" pitchFamily="65" charset="-122"/>
                <a:ea typeface="宋体" pitchFamily="65" charset="-122"/>
              </a:rPr>
              <a:t>幼虫的生存率直线下降。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萤火虫求偶时,雌雄之间会发出特异的闪光信号以吸引异性并交尾。然而城市的亮光干扰了</a:t>
            </a:r>
            <a:r>
              <a:t/>
            </a:r>
            <a:br/>
            <a:r>
              <a:rPr lang="zh-CN" altLang="en-US" sz="1530" kern="0" dirty="0" smtClean="0">
                <a:solidFill>
                  <a:srgbClr val="000000"/>
                </a:solidFill>
                <a:latin typeface="Times New Roman" pitchFamily="65" charset="-122"/>
                <a:ea typeface="宋体" pitchFamily="65" charset="-122"/>
              </a:rPr>
              <a:t>它们的闪光交流,当萤火虫感知到外界灯光时,就会停止发光、飞行、求偶,最终导致种群减少</a:t>
            </a:r>
            <a:r>
              <a:t/>
            </a:r>
            <a:br/>
            <a:r>
              <a:rPr lang="zh-CN" altLang="en-US" sz="1530" kern="0" dirty="0" smtClean="0">
                <a:solidFill>
                  <a:srgbClr val="000000"/>
                </a:solidFill>
                <a:latin typeface="Times New Roman" pitchFamily="65" charset="-122"/>
                <a:ea typeface="宋体" pitchFamily="65" charset="-122"/>
              </a:rPr>
              <a:t>甚至灭绝。去年夏季一些城市刮起萤火虫展览热,千里迢迢从外省引入萤火虫,然后在公园放</a:t>
            </a:r>
            <a:endParaRPr lang="zh-CN" altLang="en-US"/>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飞。但萤火虫的很多种类年复一年地在同一个栖息地聚集、交配,即使栖息地遭到破坏,也不</a:t>
            </a:r>
            <a:r>
              <a:rPr dirty="0"/>
              <a:t/>
            </a:r>
            <a:br>
              <a:rPr dirty="0"/>
            </a:br>
            <a:r>
              <a:rPr lang="zh-CN" altLang="en-US" sz="1530" kern="0" dirty="0" smtClean="0">
                <a:solidFill>
                  <a:srgbClr val="000000"/>
                </a:solidFill>
                <a:latin typeface="Times New Roman" pitchFamily="65" charset="-122"/>
                <a:ea typeface="宋体" pitchFamily="65" charset="-122"/>
              </a:rPr>
              <a:t>会迁往别处。萤火虫成虫的唯一使命就是繁殖,寿命很短,长的也就十几天。萤火虫本就不适</a:t>
            </a:r>
            <a:r>
              <a:rPr dirty="0"/>
              <a:t/>
            </a:r>
            <a:br>
              <a:rPr dirty="0"/>
            </a:br>
            <a:r>
              <a:rPr lang="zh-CN" altLang="en-US" sz="1530" kern="0" dirty="0" smtClean="0">
                <a:solidFill>
                  <a:srgbClr val="000000"/>
                </a:solidFill>
                <a:latin typeface="Times New Roman" pitchFamily="65" charset="-122"/>
                <a:ea typeface="宋体" pitchFamily="65" charset="-122"/>
              </a:rPr>
              <a:t>合长途迁徙,目的地栖息环境又不太合适,它几乎活不了几天,繁殖就更是不可能了。不少专家</a:t>
            </a:r>
            <a:r>
              <a:rPr dirty="0"/>
              <a:t/>
            </a:r>
            <a:br>
              <a:rPr dirty="0"/>
            </a:br>
            <a:r>
              <a:rPr lang="zh-CN" altLang="en-US" sz="1530" kern="0" dirty="0" smtClean="0">
                <a:solidFill>
                  <a:srgbClr val="000000"/>
                </a:solidFill>
                <a:latin typeface="Times New Roman" pitchFamily="65" charset="-122"/>
                <a:ea typeface="宋体" pitchFamily="65" charset="-122"/>
              </a:rPr>
              <a:t>为此呼吁:与其引进萤火虫,不如改善自然环境。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那些曾在林间泽畔“熠耀宵行”的萤火虫,如今已与我们渐行渐远,靠人工引进不能“引”来</a:t>
            </a:r>
            <a:r>
              <a:rPr dirty="0"/>
              <a:t/>
            </a:r>
            <a:br>
              <a:rPr dirty="0"/>
            </a:br>
            <a:r>
              <a:rPr lang="zh-CN" altLang="en-US" sz="1530" kern="0" dirty="0" smtClean="0">
                <a:solidFill>
                  <a:srgbClr val="000000"/>
                </a:solidFill>
                <a:latin typeface="Times New Roman" pitchFamily="65" charset="-122"/>
                <a:ea typeface="宋体" pitchFamily="65" charset="-122"/>
              </a:rPr>
              <a:t>它们的回归。</a:t>
            </a:r>
            <a:r>
              <a:rPr lang="zh-CN" altLang="en-US" sz="1530" u="sng" kern="0" dirty="0" smtClean="0">
                <a:solidFill>
                  <a:srgbClr val="000000"/>
                </a:solidFill>
                <a:latin typeface="Times New Roman" pitchFamily="65" charset="-122"/>
                <a:ea typeface="宋体" pitchFamily="65" charset="-122"/>
              </a:rPr>
              <a:t>萤火虫是自然的,也是文化的,但归根结底是自然的,</a:t>
            </a:r>
            <a:r>
              <a:rPr lang="zh-CN" altLang="en-US" sz="1530" kern="0" dirty="0" smtClean="0">
                <a:solidFill>
                  <a:srgbClr val="000000"/>
                </a:solidFill>
                <a:latin typeface="Times New Roman" pitchFamily="65" charset="-122"/>
                <a:ea typeface="宋体" pitchFamily="65" charset="-122"/>
              </a:rPr>
              <a:t>因而要靠自然来解决。而</a:t>
            </a:r>
            <a:r>
              <a:rPr dirty="0"/>
              <a:t/>
            </a:r>
            <a:br>
              <a:rPr dirty="0"/>
            </a:br>
            <a:r>
              <a:rPr lang="zh-CN" altLang="en-US" sz="1530" kern="0" dirty="0" smtClean="0">
                <a:solidFill>
                  <a:srgbClr val="000000"/>
                </a:solidFill>
                <a:latin typeface="Times New Roman" pitchFamily="65" charset="-122"/>
                <a:ea typeface="宋体" pitchFamily="65" charset="-122"/>
              </a:rPr>
              <a:t>且,保护萤火虫不能光着眼于一个物种,而是要通过保护整片栖息地来保护许多物种。如果做</a:t>
            </a:r>
            <a:r>
              <a:rPr dirty="0"/>
              <a:t/>
            </a:r>
            <a:br>
              <a:rPr dirty="0"/>
            </a:br>
            <a:r>
              <a:rPr lang="zh-CN" altLang="en-US" sz="1530" kern="0" dirty="0" smtClean="0">
                <a:solidFill>
                  <a:srgbClr val="000000"/>
                </a:solidFill>
                <a:latin typeface="Times New Roman" pitchFamily="65" charset="-122"/>
                <a:ea typeface="宋体" pitchFamily="65" charset="-122"/>
              </a:rPr>
              <a:t>到这一点,引来的肯定不只萤火虫。萤火虫如是,熊猫如是,白鹳也如是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总之,我们应多想</a:t>
            </a:r>
            <a:r>
              <a:rPr dirty="0"/>
              <a:t/>
            </a:r>
            <a:br>
              <a:rPr dirty="0"/>
            </a:br>
            <a:r>
              <a:rPr lang="zh-CN" altLang="en-US" sz="1530" kern="0" dirty="0" smtClean="0">
                <a:solidFill>
                  <a:srgbClr val="000000"/>
                </a:solidFill>
                <a:latin typeface="Times New Roman" pitchFamily="65" charset="-122"/>
                <a:ea typeface="宋体" pitchFamily="65" charset="-122"/>
              </a:rPr>
              <a:t>想如何对自然更友好,与万物共存共荣。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(摘编自《新华文摘》2014年第13期)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下列对文章的概括与分析</a:t>
            </a:r>
            <a:r>
              <a:rPr lang="en-US" altLang="zh-CN"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的两项是</a:t>
            </a:r>
            <a:r>
              <a:rPr lang="en-US" altLang="zh-CN" sz="1530" kern="0" dirty="0" smtClean="0">
                <a:solidFill>
                  <a:srgbClr val="000000"/>
                </a:solidFill>
                <a:latin typeface="Times New Roman" pitchFamily="65" charset="-122"/>
                <a:ea typeface="宋体" pitchFamily="65" charset="-122"/>
              </a:rPr>
              <a:t>(5</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科学家受萤火虫发光器的启发而发明的荧光灯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在减少热损耗方面成效显著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但发光率不如</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萤火虫。</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科学家模仿萤火虫发光器的天然结构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用以制作</a:t>
            </a:r>
            <a:r>
              <a:rPr lang="en-US" altLang="zh-CN" sz="1530" kern="0" dirty="0" smtClean="0">
                <a:solidFill>
                  <a:srgbClr val="000000"/>
                </a:solidFill>
                <a:latin typeface="Times New Roman" pitchFamily="65" charset="-122"/>
                <a:ea typeface="宋体" pitchFamily="65" charset="-122"/>
              </a:rPr>
              <a:t>LED</a:t>
            </a:r>
            <a:r>
              <a:rPr lang="zh-CN" altLang="en-US" sz="1530" kern="0" dirty="0" smtClean="0">
                <a:solidFill>
                  <a:srgbClr val="000000"/>
                </a:solidFill>
                <a:latin typeface="Times New Roman" pitchFamily="65" charset="-122"/>
                <a:ea typeface="宋体" pitchFamily="65" charset="-122"/>
              </a:rPr>
              <a:t>覆盖层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这种设计在应用中将起到节能</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C.人们选择萤火虫特有的虫荧光素酶基因,将其运用于癌细胞检测、玉米新品系的培育和水</a:t>
            </a:r>
            <a:r>
              <a:rPr dirty="0"/>
              <a:t/>
            </a:r>
            <a:br>
              <a:rPr dirty="0"/>
            </a:br>
            <a:r>
              <a:rPr lang="zh-CN" altLang="en-US" sz="1530" kern="0" dirty="0" smtClean="0">
                <a:solidFill>
                  <a:srgbClr val="000000"/>
                </a:solidFill>
                <a:latin typeface="Times New Roman" pitchFamily="65" charset="-122"/>
                <a:ea typeface="宋体" pitchFamily="65" charset="-122"/>
              </a:rPr>
              <a:t>质检测。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D.引进萤火虫的做法不合乎自然规律,因为长途迁徙影响其正常繁殖,异地放飞又改变其栖息</a:t>
            </a:r>
            <a:r>
              <a:rPr dirty="0"/>
              <a:t/>
            </a:r>
            <a:br>
              <a:rPr dirty="0"/>
            </a:br>
            <a:r>
              <a:rPr lang="zh-CN" altLang="en-US" sz="1530" kern="0" dirty="0" smtClean="0">
                <a:solidFill>
                  <a:srgbClr val="000000"/>
                </a:solidFill>
                <a:latin typeface="Times New Roman" pitchFamily="65" charset="-122"/>
                <a:ea typeface="宋体" pitchFamily="65" charset="-122"/>
              </a:rPr>
              <a:t>环境。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E.对一个物种的保护必将使其他物种获益,因而做好了萤火虫的保护工作,引来的肯定不只萤</a:t>
            </a:r>
            <a:r>
              <a:rPr dirty="0"/>
              <a:t/>
            </a:r>
            <a:br>
              <a:rPr dirty="0"/>
            </a:br>
            <a:r>
              <a:rPr lang="zh-CN" altLang="en-US" sz="1530" kern="0" dirty="0" smtClean="0">
                <a:solidFill>
                  <a:srgbClr val="000000"/>
                </a:solidFill>
                <a:latin typeface="Times New Roman" pitchFamily="65" charset="-122"/>
                <a:ea typeface="宋体" pitchFamily="65" charset="-122"/>
              </a:rPr>
              <a:t>火虫。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2.为保护萤火虫,我们要注意萤火虫的哪些习性?请简述。(4分)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3.请根据文本,分析“萤火虫是自然的,也是文化的,但归根结底是自然的”这句话的含意。(6</a:t>
            </a:r>
            <a:r>
              <a:rPr dirty="0"/>
              <a:t/>
            </a:r>
            <a:br>
              <a:rPr dirty="0"/>
            </a:br>
            <a:r>
              <a:rPr lang="zh-CN" altLang="en-US" sz="1530" kern="0" dirty="0" smtClean="0">
                <a:solidFill>
                  <a:srgbClr val="000000"/>
                </a:solidFill>
                <a:latin typeface="Times New Roman" pitchFamily="65" charset="-122"/>
                <a:ea typeface="宋体" pitchFamily="65" charset="-122"/>
              </a:rPr>
              <a:t>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182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CE</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水质检测”用的是萤火虫体内的腺甙磷酸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而不是虫荧光素酶基因。参见</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第五段第二句。</a:t>
            </a:r>
            <a:r>
              <a:rPr lang="en-US" altLang="zh-CN" sz="1530" kern="0" dirty="0" smtClean="0">
                <a:solidFill>
                  <a:srgbClr val="000000"/>
                </a:solidFill>
                <a:latin typeface="Times New Roman" pitchFamily="65" charset="-122"/>
                <a:ea typeface="宋体" pitchFamily="65" charset="-122"/>
              </a:rPr>
              <a:t>E.“</a:t>
            </a:r>
            <a:r>
              <a:rPr lang="zh-CN" altLang="en-US" sz="1530" kern="0" dirty="0" smtClean="0">
                <a:solidFill>
                  <a:srgbClr val="000000"/>
                </a:solidFill>
                <a:latin typeface="Times New Roman" pitchFamily="65" charset="-122"/>
                <a:ea typeface="宋体" pitchFamily="65" charset="-122"/>
              </a:rPr>
              <a:t>对一个物种的保护必将使其他物种获益”不正确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原文是“不能光着眼</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于一个物种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而是要通过保护整片栖息地来保护许多物种”。</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①萤火虫对栖息地生态环境有较高要求。②多不喜迁徙。③求偶时以闪光信号吸引</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异性。④对外界亮光反应敏感。</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解答此题需找重点语句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即第五段“萤火虫喜欢植被茂盛、水质干净、空气清新的环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第七段“萤火虫求偶时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雌雄之间会发出特异的闪光信号以吸引异性并交尾”“当萤火</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虫感知到外界灯光时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就会停止发光、飞行、求偶”“萤火虫本就不适合长途迁徙”。</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①萤火虫“也是文化的”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有助于人类对血吸虫病的防疫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能启迪人类的科学发明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是我们民族审美情感的寄托。②“归根结底是自然的”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萤火虫是大自然的一分子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对它的保</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护要遵从大自然的规律。</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“文化的”指的是其在传统文化、自然科学、生物技术等方面的意义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自然的”指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的是萤火虫也是大自然的一部分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保护萤火虫进而保护整个大自然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体现了人与自然和谐相处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这一主题。</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二、(2014福建,&lt;乙&gt;13—15,15分)阅读下面的文字,完成1—3题。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九天神眼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从起初遥远的一点,到依稀模糊的轮廓,再到清晰可见的机身,减速、放下起落架、稳稳在某军</a:t>
            </a:r>
            <a:r>
              <a:t/>
            </a:r>
            <a:br/>
            <a:r>
              <a:rPr lang="zh-CN" altLang="en-US" sz="1530" kern="0" dirty="0" smtClean="0">
                <a:solidFill>
                  <a:srgbClr val="000000"/>
                </a:solidFill>
                <a:latin typeface="Times New Roman" pitchFamily="65" charset="-122"/>
                <a:ea typeface="宋体" pitchFamily="65" charset="-122"/>
              </a:rPr>
              <a:t>用机场降落。“奖状”飞机又一次执行特殊任务凯旋了。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走近它,“小”是给人最直观的印象。机身长、宽不过数米,差不多一人多高。而让人很难想</a:t>
            </a:r>
            <a:r>
              <a:t/>
            </a:r>
            <a:br/>
            <a:r>
              <a:rPr lang="zh-CN" altLang="en-US" sz="1530" kern="0" dirty="0" smtClean="0">
                <a:solidFill>
                  <a:srgbClr val="000000"/>
                </a:solidFill>
                <a:latin typeface="Times New Roman" pitchFamily="65" charset="-122"/>
                <a:ea typeface="宋体" pitchFamily="65" charset="-122"/>
              </a:rPr>
              <a:t>到的是,眼前这小小的“个头”,竟能在13 000米的高空飞行,最大巡航速度0.72马赫,可连续飞</a:t>
            </a:r>
            <a:r>
              <a:t/>
            </a:r>
            <a:br/>
            <a:r>
              <a:rPr lang="zh-CN" altLang="en-US" sz="1530" kern="0" dirty="0" smtClean="0">
                <a:solidFill>
                  <a:srgbClr val="000000"/>
                </a:solidFill>
                <a:latin typeface="Times New Roman" pitchFamily="65" charset="-122"/>
                <a:ea typeface="宋体" pitchFamily="65" charset="-122"/>
              </a:rPr>
              <a:t>行6个小时。一进入机舱,才发现这小小的“身板”还着实能“装货”:在直径不足1.5米、高</a:t>
            </a:r>
            <a:r>
              <a:t/>
            </a:r>
            <a:br/>
            <a:r>
              <a:rPr lang="zh-CN" altLang="en-US" sz="1530" kern="0" dirty="0" smtClean="0">
                <a:solidFill>
                  <a:srgbClr val="000000"/>
                </a:solidFill>
                <a:latin typeface="Times New Roman" pitchFamily="65" charset="-122"/>
                <a:ea typeface="宋体" pitchFamily="65" charset="-122"/>
              </a:rPr>
              <a:t>只有1.45米的狭窄机舱内,就装有3个固定座椅,两个座椅在驾驶舱,1个长椅在后舱,各型电子设</a:t>
            </a:r>
            <a:r>
              <a:t/>
            </a:r>
            <a:br/>
            <a:r>
              <a:rPr lang="zh-CN" altLang="en-US" sz="1530" kern="0" dirty="0" smtClean="0">
                <a:solidFill>
                  <a:srgbClr val="000000"/>
                </a:solidFill>
                <a:latin typeface="Times New Roman" pitchFamily="65" charset="-122"/>
                <a:ea typeface="宋体" pitchFamily="65" charset="-122"/>
              </a:rPr>
              <a:t>备占据了舱内大半个空间。而这也给驾驶“奖状”飞机的机组成员带来了麻烦,狭小的舱内</a:t>
            </a:r>
            <a:r>
              <a:t/>
            </a:r>
            <a:br/>
            <a:r>
              <a:rPr lang="zh-CN" altLang="en-US" sz="1530" kern="0" dirty="0" smtClean="0">
                <a:solidFill>
                  <a:srgbClr val="000000"/>
                </a:solidFill>
                <a:latin typeface="Times New Roman" pitchFamily="65" charset="-122"/>
                <a:ea typeface="宋体" pitchFamily="65" charset="-122"/>
              </a:rPr>
              <a:t>空间,使得除两名驾驶员外,机组其他人员只能挤坐在一尺见方的小长椅上,蜷缩着直不起腰、</a:t>
            </a:r>
            <a:r>
              <a:t/>
            </a:r>
            <a:br/>
            <a:r>
              <a:rPr lang="zh-CN" altLang="en-US" sz="1530" kern="0" dirty="0" smtClean="0">
                <a:solidFill>
                  <a:srgbClr val="000000"/>
                </a:solidFill>
                <a:latin typeface="Times New Roman" pitchFamily="65" charset="-122"/>
                <a:ea typeface="宋体" pitchFamily="65" charset="-122"/>
              </a:rPr>
              <a:t>伸不开腿,时间一长,腰酸背疼不说,想方便也找不着地方。但就是在如此艰苦的环境下,他们</a:t>
            </a:r>
            <a:r>
              <a:t/>
            </a:r>
            <a:br/>
            <a:r>
              <a:rPr lang="zh-CN" altLang="en-US" sz="1530" kern="0" dirty="0" smtClean="0">
                <a:solidFill>
                  <a:srgbClr val="000000"/>
                </a:solidFill>
                <a:latin typeface="Times New Roman" pitchFamily="65" charset="-122"/>
                <a:ea typeface="宋体" pitchFamily="65" charset="-122"/>
              </a:rPr>
              <a:t>每次执行任务都要连续飞行四五个小时。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谈及飞行经历,机长张凯如数家珍,“自1986年配备‘奖状’号,我们中队已先后7次入藏,20余</a:t>
            </a:r>
            <a:r>
              <a:t/>
            </a:r>
            <a:br/>
            <a:r>
              <a:rPr lang="zh-CN" altLang="en-US" sz="1530" kern="0" dirty="0" smtClean="0">
                <a:solidFill>
                  <a:srgbClr val="000000"/>
                </a:solidFill>
                <a:latin typeface="Times New Roman" pitchFamily="65" charset="-122"/>
                <a:ea typeface="宋体" pitchFamily="65" charset="-122"/>
              </a:rPr>
              <a:t>次进疆,飞行面积超过250万平方公里,协助完成10余项重大科研攻关,完成抢险救灾任务160余</a:t>
            </a:r>
            <a:endParaRPr lang="zh-CN" altLang="en-US"/>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E.顾炎武一生奔走,始终以豪杰自视,虽没有完全实现他“救民水火”“兴太平之事”的雄心</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壮志,但唯其如此,才成就了他的著述事业。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2.从《日知录》的成书过程来看,顾炎武治学有什么特点?请结合材料简要概括。(6分)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3.梁启超生平最敬慕顾炎武的为人,认为他不但是经学大师,而且是世人楷模。这是为什么?请</a:t>
            </a:r>
            <a:r>
              <a:rPr dirty="0"/>
              <a:t/>
            </a:r>
            <a:br>
              <a:rPr dirty="0"/>
            </a:br>
            <a:r>
              <a:rPr lang="zh-CN" altLang="en-US" sz="1530" kern="0" dirty="0" smtClean="0">
                <a:solidFill>
                  <a:srgbClr val="000000"/>
                </a:solidFill>
                <a:latin typeface="Times New Roman" pitchFamily="65" charset="-122"/>
                <a:ea typeface="宋体" pitchFamily="65" charset="-122"/>
              </a:rPr>
              <a:t>结合材料简要分析。(6分)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4.后人将顾炎武“保天下者,匹夫之贱与有责焉”归纳为“天下兴亡,匹夫有责”。请结合材</a:t>
            </a:r>
            <a:r>
              <a:rPr dirty="0"/>
              <a:t/>
            </a:r>
            <a:br>
              <a:rPr dirty="0"/>
            </a:br>
            <a:r>
              <a:rPr lang="zh-CN" altLang="en-US" sz="1530" kern="0" dirty="0" smtClean="0">
                <a:solidFill>
                  <a:srgbClr val="000000"/>
                </a:solidFill>
                <a:latin typeface="Times New Roman" pitchFamily="65" charset="-122"/>
                <a:ea typeface="宋体" pitchFamily="65" charset="-122"/>
              </a:rPr>
              <a:t>料及相关知识,谈谈你对这一观点的看法。(8分)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架次。”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多年的飞行,让“奖状”中队满载殊荣,也使他们不少人患上了“职业病”。副教导员孙文奎</a:t>
            </a:r>
            <a:r>
              <a:t/>
            </a:r>
            <a:br/>
            <a:r>
              <a:rPr lang="zh-CN" altLang="en-US" sz="1530" kern="0" dirty="0" smtClean="0">
                <a:solidFill>
                  <a:srgbClr val="000000"/>
                </a:solidFill>
                <a:latin typeface="Times New Roman" pitchFamily="65" charset="-122"/>
                <a:ea typeface="宋体" pitchFamily="65" charset="-122"/>
              </a:rPr>
              <a:t>说,“每晚7点半要准时守在电视机前看天气预报,不管有没有任务,早晨起来第一件事就是看</a:t>
            </a:r>
            <a:r>
              <a:t/>
            </a:r>
            <a:br/>
            <a:r>
              <a:rPr lang="zh-CN" altLang="en-US" sz="1530" kern="0" dirty="0" smtClean="0">
                <a:solidFill>
                  <a:srgbClr val="000000"/>
                </a:solidFill>
                <a:latin typeface="Times New Roman" pitchFamily="65" charset="-122"/>
                <a:ea typeface="宋体" pitchFamily="65" charset="-122"/>
              </a:rPr>
              <a:t>天。”“一有灾情,无论天气如何,我们都会自发处于待命状态。在那种情况下,灾情就是命</a:t>
            </a:r>
            <a:r>
              <a:t/>
            </a:r>
            <a:br/>
            <a:r>
              <a:rPr lang="zh-CN" altLang="en-US" sz="1530" kern="0" dirty="0" smtClean="0">
                <a:solidFill>
                  <a:srgbClr val="000000"/>
                </a:solidFill>
                <a:latin typeface="Times New Roman" pitchFamily="65" charset="-122"/>
                <a:ea typeface="宋体" pitchFamily="65" charset="-122"/>
              </a:rPr>
              <a:t>令,我们有条件要上,没有条件创造条件也要上。”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一次,张凯机组飞往重灾区北川遥感航拍,电瓶温度指示灯突然报警,温度直线上升。如果处理</a:t>
            </a:r>
            <a:r>
              <a:t/>
            </a:r>
            <a:br/>
            <a:r>
              <a:rPr lang="zh-CN" altLang="en-US" sz="1530" kern="0" dirty="0" smtClean="0">
                <a:solidFill>
                  <a:srgbClr val="000000"/>
                </a:solidFill>
                <a:latin typeface="Times New Roman" pitchFamily="65" charset="-122"/>
                <a:ea typeface="宋体" pitchFamily="65" charset="-122"/>
              </a:rPr>
              <a:t>不好,就有可能造成空中断电的危险。千钧一发之时,机长张凯脑海中掠过了一个个特情处置</a:t>
            </a:r>
            <a:r>
              <a:t/>
            </a:r>
            <a:br/>
            <a:r>
              <a:rPr lang="zh-CN" altLang="en-US" sz="1530" kern="0" dirty="0" smtClean="0">
                <a:solidFill>
                  <a:srgbClr val="000000"/>
                </a:solidFill>
                <a:latin typeface="Times New Roman" pitchFamily="65" charset="-122"/>
                <a:ea typeface="宋体" pitchFamily="65" charset="-122"/>
              </a:rPr>
              <a:t>预案,一个个处置口令也脱口而出: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“下降高度!”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“跳开X号保险丝!”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终于,飞机从7 000余米下降到6 000米,故障被机组成员镇服。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让机组成员终生难忘的是2011年7月的西藏航拍任务。当时,西藏正值雨季,动辄狂风骤雨,天</a:t>
            </a:r>
            <a:r>
              <a:t/>
            </a:r>
            <a:br/>
            <a:r>
              <a:rPr lang="zh-CN" altLang="en-US" sz="1530" kern="0" dirty="0" smtClean="0">
                <a:solidFill>
                  <a:srgbClr val="000000"/>
                </a:solidFill>
                <a:latin typeface="Times New Roman" pitchFamily="65" charset="-122"/>
                <a:ea typeface="宋体" pitchFamily="65" charset="-122"/>
              </a:rPr>
              <a:t>气变化无常,气象条件非常恶劣;每个成员都出现了较强的高原反应,为了保证有足够的体力飞</a:t>
            </a:r>
            <a:r>
              <a:t/>
            </a:r>
            <a:br/>
            <a:r>
              <a:rPr lang="zh-CN" altLang="en-US" sz="1530" kern="0" dirty="0" smtClean="0">
                <a:solidFill>
                  <a:srgbClr val="000000"/>
                </a:solidFill>
                <a:latin typeface="Times New Roman" pitchFamily="65" charset="-122"/>
                <a:ea typeface="宋体" pitchFamily="65" charset="-122"/>
              </a:rPr>
              <a:t>行,大家只好边吸氧、边打点滴、边研究飞行计划,最后圆满完成了既定任务。</a:t>
            </a:r>
            <a:endParaRPr lang="zh-CN" altLang="en-US"/>
          </a:p>
        </p:txBody>
      </p:sp>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飞险区、闯禁空、测山河、赴震区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一次次的枕戈待旦,一次次的受命飞行,这支“奖状”</a:t>
            </a:r>
            <a:r>
              <a:rPr dirty="0"/>
              <a:t/>
            </a:r>
            <a:br>
              <a:rPr dirty="0"/>
            </a:br>
            <a:r>
              <a:rPr lang="zh-CN" altLang="en-US" sz="1530" kern="0" dirty="0" smtClean="0">
                <a:solidFill>
                  <a:srgbClr val="000000"/>
                </a:solidFill>
                <a:latin typeface="Times New Roman" pitchFamily="65" charset="-122"/>
                <a:ea typeface="宋体" pitchFamily="65" charset="-122"/>
              </a:rPr>
              <a:t>中队屡建奇功,满载殊勋。在这光环的背后,</a:t>
            </a:r>
            <a:r>
              <a:rPr lang="zh-CN" altLang="en-US" sz="1530" u="sng" kern="0" dirty="0" smtClean="0">
                <a:solidFill>
                  <a:srgbClr val="000000"/>
                </a:solidFill>
                <a:latin typeface="Times New Roman" pitchFamily="65" charset="-122"/>
                <a:ea typeface="宋体" pitchFamily="65" charset="-122"/>
              </a:rPr>
              <a:t>蕴含着的是一份大爱</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除日常的训练外,“奖状”飞行团队每年有半年以上的时间在外执行飞行任务,陪同家人的时</a:t>
            </a:r>
            <a:r>
              <a:rPr dirty="0"/>
              <a:t/>
            </a:r>
            <a:br>
              <a:rPr dirty="0"/>
            </a:br>
            <a:r>
              <a:rPr lang="zh-CN" altLang="en-US" sz="1530" kern="0" dirty="0" smtClean="0">
                <a:solidFill>
                  <a:srgbClr val="000000"/>
                </a:solidFill>
                <a:latin typeface="Times New Roman" pitchFamily="65" charset="-122"/>
                <a:ea typeface="宋体" pitchFamily="65" charset="-122"/>
              </a:rPr>
              <a:t>间自然也就少了许多,有时接到紧急任务,还会和事先安排好的“家事”“撞车”。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或许在有些人的眼里,他们不是合格的父亲、丈夫和儿子,但在家人的心目中,却有着不同的答</a:t>
            </a:r>
            <a:r>
              <a:rPr dirty="0"/>
              <a:t/>
            </a:r>
            <a:br>
              <a:rPr dirty="0"/>
            </a:br>
            <a:r>
              <a:rPr lang="zh-CN" altLang="en-US" sz="1530" kern="0" dirty="0" smtClean="0">
                <a:solidFill>
                  <a:srgbClr val="000000"/>
                </a:solidFill>
                <a:latin typeface="Times New Roman" pitchFamily="65" charset="-122"/>
                <a:ea typeface="宋体" pitchFamily="65" charset="-122"/>
              </a:rPr>
              <a:t>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一位飞行员家属说道:“选择了飞行员,就是选择了寂寞,为了‘大家’,一点牺牲不算啥。”</a:t>
            </a:r>
            <a:r>
              <a:rPr dirty="0"/>
              <a:t/>
            </a:r>
            <a:br>
              <a:rPr dirty="0"/>
            </a:br>
            <a:r>
              <a:rPr lang="zh-CN" altLang="en-US" sz="1530" kern="0" dirty="0" smtClean="0">
                <a:solidFill>
                  <a:srgbClr val="000000"/>
                </a:solidFill>
                <a:latin typeface="Times New Roman" pitchFamily="65" charset="-122"/>
                <a:ea typeface="宋体" pitchFamily="65" charset="-122"/>
              </a:rPr>
              <a:t>一个轻松的回答,一个灿烂的微笑,折射出的是一份包容与关爱。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“总觉得平时亏欠他们的太多,在家的时候就多给老婆孩子弥补一点。”一机组成员轻描淡</a:t>
            </a:r>
            <a:r>
              <a:rPr dirty="0"/>
              <a:t/>
            </a:r>
            <a:br>
              <a:rPr dirty="0"/>
            </a:br>
            <a:r>
              <a:rPr lang="zh-CN" altLang="en-US" sz="1530" kern="0" dirty="0" smtClean="0">
                <a:solidFill>
                  <a:srgbClr val="000000"/>
                </a:solidFill>
                <a:latin typeface="Times New Roman" pitchFamily="65" charset="-122"/>
                <a:ea typeface="宋体" pitchFamily="65" charset="-122"/>
              </a:rPr>
              <a:t>写的一句话,道出了这位飞行30多年、6 000余小时飞行员的氤氲柔情。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(摘编自苏银成等《探空测地的“九天神眼”》)</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下列对文章的概括与分析</a:t>
            </a:r>
            <a:r>
              <a:rPr lang="en-US" altLang="zh-CN"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的两项是</a:t>
            </a:r>
            <a:r>
              <a:rPr lang="en-US" altLang="zh-CN" sz="1530" kern="0" dirty="0" smtClean="0">
                <a:solidFill>
                  <a:srgbClr val="000000"/>
                </a:solidFill>
                <a:latin typeface="Times New Roman" pitchFamily="65" charset="-122"/>
                <a:ea typeface="宋体" pitchFamily="65" charset="-122"/>
              </a:rPr>
              <a:t>(5</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奖状”飞机虽“小”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但“装货”能力不小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它的本领也不小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飞行高度高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航速不低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续航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能力强。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B.“奖状”飞机舱内空间逼仄狭窄,机组成员的活动空间不到机舱的一半,这给机组成员带来</a:t>
            </a:r>
            <a:r>
              <a:rPr dirty="0"/>
              <a:t/>
            </a:r>
            <a:br>
              <a:rPr dirty="0"/>
            </a:br>
            <a:r>
              <a:rPr lang="zh-CN" altLang="en-US" sz="1530" kern="0" dirty="0" smtClean="0">
                <a:solidFill>
                  <a:srgbClr val="000000"/>
                </a:solidFill>
                <a:latin typeface="Times New Roman" pitchFamily="65" charset="-122"/>
                <a:ea typeface="宋体" pitchFamily="65" charset="-122"/>
              </a:rPr>
              <a:t>了诸多不便。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C.“奖状”号机组1986年成立以来,飞行架次多,作业面积广;多次参与导航工作,为社会做出</a:t>
            </a:r>
            <a:r>
              <a:rPr dirty="0"/>
              <a:t/>
            </a:r>
            <a:br>
              <a:rPr dirty="0"/>
            </a:br>
            <a:r>
              <a:rPr lang="zh-CN" altLang="en-US" sz="1530" kern="0" dirty="0" smtClean="0">
                <a:solidFill>
                  <a:srgbClr val="000000"/>
                </a:solidFill>
                <a:latin typeface="Times New Roman" pitchFamily="65" charset="-122"/>
                <a:ea typeface="宋体" pitchFamily="65" charset="-122"/>
              </a:rPr>
              <a:t>了贡献。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D.文章写2011年7月西藏航拍一事,突出了“奖状”号机组不怕苦不怕累、勇于克服困难的优</a:t>
            </a:r>
            <a:r>
              <a:rPr dirty="0"/>
              <a:t/>
            </a:r>
            <a:br>
              <a:rPr dirty="0"/>
            </a:br>
            <a:r>
              <a:rPr lang="zh-CN" altLang="en-US" sz="1530" kern="0" dirty="0" smtClean="0">
                <a:solidFill>
                  <a:srgbClr val="000000"/>
                </a:solidFill>
                <a:latin typeface="Times New Roman" pitchFamily="65" charset="-122"/>
                <a:ea typeface="宋体" pitchFamily="65" charset="-122"/>
              </a:rPr>
              <a:t>良作风。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E.这篇通讯点面结合、以小见大,主要通过动作、语言、心理等描写,来表现中国当代军人的</a:t>
            </a:r>
            <a:r>
              <a:rPr dirty="0"/>
              <a:t/>
            </a:r>
            <a:br>
              <a:rPr dirty="0"/>
            </a:br>
            <a:r>
              <a:rPr lang="zh-CN" altLang="en-US" sz="1530" kern="0" dirty="0" smtClean="0">
                <a:solidFill>
                  <a:srgbClr val="000000"/>
                </a:solidFill>
                <a:latin typeface="Times New Roman" pitchFamily="65" charset="-122"/>
                <a:ea typeface="宋体" pitchFamily="65" charset="-122"/>
              </a:rPr>
              <a:t>阳刚之美。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2.文中写北川航拍时排除险情一事,突出了机组群像的什么特征?请简要说明。(4分)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3.请根据文本,探析“蕴含着的是一份大爱”这句话的含意。(6分)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CE　C.“多次参与导航工作”不正确,第3段只说到“协助完成10余项重大科研攻</a:t>
            </a:r>
            <a:r>
              <a:rPr dirty="0"/>
              <a:t/>
            </a:r>
            <a:br>
              <a:rPr dirty="0"/>
            </a:br>
            <a:r>
              <a:rPr lang="zh-CN" altLang="en-US" sz="1530" kern="0" dirty="0" smtClean="0">
                <a:solidFill>
                  <a:srgbClr val="000000"/>
                </a:solidFill>
                <a:latin typeface="Times New Roman" pitchFamily="65" charset="-122"/>
                <a:ea typeface="宋体" pitchFamily="65" charset="-122"/>
              </a:rPr>
              <a:t>关,完成抢险救灾任务160余架次”,没有提到“参与导航工作”。E.“阳刚之美”不正确,本</a:t>
            </a:r>
            <a:r>
              <a:rPr dirty="0"/>
              <a:t/>
            </a:r>
            <a:br>
              <a:rPr dirty="0"/>
            </a:br>
            <a:r>
              <a:rPr lang="zh-CN" altLang="en-US" sz="1530" kern="0" dirty="0" smtClean="0">
                <a:solidFill>
                  <a:srgbClr val="000000"/>
                </a:solidFill>
                <a:latin typeface="Times New Roman" pitchFamily="65" charset="-122"/>
                <a:ea typeface="宋体" pitchFamily="65" charset="-122"/>
              </a:rPr>
              <a:t>文主题是表现中国当代军人的奉献精神。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①技术精湛,临危不乱;②团结协作,配合密切。</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机组成员能在千钧一发之时迅速排除险情,既依赖于精湛的技术,也离不开团结协作的</a:t>
            </a:r>
            <a:r>
              <a:rPr dirty="0"/>
              <a:t/>
            </a:r>
            <a:br>
              <a:rPr dirty="0"/>
            </a:br>
            <a:r>
              <a:rPr lang="zh-CN" altLang="en-US" sz="1530" kern="0" dirty="0" smtClean="0">
                <a:solidFill>
                  <a:srgbClr val="000000"/>
                </a:solidFill>
                <a:latin typeface="Times New Roman" pitchFamily="65" charset="-122"/>
                <a:ea typeface="宋体" pitchFamily="65" charset="-122"/>
              </a:rPr>
              <a:t>精神。注意简要概括,分点作答。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①机组成员高度的使命感,对国家对人民高度的责任感;②家属对机组成员的理解,对</a:t>
            </a:r>
            <a:r>
              <a:rPr dirty="0"/>
              <a:t/>
            </a:r>
            <a:br>
              <a:rPr dirty="0"/>
            </a:br>
            <a:r>
              <a:rPr lang="zh-CN" altLang="en-US" sz="1530" kern="0" dirty="0" smtClean="0">
                <a:solidFill>
                  <a:srgbClr val="000000"/>
                </a:solidFill>
                <a:latin typeface="Times New Roman" pitchFamily="65" charset="-122"/>
                <a:ea typeface="宋体" pitchFamily="65" charset="-122"/>
              </a:rPr>
              <a:t>国家事业的支持;③机组成员及其家属为“大家”而牺牲“小家”“小爱”的奉献精神。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综合上文来看,这份“大爱”指机组成员对国家对人民的爱;综合下文四段内容来看,这</a:t>
            </a:r>
            <a:r>
              <a:rPr dirty="0"/>
              <a:t/>
            </a:r>
            <a:br>
              <a:rPr dirty="0"/>
            </a:br>
            <a:r>
              <a:rPr lang="zh-CN" altLang="en-US" sz="1530" kern="0" dirty="0" smtClean="0">
                <a:solidFill>
                  <a:srgbClr val="000000"/>
                </a:solidFill>
                <a:latin typeface="Times New Roman" pitchFamily="65" charset="-122"/>
                <a:ea typeface="宋体" pitchFamily="65" charset="-122"/>
              </a:rPr>
              <a:t>份“大爱”还包括家属对机组成员的理解和支持、机组成员及其家属对国家和人民的贡</a:t>
            </a:r>
            <a:r>
              <a:rPr dirty="0"/>
              <a:t/>
            </a:r>
            <a:br>
              <a:rPr dirty="0"/>
            </a:br>
            <a:r>
              <a:rPr lang="zh-CN" altLang="en-US" sz="1530" kern="0" dirty="0" smtClean="0">
                <a:solidFill>
                  <a:srgbClr val="000000"/>
                </a:solidFill>
                <a:latin typeface="Times New Roman" pitchFamily="65" charset="-122"/>
                <a:ea typeface="宋体" pitchFamily="65" charset="-122"/>
              </a:rPr>
              <a:t>献。注意结合相关内容简要概括,准确表述,分点作答。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16909"/>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一、(2013课标全国Ⅱ,12,25分)阅读下面的文字,完成1—4 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一个不能忘记的人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刘重来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第二次鸦片战争以后,按照“外国商船可在长江各口岸往来”的条款,外国轮船在长江上触目</a:t>
            </a:r>
            <a:r>
              <a:rPr dirty="0"/>
              <a:t/>
            </a:r>
            <a:br>
              <a:rPr dirty="0"/>
            </a:br>
            <a:r>
              <a:rPr lang="zh-CN" altLang="en-US" sz="1530" kern="0" dirty="0" smtClean="0">
                <a:solidFill>
                  <a:srgbClr val="000000"/>
                </a:solidFill>
                <a:latin typeface="Times New Roman" pitchFamily="65" charset="-122"/>
                <a:ea typeface="宋体" pitchFamily="65" charset="-122"/>
              </a:rPr>
              <a:t>可见,令国人深感屈辱。1925年10月,卢作孚邀约友人,集资创办民生实业公司,积极投入以经</a:t>
            </a:r>
            <a:r>
              <a:rPr dirty="0"/>
              <a:t/>
            </a:r>
            <a:br>
              <a:rPr dirty="0"/>
            </a:br>
            <a:r>
              <a:rPr lang="zh-CN" altLang="en-US" sz="1530" kern="0" dirty="0" smtClean="0">
                <a:solidFill>
                  <a:srgbClr val="000000"/>
                </a:solidFill>
                <a:latin typeface="Times New Roman" pitchFamily="65" charset="-122"/>
                <a:ea typeface="宋体" pitchFamily="65" charset="-122"/>
              </a:rPr>
              <a:t>济实力夺回内河航运权的爱国斗争。公司成立之初,整个家当只有一艘载重量70吨的小轮船,</a:t>
            </a:r>
            <a:r>
              <a:rPr dirty="0"/>
              <a:t/>
            </a:r>
            <a:br>
              <a:rPr dirty="0"/>
            </a:br>
            <a:r>
              <a:rPr lang="zh-CN" altLang="en-US" sz="1530" kern="0" dirty="0" smtClean="0">
                <a:solidFill>
                  <a:srgbClr val="000000"/>
                </a:solidFill>
                <a:latin typeface="Times New Roman" pitchFamily="65" charset="-122"/>
                <a:ea typeface="宋体" pitchFamily="65" charset="-122"/>
              </a:rPr>
              <a:t>卢作孚就定下了“服务社会,便利人群,开发产业,富强国家”的公司宗旨,展现了他的强国宏</a:t>
            </a:r>
            <a:r>
              <a:rPr dirty="0"/>
              <a:t/>
            </a:r>
            <a:br>
              <a:rPr dirty="0"/>
            </a:br>
            <a:r>
              <a:rPr lang="zh-CN" altLang="en-US" sz="1530" kern="0" dirty="0" smtClean="0">
                <a:solidFill>
                  <a:srgbClr val="000000"/>
                </a:solidFill>
                <a:latin typeface="Times New Roman" pitchFamily="65" charset="-122"/>
                <a:ea typeface="宋体" pitchFamily="65" charset="-122"/>
              </a:rPr>
              <a:t>愿。当时,长江上游航运正被外国轮船公司控制着,不多的几家中国轮船公司濒临破产,卢作孚</a:t>
            </a:r>
            <a:r>
              <a:rPr dirty="0"/>
              <a:t/>
            </a:r>
            <a:br>
              <a:rPr dirty="0"/>
            </a:br>
            <a:r>
              <a:rPr lang="zh-CN" altLang="en-US" sz="1530" kern="0" dirty="0" smtClean="0">
                <a:solidFill>
                  <a:srgbClr val="000000"/>
                </a:solidFill>
                <a:latin typeface="Times New Roman" pitchFamily="65" charset="-122"/>
                <a:ea typeface="宋体" pitchFamily="65" charset="-122"/>
              </a:rPr>
              <a:t>采取“人弃我取,避实就虚”的方针,在从未行驶过轮船的嘉陵江上开辟新航线,并在管理上大</a:t>
            </a:r>
            <a:r>
              <a:rPr dirty="0"/>
              <a:t/>
            </a:r>
            <a:br>
              <a:rPr dirty="0"/>
            </a:br>
            <a:r>
              <a:rPr lang="zh-CN" altLang="en-US" sz="1530" kern="0" dirty="0" smtClean="0">
                <a:solidFill>
                  <a:srgbClr val="000000"/>
                </a:solidFill>
                <a:latin typeface="Times New Roman" pitchFamily="65" charset="-122"/>
                <a:ea typeface="宋体" pitchFamily="65" charset="-122"/>
              </a:rPr>
              <a:t>胆改革,使公司站稳了脚跟,将航线从嘉陵江发展到了长江。从1930年开始,民生公司“化零为</a:t>
            </a:r>
            <a:r>
              <a:rPr dirty="0"/>
              <a:t/>
            </a:r>
            <a:br>
              <a:rPr dirty="0"/>
            </a:br>
            <a:r>
              <a:rPr lang="zh-CN" altLang="en-US" sz="1530" kern="0" dirty="0" smtClean="0">
                <a:solidFill>
                  <a:srgbClr val="000000"/>
                </a:solidFill>
                <a:latin typeface="Times New Roman" pitchFamily="65" charset="-122"/>
                <a:ea typeface="宋体" pitchFamily="65" charset="-122"/>
              </a:rPr>
              <a:t>整”,逐步壮大实力,先后收购了大批中外轮船,并控制了长江上游航运,将曾经不可一世的外</a:t>
            </a:r>
            <a:r>
              <a:rPr dirty="0"/>
              <a:t/>
            </a:r>
            <a:br>
              <a:rPr dirty="0"/>
            </a:br>
            <a:r>
              <a:rPr lang="zh-CN" altLang="en-US" sz="1530" kern="0" dirty="0" smtClean="0">
                <a:solidFill>
                  <a:srgbClr val="000000"/>
                </a:solidFill>
                <a:latin typeface="Times New Roman" pitchFamily="65" charset="-122"/>
                <a:ea typeface="宋体" pitchFamily="65" charset="-122"/>
              </a:rPr>
              <a:t>国轮船公司挤出了长江上游。经过多年拼搏,到1945年,民生公司“崛起于长江,争雄于列</a:t>
            </a:r>
            <a:r>
              <a:rPr dirty="0"/>
              <a:t/>
            </a:r>
            <a:br>
              <a:rPr dirty="0"/>
            </a:br>
            <a:r>
              <a:rPr lang="zh-CN" altLang="en-US" sz="1530" kern="0" dirty="0" smtClean="0">
                <a:solidFill>
                  <a:srgbClr val="000000"/>
                </a:solidFill>
                <a:latin typeface="Times New Roman" pitchFamily="65" charset="-122"/>
                <a:ea typeface="宋体" pitchFamily="65" charset="-122"/>
              </a:rPr>
              <a:t>强”,不仅在长江沿线、中国沿海港口,而且在东南亚、美国、加拿大等地都有分支机构,成为</a:t>
            </a:r>
            <a:endParaRPr lang="zh-CN" altLang="en-US" dirty="0"/>
          </a:p>
        </p:txBody>
      </p:sp>
      <p:sp>
        <p:nvSpPr>
          <p:cNvPr id="3" name="TextBox 11"/>
          <p:cNvSpPr txBox="1"/>
          <p:nvPr/>
        </p:nvSpPr>
        <p:spPr>
          <a:xfrm>
            <a:off x="3143240" y="1062815"/>
            <a:ext cx="2380780"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lang="en-US" altLang="zh-CN" sz="2000" b="1" dirty="0" smtClean="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当时中国最大的民营航运企业,卢作孚也被海内外誉为“中国船王”。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在抗战爆发、国难当头的时刻,他号召:“国家的抗战开始了,民生公司应该首先行动起来参加</a:t>
            </a:r>
            <a:r>
              <a:t/>
            </a:r>
            <a:br/>
            <a:r>
              <a:rPr lang="zh-CN" altLang="en-US" sz="1530" kern="0" dirty="0" smtClean="0">
                <a:solidFill>
                  <a:srgbClr val="000000"/>
                </a:solidFill>
                <a:latin typeface="Times New Roman" pitchFamily="65" charset="-122"/>
                <a:ea typeface="宋体" pitchFamily="65" charset="-122"/>
              </a:rPr>
              <a:t>战争。”在他的指挥下,全体员工英勇投入到紧张、艰险的抗战运输中去。1938年10月,武汉</a:t>
            </a:r>
            <a:r>
              <a:t/>
            </a:r>
            <a:br/>
            <a:r>
              <a:rPr lang="zh-CN" altLang="en-US" sz="1530" kern="0" dirty="0" smtClean="0">
                <a:solidFill>
                  <a:srgbClr val="000000"/>
                </a:solidFill>
                <a:latin typeface="Times New Roman" pitchFamily="65" charset="-122"/>
                <a:ea typeface="宋体" pitchFamily="65" charset="-122"/>
              </a:rPr>
              <a:t>失守,作为长江咽喉、入川门户的宜昌,聚集了大批难民和从沦陷区运来的大批航空器材、兵</a:t>
            </a:r>
            <a:r>
              <a:t/>
            </a:r>
            <a:br/>
            <a:r>
              <a:rPr lang="zh-CN" altLang="en-US" sz="1530" kern="0" dirty="0" smtClean="0">
                <a:solidFill>
                  <a:srgbClr val="000000"/>
                </a:solidFill>
                <a:latin typeface="Times New Roman" pitchFamily="65" charset="-122"/>
                <a:ea typeface="宋体" pitchFamily="65" charset="-122"/>
              </a:rPr>
              <a:t>器及轻重工业机器设备,急待撤往大后方。但是,按照当时的实际运力,至少需要一年才能运</a:t>
            </a:r>
            <a:r>
              <a:t/>
            </a:r>
            <a:br/>
            <a:r>
              <a:rPr lang="zh-CN" altLang="en-US" sz="1530" kern="0" dirty="0" smtClean="0">
                <a:solidFill>
                  <a:srgbClr val="000000"/>
                </a:solidFill>
                <a:latin typeface="Times New Roman" pitchFamily="65" charset="-122"/>
                <a:ea typeface="宋体" pitchFamily="65" charset="-122"/>
              </a:rPr>
              <a:t>完。还有40天就是长江枯水期,日本飞机不断轰炸,日军节节逼近,形势十分危急。在此关键时</a:t>
            </a:r>
            <a:r>
              <a:t/>
            </a:r>
            <a:br/>
            <a:r>
              <a:rPr lang="zh-CN" altLang="en-US" sz="1530" kern="0" dirty="0" smtClean="0">
                <a:solidFill>
                  <a:srgbClr val="000000"/>
                </a:solidFill>
                <a:latin typeface="Times New Roman" pitchFamily="65" charset="-122"/>
                <a:ea typeface="宋体" pitchFamily="65" charset="-122"/>
              </a:rPr>
              <a:t>刻,卢作孚下令采用“三段航行法”,除了最重要的军用物资及不宜装卸的大型机器设备直运</a:t>
            </a:r>
            <a:r>
              <a:t/>
            </a:r>
            <a:br/>
            <a:r>
              <a:rPr lang="zh-CN" altLang="en-US" sz="1530" kern="0" dirty="0" smtClean="0">
                <a:solidFill>
                  <a:srgbClr val="000000"/>
                </a:solidFill>
                <a:latin typeface="Times New Roman" pitchFamily="65" charset="-122"/>
                <a:ea typeface="宋体" pitchFamily="65" charset="-122"/>
              </a:rPr>
              <a:t>重庆外,其他物资一律分段运输,使航程缩短了一半或大半。硬是在长江枯水期到来之前,将全</a:t>
            </a:r>
            <a:r>
              <a:t/>
            </a:r>
            <a:br/>
            <a:r>
              <a:rPr lang="zh-CN" altLang="en-US" sz="1530" kern="0" dirty="0" smtClean="0">
                <a:solidFill>
                  <a:srgbClr val="000000"/>
                </a:solidFill>
                <a:latin typeface="Times New Roman" pitchFamily="65" charset="-122"/>
                <a:ea typeface="宋体" pitchFamily="65" charset="-122"/>
              </a:rPr>
              <a:t>部难民和机器设备安全撤离宜昌。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卢作孚的另一项重要贡献是北碚乡村建设实验。1927年,卢作孚被任命为北碚峡防局局长。</a:t>
            </a:r>
            <a:r>
              <a:t/>
            </a:r>
            <a:br/>
            <a:r>
              <a:rPr lang="zh-CN" altLang="en-US" sz="1530" kern="0" dirty="0" smtClean="0">
                <a:solidFill>
                  <a:srgbClr val="000000"/>
                </a:solidFill>
                <a:latin typeface="Times New Roman" pitchFamily="65" charset="-122"/>
                <a:ea typeface="宋体" pitchFamily="65" charset="-122"/>
              </a:rPr>
              <a:t>峡防局本来是一个主要针对盗匪的治安联防机构,但他却借此平台,提出“打破苟安的现局,创</a:t>
            </a:r>
            <a:r>
              <a:t/>
            </a:r>
            <a:br/>
            <a:r>
              <a:rPr lang="zh-CN" altLang="en-US" sz="1530" kern="0" dirty="0" smtClean="0">
                <a:solidFill>
                  <a:srgbClr val="000000"/>
                </a:solidFill>
                <a:latin typeface="Times New Roman" pitchFamily="65" charset="-122"/>
                <a:ea typeface="宋体" pitchFamily="65" charset="-122"/>
              </a:rPr>
              <a:t>造理想的社会”的口号。与民国时期其他乡村建设实验不同,他明确提出“要将这一个国家</a:t>
            </a:r>
            <a:r>
              <a:t/>
            </a:r>
            <a:br/>
            <a:r>
              <a:rPr lang="zh-CN" altLang="en-US" sz="1530" kern="0" dirty="0" smtClean="0">
                <a:solidFill>
                  <a:srgbClr val="000000"/>
                </a:solidFill>
                <a:latin typeface="Times New Roman" pitchFamily="65" charset="-122"/>
                <a:ea typeface="宋体" pitchFamily="65" charset="-122"/>
              </a:rPr>
              <a:t>现代化起来”,就要“赶快将这一个乡村现代化起来”。为此,他精心设计了北碚的“乡村现</a:t>
            </a:r>
            <a:r>
              <a:t/>
            </a:r>
            <a:br/>
            <a:r>
              <a:rPr lang="zh-CN" altLang="en-US" sz="1530" kern="0" dirty="0" smtClean="0">
                <a:solidFill>
                  <a:srgbClr val="000000"/>
                </a:solidFill>
                <a:latin typeface="Times New Roman" pitchFamily="65" charset="-122"/>
                <a:ea typeface="宋体" pitchFamily="65" charset="-122"/>
              </a:rPr>
              <a:t>代化”蓝图,“以嘉陵江三峡为范围,以北碚为中心,要将嘉陵江三峡布置成一个生产的区域、</a:t>
            </a:r>
            <a:endParaRPr lang="zh-CN" altLang="en-US"/>
          </a:p>
        </p:txBody>
      </p:sp>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文化的区域、游览的区域”,以供中国“小至乡村,大至国家的经营参考”。经过努力,这个昔</a:t>
            </a:r>
            <a:r>
              <a:t/>
            </a:r>
            <a:br/>
            <a:r>
              <a:rPr lang="zh-CN" altLang="en-US" sz="1530" kern="0" dirty="0" smtClean="0">
                <a:solidFill>
                  <a:srgbClr val="000000"/>
                </a:solidFill>
                <a:latin typeface="Times New Roman" pitchFamily="65" charset="-122"/>
                <a:ea typeface="宋体" pitchFamily="65" charset="-122"/>
              </a:rPr>
              <a:t>日贫穷落后、偏僻闭塞、盗匪横行的小乡镇,终于建设成为“生产发展、文教事业发达、环</a:t>
            </a:r>
            <a:r>
              <a:t/>
            </a:r>
            <a:br/>
            <a:r>
              <a:rPr lang="zh-CN" altLang="en-US" sz="1530" kern="0" dirty="0" smtClean="0">
                <a:solidFill>
                  <a:srgbClr val="000000"/>
                </a:solidFill>
                <a:latin typeface="Times New Roman" pitchFamily="65" charset="-122"/>
                <a:ea typeface="宋体" pitchFamily="65" charset="-122"/>
              </a:rPr>
              <a:t>境优美的重庆市郊重要城镇”。陶行知参观后说,北碚的建设“可谓将来如何建设新中国的</a:t>
            </a:r>
            <a:r>
              <a:t/>
            </a:r>
            <a:br/>
            <a:r>
              <a:rPr lang="zh-CN" altLang="en-US" sz="1530" kern="0" dirty="0" smtClean="0">
                <a:solidFill>
                  <a:srgbClr val="000000"/>
                </a:solidFill>
                <a:latin typeface="Times New Roman" pitchFamily="65" charset="-122"/>
                <a:ea typeface="宋体" pitchFamily="65" charset="-122"/>
              </a:rPr>
              <a:t>缩影”。卢作孚也与晏阳初、梁漱溟一起,被称为“民国乡建三杰”。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相关链接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①最好的报酬是求仁得仁——建筑一个公园,便酬报你一个美好的公园;建设一个国家,便酬报</a:t>
            </a:r>
            <a:r>
              <a:t/>
            </a:r>
            <a:br/>
            <a:r>
              <a:rPr lang="zh-CN" altLang="en-US" sz="1530" kern="0" dirty="0" smtClean="0">
                <a:solidFill>
                  <a:srgbClr val="000000"/>
                </a:solidFill>
                <a:latin typeface="Times New Roman" pitchFamily="65" charset="-122"/>
                <a:ea typeface="宋体" pitchFamily="65" charset="-122"/>
              </a:rPr>
              <a:t>你一个完整的国家。这是何等伟大而且可靠的报酬!它可以安慰你的灵魂,可以沉溺你的终</a:t>
            </a:r>
            <a:r>
              <a:t/>
            </a:r>
            <a:br/>
            <a:r>
              <a:rPr lang="zh-CN" altLang="en-US" sz="1530" kern="0" dirty="0" smtClean="0">
                <a:solidFill>
                  <a:srgbClr val="000000"/>
                </a:solidFill>
                <a:latin typeface="Times New Roman" pitchFamily="65" charset="-122"/>
                <a:ea typeface="宋体" pitchFamily="65" charset="-122"/>
              </a:rPr>
              <a:t>身,可以感动无数人心,可以变更一个社会,乃至于社会的风气。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(卢作孚《工作的报酬》)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②乡村建设在消极方面是要减轻人民的苦痛,在积极方面是要增进人民的幸福。造公众福,急</a:t>
            </a:r>
            <a:r>
              <a:t/>
            </a:r>
            <a:br/>
            <a:r>
              <a:rPr lang="zh-CN" altLang="en-US" sz="1530" kern="0" dirty="0" smtClean="0">
                <a:solidFill>
                  <a:srgbClr val="000000"/>
                </a:solidFill>
                <a:latin typeface="Times New Roman" pitchFamily="65" charset="-122"/>
                <a:ea typeface="宋体" pitchFamily="65" charset="-122"/>
              </a:rPr>
              <a:t>公众难。</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我们要做这样的事业,便要准备人、准备钱、准备东西、准备办法,尤其要许多</a:t>
            </a:r>
            <a:r>
              <a:t/>
            </a:r>
            <a:br/>
            <a:r>
              <a:rPr lang="zh-CN" altLang="en-US" sz="1530" kern="0" dirty="0" smtClean="0">
                <a:solidFill>
                  <a:srgbClr val="000000"/>
                </a:solidFill>
                <a:latin typeface="Times New Roman" pitchFamily="65" charset="-122"/>
                <a:ea typeface="宋体" pitchFamily="65" charset="-122"/>
              </a:rPr>
              <a:t>人分工合作,继续不断地去办。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(卢作孚《乡村建设的意义》)</a:t>
            </a:r>
            <a:endParaRPr lang="zh-CN" altLang="en-US"/>
          </a:p>
        </p:txBody>
      </p:sp>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③确立公众的良好秩序,完成一切物质基础的建设,提高人民的生活水准和文化水准,使国家成</a:t>
            </a:r>
            <a:r>
              <a:rPr dirty="0"/>
              <a:t/>
            </a:r>
            <a:br>
              <a:rPr dirty="0"/>
            </a:br>
            <a:r>
              <a:rPr lang="zh-CN" altLang="en-US" sz="1530" kern="0" dirty="0" smtClean="0">
                <a:solidFill>
                  <a:srgbClr val="000000"/>
                </a:solidFill>
                <a:latin typeface="Times New Roman" pitchFamily="65" charset="-122"/>
                <a:ea typeface="宋体" pitchFamily="65" charset="-122"/>
              </a:rPr>
              <a:t>为一个本身健全的现代国家,尤为吾人必须全力趋赴的积极目的。</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(卢作孚《论中国战后建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④卢作孚先生作为旧中国一位著名的爱国实业家,与张之洞、张謇、范旭东一起,曾被毛泽东</a:t>
            </a:r>
            <a:r>
              <a:rPr dirty="0"/>
              <a:t/>
            </a:r>
            <a:br>
              <a:rPr dirty="0"/>
            </a:br>
            <a:r>
              <a:rPr lang="zh-CN" altLang="en-US" sz="1530" kern="0" dirty="0" smtClean="0">
                <a:solidFill>
                  <a:srgbClr val="000000"/>
                </a:solidFill>
                <a:latin typeface="Times New Roman" pitchFamily="65" charset="-122"/>
                <a:ea typeface="宋体" pitchFamily="65" charset="-122"/>
              </a:rPr>
              <a:t>同志誉为旧中国实业界四个“不能忘记”的人物。</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(胡德平《发扬和借鉴老一辈民族实业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家的精神和经验》)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1.下列对材料有关内容的分析和概括,最恰当的两项是(5分)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A.外国轮船公司垄断长江航运,外国商船在长江上横冲直撞,气焰嚣张,这直接促使卢作孚决心</a:t>
            </a:r>
            <a:r>
              <a:rPr dirty="0"/>
              <a:t/>
            </a:r>
            <a:br>
              <a:rPr dirty="0"/>
            </a:br>
            <a:r>
              <a:rPr lang="zh-CN" altLang="en-US" sz="1530" kern="0" dirty="0" smtClean="0">
                <a:solidFill>
                  <a:srgbClr val="000000"/>
                </a:solidFill>
                <a:latin typeface="Times New Roman" pitchFamily="65" charset="-122"/>
                <a:ea typeface="宋体" pitchFamily="65" charset="-122"/>
              </a:rPr>
              <a:t>创办中国人自己的航运公司。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B.为了赶在长江枯水期到来之前将全部难民和机器设备安全撤离宜昌,卢作孚下令一律采用</a:t>
            </a:r>
            <a:r>
              <a:rPr dirty="0"/>
              <a:t/>
            </a:r>
            <a:br>
              <a:rPr dirty="0"/>
            </a:br>
            <a:r>
              <a:rPr lang="zh-CN" altLang="en-US" sz="1530" kern="0" dirty="0" smtClean="0">
                <a:solidFill>
                  <a:srgbClr val="000000"/>
                </a:solidFill>
                <a:latin typeface="Times New Roman" pitchFamily="65" charset="-122"/>
                <a:ea typeface="宋体" pitchFamily="65" charset="-122"/>
              </a:rPr>
              <a:t>“三段航行法”,实行分段运输,大大缩短了航程。</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由于创办民生实业公司的辉煌成绩和完成抗战时期运输任务的卓越贡献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卢作孚不仅受到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时人的称赞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也一直为后人所推重。</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从北碚的建设实验中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卢作孚认识到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乡村建设固然需要人、财、物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需要实施办法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更需要</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动员各方面力量,分工合作,不断努力。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E.在卢作孚看来,中国战后建设的首要目标就是减轻人民的痛苦,增进人民的幸福,造公众福,</a:t>
            </a:r>
            <a:r>
              <a:rPr dirty="0"/>
              <a:t/>
            </a:r>
            <a:br>
              <a:rPr dirty="0"/>
            </a:br>
            <a:r>
              <a:rPr lang="zh-CN" altLang="en-US" sz="1530" kern="0" dirty="0" smtClean="0">
                <a:solidFill>
                  <a:srgbClr val="000000"/>
                </a:solidFill>
                <a:latin typeface="Times New Roman" pitchFamily="65" charset="-122"/>
                <a:ea typeface="宋体" pitchFamily="65" charset="-122"/>
              </a:rPr>
              <a:t>急公众难,并为此身体力行,全力趋赴。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2.胸怀强国愿望的卢作孚,是如何一步步成为“中国船王”的?请结合材料简要分析。(6分)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3.卢作孚被认为“民国乡建三杰”之一的原因是什么?请结合材料简要分析。(6分)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4.为什么卢作孚被誉为“不能忘记”的人?请结合材料,谈谈你的看法。(8分)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答D给3分,答C给2分,答A给1分;答B、E不给分。回答三项或三项以上,本题不给分。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A.“横冲直撞,气焰嚣张”在原文中体现不明确。原文仅说“外国轮船在长江上触目</a:t>
            </a:r>
            <a:r>
              <a:rPr dirty="0"/>
              <a:t/>
            </a:r>
            <a:br>
              <a:rPr dirty="0"/>
            </a:br>
            <a:r>
              <a:rPr lang="zh-CN" altLang="en-US" sz="1530" kern="0" dirty="0" smtClean="0">
                <a:solidFill>
                  <a:srgbClr val="000000"/>
                </a:solidFill>
                <a:latin typeface="Times New Roman" pitchFamily="65" charset="-122"/>
                <a:ea typeface="宋体" pitchFamily="65" charset="-122"/>
              </a:rPr>
              <a:t>可见”,“不可一世”。B.第2段说“除了最重要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外,其他物资一律分段运输”。选项中</a:t>
            </a:r>
            <a:r>
              <a:rPr dirty="0"/>
              <a:t/>
            </a:r>
            <a:br>
              <a:rPr dirty="0"/>
            </a:br>
            <a:r>
              <a:rPr lang="zh-CN" altLang="en-US" sz="1530" kern="0" dirty="0" smtClean="0">
                <a:solidFill>
                  <a:srgbClr val="000000"/>
                </a:solidFill>
                <a:latin typeface="Times New Roman" pitchFamily="65" charset="-122"/>
                <a:ea typeface="宋体" pitchFamily="65" charset="-122"/>
              </a:rPr>
              <a:t>说“一律”错误。E.根据“相关链接②”,“减轻人民的苦痛</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急公众难”,是乡村建设的</a:t>
            </a:r>
            <a:r>
              <a:rPr dirty="0"/>
              <a:t/>
            </a:r>
            <a:br>
              <a:rPr dirty="0"/>
            </a:br>
            <a:r>
              <a:rPr lang="zh-CN" altLang="en-US" sz="1530" kern="0" dirty="0" smtClean="0">
                <a:solidFill>
                  <a:srgbClr val="000000"/>
                </a:solidFill>
                <a:latin typeface="Times New Roman" pitchFamily="65" charset="-122"/>
                <a:ea typeface="宋体" pitchFamily="65" charset="-122"/>
              </a:rPr>
              <a:t>意义,而不是战后建设的首要目标。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①采取“人弃我取,避实就虚”的方针,使民生公司的航运业务从嘉陵江扩展到长江;</a:t>
            </a:r>
            <a:r>
              <a:rPr dirty="0"/>
              <a:t/>
            </a:r>
            <a:br>
              <a:rPr dirty="0"/>
            </a:br>
            <a:r>
              <a:rPr lang="zh-CN" altLang="en-US" sz="1530" kern="0" dirty="0" smtClean="0">
                <a:solidFill>
                  <a:srgbClr val="000000"/>
                </a:solidFill>
                <a:latin typeface="Times New Roman" pitchFamily="65" charset="-122"/>
                <a:ea typeface="宋体" pitchFamily="65" charset="-122"/>
              </a:rPr>
              <a:t>②化零为整,逐步控制长江上游航运;③在长江沿线、中国沿海港口及海外都建立分支机构,使</a:t>
            </a:r>
            <a:r>
              <a:rPr dirty="0"/>
              <a:t/>
            </a:r>
            <a:br>
              <a:rPr dirty="0"/>
            </a:br>
            <a:r>
              <a:rPr lang="zh-CN" altLang="en-US" sz="1530" kern="0" dirty="0" smtClean="0">
                <a:solidFill>
                  <a:srgbClr val="000000"/>
                </a:solidFill>
                <a:latin typeface="Times New Roman" pitchFamily="65" charset="-122"/>
                <a:ea typeface="宋体" pitchFamily="65" charset="-122"/>
              </a:rPr>
              <a:t>民生公司成为中国当时最大的民营航运企业。(每答出一点给2分)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此题的答题区间在第1段,抓住段中的三个明显的时间标志——1925年、1930年、1945</a:t>
            </a:r>
            <a:r>
              <a:rPr dirty="0"/>
              <a:t/>
            </a:r>
            <a:br>
              <a:rPr dirty="0"/>
            </a:br>
            <a:r>
              <a:rPr lang="zh-CN" altLang="en-US" sz="1530" kern="0" dirty="0" smtClean="0">
                <a:solidFill>
                  <a:srgbClr val="000000"/>
                </a:solidFill>
                <a:latin typeface="Times New Roman" pitchFamily="65" charset="-122"/>
                <a:ea typeface="宋体" pitchFamily="65" charset="-122"/>
              </a:rPr>
              <a:t>年,从中筛选概括即可。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①精心设计北碚的乡村现代化蓝图;②把北碚建成生产发展、文教事业发达、环境</a:t>
            </a:r>
            <a:r>
              <a:rPr dirty="0"/>
              <a:t/>
            </a:r>
            <a:br>
              <a:rPr dirty="0"/>
            </a:br>
            <a:r>
              <a:rPr lang="zh-CN" altLang="en-US" sz="1530" kern="0" dirty="0" smtClean="0">
                <a:solidFill>
                  <a:srgbClr val="000000"/>
                </a:solidFill>
                <a:latin typeface="Times New Roman" pitchFamily="65" charset="-122"/>
                <a:ea typeface="宋体" pitchFamily="65" charset="-122"/>
              </a:rPr>
              <a:t>优美的重庆市郊重要城镇;③以北碚的实验作为“小至乡村,大至国家的经营参考”。(每答</a:t>
            </a:r>
            <a:r>
              <a:rPr dirty="0"/>
              <a:t/>
            </a:r>
            <a:br>
              <a:rPr dirty="0"/>
            </a:br>
            <a:r>
              <a:rPr lang="zh-CN" altLang="en-US" sz="1530" kern="0" dirty="0" smtClean="0">
                <a:solidFill>
                  <a:srgbClr val="000000"/>
                </a:solidFill>
                <a:latin typeface="Times New Roman" pitchFamily="65" charset="-122"/>
                <a:ea typeface="宋体" pitchFamily="65" charset="-122"/>
              </a:rPr>
              <a:t>出一点给2分)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给</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答</a:t>
            </a: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给</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答</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给</a:t>
            </a: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答</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a:t>
            </a:r>
            <a:r>
              <a:rPr lang="en-US" altLang="zh-CN" sz="1530" kern="0" dirty="0" smtClean="0">
                <a:solidFill>
                  <a:srgbClr val="000000"/>
                </a:solidFill>
                <a:latin typeface="Times New Roman" pitchFamily="65" charset="-122"/>
                <a:ea typeface="宋体" pitchFamily="65" charset="-122"/>
              </a:rPr>
              <a:t>E</a:t>
            </a:r>
            <a:r>
              <a:rPr lang="zh-CN" altLang="en-US" sz="1530" kern="0" dirty="0" smtClean="0">
                <a:solidFill>
                  <a:srgbClr val="000000"/>
                </a:solidFill>
                <a:latin typeface="Times New Roman" pitchFamily="65" charset="-122"/>
                <a:ea typeface="宋体" pitchFamily="65" charset="-122"/>
              </a:rPr>
              <a:t>不给分。回答三项或三项以上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不给分。</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顾炎武不顾家庭”的说法不准确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原文是“他</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将家事稍作安排”。</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日知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音学五书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是否在“二三万里的旅途中”写就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文中并无表述。</a:t>
            </a:r>
            <a:r>
              <a:rPr lang="en-US" altLang="zh-CN" sz="1530" kern="0" dirty="0" smtClean="0">
                <a:solidFill>
                  <a:srgbClr val="000000"/>
                </a:solidFill>
                <a:latin typeface="Times New Roman" pitchFamily="65" charset="-122"/>
                <a:ea typeface="宋体" pitchFamily="65" charset="-122"/>
              </a:rPr>
              <a:t>E.</a:t>
            </a:r>
            <a:r>
              <a:rPr lang="zh-CN" altLang="en-US" sz="1530" kern="0" dirty="0" smtClean="0">
                <a:solidFill>
                  <a:srgbClr val="000000"/>
                </a:solidFill>
                <a:latin typeface="Times New Roman" pitchFamily="65" charset="-122"/>
                <a:ea typeface="宋体" pitchFamily="65" charset="-122"/>
              </a:rPr>
              <a:t>认为顾炎武“始终</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以豪杰自视”与顾炎武“虚己待人”的真正品格不符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且把“始终以豪杰自视”当作“成就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了他的著述事业”的原因也不对。</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答题技巧</a:t>
            </a:r>
            <a:r>
              <a:rPr lang="zh-CN" altLang="en-US" sz="1530" kern="0" dirty="0" smtClean="0">
                <a:solidFill>
                  <a:srgbClr val="000000"/>
                </a:solidFill>
                <a:latin typeface="Times New Roman" pitchFamily="65" charset="-122"/>
                <a:ea typeface="宋体" pitchFamily="65" charset="-122"/>
              </a:rPr>
              <a:t>　解答此类题要注意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一是从对应的角度出发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将人物与行为、人物性格与呈现方</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式、人物精神与阶段时期、人物生平与时代背景等进行连线对应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二是划定区域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明辨细节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搞</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清楚选项表述与文本表述的差异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三是明晰常见误区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如无中生有、张冠李戴、强加因果、主</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观臆断等。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①坚持独立思考,注重学术创新,从不蹈袭前人;②积少成多,不断增改,务本求真;③严</a:t>
            </a:r>
            <a:r>
              <a:rPr dirty="0"/>
              <a:t/>
            </a:r>
            <a:br>
              <a:rPr dirty="0"/>
            </a:br>
            <a:r>
              <a:rPr lang="zh-CN" altLang="en-US" sz="1530" kern="0" dirty="0" smtClean="0">
                <a:solidFill>
                  <a:srgbClr val="000000"/>
                </a:solidFill>
                <a:latin typeface="Times New Roman" pitchFamily="65" charset="-122"/>
                <a:ea typeface="宋体" pitchFamily="65" charset="-122"/>
              </a:rPr>
              <a:t>谨笃实,勤勉治学,持论公允,留待后人检验。(每点2分)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有关《日知录》的成书过程的叙述,集中在文本第2段。此段一开头便总写《日知录》</a:t>
            </a:r>
            <a:r>
              <a:rPr dirty="0"/>
              <a:t/>
            </a:r>
            <a:br>
              <a:rPr dirty="0"/>
            </a:br>
            <a:r>
              <a:rPr lang="zh-CN" altLang="en-US" sz="1530" kern="0" dirty="0" smtClean="0">
                <a:solidFill>
                  <a:srgbClr val="000000"/>
                </a:solidFill>
                <a:latin typeface="Times New Roman" pitchFamily="65" charset="-122"/>
                <a:ea typeface="宋体" pitchFamily="65" charset="-122"/>
              </a:rPr>
              <a:t>能代表他的“严谨笃实与学术创新”;文段中“不断增改”及六年间“已得手稿二十余卷”</a:t>
            </a:r>
            <a:r>
              <a:rPr dirty="0"/>
              <a:t/>
            </a:r>
            <a:br>
              <a:rPr dirty="0"/>
            </a:br>
            <a:r>
              <a:rPr lang="zh-CN" altLang="en-US" sz="1530" kern="0" dirty="0" smtClean="0">
                <a:solidFill>
                  <a:srgbClr val="000000"/>
                </a:solidFill>
                <a:latin typeface="Times New Roman" pitchFamily="65" charset="-122"/>
                <a:ea typeface="宋体" pitchFamily="65" charset="-122"/>
              </a:rPr>
              <a:t>说明他“积少成多,不断增改”;“其有不合,时复改定”体现他“务本求真”;“一旦发现前</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卢作孚被称为“三杰”之一主要是因为他在北碚乡村建设实验中的贡献。答题区间</a:t>
            </a:r>
            <a:r>
              <a:rPr dirty="0"/>
              <a:t/>
            </a:r>
            <a:br>
              <a:rPr dirty="0"/>
            </a:br>
            <a:r>
              <a:rPr lang="zh-CN" altLang="en-US" sz="1530" kern="0" dirty="0" smtClean="0">
                <a:solidFill>
                  <a:srgbClr val="000000"/>
                </a:solidFill>
                <a:latin typeface="Times New Roman" pitchFamily="65" charset="-122"/>
                <a:ea typeface="宋体" pitchFamily="65" charset="-122"/>
              </a:rPr>
              <a:t>在第3段“为此”至“重庆市郊重要城镇”,共两句话,第一句话是说北碚乡村建设的蓝图及</a:t>
            </a:r>
            <a:r>
              <a:rPr dirty="0"/>
              <a:t/>
            </a:r>
            <a:br>
              <a:rPr dirty="0"/>
            </a:br>
            <a:r>
              <a:rPr lang="zh-CN" altLang="en-US" sz="1530" kern="0" dirty="0" smtClean="0">
                <a:solidFill>
                  <a:srgbClr val="000000"/>
                </a:solidFill>
                <a:latin typeface="Times New Roman" pitchFamily="65" charset="-122"/>
                <a:ea typeface="宋体" pitchFamily="65" charset="-122"/>
              </a:rPr>
              <a:t>作用,第二句话是说取得的成就。概括这三个方面,即可得出答案。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①关心国家前途、民族命运的爱国者:提出“服务社会、便利人群、开发产业、富</a:t>
            </a:r>
            <a:r>
              <a:rPr dirty="0"/>
              <a:t/>
            </a:r>
            <a:br>
              <a:rPr dirty="0"/>
            </a:br>
            <a:r>
              <a:rPr lang="zh-CN" altLang="en-US" sz="1530" kern="0" dirty="0" smtClean="0">
                <a:solidFill>
                  <a:srgbClr val="000000"/>
                </a:solidFill>
                <a:latin typeface="Times New Roman" pitchFamily="65" charset="-122"/>
                <a:ea typeface="宋体" pitchFamily="65" charset="-122"/>
              </a:rPr>
              <a:t>强国家”的强国宏愿,动员民生公司员工英勇抗战。②脚踏实地、勇于实践的实干家:创办民</a:t>
            </a:r>
            <a:r>
              <a:rPr dirty="0"/>
              <a:t/>
            </a:r>
            <a:br>
              <a:rPr dirty="0"/>
            </a:br>
            <a:r>
              <a:rPr lang="zh-CN" altLang="en-US" sz="1530" kern="0" dirty="0" smtClean="0">
                <a:solidFill>
                  <a:srgbClr val="000000"/>
                </a:solidFill>
                <a:latin typeface="Times New Roman" pitchFamily="65" charset="-122"/>
                <a:ea typeface="宋体" pitchFamily="65" charset="-122"/>
              </a:rPr>
              <a:t>生实业公司,致力于北碚乡村建设。③具有现代意识的改革家:认为建设现代国家的基本要求</a:t>
            </a:r>
            <a:r>
              <a:rPr dirty="0"/>
              <a:t/>
            </a:r>
            <a:br>
              <a:rPr dirty="0"/>
            </a:br>
            <a:r>
              <a:rPr lang="zh-CN" altLang="en-US" sz="1530" kern="0" dirty="0" smtClean="0">
                <a:solidFill>
                  <a:srgbClr val="000000"/>
                </a:solidFill>
                <a:latin typeface="Times New Roman" pitchFamily="65" charset="-122"/>
                <a:ea typeface="宋体" pitchFamily="65" charset="-122"/>
              </a:rPr>
              <a:t>是建立良好秩序,注重基础建设,提高人民文化生活水平。④目标高远、不懈追求的理想主义</a:t>
            </a:r>
            <a:r>
              <a:rPr dirty="0"/>
              <a:t/>
            </a:r>
            <a:br>
              <a:rPr dirty="0"/>
            </a:br>
            <a:r>
              <a:rPr lang="zh-CN" altLang="en-US" sz="1530" kern="0" dirty="0" smtClean="0">
                <a:solidFill>
                  <a:srgbClr val="000000"/>
                </a:solidFill>
                <a:latin typeface="Times New Roman" pitchFamily="65" charset="-122"/>
                <a:ea typeface="宋体" pitchFamily="65" charset="-122"/>
              </a:rPr>
              <a:t>者:把实现个人理想与改造社会有机结合起来。(答出一点给2分,答出两点给5分,答出三点给8</a:t>
            </a:r>
            <a:r>
              <a:rPr dirty="0"/>
              <a:t/>
            </a:r>
            <a:br>
              <a:rPr dirty="0"/>
            </a:br>
            <a:r>
              <a:rPr lang="zh-CN" altLang="en-US" sz="1530" kern="0" dirty="0" smtClean="0">
                <a:solidFill>
                  <a:srgbClr val="000000"/>
                </a:solidFill>
                <a:latin typeface="Times New Roman" pitchFamily="65" charset="-122"/>
                <a:ea typeface="宋体" pitchFamily="65" charset="-122"/>
              </a:rPr>
              <a:t>分;给满8分为止。如有其他答案,可根据观点明确、理由充分、论述合理的程度,酌情给分)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解答此题要明确各部分内容所体现出的卢作孚的可贵品质。第1段写卢作孚的民生公</a:t>
            </a:r>
            <a:r>
              <a:rPr dirty="0"/>
              <a:t/>
            </a:r>
            <a:br>
              <a:rPr dirty="0"/>
            </a:br>
            <a:r>
              <a:rPr lang="zh-CN" altLang="en-US" sz="1530" kern="0" dirty="0" smtClean="0">
                <a:solidFill>
                  <a:srgbClr val="000000"/>
                </a:solidFill>
                <a:latin typeface="Times New Roman" pitchFamily="65" charset="-122"/>
                <a:ea typeface="宋体" pitchFamily="65" charset="-122"/>
              </a:rPr>
              <a:t>司的发展壮大,体现其实干家和爱国者的一面;第2段写他指挥的抗战运输,体现其爱国者的一</a:t>
            </a:r>
            <a:r>
              <a:rPr dirty="0"/>
              <a:t/>
            </a:r>
            <a:br>
              <a:rPr dirty="0"/>
            </a:br>
            <a:r>
              <a:rPr lang="zh-CN" altLang="en-US" sz="1530" kern="0" dirty="0" smtClean="0">
                <a:solidFill>
                  <a:srgbClr val="000000"/>
                </a:solidFill>
                <a:latin typeface="Times New Roman" pitchFamily="65" charset="-122"/>
                <a:ea typeface="宋体" pitchFamily="65" charset="-122"/>
              </a:rPr>
              <a:t>面;第3段写他在北碚乡村建设中的贡献,体现其实干和改革精神。相关链接①体现了他人生</a:t>
            </a:r>
            <a:r>
              <a:rPr dirty="0"/>
              <a:t/>
            </a:r>
            <a:br>
              <a:rPr dirty="0"/>
            </a:br>
            <a:r>
              <a:rPr lang="zh-CN" altLang="en-US" sz="1530" kern="0" dirty="0" smtClean="0">
                <a:solidFill>
                  <a:srgbClr val="000000"/>
                </a:solidFill>
                <a:latin typeface="Times New Roman" pitchFamily="65" charset="-122"/>
                <a:ea typeface="宋体" pitchFamily="65" charset="-122"/>
              </a:rPr>
              <a:t>价值的取向——个人追求与改造社会结合;相关链接②③体现其高远的人生目标。然后根据</a:t>
            </a:r>
            <a:r>
              <a:rPr dirty="0"/>
              <a:t/>
            </a:r>
            <a:br>
              <a:rPr dirty="0"/>
            </a:br>
            <a:r>
              <a:rPr lang="zh-CN" altLang="en-US" sz="1530" kern="0" dirty="0" smtClean="0">
                <a:solidFill>
                  <a:srgbClr val="000000"/>
                </a:solidFill>
                <a:latin typeface="Times New Roman" pitchFamily="65" charset="-122"/>
                <a:ea typeface="宋体" pitchFamily="65" charset="-122"/>
              </a:rPr>
              <a:t>各部分内容分类概括。</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二、(2013课标全国Ⅰ,12,25分)阅读下面的文字,完成1—4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“飞虎将军”陈纳德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20世纪三四十年代,中国人民正遭受着日本法西斯的疯狂蹂躏。战争中,从空中给予日本敌机</a:t>
            </a:r>
            <a:r>
              <a:t/>
            </a:r>
            <a:br/>
            <a:r>
              <a:rPr lang="zh-CN" altLang="en-US" sz="1530" kern="0" dirty="0" smtClean="0">
                <a:solidFill>
                  <a:srgbClr val="000000"/>
                </a:solidFill>
                <a:latin typeface="Times New Roman" pitchFamily="65" charset="-122"/>
                <a:ea typeface="宋体" pitchFamily="65" charset="-122"/>
              </a:rPr>
              <a:t>致命打击的,是赫赫有名的美国“飞虎队”,其队长则是有着“飞虎将军”美称的陈纳德。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1937年,中日之战一触即发,增强中国空军作战能力迫在眉睫。当时,陈纳德已经从美国空军退</a:t>
            </a:r>
            <a:r>
              <a:t/>
            </a:r>
            <a:br/>
            <a:r>
              <a:rPr lang="zh-CN" altLang="en-US" sz="1530" kern="0" dirty="0" smtClean="0">
                <a:solidFill>
                  <a:srgbClr val="000000"/>
                </a:solidFill>
                <a:latin typeface="Times New Roman" pitchFamily="65" charset="-122"/>
                <a:ea typeface="宋体" pitchFamily="65" charset="-122"/>
              </a:rPr>
              <a:t>役,他的朋友,在中国担任中央信托局机要顾问的霍勃鲁克非常欣赏他精湛的飞行技术和过人</a:t>
            </a:r>
            <a:r>
              <a:t/>
            </a:r>
            <a:br/>
            <a:r>
              <a:rPr lang="zh-CN" altLang="en-US" sz="1530" kern="0" dirty="0" smtClean="0">
                <a:solidFill>
                  <a:srgbClr val="000000"/>
                </a:solidFill>
                <a:latin typeface="Times New Roman" pitchFamily="65" charset="-122"/>
                <a:ea typeface="宋体" pitchFamily="65" charset="-122"/>
              </a:rPr>
              <a:t>的军事才能,推荐他来华担任国民政府航空委员会顾问,并给他寄去国民政府航空委员会秘书</a:t>
            </a:r>
            <a:r>
              <a:t/>
            </a:r>
            <a:br/>
            <a:r>
              <a:rPr lang="zh-CN" altLang="en-US" sz="1530" kern="0" dirty="0" smtClean="0">
                <a:solidFill>
                  <a:srgbClr val="000000"/>
                </a:solidFill>
                <a:latin typeface="Times New Roman" pitchFamily="65" charset="-122"/>
                <a:ea typeface="宋体" pitchFamily="65" charset="-122"/>
              </a:rPr>
              <a:t>长宋美龄的亲笔邀请信。5月,陈纳德来到上海作为期三个月的考察。在上海,陈纳德受到民</a:t>
            </a:r>
            <a:r>
              <a:t/>
            </a:r>
            <a:br/>
            <a:r>
              <a:rPr lang="zh-CN" altLang="en-US" sz="1530" kern="0" dirty="0" smtClean="0">
                <a:solidFill>
                  <a:srgbClr val="000000"/>
                </a:solidFill>
                <a:latin typeface="Times New Roman" pitchFamily="65" charset="-122"/>
                <a:ea typeface="宋体" pitchFamily="65" charset="-122"/>
              </a:rPr>
              <a:t>众的热情欢迎和宋美龄的接见。他在日记中写道:“我终于在中国了。希望能在这里为正在</a:t>
            </a:r>
            <a:r>
              <a:t/>
            </a:r>
            <a:br/>
            <a:r>
              <a:rPr lang="zh-CN" altLang="en-US" sz="1530" kern="0" dirty="0" smtClean="0">
                <a:solidFill>
                  <a:srgbClr val="000000"/>
                </a:solidFill>
                <a:latin typeface="Times New Roman" pitchFamily="65" charset="-122"/>
                <a:ea typeface="宋体" pitchFamily="65" charset="-122"/>
              </a:rPr>
              <a:t>争取民族团结和争取新生活的人民效劳。”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7月7日卢沟桥事变,日本发动全面侵华战争。陈纳德听到消息,当即决定留在中国,表示愿在任</a:t>
            </a:r>
            <a:r>
              <a:t/>
            </a:r>
            <a:br/>
            <a:r>
              <a:rPr lang="zh-CN" altLang="en-US" sz="1530" kern="0" dirty="0" smtClean="0">
                <a:solidFill>
                  <a:srgbClr val="000000"/>
                </a:solidFill>
                <a:latin typeface="Times New Roman" pitchFamily="65" charset="-122"/>
                <a:ea typeface="宋体" pitchFamily="65" charset="-122"/>
              </a:rPr>
              <a:t>何能尽其所能的岗位上服务。他认为“中国对日之战,是美国也将卷入的太平洋之战的序</a:t>
            </a:r>
            <a:r>
              <a:t/>
            </a:r>
            <a:br/>
            <a:r>
              <a:rPr lang="zh-CN" altLang="en-US" sz="1530" kern="0" dirty="0" smtClean="0">
                <a:solidFill>
                  <a:srgbClr val="000000"/>
                </a:solidFill>
                <a:latin typeface="Times New Roman" pitchFamily="65" charset="-122"/>
                <a:ea typeface="宋体" pitchFamily="65" charset="-122"/>
              </a:rPr>
              <a:t>幕”,他要为中国,也为自己即将卷入战争的祖国尽一份力量。此后,陈纳德在芷江、昆明等地</a:t>
            </a:r>
            <a:r>
              <a:t/>
            </a:r>
            <a:br/>
            <a:r>
              <a:rPr lang="zh-CN" altLang="en-US" sz="1530" kern="0" dirty="0" smtClean="0">
                <a:solidFill>
                  <a:srgbClr val="000000"/>
                </a:solidFill>
                <a:latin typeface="Times New Roman" pitchFamily="65" charset="-122"/>
                <a:ea typeface="宋体" pitchFamily="65" charset="-122"/>
              </a:rPr>
              <a:t>筹建航校,训练飞行员,悉心传授战斗机飞行技术和作战战术,他多年前的军事理论著作《防御</a:t>
            </a:r>
            <a:endParaRPr lang="zh-CN" altLang="en-US"/>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性追击的作用》终于有了用武之地。同时,他着手建立一个全国性的地面空袭警报系统,以便</a:t>
            </a:r>
            <a:r>
              <a:t/>
            </a:r>
            <a:br/>
            <a:r>
              <a:rPr lang="zh-CN" altLang="en-US" sz="1530" kern="0" dirty="0" smtClean="0">
                <a:solidFill>
                  <a:srgbClr val="000000"/>
                </a:solidFill>
                <a:latin typeface="Times New Roman" pitchFamily="65" charset="-122"/>
                <a:ea typeface="宋体" pitchFamily="65" charset="-122"/>
              </a:rPr>
              <a:t>战斗机驾驶员及时拦击敌机。为了增强空军的战斗力,1940年10月,陈纳德赴美招募志愿者。</a:t>
            </a:r>
            <a:r>
              <a:t/>
            </a:r>
            <a:br/>
            <a:r>
              <a:rPr lang="zh-CN" altLang="en-US" sz="1530" kern="0" dirty="0" smtClean="0">
                <a:solidFill>
                  <a:srgbClr val="000000"/>
                </a:solidFill>
                <a:latin typeface="Times New Roman" pitchFamily="65" charset="-122"/>
                <a:ea typeface="宋体" pitchFamily="65" charset="-122"/>
              </a:rPr>
              <a:t>虽遭遇了很多挫折,但从未放弃。经过将近一年的艰苦努力,志愿队组建成功,后被编入美国陆</a:t>
            </a:r>
            <a:r>
              <a:t/>
            </a:r>
            <a:br/>
            <a:r>
              <a:rPr lang="zh-CN" altLang="en-US" sz="1530" kern="0" dirty="0" smtClean="0">
                <a:solidFill>
                  <a:srgbClr val="000000"/>
                </a:solidFill>
                <a:latin typeface="Times New Roman" pitchFamily="65" charset="-122"/>
                <a:ea typeface="宋体" pitchFamily="65" charset="-122"/>
              </a:rPr>
              <a:t>军航空队。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1941年12月7日,珍珠港事件爆发,太平洋战争全面展开。20日,志愿队在昆明和日军进行第一</a:t>
            </a:r>
            <a:r>
              <a:t/>
            </a:r>
            <a:br/>
            <a:r>
              <a:rPr lang="zh-CN" altLang="en-US" sz="1530" kern="0" dirty="0" smtClean="0">
                <a:solidFill>
                  <a:srgbClr val="000000"/>
                </a:solidFill>
                <a:latin typeface="Times New Roman" pitchFamily="65" charset="-122"/>
                <a:ea typeface="宋体" pitchFamily="65" charset="-122"/>
              </a:rPr>
              <a:t>次正面交锋。日军来犯的10架轰炸机有6架被击落,逃跑的4架中又有3架损于途中。而志愿队</a:t>
            </a:r>
            <a:r>
              <a:t/>
            </a:r>
            <a:br/>
            <a:r>
              <a:rPr lang="zh-CN" altLang="en-US" sz="1530" kern="0" dirty="0" smtClean="0">
                <a:solidFill>
                  <a:srgbClr val="000000"/>
                </a:solidFill>
                <a:latin typeface="Times New Roman" pitchFamily="65" charset="-122"/>
                <a:ea typeface="宋体" pitchFamily="65" charset="-122"/>
              </a:rPr>
              <a:t>的飞机全部安全返航,只有1名驾驶员受轻伤。首战告捷,给饱受日机轰炸的昆明人民以极大</a:t>
            </a:r>
            <a:r>
              <a:t/>
            </a:r>
            <a:br/>
            <a:r>
              <a:rPr lang="zh-CN" altLang="en-US" sz="1530" kern="0" dirty="0" smtClean="0">
                <a:solidFill>
                  <a:srgbClr val="000000"/>
                </a:solidFill>
                <a:latin typeface="Times New Roman" pitchFamily="65" charset="-122"/>
                <a:ea typeface="宋体" pitchFamily="65" charset="-122"/>
              </a:rPr>
              <a:t>的鼓舞。当天晚上,昆明各界人士为志愿队举行了盛大的庆功会,陈纳德深受感动,热泪不禁涌</a:t>
            </a:r>
            <a:r>
              <a:t/>
            </a:r>
            <a:br/>
            <a:r>
              <a:rPr lang="zh-CN" altLang="en-US" sz="1530" kern="0" dirty="0" smtClean="0">
                <a:solidFill>
                  <a:srgbClr val="000000"/>
                </a:solidFill>
                <a:latin typeface="Times New Roman" pitchFamily="65" charset="-122"/>
                <a:ea typeface="宋体" pitchFamily="65" charset="-122"/>
              </a:rPr>
              <a:t>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报纸头版头条报道战斗经过,称美国志愿队的飞机是“飞虎”,“飞虎队”从此成为志</a:t>
            </a:r>
            <a:r>
              <a:t/>
            </a:r>
            <a:br/>
            <a:r>
              <a:rPr lang="zh-CN" altLang="en-US" sz="1530" kern="0" dirty="0" smtClean="0">
                <a:solidFill>
                  <a:srgbClr val="000000"/>
                </a:solidFill>
                <a:latin typeface="Times New Roman" pitchFamily="65" charset="-122"/>
                <a:ea typeface="宋体" pitchFamily="65" charset="-122"/>
              </a:rPr>
              <a:t>愿队的代称。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次日清晨,陈纳德收到驻扎在缅甸首都仰光的第三中队的报告,说有敌机在附近出没。陈纳德</a:t>
            </a:r>
            <a:r>
              <a:t/>
            </a:r>
            <a:br/>
            <a:r>
              <a:rPr lang="zh-CN" altLang="en-US" sz="1530" kern="0" dirty="0" smtClean="0">
                <a:solidFill>
                  <a:srgbClr val="000000"/>
                </a:solidFill>
                <a:latin typeface="Times New Roman" pitchFamily="65" charset="-122"/>
                <a:ea typeface="宋体" pitchFamily="65" charset="-122"/>
              </a:rPr>
              <a:t>立即复电说:“据过去日本人的惯例,侦察机出现区域的地面重要军事目标,将会在次日,最迟</a:t>
            </a:r>
            <a:r>
              <a:t/>
            </a:r>
            <a:br/>
            <a:r>
              <a:rPr lang="zh-CN" altLang="en-US" sz="1530" kern="0" dirty="0" smtClean="0">
                <a:solidFill>
                  <a:srgbClr val="000000"/>
                </a:solidFill>
                <a:latin typeface="Times New Roman" pitchFamily="65" charset="-122"/>
                <a:ea typeface="宋体" pitchFamily="65" charset="-122"/>
              </a:rPr>
              <a:t>不超过三日遭到空袭,务必严加戒备。”果然不出所料,23日开始,日军连续空袭仰光,飞虎队</a:t>
            </a:r>
            <a:r>
              <a:t/>
            </a:r>
            <a:br/>
            <a:r>
              <a:rPr lang="zh-CN" altLang="en-US" sz="1530" kern="0" dirty="0" smtClean="0">
                <a:solidFill>
                  <a:srgbClr val="000000"/>
                </a:solidFill>
                <a:latin typeface="Times New Roman" pitchFamily="65" charset="-122"/>
                <a:ea typeface="宋体" pitchFamily="65" charset="-122"/>
              </a:rPr>
              <a:t>第三中队和英国皇家空军迎头痛击,给日军以沉重打击。仰光的连续空战,吸引了全世界的目</a:t>
            </a:r>
            <a:endParaRPr lang="zh-CN" altLang="en-US"/>
          </a:p>
        </p:txBody>
      </p:sp>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光,陈纳德也从一个鲜为人知的、退役的美国陆军航空队上尉,成为名扬天下的新闻人物。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此后,飞虎队又在怒江阻截战、桂林保卫战等战役中,取得一个又一个重大胜利,沉重打击了日</a:t>
            </a:r>
            <a:r>
              <a:rPr dirty="0"/>
              <a:t/>
            </a:r>
            <a:br>
              <a:rPr dirty="0"/>
            </a:br>
            <a:r>
              <a:rPr lang="zh-CN" altLang="en-US" sz="1530" kern="0" dirty="0" smtClean="0">
                <a:solidFill>
                  <a:srgbClr val="000000"/>
                </a:solidFill>
                <a:latin typeface="Times New Roman" pitchFamily="65" charset="-122"/>
                <a:ea typeface="宋体" pitchFamily="65" charset="-122"/>
              </a:rPr>
              <a:t>本法西斯,为中国人民战胜日本侵略者,也为世界反法西斯斗争的胜利做出巨大贡献。陈纳德</a:t>
            </a:r>
            <a:r>
              <a:rPr dirty="0"/>
              <a:t/>
            </a:r>
            <a:br>
              <a:rPr dirty="0"/>
            </a:br>
            <a:r>
              <a:rPr lang="zh-CN" altLang="en-US" sz="1530" kern="0" dirty="0" smtClean="0">
                <a:solidFill>
                  <a:srgbClr val="000000"/>
                </a:solidFill>
                <a:latin typeface="Times New Roman" pitchFamily="65" charset="-122"/>
                <a:ea typeface="宋体" pitchFamily="65" charset="-122"/>
              </a:rPr>
              <a:t>1942年晋升为准将后,主动向中国政府提出停发津贴。1943年晋升为少将,同年12月,成为美国</a:t>
            </a:r>
            <a:r>
              <a:rPr dirty="0"/>
              <a:t/>
            </a:r>
            <a:br>
              <a:rPr dirty="0"/>
            </a:br>
            <a:r>
              <a:rPr lang="zh-CN" altLang="en-US" sz="1530" kern="0" dirty="0" smtClean="0">
                <a:solidFill>
                  <a:srgbClr val="000000"/>
                </a:solidFill>
                <a:latin typeface="Times New Roman" pitchFamily="65" charset="-122"/>
                <a:ea typeface="宋体" pitchFamily="65" charset="-122"/>
              </a:rPr>
              <a:t>著名的《时代》杂志的封面人物。1958年临终前又晋升为中将。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抗战八年,陈纳德领导的飞虎队和中国人民风雨同舟,生死与共,建立了深厚的友谊。1945年飞</a:t>
            </a:r>
            <a:r>
              <a:rPr dirty="0"/>
              <a:t/>
            </a:r>
            <a:br>
              <a:rPr dirty="0"/>
            </a:br>
            <a:r>
              <a:rPr lang="zh-CN" altLang="en-US" sz="1530" kern="0" dirty="0" smtClean="0">
                <a:solidFill>
                  <a:srgbClr val="000000"/>
                </a:solidFill>
                <a:latin typeface="Times New Roman" pitchFamily="65" charset="-122"/>
                <a:ea typeface="宋体" pitchFamily="65" charset="-122"/>
              </a:rPr>
              <a:t>虎队解散时,陈纳德受到中国国民政府的最高嘉奖。在中国,陈纳德还收获了爱情,1947年和中</a:t>
            </a:r>
            <a:r>
              <a:rPr dirty="0"/>
              <a:t/>
            </a:r>
            <a:br>
              <a:rPr dirty="0"/>
            </a:br>
            <a:r>
              <a:rPr lang="zh-CN" altLang="en-US" sz="1530" kern="0" dirty="0" smtClean="0">
                <a:solidFill>
                  <a:srgbClr val="000000"/>
                </a:solidFill>
                <a:latin typeface="Times New Roman" pitchFamily="65" charset="-122"/>
                <a:ea typeface="宋体" pitchFamily="65" charset="-122"/>
              </a:rPr>
              <a:t>国记者陈香梅喜结良缘。陈纳德的命运和中国紧密地联系在一起,正如他所说的,“我虽然是</a:t>
            </a:r>
            <a:r>
              <a:rPr dirty="0"/>
              <a:t/>
            </a:r>
            <a:br>
              <a:rPr dirty="0"/>
            </a:br>
            <a:r>
              <a:rPr lang="zh-CN" altLang="en-US" sz="1530" kern="0" dirty="0" smtClean="0">
                <a:solidFill>
                  <a:srgbClr val="000000"/>
                </a:solidFill>
                <a:latin typeface="Times New Roman" pitchFamily="65" charset="-122"/>
                <a:ea typeface="宋体" pitchFamily="65" charset="-122"/>
              </a:rPr>
              <a:t>美国人,但我和中国发生了如此密切的关系,大家共患难,同生死,所以我也算是半个中国</a:t>
            </a:r>
            <a:r>
              <a:rPr dirty="0"/>
              <a:t/>
            </a:r>
            <a:br>
              <a:rPr dirty="0"/>
            </a:br>
            <a:r>
              <a:rPr lang="zh-CN" altLang="en-US" sz="1530" kern="0" dirty="0" smtClean="0">
                <a:solidFill>
                  <a:srgbClr val="000000"/>
                </a:solidFill>
                <a:latin typeface="Times New Roman" pitchFamily="65" charset="-122"/>
                <a:ea typeface="宋体" pitchFamily="65" charset="-122"/>
              </a:rPr>
              <a:t>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陈纳德去世后,安葬在美国阿林顿公墓。墓碑正面镌刻着他生前获得的各种奖章和勋章,背面</a:t>
            </a:r>
            <a:r>
              <a:rPr dirty="0"/>
              <a:t/>
            </a:r>
            <a:br>
              <a:rPr dirty="0"/>
            </a:br>
            <a:r>
              <a:rPr lang="zh-CN" altLang="en-US" sz="1530" kern="0" dirty="0" smtClean="0">
                <a:solidFill>
                  <a:srgbClr val="000000"/>
                </a:solidFill>
                <a:latin typeface="Times New Roman" pitchFamily="65" charset="-122"/>
                <a:ea typeface="宋体" pitchFamily="65" charset="-122"/>
              </a:rPr>
              <a:t>写着“陈纳德将军之墓”七个中文大字。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(摘编自赵家业《陈纳德》)</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相关链接</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①抗战初期,美国政府对日本侵华战争持“中立”态度,日本人知道有美国顾问在华帮助中国,</a:t>
            </a:r>
            <a:r>
              <a:rPr dirty="0"/>
              <a:t/>
            </a:r>
            <a:br>
              <a:rPr dirty="0"/>
            </a:br>
            <a:r>
              <a:rPr lang="zh-CN" altLang="en-US" sz="1530" kern="0" dirty="0" smtClean="0">
                <a:solidFill>
                  <a:srgbClr val="000000"/>
                </a:solidFill>
                <a:latin typeface="Times New Roman" pitchFamily="65" charset="-122"/>
                <a:ea typeface="宋体" pitchFamily="65" charset="-122"/>
              </a:rPr>
              <a:t>要求美国下令让他们离开。美国国务院发布撤回命令,但陈纳德拒不执行,他斩钉截铁地说:</a:t>
            </a:r>
            <a:r>
              <a:rPr dirty="0"/>
              <a:t/>
            </a:r>
            <a:br>
              <a:rPr dirty="0"/>
            </a:br>
            <a:r>
              <a:rPr lang="zh-CN" altLang="en-US" sz="1530" kern="0" dirty="0" smtClean="0">
                <a:solidFill>
                  <a:srgbClr val="000000"/>
                </a:solidFill>
                <a:latin typeface="Times New Roman" pitchFamily="65" charset="-122"/>
                <a:ea typeface="宋体" pitchFamily="65" charset="-122"/>
              </a:rPr>
              <a:t>“日本人离开中国时,我会高高兴兴地离开中国。”(百度百科)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②中国人的友谊最宝贵的表现,莫过于在日军占领区冒着生命危险搭救被追杀的美国飞行员</a:t>
            </a:r>
            <a:r>
              <a:rPr dirty="0"/>
              <a:t/>
            </a:r>
            <a:br>
              <a:rPr dirty="0"/>
            </a:br>
            <a:r>
              <a:rPr lang="zh-CN" altLang="en-US" sz="1530" kern="0" dirty="0" smtClean="0">
                <a:solidFill>
                  <a:srgbClr val="000000"/>
                </a:solidFill>
                <a:latin typeface="Times New Roman" pitchFamily="65" charset="-122"/>
                <a:ea typeface="宋体" pitchFamily="65" charset="-122"/>
              </a:rPr>
              <a:t>和从那些地区不断地送来情报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为了扩建在成都郊外的飞机跑道,那里一下子就聚集了三</a:t>
            </a:r>
            <a:r>
              <a:rPr dirty="0"/>
              <a:t/>
            </a:r>
            <a:br>
              <a:rPr dirty="0"/>
            </a:br>
            <a:r>
              <a:rPr lang="zh-CN" altLang="en-US" sz="1530" kern="0" dirty="0" smtClean="0">
                <a:solidFill>
                  <a:srgbClr val="000000"/>
                </a:solidFill>
                <a:latin typeface="Times New Roman" pitchFamily="65" charset="-122"/>
                <a:ea typeface="宋体" pitchFamily="65" charset="-122"/>
              </a:rPr>
              <a:t>十余万民工,三个月就完成了全部工程。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(《陈纳德回忆录》)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③1990年,美国发行了纪念陈纳德将军的邮票。当年的飞虎队队员每年军人节都要到华盛顿</a:t>
            </a:r>
            <a:r>
              <a:rPr dirty="0"/>
              <a:t/>
            </a:r>
            <a:br>
              <a:rPr dirty="0"/>
            </a:br>
            <a:r>
              <a:rPr lang="zh-CN" altLang="en-US" sz="1530" kern="0" dirty="0" smtClean="0">
                <a:solidFill>
                  <a:srgbClr val="000000"/>
                </a:solidFill>
                <a:latin typeface="Times New Roman" pitchFamily="65" charset="-122"/>
                <a:ea typeface="宋体" pitchFamily="65" charset="-122"/>
              </a:rPr>
              <a:t>祭奠他。在中国,重庆要建飞虎队纪念馆,昆明把从城里到机场的一条公路,重新命名为陈纳德</a:t>
            </a:r>
            <a:r>
              <a:rPr dirty="0"/>
              <a:t/>
            </a:r>
            <a:br>
              <a:rPr dirty="0"/>
            </a:br>
            <a:r>
              <a:rPr lang="zh-CN" altLang="en-US" sz="1530" kern="0" dirty="0" smtClean="0">
                <a:solidFill>
                  <a:srgbClr val="000000"/>
                </a:solidFill>
                <a:latin typeface="Times New Roman" pitchFamily="65" charset="-122"/>
                <a:ea typeface="宋体" pitchFamily="65" charset="-122"/>
              </a:rPr>
              <a:t>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(《北京青年报》2007年11月12日)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下列对材料有关内容的分析和概括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最恰当的两项是</a:t>
            </a:r>
            <a:r>
              <a:rPr lang="en-US" altLang="zh-CN" sz="1530" kern="0" dirty="0" smtClean="0">
                <a:solidFill>
                  <a:srgbClr val="000000"/>
                </a:solidFill>
                <a:latin typeface="Times New Roman" pitchFamily="65" charset="-122"/>
                <a:ea typeface="宋体" pitchFamily="65" charset="-122"/>
              </a:rPr>
              <a:t>(5</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在霍勃鲁克的大力推荐下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国民政府航空委员会秘书长宋美龄亲自给陈纳德写去邀请信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陈</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纳德接信后当即决定来中国支援抗日。</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B.为扩建成都郊外的飞机跑道,三十多万民工只用三个月就完成全部工程,陈纳德认为,这是中</a:t>
            </a:r>
            <a:r>
              <a:rPr dirty="0"/>
              <a:t/>
            </a:r>
            <a:br>
              <a:rPr dirty="0"/>
            </a:br>
            <a:r>
              <a:rPr lang="zh-CN" altLang="en-US" sz="1530" kern="0" dirty="0" smtClean="0">
                <a:solidFill>
                  <a:srgbClr val="000000"/>
                </a:solidFill>
                <a:latin typeface="Times New Roman" pitchFamily="65" charset="-122"/>
                <a:ea typeface="宋体" pitchFamily="65" charset="-122"/>
              </a:rPr>
              <a:t>国人民对飞虎队深厚友谊的最宝贵表现。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C.陈纳德凭着精湛的飞行技术和卓越的军事才能,为中国抗战立下赫赫战功,自己也从一名退</a:t>
            </a:r>
            <a:r>
              <a:rPr dirty="0"/>
              <a:t/>
            </a:r>
            <a:br>
              <a:rPr dirty="0"/>
            </a:br>
            <a:r>
              <a:rPr lang="zh-CN" altLang="en-US" sz="1530" kern="0" dirty="0" smtClean="0">
                <a:solidFill>
                  <a:srgbClr val="000000"/>
                </a:solidFill>
                <a:latin typeface="Times New Roman" pitchFamily="65" charset="-122"/>
                <a:ea typeface="宋体" pitchFamily="65" charset="-122"/>
              </a:rPr>
              <a:t>役上尉成为闻名全球的“飞虎将军”。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D.作为一位优秀的战斗机飞行员、令日军闻风丧胆的飞虎队队长,陈纳德曾经登上美国著名</a:t>
            </a:r>
            <a:r>
              <a:rPr dirty="0"/>
              <a:t/>
            </a:r>
            <a:br>
              <a:rPr dirty="0"/>
            </a:br>
            <a:r>
              <a:rPr lang="zh-CN" altLang="en-US" sz="1530" kern="0" dirty="0" smtClean="0">
                <a:solidFill>
                  <a:srgbClr val="000000"/>
                </a:solidFill>
                <a:latin typeface="Times New Roman" pitchFamily="65" charset="-122"/>
                <a:ea typeface="宋体" pitchFamily="65" charset="-122"/>
              </a:rPr>
              <a:t>的《时代》杂志的封面。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E.为帮助中国人民抗击日本侵略者,飞虎队在中国浴血奋战,做出杰出的贡献,因此被国民政府</a:t>
            </a:r>
            <a:r>
              <a:rPr dirty="0"/>
              <a:t/>
            </a:r>
            <a:br>
              <a:rPr dirty="0"/>
            </a:br>
            <a:r>
              <a:rPr lang="zh-CN" altLang="en-US" sz="1530" kern="0" dirty="0" smtClean="0">
                <a:solidFill>
                  <a:srgbClr val="000000"/>
                </a:solidFill>
                <a:latin typeface="Times New Roman" pitchFamily="65" charset="-122"/>
                <a:ea typeface="宋体" pitchFamily="65" charset="-122"/>
              </a:rPr>
              <a:t>授予最高嘉奖。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2.陈纳德是一位出色的军事家,材料中有哪些体现?请简要分析。(6分)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3.陈纳德的人格魅力是他至今仍被怀念的一个重要原因。请结合材料简要分析。(6分)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4.为什么陈纳德说自己是“半个中国人”?请结合材料,谈谈你的看法。(8分)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答C给3分,答D给2分,答B给1分;答A、E不给分。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A.“陈纳德接信后当即决定来中国支援抗日”在原文中无据。E.“(飞虎队)被国民政</a:t>
            </a:r>
            <a:r>
              <a:rPr dirty="0"/>
              <a:t/>
            </a:r>
            <a:br>
              <a:rPr dirty="0"/>
            </a:br>
            <a:r>
              <a:rPr lang="zh-CN" altLang="en-US" sz="1530" kern="0" dirty="0" smtClean="0">
                <a:solidFill>
                  <a:srgbClr val="000000"/>
                </a:solidFill>
                <a:latin typeface="Times New Roman" pitchFamily="65" charset="-122"/>
                <a:ea typeface="宋体" pitchFamily="65" charset="-122"/>
              </a:rPr>
              <a:t>府授予最高嘉奖”属于偷换对象,据倒数第二段可知,受到嘉奖的是陈纳德。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①“二战”中立下赫赫军功:筹建航校训练飞行员,建立地面空袭警报系统,组建飞虎</a:t>
            </a:r>
            <a:r>
              <a:rPr dirty="0"/>
              <a:t/>
            </a:r>
            <a:br>
              <a:rPr dirty="0"/>
            </a:br>
            <a:r>
              <a:rPr lang="zh-CN" altLang="en-US" sz="1530" kern="0" dirty="0" smtClean="0">
                <a:solidFill>
                  <a:srgbClr val="000000"/>
                </a:solidFill>
                <a:latin typeface="Times New Roman" pitchFamily="65" charset="-122"/>
                <a:ea typeface="宋体" pitchFamily="65" charset="-122"/>
              </a:rPr>
              <a:t>队,给日军以沉重打击。②具有出色的军事才能:写有理论著作《防御性追击的作用》,又准确</a:t>
            </a:r>
            <a:r>
              <a:rPr dirty="0"/>
              <a:t/>
            </a:r>
            <a:br>
              <a:rPr dirty="0"/>
            </a:br>
            <a:r>
              <a:rPr lang="zh-CN" altLang="en-US" sz="1530" kern="0" dirty="0" smtClean="0">
                <a:solidFill>
                  <a:srgbClr val="000000"/>
                </a:solidFill>
                <a:latin typeface="Times New Roman" pitchFamily="65" charset="-122"/>
                <a:ea typeface="宋体" pitchFamily="65" charset="-122"/>
              </a:rPr>
              <a:t>预测美国会卷入战争以及日机袭击仰光的时间。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应回归文本,逐段逐层归纳概括,分层分条表述。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①强烈的正义感,过人的勇气:“七七事变”后立即决定留在中国支援抗战,即使美国</a:t>
            </a:r>
            <a:r>
              <a:rPr dirty="0"/>
              <a:t/>
            </a:r>
            <a:br>
              <a:rPr dirty="0"/>
            </a:br>
            <a:r>
              <a:rPr lang="zh-CN" altLang="en-US" sz="1530" kern="0" dirty="0" smtClean="0">
                <a:solidFill>
                  <a:srgbClr val="000000"/>
                </a:solidFill>
                <a:latin typeface="Times New Roman" pitchFamily="65" charset="-122"/>
                <a:ea typeface="宋体" pitchFamily="65" charset="-122"/>
              </a:rPr>
              <a:t>国务院发布命令也不撤回。②意志坚定,百折不挠:克服了重重困难,招募志愿者来华参战。③</a:t>
            </a:r>
            <a:r>
              <a:rPr dirty="0"/>
              <a:t/>
            </a:r>
            <a:br>
              <a:rPr dirty="0"/>
            </a:br>
            <a:r>
              <a:rPr lang="zh-CN" altLang="en-US" sz="1530" kern="0" dirty="0" smtClean="0">
                <a:solidFill>
                  <a:srgbClr val="000000"/>
                </a:solidFill>
                <a:latin typeface="Times New Roman" pitchFamily="65" charset="-122"/>
                <a:ea typeface="宋体" pitchFamily="65" charset="-122"/>
              </a:rPr>
              <a:t>真诚正直,善良友爱:主动要求国民政府停发津贴,得到陈香梅的爱情,飞虎队队员每年组织悼</a:t>
            </a:r>
            <a:r>
              <a:rPr dirty="0"/>
              <a:t/>
            </a:r>
            <a:br>
              <a:rPr dirty="0"/>
            </a:br>
            <a:r>
              <a:rPr lang="zh-CN" altLang="en-US" sz="1530" kern="0" dirty="0" smtClean="0">
                <a:solidFill>
                  <a:srgbClr val="000000"/>
                </a:solidFill>
                <a:latin typeface="Times New Roman" pitchFamily="65" charset="-122"/>
                <a:ea typeface="宋体" pitchFamily="65" charset="-122"/>
              </a:rPr>
              <a:t>念活动。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应研读全文,筛选文中与陈纳德相关的主要事件,分析概括人物品质,用自己的话表述。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①陈纳德精湛的飞行技术,过人的军事才能,在受聘担任国民政府航空委员会顾问期</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间,得到了充分施展的机会;②率领飞虎队在中国境内进行反法西斯斗争;③在中国抗战期间立</a:t>
            </a:r>
            <a:r>
              <a:rPr dirty="0"/>
              <a:t/>
            </a:r>
            <a:br>
              <a:rPr dirty="0"/>
            </a:br>
            <a:r>
              <a:rPr lang="zh-CN" altLang="en-US" sz="1530" kern="0" dirty="0" smtClean="0">
                <a:solidFill>
                  <a:srgbClr val="000000"/>
                </a:solidFill>
                <a:latin typeface="Times New Roman" pitchFamily="65" charset="-122"/>
                <a:ea typeface="宋体" pitchFamily="65" charset="-122"/>
              </a:rPr>
              <a:t>下了赫赫战功,从一个退役上尉晋升为将军,事业达到辉煌的顶峰;④率飞虎队与中国人民协同</a:t>
            </a:r>
            <a:r>
              <a:rPr dirty="0"/>
              <a:t/>
            </a:r>
            <a:br>
              <a:rPr dirty="0"/>
            </a:br>
            <a:r>
              <a:rPr lang="zh-CN" altLang="en-US" sz="1530" kern="0" dirty="0" smtClean="0">
                <a:solidFill>
                  <a:srgbClr val="000000"/>
                </a:solidFill>
                <a:latin typeface="Times New Roman" pitchFamily="65" charset="-122"/>
                <a:ea typeface="宋体" pitchFamily="65" charset="-122"/>
              </a:rPr>
              <a:t>作战,生死与共,结下深厚的友谊;⑤受到国民政府的最高嘉奖;⑥和中国女子陈香梅产生感情</a:t>
            </a:r>
            <a:r>
              <a:rPr dirty="0"/>
              <a:t/>
            </a:r>
            <a:br>
              <a:rPr dirty="0"/>
            </a:br>
            <a:r>
              <a:rPr lang="zh-CN" altLang="en-US" sz="1530" kern="0" dirty="0" smtClean="0">
                <a:solidFill>
                  <a:srgbClr val="000000"/>
                </a:solidFill>
                <a:latin typeface="Times New Roman" pitchFamily="65" charset="-122"/>
                <a:ea typeface="宋体" pitchFamily="65" charset="-122"/>
              </a:rPr>
              <a:t>并结为连理。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联系作者的观点态度,结合相关链接,围绕“半个中国人”准确筛选相关信息,然后分点</a:t>
            </a:r>
            <a:r>
              <a:rPr dirty="0"/>
              <a:t/>
            </a:r>
            <a:br>
              <a:rPr dirty="0"/>
            </a:br>
            <a:r>
              <a:rPr lang="zh-CN" altLang="en-US" sz="1530" kern="0" dirty="0" smtClean="0">
                <a:solidFill>
                  <a:srgbClr val="000000"/>
                </a:solidFill>
                <a:latin typeface="Times New Roman" pitchFamily="65" charset="-122"/>
                <a:ea typeface="宋体" pitchFamily="65" charset="-122"/>
              </a:rPr>
              <a:t>概括。</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三、(2012课标全国,12,25分)阅读下面的文字,完成1—4题。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谢希德的诚与真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1949年10月1日新中国成立,正在美国麻省理工学院攻读博士学位的谢希德从亲人的来信中得</a:t>
            </a:r>
            <a:r>
              <a:t/>
            </a:r>
            <a:br/>
            <a:r>
              <a:rPr lang="zh-CN" altLang="en-US" sz="1530" kern="0" dirty="0" smtClean="0">
                <a:solidFill>
                  <a:srgbClr val="000000"/>
                </a:solidFill>
                <a:latin typeface="Times New Roman" pitchFamily="65" charset="-122"/>
                <a:ea typeface="宋体" pitchFamily="65" charset="-122"/>
              </a:rPr>
              <a:t>到这一消息。昂首屹立于世界东方的祖国母亲,像磁石般吸引着这个远在异国他乡的赤子。</a:t>
            </a:r>
            <a:r>
              <a:t/>
            </a:r>
            <a:br/>
            <a:r>
              <a:rPr lang="zh-CN" altLang="en-US" sz="1530" kern="0" dirty="0" smtClean="0">
                <a:solidFill>
                  <a:srgbClr val="000000"/>
                </a:solidFill>
                <a:latin typeface="Times New Roman" pitchFamily="65" charset="-122"/>
                <a:ea typeface="宋体" pitchFamily="65" charset="-122"/>
              </a:rPr>
              <a:t>有人劝告谢希德不要回到当时生活贫困、科研条件差的中国去,她却视祖国的利益高于一切,</a:t>
            </a:r>
            <a:r>
              <a:t/>
            </a:r>
            <a:br/>
            <a:r>
              <a:rPr lang="zh-CN" altLang="en-US" sz="1530" kern="0" dirty="0" smtClean="0">
                <a:solidFill>
                  <a:srgbClr val="000000"/>
                </a:solidFill>
                <a:latin typeface="Times New Roman" pitchFamily="65" charset="-122"/>
                <a:ea typeface="宋体" pitchFamily="65" charset="-122"/>
              </a:rPr>
              <a:t>决心在学习告一段落后,立刻回国参加建设。1952年,获得博士学位的谢希德回国,在复旦大学</a:t>
            </a:r>
            <a:r>
              <a:t/>
            </a:r>
            <a:br/>
            <a:r>
              <a:rPr lang="zh-CN" altLang="en-US" sz="1530" kern="0" dirty="0" smtClean="0">
                <a:solidFill>
                  <a:srgbClr val="000000"/>
                </a:solidFill>
                <a:latin typeface="Times New Roman" pitchFamily="65" charset="-122"/>
                <a:ea typeface="宋体" pitchFamily="65" charset="-122"/>
              </a:rPr>
              <a:t>任教,并于1956年与北京大学的黄昆教授共同主持开办了我国第一个半导体专门化培训班。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谢希德一直密切关注着国内外物理学研究的动态,努力探索真知。上世纪70年代后期,她开始</a:t>
            </a:r>
            <a:r>
              <a:t/>
            </a:r>
            <a:br/>
            <a:r>
              <a:rPr lang="zh-CN" altLang="en-US" sz="1530" kern="0" dirty="0" smtClean="0">
                <a:solidFill>
                  <a:srgbClr val="000000"/>
                </a:solidFill>
                <a:latin typeface="Times New Roman" pitchFamily="65" charset="-122"/>
                <a:ea typeface="宋体" pitchFamily="65" charset="-122"/>
              </a:rPr>
              <a:t>思索一个奥妙而又实际的问题——怎样使钢材不生锈?是什么起到抗腐蚀的保护层作用?世</a:t>
            </a:r>
            <a:r>
              <a:t/>
            </a:r>
            <a:br/>
            <a:r>
              <a:rPr lang="zh-CN" altLang="en-US" sz="1530" kern="0" dirty="0" smtClean="0">
                <a:solidFill>
                  <a:srgbClr val="000000"/>
                </a:solidFill>
                <a:latin typeface="Times New Roman" pitchFamily="65" charset="-122"/>
                <a:ea typeface="宋体" pitchFamily="65" charset="-122"/>
              </a:rPr>
              <a:t>界上一些国家每年因腐蚀而报废的钢材达上千万吨,中国也面临着同样的问题。怎样才能使</a:t>
            </a:r>
            <a:r>
              <a:t/>
            </a:r>
            <a:br/>
            <a:r>
              <a:rPr lang="zh-CN" altLang="en-US" sz="1530" kern="0" dirty="0" smtClean="0">
                <a:solidFill>
                  <a:srgbClr val="000000"/>
                </a:solidFill>
                <a:latin typeface="Times New Roman" pitchFamily="65" charset="-122"/>
                <a:ea typeface="宋体" pitchFamily="65" charset="-122"/>
              </a:rPr>
              <a:t>我国有限的钢材发挥更大的作用?这就要涉足表面物理。专长在半导体和固体物理研究的谢</a:t>
            </a:r>
            <a:r>
              <a:t/>
            </a:r>
            <a:br/>
            <a:r>
              <a:rPr lang="zh-CN" altLang="en-US" sz="1530" kern="0" dirty="0" smtClean="0">
                <a:solidFill>
                  <a:srgbClr val="000000"/>
                </a:solidFill>
                <a:latin typeface="Times New Roman" pitchFamily="65" charset="-122"/>
                <a:ea typeface="宋体" pitchFamily="65" charset="-122"/>
              </a:rPr>
              <a:t>希德,如果继续从事她的研究,可以说既省力又稳妥,还可以尽快出成果;如果另辟蹊径转入新</a:t>
            </a:r>
            <a:r>
              <a:t/>
            </a:r>
            <a:br/>
            <a:r>
              <a:rPr lang="zh-CN" altLang="en-US" sz="1530" kern="0" dirty="0" smtClean="0">
                <a:solidFill>
                  <a:srgbClr val="000000"/>
                </a:solidFill>
                <a:latin typeface="Times New Roman" pitchFamily="65" charset="-122"/>
                <a:ea typeface="宋体" pitchFamily="65" charset="-122"/>
              </a:rPr>
              <a:t>领域,即使付出艰辛的劳动,五年十载能否取得显著成绩仍是个未知数。然而,她是一个进取心</a:t>
            </a:r>
            <a:r>
              <a:t/>
            </a:r>
            <a:br/>
            <a:r>
              <a:rPr lang="zh-CN" altLang="en-US" sz="1530" kern="0" dirty="0" smtClean="0">
                <a:solidFill>
                  <a:srgbClr val="000000"/>
                </a:solidFill>
                <a:latin typeface="Times New Roman" pitchFamily="65" charset="-122"/>
                <a:ea typeface="宋体" pitchFamily="65" charset="-122"/>
              </a:rPr>
              <a:t>很强的人,表面物理亟待研究,哪怕付出10倍、20倍的努力,也要勇闯难关,有所创造。作为学</a:t>
            </a:r>
            <a:endParaRPr lang="zh-CN" altLang="en-US"/>
          </a:p>
        </p:txBody>
      </p:sp>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界前辈,她也要借此鼓励年轻人去开拓这个前景广阔的新领域。谢希德率领她的团队,经过认</a:t>
            </a:r>
            <a:r>
              <a:t/>
            </a:r>
            <a:br/>
            <a:r>
              <a:rPr lang="zh-CN" altLang="en-US" sz="1530" kern="0" dirty="0" smtClean="0">
                <a:solidFill>
                  <a:srgbClr val="000000"/>
                </a:solidFill>
                <a:latin typeface="Times New Roman" pitchFamily="65" charset="-122"/>
                <a:ea typeface="宋体" pitchFamily="65" charset="-122"/>
              </a:rPr>
              <a:t>真细致的研究,一点一滴地积累经验,使复旦大学的表面物理研究达到了世界水平。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1983年,谢希德担任复旦大学校长。以她的身份,每天上下班都有专车。可是人们时常在校车</a:t>
            </a:r>
            <a:r>
              <a:t/>
            </a:r>
            <a:br/>
            <a:r>
              <a:rPr lang="zh-CN" altLang="en-US" sz="1530" kern="0" dirty="0" smtClean="0">
                <a:solidFill>
                  <a:srgbClr val="000000"/>
                </a:solidFill>
                <a:latin typeface="Times New Roman" pitchFamily="65" charset="-122"/>
                <a:ea typeface="宋体" pitchFamily="65" charset="-122"/>
              </a:rPr>
              <a:t>上看到她的身影。她说:“在车上既可以提前处理一些公事,又可以借这个机会与同志们交谈,</a:t>
            </a:r>
            <a:r>
              <a:t/>
            </a:r>
            <a:br/>
            <a:r>
              <a:rPr lang="zh-CN" altLang="en-US" sz="1530" kern="0" dirty="0" smtClean="0">
                <a:solidFill>
                  <a:srgbClr val="000000"/>
                </a:solidFill>
                <a:latin typeface="Times New Roman" pitchFamily="65" charset="-122"/>
                <a:ea typeface="宋体" pitchFamily="65" charset="-122"/>
              </a:rPr>
              <a:t>倾听各种议论。从校内的事到天下事都可以成为车内的话题,其中有牢骚,也不乏独到的见解;</a:t>
            </a:r>
            <a:r>
              <a:t/>
            </a:r>
            <a:br/>
            <a:r>
              <a:rPr lang="zh-CN" altLang="en-US" sz="1530" kern="0" dirty="0" smtClean="0">
                <a:solidFill>
                  <a:srgbClr val="000000"/>
                </a:solidFill>
                <a:latin typeface="Times New Roman" pitchFamily="65" charset="-122"/>
                <a:ea typeface="宋体" pitchFamily="65" charset="-122"/>
              </a:rPr>
              <a:t>特别有意思的是车内总有一两位不愿隐瞒自己观点、也不善于窃窃私语的同志不时发表一</a:t>
            </a:r>
            <a:r>
              <a:t/>
            </a:r>
            <a:br/>
            <a:r>
              <a:rPr lang="zh-CN" altLang="en-US" sz="1530" kern="0" dirty="0" smtClean="0">
                <a:solidFill>
                  <a:srgbClr val="000000"/>
                </a:solidFill>
                <a:latin typeface="Times New Roman" pitchFamily="65" charset="-122"/>
                <a:ea typeface="宋体" pitchFamily="65" charset="-122"/>
              </a:rPr>
              <a:t>通高见,而且获得一些同事的共鸣。”在这里,教师对学校的意见和要求得到了反映,学校的决</a:t>
            </a:r>
            <a:r>
              <a:t/>
            </a:r>
            <a:br/>
            <a:r>
              <a:rPr lang="zh-CN" altLang="en-US" sz="1530" kern="0" dirty="0" smtClean="0">
                <a:solidFill>
                  <a:srgbClr val="000000"/>
                </a:solidFill>
                <a:latin typeface="Times New Roman" pitchFamily="65" charset="-122"/>
                <a:ea typeface="宋体" pitchFamily="65" charset="-122"/>
              </a:rPr>
              <a:t>策又通过谢希德的宣传深入人心。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谢希德这样一位日夜为科学事业操劳的学者,业余爱好广泛,喜欢多彩的生活。她酷爱集邮,喜</a:t>
            </a:r>
            <a:r>
              <a:t/>
            </a:r>
            <a:br/>
            <a:r>
              <a:rPr lang="zh-CN" altLang="en-US" sz="1530" kern="0" dirty="0" smtClean="0">
                <a:solidFill>
                  <a:srgbClr val="000000"/>
                </a:solidFill>
                <a:latin typeface="Times New Roman" pitchFamily="65" charset="-122"/>
                <a:ea typeface="宋体" pitchFamily="65" charset="-122"/>
              </a:rPr>
              <a:t>欢欣赏古典音乐和阅读文学作品。生活虽然是丰富的,但一个人却不可能样样喜好、样样精</a:t>
            </a:r>
            <a:r>
              <a:t/>
            </a:r>
            <a:br/>
            <a:r>
              <a:rPr lang="zh-CN" altLang="en-US" sz="1530" kern="0" dirty="0" smtClean="0">
                <a:solidFill>
                  <a:srgbClr val="000000"/>
                </a:solidFill>
                <a:latin typeface="Times New Roman" pitchFamily="65" charset="-122"/>
                <a:ea typeface="宋体" pitchFamily="65" charset="-122"/>
              </a:rPr>
              <a:t>通。有人曾撰文说谢希德爱好和擅长烹饪,其实她对此谈不上内行。为此她特意关照那位作</a:t>
            </a:r>
            <a:r>
              <a:t/>
            </a:r>
            <a:br/>
            <a:r>
              <a:rPr lang="zh-CN" altLang="en-US" sz="1530" kern="0" dirty="0" smtClean="0">
                <a:solidFill>
                  <a:srgbClr val="000000"/>
                </a:solidFill>
                <a:latin typeface="Times New Roman" pitchFamily="65" charset="-122"/>
                <a:ea typeface="宋体" pitchFamily="65" charset="-122"/>
              </a:rPr>
              <a:t>者要实事求是:“中国的烹饪大有学问,我还未入门,其实我的手艺远不及我爱人。”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1987年,谢希德的丈夫、中科院院士曹天钦患重病住院,一位成就极高的科学家变成了比孩子</a:t>
            </a:r>
            <a:r>
              <a:t/>
            </a:r>
            <a:br/>
            <a:r>
              <a:rPr lang="zh-CN" altLang="en-US" sz="1530" kern="0" dirty="0" smtClean="0">
                <a:solidFill>
                  <a:srgbClr val="000000"/>
                </a:solidFill>
                <a:latin typeface="Times New Roman" pitchFamily="65" charset="-122"/>
                <a:ea typeface="宋体" pitchFamily="65" charset="-122"/>
              </a:rPr>
              <a:t>更需要照顾的病人。谢希德接受了这个残酷的现实,尽心履行着妻子的职责,为治愈丈夫的疾</a:t>
            </a:r>
            <a:endParaRPr lang="zh-CN" altLang="en-US"/>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人著述中已有类似论说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一律删去”体现他“坚持独立思考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注重学术创新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从不蹈袭前人”</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“供后人研讨”体现他“持论公允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留待后人检验”的实事求是。将这些信息整合即可。</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失分警示</a:t>
            </a:r>
            <a:r>
              <a:rPr lang="zh-CN" altLang="en-US" sz="1530" kern="0" dirty="0" smtClean="0">
                <a:solidFill>
                  <a:srgbClr val="000000"/>
                </a:solidFill>
                <a:latin typeface="Times New Roman" pitchFamily="65" charset="-122"/>
                <a:ea typeface="宋体" pitchFamily="65" charset="-122"/>
              </a:rPr>
              <a:t>　一是没有概括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照抄原文。如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一旦发现前人著述中已有类似论说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一律删去。”</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此答案没有将内容概括为“注重学术创新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从不蹈袭前人”这样的形式。二是没有根据“治</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学特点”来概括。如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在自己的事业上永远遵循自己的原则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坚持自己的独立作风。”这样</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的答案在原文中找不到根据。</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①推重“博学于文”“行己有耻”的古训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谦虚谨慎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严于律己</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经世致用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学问广</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开一代学术风气</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善于推人之长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以友为师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虚怀若谷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博采众长。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每点</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根据题意,作答方向有二:一为经师,二为人师。信息基本上集中在第3段及相关链接①</a:t>
            </a:r>
            <a:r>
              <a:rPr dirty="0"/>
              <a:t/>
            </a:r>
            <a:br>
              <a:rPr dirty="0"/>
            </a:br>
            <a:r>
              <a:rPr lang="zh-CN" altLang="en-US" sz="1530" kern="0" dirty="0" smtClean="0">
                <a:solidFill>
                  <a:srgbClr val="000000"/>
                </a:solidFill>
                <a:latin typeface="Times New Roman" pitchFamily="65" charset="-122"/>
                <a:ea typeface="宋体" pitchFamily="65" charset="-122"/>
              </a:rPr>
              <a:t>中。《论语》为四书五经之一,那么“把《论语》中的‘博学于文’‘行己有耻’作为自己</a:t>
            </a:r>
            <a:r>
              <a:rPr dirty="0"/>
              <a:t/>
            </a:r>
            <a:br>
              <a:rPr dirty="0"/>
            </a:br>
            <a:r>
              <a:rPr lang="zh-CN" altLang="en-US" sz="1530" kern="0" dirty="0" smtClean="0">
                <a:solidFill>
                  <a:srgbClr val="000000"/>
                </a:solidFill>
                <a:latin typeface="Times New Roman" pitchFamily="65" charset="-122"/>
                <a:ea typeface="宋体" pitchFamily="65" charset="-122"/>
              </a:rPr>
              <a:t>的治学宗旨”便是他成为经学大师的原因。段落中间“其高尚品格足为后世楷模”是个重</a:t>
            </a:r>
            <a:r>
              <a:rPr dirty="0"/>
              <a:t/>
            </a:r>
            <a:br>
              <a:rPr dirty="0"/>
            </a:br>
            <a:r>
              <a:rPr lang="zh-CN" altLang="en-US" sz="1530" kern="0" dirty="0" smtClean="0">
                <a:solidFill>
                  <a:srgbClr val="000000"/>
                </a:solidFill>
                <a:latin typeface="Times New Roman" pitchFamily="65" charset="-122"/>
                <a:ea typeface="宋体" pitchFamily="65" charset="-122"/>
              </a:rPr>
              <a:t>要提示,其前面的“始终推友之长,虚己待人,以友为师”即为具体阐述。相关链接①中可筛选</a:t>
            </a:r>
            <a:r>
              <a:rPr dirty="0"/>
              <a:t/>
            </a:r>
            <a:br>
              <a:rPr dirty="0"/>
            </a:br>
            <a:r>
              <a:rPr lang="zh-CN" altLang="en-US" sz="1530" kern="0" dirty="0" smtClean="0">
                <a:solidFill>
                  <a:srgbClr val="000000"/>
                </a:solidFill>
                <a:latin typeface="Times New Roman" pitchFamily="65" charset="-122"/>
                <a:ea typeface="宋体" pitchFamily="65" charset="-122"/>
              </a:rPr>
              <a:t>概括出“经世致用,学问广博,开一代学术风气”。</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答题关键</a:t>
            </a:r>
            <a:r>
              <a:rPr lang="zh-CN" altLang="en-US" sz="1530" kern="0" dirty="0" smtClean="0">
                <a:solidFill>
                  <a:srgbClr val="000000"/>
                </a:solidFill>
                <a:latin typeface="Times New Roman" pitchFamily="65" charset="-122"/>
                <a:ea typeface="宋体" pitchFamily="65" charset="-122"/>
              </a:rPr>
              <a:t>　一是要准确理解题中要求的两个方面:“经学大师”是指顾炎武的治学方面,包括</a:t>
            </a:r>
            <a:r>
              <a:rPr dirty="0"/>
              <a:t/>
            </a:r>
            <a:br>
              <a:rPr dirty="0"/>
            </a:br>
            <a:r>
              <a:rPr lang="zh-CN" altLang="en-US" sz="1530" kern="0" dirty="0" smtClean="0">
                <a:solidFill>
                  <a:srgbClr val="000000"/>
                </a:solidFill>
                <a:latin typeface="Times New Roman" pitchFamily="65" charset="-122"/>
                <a:ea typeface="宋体" pitchFamily="65" charset="-122"/>
              </a:rPr>
              <a:t>态度、方法和成就;“世人楷模”是指其德行方面,即为人处世的态度。二是要注意联系全文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病倾注了一腔深情。那几年,谢希德政务缠身,再加上频繁的学术和外事活动,身心都十分劳</a:t>
            </a:r>
            <a:r>
              <a:rPr dirty="0"/>
              <a:t/>
            </a:r>
            <a:br>
              <a:rPr dirty="0"/>
            </a:br>
            <a:r>
              <a:rPr lang="zh-CN" altLang="en-US" sz="1530" kern="0" dirty="0" smtClean="0">
                <a:solidFill>
                  <a:srgbClr val="000000"/>
                </a:solidFill>
                <a:latin typeface="Times New Roman" pitchFamily="65" charset="-122"/>
                <a:ea typeface="宋体" pitchFamily="65" charset="-122"/>
              </a:rPr>
              <a:t>累。但是不管工作多忙,只要人在上海,她每天都要挤出时间,去医院陪伴丈夫,默默地做着力</a:t>
            </a:r>
            <a:r>
              <a:rPr dirty="0"/>
              <a:t/>
            </a:r>
            <a:br>
              <a:rPr dirty="0"/>
            </a:br>
            <a:r>
              <a:rPr lang="zh-CN" altLang="en-US" sz="1530" kern="0" dirty="0" smtClean="0">
                <a:solidFill>
                  <a:srgbClr val="000000"/>
                </a:solidFill>
                <a:latin typeface="Times New Roman" pitchFamily="65" charset="-122"/>
                <a:ea typeface="宋体" pitchFamily="65" charset="-122"/>
              </a:rPr>
              <a:t>所能及的一切。她和所有勤劳朴实的中国妇女一样,有着撼人心魄的人间至诚。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1999年,谢希德应邀担任新世纪版《十万个为什么》的编委,并修改书中的两篇科学小品。她</a:t>
            </a:r>
            <a:r>
              <a:rPr dirty="0"/>
              <a:t/>
            </a:r>
            <a:br>
              <a:rPr dirty="0"/>
            </a:br>
            <a:r>
              <a:rPr lang="zh-CN" altLang="en-US" sz="1530" kern="0" dirty="0" smtClean="0">
                <a:solidFill>
                  <a:srgbClr val="000000"/>
                </a:solidFill>
                <a:latin typeface="Times New Roman" pitchFamily="65" charset="-122"/>
                <a:ea typeface="宋体" pitchFamily="65" charset="-122"/>
              </a:rPr>
              <a:t>深知即便是科普文章也不能不讲准确性。谢希德修改文章也像做科学实验一样,不敢有丝毫</a:t>
            </a:r>
            <a:r>
              <a:rPr dirty="0"/>
              <a:t/>
            </a:r>
            <a:br>
              <a:rPr dirty="0"/>
            </a:br>
            <a:r>
              <a:rPr lang="zh-CN" altLang="en-US" sz="1530" kern="0" dirty="0" smtClean="0">
                <a:solidFill>
                  <a:srgbClr val="000000"/>
                </a:solidFill>
                <a:latin typeface="Times New Roman" pitchFamily="65" charset="-122"/>
                <a:ea typeface="宋体" pitchFamily="65" charset="-122"/>
              </a:rPr>
              <a:t>的马虎。如某作者混淆了“硅片”和“芯片”这两个概念。芯片是硅片经过多道程序加工</a:t>
            </a:r>
            <a:r>
              <a:rPr dirty="0"/>
              <a:t/>
            </a:r>
            <a:br>
              <a:rPr dirty="0"/>
            </a:br>
            <a:r>
              <a:rPr lang="zh-CN" altLang="en-US" sz="1530" kern="0" dirty="0" smtClean="0">
                <a:solidFill>
                  <a:srgbClr val="000000"/>
                </a:solidFill>
                <a:latin typeface="Times New Roman" pitchFamily="65" charset="-122"/>
                <a:ea typeface="宋体" pitchFamily="65" charset="-122"/>
              </a:rPr>
              <a:t>而成的,她特地画了一个简明易懂的示意图供作者参考。另一个地方,作者为求形象生动,用</a:t>
            </a:r>
            <a:r>
              <a:rPr dirty="0"/>
              <a:t/>
            </a:r>
            <a:br>
              <a:rPr dirty="0"/>
            </a:br>
            <a:r>
              <a:rPr lang="zh-CN" altLang="en-US" sz="1530" kern="0" dirty="0" smtClean="0">
                <a:solidFill>
                  <a:srgbClr val="000000"/>
                </a:solidFill>
                <a:latin typeface="Times New Roman" pitchFamily="65" charset="-122"/>
                <a:ea typeface="宋体" pitchFamily="65" charset="-122"/>
              </a:rPr>
              <a:t>“指甲大小”来描述一个面积概念。不同人的手指甲可能差别很大,即便是同一个人,大拇指</a:t>
            </a:r>
            <a:r>
              <a:rPr dirty="0"/>
              <a:t/>
            </a:r>
            <a:br>
              <a:rPr dirty="0"/>
            </a:br>
            <a:r>
              <a:rPr lang="zh-CN" altLang="en-US" sz="1530" kern="0" dirty="0" smtClean="0">
                <a:solidFill>
                  <a:srgbClr val="000000"/>
                </a:solidFill>
                <a:latin typeface="Times New Roman" pitchFamily="65" charset="-122"/>
                <a:ea typeface="宋体" pitchFamily="65" charset="-122"/>
              </a:rPr>
              <a:t>和小拇指的指甲大小也并不相同。谢希德根据实际情况把它改成“一厘米见方”这样较为</a:t>
            </a:r>
            <a:r>
              <a:rPr dirty="0"/>
              <a:t/>
            </a:r>
            <a:br>
              <a:rPr dirty="0"/>
            </a:br>
            <a:r>
              <a:rPr lang="zh-CN" altLang="en-US" sz="1530" kern="0" dirty="0" smtClean="0">
                <a:solidFill>
                  <a:srgbClr val="000000"/>
                </a:solidFill>
                <a:latin typeface="Times New Roman" pitchFamily="65" charset="-122"/>
                <a:ea typeface="宋体" pitchFamily="65" charset="-122"/>
              </a:rPr>
              <a:t>准确的写法。求真的科学态度对每个人都非常重要,谢希德对此更为看重。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(摘编自王增藩《谢希德传》)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下列对传记有关内容的分析和概括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最恰当的两项是</a:t>
            </a:r>
            <a:r>
              <a:rPr lang="en-US" altLang="zh-CN" sz="1530" kern="0" dirty="0" smtClean="0">
                <a:solidFill>
                  <a:srgbClr val="000000"/>
                </a:solidFill>
                <a:latin typeface="Times New Roman" pitchFamily="65" charset="-122"/>
                <a:ea typeface="宋体" pitchFamily="65" charset="-122"/>
              </a:rPr>
              <a:t>(5</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新中国成立后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有人劝阻谢希德回国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是考虑她事业的发展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担心国内科研条件差影响她在物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理学研究上取得成绩。</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B.担任校长的谢希德,经常乘校车上下班,使校车成为反映意见、宣传决策的重要窗口,这体现</a:t>
            </a:r>
            <a:r>
              <a:rPr dirty="0"/>
              <a:t/>
            </a:r>
            <a:br>
              <a:rPr dirty="0"/>
            </a:br>
            <a:r>
              <a:rPr lang="zh-CN" altLang="en-US" sz="1530" kern="0" dirty="0" smtClean="0">
                <a:solidFill>
                  <a:srgbClr val="000000"/>
                </a:solidFill>
                <a:latin typeface="Times New Roman" pitchFamily="65" charset="-122"/>
                <a:ea typeface="宋体" pitchFamily="65" charset="-122"/>
              </a:rPr>
              <a:t>出她为人的平易谦和。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C.谢希德在钻研科学的同时,业余爱好也很广泛,但不擅长烹饪,对此也不感兴趣,所以不希望</a:t>
            </a:r>
            <a:r>
              <a:rPr dirty="0"/>
              <a:t/>
            </a:r>
            <a:br>
              <a:rPr dirty="0"/>
            </a:br>
            <a:r>
              <a:rPr lang="zh-CN" altLang="en-US" sz="1530" kern="0" dirty="0" smtClean="0">
                <a:solidFill>
                  <a:srgbClr val="000000"/>
                </a:solidFill>
                <a:latin typeface="Times New Roman" pitchFamily="65" charset="-122"/>
                <a:ea typeface="宋体" pitchFamily="65" charset="-122"/>
              </a:rPr>
              <a:t>别人宣传她精于此道。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D.谢希德在修改一篇科学小品时,特地为原作增补了一个简明易懂的示意图,以区别“硅片”</a:t>
            </a:r>
            <a:r>
              <a:rPr dirty="0"/>
              <a:t/>
            </a:r>
            <a:br>
              <a:rPr dirty="0"/>
            </a:br>
            <a:r>
              <a:rPr lang="zh-CN" altLang="en-US" sz="1530" kern="0" dirty="0" smtClean="0">
                <a:solidFill>
                  <a:srgbClr val="000000"/>
                </a:solidFill>
                <a:latin typeface="Times New Roman" pitchFamily="65" charset="-122"/>
                <a:ea typeface="宋体" pitchFamily="65" charset="-122"/>
              </a:rPr>
              <a:t>和“芯片”这两个概念。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E.本文撷取谢希德人生的若干片段,描写她热爱祖国、献身科学、关爱亲人的事迹,表现了一</a:t>
            </a:r>
            <a:r>
              <a:rPr dirty="0"/>
              <a:t/>
            </a:r>
            <a:br>
              <a:rPr dirty="0"/>
            </a:br>
            <a:r>
              <a:rPr lang="zh-CN" altLang="en-US" sz="1530" kern="0" dirty="0" smtClean="0">
                <a:solidFill>
                  <a:srgbClr val="000000"/>
                </a:solidFill>
                <a:latin typeface="Times New Roman" pitchFamily="65" charset="-122"/>
                <a:ea typeface="宋体" pitchFamily="65" charset="-122"/>
              </a:rPr>
              <a:t>位杰出女性的伟大人格。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2.谢希德转而从事自己不熟悉的表面物理研究,有哪些方面的原因?请简要分析。(6分)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3.谢希德在科学工作中的求真态度体现在哪些地方?请简要说明。(6分)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4.谢希德的“诚”体现在很多方面,请结合全文,谈谈你的理解。(8分)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答E给3分,答B给2分,答A给1分;答C、D不给分。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A.据第一段相关内容可知,劝阻者考虑的是当时中国“生活贫困、科研条件差”;至于</a:t>
            </a:r>
            <a:r>
              <a:rPr dirty="0"/>
              <a:t/>
            </a:r>
            <a:br>
              <a:rPr dirty="0"/>
            </a:br>
            <a:r>
              <a:rPr lang="zh-CN" altLang="en-US" sz="1530" kern="0" dirty="0" smtClean="0">
                <a:solidFill>
                  <a:srgbClr val="000000"/>
                </a:solidFill>
                <a:latin typeface="Times New Roman" pitchFamily="65" charset="-122"/>
                <a:ea typeface="宋体" pitchFamily="65" charset="-122"/>
              </a:rPr>
              <a:t>说考虑到谢希德事业的发展,则缺乏依据。C.据第四段“她对此谈不上内行”及末句引语可</a:t>
            </a:r>
            <a:r>
              <a:rPr dirty="0"/>
              <a:t/>
            </a:r>
            <a:br>
              <a:rPr dirty="0"/>
            </a:br>
            <a:r>
              <a:rPr lang="zh-CN" altLang="en-US" sz="1530" kern="0" dirty="0" smtClean="0">
                <a:solidFill>
                  <a:srgbClr val="000000"/>
                </a:solidFill>
                <a:latin typeface="Times New Roman" pitchFamily="65" charset="-122"/>
                <a:ea typeface="宋体" pitchFamily="65" charset="-122"/>
              </a:rPr>
              <a:t>知,“不擅长烹饪,对此也不感兴趣”不符合文意。D.据第六段“她特地画了一个简明易懂的</a:t>
            </a:r>
            <a:r>
              <a:rPr dirty="0"/>
              <a:t/>
            </a:r>
            <a:br>
              <a:rPr dirty="0"/>
            </a:br>
            <a:r>
              <a:rPr lang="zh-CN" altLang="en-US" sz="1530" kern="0" dirty="0" smtClean="0">
                <a:solidFill>
                  <a:srgbClr val="000000"/>
                </a:solidFill>
                <a:latin typeface="Times New Roman" pitchFamily="65" charset="-122"/>
                <a:ea typeface="宋体" pitchFamily="65" charset="-122"/>
              </a:rPr>
              <a:t>示意图供作者参考”可知,“特地为原作增补了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”不符合文意。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(1)这项研究可以解决钢材腐蚀的问题,节约能源,对国家建设有重要意义;(2)作为科</a:t>
            </a:r>
            <a:r>
              <a:rPr dirty="0"/>
              <a:t/>
            </a:r>
            <a:br>
              <a:rPr dirty="0"/>
            </a:br>
            <a:r>
              <a:rPr lang="zh-CN" altLang="en-US" sz="1530" kern="0" dirty="0" smtClean="0">
                <a:solidFill>
                  <a:srgbClr val="000000"/>
                </a:solidFill>
                <a:latin typeface="Times New Roman" pitchFamily="65" charset="-122"/>
                <a:ea typeface="宋体" pitchFamily="65" charset="-122"/>
              </a:rPr>
              <a:t>学家,积极进取,勇于创新,转入科研新领域;(3)作为学术前辈,可以借此鼓励年轻人,开拓科研新</a:t>
            </a:r>
            <a:r>
              <a:rPr dirty="0"/>
              <a:t/>
            </a:r>
            <a:br>
              <a:rPr dirty="0"/>
            </a:br>
            <a:r>
              <a:rPr lang="zh-CN" altLang="en-US" sz="1530" kern="0" dirty="0" smtClean="0">
                <a:solidFill>
                  <a:srgbClr val="000000"/>
                </a:solidFill>
                <a:latin typeface="Times New Roman" pitchFamily="65" charset="-122"/>
                <a:ea typeface="宋体" pitchFamily="65" charset="-122"/>
              </a:rPr>
              <a:t>领域。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应从第二段中筛选出相应的信息加以整合,从外因、内因,主要原因、次要原因等方面</a:t>
            </a:r>
            <a:r>
              <a:rPr dirty="0"/>
              <a:t/>
            </a:r>
            <a:br>
              <a:rPr dirty="0"/>
            </a:br>
            <a:r>
              <a:rPr lang="zh-CN" altLang="en-US" sz="1530" kern="0" dirty="0" smtClean="0">
                <a:solidFill>
                  <a:srgbClr val="000000"/>
                </a:solidFill>
                <a:latin typeface="Times New Roman" pitchFamily="65" charset="-122"/>
                <a:ea typeface="宋体" pitchFamily="65" charset="-122"/>
              </a:rPr>
              <a:t>分析,进而从不同方面分条概括。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(1)密切关注学术动态,努力探索真知;(2)研究过程中认真细致,注重积累,追求高水平;</a:t>
            </a:r>
            <a:r>
              <a:rPr dirty="0"/>
              <a:t/>
            </a:r>
            <a:br>
              <a:rPr dirty="0"/>
            </a:br>
            <a:r>
              <a:rPr lang="zh-CN" altLang="en-US" sz="1530" kern="0" dirty="0" smtClean="0">
                <a:solidFill>
                  <a:srgbClr val="000000"/>
                </a:solidFill>
                <a:latin typeface="Times New Roman" pitchFamily="65" charset="-122"/>
                <a:ea typeface="宋体" pitchFamily="65" charset="-122"/>
              </a:rPr>
              <a:t>(3)修改科普文章一丝不苟,注重概念和表述准确无误,不片面追求形象生动。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应紧扣“在科学工作中的求真态度”这一中心,筛选出第二段首句、末句及第六段相</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关语句,根据题意分条概括。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(1)对祖国无限忠诚。①视祖国的利益高于一切,不计个人得失,毅然回到科研条件差</a:t>
            </a:r>
            <a:r>
              <a:rPr dirty="0"/>
              <a:t/>
            </a:r>
            <a:br>
              <a:rPr dirty="0"/>
            </a:br>
            <a:r>
              <a:rPr lang="zh-CN" altLang="en-US" sz="1530" kern="0" dirty="0" smtClean="0">
                <a:solidFill>
                  <a:srgbClr val="000000"/>
                </a:solidFill>
                <a:latin typeface="Times New Roman" pitchFamily="65" charset="-122"/>
                <a:ea typeface="宋体" pitchFamily="65" charset="-122"/>
              </a:rPr>
              <a:t>的祖国参加建设;②为国家建设需要调整研究方向,转入科研新领域。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(2)对事业充满热诚。①作为科学家,锐意创新,勇闯难关,实事求是,一丝不苟;②作为大学校长,</a:t>
            </a:r>
            <a:r>
              <a:rPr dirty="0"/>
              <a:t/>
            </a:r>
            <a:br>
              <a:rPr dirty="0"/>
            </a:br>
            <a:r>
              <a:rPr lang="zh-CN" altLang="en-US" sz="1530" kern="0" dirty="0" smtClean="0">
                <a:solidFill>
                  <a:srgbClr val="000000"/>
                </a:solidFill>
                <a:latin typeface="Times New Roman" pitchFamily="65" charset="-122"/>
                <a:ea typeface="宋体" pitchFamily="65" charset="-122"/>
              </a:rPr>
              <a:t>谦虚做人,认真做事,深入群众,不搞特权。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(3)对亲人至爱至诚。①不被丈夫身患重病的残酷现实所压倒,为治愈丈夫的疾病倾注深情;②</a:t>
            </a:r>
            <a:r>
              <a:rPr dirty="0"/>
              <a:t/>
            </a:r>
            <a:br>
              <a:rPr dirty="0"/>
            </a:br>
            <a:r>
              <a:rPr lang="zh-CN" altLang="en-US" sz="1530" kern="0" dirty="0" smtClean="0">
                <a:solidFill>
                  <a:srgbClr val="000000"/>
                </a:solidFill>
                <a:latin typeface="Times New Roman" pitchFamily="65" charset="-122"/>
                <a:ea typeface="宋体" pitchFamily="65" charset="-122"/>
              </a:rPr>
              <a:t>不顾自己工作繁忙,尽心尽力地照顾丈夫,具有勤劳朴实的美德。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根据题意及文意,可按由国到家、由大到小、由主到次、由事业到亲情的顺序,结合具</a:t>
            </a:r>
            <a:r>
              <a:rPr dirty="0"/>
              <a:t/>
            </a:r>
            <a:br>
              <a:rPr dirty="0"/>
            </a:br>
            <a:r>
              <a:rPr lang="zh-CN" altLang="en-US" sz="1530" kern="0" dirty="0" smtClean="0">
                <a:solidFill>
                  <a:srgbClr val="000000"/>
                </a:solidFill>
                <a:latin typeface="Times New Roman" pitchFamily="65" charset="-122"/>
                <a:ea typeface="宋体" pitchFamily="65" charset="-122"/>
              </a:rPr>
              <a:t>体事例分析概括。</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四、(2011课标全国,12,25分)阅读下面的文字,完成1—4题。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下笔不觉师造化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黄宾虹一生绘画艺术的大进展,多发生在他隐居的时期。这并不是纯粹的巧合,无须应酬杂务</a:t>
            </a:r>
            <a:r>
              <a:t/>
            </a:r>
            <a:br/>
            <a:r>
              <a:rPr lang="zh-CN" altLang="en-US" sz="1530" kern="0" dirty="0" smtClean="0">
                <a:solidFill>
                  <a:srgbClr val="000000"/>
                </a:solidFill>
                <a:latin typeface="Times New Roman" pitchFamily="65" charset="-122"/>
                <a:ea typeface="宋体" pitchFamily="65" charset="-122"/>
              </a:rPr>
              <a:t>的宁静生活可以让他深思内省,促使画作和自然风景、隐居生活进一步契合。池阳湖画风之</a:t>
            </a:r>
            <a:r>
              <a:t/>
            </a:r>
            <a:br/>
            <a:r>
              <a:rPr lang="zh-CN" altLang="en-US" sz="1530" kern="0" dirty="0" smtClean="0">
                <a:solidFill>
                  <a:srgbClr val="000000"/>
                </a:solidFill>
                <a:latin typeface="Times New Roman" pitchFamily="65" charset="-122"/>
                <a:ea typeface="宋体" pitchFamily="65" charset="-122"/>
              </a:rPr>
              <a:t>变是一次突变,源自他对江湖水光天色的写生,也来自他蓄积已久的思考,还来自苦涩现实对他</a:t>
            </a:r>
            <a:r>
              <a:t/>
            </a:r>
            <a:br/>
            <a:r>
              <a:rPr lang="zh-CN" altLang="en-US" sz="1530" kern="0" dirty="0" smtClean="0">
                <a:solidFill>
                  <a:srgbClr val="000000"/>
                </a:solidFill>
                <a:latin typeface="Times New Roman" pitchFamily="65" charset="-122"/>
                <a:ea typeface="宋体" pitchFamily="65" charset="-122"/>
              </a:rPr>
              <a:t>心灵的影响。其弟子王伯敏多年后还难忘他老师的教诲:“读书的人,要甘于寂寞。寂寞能安</a:t>
            </a:r>
            <a:r>
              <a:t/>
            </a:r>
            <a:br/>
            <a:r>
              <a:rPr lang="zh-CN" altLang="en-US" sz="1530" kern="0" dirty="0" smtClean="0">
                <a:solidFill>
                  <a:srgbClr val="000000"/>
                </a:solidFill>
                <a:latin typeface="Times New Roman" pitchFamily="65" charset="-122"/>
                <a:ea typeface="宋体" pitchFamily="65" charset="-122"/>
              </a:rPr>
              <a:t>定,定则心静,静则心清,清则心明,明则明白一切事理。作画,墨是黑的,只要眼明心清,便能悟出</a:t>
            </a:r>
            <a:r>
              <a:t/>
            </a:r>
            <a:br/>
            <a:r>
              <a:rPr lang="zh-CN" altLang="en-US" sz="1530" kern="0" dirty="0" smtClean="0">
                <a:solidFill>
                  <a:srgbClr val="000000"/>
                </a:solidFill>
                <a:latin typeface="Times New Roman" pitchFamily="65" charset="-122"/>
                <a:ea typeface="宋体" pitchFamily="65" charset="-122"/>
              </a:rPr>
              <a:t>知白守黑的道理,画便猛进。”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1929年的一件盛事是教育部在上海举办的第一届全国美术展览,南北国画家都参加。此时在</a:t>
            </a:r>
            <a:r>
              <a:t/>
            </a:r>
            <a:br/>
            <a:r>
              <a:rPr lang="zh-CN" altLang="en-US" sz="1530" kern="0" dirty="0" smtClean="0">
                <a:solidFill>
                  <a:srgbClr val="000000"/>
                </a:solidFill>
                <a:latin typeface="Times New Roman" pitchFamily="65" charset="-122"/>
                <a:ea typeface="宋体" pitchFamily="65" charset="-122"/>
              </a:rPr>
              <a:t>上海美专任教的黄宾虹参加了展出工作,并发表了评介文章《美展国画谈》。文章提倡士大</a:t>
            </a:r>
            <a:r>
              <a:t/>
            </a:r>
            <a:br/>
            <a:r>
              <a:rPr lang="zh-CN" altLang="en-US" sz="1530" kern="0" dirty="0" smtClean="0">
                <a:solidFill>
                  <a:srgbClr val="000000"/>
                </a:solidFill>
                <a:latin typeface="Times New Roman" pitchFamily="65" charset="-122"/>
                <a:ea typeface="宋体" pitchFamily="65" charset="-122"/>
              </a:rPr>
              <a:t>夫的逸品画格,以为不必求悦于人,人不知而不愠,才是真画者;还以为当时沪上流行的一种是</a:t>
            </a:r>
            <a:r>
              <a:t/>
            </a:r>
            <a:br/>
            <a:r>
              <a:rPr lang="zh-CN" altLang="en-US" sz="1530" kern="0" dirty="0" smtClean="0">
                <a:solidFill>
                  <a:srgbClr val="000000"/>
                </a:solidFill>
                <a:latin typeface="Times New Roman" pitchFamily="65" charset="-122"/>
                <a:ea typeface="宋体" pitchFamily="65" charset="-122"/>
              </a:rPr>
              <a:t>细谨、工于涂泽的媚人习气,另一种是自矜才气、沦于放诞的欺人画风,以浮滑为潇洒、以轻</a:t>
            </a:r>
            <a:r>
              <a:t/>
            </a:r>
            <a:br/>
            <a:r>
              <a:rPr lang="zh-CN" altLang="en-US" sz="1530" kern="0" dirty="0" smtClean="0">
                <a:solidFill>
                  <a:srgbClr val="000000"/>
                </a:solidFill>
                <a:latin typeface="Times New Roman" pitchFamily="65" charset="-122"/>
                <a:ea typeface="宋体" pitchFamily="65" charset="-122"/>
              </a:rPr>
              <a:t>软为秀润,真画者反不合时宜。他希望画者能坚持避俗趋雅的操守,力求华滋浑厚的画风,不要</a:t>
            </a:r>
            <a:r>
              <a:t/>
            </a:r>
            <a:br/>
            <a:r>
              <a:rPr lang="zh-CN" altLang="en-US" sz="1530" kern="0" dirty="0" smtClean="0">
                <a:solidFill>
                  <a:srgbClr val="000000"/>
                </a:solidFill>
                <a:latin typeface="Times New Roman" pitchFamily="65" charset="-122"/>
                <a:ea typeface="宋体" pitchFamily="65" charset="-122"/>
              </a:rPr>
              <a:t>因一时俗世弃取而改变。</a:t>
            </a:r>
            <a:endParaRPr lang="zh-CN" altLang="en-US"/>
          </a:p>
        </p:txBody>
      </p:sp>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黄宾虹一向以为书画同源,所以称作画为“写画”。他以为上古时代书画不分,如伏羲画八卦,</a:t>
            </a:r>
            <a:r>
              <a:t/>
            </a:r>
            <a:br/>
            <a:r>
              <a:rPr lang="zh-CN" altLang="en-US" sz="1530" kern="0" dirty="0" smtClean="0">
                <a:solidFill>
                  <a:srgbClr val="000000"/>
                </a:solidFill>
                <a:latin typeface="Times New Roman" pitchFamily="65" charset="-122"/>
                <a:ea typeface="宋体" pitchFamily="65" charset="-122"/>
              </a:rPr>
              <a:t>仓颉造字的一种主要方式就是象形,中国最早的文字中已有横线、纵线、弧线等线条形式;汉</a:t>
            </a:r>
            <a:r>
              <a:t/>
            </a:r>
            <a:br/>
            <a:r>
              <a:rPr lang="zh-CN" altLang="en-US" sz="1530" kern="0" dirty="0" smtClean="0">
                <a:solidFill>
                  <a:srgbClr val="000000"/>
                </a:solidFill>
                <a:latin typeface="Times New Roman" pitchFamily="65" charset="-122"/>
                <a:ea typeface="宋体" pitchFamily="65" charset="-122"/>
              </a:rPr>
              <a:t>以后虽分书画,但仍是道归于一,三代以上笔法可从甲骨、古玉、铜器中求之。他在1929年编</a:t>
            </a:r>
            <a:r>
              <a:t/>
            </a:r>
            <a:br/>
            <a:r>
              <a:rPr lang="zh-CN" altLang="en-US" sz="1530" kern="0" dirty="0" smtClean="0">
                <a:solidFill>
                  <a:srgbClr val="000000"/>
                </a:solidFill>
                <a:latin typeface="Times New Roman" pitchFamily="65" charset="-122"/>
                <a:ea typeface="宋体" pitchFamily="65" charset="-122"/>
              </a:rPr>
              <a:t>辑的《滨虹草堂古印谱》里曾谈到古印上的籀篆文字:点画的肥瘦方圆奇正各不同,有助于绘</a:t>
            </a:r>
            <a:r>
              <a:t/>
            </a:r>
            <a:br/>
            <a:r>
              <a:rPr lang="zh-CN" altLang="en-US" sz="1530" kern="0" dirty="0" smtClean="0">
                <a:solidFill>
                  <a:srgbClr val="000000"/>
                </a:solidFill>
                <a:latin typeface="Times New Roman" pitchFamily="65" charset="-122"/>
                <a:ea typeface="宋体" pitchFamily="65" charset="-122"/>
              </a:rPr>
              <a:t>画笔法;而结构的疏密、参差离合、抑扬顿挫、回环往复,更可见章法布置之妙。所以,他作画</a:t>
            </a:r>
            <a:r>
              <a:t/>
            </a:r>
            <a:br/>
            <a:r>
              <a:rPr lang="zh-CN" altLang="en-US" sz="1530" kern="0" dirty="0" smtClean="0">
                <a:solidFill>
                  <a:srgbClr val="000000"/>
                </a:solidFill>
                <a:latin typeface="Times New Roman" pitchFamily="65" charset="-122"/>
                <a:ea typeface="宋体" pitchFamily="65" charset="-122"/>
              </a:rPr>
              <a:t>时要置备金石拓本在案头。他由古玺印这种上古金石实物、临近原始的艺术形式中悟出笔</a:t>
            </a:r>
            <a:r>
              <a:t/>
            </a:r>
            <a:br/>
            <a:r>
              <a:rPr lang="zh-CN" altLang="en-US" sz="1530" kern="0" dirty="0" smtClean="0">
                <a:solidFill>
                  <a:srgbClr val="000000"/>
                </a:solidFill>
                <a:latin typeface="Times New Roman" pitchFamily="65" charset="-122"/>
                <a:ea typeface="宋体" pitchFamily="65" charset="-122"/>
              </a:rPr>
              <a:t>法要旨,认识到书法、文字、金石、绘画都是同一来源,即来源于自然山水,从而找到回归造化</a:t>
            </a:r>
            <a:r>
              <a:t/>
            </a:r>
            <a:br/>
            <a:r>
              <a:rPr lang="zh-CN" altLang="en-US" sz="1530" kern="0" dirty="0" smtClean="0">
                <a:solidFill>
                  <a:srgbClr val="000000"/>
                </a:solidFill>
                <a:latin typeface="Times New Roman" pitchFamily="65" charset="-122"/>
                <a:ea typeface="宋体" pitchFamily="65" charset="-122"/>
              </a:rPr>
              <a:t>之路。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黄宾虹常提到古代书法家从观察自然中有所领悟,如在雨后看车行泥沼,车轮在泥中转动犹如</a:t>
            </a:r>
            <a:r>
              <a:t/>
            </a:r>
            <a:br/>
            <a:r>
              <a:rPr lang="zh-CN" altLang="en-US" sz="1530" kern="0" dirty="0" smtClean="0">
                <a:solidFill>
                  <a:srgbClr val="000000"/>
                </a:solidFill>
                <a:latin typeface="Times New Roman" pitchFamily="65" charset="-122"/>
                <a:ea typeface="宋体" pitchFamily="65" charset="-122"/>
              </a:rPr>
              <a:t>笔被纸墨所滞却仍圆转,不疾不徐、不粘不脱,由此笔法大进。他也常以自然山水之理来诠释</a:t>
            </a:r>
            <a:r>
              <a:t/>
            </a:r>
            <a:br/>
            <a:r>
              <a:rPr lang="zh-CN" altLang="en-US" sz="1530" kern="0" dirty="0" smtClean="0">
                <a:solidFill>
                  <a:srgbClr val="000000"/>
                </a:solidFill>
                <a:latin typeface="Times New Roman" pitchFamily="65" charset="-122"/>
                <a:ea typeface="宋体" pitchFamily="65" charset="-122"/>
              </a:rPr>
              <a:t>自己的笔法,如“平”就是如风吹水动、一波三折;“圆”如行云流水、宛转自如,而石有棱</a:t>
            </a:r>
            <a:r>
              <a:t/>
            </a:r>
            <a:br/>
            <a:r>
              <a:rPr lang="zh-CN" altLang="en-US" sz="1530" kern="0" dirty="0" smtClean="0">
                <a:solidFill>
                  <a:srgbClr val="000000"/>
                </a:solidFill>
                <a:latin typeface="Times New Roman" pitchFamily="65" charset="-122"/>
                <a:ea typeface="宋体" pitchFamily="65" charset="-122"/>
              </a:rPr>
              <a:t>角、树有桠丫,则是圆中有方;“变”则如石有阴阳向背、树有交互参差,山有起伏显晦、水有</a:t>
            </a:r>
            <a:r>
              <a:t/>
            </a:r>
            <a:br/>
            <a:r>
              <a:rPr lang="zh-CN" altLang="en-US" sz="1530" kern="0" dirty="0" smtClean="0">
                <a:solidFill>
                  <a:srgbClr val="000000"/>
                </a:solidFill>
                <a:latin typeface="Times New Roman" pitchFamily="65" charset="-122"/>
                <a:ea typeface="宋体" pitchFamily="65" charset="-122"/>
              </a:rPr>
              <a:t>缓急动静。1922年他在给友人陈柱尊的信里说到,自己是以山水作字,而以字来作画。可见,他</a:t>
            </a:r>
            <a:r>
              <a:t/>
            </a:r>
            <a:br/>
            <a:r>
              <a:rPr lang="zh-CN" altLang="en-US" sz="1530" kern="0" dirty="0" smtClean="0">
                <a:solidFill>
                  <a:srgbClr val="000000"/>
                </a:solidFill>
                <a:latin typeface="Times New Roman" pitchFamily="65" charset="-122"/>
                <a:ea typeface="宋体" pitchFamily="65" charset="-122"/>
              </a:rPr>
              <a:t>已将山水自然之理、《说文》六书之法、书法、画法相互打通。</a:t>
            </a:r>
            <a:endParaRPr lang="zh-CN" altLang="en-US"/>
          </a:p>
        </p:txBody>
      </p:sp>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现代画家以画为道抑或以画为艺,这种人生态度和价值取向上的对比,在黄宾虹和张大千身上</a:t>
            </a:r>
            <a:r>
              <a:rPr dirty="0"/>
              <a:t/>
            </a:r>
            <a:br>
              <a:rPr dirty="0"/>
            </a:br>
            <a:r>
              <a:rPr lang="zh-CN" altLang="en-US" sz="1530" kern="0" dirty="0" smtClean="0">
                <a:solidFill>
                  <a:srgbClr val="000000"/>
                </a:solidFill>
                <a:latin typeface="Times New Roman" pitchFamily="65" charset="-122"/>
                <a:ea typeface="宋体" pitchFamily="65" charset="-122"/>
              </a:rPr>
              <a:t>表现得最为明显。张大千一生充满传奇色彩,黄宾虹一生平静淡泊。张大千1925年在上海举</a:t>
            </a:r>
            <a:r>
              <a:rPr dirty="0"/>
              <a:t/>
            </a:r>
            <a:br>
              <a:rPr dirty="0"/>
            </a:br>
            <a:r>
              <a:rPr lang="zh-CN" altLang="en-US" sz="1530" kern="0" dirty="0" smtClean="0">
                <a:solidFill>
                  <a:srgbClr val="000000"/>
                </a:solidFill>
                <a:latin typeface="Times New Roman" pitchFamily="65" charset="-122"/>
                <a:ea typeface="宋体" pitchFamily="65" charset="-122"/>
              </a:rPr>
              <a:t>办第一次个人画展,26岁就扬名南北,后又去北平办画展,被称为“南张北溥”,可谓名满天下;</a:t>
            </a:r>
            <a:r>
              <a:rPr dirty="0"/>
              <a:t/>
            </a:r>
            <a:br>
              <a:rPr dirty="0"/>
            </a:br>
            <a:r>
              <a:rPr lang="zh-CN" altLang="en-US" sz="1530" kern="0" dirty="0" smtClean="0">
                <a:solidFill>
                  <a:srgbClr val="000000"/>
                </a:solidFill>
                <a:latin typeface="Times New Roman" pitchFamily="65" charset="-122"/>
                <a:ea typeface="宋体" pitchFamily="65" charset="-122"/>
              </a:rPr>
              <a:t>而黄宾虹虽较早就有“南黄北齐”之称,但他直至1943年才在上海举办第一次个人画展,这时</a:t>
            </a:r>
            <a:r>
              <a:rPr dirty="0"/>
              <a:t/>
            </a:r>
            <a:br>
              <a:rPr dirty="0"/>
            </a:br>
            <a:r>
              <a:rPr lang="zh-CN" altLang="en-US" sz="1530" kern="0" dirty="0" smtClean="0">
                <a:solidFill>
                  <a:srgbClr val="000000"/>
                </a:solidFill>
                <a:latin typeface="Times New Roman" pitchFamily="65" charset="-122"/>
                <a:ea typeface="宋体" pitchFamily="65" charset="-122"/>
              </a:rPr>
              <a:t>他已经80岁了。黄宾虹自来沪上就以鉴赏、鉴别真伪著称;而张大千仿作的石涛画,甚至瞒过</a:t>
            </a:r>
            <a:r>
              <a:rPr dirty="0"/>
              <a:t/>
            </a:r>
            <a:br>
              <a:rPr dirty="0"/>
            </a:br>
            <a:r>
              <a:rPr lang="zh-CN" altLang="en-US" sz="1530" kern="0" dirty="0" smtClean="0">
                <a:solidFill>
                  <a:srgbClr val="000000"/>
                </a:solidFill>
                <a:latin typeface="Times New Roman" pitchFamily="65" charset="-122"/>
                <a:ea typeface="宋体" pitchFamily="65" charset="-122"/>
              </a:rPr>
              <a:t>了当时的大行家罗振玉、黄宾虹及其老师曾髯,可谓出神入化。还有对画与钱的关系,黄宾虹</a:t>
            </a:r>
            <a:r>
              <a:rPr dirty="0"/>
              <a:t/>
            </a:r>
            <a:br>
              <a:rPr dirty="0"/>
            </a:br>
            <a:r>
              <a:rPr lang="zh-CN" altLang="en-US" sz="1530" kern="0" dirty="0" smtClean="0">
                <a:solidFill>
                  <a:srgbClr val="000000"/>
                </a:solidFill>
                <a:latin typeface="Times New Roman" pitchFamily="65" charset="-122"/>
                <a:ea typeface="宋体" pitchFamily="65" charset="-122"/>
              </a:rPr>
              <a:t>一生力避卖画,多以画赠友人知己,虽有润笔,与他的名气相比也很低,他一直严守传统士大夫</a:t>
            </a:r>
            <a:r>
              <a:rPr dirty="0"/>
              <a:t/>
            </a:r>
            <a:br>
              <a:rPr dirty="0"/>
            </a:br>
            <a:r>
              <a:rPr lang="zh-CN" altLang="en-US" sz="1530" kern="0" dirty="0" smtClean="0">
                <a:solidFill>
                  <a:srgbClr val="000000"/>
                </a:solidFill>
                <a:latin typeface="Times New Roman" pitchFamily="65" charset="-122"/>
                <a:ea typeface="宋体" pitchFamily="65" charset="-122"/>
              </a:rPr>
              <a:t>不言阿堵的精神,过着清寂的学人生活;而张大千却有着对金钱的开通看法和潇洒追求,有过极</a:t>
            </a:r>
            <a:r>
              <a:rPr dirty="0"/>
              <a:t/>
            </a:r>
            <a:br>
              <a:rPr dirty="0"/>
            </a:br>
            <a:r>
              <a:rPr lang="zh-CN" altLang="en-US" sz="1530" kern="0" dirty="0" smtClean="0">
                <a:solidFill>
                  <a:srgbClr val="000000"/>
                </a:solidFill>
                <a:latin typeface="Times New Roman" pitchFamily="65" charset="-122"/>
                <a:ea typeface="宋体" pitchFamily="65" charset="-122"/>
              </a:rPr>
              <a:t>高的润格,也卖商品画,出手阔绰。不同的人生态度最终体现在他们的画中,黄宾虹的画是典型</a:t>
            </a:r>
            <a:r>
              <a:rPr dirty="0"/>
              <a:t/>
            </a:r>
            <a:br>
              <a:rPr dirty="0"/>
            </a:br>
            <a:r>
              <a:rPr lang="zh-CN" altLang="en-US" sz="1530" kern="0" dirty="0" smtClean="0">
                <a:solidFill>
                  <a:srgbClr val="000000"/>
                </a:solidFill>
                <a:latin typeface="Times New Roman" pitchFamily="65" charset="-122"/>
                <a:ea typeface="宋体" pitchFamily="65" charset="-122"/>
              </a:rPr>
              <a:t>的恪守传统的雅正的士夫画,张大千的画则有趋向民间、时尚的意趣。两人都是一代宗师,只</a:t>
            </a:r>
            <a:r>
              <a:rPr dirty="0"/>
              <a:t/>
            </a:r>
            <a:br>
              <a:rPr dirty="0"/>
            </a:br>
            <a:r>
              <a:rPr lang="zh-CN" altLang="en-US" sz="1530" kern="0" dirty="0" smtClean="0">
                <a:solidFill>
                  <a:srgbClr val="000000"/>
                </a:solidFill>
                <a:latin typeface="Times New Roman" pitchFamily="65" charset="-122"/>
                <a:ea typeface="宋体" pitchFamily="65" charset="-122"/>
              </a:rPr>
              <a:t>是在境界上和被认可的领域不同而已。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(摘编自吴晶《画之大者——黄宾虹传》)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itchFamily="65" charset="-122"/>
                <a:ea typeface="宋体" pitchFamily="65" charset="-122"/>
              </a:rPr>
              <a:t>1.下列对传记有关内容的分析和概括,最恰当的两项是(5分)</a:t>
            </a:r>
            <a:r>
              <a:rPr lang="zh-CN" altLang="en-US" sz="1197" kern="0" spc="333" smtClean="0">
                <a:solidFill>
                  <a:srgbClr val="000000"/>
                </a:solidFill>
                <a:latin typeface="Times New Roman" pitchFamily="65" charset="-122"/>
                <a:ea typeface="宋体" pitchFamily="65" charset="-122"/>
              </a:rPr>
              <a:t> </a:t>
            </a:r>
            <a:r>
              <a:rPr lang="zh-CN" altLang="en-US" sz="1530" kern="0" smtClean="0">
                <a:solidFill>
                  <a:srgbClr val="000000"/>
                </a:solidFill>
                <a:latin typeface="Times New Roman" pitchFamily="65" charset="-122"/>
                <a:ea typeface="宋体" pitchFamily="65" charset="-122"/>
              </a:rPr>
              <a:t>(　　)</a:t>
            </a:r>
            <a:endParaRPr lang="zh-CN" altLang="en-US" sz="160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A.针对当时沪上流行的细谨、涂泽的媚人习气和自矜才气、沦于放诞的欺人画风,黄宾虹推</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崇细腻、轻软的逸品画格,倡导做“真画者”。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B.由于我国书法、文字、金石、绘画同源异流,道归于一,要研究中国书法、绘画的笔法意蕴,</a:t>
            </a:r>
            <a:r>
              <a:rPr dirty="0"/>
              <a:t/>
            </a:r>
            <a:br>
              <a:rPr dirty="0"/>
            </a:br>
            <a:r>
              <a:rPr lang="zh-CN" altLang="en-US" sz="1530" kern="0" dirty="0" smtClean="0">
                <a:solidFill>
                  <a:srgbClr val="000000"/>
                </a:solidFill>
                <a:latin typeface="Times New Roman" pitchFamily="65" charset="-122"/>
                <a:ea typeface="宋体" pitchFamily="65" charset="-122"/>
              </a:rPr>
              <a:t>就只能从上古时期的甲骨、古玉、铜器入手。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C.书画家常能从观察自然中领悟到艺术的真谛,如由雨后看车行泥沼悟得笔法的疾徐粘脱,由</a:t>
            </a:r>
            <a:r>
              <a:rPr dirty="0"/>
              <a:t/>
            </a:r>
            <a:br>
              <a:rPr dirty="0"/>
            </a:br>
            <a:r>
              <a:rPr lang="zh-CN" altLang="en-US" sz="1530" kern="0" dirty="0" smtClean="0">
                <a:solidFill>
                  <a:srgbClr val="000000"/>
                </a:solidFill>
                <a:latin typeface="Times New Roman" pitchFamily="65" charset="-122"/>
                <a:ea typeface="宋体" pitchFamily="65" charset="-122"/>
              </a:rPr>
              <a:t>石的阴阳向背、树的交互参差悟出笔法的变化。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D.张大千有着深厚的艺术修养,模仿的水平也极为高超,以至于他所仿作的石涛画,甚至瞒过了</a:t>
            </a:r>
            <a:r>
              <a:rPr dirty="0"/>
              <a:t/>
            </a:r>
            <a:br>
              <a:rPr dirty="0"/>
            </a:br>
            <a:r>
              <a:rPr lang="zh-CN" altLang="en-US" sz="1530" kern="0" dirty="0" smtClean="0">
                <a:solidFill>
                  <a:srgbClr val="000000"/>
                </a:solidFill>
                <a:latin typeface="Times New Roman" pitchFamily="65" charset="-122"/>
                <a:ea typeface="宋体" pitchFamily="65" charset="-122"/>
              </a:rPr>
              <a:t>当时的书画大行家罗振玉等人。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E.本文通过记述黄宾虹博采众长、学习绘画的艰苦历程,描写了他在中国绘画艺术上的理论</a:t>
            </a:r>
            <a:r>
              <a:rPr dirty="0"/>
              <a:t/>
            </a:r>
            <a:br>
              <a:rPr dirty="0"/>
            </a:br>
            <a:r>
              <a:rPr lang="zh-CN" altLang="en-US" sz="1530" kern="0" dirty="0" smtClean="0">
                <a:solidFill>
                  <a:srgbClr val="000000"/>
                </a:solidFill>
                <a:latin typeface="Times New Roman" pitchFamily="65" charset="-122"/>
                <a:ea typeface="宋体" pitchFamily="65" charset="-122"/>
              </a:rPr>
              <a:t>创见与突出成就,为我们展示了一位艺术家的感人形象。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2.黄宾虹一生绘画艺术的大进展,多发生在他的隐居时期。这是什么原因?请简要分析。(6分)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3.黄宾虹作画时为什么要把金石拓本摆在案头?请简要分析。(6分)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4.尽管黄宾虹和张大千都是一代宗师,但二人的人生态度、对金钱的看法以及艺道旨趣却大</a:t>
            </a:r>
            <a:r>
              <a:rPr dirty="0"/>
              <a:t/>
            </a:r>
            <a:br>
              <a:rPr dirty="0"/>
            </a:br>
            <a:r>
              <a:rPr lang="zh-CN" altLang="en-US" sz="1530" kern="0" dirty="0" smtClean="0">
                <a:solidFill>
                  <a:srgbClr val="000000"/>
                </a:solidFill>
                <a:latin typeface="Times New Roman" pitchFamily="65" charset="-122"/>
                <a:ea typeface="宋体" pitchFamily="65" charset="-122"/>
              </a:rPr>
              <a:t>相径庭。这给你什么样的启示?请结合全文,谈谈你的看法。(8分)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答C给3分,答D给2分,答B给1分;答A、E不给分。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A.“黄宾虹推崇细腻、轻软的逸品画格”不恰当,从原文第2段“文章提倡士大夫的逸</a:t>
            </a:r>
            <a:r>
              <a:rPr dirty="0"/>
              <a:t/>
            </a:r>
            <a:br>
              <a:rPr dirty="0"/>
            </a:br>
            <a:r>
              <a:rPr lang="zh-CN" altLang="en-US" sz="1530" kern="0" dirty="0" smtClean="0">
                <a:solidFill>
                  <a:srgbClr val="000000"/>
                </a:solidFill>
                <a:latin typeface="Times New Roman" pitchFamily="65" charset="-122"/>
                <a:ea typeface="宋体" pitchFamily="65" charset="-122"/>
              </a:rPr>
              <a:t>品画格</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不要因一时俗世弃取而改变”可以看出。E.第3段写黄宾虹从金石文字上悟作画</a:t>
            </a:r>
            <a:r>
              <a:rPr dirty="0"/>
              <a:t/>
            </a:r>
            <a:br>
              <a:rPr dirty="0"/>
            </a:br>
            <a:r>
              <a:rPr lang="zh-CN" altLang="en-US" sz="1530" kern="0" dirty="0" smtClean="0">
                <a:solidFill>
                  <a:srgbClr val="000000"/>
                </a:solidFill>
                <a:latin typeface="Times New Roman" pitchFamily="65" charset="-122"/>
                <a:ea typeface="宋体" pitchFamily="65" charset="-122"/>
              </a:rPr>
              <a:t>要旨,第4段写黄宾虹从自然生活中领悟作画之理,这些不是“博采众长”。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①减少应酬杂务,生活清静,便于深思内省和作画;②对江湖水光天色的写生使他的画</a:t>
            </a:r>
            <a:r>
              <a:rPr dirty="0"/>
              <a:t/>
            </a:r>
            <a:br>
              <a:rPr dirty="0"/>
            </a:br>
            <a:r>
              <a:rPr lang="zh-CN" altLang="en-US" sz="1530" kern="0" dirty="0" smtClean="0">
                <a:solidFill>
                  <a:srgbClr val="000000"/>
                </a:solidFill>
                <a:latin typeface="Times New Roman" pitchFamily="65" charset="-122"/>
                <a:ea typeface="宋体" pitchFamily="65" charset="-122"/>
              </a:rPr>
              <a:t>风发生了突变;③安定生活使他眼明心清,能够悟出知白守黑的道理,画艺猛进。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相关信息在原文首段。这一段除首句外,共有三句话,每句话中各有一个要点。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①从金石文字的点画结构中,他受到绘画笔法与章法布置方面的启发;②从金石拓本</a:t>
            </a:r>
            <a:r>
              <a:rPr dirty="0"/>
              <a:t/>
            </a:r>
            <a:br>
              <a:rPr dirty="0"/>
            </a:br>
            <a:r>
              <a:rPr lang="zh-CN" altLang="en-US" sz="1530" kern="0" dirty="0" smtClean="0">
                <a:solidFill>
                  <a:srgbClr val="000000"/>
                </a:solidFill>
                <a:latin typeface="Times New Roman" pitchFamily="65" charset="-122"/>
                <a:ea typeface="宋体" pitchFamily="65" charset="-122"/>
              </a:rPr>
              <a:t>认识到书画同源,悟出画艺回归造化的路径。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原文第3段将黄宾虹作画时要把金石拓本摆在案头的原因交代得很清楚,应仔细审读本</a:t>
            </a:r>
            <a:r>
              <a:rPr dirty="0"/>
              <a:t/>
            </a:r>
            <a:br>
              <a:rPr dirty="0"/>
            </a:br>
            <a:r>
              <a:rPr lang="zh-CN" altLang="en-US" sz="1530" kern="0" dirty="0" smtClean="0">
                <a:solidFill>
                  <a:srgbClr val="000000"/>
                </a:solidFill>
                <a:latin typeface="Times New Roman" pitchFamily="65" charset="-122"/>
                <a:ea typeface="宋体" pitchFamily="65" charset="-122"/>
              </a:rPr>
              <a:t>段内容,筛选出有效信息加以整合,分条作答。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观点一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恪守传统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力求雅正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甘于清寂淡泊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追寻艺术真谛。①于平静淡泊中求真务实</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的人生态度</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淡泊名利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不言阿堵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保持传统学人本色</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避俗趋雅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不为流俗所动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寻求华滋浑</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厚的画风。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观点二:创新与模仿并重,理想与时尚兼顾。①创造与仿作兼顾;②对金钱的开通看法和潇洒态</a:t>
            </a:r>
            <a:r>
              <a:rPr dirty="0"/>
              <a:t/>
            </a:r>
            <a:br>
              <a:rPr dirty="0"/>
            </a:br>
            <a:r>
              <a:rPr lang="zh-CN" altLang="en-US" sz="1530" kern="0" dirty="0" smtClean="0">
                <a:solidFill>
                  <a:srgbClr val="000000"/>
                </a:solidFill>
                <a:latin typeface="Times New Roman" pitchFamily="65" charset="-122"/>
                <a:ea typeface="宋体" pitchFamily="65" charset="-122"/>
              </a:rPr>
              <a:t>度;③注重民间时尚意趣。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观点三:既恪守传统,又勇于创新,在追求自己理想的过程中享受人生。①守正出新,继承与创</a:t>
            </a:r>
            <a:r>
              <a:rPr dirty="0"/>
              <a:t/>
            </a:r>
            <a:br>
              <a:rPr dirty="0"/>
            </a:br>
            <a:r>
              <a:rPr lang="zh-CN" altLang="en-US" sz="1530" kern="0" dirty="0" smtClean="0">
                <a:solidFill>
                  <a:srgbClr val="000000"/>
                </a:solidFill>
                <a:latin typeface="Times New Roman" pitchFamily="65" charset="-122"/>
                <a:ea typeface="宋体" pitchFamily="65" charset="-122"/>
              </a:rPr>
              <a:t>新兼顾;②怀抱艺术理想,追求名山事业;③脚踏实地,享受人生。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应研读原文,筛选出黄宾虹和张大千各自的人生态度、对金钱的看法以及他们的艺道</a:t>
            </a:r>
            <a:r>
              <a:rPr dirty="0"/>
              <a:t/>
            </a:r>
            <a:br>
              <a:rPr dirty="0"/>
            </a:br>
            <a:r>
              <a:rPr lang="zh-CN" altLang="en-US" sz="1530" kern="0" dirty="0" smtClean="0">
                <a:solidFill>
                  <a:srgbClr val="000000"/>
                </a:solidFill>
                <a:latin typeface="Times New Roman" pitchFamily="65" charset="-122"/>
                <a:ea typeface="宋体" pitchFamily="65" charset="-122"/>
              </a:rPr>
              <a:t>旨趣,根据试题要求整合信息并分条作答。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以及相关链接材料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从中找到依据并作简要分析概括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要答全“治学”“德行”两个方面。</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①顾炎武具有强烈的家国情怀和忧国忧民意识</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在顾炎武看来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普通人的命运与国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家民族的命运是紧密联系在一起的</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天下兴亡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匹夫有责”是对我国爱国主义传统的自然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引申与合理发展</a:t>
            </a:r>
            <a:r>
              <a:rPr lang="en-US" altLang="zh-CN" sz="1530" kern="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这一观点具有积极意义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教育后人要勇于担当、爱国奉献。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每答出一点</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给</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分。如有其他答案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可根据观点明确、理由充分、论述合理的程度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酌情给分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“天下兴亡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匹夫有责”这一观点首先让我们认识到“匹夫”应该关心国事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具有爱国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主义情怀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也让我们认识到“天下”和“匹夫”的关系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即二者紧密相连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不可分割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还让我们</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认识到,虽是“匹夫”(即国家中的一员),但在国家危难时要勇于担当。</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思路分析</a:t>
            </a:r>
            <a:r>
              <a:rPr lang="zh-CN" altLang="en-US" sz="1530" kern="0" dirty="0" smtClean="0">
                <a:solidFill>
                  <a:srgbClr val="000000"/>
                </a:solidFill>
                <a:latin typeface="Times New Roman" pitchFamily="65" charset="-122"/>
                <a:ea typeface="宋体" pitchFamily="65" charset="-122"/>
              </a:rPr>
              <a:t>　本题谈对“天下兴亡,匹夫有责”这一观点的看法,是一道探究题。题中强调要</a:t>
            </a:r>
            <a:r>
              <a:rPr dirty="0"/>
              <a:t/>
            </a:r>
            <a:br>
              <a:rPr dirty="0"/>
            </a:br>
            <a:r>
              <a:rPr lang="zh-CN" altLang="en-US" sz="1530" kern="0" dirty="0" smtClean="0">
                <a:solidFill>
                  <a:srgbClr val="000000"/>
                </a:solidFill>
                <a:latin typeface="Times New Roman" pitchFamily="65" charset="-122"/>
                <a:ea typeface="宋体" pitchFamily="65" charset="-122"/>
              </a:rPr>
              <a:t>“结合材料”,即要有根据,从文本出发;联系“相关知识”,即要根据自己的知识储备,谈自己</a:t>
            </a:r>
            <a:r>
              <a:rPr dirty="0"/>
              <a:t/>
            </a:r>
            <a:br>
              <a:rPr dirty="0"/>
            </a:br>
            <a:r>
              <a:rPr lang="zh-CN" altLang="en-US" sz="1530" kern="0" dirty="0" smtClean="0">
                <a:solidFill>
                  <a:srgbClr val="000000"/>
                </a:solidFill>
                <a:latin typeface="Times New Roman" pitchFamily="65" charset="-122"/>
                <a:ea typeface="宋体" pitchFamily="65" charset="-122"/>
              </a:rPr>
              <a:t>对这一观点的认识。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五、(2010课标全国,12,25分)阅读下面的文字,完成1—4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杂交水稻之父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1982年的一个秋日,马尼拉洛斯巴洛斯镇国际水稻研究所的报告厅里,正在举行国际水稻科技</a:t>
            </a:r>
            <a:r>
              <a:t/>
            </a:r>
            <a:br/>
            <a:r>
              <a:rPr lang="zh-CN" altLang="en-US" sz="1530" kern="0" dirty="0" smtClean="0">
                <a:solidFill>
                  <a:srgbClr val="000000"/>
                </a:solidFill>
                <a:latin typeface="Times New Roman" pitchFamily="65" charset="-122"/>
                <a:ea typeface="宋体" pitchFamily="65" charset="-122"/>
              </a:rPr>
              <a:t>界的一次盛会。会议开始,国际水稻研究所所长、印度农业部前部长斯瓦米纳森博士庄重地</a:t>
            </a:r>
            <a:r>
              <a:t/>
            </a:r>
            <a:br/>
            <a:r>
              <a:rPr lang="zh-CN" altLang="en-US" sz="1530" kern="0" dirty="0" smtClean="0">
                <a:solidFill>
                  <a:srgbClr val="000000"/>
                </a:solidFill>
                <a:latin typeface="Times New Roman" pitchFamily="65" charset="-122"/>
                <a:ea typeface="宋体" pitchFamily="65" charset="-122"/>
              </a:rPr>
              <a:t>引领袁隆平走上主席台。这时,屏幕上赫然打出袁隆平的巨幅头像,下方是“杂交水稻之父袁</a:t>
            </a:r>
            <a:r>
              <a:t/>
            </a:r>
            <a:br/>
            <a:r>
              <a:rPr lang="zh-CN" altLang="en-US" sz="1530" kern="0" dirty="0" smtClean="0">
                <a:solidFill>
                  <a:srgbClr val="000000"/>
                </a:solidFill>
                <a:latin typeface="Times New Roman" pitchFamily="65" charset="-122"/>
                <a:ea typeface="宋体" pitchFamily="65" charset="-122"/>
              </a:rPr>
              <a:t>隆平”一行特大黑体字,报告厅里顿时响起经久不息的掌声。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国际同行的推崇,确实使袁隆平感受到了心智和汗水的价值,以及来自光明正大的竞争对手的</a:t>
            </a:r>
            <a:r>
              <a:t/>
            </a:r>
            <a:br/>
            <a:r>
              <a:rPr lang="zh-CN" altLang="en-US" sz="1530" kern="0" dirty="0" smtClean="0">
                <a:solidFill>
                  <a:srgbClr val="000000"/>
                </a:solidFill>
                <a:latin typeface="Times New Roman" pitchFamily="65" charset="-122"/>
                <a:ea typeface="宋体" pitchFamily="65" charset="-122"/>
              </a:rPr>
              <a:t>真诚友谊和温暖。想到国内学术界某些权威至今仍然把自己看作湘西泥巴地里滚出来的土</a:t>
            </a:r>
            <a:r>
              <a:t/>
            </a:r>
            <a:br/>
            <a:r>
              <a:rPr lang="zh-CN" altLang="en-US" sz="1530" kern="0" dirty="0" smtClean="0">
                <a:solidFill>
                  <a:srgbClr val="000000"/>
                </a:solidFill>
                <a:latin typeface="Times New Roman" pitchFamily="65" charset="-122"/>
                <a:ea typeface="宋体" pitchFamily="65" charset="-122"/>
              </a:rPr>
              <a:t>老帽,把杂交水稻技术视为不值一提的雕虫小技,袁隆平内心不由得黯然掠过一丝淡淡的悲</a:t>
            </a:r>
            <a:r>
              <a:t/>
            </a:r>
            <a:br/>
            <a:r>
              <a:rPr lang="zh-CN" altLang="en-US" sz="1530" kern="0" dirty="0" smtClean="0">
                <a:solidFill>
                  <a:srgbClr val="000000"/>
                </a:solidFill>
                <a:latin typeface="Times New Roman" pitchFamily="65" charset="-122"/>
                <a:ea typeface="宋体" pitchFamily="65" charset="-122"/>
              </a:rPr>
              <a:t>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会后,袁隆平跟斯瓦米纳森开玩笑说:“您今天这样‘突然袭击’,大张旗鼓地‘贩卖’我,可</a:t>
            </a:r>
            <a:r>
              <a:t/>
            </a:r>
            <a:br/>
            <a:r>
              <a:rPr lang="zh-CN" altLang="en-US" sz="1530" kern="0" dirty="0" smtClean="0">
                <a:solidFill>
                  <a:srgbClr val="000000"/>
                </a:solidFill>
                <a:latin typeface="Times New Roman" pitchFamily="65" charset="-122"/>
                <a:ea typeface="宋体" pitchFamily="65" charset="-122"/>
              </a:rPr>
              <a:t>真叫我有点措手不及呀!”“我就是特意要给您一个惊喜呀!”“可我1980年第一次应邀来合</a:t>
            </a:r>
            <a:r>
              <a:t/>
            </a:r>
            <a:br/>
            <a:r>
              <a:rPr lang="zh-CN" altLang="en-US" sz="1530" kern="0" dirty="0" smtClean="0">
                <a:solidFill>
                  <a:srgbClr val="000000"/>
                </a:solidFill>
                <a:latin typeface="Times New Roman" pitchFamily="65" charset="-122"/>
                <a:ea typeface="宋体" pitchFamily="65" charset="-122"/>
              </a:rPr>
              <a:t>作研究时,您竟然给我定了个每月800美元的实习研究生工资!”袁隆平笑着说。那一次他向</a:t>
            </a:r>
            <a:r>
              <a:t/>
            </a:r>
            <a:br/>
            <a:r>
              <a:rPr lang="zh-CN" altLang="en-US" sz="1530" kern="0" dirty="0" smtClean="0">
                <a:solidFill>
                  <a:srgbClr val="000000"/>
                </a:solidFill>
                <a:latin typeface="Times New Roman" pitchFamily="65" charset="-122"/>
                <a:ea typeface="宋体" pitchFamily="65" charset="-122"/>
              </a:rPr>
              <a:t>斯瓦米纳森提出严正抗议,准备拂袖而去。经斯瓦米纳森反复道歉,极力挽留,并把他重新定为</a:t>
            </a:r>
            <a:endParaRPr lang="zh-CN" altLang="en-US"/>
          </a:p>
        </p:txBody>
      </p:sp>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特别研究员,每月工资提到1 750美元,他才留了下来。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“哈哈,您还记得那件事呀!说实话,那时候我们看您在国内地位也很低似的,这里给您待遇太</a:t>
            </a:r>
            <a:r>
              <a:t/>
            </a:r>
            <a:br/>
            <a:r>
              <a:rPr lang="zh-CN" altLang="en-US" sz="1530" kern="0" dirty="0" smtClean="0">
                <a:solidFill>
                  <a:srgbClr val="000000"/>
                </a:solidFill>
                <a:latin typeface="Times New Roman" pitchFamily="65" charset="-122"/>
                <a:ea typeface="宋体" pitchFamily="65" charset="-122"/>
              </a:rPr>
              <a:t>高,反而使我们丢份。加上那时我们毕竟还没有亲眼见过成功的三系配套杂交水稻,所以定的</a:t>
            </a:r>
            <a:r>
              <a:t/>
            </a:r>
            <a:br/>
            <a:r>
              <a:rPr lang="zh-CN" altLang="en-US" sz="1530" kern="0" dirty="0" smtClean="0">
                <a:solidFill>
                  <a:srgbClr val="000000"/>
                </a:solidFill>
                <a:latin typeface="Times New Roman" pitchFamily="65" charset="-122"/>
                <a:ea typeface="宋体" pitchFamily="65" charset="-122"/>
              </a:rPr>
              <a:t>工资估计为您在国内的10倍,想来您该可以接受。没想到您还很有气派!而第二年我们就看到</a:t>
            </a:r>
            <a:r>
              <a:t/>
            </a:r>
            <a:br/>
            <a:r>
              <a:rPr lang="zh-CN" altLang="en-US" sz="1530" kern="0" dirty="0" smtClean="0">
                <a:solidFill>
                  <a:srgbClr val="000000"/>
                </a:solidFill>
                <a:latin typeface="Times New Roman" pitchFamily="65" charset="-122"/>
                <a:ea typeface="宋体" pitchFamily="65" charset="-122"/>
              </a:rPr>
              <a:t>中国政府给您颁发了科技特等发明奖,而且您的伟大成果也让我们亲眼看到了。所以我们后</a:t>
            </a:r>
            <a:r>
              <a:t/>
            </a:r>
            <a:br/>
            <a:r>
              <a:rPr lang="zh-CN" altLang="en-US" sz="1530" kern="0" dirty="0" smtClean="0">
                <a:solidFill>
                  <a:srgbClr val="000000"/>
                </a:solidFill>
                <a:latin typeface="Times New Roman" pitchFamily="65" charset="-122"/>
                <a:ea typeface="宋体" pitchFamily="65" charset="-122"/>
              </a:rPr>
              <a:t>来一直为那件事感到内疚。今天,也算是我们正式为您正名吧!”斯瓦米纳森爽朗地一笑,便</a:t>
            </a:r>
            <a:r>
              <a:t/>
            </a:r>
            <a:br/>
            <a:r>
              <a:rPr lang="zh-CN" altLang="en-US" sz="1530" kern="0" dirty="0" smtClean="0">
                <a:solidFill>
                  <a:srgbClr val="000000"/>
                </a:solidFill>
                <a:latin typeface="Times New Roman" pitchFamily="65" charset="-122"/>
                <a:ea typeface="宋体" pitchFamily="65" charset="-122"/>
              </a:rPr>
              <a:t>竹筒倒豆子般地把那件往事兜底揭穿了。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“哈哈,原来阁下您也曾亲自参与歧视我的‘勾当’啊!坦率地说,我们在国内是从来不争经</a:t>
            </a:r>
            <a:r>
              <a:t/>
            </a:r>
            <a:br/>
            <a:r>
              <a:rPr lang="zh-CN" altLang="en-US" sz="1530" kern="0" dirty="0" smtClean="0">
                <a:solidFill>
                  <a:srgbClr val="000000"/>
                </a:solidFill>
                <a:latin typeface="Times New Roman" pitchFamily="65" charset="-122"/>
                <a:ea typeface="宋体" pitchFamily="65" charset="-122"/>
              </a:rPr>
              <a:t>济利益的。可是,到了您这里,拿多少钱可就关系到中国科学家的尊严了,所以我一定要跟您</a:t>
            </a:r>
            <a:r>
              <a:t/>
            </a:r>
            <a:br/>
            <a:r>
              <a:rPr lang="zh-CN" altLang="en-US" sz="1530" kern="0" dirty="0" smtClean="0">
                <a:solidFill>
                  <a:srgbClr val="000000"/>
                </a:solidFill>
                <a:latin typeface="Times New Roman" pitchFamily="65" charset="-122"/>
                <a:ea typeface="宋体" pitchFamily="65" charset="-122"/>
              </a:rPr>
              <a:t>‘斗争’到底啊。不过,中国有句老话,叫作‘不打不相识’。这就像我们国际科技界的朋友</a:t>
            </a:r>
            <a:r>
              <a:t/>
            </a:r>
            <a:br/>
            <a:r>
              <a:rPr lang="zh-CN" altLang="en-US" sz="1530" kern="0" dirty="0" smtClean="0">
                <a:solidFill>
                  <a:srgbClr val="000000"/>
                </a:solidFill>
                <a:latin typeface="Times New Roman" pitchFamily="65" charset="-122"/>
                <a:ea typeface="宋体" pitchFamily="65" charset="-122"/>
              </a:rPr>
              <a:t>们,实际都是同一阵地上的竞争对手。但是也正因为在同一块阵地上竞争,才有机会成为朋友</a:t>
            </a:r>
            <a:r>
              <a:t/>
            </a:r>
            <a:br/>
            <a:r>
              <a:rPr lang="zh-CN" altLang="en-US" sz="1530" kern="0" dirty="0" smtClean="0">
                <a:solidFill>
                  <a:srgbClr val="000000"/>
                </a:solidFill>
                <a:latin typeface="Times New Roman" pitchFamily="65" charset="-122"/>
                <a:ea typeface="宋体" pitchFamily="65" charset="-122"/>
              </a:rPr>
              <a:t>啊!我和您一见面就‘打了一仗’,所以我们的友谊也将会更加长久。是不是?”袁隆平说。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袁隆平发明的杂交水稻技术,使水稻平均亩产比原先增加20%以上。这项世界领先的科技成</a:t>
            </a:r>
            <a:r>
              <a:t/>
            </a:r>
            <a:br/>
            <a:r>
              <a:rPr lang="zh-CN" altLang="en-US" sz="1530" kern="0" dirty="0" smtClean="0">
                <a:solidFill>
                  <a:srgbClr val="000000"/>
                </a:solidFill>
                <a:latin typeface="Times New Roman" pitchFamily="65" charset="-122"/>
                <a:ea typeface="宋体" pitchFamily="65" charset="-122"/>
              </a:rPr>
              <a:t>果,不仅有助于中国以仅占世界7%的耕地养活占世界22%的人口,而且惠及全世界。为此,他</a:t>
            </a:r>
            <a:endParaRPr lang="zh-CN" altLang="en-US"/>
          </a:p>
        </p:txBody>
      </p:sp>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182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被美国科学院选聘为外籍院士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院长西瑟罗纳先生介绍袁隆平当选的理由是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袁隆平先生发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明杂交水稻技术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为世界粮食安全做出了杰出贡献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增产的粮食每年为世界解决了</a:t>
            </a:r>
            <a:r>
              <a:rPr lang="en-US" altLang="zh-CN" sz="1530" kern="0" dirty="0" smtClean="0">
                <a:solidFill>
                  <a:srgbClr val="000000"/>
                </a:solidFill>
                <a:latin typeface="Times New Roman" pitchFamily="65" charset="-122"/>
                <a:ea typeface="宋体" pitchFamily="65" charset="-122"/>
              </a:rPr>
              <a:t>7 000</a:t>
            </a:r>
            <a:r>
              <a:rPr lang="zh-CN" altLang="en-US" sz="1530" kern="0" dirty="0" smtClean="0">
                <a:solidFill>
                  <a:srgbClr val="000000"/>
                </a:solidFill>
                <a:latin typeface="Times New Roman" pitchFamily="65" charset="-122"/>
                <a:ea typeface="宋体" pitchFamily="65" charset="-122"/>
              </a:rPr>
              <a:t>万人的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吃饭问题。”湖南郴州农民曹宏球说“邓小平送来了好政策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袁隆平送来了好种子”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他专门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花钱雕了一尊汉白玉的袁隆平石像供在家里。</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袁隆平把他的研究生介绍到美国、澳大利亚等国攻读博士学位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这些研究生学成后都选择留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在国外工作。有人便跟袁隆平开玩笑说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您老人家送出去的人才都飞了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您可是白费心血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袁隆平则认真地回答说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你们不要短见浅识。中国杂交水稻事业的未来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需要大量超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过袁隆平的人才。优秀人才的成长需要广阔的自由天地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让他们通通窝到我的手下来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受着我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的思想束缚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而且我还无法给他们提供世界一流的研究条件。怎么能使他们成长为超过我的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杰出学者呢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一旦祖国有条件充分发挥他们的作用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他们随时都会回来的。相反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如果他们回</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来而又无用武之地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那又叫人家回来干什么呢</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摘编自庄志霞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袁隆平传</a:t>
            </a:r>
            <a:r>
              <a:rPr lang="en-US" altLang="zh-CN" sz="1530" kern="0" dirty="0" smtClean="0">
                <a:solidFill>
                  <a:srgbClr val="000000"/>
                </a:solidFill>
                <a:latin typeface="Times New Roman" pitchFamily="65" charset="-122"/>
                <a:ea typeface="宋体" pitchFamily="65" charset="-122"/>
              </a:rPr>
              <a:t>》)</a:t>
            </a:r>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下列对传记有关内容的分析和概括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最恰当的两项是</a:t>
            </a:r>
            <a:r>
              <a:rPr lang="en-US" altLang="zh-CN" sz="1530" kern="0" dirty="0" smtClean="0">
                <a:solidFill>
                  <a:srgbClr val="000000"/>
                </a:solidFill>
                <a:latin typeface="Times New Roman" pitchFamily="65" charset="-122"/>
                <a:ea typeface="宋体" pitchFamily="65" charset="-122"/>
              </a:rPr>
              <a:t>(5</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斯瓦米纳森博士在他主持召开的一次国际水稻科技界会议上的隆重推介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使袁隆平作为世</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界著名水稻专家而广为人知。</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46446"/>
            <a:chOff x="540000" y="1080000"/>
            <a:chExt cx="8127000" cy="5246446"/>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.袁隆平因为发明了具有国际领先水平的杂交水稻技术,为世界粮食安全做出了杰出贡献,被</a:t>
              </a:r>
              <a:r>
                <a:rPr dirty="0"/>
                <a:t/>
              </a:r>
              <a:br>
                <a:rPr dirty="0"/>
              </a:br>
              <a:r>
                <a:rPr lang="zh-CN" altLang="en-US" sz="1530" kern="0" dirty="0" smtClean="0">
                  <a:solidFill>
                    <a:srgbClr val="000000"/>
                  </a:solidFill>
                  <a:latin typeface="Times New Roman" pitchFamily="65" charset="-122"/>
                  <a:ea typeface="宋体" pitchFamily="65" charset="-122"/>
                </a:rPr>
                <a:t>美国科学院选聘为外籍院士。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C.湖南郴州农民曹宏球为了感谢袁隆平给他送来杂交水稻种子,专门花钱请人雕了一尊汉白</a:t>
              </a:r>
              <a:r>
                <a:rPr dirty="0"/>
                <a:t/>
              </a:r>
              <a:br>
                <a:rPr dirty="0"/>
              </a:br>
              <a:r>
                <a:rPr lang="zh-CN" altLang="en-US" sz="1530" kern="0" dirty="0" smtClean="0">
                  <a:solidFill>
                    <a:srgbClr val="000000"/>
                  </a:solidFill>
                  <a:latin typeface="Times New Roman" pitchFamily="65" charset="-122"/>
                  <a:ea typeface="宋体" pitchFamily="65" charset="-122"/>
                </a:rPr>
                <a:t>玉的袁隆平石像供在家里。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D.袁隆平的研究生经他介绍到美国、澳大利亚等国攻读博士学位,为了成为超过老师的杰出</a:t>
              </a:r>
              <a:r>
                <a:rPr dirty="0"/>
                <a:t/>
              </a:r>
              <a:br>
                <a:rPr dirty="0"/>
              </a:br>
              <a:r>
                <a:rPr lang="zh-CN" altLang="en-US" sz="1530" kern="0" dirty="0" smtClean="0">
                  <a:solidFill>
                    <a:srgbClr val="000000"/>
                  </a:solidFill>
                  <a:latin typeface="Times New Roman" pitchFamily="65" charset="-122"/>
                  <a:ea typeface="宋体" pitchFamily="65" charset="-122"/>
                </a:rPr>
                <a:t>学者,学成后都选择留在国外工作。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E.本文通过对“杂交水稻之父”袁隆平相关事迹的描述,表现了一位伟大科学家的博大胸怀</a:t>
              </a:r>
              <a:r>
                <a:rPr dirty="0"/>
                <a:t/>
              </a:r>
              <a:br>
                <a:rPr dirty="0"/>
              </a:br>
              <a:r>
                <a:rPr lang="zh-CN" altLang="en-US" sz="1530" kern="0" dirty="0" smtClean="0">
                  <a:solidFill>
                    <a:srgbClr val="000000"/>
                  </a:solidFill>
                  <a:latin typeface="Times New Roman" pitchFamily="65" charset="-122"/>
                  <a:ea typeface="宋体" pitchFamily="65" charset="-122"/>
                </a:rPr>
                <a:t>以及勇于探索、不计名利、无私奉献的精神。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2.尽管被国际同行称为“杂交水稻之父”,袁隆平内心却“不由得黯然掠过一丝淡淡的悲</a:t>
              </a:r>
              <a:r>
                <a:rPr dirty="0"/>
                <a:t/>
              </a:r>
              <a:br>
                <a:rPr dirty="0"/>
              </a:br>
              <a:r>
                <a:rPr lang="zh-CN" altLang="en-US" sz="1530" kern="0" dirty="0" smtClean="0">
                  <a:solidFill>
                    <a:srgbClr val="000000"/>
                  </a:solidFill>
                  <a:latin typeface="Times New Roman" pitchFamily="65" charset="-122"/>
                  <a:ea typeface="宋体" pitchFamily="65" charset="-122"/>
                </a:rPr>
                <a:t>哀”。这是为什么?请简要分析。(6分)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3.有人说袁隆平送出去的人才“都飞了”,他是“白费心血”,袁隆平却认为这种看法是“短</a:t>
              </a:r>
              <a:r>
                <a:rPr dirty="0"/>
                <a:t/>
              </a:r>
              <a:br>
                <a:rPr dirty="0"/>
              </a:br>
              <a:r>
                <a:rPr lang="zh-CN" altLang="en-US" sz="1530" kern="0" dirty="0" smtClean="0">
                  <a:solidFill>
                    <a:srgbClr val="000000"/>
                  </a:solidFill>
                  <a:latin typeface="Times New Roman" pitchFamily="65" charset="-122"/>
                  <a:ea typeface="宋体" pitchFamily="65" charset="-122"/>
                </a:rPr>
                <a:t>见浅识”。为什么?请简要分析。(6分)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4.袁隆平和斯瓦米纳森是同行,可他们一见面就为尊严“打了一仗”,最终又成为朋友,而且认</a:t>
              </a:r>
              <a:endParaRPr lang="zh-CN" altLang="en-US" dirty="0"/>
            </a:p>
          </p:txBody>
        </p:sp>
        <p:sp>
          <p:nvSpPr>
            <p:cNvPr id="3" name="TextBox 2"/>
            <p:cNvSpPr txBox="1"/>
            <p:nvPr/>
          </p:nvSpPr>
          <p:spPr>
            <a:xfrm>
              <a:off x="540000" y="5620099"/>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为彼此的友谊“将会更加长久”。请就你对“同行”“尊严”“友谊”三个方面的理解,任</a:t>
              </a:r>
              <a:r>
                <a:rPr dirty="0"/>
                <a:t/>
              </a:r>
              <a:br>
                <a:rPr dirty="0"/>
              </a:br>
              <a:r>
                <a:rPr lang="zh-CN" altLang="en-US" sz="1530" kern="0" dirty="0" smtClean="0">
                  <a:solidFill>
                    <a:srgbClr val="000000"/>
                  </a:solidFill>
                  <a:latin typeface="Times New Roman" pitchFamily="65" charset="-122"/>
                  <a:ea typeface="宋体" pitchFamily="65" charset="-122"/>
                </a:rPr>
                <a:t>选一个方面,结合全文,谈谈你的看法。(8分)</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BE　A.这一次的“隆重推介,使袁隆平作为世界著名水稻专家而广为人知”在原文</a:t>
            </a:r>
            <a:r>
              <a:rPr dirty="0"/>
              <a:t/>
            </a:r>
            <a:br>
              <a:rPr dirty="0"/>
            </a:br>
            <a:r>
              <a:rPr lang="zh-CN" altLang="en-US" sz="1530" kern="0" dirty="0" smtClean="0">
                <a:solidFill>
                  <a:srgbClr val="000000"/>
                </a:solidFill>
                <a:latin typeface="Times New Roman" pitchFamily="65" charset="-122"/>
                <a:ea typeface="宋体" pitchFamily="65" charset="-122"/>
              </a:rPr>
              <a:t>中没有依据。C.“感谢袁隆平给他送来杂交水稻种子”有歧义,既可实指,又可虚指。D.“为</a:t>
            </a:r>
            <a:r>
              <a:rPr dirty="0"/>
              <a:t/>
            </a:r>
            <a:br>
              <a:rPr dirty="0"/>
            </a:br>
            <a:r>
              <a:rPr lang="zh-CN" altLang="en-US" sz="1530" kern="0" dirty="0" smtClean="0">
                <a:solidFill>
                  <a:srgbClr val="000000"/>
                </a:solidFill>
                <a:latin typeface="Times New Roman" pitchFamily="65" charset="-122"/>
                <a:ea typeface="宋体" pitchFamily="65" charset="-122"/>
              </a:rPr>
              <a:t>了成为超过老师的杰出学者”说法不恰当。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①斯瓦米纳森的推崇使他产生了对比联想;②他尚未得到国内学术界某些权威的承</a:t>
            </a:r>
            <a:r>
              <a:rPr dirty="0"/>
              <a:t/>
            </a:r>
            <a:br>
              <a:rPr dirty="0"/>
            </a:br>
            <a:r>
              <a:rPr lang="zh-CN" altLang="en-US" sz="1530" kern="0" dirty="0" smtClean="0">
                <a:solidFill>
                  <a:srgbClr val="000000"/>
                </a:solidFill>
                <a:latin typeface="Times New Roman" pitchFamily="65" charset="-122"/>
                <a:ea typeface="宋体" pitchFamily="65" charset="-122"/>
              </a:rPr>
              <a:t>认;③杂交水稻技术被视为不值一提的雕虫小技。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原文第二段将袁隆平“淡淡的悲哀”的原因交代得很清楚,仔细审读第二段内容,从国</a:t>
            </a:r>
            <a:r>
              <a:rPr dirty="0"/>
              <a:t/>
            </a:r>
            <a:br>
              <a:rPr dirty="0"/>
            </a:br>
            <a:r>
              <a:rPr lang="zh-CN" altLang="en-US" sz="1530" kern="0" dirty="0" smtClean="0">
                <a:solidFill>
                  <a:srgbClr val="000000"/>
                </a:solidFill>
                <a:latin typeface="Times New Roman" pitchFamily="65" charset="-122"/>
                <a:ea typeface="宋体" pitchFamily="65" charset="-122"/>
              </a:rPr>
              <a:t>内和国外两方面回答。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①中国杂交水稻事业的未来,需要大量超过袁隆平的人才;②优秀人才的成长需要广</a:t>
            </a:r>
            <a:r>
              <a:rPr dirty="0"/>
              <a:t/>
            </a:r>
            <a:br>
              <a:rPr dirty="0"/>
            </a:br>
            <a:r>
              <a:rPr lang="zh-CN" altLang="en-US" sz="1530" kern="0" dirty="0" smtClean="0">
                <a:solidFill>
                  <a:srgbClr val="000000"/>
                </a:solidFill>
                <a:latin typeface="Times New Roman" pitchFamily="65" charset="-122"/>
                <a:ea typeface="宋体" pitchFamily="65" charset="-122"/>
              </a:rPr>
              <a:t>阔的自由天地,国外一流的科研条件更有利于杰出学者的成长;③一旦祖国有条件让他们充分</a:t>
            </a:r>
            <a:r>
              <a:rPr dirty="0"/>
              <a:t/>
            </a:r>
            <a:br>
              <a:rPr dirty="0"/>
            </a:br>
            <a:r>
              <a:rPr lang="zh-CN" altLang="en-US" sz="1530" kern="0" dirty="0" smtClean="0">
                <a:solidFill>
                  <a:srgbClr val="000000"/>
                </a:solidFill>
                <a:latin typeface="Times New Roman" pitchFamily="65" charset="-122"/>
                <a:ea typeface="宋体" pitchFamily="65" charset="-122"/>
              </a:rPr>
              <a:t>发挥作用,他们也会随时回来。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相关信息在原文末段,可将袁隆平对这个问题的回答整合,分点表述。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观点一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同行有可能成为朋友。①彼此为同行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就有机会认识并可能成为朋友</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同行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的认可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又能给人带来温暖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感受到自己的价值。</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观点二:维护尊严,既要斗争又要有一定的让步。①斯瓦米纳森曾因为担心“丢份”而“歧</a:t>
            </a:r>
            <a:r>
              <a:rPr dirty="0"/>
              <a:t/>
            </a:r>
            <a:br>
              <a:rPr dirty="0"/>
            </a:br>
            <a:r>
              <a:rPr lang="zh-CN" altLang="en-US" sz="1530" kern="0" dirty="0" smtClean="0">
                <a:solidFill>
                  <a:srgbClr val="000000"/>
                </a:solidFill>
                <a:latin typeface="Times New Roman" pitchFamily="65" charset="-122"/>
                <a:ea typeface="宋体" pitchFamily="65" charset="-122"/>
              </a:rPr>
              <a:t>视”袁隆平,当看到袁隆平“准备拂袖而去”时就马上让步;②斯瓦米纳森亲眼看到袁隆平的</a:t>
            </a:r>
            <a:r>
              <a:rPr dirty="0"/>
              <a:t/>
            </a:r>
            <a:br>
              <a:rPr dirty="0"/>
            </a:br>
            <a:r>
              <a:rPr lang="zh-CN" altLang="en-US" sz="1530" kern="0" dirty="0" smtClean="0">
                <a:solidFill>
                  <a:srgbClr val="000000"/>
                </a:solidFill>
                <a:latin typeface="Times New Roman" pitchFamily="65" charset="-122"/>
                <a:ea typeface="宋体" pitchFamily="65" charset="-122"/>
              </a:rPr>
              <a:t>伟大成果后主动为他正名;③袁隆平为维护中国科学家的尊严而严正抗议,斗争到底。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观点三:经过“斗争”的朋友,友谊才会更加长久。①不打不相识,通过斗争可以加深了解,从</a:t>
            </a:r>
            <a:r>
              <a:rPr dirty="0"/>
              <a:t/>
            </a:r>
            <a:br>
              <a:rPr dirty="0"/>
            </a:br>
            <a:r>
              <a:rPr lang="zh-CN" altLang="en-US" sz="1530" kern="0" dirty="0" smtClean="0">
                <a:solidFill>
                  <a:srgbClr val="000000"/>
                </a:solidFill>
                <a:latin typeface="Times New Roman" pitchFamily="65" charset="-122"/>
                <a:ea typeface="宋体" pitchFamily="65" charset="-122"/>
              </a:rPr>
              <a:t>而建立友谊;②竞争对手间要保持友谊,必须真诚,让对方感到温暖。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应研读全文,筛选出文中关于“同行”“尊严”“友谊”的表述,将这些内容转述,并分</a:t>
            </a:r>
            <a:r>
              <a:rPr dirty="0"/>
              <a:t/>
            </a:r>
            <a:br>
              <a:rPr dirty="0"/>
            </a:br>
            <a:r>
              <a:rPr lang="zh-CN" altLang="en-US" sz="1530" kern="0" dirty="0" smtClean="0">
                <a:solidFill>
                  <a:srgbClr val="000000"/>
                </a:solidFill>
                <a:latin typeface="Times New Roman" pitchFamily="65" charset="-122"/>
                <a:ea typeface="宋体" pitchFamily="65" charset="-122"/>
              </a:rPr>
              <a:t>点作答。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六、(2014辽宁,12,25分)阅读下面的文字,完成1—4题。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侯仁之:城市的知音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①1932年,“一·二八淞沪抗战”以失败告终,20岁的侯仁之在苦闷中彷徨。弟弟侯硕之的一句</a:t>
            </a:r>
            <a:r>
              <a:t/>
            </a:r>
            <a:br/>
            <a:r>
              <a:rPr lang="zh-CN" altLang="en-US" sz="1530" kern="0" dirty="0" smtClean="0">
                <a:solidFill>
                  <a:srgbClr val="000000"/>
                </a:solidFill>
                <a:latin typeface="Times New Roman" pitchFamily="65" charset="-122"/>
                <a:ea typeface="宋体" pitchFamily="65" charset="-122"/>
              </a:rPr>
              <a:t>话,让他下定决心放弃曾想从事的医学,投考历史专业。弟弟的那句话是:“学医,只能给个人</a:t>
            </a:r>
            <a:r>
              <a:t/>
            </a:r>
            <a:br/>
            <a:r>
              <a:rPr lang="zh-CN" altLang="en-US" sz="1530" kern="0" dirty="0" smtClean="0">
                <a:solidFill>
                  <a:srgbClr val="000000"/>
                </a:solidFill>
                <a:latin typeface="Times New Roman" pitchFamily="65" charset="-122"/>
                <a:ea typeface="宋体" pitchFamily="65" charset="-122"/>
              </a:rPr>
              <a:t>看病。学历史,可给社会治病!”这一年,侯仁之考取燕京大学历史专业。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②1937年抗战爆发后北平沦陷,燕京大学成为沟通沦陷区、解放区和大后方的秘密通道。当</a:t>
            </a:r>
            <a:r>
              <a:t/>
            </a:r>
            <a:br/>
            <a:r>
              <a:rPr lang="zh-CN" altLang="en-US" sz="1530" kern="0" dirty="0" smtClean="0">
                <a:solidFill>
                  <a:srgbClr val="000000"/>
                </a:solidFill>
                <a:latin typeface="Times New Roman" pitchFamily="65" charset="-122"/>
                <a:ea typeface="宋体" pitchFamily="65" charset="-122"/>
              </a:rPr>
              <a:t>时正在读研究生的侯仁之承担了将爱国学生送往解放区或大后方的工作。抗战胜利一年后,</a:t>
            </a:r>
            <a:r>
              <a:t/>
            </a:r>
            <a:br/>
            <a:r>
              <a:rPr lang="zh-CN" altLang="en-US" sz="1530" kern="0" dirty="0" smtClean="0">
                <a:solidFill>
                  <a:srgbClr val="000000"/>
                </a:solidFill>
                <a:latin typeface="Times New Roman" pitchFamily="65" charset="-122"/>
                <a:ea typeface="宋体" pitchFamily="65" charset="-122"/>
              </a:rPr>
              <a:t>侯仁之前往英国利物浦大学求学。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③在英国期间,侯仁之逐渐接受了历史地理学的理念。他意识到,沿革地理存在明显的局限</a:t>
            </a:r>
            <a:r>
              <a:t/>
            </a:r>
            <a:br/>
            <a:r>
              <a:rPr lang="zh-CN" altLang="en-US" sz="1530" kern="0" dirty="0" smtClean="0">
                <a:solidFill>
                  <a:srgbClr val="000000"/>
                </a:solidFill>
                <a:latin typeface="Times New Roman" pitchFamily="65" charset="-122"/>
                <a:ea typeface="宋体" pitchFamily="65" charset="-122"/>
              </a:rPr>
              <a:t>性。1949年,侯仁之学成归国,并将历史地理学引入中国。从此,一个新的、科学的历史地理学</a:t>
            </a:r>
            <a:r>
              <a:t/>
            </a:r>
            <a:br/>
            <a:r>
              <a:rPr lang="zh-CN" altLang="en-US" sz="1530" kern="0" dirty="0" smtClean="0">
                <a:solidFill>
                  <a:srgbClr val="000000"/>
                </a:solidFill>
                <a:latin typeface="Times New Roman" pitchFamily="65" charset="-122"/>
                <a:ea typeface="宋体" pitchFamily="65" charset="-122"/>
              </a:rPr>
              <a:t>学科逐步建立起来,侯仁之成为公认的“中国历史地理学第一人”。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④要搞好历史地理学的研究,大量的实地调查必不可少。在张家口考察期间,侯仁之发现一段</a:t>
            </a:r>
            <a:r>
              <a:t/>
            </a:r>
            <a:br/>
            <a:r>
              <a:rPr lang="zh-CN" altLang="en-US" sz="1530" kern="0" dirty="0" smtClean="0">
                <a:solidFill>
                  <a:srgbClr val="000000"/>
                </a:solidFill>
                <a:latin typeface="Times New Roman" pitchFamily="65" charset="-122"/>
                <a:ea typeface="宋体" pitchFamily="65" charset="-122"/>
              </a:rPr>
              <a:t>长城与众不同。深感疑惑的侯仁之回来后立刻查资料,最终确认这是明后期沿着长城开设的</a:t>
            </a:r>
            <a:r>
              <a:t/>
            </a:r>
            <a:br/>
            <a:r>
              <a:rPr lang="zh-CN" altLang="en-US" sz="1530" kern="0" dirty="0" smtClean="0">
                <a:solidFill>
                  <a:srgbClr val="000000"/>
                </a:solidFill>
                <a:latin typeface="Times New Roman" pitchFamily="65" charset="-122"/>
                <a:ea typeface="宋体" pitchFamily="65" charset="-122"/>
              </a:rPr>
              <a:t>“马市”。如今这种贸易已消失在历史中,但却由遗留的建筑记录下来。从此,他的研究兴趣</a:t>
            </a:r>
            <a:endParaRPr lang="zh-CN" altLang="en-US"/>
          </a:p>
        </p:txBody>
      </p:sp>
    </p:spTree>
    <p:custDataLst>
      <p:custData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由“历史”转向“地理”,而野外考察和考古研究,也成为贯穿他学术生涯的重要内容。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⑤1958年,侯仁之开始了沙漠研究。当时有人认为,沙漠地区不仅文献资料少,而且调查访问都</a:t>
            </a:r>
            <a:r>
              <a:t/>
            </a:r>
            <a:br/>
            <a:r>
              <a:rPr lang="zh-CN" altLang="en-US" sz="1530" kern="0" dirty="0" smtClean="0">
                <a:solidFill>
                  <a:srgbClr val="000000"/>
                </a:solidFill>
                <a:latin typeface="Times New Roman" pitchFamily="65" charset="-122"/>
                <a:ea typeface="宋体" pitchFamily="65" charset="-122"/>
              </a:rPr>
              <a:t>很困难,难以开展历史地理研究。侯仁之反驳道:“必须勇敢打破旧传统,坚决走出小书房,跳</a:t>
            </a:r>
            <a:r>
              <a:t/>
            </a:r>
            <a:br/>
            <a:r>
              <a:rPr lang="zh-CN" altLang="en-US" sz="1530" kern="0" dirty="0" smtClean="0">
                <a:solidFill>
                  <a:srgbClr val="000000"/>
                </a:solidFill>
                <a:latin typeface="Times New Roman" pitchFamily="65" charset="-122"/>
                <a:ea typeface="宋体" pitchFamily="65" charset="-122"/>
              </a:rPr>
              <a:t>出旧书堆。”此后数年,侯仁之多次奔赴西北沙漠进行考察。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⑥1964年夏天,侯仁之在陕北榆林附近的沙漠中考察统万城。统万城是5世纪一个少数民族小</a:t>
            </a:r>
            <a:r>
              <a:t/>
            </a:r>
            <a:br/>
            <a:r>
              <a:rPr lang="zh-CN" altLang="en-US" sz="1530" kern="0" dirty="0" smtClean="0">
                <a:solidFill>
                  <a:srgbClr val="000000"/>
                </a:solidFill>
                <a:latin typeface="Times New Roman" pitchFamily="65" charset="-122"/>
                <a:ea typeface="宋体" pitchFamily="65" charset="-122"/>
              </a:rPr>
              <a:t>王朝的都城,已在沙漠中沉寂了千年。经过细致的调查研究,侯仁之得出结论,统万城的沙化,</a:t>
            </a:r>
            <a:r>
              <a:t/>
            </a:r>
            <a:br/>
            <a:r>
              <a:rPr lang="zh-CN" altLang="en-US" sz="1530" kern="0" dirty="0" smtClean="0">
                <a:solidFill>
                  <a:srgbClr val="000000"/>
                </a:solidFill>
                <a:latin typeface="Times New Roman" pitchFamily="65" charset="-122"/>
                <a:ea typeface="宋体" pitchFamily="65" charset="-122"/>
              </a:rPr>
              <a:t>是人类不合理活动的结果。那时,人们普遍认为西北沙漠中很多古城被废弃是“大漠流沙”</a:t>
            </a:r>
            <a:r>
              <a:t/>
            </a:r>
            <a:br/>
            <a:r>
              <a:rPr lang="zh-CN" altLang="en-US" sz="1530" kern="0" dirty="0" smtClean="0">
                <a:solidFill>
                  <a:srgbClr val="000000"/>
                </a:solidFill>
                <a:latin typeface="Times New Roman" pitchFamily="65" charset="-122"/>
                <a:ea typeface="宋体" pitchFamily="65" charset="-122"/>
              </a:rPr>
              <a:t>造成的。而侯仁之却证明,这是“肤浅的广为流传的错误观点”,人类活动才是造成沙化的主</a:t>
            </a:r>
            <a:r>
              <a:t/>
            </a:r>
            <a:br/>
            <a:r>
              <a:rPr lang="zh-CN" altLang="en-US" sz="1530" kern="0" dirty="0" smtClean="0">
                <a:solidFill>
                  <a:srgbClr val="000000"/>
                </a:solidFill>
                <a:latin typeface="Times New Roman" pitchFamily="65" charset="-122"/>
                <a:ea typeface="宋体" pitchFamily="65" charset="-122"/>
              </a:rPr>
              <a:t>要原因。这直接为后来人们治理沙漠打下了认识基础,侯仁之也因此成为“沙漠历史地理研</a:t>
            </a:r>
            <a:r>
              <a:t/>
            </a:r>
            <a:br/>
            <a:r>
              <a:rPr lang="zh-CN" altLang="en-US" sz="1530" kern="0" dirty="0" smtClean="0">
                <a:solidFill>
                  <a:srgbClr val="000000"/>
                </a:solidFill>
                <a:latin typeface="Times New Roman" pitchFamily="65" charset="-122"/>
                <a:ea typeface="宋体" pitchFamily="65" charset="-122"/>
              </a:rPr>
              <a:t>究的先驱”。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⑦在这次考察中,侯仁之还纠正了一个普遍的说法:榆林三迁,即榆林因流沙侵袭而被迫三次南</a:t>
            </a:r>
            <a:r>
              <a:t/>
            </a:r>
            <a:br/>
            <a:r>
              <a:rPr lang="zh-CN" altLang="en-US" sz="1530" kern="0" dirty="0" smtClean="0">
                <a:solidFill>
                  <a:srgbClr val="000000"/>
                </a:solidFill>
                <a:latin typeface="Times New Roman" pitchFamily="65" charset="-122"/>
                <a:ea typeface="宋体" pitchFamily="65" charset="-122"/>
              </a:rPr>
              <a:t>迁。侯仁之证实,榆林不仅没有三迁,反而在原址五次扩展。古城榆林终于明晰了自己的“身</a:t>
            </a:r>
            <a:r>
              <a:t/>
            </a:r>
            <a:br/>
            <a:r>
              <a:rPr lang="zh-CN" altLang="en-US" sz="1530" kern="0" dirty="0" smtClean="0">
                <a:solidFill>
                  <a:srgbClr val="000000"/>
                </a:solidFill>
                <a:latin typeface="Times New Roman" pitchFamily="65" charset="-122"/>
                <a:ea typeface="宋体" pitchFamily="65" charset="-122"/>
              </a:rPr>
              <a:t>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⑧在学术生涯中,侯仁之梳理过脉络的城市有很多。承德、临淄、邯郸、芜湖、敦煌</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a:t>
            </a:r>
            <a:endParaRPr lang="zh-CN" altLang="en-US"/>
          </a:p>
        </p:txBody>
      </p:sp>
    </p:spTree>
    <p:custDataLst>
      <p:custData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侯仁之的慧眼下,一个个城市的前世今生或者得以浮现,或者更加丰满。他对许多城市做了深</a:t>
            </a:r>
            <a:r>
              <a:rPr dirty="0"/>
              <a:t/>
            </a:r>
            <a:br>
              <a:rPr dirty="0"/>
            </a:br>
            <a:r>
              <a:rPr lang="zh-CN" altLang="en-US" sz="1530" kern="0" dirty="0" smtClean="0">
                <a:solidFill>
                  <a:srgbClr val="000000"/>
                </a:solidFill>
                <a:latin typeface="Times New Roman" pitchFamily="65" charset="-122"/>
                <a:ea typeface="宋体" pitchFamily="65" charset="-122"/>
              </a:rPr>
              <a:t>入的研究,充满着热爱。对他而言,北京有着更重要的意义。侯仁之曾说:“我对北京,是知之</a:t>
            </a:r>
            <a:r>
              <a:rPr dirty="0"/>
              <a:t/>
            </a:r>
            <a:br>
              <a:rPr dirty="0"/>
            </a:br>
            <a:r>
              <a:rPr lang="zh-CN" altLang="en-US" sz="1530" kern="0" dirty="0" smtClean="0">
                <a:solidFill>
                  <a:srgbClr val="000000"/>
                </a:solidFill>
                <a:latin typeface="Times New Roman" pitchFamily="65" charset="-122"/>
                <a:ea typeface="宋体" pitchFamily="65" charset="-122"/>
              </a:rPr>
              <a:t>愈深,爱之弥坚。”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⑨侯仁之在北京定居60年,为北京倾注了大量心血。比如有800多年历史的卢沟桥在20世纪80</a:t>
            </a:r>
            <a:r>
              <a:rPr dirty="0"/>
              <a:t/>
            </a:r>
            <a:br>
              <a:rPr dirty="0"/>
            </a:br>
            <a:r>
              <a:rPr lang="zh-CN" altLang="en-US" sz="1530" kern="0" dirty="0" smtClean="0">
                <a:solidFill>
                  <a:srgbClr val="000000"/>
                </a:solidFill>
                <a:latin typeface="Times New Roman" pitchFamily="65" charset="-122"/>
                <a:ea typeface="宋体" pitchFamily="65" charset="-122"/>
              </a:rPr>
              <a:t>年代还是进京要道。卡车、拖拉机往来穿梭,卢沟桥受损严重。侯仁之对此心急如焚。他写</a:t>
            </a:r>
            <a:r>
              <a:rPr dirty="0"/>
              <a:t/>
            </a:r>
            <a:br>
              <a:rPr dirty="0"/>
            </a:br>
            <a:r>
              <a:rPr lang="zh-CN" altLang="en-US" sz="1530" kern="0" dirty="0" smtClean="0">
                <a:solidFill>
                  <a:srgbClr val="000000"/>
                </a:solidFill>
                <a:latin typeface="Times New Roman" pitchFamily="65" charset="-122"/>
                <a:ea typeface="宋体" pitchFamily="65" charset="-122"/>
              </a:rPr>
              <a:t>了《保护卢沟桥刻不容缓》一文,发表在《北京日报》上。6天后,北京市政府决定,卢沟桥禁</a:t>
            </a:r>
            <a:r>
              <a:rPr dirty="0"/>
              <a:t/>
            </a:r>
            <a:br>
              <a:rPr dirty="0"/>
            </a:br>
            <a:r>
              <a:rPr lang="zh-CN" altLang="en-US" sz="1530" kern="0" dirty="0" smtClean="0">
                <a:solidFill>
                  <a:srgbClr val="000000"/>
                </a:solidFill>
                <a:latin typeface="Times New Roman" pitchFamily="65" charset="-122"/>
                <a:ea typeface="宋体" pitchFamily="65" charset="-122"/>
              </a:rPr>
              <a:t>止机动车与兽力车通行。如今,经过多次整修的卢沟桥已经得到妥善保护。侯仁之最为人所</a:t>
            </a:r>
            <a:r>
              <a:rPr dirty="0"/>
              <a:t/>
            </a:r>
            <a:br>
              <a:rPr dirty="0"/>
            </a:br>
            <a:r>
              <a:rPr lang="zh-CN" altLang="en-US" sz="1530" kern="0" dirty="0" smtClean="0">
                <a:solidFill>
                  <a:srgbClr val="000000"/>
                </a:solidFill>
                <a:latin typeface="Times New Roman" pitchFamily="65" charset="-122"/>
                <a:ea typeface="宋体" pitchFamily="65" charset="-122"/>
              </a:rPr>
              <a:t>知的壮举是保护莲花池。正是因为他的积极奔走,原本要建在莲花池上的北京西客站主楼东</a:t>
            </a:r>
            <a:r>
              <a:rPr dirty="0"/>
              <a:t/>
            </a:r>
            <a:br>
              <a:rPr dirty="0"/>
            </a:br>
            <a:r>
              <a:rPr lang="zh-CN" altLang="en-US" sz="1530" kern="0" dirty="0" smtClean="0">
                <a:solidFill>
                  <a:srgbClr val="000000"/>
                </a:solidFill>
                <a:latin typeface="Times New Roman" pitchFamily="65" charset="-122"/>
                <a:ea typeface="宋体" pitchFamily="65" charset="-122"/>
              </a:rPr>
              <a:t>移了100米。“先有莲花池,后有北京城”,北京城的血脉得以保留。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⑩当然,与他的研究相比,这些事还只能算作“信手为之”。在几十年的学术生涯里,他以历史</a:t>
            </a:r>
            <a:r>
              <a:rPr dirty="0"/>
              <a:t/>
            </a:r>
            <a:br>
              <a:rPr dirty="0"/>
            </a:br>
            <a:r>
              <a:rPr lang="zh-CN" altLang="en-US" sz="1530" kern="0" dirty="0" smtClean="0">
                <a:solidFill>
                  <a:srgbClr val="000000"/>
                </a:solidFill>
                <a:latin typeface="Times New Roman" pitchFamily="65" charset="-122"/>
                <a:ea typeface="宋体" pitchFamily="65" charset="-122"/>
              </a:rPr>
              <a:t>地理学的眼光,解决了北京城市起源、城址转移、城市发展的特点及其客观规律等关键性问</a:t>
            </a:r>
            <a:r>
              <a:rPr dirty="0"/>
              <a:t/>
            </a:r>
            <a:br>
              <a:rPr dirty="0"/>
            </a:br>
            <a:r>
              <a:rPr lang="zh-CN" altLang="en-US" sz="1530" kern="0" dirty="0" smtClean="0">
                <a:solidFill>
                  <a:srgbClr val="000000"/>
                </a:solidFill>
                <a:latin typeface="Times New Roman" pitchFamily="65" charset="-122"/>
                <a:ea typeface="宋体" pitchFamily="65" charset="-122"/>
              </a:rPr>
              <a:t>题。可以毫不夸张地说,如果没有侯仁之,人们可能无法充分解读北京的厚重和韵味。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(摘编自高毅哲《侯仁之:城市的知音》)</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1.下列对传记有关内容的分析和概括,最恰当的两项是(5分)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A.本文记述了侯仁之的求学经历、科研历程、丰富的学术成果和深远的社会影响,展现了一</a:t>
            </a:r>
            <a:r>
              <a:rPr dirty="0"/>
              <a:t/>
            </a:r>
            <a:br>
              <a:rPr dirty="0"/>
            </a:br>
            <a:r>
              <a:rPr lang="zh-CN" altLang="en-US" sz="1530" kern="0" dirty="0" smtClean="0">
                <a:solidFill>
                  <a:srgbClr val="000000"/>
                </a:solidFill>
                <a:latin typeface="Times New Roman" pitchFamily="65" charset="-122"/>
                <a:ea typeface="宋体" pitchFamily="65" charset="-122"/>
              </a:rPr>
              <a:t>位著名的历史地理学家的爱国情怀和学者本色。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B.国家兴亡,匹夫有责。抗战期间,侯仁之身处沦陷区,利用燕京大学学生的身份,将爱国学生</a:t>
            </a:r>
            <a:r>
              <a:rPr dirty="0"/>
              <a:t/>
            </a:r>
            <a:br>
              <a:rPr dirty="0"/>
            </a:br>
            <a:r>
              <a:rPr lang="zh-CN" altLang="en-US" sz="1530" kern="0" dirty="0" smtClean="0">
                <a:solidFill>
                  <a:srgbClr val="000000"/>
                </a:solidFill>
                <a:latin typeface="Times New Roman" pitchFamily="65" charset="-122"/>
                <a:ea typeface="宋体" pitchFamily="65" charset="-122"/>
              </a:rPr>
              <a:t>输送到解放区或大后方,为抗战做出了巨大贡献。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C.在对张家口长城的考察研究中,侯仁之切实认识到野外考察在历史地理学中的重要价值。</a:t>
            </a:r>
            <a:r>
              <a:rPr dirty="0"/>
              <a:t/>
            </a:r>
            <a:br>
              <a:rPr dirty="0"/>
            </a:br>
            <a:r>
              <a:rPr lang="zh-CN" altLang="en-US" sz="1530" kern="0" dirty="0" smtClean="0">
                <a:solidFill>
                  <a:srgbClr val="000000"/>
                </a:solidFill>
                <a:latin typeface="Times New Roman" pitchFamily="65" charset="-122"/>
                <a:ea typeface="宋体" pitchFamily="65" charset="-122"/>
              </a:rPr>
              <a:t>这次考察使他的研究兴趣由“历史”转向了“地理”。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D.侯仁之主张沙漠研究要走出小书房,走进现场,不要依靠旧书堆中的文献资料。他在陕北榆</a:t>
            </a:r>
            <a:r>
              <a:rPr dirty="0"/>
              <a:t/>
            </a:r>
            <a:br>
              <a:rPr dirty="0"/>
            </a:br>
            <a:r>
              <a:rPr lang="zh-CN" altLang="en-US" sz="1530" kern="0" dirty="0" smtClean="0">
                <a:solidFill>
                  <a:srgbClr val="000000"/>
                </a:solidFill>
                <a:latin typeface="Times New Roman" pitchFamily="65" charset="-122"/>
                <a:ea typeface="宋体" pitchFamily="65" charset="-122"/>
              </a:rPr>
              <a:t>林附近沙漠的考察研究纠正了人们的错误认识。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E.侯仁之发现有着800多年历史的卢沟桥受损严重,便强烈呼吁保护卢沟桥,禁止机动车和兽</a:t>
            </a:r>
            <a:r>
              <a:rPr dirty="0"/>
              <a:t/>
            </a:r>
            <a:br>
              <a:rPr dirty="0"/>
            </a:br>
            <a:r>
              <a:rPr lang="zh-CN" altLang="en-US" sz="1530" kern="0" dirty="0" smtClean="0">
                <a:solidFill>
                  <a:srgbClr val="000000"/>
                </a:solidFill>
                <a:latin typeface="Times New Roman" pitchFamily="65" charset="-122"/>
                <a:ea typeface="宋体" pitchFamily="65" charset="-122"/>
              </a:rPr>
              <a:t>力车通行,最终使卢沟桥得到了妥善保护。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2.侯仁之被称为“城市的知音”,这在文中体现在哪些方面?请结合文本简要分析。(6分)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3.本文第一自然段有何作用?请简要分析。(6分)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4.请结合全文分析侯仁之取得成就的自身因素主要有哪些,并就其中一个方面联系现实谈谈</a:t>
            </a:r>
            <a:r>
              <a:rPr dirty="0"/>
              <a:t/>
            </a:r>
            <a:br>
              <a:rPr dirty="0"/>
            </a:br>
            <a:r>
              <a:rPr lang="zh-CN" altLang="en-US" sz="1530" kern="0" dirty="0" smtClean="0">
                <a:solidFill>
                  <a:srgbClr val="000000"/>
                </a:solidFill>
                <a:latin typeface="Times New Roman" pitchFamily="65" charset="-122"/>
                <a:ea typeface="宋体" pitchFamily="65" charset="-122"/>
              </a:rPr>
              <a:t>对你的启示。(8分)</a:t>
            </a:r>
            <a:endParaRPr lang="zh-CN" altLang="en-US"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56458879-BF36-45E0-8A1A-A71E13FC256C}">
  <ds:schemaRefs/>
</ds:datastoreItem>
</file>

<file path=customXml/itemProps10.xml><?xml version="1.0" encoding="utf-8"?>
<ds:datastoreItem xmlns:ds="http://schemas.openxmlformats.org/officeDocument/2006/customXml" ds:itemID="{C6577060-D819-4A33-B554-8BCE220B072E}">
  <ds:schemaRefs/>
</ds:datastoreItem>
</file>

<file path=customXml/itemProps100.xml><?xml version="1.0" encoding="utf-8"?>
<ds:datastoreItem xmlns:ds="http://schemas.openxmlformats.org/officeDocument/2006/customXml" ds:itemID="{750D9B8A-0C27-4EF7-B4A0-1E84FE8A8CB1}">
  <ds:schemaRefs/>
</ds:datastoreItem>
</file>

<file path=customXml/itemProps101.xml><?xml version="1.0" encoding="utf-8"?>
<ds:datastoreItem xmlns:ds="http://schemas.openxmlformats.org/officeDocument/2006/customXml" ds:itemID="{48F94C60-D24C-4209-969E-BE480FDBFCD1}">
  <ds:schemaRefs/>
</ds:datastoreItem>
</file>

<file path=customXml/itemProps102.xml><?xml version="1.0" encoding="utf-8"?>
<ds:datastoreItem xmlns:ds="http://schemas.openxmlformats.org/officeDocument/2006/customXml" ds:itemID="{35F4289F-F1E1-4E78-AFD0-F74C7DC1BA3C}">
  <ds:schemaRefs/>
</ds:datastoreItem>
</file>

<file path=customXml/itemProps103.xml><?xml version="1.0" encoding="utf-8"?>
<ds:datastoreItem xmlns:ds="http://schemas.openxmlformats.org/officeDocument/2006/customXml" ds:itemID="{20045225-E478-4832-BA86-7CA5ECE6C589}">
  <ds:schemaRefs/>
</ds:datastoreItem>
</file>

<file path=customXml/itemProps104.xml><?xml version="1.0" encoding="utf-8"?>
<ds:datastoreItem xmlns:ds="http://schemas.openxmlformats.org/officeDocument/2006/customXml" ds:itemID="{9C608414-E8AE-4044-ACC3-4D229A5C7157}">
  <ds:schemaRefs/>
</ds:datastoreItem>
</file>

<file path=customXml/itemProps105.xml><?xml version="1.0" encoding="utf-8"?>
<ds:datastoreItem xmlns:ds="http://schemas.openxmlformats.org/officeDocument/2006/customXml" ds:itemID="{3A689227-3BFC-4295-95B8-A3251953838C}">
  <ds:schemaRefs/>
</ds:datastoreItem>
</file>

<file path=customXml/itemProps106.xml><?xml version="1.0" encoding="utf-8"?>
<ds:datastoreItem xmlns:ds="http://schemas.openxmlformats.org/officeDocument/2006/customXml" ds:itemID="{B14D2C33-C9CC-4DDC-9BB7-EB1E66AA793A}">
  <ds:schemaRefs/>
</ds:datastoreItem>
</file>

<file path=customXml/itemProps107.xml><?xml version="1.0" encoding="utf-8"?>
<ds:datastoreItem xmlns:ds="http://schemas.openxmlformats.org/officeDocument/2006/customXml" ds:itemID="{0783B323-ACEB-4F00-94B1-5CAC2428BE10}">
  <ds:schemaRefs/>
</ds:datastoreItem>
</file>

<file path=customXml/itemProps108.xml><?xml version="1.0" encoding="utf-8"?>
<ds:datastoreItem xmlns:ds="http://schemas.openxmlformats.org/officeDocument/2006/customXml" ds:itemID="{ACBD7A69-6198-400B-8C0C-B6CD9C7FDC9E}">
  <ds:schemaRefs/>
</ds:datastoreItem>
</file>

<file path=customXml/itemProps109.xml><?xml version="1.0" encoding="utf-8"?>
<ds:datastoreItem xmlns:ds="http://schemas.openxmlformats.org/officeDocument/2006/customXml" ds:itemID="{A3F9ADEA-12B1-42DE-8A24-5854C07C7E9D}">
  <ds:schemaRefs/>
</ds:datastoreItem>
</file>

<file path=customXml/itemProps11.xml><?xml version="1.0" encoding="utf-8"?>
<ds:datastoreItem xmlns:ds="http://schemas.openxmlformats.org/officeDocument/2006/customXml" ds:itemID="{18B56E0E-FEC5-4CB8-BA39-B9C0F7DFD0AF}">
  <ds:schemaRefs/>
</ds:datastoreItem>
</file>

<file path=customXml/itemProps110.xml><?xml version="1.0" encoding="utf-8"?>
<ds:datastoreItem xmlns:ds="http://schemas.openxmlformats.org/officeDocument/2006/customXml" ds:itemID="{9DAAB10E-51DF-4ED0-88D4-A63C8E73A5A6}">
  <ds:schemaRefs/>
</ds:datastoreItem>
</file>

<file path=customXml/itemProps111.xml><?xml version="1.0" encoding="utf-8"?>
<ds:datastoreItem xmlns:ds="http://schemas.openxmlformats.org/officeDocument/2006/customXml" ds:itemID="{509E61CD-94CF-4D7E-94D6-F5611A079DD9}">
  <ds:schemaRefs/>
</ds:datastoreItem>
</file>

<file path=customXml/itemProps112.xml><?xml version="1.0" encoding="utf-8"?>
<ds:datastoreItem xmlns:ds="http://schemas.openxmlformats.org/officeDocument/2006/customXml" ds:itemID="{0B53605B-8C31-44D4-8878-D7C2AFECA94B}">
  <ds:schemaRefs/>
</ds:datastoreItem>
</file>

<file path=customXml/itemProps113.xml><?xml version="1.0" encoding="utf-8"?>
<ds:datastoreItem xmlns:ds="http://schemas.openxmlformats.org/officeDocument/2006/customXml" ds:itemID="{61070023-42E2-4D93-9EC9-566C4F417904}">
  <ds:schemaRefs/>
</ds:datastoreItem>
</file>

<file path=customXml/itemProps114.xml><?xml version="1.0" encoding="utf-8"?>
<ds:datastoreItem xmlns:ds="http://schemas.openxmlformats.org/officeDocument/2006/customXml" ds:itemID="{F4E9F3A1-6CE1-4F99-B6F6-2FD85BCCD4BA}">
  <ds:schemaRefs/>
</ds:datastoreItem>
</file>

<file path=customXml/itemProps115.xml><?xml version="1.0" encoding="utf-8"?>
<ds:datastoreItem xmlns:ds="http://schemas.openxmlformats.org/officeDocument/2006/customXml" ds:itemID="{D659D977-A8B2-488C-B250-23298AE0E362}">
  <ds:schemaRefs/>
</ds:datastoreItem>
</file>

<file path=customXml/itemProps116.xml><?xml version="1.0" encoding="utf-8"?>
<ds:datastoreItem xmlns:ds="http://schemas.openxmlformats.org/officeDocument/2006/customXml" ds:itemID="{82C3B095-76EC-4EE8-AC33-702F5E3CC00C}">
  <ds:schemaRefs/>
</ds:datastoreItem>
</file>

<file path=customXml/itemProps117.xml><?xml version="1.0" encoding="utf-8"?>
<ds:datastoreItem xmlns:ds="http://schemas.openxmlformats.org/officeDocument/2006/customXml" ds:itemID="{E72CB5F6-3A32-41A2-8F02-04174DBA7844}">
  <ds:schemaRefs/>
</ds:datastoreItem>
</file>

<file path=customXml/itemProps118.xml><?xml version="1.0" encoding="utf-8"?>
<ds:datastoreItem xmlns:ds="http://schemas.openxmlformats.org/officeDocument/2006/customXml" ds:itemID="{A4C7E812-C6DE-4316-95B2-47C4F95BB78C}">
  <ds:schemaRefs/>
</ds:datastoreItem>
</file>

<file path=customXml/itemProps119.xml><?xml version="1.0" encoding="utf-8"?>
<ds:datastoreItem xmlns:ds="http://schemas.openxmlformats.org/officeDocument/2006/customXml" ds:itemID="{CD571CA8-3487-40C3-A6AE-DC87E1898DD8}">
  <ds:schemaRefs/>
</ds:datastoreItem>
</file>

<file path=customXml/itemProps12.xml><?xml version="1.0" encoding="utf-8"?>
<ds:datastoreItem xmlns:ds="http://schemas.openxmlformats.org/officeDocument/2006/customXml" ds:itemID="{096C58EB-83D3-4BBF-AB46-BA13BA7D3FDA}">
  <ds:schemaRefs/>
</ds:datastoreItem>
</file>

<file path=customXml/itemProps120.xml><?xml version="1.0" encoding="utf-8"?>
<ds:datastoreItem xmlns:ds="http://schemas.openxmlformats.org/officeDocument/2006/customXml" ds:itemID="{4D04E751-B406-4667-AFC4-B7703D74C7B8}">
  <ds:schemaRefs/>
</ds:datastoreItem>
</file>

<file path=customXml/itemProps121.xml><?xml version="1.0" encoding="utf-8"?>
<ds:datastoreItem xmlns:ds="http://schemas.openxmlformats.org/officeDocument/2006/customXml" ds:itemID="{CA792285-1D49-435F-B82A-F21B9B5B4E9C}">
  <ds:schemaRefs/>
</ds:datastoreItem>
</file>

<file path=customXml/itemProps122.xml><?xml version="1.0" encoding="utf-8"?>
<ds:datastoreItem xmlns:ds="http://schemas.openxmlformats.org/officeDocument/2006/customXml" ds:itemID="{D070229F-6257-499A-A81A-2B742DFA450D}">
  <ds:schemaRefs/>
</ds:datastoreItem>
</file>

<file path=customXml/itemProps123.xml><?xml version="1.0" encoding="utf-8"?>
<ds:datastoreItem xmlns:ds="http://schemas.openxmlformats.org/officeDocument/2006/customXml" ds:itemID="{34A373CD-5650-4738-A1AE-9E4FFF9D1423}">
  <ds:schemaRefs/>
</ds:datastoreItem>
</file>

<file path=customXml/itemProps124.xml><?xml version="1.0" encoding="utf-8"?>
<ds:datastoreItem xmlns:ds="http://schemas.openxmlformats.org/officeDocument/2006/customXml" ds:itemID="{957061F4-13EC-4CB4-9449-FB312765320F}">
  <ds:schemaRefs/>
</ds:datastoreItem>
</file>

<file path=customXml/itemProps125.xml><?xml version="1.0" encoding="utf-8"?>
<ds:datastoreItem xmlns:ds="http://schemas.openxmlformats.org/officeDocument/2006/customXml" ds:itemID="{EEBE8D80-A5F2-4450-9F2A-230B8AA1A848}">
  <ds:schemaRefs/>
</ds:datastoreItem>
</file>

<file path=customXml/itemProps126.xml><?xml version="1.0" encoding="utf-8"?>
<ds:datastoreItem xmlns:ds="http://schemas.openxmlformats.org/officeDocument/2006/customXml" ds:itemID="{7CB7E862-AA99-409E-A649-0432757F7E05}">
  <ds:schemaRefs/>
</ds:datastoreItem>
</file>

<file path=customXml/itemProps127.xml><?xml version="1.0" encoding="utf-8"?>
<ds:datastoreItem xmlns:ds="http://schemas.openxmlformats.org/officeDocument/2006/customXml" ds:itemID="{3544A19B-404E-4DDF-B711-542DA7C4B1C9}">
  <ds:schemaRefs/>
</ds:datastoreItem>
</file>

<file path=customXml/itemProps128.xml><?xml version="1.0" encoding="utf-8"?>
<ds:datastoreItem xmlns:ds="http://schemas.openxmlformats.org/officeDocument/2006/customXml" ds:itemID="{F6DF0699-50B6-48A1-BF25-8A3C6D5A1AFB}">
  <ds:schemaRefs/>
</ds:datastoreItem>
</file>

<file path=customXml/itemProps129.xml><?xml version="1.0" encoding="utf-8"?>
<ds:datastoreItem xmlns:ds="http://schemas.openxmlformats.org/officeDocument/2006/customXml" ds:itemID="{7FB57E5B-0E32-4340-81FB-9544D006FD25}">
  <ds:schemaRefs/>
</ds:datastoreItem>
</file>

<file path=customXml/itemProps13.xml><?xml version="1.0" encoding="utf-8"?>
<ds:datastoreItem xmlns:ds="http://schemas.openxmlformats.org/officeDocument/2006/customXml" ds:itemID="{A608DF9B-EB55-4808-B3F1-4B43926EF7B5}">
  <ds:schemaRefs/>
</ds:datastoreItem>
</file>

<file path=customXml/itemProps130.xml><?xml version="1.0" encoding="utf-8"?>
<ds:datastoreItem xmlns:ds="http://schemas.openxmlformats.org/officeDocument/2006/customXml" ds:itemID="{4FEAA470-1ADE-40B9-BC23-AB110488A118}">
  <ds:schemaRefs/>
</ds:datastoreItem>
</file>

<file path=customXml/itemProps131.xml><?xml version="1.0" encoding="utf-8"?>
<ds:datastoreItem xmlns:ds="http://schemas.openxmlformats.org/officeDocument/2006/customXml" ds:itemID="{4CDDF197-5C61-48F9-9018-D456AC1DA348}">
  <ds:schemaRefs/>
</ds:datastoreItem>
</file>

<file path=customXml/itemProps132.xml><?xml version="1.0" encoding="utf-8"?>
<ds:datastoreItem xmlns:ds="http://schemas.openxmlformats.org/officeDocument/2006/customXml" ds:itemID="{41B0EFDE-C586-49E8-B5B7-55C3271D3374}">
  <ds:schemaRefs/>
</ds:datastoreItem>
</file>

<file path=customXml/itemProps133.xml><?xml version="1.0" encoding="utf-8"?>
<ds:datastoreItem xmlns:ds="http://schemas.openxmlformats.org/officeDocument/2006/customXml" ds:itemID="{AED24C13-4881-4B6E-BCE8-B63AF3C8C1B1}">
  <ds:schemaRefs/>
</ds:datastoreItem>
</file>

<file path=customXml/itemProps14.xml><?xml version="1.0" encoding="utf-8"?>
<ds:datastoreItem xmlns:ds="http://schemas.openxmlformats.org/officeDocument/2006/customXml" ds:itemID="{513E7CF0-2A38-4BE9-B08C-A91E60695F31}">
  <ds:schemaRefs/>
</ds:datastoreItem>
</file>

<file path=customXml/itemProps15.xml><?xml version="1.0" encoding="utf-8"?>
<ds:datastoreItem xmlns:ds="http://schemas.openxmlformats.org/officeDocument/2006/customXml" ds:itemID="{F2380741-6CAF-42D4-8A14-F01147B2ABB6}">
  <ds:schemaRefs/>
</ds:datastoreItem>
</file>

<file path=customXml/itemProps16.xml><?xml version="1.0" encoding="utf-8"?>
<ds:datastoreItem xmlns:ds="http://schemas.openxmlformats.org/officeDocument/2006/customXml" ds:itemID="{9BF8C031-6D14-4F0C-BA32-3A95A3BBDE74}">
  <ds:schemaRefs/>
</ds:datastoreItem>
</file>

<file path=customXml/itemProps17.xml><?xml version="1.0" encoding="utf-8"?>
<ds:datastoreItem xmlns:ds="http://schemas.openxmlformats.org/officeDocument/2006/customXml" ds:itemID="{3B146633-33E9-4580-A8F3-EFF21D4F70C9}">
  <ds:schemaRefs/>
</ds:datastoreItem>
</file>

<file path=customXml/itemProps18.xml><?xml version="1.0" encoding="utf-8"?>
<ds:datastoreItem xmlns:ds="http://schemas.openxmlformats.org/officeDocument/2006/customXml" ds:itemID="{5450E85A-1A8D-4E5E-A4A3-A0031611D169}">
  <ds:schemaRefs/>
</ds:datastoreItem>
</file>

<file path=customXml/itemProps19.xml><?xml version="1.0" encoding="utf-8"?>
<ds:datastoreItem xmlns:ds="http://schemas.openxmlformats.org/officeDocument/2006/customXml" ds:itemID="{46CEB1F3-2F6A-4E43-B1D2-90426B24C3C8}">
  <ds:schemaRefs/>
</ds:datastoreItem>
</file>

<file path=customXml/itemProps2.xml><?xml version="1.0" encoding="utf-8"?>
<ds:datastoreItem xmlns:ds="http://schemas.openxmlformats.org/officeDocument/2006/customXml" ds:itemID="{8FE0860B-40E7-4E0E-9FBA-17B715FC1674}">
  <ds:schemaRefs/>
</ds:datastoreItem>
</file>

<file path=customXml/itemProps20.xml><?xml version="1.0" encoding="utf-8"?>
<ds:datastoreItem xmlns:ds="http://schemas.openxmlformats.org/officeDocument/2006/customXml" ds:itemID="{8CFB22B4-1CE4-4A2A-8D69-9A1380A7A851}">
  <ds:schemaRefs/>
</ds:datastoreItem>
</file>

<file path=customXml/itemProps21.xml><?xml version="1.0" encoding="utf-8"?>
<ds:datastoreItem xmlns:ds="http://schemas.openxmlformats.org/officeDocument/2006/customXml" ds:itemID="{7BA163F9-A2A8-486E-8543-A770D8F3AE17}">
  <ds:schemaRefs/>
</ds:datastoreItem>
</file>

<file path=customXml/itemProps22.xml><?xml version="1.0" encoding="utf-8"?>
<ds:datastoreItem xmlns:ds="http://schemas.openxmlformats.org/officeDocument/2006/customXml" ds:itemID="{BA45E184-6F32-493C-818D-DEBD3BDE3EBE}">
  <ds:schemaRefs/>
</ds:datastoreItem>
</file>

<file path=customXml/itemProps23.xml><?xml version="1.0" encoding="utf-8"?>
<ds:datastoreItem xmlns:ds="http://schemas.openxmlformats.org/officeDocument/2006/customXml" ds:itemID="{0520B862-2868-4406-8925-237F1B8BF296}">
  <ds:schemaRefs/>
</ds:datastoreItem>
</file>

<file path=customXml/itemProps24.xml><?xml version="1.0" encoding="utf-8"?>
<ds:datastoreItem xmlns:ds="http://schemas.openxmlformats.org/officeDocument/2006/customXml" ds:itemID="{E34BC554-DBDC-4791-B04E-31D9A31CB5BE}">
  <ds:schemaRefs/>
</ds:datastoreItem>
</file>

<file path=customXml/itemProps25.xml><?xml version="1.0" encoding="utf-8"?>
<ds:datastoreItem xmlns:ds="http://schemas.openxmlformats.org/officeDocument/2006/customXml" ds:itemID="{D6E88334-8AFF-4A12-9542-D6B616D49883}">
  <ds:schemaRefs/>
</ds:datastoreItem>
</file>

<file path=customXml/itemProps26.xml><?xml version="1.0" encoding="utf-8"?>
<ds:datastoreItem xmlns:ds="http://schemas.openxmlformats.org/officeDocument/2006/customXml" ds:itemID="{86DC4B2C-066F-443E-8BCC-BE5F3CDF4E90}">
  <ds:schemaRefs/>
</ds:datastoreItem>
</file>

<file path=customXml/itemProps27.xml><?xml version="1.0" encoding="utf-8"?>
<ds:datastoreItem xmlns:ds="http://schemas.openxmlformats.org/officeDocument/2006/customXml" ds:itemID="{EB4C8A77-415E-4976-9025-24C7EEAEA329}">
  <ds:schemaRefs/>
</ds:datastoreItem>
</file>

<file path=customXml/itemProps28.xml><?xml version="1.0" encoding="utf-8"?>
<ds:datastoreItem xmlns:ds="http://schemas.openxmlformats.org/officeDocument/2006/customXml" ds:itemID="{FE10B50D-4368-40B5-B2FE-A07C9FE1EEA5}">
  <ds:schemaRefs/>
</ds:datastoreItem>
</file>

<file path=customXml/itemProps29.xml><?xml version="1.0" encoding="utf-8"?>
<ds:datastoreItem xmlns:ds="http://schemas.openxmlformats.org/officeDocument/2006/customXml" ds:itemID="{877C1B09-56A3-4CA2-9687-CADCCEA27F0A}">
  <ds:schemaRefs/>
</ds:datastoreItem>
</file>

<file path=customXml/itemProps3.xml><?xml version="1.0" encoding="utf-8"?>
<ds:datastoreItem xmlns:ds="http://schemas.openxmlformats.org/officeDocument/2006/customXml" ds:itemID="{0ACE7340-3F52-4573-9A0B-1F89E3A6833C}">
  <ds:schemaRefs/>
</ds:datastoreItem>
</file>

<file path=customXml/itemProps30.xml><?xml version="1.0" encoding="utf-8"?>
<ds:datastoreItem xmlns:ds="http://schemas.openxmlformats.org/officeDocument/2006/customXml" ds:itemID="{643636AC-8D74-4E5A-9307-9CF9F62B31D0}">
  <ds:schemaRefs/>
</ds:datastoreItem>
</file>

<file path=customXml/itemProps31.xml><?xml version="1.0" encoding="utf-8"?>
<ds:datastoreItem xmlns:ds="http://schemas.openxmlformats.org/officeDocument/2006/customXml" ds:itemID="{6DE46A0C-1505-4E3C-BF3B-8C53E007ADEC}">
  <ds:schemaRefs/>
</ds:datastoreItem>
</file>

<file path=customXml/itemProps32.xml><?xml version="1.0" encoding="utf-8"?>
<ds:datastoreItem xmlns:ds="http://schemas.openxmlformats.org/officeDocument/2006/customXml" ds:itemID="{93AA173D-ADE6-47AA-B006-5F8A89C2BB05}">
  <ds:schemaRefs/>
</ds:datastoreItem>
</file>

<file path=customXml/itemProps33.xml><?xml version="1.0" encoding="utf-8"?>
<ds:datastoreItem xmlns:ds="http://schemas.openxmlformats.org/officeDocument/2006/customXml" ds:itemID="{4088FF28-0C14-4144-AFEB-EB1CFD719104}">
  <ds:schemaRefs/>
</ds:datastoreItem>
</file>

<file path=customXml/itemProps34.xml><?xml version="1.0" encoding="utf-8"?>
<ds:datastoreItem xmlns:ds="http://schemas.openxmlformats.org/officeDocument/2006/customXml" ds:itemID="{C489AACC-6FB4-4AF4-8A07-D9541D5C372A}">
  <ds:schemaRefs/>
</ds:datastoreItem>
</file>

<file path=customXml/itemProps35.xml><?xml version="1.0" encoding="utf-8"?>
<ds:datastoreItem xmlns:ds="http://schemas.openxmlformats.org/officeDocument/2006/customXml" ds:itemID="{C5CC7365-23ED-4898-A65D-C187925F59B9}">
  <ds:schemaRefs/>
</ds:datastoreItem>
</file>

<file path=customXml/itemProps36.xml><?xml version="1.0" encoding="utf-8"?>
<ds:datastoreItem xmlns:ds="http://schemas.openxmlformats.org/officeDocument/2006/customXml" ds:itemID="{AA3FDA04-205F-4CC5-93B5-60C097002D42}">
  <ds:schemaRefs/>
</ds:datastoreItem>
</file>

<file path=customXml/itemProps37.xml><?xml version="1.0" encoding="utf-8"?>
<ds:datastoreItem xmlns:ds="http://schemas.openxmlformats.org/officeDocument/2006/customXml" ds:itemID="{6BA227BF-5580-4267-A1DA-4C7A3319CF93}">
  <ds:schemaRefs/>
</ds:datastoreItem>
</file>

<file path=customXml/itemProps38.xml><?xml version="1.0" encoding="utf-8"?>
<ds:datastoreItem xmlns:ds="http://schemas.openxmlformats.org/officeDocument/2006/customXml" ds:itemID="{1467597D-3F5F-41DB-8276-8CF4B689CD96}">
  <ds:schemaRefs/>
</ds:datastoreItem>
</file>

<file path=customXml/itemProps39.xml><?xml version="1.0" encoding="utf-8"?>
<ds:datastoreItem xmlns:ds="http://schemas.openxmlformats.org/officeDocument/2006/customXml" ds:itemID="{4DE0DA98-5D28-4CF9-A906-B5800B118F38}">
  <ds:schemaRefs/>
</ds:datastoreItem>
</file>

<file path=customXml/itemProps4.xml><?xml version="1.0" encoding="utf-8"?>
<ds:datastoreItem xmlns:ds="http://schemas.openxmlformats.org/officeDocument/2006/customXml" ds:itemID="{A6C9D38D-3C28-4CE0-B65E-564549BD97BC}">
  <ds:schemaRefs/>
</ds:datastoreItem>
</file>

<file path=customXml/itemProps40.xml><?xml version="1.0" encoding="utf-8"?>
<ds:datastoreItem xmlns:ds="http://schemas.openxmlformats.org/officeDocument/2006/customXml" ds:itemID="{BA68003E-3D09-4D43-9535-507B0D4E19C2}">
  <ds:schemaRefs/>
</ds:datastoreItem>
</file>

<file path=customXml/itemProps41.xml><?xml version="1.0" encoding="utf-8"?>
<ds:datastoreItem xmlns:ds="http://schemas.openxmlformats.org/officeDocument/2006/customXml" ds:itemID="{3AFDC17F-9FE2-497D-A66A-73B772444D16}">
  <ds:schemaRefs/>
</ds:datastoreItem>
</file>

<file path=customXml/itemProps42.xml><?xml version="1.0" encoding="utf-8"?>
<ds:datastoreItem xmlns:ds="http://schemas.openxmlformats.org/officeDocument/2006/customXml" ds:itemID="{7EE8675C-4DB5-4990-9874-EC95B2127435}">
  <ds:schemaRefs/>
</ds:datastoreItem>
</file>

<file path=customXml/itemProps43.xml><?xml version="1.0" encoding="utf-8"?>
<ds:datastoreItem xmlns:ds="http://schemas.openxmlformats.org/officeDocument/2006/customXml" ds:itemID="{94856304-5080-41B0-BF4B-61B1AE1672B2}">
  <ds:schemaRefs/>
</ds:datastoreItem>
</file>

<file path=customXml/itemProps44.xml><?xml version="1.0" encoding="utf-8"?>
<ds:datastoreItem xmlns:ds="http://schemas.openxmlformats.org/officeDocument/2006/customXml" ds:itemID="{F57F900A-B6AF-4739-911B-51DB0D109B28}">
  <ds:schemaRefs/>
</ds:datastoreItem>
</file>

<file path=customXml/itemProps45.xml><?xml version="1.0" encoding="utf-8"?>
<ds:datastoreItem xmlns:ds="http://schemas.openxmlformats.org/officeDocument/2006/customXml" ds:itemID="{5C2724AE-F52B-4760-B5C1-21CB97F97A5B}">
  <ds:schemaRefs/>
</ds:datastoreItem>
</file>

<file path=customXml/itemProps46.xml><?xml version="1.0" encoding="utf-8"?>
<ds:datastoreItem xmlns:ds="http://schemas.openxmlformats.org/officeDocument/2006/customXml" ds:itemID="{4471EA45-4FF6-46F1-96F8-D17775D4348E}">
  <ds:schemaRefs/>
</ds:datastoreItem>
</file>

<file path=customXml/itemProps47.xml><?xml version="1.0" encoding="utf-8"?>
<ds:datastoreItem xmlns:ds="http://schemas.openxmlformats.org/officeDocument/2006/customXml" ds:itemID="{C24B2F27-0F07-4E53-A877-784634473901}">
  <ds:schemaRefs/>
</ds:datastoreItem>
</file>

<file path=customXml/itemProps48.xml><?xml version="1.0" encoding="utf-8"?>
<ds:datastoreItem xmlns:ds="http://schemas.openxmlformats.org/officeDocument/2006/customXml" ds:itemID="{1AEC14F8-81A0-47D1-A012-AEB730EFF659}">
  <ds:schemaRefs/>
</ds:datastoreItem>
</file>

<file path=customXml/itemProps49.xml><?xml version="1.0" encoding="utf-8"?>
<ds:datastoreItem xmlns:ds="http://schemas.openxmlformats.org/officeDocument/2006/customXml" ds:itemID="{0820FC41-5DF2-4957-97A1-F25D224B9B83}">
  <ds:schemaRefs/>
</ds:datastoreItem>
</file>

<file path=customXml/itemProps5.xml><?xml version="1.0" encoding="utf-8"?>
<ds:datastoreItem xmlns:ds="http://schemas.openxmlformats.org/officeDocument/2006/customXml" ds:itemID="{485EF01F-F7CD-4B09-8EF2-52A0A126C579}">
  <ds:schemaRefs/>
</ds:datastoreItem>
</file>

<file path=customXml/itemProps50.xml><?xml version="1.0" encoding="utf-8"?>
<ds:datastoreItem xmlns:ds="http://schemas.openxmlformats.org/officeDocument/2006/customXml" ds:itemID="{2DB71079-FAF6-4430-8CD6-6291B854D693}">
  <ds:schemaRefs/>
</ds:datastoreItem>
</file>

<file path=customXml/itemProps51.xml><?xml version="1.0" encoding="utf-8"?>
<ds:datastoreItem xmlns:ds="http://schemas.openxmlformats.org/officeDocument/2006/customXml" ds:itemID="{F4A80A8A-EEF2-49BD-863D-2424F7DD96E4}">
  <ds:schemaRefs/>
</ds:datastoreItem>
</file>

<file path=customXml/itemProps52.xml><?xml version="1.0" encoding="utf-8"?>
<ds:datastoreItem xmlns:ds="http://schemas.openxmlformats.org/officeDocument/2006/customXml" ds:itemID="{94B31389-700E-4AF5-B363-B888EC88093D}">
  <ds:schemaRefs/>
</ds:datastoreItem>
</file>

<file path=customXml/itemProps53.xml><?xml version="1.0" encoding="utf-8"?>
<ds:datastoreItem xmlns:ds="http://schemas.openxmlformats.org/officeDocument/2006/customXml" ds:itemID="{420593C4-EC48-449A-8B11-240A53F7CA4B}">
  <ds:schemaRefs/>
</ds:datastoreItem>
</file>

<file path=customXml/itemProps54.xml><?xml version="1.0" encoding="utf-8"?>
<ds:datastoreItem xmlns:ds="http://schemas.openxmlformats.org/officeDocument/2006/customXml" ds:itemID="{289E8978-6A49-4625-A157-F1BBEB5B760C}">
  <ds:schemaRefs/>
</ds:datastoreItem>
</file>

<file path=customXml/itemProps55.xml><?xml version="1.0" encoding="utf-8"?>
<ds:datastoreItem xmlns:ds="http://schemas.openxmlformats.org/officeDocument/2006/customXml" ds:itemID="{CE311E40-BC48-4896-8B71-D97A7BA4F4D4}">
  <ds:schemaRefs/>
</ds:datastoreItem>
</file>

<file path=customXml/itemProps56.xml><?xml version="1.0" encoding="utf-8"?>
<ds:datastoreItem xmlns:ds="http://schemas.openxmlformats.org/officeDocument/2006/customXml" ds:itemID="{FB5C86BD-F9ED-4EF5-8F58-D15EF7293348}">
  <ds:schemaRefs/>
</ds:datastoreItem>
</file>

<file path=customXml/itemProps57.xml><?xml version="1.0" encoding="utf-8"?>
<ds:datastoreItem xmlns:ds="http://schemas.openxmlformats.org/officeDocument/2006/customXml" ds:itemID="{F84F0C46-9BA1-495D-B355-6D90977335A7}">
  <ds:schemaRefs/>
</ds:datastoreItem>
</file>

<file path=customXml/itemProps58.xml><?xml version="1.0" encoding="utf-8"?>
<ds:datastoreItem xmlns:ds="http://schemas.openxmlformats.org/officeDocument/2006/customXml" ds:itemID="{61FA0FDE-31A5-461D-8E82-CE4CBB5E888E}">
  <ds:schemaRefs/>
</ds:datastoreItem>
</file>

<file path=customXml/itemProps59.xml><?xml version="1.0" encoding="utf-8"?>
<ds:datastoreItem xmlns:ds="http://schemas.openxmlformats.org/officeDocument/2006/customXml" ds:itemID="{723E644A-AA09-48F4-A50B-4A15E25E54DA}">
  <ds:schemaRefs/>
</ds:datastoreItem>
</file>

<file path=customXml/itemProps6.xml><?xml version="1.0" encoding="utf-8"?>
<ds:datastoreItem xmlns:ds="http://schemas.openxmlformats.org/officeDocument/2006/customXml" ds:itemID="{F2C2C17B-863C-46AB-8D19-C0F3E01F525E}">
  <ds:schemaRefs/>
</ds:datastoreItem>
</file>

<file path=customXml/itemProps60.xml><?xml version="1.0" encoding="utf-8"?>
<ds:datastoreItem xmlns:ds="http://schemas.openxmlformats.org/officeDocument/2006/customXml" ds:itemID="{6C26EB97-6993-489D-8E6B-ED1DC44B2EFE}">
  <ds:schemaRefs/>
</ds:datastoreItem>
</file>

<file path=customXml/itemProps61.xml><?xml version="1.0" encoding="utf-8"?>
<ds:datastoreItem xmlns:ds="http://schemas.openxmlformats.org/officeDocument/2006/customXml" ds:itemID="{6C3D0CDA-3017-426B-89D9-742799A4DFD4}">
  <ds:schemaRefs/>
</ds:datastoreItem>
</file>

<file path=customXml/itemProps62.xml><?xml version="1.0" encoding="utf-8"?>
<ds:datastoreItem xmlns:ds="http://schemas.openxmlformats.org/officeDocument/2006/customXml" ds:itemID="{6D8040F6-57F6-4CD5-B951-948F396022A7}">
  <ds:schemaRefs/>
</ds:datastoreItem>
</file>

<file path=customXml/itemProps63.xml><?xml version="1.0" encoding="utf-8"?>
<ds:datastoreItem xmlns:ds="http://schemas.openxmlformats.org/officeDocument/2006/customXml" ds:itemID="{9A3FE7DB-93D5-4623-9A7C-14189FD16F3A}">
  <ds:schemaRefs/>
</ds:datastoreItem>
</file>

<file path=customXml/itemProps64.xml><?xml version="1.0" encoding="utf-8"?>
<ds:datastoreItem xmlns:ds="http://schemas.openxmlformats.org/officeDocument/2006/customXml" ds:itemID="{2868780D-22B1-4BDA-9088-26A017E2D972}">
  <ds:schemaRefs/>
</ds:datastoreItem>
</file>

<file path=customXml/itemProps65.xml><?xml version="1.0" encoding="utf-8"?>
<ds:datastoreItem xmlns:ds="http://schemas.openxmlformats.org/officeDocument/2006/customXml" ds:itemID="{1E9E65C5-C963-4CAA-BA18-16E0C0C15396}">
  <ds:schemaRefs/>
</ds:datastoreItem>
</file>

<file path=customXml/itemProps66.xml><?xml version="1.0" encoding="utf-8"?>
<ds:datastoreItem xmlns:ds="http://schemas.openxmlformats.org/officeDocument/2006/customXml" ds:itemID="{2A0D3EC0-2145-4F72-B0FF-5300FD28BE89}">
  <ds:schemaRefs/>
</ds:datastoreItem>
</file>

<file path=customXml/itemProps67.xml><?xml version="1.0" encoding="utf-8"?>
<ds:datastoreItem xmlns:ds="http://schemas.openxmlformats.org/officeDocument/2006/customXml" ds:itemID="{CD83FB90-C7E0-4A51-95A4-B30435DA6F2A}">
  <ds:schemaRefs/>
</ds:datastoreItem>
</file>

<file path=customXml/itemProps68.xml><?xml version="1.0" encoding="utf-8"?>
<ds:datastoreItem xmlns:ds="http://schemas.openxmlformats.org/officeDocument/2006/customXml" ds:itemID="{33D64E11-A24E-460B-9831-CBFD0B3C6D59}">
  <ds:schemaRefs/>
</ds:datastoreItem>
</file>

<file path=customXml/itemProps69.xml><?xml version="1.0" encoding="utf-8"?>
<ds:datastoreItem xmlns:ds="http://schemas.openxmlformats.org/officeDocument/2006/customXml" ds:itemID="{AF95699E-91C9-497C-B222-E5778B26A92F}">
  <ds:schemaRefs/>
</ds:datastoreItem>
</file>

<file path=customXml/itemProps7.xml><?xml version="1.0" encoding="utf-8"?>
<ds:datastoreItem xmlns:ds="http://schemas.openxmlformats.org/officeDocument/2006/customXml" ds:itemID="{EB430622-280F-40D6-A241-17C3A5C00AAE}">
  <ds:schemaRefs/>
</ds:datastoreItem>
</file>

<file path=customXml/itemProps70.xml><?xml version="1.0" encoding="utf-8"?>
<ds:datastoreItem xmlns:ds="http://schemas.openxmlformats.org/officeDocument/2006/customXml" ds:itemID="{EF9AC339-1116-4D7F-91E6-7D162CDB89C9}">
  <ds:schemaRefs/>
</ds:datastoreItem>
</file>

<file path=customXml/itemProps71.xml><?xml version="1.0" encoding="utf-8"?>
<ds:datastoreItem xmlns:ds="http://schemas.openxmlformats.org/officeDocument/2006/customXml" ds:itemID="{26B10735-CC2D-4C0C-80E6-525B8F20EAC8}">
  <ds:schemaRefs/>
</ds:datastoreItem>
</file>

<file path=customXml/itemProps72.xml><?xml version="1.0" encoding="utf-8"?>
<ds:datastoreItem xmlns:ds="http://schemas.openxmlformats.org/officeDocument/2006/customXml" ds:itemID="{E7F21665-4D14-4788-9663-2D2829577782}">
  <ds:schemaRefs/>
</ds:datastoreItem>
</file>

<file path=customXml/itemProps73.xml><?xml version="1.0" encoding="utf-8"?>
<ds:datastoreItem xmlns:ds="http://schemas.openxmlformats.org/officeDocument/2006/customXml" ds:itemID="{C6D1937F-F03E-4425-9B97-F91F32B51230}">
  <ds:schemaRefs/>
</ds:datastoreItem>
</file>

<file path=customXml/itemProps74.xml><?xml version="1.0" encoding="utf-8"?>
<ds:datastoreItem xmlns:ds="http://schemas.openxmlformats.org/officeDocument/2006/customXml" ds:itemID="{8137DDB8-D48E-4349-AC57-87404D782E96}">
  <ds:schemaRefs/>
</ds:datastoreItem>
</file>

<file path=customXml/itemProps75.xml><?xml version="1.0" encoding="utf-8"?>
<ds:datastoreItem xmlns:ds="http://schemas.openxmlformats.org/officeDocument/2006/customXml" ds:itemID="{D31F6BFC-61B6-4C08-9076-67E93563F2BD}">
  <ds:schemaRefs/>
</ds:datastoreItem>
</file>

<file path=customXml/itemProps76.xml><?xml version="1.0" encoding="utf-8"?>
<ds:datastoreItem xmlns:ds="http://schemas.openxmlformats.org/officeDocument/2006/customXml" ds:itemID="{7F2C9A0B-BC7E-428F-A297-82DF78381476}">
  <ds:schemaRefs/>
</ds:datastoreItem>
</file>

<file path=customXml/itemProps77.xml><?xml version="1.0" encoding="utf-8"?>
<ds:datastoreItem xmlns:ds="http://schemas.openxmlformats.org/officeDocument/2006/customXml" ds:itemID="{D89ECFBC-4483-4CE6-A70F-8EE543491C57}">
  <ds:schemaRefs/>
</ds:datastoreItem>
</file>

<file path=customXml/itemProps78.xml><?xml version="1.0" encoding="utf-8"?>
<ds:datastoreItem xmlns:ds="http://schemas.openxmlformats.org/officeDocument/2006/customXml" ds:itemID="{DD950CB8-0848-477F-B1ED-0501926C13DD}">
  <ds:schemaRefs/>
</ds:datastoreItem>
</file>

<file path=customXml/itemProps79.xml><?xml version="1.0" encoding="utf-8"?>
<ds:datastoreItem xmlns:ds="http://schemas.openxmlformats.org/officeDocument/2006/customXml" ds:itemID="{81919AD1-BEE0-4F11-8092-48C70E59DF8C}">
  <ds:schemaRefs/>
</ds:datastoreItem>
</file>

<file path=customXml/itemProps8.xml><?xml version="1.0" encoding="utf-8"?>
<ds:datastoreItem xmlns:ds="http://schemas.openxmlformats.org/officeDocument/2006/customXml" ds:itemID="{2E42D594-418B-47D4-9DA3-E0ADA36539BB}">
  <ds:schemaRefs/>
</ds:datastoreItem>
</file>

<file path=customXml/itemProps80.xml><?xml version="1.0" encoding="utf-8"?>
<ds:datastoreItem xmlns:ds="http://schemas.openxmlformats.org/officeDocument/2006/customXml" ds:itemID="{0F70356C-5CAC-4E3E-8CA0-DFFB326A0967}">
  <ds:schemaRefs/>
</ds:datastoreItem>
</file>

<file path=customXml/itemProps81.xml><?xml version="1.0" encoding="utf-8"?>
<ds:datastoreItem xmlns:ds="http://schemas.openxmlformats.org/officeDocument/2006/customXml" ds:itemID="{E0F293A9-C8BC-44AF-AA44-9F2BDF36FD07}">
  <ds:schemaRefs/>
</ds:datastoreItem>
</file>

<file path=customXml/itemProps82.xml><?xml version="1.0" encoding="utf-8"?>
<ds:datastoreItem xmlns:ds="http://schemas.openxmlformats.org/officeDocument/2006/customXml" ds:itemID="{FE12EFED-7B57-4757-93EA-372956A69C47}">
  <ds:schemaRefs/>
</ds:datastoreItem>
</file>

<file path=customXml/itemProps83.xml><?xml version="1.0" encoding="utf-8"?>
<ds:datastoreItem xmlns:ds="http://schemas.openxmlformats.org/officeDocument/2006/customXml" ds:itemID="{498AC053-FF85-4660-9681-10FB71D87239}">
  <ds:schemaRefs/>
</ds:datastoreItem>
</file>

<file path=customXml/itemProps84.xml><?xml version="1.0" encoding="utf-8"?>
<ds:datastoreItem xmlns:ds="http://schemas.openxmlformats.org/officeDocument/2006/customXml" ds:itemID="{90E4B73B-C2E9-4A6D-8A53-9C126B03E8AF}">
  <ds:schemaRefs/>
</ds:datastoreItem>
</file>

<file path=customXml/itemProps85.xml><?xml version="1.0" encoding="utf-8"?>
<ds:datastoreItem xmlns:ds="http://schemas.openxmlformats.org/officeDocument/2006/customXml" ds:itemID="{5E555E47-6806-4168-BEC4-BA37B343A190}">
  <ds:schemaRefs/>
</ds:datastoreItem>
</file>

<file path=customXml/itemProps86.xml><?xml version="1.0" encoding="utf-8"?>
<ds:datastoreItem xmlns:ds="http://schemas.openxmlformats.org/officeDocument/2006/customXml" ds:itemID="{617588E6-B45C-493B-9BC1-C8BE5DD8E3E5}">
  <ds:schemaRefs/>
</ds:datastoreItem>
</file>

<file path=customXml/itemProps87.xml><?xml version="1.0" encoding="utf-8"?>
<ds:datastoreItem xmlns:ds="http://schemas.openxmlformats.org/officeDocument/2006/customXml" ds:itemID="{37B23C66-C871-4FB9-A00A-17BBCD401026}">
  <ds:schemaRefs/>
</ds:datastoreItem>
</file>

<file path=customXml/itemProps88.xml><?xml version="1.0" encoding="utf-8"?>
<ds:datastoreItem xmlns:ds="http://schemas.openxmlformats.org/officeDocument/2006/customXml" ds:itemID="{AD9A329E-5CE5-413D-8B3B-7FB40BABB6F2}">
  <ds:schemaRefs/>
</ds:datastoreItem>
</file>

<file path=customXml/itemProps89.xml><?xml version="1.0" encoding="utf-8"?>
<ds:datastoreItem xmlns:ds="http://schemas.openxmlformats.org/officeDocument/2006/customXml" ds:itemID="{46074854-C487-45E5-8744-1643A0BBF655}">
  <ds:schemaRefs/>
</ds:datastoreItem>
</file>

<file path=customXml/itemProps9.xml><?xml version="1.0" encoding="utf-8"?>
<ds:datastoreItem xmlns:ds="http://schemas.openxmlformats.org/officeDocument/2006/customXml" ds:itemID="{9BC95C2E-EA42-40E8-9F09-F2E769BCC78B}">
  <ds:schemaRefs/>
</ds:datastoreItem>
</file>

<file path=customXml/itemProps90.xml><?xml version="1.0" encoding="utf-8"?>
<ds:datastoreItem xmlns:ds="http://schemas.openxmlformats.org/officeDocument/2006/customXml" ds:itemID="{DD00D3D7-9847-4CCC-BD62-0F926D6B90F4}">
  <ds:schemaRefs/>
</ds:datastoreItem>
</file>

<file path=customXml/itemProps91.xml><?xml version="1.0" encoding="utf-8"?>
<ds:datastoreItem xmlns:ds="http://schemas.openxmlformats.org/officeDocument/2006/customXml" ds:itemID="{99DAE5C6-8432-4730-8ADE-B9416FF9958E}">
  <ds:schemaRefs/>
</ds:datastoreItem>
</file>

<file path=customXml/itemProps92.xml><?xml version="1.0" encoding="utf-8"?>
<ds:datastoreItem xmlns:ds="http://schemas.openxmlformats.org/officeDocument/2006/customXml" ds:itemID="{9B27ECE0-FD37-4491-B7DE-E95E73BBE167}">
  <ds:schemaRefs/>
</ds:datastoreItem>
</file>

<file path=customXml/itemProps93.xml><?xml version="1.0" encoding="utf-8"?>
<ds:datastoreItem xmlns:ds="http://schemas.openxmlformats.org/officeDocument/2006/customXml" ds:itemID="{7E60974C-906B-40FF-9490-E98D19F39E6E}">
  <ds:schemaRefs/>
</ds:datastoreItem>
</file>

<file path=customXml/itemProps94.xml><?xml version="1.0" encoding="utf-8"?>
<ds:datastoreItem xmlns:ds="http://schemas.openxmlformats.org/officeDocument/2006/customXml" ds:itemID="{BCE0FDAE-B64B-48C3-ABF9-48FE6CB71788}">
  <ds:schemaRefs/>
</ds:datastoreItem>
</file>

<file path=customXml/itemProps95.xml><?xml version="1.0" encoding="utf-8"?>
<ds:datastoreItem xmlns:ds="http://schemas.openxmlformats.org/officeDocument/2006/customXml" ds:itemID="{EE69D667-A5C7-44ED-82C0-75A055471D2E}">
  <ds:schemaRefs/>
</ds:datastoreItem>
</file>

<file path=customXml/itemProps96.xml><?xml version="1.0" encoding="utf-8"?>
<ds:datastoreItem xmlns:ds="http://schemas.openxmlformats.org/officeDocument/2006/customXml" ds:itemID="{F4745E1F-3B6B-482C-ACA5-8298C9E7E77B}">
  <ds:schemaRefs/>
</ds:datastoreItem>
</file>

<file path=customXml/itemProps97.xml><?xml version="1.0" encoding="utf-8"?>
<ds:datastoreItem xmlns:ds="http://schemas.openxmlformats.org/officeDocument/2006/customXml" ds:itemID="{F094A138-DB50-47EF-BE65-32C7A0C24CAF}">
  <ds:schemaRefs/>
</ds:datastoreItem>
</file>

<file path=customXml/itemProps98.xml><?xml version="1.0" encoding="utf-8"?>
<ds:datastoreItem xmlns:ds="http://schemas.openxmlformats.org/officeDocument/2006/customXml" ds:itemID="{C89AEAC1-72AA-4820-8A99-88AC9C47EF6F}">
  <ds:schemaRefs/>
</ds:datastoreItem>
</file>

<file path=customXml/itemProps99.xml><?xml version="1.0" encoding="utf-8"?>
<ds:datastoreItem xmlns:ds="http://schemas.openxmlformats.org/officeDocument/2006/customXml" ds:itemID="{04A6B825-4C4B-4ECB-B0C2-06C73E9B3A27}">
  <ds:schemaRefs/>
</ds:datastoreItem>
</file>

<file path=docProps/app.xml><?xml version="1.0" encoding="utf-8"?>
<Properties xmlns="http://schemas.openxmlformats.org/officeDocument/2006/extended-properties" xmlns:vt="http://schemas.openxmlformats.org/officeDocument/2006/docPropsVTypes">
  <Template>主题1</Template>
  <TotalTime>27</TotalTime>
  <Words>3733</Words>
  <PresentationFormat>自定义</PresentationFormat>
  <Paragraphs>719</Paragraphs>
  <Slides>133</Slides>
  <Notes>132</Notes>
  <HiddenSlides>0</HiddenSlides>
  <MMClips>0</MMClips>
  <ScaleCrop>false</ScaleCrop>
  <HeadingPairs>
    <vt:vector size="4" baseType="variant">
      <vt:variant>
        <vt:lpstr>主题</vt:lpstr>
      </vt:variant>
      <vt:variant>
        <vt:i4>1</vt:i4>
      </vt:variant>
      <vt:variant>
        <vt:lpstr>幻灯片标题</vt:lpstr>
      </vt:variant>
      <vt:variant>
        <vt:i4>133</vt:i4>
      </vt:variant>
    </vt:vector>
  </HeadingPairs>
  <TitlesOfParts>
    <vt:vector size="134" baseType="lpstr">
      <vt:lpstr>主题1</vt:lpstr>
      <vt:lpstr>高考语文 (课标Ⅲ专用)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139</cp:revision>
  <dcterms:modified xsi:type="dcterms:W3CDTF">2019-03-06T08:37:30Z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