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26" r:id="rId2"/>
    <p:sldId id="340" r:id="rId3"/>
    <p:sldId id="457" r:id="rId4"/>
    <p:sldId id="458" r:id="rId5"/>
    <p:sldId id="454" r:id="rId6"/>
    <p:sldId id="460" r:id="rId7"/>
    <p:sldId id="301" r:id="rId8"/>
  </p:sldIdLst>
  <p:sldSz cx="9144000" cy="6858000" type="screen4x3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CE0C6"/>
    <a:srgbClr val="FFFFFF"/>
    <a:srgbClr val="7CAE3B"/>
    <a:srgbClr val="C5E0B4"/>
    <a:srgbClr val="0000CC"/>
    <a:srgbClr val="339933"/>
    <a:srgbClr val="D1FD23"/>
    <a:srgbClr val="23FD28"/>
    <a:srgbClr val="CC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0925" y="1054735"/>
            <a:ext cx="7241540" cy="518287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42695" y="4286885"/>
            <a:ext cx="143700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盼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rcRect t="11268"/>
          <a:stretch>
            <a:fillRect/>
          </a:stretch>
        </p:blipFill>
        <p:spPr>
          <a:xfrm>
            <a:off x="747395" y="2395855"/>
            <a:ext cx="3129280" cy="33331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47395" y="1118870"/>
            <a:ext cx="1591310" cy="6467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猜一猜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22090" y="1632585"/>
            <a:ext cx="4149090" cy="2796540"/>
          </a:xfrm>
          <a:prstGeom prst="hexagon">
            <a:avLst/>
          </a:prstGeom>
          <a:solidFill>
            <a:srgbClr val="1CE0C6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一件小花衣，</a:t>
            </a:r>
          </a:p>
          <a:p>
            <a:pPr>
              <a:lnSpc>
                <a:spcPct val="13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真是好稀奇。</a:t>
            </a:r>
          </a:p>
          <a:p>
            <a:pPr>
              <a:lnSpc>
                <a:spcPct val="13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太阳出来不能穿，</a:t>
            </a:r>
          </a:p>
          <a:p>
            <a:pPr>
              <a:lnSpc>
                <a:spcPct val="13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下雨穿上最神气。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54830" y="4805045"/>
            <a:ext cx="1919605" cy="1025279"/>
          </a:xfrm>
          <a:prstGeom prst="cloudCallout">
            <a:avLst>
              <a:gd name="adj1" fmla="val -70972"/>
              <a:gd name="adj2" fmla="val -27070"/>
            </a:avLst>
          </a:prstGeom>
          <a:noFill/>
          <a:ln w="44450">
            <a:solidFill>
              <a:srgbClr val="23FD28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雨衣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24840" y="1011555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脉络梳理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4840" y="2219960"/>
            <a:ext cx="7699556" cy="550962"/>
          </a:xfrm>
          <a:prstGeom prst="snip2Diag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部分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第1、2自然段）：写妈妈送“我”新雨衣。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4840" y="4192270"/>
            <a:ext cx="8217478" cy="550962"/>
          </a:xfrm>
          <a:prstGeom prst="snip2DiagRect">
            <a:avLst/>
          </a:prstGeom>
          <a:solidFill>
            <a:srgbClr val="7CAE3B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部分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第4—17自然段）：写尽管下雨还是未能如愿。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4840" y="3168015"/>
            <a:ext cx="5652147" cy="550962"/>
          </a:xfrm>
          <a:prstGeom prst="snip2Diag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部分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第3自然段）：写盼望下雨。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4840" y="5311140"/>
            <a:ext cx="8089616" cy="550962"/>
          </a:xfrm>
          <a:prstGeom prst="snip2Diag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第四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部分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第18—21自然段）：写“我”终于穿上雨衣。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12465" y="1026795"/>
            <a:ext cx="27190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3175" y="2227580"/>
            <a:ext cx="6597650" cy="4010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8620" y="1011555"/>
            <a:ext cx="1793240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品读感悟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1085" y="1118870"/>
            <a:ext cx="2540000" cy="172529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" name="文本框 8"/>
          <p:cNvSpPr txBox="1"/>
          <p:nvPr/>
        </p:nvSpPr>
        <p:spPr>
          <a:xfrm>
            <a:off x="689610" y="2738120"/>
            <a:ext cx="7160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我兴奋地跑进楼门，妈妈让我</a:t>
            </a: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4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 u="sng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9610" y="3404235"/>
            <a:ext cx="6567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还差半小时，妈妈让我</a:t>
            </a:r>
            <a:r>
              <a:rPr lang="en-US" sz="24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8665" y="4210050"/>
            <a:ext cx="6245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我想去买酱油，妈妈说</a:t>
            </a:r>
            <a:r>
              <a:rPr lang="en-US" sz="24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8665" y="4961255"/>
            <a:ext cx="7647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我说炖肉需要很多酱油，妈妈说</a:t>
            </a:r>
            <a:r>
              <a:rPr lang="en-US" sz="24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8620" y="5678805"/>
            <a:ext cx="6701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 algn="l"/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我说爸爸说要炖肉，妈妈</a:t>
            </a:r>
            <a:r>
              <a:rPr lang="en-US" sz="24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98390" y="2552700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准备听英语讲座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87825" y="3198495"/>
            <a:ext cx="170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休息一会儿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81170" y="4210050"/>
            <a:ext cx="17068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她已经买了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45735" y="4961255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她没说要炖肉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92625" y="567880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不相信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25645" y="1260475"/>
            <a:ext cx="4516755" cy="499300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89280" y="3616325"/>
            <a:ext cx="4028440" cy="1894458"/>
          </a:xfrm>
          <a:prstGeom prst="snip2DiagRect">
            <a:avLst/>
          </a:prstGeom>
          <a:noFill/>
          <a:ln w="53975">
            <a:solidFill>
              <a:srgbClr val="1CE0C6"/>
            </a:solidFill>
          </a:ln>
        </p:spPr>
        <p:txBody>
          <a:bodyPr wrap="square">
            <a:spAutoFit/>
          </a:bodyPr>
          <a:lstStyle/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2.课文哪些地方具体描写了“盼”这一心理活动？选出你认为最生动的两处，说说这样写的好处。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7205" y="1036320"/>
            <a:ext cx="1846580" cy="5784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质疑问难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97205" y="2108835"/>
            <a:ext cx="4212590" cy="1008225"/>
          </a:xfrm>
          <a:prstGeom prst="snip2DiagRect">
            <a:avLst/>
          </a:prstGeom>
          <a:solidFill>
            <a:srgbClr val="1CE0C6"/>
          </a:solidFill>
        </p:spPr>
        <p:txBody>
          <a:bodyPr wrap="square" rtlCol="0">
            <a:spAutoFit/>
          </a:bodyPr>
          <a:lstStyle/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1.默读课文，想一想课文是通过哪些事例来写“盼”的？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b639070d-42e4-4756-9007-641ac75e785c}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2</TotalTime>
  <Words>296</Words>
  <Application>Microsoft Office PowerPoint</Application>
  <PresentationFormat>On-screen Show (4:3)</PresentationFormat>
  <Paragraphs>28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406</cp:revision>
  <dcterms:created xsi:type="dcterms:W3CDTF">2013-11-14T01:26:00Z</dcterms:created>
  <dcterms:modified xsi:type="dcterms:W3CDTF">2019-08-10T12:03:05Z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