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383" r:id="rId3"/>
    <p:sldId id="257" r:id="rId4"/>
    <p:sldId id="379" r:id="rId5"/>
    <p:sldId id="378" r:id="rId6"/>
    <p:sldId id="367" r:id="rId7"/>
    <p:sldId id="368" r:id="rId9"/>
    <p:sldId id="369" r:id="rId10"/>
    <p:sldId id="370" r:id="rId11"/>
    <p:sldId id="372" r:id="rId12"/>
    <p:sldId id="373" r:id="rId13"/>
    <p:sldId id="374" r:id="rId14"/>
    <p:sldId id="375" r:id="rId15"/>
    <p:sldId id="376" r:id="rId16"/>
    <p:sldId id="377" r:id="rId17"/>
    <p:sldId id="380" r:id="rId18"/>
  </p:sldIdLst>
  <p:sldSz cx="9144000" cy="6858000" type="screen4x3"/>
  <p:notesSz cx="6858000" cy="9144000"/>
  <p:embeddedFontLst>
    <p:embeddedFont>
      <p:font typeface="Calibri" panose="020F0502020204030204"/>
      <p:regular r:id="rId22"/>
      <p:bold r:id="rId23"/>
      <p:italic r:id="rId24"/>
      <p:boldItalic r:id="rId25"/>
    </p:embeddedFont>
    <p:embeddedFont>
      <p:font typeface="微软雅黑" panose="020B0503020204020204" pitchFamily="34" charset="-122"/>
      <p:regular r:id="rId26"/>
    </p:embeddedFont>
    <p:embeddedFont>
      <p:font typeface="楷体" panose="02010609060101010101" charset="-122"/>
      <p:regular r:id="rId27"/>
    </p:embeddedFont>
    <p:embeddedFont>
      <p:font typeface="黑体" panose="02010609060101010101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FF461"/>
    <a:srgbClr val="FDEDE3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449" autoAdjust="0"/>
  </p:normalViewPr>
  <p:slideViewPr>
    <p:cSldViewPr snapToGrid="0">
      <p:cViewPr>
        <p:scale>
          <a:sx n="100" d="100"/>
          <a:sy n="100" d="100"/>
        </p:scale>
        <p:origin x="-282" y="-264"/>
      </p:cViewPr>
      <p:guideLst>
        <p:guide orient="horz" pos="214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0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375719" y="5934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11.xml"/><Relationship Id="rId21" Type="http://schemas.openxmlformats.org/officeDocument/2006/relationships/tags" Target="../tags/tag10.xml"/><Relationship Id="rId20" Type="http://schemas.openxmlformats.org/officeDocument/2006/relationships/tags" Target="../tags/tag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.xml"/><Relationship Id="rId18" Type="http://schemas.openxmlformats.org/officeDocument/2006/relationships/tags" Target="../tags/tag7.xml"/><Relationship Id="rId17" Type="http://schemas.openxmlformats.org/officeDocument/2006/relationships/tags" Target="../tags/tag6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2221906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推荐一本书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69726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习作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842149" y="980728"/>
            <a:ext cx="3451860" cy="919401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0" cap="none" spc="0" dirty="0">
                <a:ln w="0"/>
                <a:latin typeface="楷体" panose="02010609060101010101" charset="-122"/>
                <a:ea typeface="楷体" panose="02010609060101010101" charset="-122"/>
              </a:rPr>
              <a:t>用具体的故事情节吸引读者。</a:t>
            </a:r>
            <a:endParaRPr lang="zh-CN" altLang="en-US" sz="2400" b="0" cap="none" spc="0" dirty="0">
              <a:ln w="0"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下弧形箭头 7"/>
          <p:cNvSpPr/>
          <p:nvPr/>
        </p:nvSpPr>
        <p:spPr>
          <a:xfrm rot="16200000">
            <a:off x="7318910" y="2492322"/>
            <a:ext cx="2083509" cy="510881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A1C4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6740" y="1898385"/>
            <a:ext cx="6918484" cy="4869418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最大的愿望是能看到冬天的雪，却只能悲痛绝望地接受做火腿的命运，但好朋友夏洛却坚信它能救小猪。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090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吐出根根丝在猪栏上织出了被人类视为奇迹的网上文字，这让威尔伯在集市上赢得了特别奖和个安享天年的未来，小猪得救了。小猪终于看到了冬天的第一场雪，而夏洛却死了，然后，就像所有的轮回，新的生命出生，新的蜘蛛出现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9907" y="498820"/>
            <a:ext cx="1366173" cy="1659587"/>
          </a:xfrm>
          <a:prstGeom prst="roundRect">
            <a:avLst/>
          </a:prstGeom>
          <a:ln>
            <a:noFill/>
          </a:ln>
          <a:effectLst/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630649" y="537589"/>
            <a:ext cx="3451860" cy="1328023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400" b="0" cap="none" spc="0" dirty="0">
                <a:ln w="0"/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0" cap="none" spc="0" dirty="0">
                <a:ln w="0"/>
                <a:latin typeface="楷体" panose="02010609060101010101" charset="-122"/>
                <a:ea typeface="楷体" panose="02010609060101010101" charset="-122"/>
              </a:rPr>
              <a:t>又进一步强调我推荐这本书的原因，尤其是从中悟出的道理。</a:t>
            </a:r>
            <a:endParaRPr lang="zh-CN" altLang="en-US" sz="2400" b="0" cap="none" spc="0" dirty="0">
              <a:ln w="0"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下弧形箭头 7"/>
          <p:cNvSpPr/>
          <p:nvPr/>
        </p:nvSpPr>
        <p:spPr>
          <a:xfrm rot="16200000">
            <a:off x="7296196" y="2487122"/>
            <a:ext cx="2083509" cy="510881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A1C4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4026" y="2247344"/>
            <a:ext cx="6918484" cy="4296921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推荐这本书的原因是：这本书的作者对文中几个重要人物的描写非常精彩，故事情节让人读的引人入胜。从这本书中，我也悟出了一个道理来：朋友之间要相互帮助、和平相处，要像夏洛和威尔伯那样，对彼此关心和帮助，在友谊之桥上没有磕磕绊绊，这才是真正的朋友！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1809" y="668904"/>
            <a:ext cx="1001778" cy="1541538"/>
          </a:xfrm>
          <a:prstGeom prst="roundRect">
            <a:avLst/>
          </a:prstGeom>
          <a:ln>
            <a:noFill/>
          </a:ln>
          <a:effectLst/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2299" y="2250471"/>
            <a:ext cx="6256973" cy="1532334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这就是我推荐给大家的好书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夏洛蒂的网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，你觉得怎么样？不如来一起看看吧。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25818" y="1338580"/>
            <a:ext cx="4368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/>
              <a:t>总结恰到好处，有画龙点睛之妙。</a:t>
            </a:r>
            <a:endParaRPr lang="zh-CN" altLang="en-US" sz="2000" dirty="0"/>
          </a:p>
        </p:txBody>
      </p:sp>
      <p:sp>
        <p:nvSpPr>
          <p:cNvPr id="14" name="下弧形箭头 13"/>
          <p:cNvSpPr/>
          <p:nvPr/>
        </p:nvSpPr>
        <p:spPr>
          <a:xfrm rot="16200000">
            <a:off x="6711856" y="1929211"/>
            <a:ext cx="1595120" cy="413861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A1C4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70791" y="4240194"/>
            <a:ext cx="63455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简评：文章条理清晰，不但介绍书的主要内容，更难能可贵的一点是还写了推荐的原因，可见你对这本书真的很喜欢。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1265969" y="3946793"/>
            <a:ext cx="6671049" cy="2088232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2725817" y="1256145"/>
            <a:ext cx="4016693" cy="611505"/>
          </a:xfrm>
          <a:prstGeom prst="roundRect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终止 17"/>
          <p:cNvSpPr/>
          <p:nvPr/>
        </p:nvSpPr>
        <p:spPr>
          <a:xfrm>
            <a:off x="953691" y="4478656"/>
            <a:ext cx="7202329" cy="1412875"/>
          </a:xfrm>
          <a:prstGeom prst="flowChartTermina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1"/>
      <p:bldP spid="14" grpId="0" bldLvl="0" animBg="1"/>
      <p:bldP spid="15" grpId="0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 rot="10800000" flipV="1">
            <a:off x="1814016" y="985149"/>
            <a:ext cx="5701189" cy="5107781"/>
          </a:xfrm>
          <a:prstGeom prst="roundRect">
            <a:avLst/>
          </a:prstGeom>
          <a:noFill/>
          <a:ln w="38100" cmpd="sng">
            <a:solidFill>
              <a:srgbClr val="92D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推荐理由可以只写一点，也可以写兄点。注意分段写。把重要的理由写具体。可以结合书中相关的情节、人物、对话或插图等来说明你的理由，可以转述和摘录书中的精彩片段，还可以引用别人对这本书的评价。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737474" y="1793875"/>
            <a:ext cx="7500389" cy="3890829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71659" y="2072868"/>
            <a:ext cx="5967716" cy="334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开头      你推荐什么书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?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中间      书的主要内容是什么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?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          为什么推荐它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?(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精彩内容、      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720090"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          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你喜欢的人物、阅读感受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结尾      点题，再一次热情推荐。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720090">
              <a:lnSpc>
                <a:spcPct val="150000"/>
              </a:lnSpc>
            </a:pP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737475" y="758221"/>
            <a:ext cx="75003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90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“推荐一本书”我们该怎么写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?</a:t>
            </a:r>
            <a:endParaRPr lang="en-US" altLang="zh-CN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649695" y="1317979"/>
            <a:ext cx="5844611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快拿起手中的笔写一写你要推荐给大家的一本书吧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！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925116" y="2308909"/>
            <a:ext cx="7293769" cy="32305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把家人想象成相应的动物，写出他们之间的相像点，享受家人角色转换的趣味，感受“小小‘动物园’”的氛围。 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重点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通过讨论，观摩例文，发现并初步运用将家人写出动物特征的方法，获得新经验。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难点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 dirty="0"/>
          </a:p>
        </p:txBody>
      </p:sp>
      <p:sp>
        <p:nvSpPr>
          <p:cNvPr id="6" name="圆角矩形 6"/>
          <p:cNvSpPr/>
          <p:nvPr/>
        </p:nvSpPr>
        <p:spPr>
          <a:xfrm>
            <a:off x="3687220" y="112517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本课目标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标注 11"/>
          <p:cNvSpPr>
            <a:spLocks noChangeArrowheads="1"/>
          </p:cNvSpPr>
          <p:nvPr/>
        </p:nvSpPr>
        <p:spPr bwMode="auto">
          <a:xfrm>
            <a:off x="2126837" y="1627650"/>
            <a:ext cx="6049289" cy="2350366"/>
          </a:xfrm>
          <a:prstGeom prst="wedgeRoundRectCallout">
            <a:avLst>
              <a:gd name="adj1" fmla="val -52612"/>
              <a:gd name="adj2" fmla="val 31302"/>
              <a:gd name="adj3" fmla="val 16667"/>
            </a:avLst>
          </a:prstGeom>
          <a:solidFill>
            <a:srgbClr val="FDEDE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读一本好书如同交一个好朋友。把读过的好书推荐给同学，就像把好朋友介绍给他们一样。你今天要推荐什么书给你的朋友呢？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42547" y="5079557"/>
            <a:ext cx="912971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小红</a:t>
            </a:r>
            <a:endParaRPr lang="zh-CN" altLang="en-US" sz="16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550194" y="1812405"/>
            <a:ext cx="2872774" cy="4296119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8" name="圆角矩形 16"/>
          <p:cNvSpPr/>
          <p:nvPr/>
        </p:nvSpPr>
        <p:spPr>
          <a:xfrm>
            <a:off x="443055" y="749477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我知道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标注 11"/>
          <p:cNvSpPr>
            <a:spLocks noChangeArrowheads="1"/>
          </p:cNvSpPr>
          <p:nvPr/>
        </p:nvSpPr>
        <p:spPr bwMode="auto">
          <a:xfrm>
            <a:off x="4102910" y="1590540"/>
            <a:ext cx="2872773" cy="3489016"/>
          </a:xfrm>
          <a:prstGeom prst="wedgeRoundRectCallout">
            <a:avLst>
              <a:gd name="adj1" fmla="val 57843"/>
              <a:gd name="adj2" fmla="val 31302"/>
              <a:gd name="adj3" fmla="val 16667"/>
            </a:avLst>
          </a:prstGeom>
          <a:solidFill>
            <a:srgbClr val="E1EFE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我最喜欢的书是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西游记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。因为里面有神通广大的孙悟空，他会七十二变化，还有火眼金睛。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79439" y="5785358"/>
            <a:ext cx="124001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小明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49689" y="983665"/>
            <a:ext cx="1422467" cy="1963562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2234" y="3504289"/>
            <a:ext cx="1397378" cy="2547118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10" name="矩形 9"/>
          <p:cNvSpPr/>
          <p:nvPr/>
        </p:nvSpPr>
        <p:spPr>
          <a:xfrm>
            <a:off x="6987716" y="296414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诸葛亮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49614" y="60514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关羽</a:t>
            </a:r>
            <a:endParaRPr lang="zh-CN" altLang="en-US" sz="1400" dirty="0">
              <a:solidFill>
                <a:srgbClr val="7030A0"/>
              </a:solidFill>
            </a:endParaRPr>
          </a:p>
        </p:txBody>
      </p:sp>
      <p:sp>
        <p:nvSpPr>
          <p:cNvPr id="14" name="圆角矩形 16"/>
          <p:cNvSpPr/>
          <p:nvPr/>
        </p:nvSpPr>
        <p:spPr>
          <a:xfrm>
            <a:off x="443055" y="749477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我知道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标注 11"/>
          <p:cNvSpPr>
            <a:spLocks noChangeArrowheads="1"/>
          </p:cNvSpPr>
          <p:nvPr/>
        </p:nvSpPr>
        <p:spPr bwMode="auto">
          <a:xfrm>
            <a:off x="2260122" y="2206052"/>
            <a:ext cx="4091321" cy="2254826"/>
          </a:xfrm>
          <a:prstGeom prst="wedgeRoundRectCallout">
            <a:avLst>
              <a:gd name="adj1" fmla="val -58522"/>
              <a:gd name="adj2" fmla="val 36938"/>
              <a:gd name="adj3" fmla="val 16667"/>
            </a:avLst>
          </a:prstGeom>
          <a:solidFill>
            <a:srgbClr val="EA976B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我最想推荐的书是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三国演义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。因为里面有神机妙算的诸葛亮，还有智勇双全的关羽。</a:t>
            </a:r>
            <a:endParaRPr lang="en-US" altLang="zh-CN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1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21347" y="2202833"/>
            <a:ext cx="2130467" cy="3615337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圆角矩形 16"/>
          <p:cNvSpPr/>
          <p:nvPr/>
        </p:nvSpPr>
        <p:spPr>
          <a:xfrm>
            <a:off x="443055" y="749477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我知道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标注 11"/>
          <p:cNvSpPr>
            <a:spLocks noChangeArrowheads="1"/>
          </p:cNvSpPr>
          <p:nvPr/>
        </p:nvSpPr>
        <p:spPr bwMode="auto">
          <a:xfrm>
            <a:off x="3736075" y="2039719"/>
            <a:ext cx="3373439" cy="1970783"/>
          </a:xfrm>
          <a:prstGeom prst="wedgeRoundRectCallout">
            <a:avLst>
              <a:gd name="adj1" fmla="val 55517"/>
              <a:gd name="adj2" fmla="val 27859"/>
              <a:gd name="adj3" fmla="val 16667"/>
            </a:avLst>
          </a:prstGeom>
          <a:solidFill>
            <a:srgbClr val="FFF46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如果让推荐，我要推荐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淘气包马小跳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系列书</a:t>
            </a:r>
            <a:endParaRPr lang="en-US" altLang="zh-CN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1547575" y="1736725"/>
            <a:ext cx="6480810" cy="3384550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80498" y="2490282"/>
            <a:ext cx="54149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当堂训练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分小组讨论。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同学们把自己喜欢的书简单地说给大家听。注意要抓住重点，语言要简洁。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443055" y="749477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3301395" y="2112064"/>
            <a:ext cx="2541211" cy="715089"/>
          </a:xfrm>
          <a:prstGeom prst="round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推荐一本书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3687220" y="1029642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2097" y="3058534"/>
            <a:ext cx="77096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想想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你喜欢的这本书全名是什么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作者你知道吗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为什么喜欢这本书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是书中人物吸引你？是哪个情节吸引你？是哪些优美的句子吸引你？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给每个问题都写上一段。写好了读给同桌听，看看有没有不通顺的句子。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圆角矩形 2"/>
          <p:cNvSpPr/>
          <p:nvPr/>
        </p:nvSpPr>
        <p:spPr>
          <a:xfrm>
            <a:off x="584938" y="2961071"/>
            <a:ext cx="7939088" cy="3290850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938" y="658512"/>
            <a:ext cx="1307855" cy="1702123"/>
          </a:xfrm>
          <a:prstGeom prst="roundRect">
            <a:avLst/>
          </a:prstGeom>
          <a:ln>
            <a:noFill/>
          </a:ln>
          <a:effectLst/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8108" y="2243458"/>
            <a:ext cx="6292775" cy="4869418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我看过许许多多有趣的书，其中，对我印象深刻的本书就是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夏洛的网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。这本书的作者是美国的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E·B·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怀特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090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这本书的主要内容是：这本书主要讲述在朱克曼家的谷仓里，住着群小动物，其中小猪威尔伯和蜘蛛夏洛建立了真挚的友谊。然而，威尔伯未来的命运却是成为熏肉火腿。作为一只猪，威尔伯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134904" y="3412852"/>
            <a:ext cx="1437096" cy="161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/>
          <p:cNvSpPr/>
          <p:nvPr/>
        </p:nvSpPr>
        <p:spPr>
          <a:xfrm>
            <a:off x="5365523" y="1115849"/>
            <a:ext cx="3449361" cy="578882"/>
          </a:xfrm>
          <a:prstGeom prst="roundRect">
            <a:avLst/>
          </a:prstGeom>
          <a:noFill/>
          <a:ln>
            <a:solidFill>
              <a:srgbClr val="49B50B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>
                <a:ln w="0"/>
                <a:latin typeface="楷体" panose="02010609060101010101" charset="-122"/>
                <a:ea typeface="楷体" panose="02010609060101010101" charset="-122"/>
              </a:rPr>
              <a:t>介绍了书名和作者。</a:t>
            </a:r>
            <a:endParaRPr lang="zh-CN" altLang="en-US" sz="2800" b="0" cap="none" spc="0" dirty="0">
              <a:ln w="0"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下弧形箭头 7"/>
          <p:cNvSpPr/>
          <p:nvPr/>
        </p:nvSpPr>
        <p:spPr>
          <a:xfrm rot="16200000">
            <a:off x="7008813" y="2079466"/>
            <a:ext cx="1481455" cy="665798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A1C4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53691" y="3601277"/>
            <a:ext cx="10915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介绍了书的主要内容。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7006801" y="4437381"/>
            <a:ext cx="568166" cy="57467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矩形: 圆角 17"/>
          <p:cNvSpPr/>
          <p:nvPr/>
        </p:nvSpPr>
        <p:spPr>
          <a:xfrm>
            <a:off x="7654167" y="3412331"/>
            <a:ext cx="1091565" cy="2099945"/>
          </a:xfrm>
          <a:prstGeom prst="roundRect">
            <a:avLst/>
          </a:prstGeom>
          <a:grpFill/>
          <a:ln>
            <a:solidFill>
              <a:schemeClr val="accent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951708" y="3787257"/>
            <a:ext cx="1630460" cy="169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2787" y="499472"/>
            <a:ext cx="999781" cy="17559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: 圆角 13"/>
          <p:cNvSpPr/>
          <p:nvPr/>
        </p:nvSpPr>
        <p:spPr>
          <a:xfrm>
            <a:off x="2804173" y="1413188"/>
            <a:ext cx="2279770" cy="646986"/>
          </a:xfrm>
          <a:prstGeom prst="round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推荐一本书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bldLvl="0" animBg="1"/>
      <p:bldP spid="8" grpId="0" bldLvl="0" animBg="1"/>
      <p:bldP spid="16" grpId="0"/>
      <p:bldP spid="18" grpId="0" bldLvl="0" animBg="1"/>
      <p:bldP spid="1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DOC_GUID" val="{94641974-dcd1-477f-9f28-6d5419e37239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1254</Words>
  <Application>WPS 演示</Application>
  <PresentationFormat>全屏显示(4:3)</PresentationFormat>
  <Paragraphs>82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楷体</vt:lpstr>
      <vt:lpstr>Comic Sans MS</vt:lpstr>
      <vt:lpstr>黑体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84</cp:revision>
  <dcterms:created xsi:type="dcterms:W3CDTF">2019-01-28T06:44:00Z</dcterms:created>
  <dcterms:modified xsi:type="dcterms:W3CDTF">2020-11-16T03:08:12Z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