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950" r:id="rId2"/>
    <p:sldId id="825" r:id="rId3"/>
    <p:sldId id="1206" r:id="rId4"/>
    <p:sldId id="1264" r:id="rId5"/>
    <p:sldId id="1331" r:id="rId6"/>
    <p:sldId id="1332" r:id="rId7"/>
    <p:sldId id="1333" r:id="rId8"/>
    <p:sldId id="1334" r:id="rId9"/>
    <p:sldId id="1335" r:id="rId10"/>
    <p:sldId id="1312" r:id="rId11"/>
    <p:sldId id="1313" r:id="rId12"/>
    <p:sldId id="1341" r:id="rId13"/>
    <p:sldId id="1342" r:id="rId14"/>
    <p:sldId id="1343" r:id="rId15"/>
    <p:sldId id="1344" r:id="rId16"/>
    <p:sldId id="1314" r:id="rId17"/>
    <p:sldId id="1315" r:id="rId18"/>
    <p:sldId id="1316" r:id="rId19"/>
    <p:sldId id="1345" r:id="rId20"/>
    <p:sldId id="1317" r:id="rId21"/>
    <p:sldId id="1346" r:id="rId22"/>
    <p:sldId id="1318" r:id="rId23"/>
    <p:sldId id="1347" r:id="rId24"/>
    <p:sldId id="1348" r:id="rId25"/>
    <p:sldId id="1349" r:id="rId26"/>
    <p:sldId id="1338" r:id="rId27"/>
    <p:sldId id="1339" r:id="rId28"/>
    <p:sldId id="977" r:id="rId29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6" autoAdjust="0"/>
    <p:restoredTop sz="98709" autoAdjust="0"/>
  </p:normalViewPr>
  <p:slideViewPr>
    <p:cSldViewPr>
      <p:cViewPr>
        <p:scale>
          <a:sx n="100" d="100"/>
          <a:sy n="100" d="100"/>
        </p:scale>
        <p:origin x="-768" y="-28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0000000\224523qya982k4h2tthhe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23" r="830" b="-1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4" name="标题 2"/>
          <p:cNvSpPr txBox="1">
            <a:spLocks/>
          </p:cNvSpPr>
          <p:nvPr/>
        </p:nvSpPr>
        <p:spPr>
          <a:xfrm>
            <a:off x="2945296" y="3833267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核心突破四　精准翻译句子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(</a:t>
            </a:r>
            <a:r>
              <a:rPr lang="zh-CN" altLang="zh-CN" sz="3800" kern="100" dirty="0">
                <a:latin typeface="Times New Roman"/>
                <a:ea typeface="微软雅黑" pitchFamily="34" charset="-122"/>
              </a:rPr>
              <a:t>一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)</a:t>
            </a:r>
            <a:endParaRPr lang="zh-CN" altLang="zh-CN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符合</a:t>
            </a:r>
            <a:r>
              <a:rPr lang="en-US" altLang="zh-CN" sz="3200" kern="100" dirty="0">
                <a:latin typeface="宋体"/>
                <a:ea typeface="楷体_GB2312" pitchFamily="49" charset="-122"/>
                <a:cs typeface="Times New Roman"/>
              </a:rPr>
              <a:t>“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信</a:t>
            </a:r>
            <a:r>
              <a:rPr lang="en-US" altLang="zh-CN" sz="3200" kern="100" dirty="0">
                <a:latin typeface="宋体"/>
                <a:ea typeface="楷体_GB2312" pitchFamily="49" charset="-122"/>
                <a:cs typeface="Times New Roman"/>
              </a:rPr>
              <a:t>”“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直</a:t>
            </a:r>
            <a:r>
              <a:rPr lang="en-US" altLang="zh-CN" sz="3200" kern="100" dirty="0">
                <a:latin typeface="宋体"/>
                <a:ea typeface="楷体_GB2312" pitchFamily="49" charset="-122"/>
                <a:cs typeface="Times New Roman"/>
              </a:rPr>
              <a:t>”“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境</a:t>
            </a:r>
            <a:r>
              <a:rPr lang="en-US" altLang="zh-CN" sz="3200" kern="100" dirty="0">
                <a:latin typeface="宋体"/>
                <a:ea typeface="楷体_GB2312" pitchFamily="49" charset="-122"/>
                <a:cs typeface="Times New Roman"/>
              </a:rPr>
              <a:t>”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，落实得分点</a:t>
            </a:r>
          </a:p>
        </p:txBody>
      </p:sp>
      <p:sp>
        <p:nvSpPr>
          <p:cNvPr id="15" name="矩形 14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五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7310" y="941208"/>
            <a:ext cx="1079579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翻译下列句子，体会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直译与意译相结合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的翻译原则。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但以刘日薄西山，气息奄奄，人命危浅，朝不虑夕。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边悟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614" y="2180426"/>
            <a:ext cx="1068890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因为祖母刘氏的生命就像太阳将要落山一样，气息微弱，生命垂危，随时都可能死亡。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697310" y="3608801"/>
            <a:ext cx="107957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日薄西山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是比喻，需要译出比喻特点，意译；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朝不虑夕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要意译其义。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400811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7310" y="117426"/>
            <a:ext cx="1079579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衡下车，治威严。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视事三年，上书乞骸骨。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718989" y="699896"/>
            <a:ext cx="1068890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张衡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一上任就治理严厉。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上任三年，给朝廷上书请求退职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回家。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97310" y="2029948"/>
            <a:ext cx="107957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下车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视事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是专用语，需意译；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乞骸骨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是退休的委婉说法，需意译。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697310" y="3383072"/>
            <a:ext cx="107957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而君畏匿之，恐惧殊甚。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</a:t>
            </a:r>
          </a:p>
        </p:txBody>
      </p:sp>
      <p:sp>
        <p:nvSpPr>
          <p:cNvPr id="9" name="矩形 8"/>
          <p:cNvSpPr/>
          <p:nvPr/>
        </p:nvSpPr>
        <p:spPr>
          <a:xfrm>
            <a:off x="1943125" y="4005858"/>
            <a:ext cx="7176417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然而您却害怕、躲避他，怕得太过分了。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310" y="4716413"/>
            <a:ext cx="107957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畏匿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是两个词，须直译；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恐惧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殊甚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皆是同义复词，不必逐一翻译。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0560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  <p:bldP spid="11" grpId="0"/>
      <p:bldP spid="11" grpId="1"/>
      <p:bldP spid="11" grpId="2"/>
      <p:bldP spid="11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7310" y="559401"/>
            <a:ext cx="1079579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臣自非经过其地，则虽久处官曹，日理章疏，犹不得其详，况陛下高居九重之上耶？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</a:t>
            </a:r>
          </a:p>
        </p:txBody>
      </p:sp>
      <p:sp>
        <p:nvSpPr>
          <p:cNvPr id="4" name="矩形 3"/>
          <p:cNvSpPr/>
          <p:nvPr/>
        </p:nvSpPr>
        <p:spPr>
          <a:xfrm>
            <a:off x="718989" y="1807949"/>
            <a:ext cx="1068890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假如不是经过那些地方，那么，尽管久居官署，每天处理公文，尚且不能了解详情，何况陛下深居皇宫禁地呢？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97310" y="3176753"/>
            <a:ext cx="107957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九重之上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不能直译为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高高的天上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，应意译为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皇宫禁地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308894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4606" y="448635"/>
            <a:ext cx="1079579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翻译中需要意译的多是使用固定词语及修辞手法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比喻、互文、用典、借代、委婉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的地方。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翻译下列句子，体会意译的特点。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纵一苇之所如。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1772022" y="2958988"/>
            <a:ext cx="364802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任凭小船随意漂荡。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94606" y="3751076"/>
            <a:ext cx="1079579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使用了比喻的修辞手法，须把本体翻译出来。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51953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7310" y="510716"/>
            <a:ext cx="1079579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臣生当陨首，死当结草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</a:t>
            </a:r>
          </a:p>
        </p:txBody>
      </p:sp>
      <p:sp>
        <p:nvSpPr>
          <p:cNvPr id="4" name="矩形 3"/>
          <p:cNvSpPr/>
          <p:nvPr/>
        </p:nvSpPr>
        <p:spPr>
          <a:xfrm>
            <a:off x="697310" y="1093186"/>
            <a:ext cx="1068890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活着应当不惜牺牲性命为国出力，死后也要像结草老人那样报答您的大恩。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97310" y="2454932"/>
            <a:ext cx="1079579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结草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是用典，应把典故意思翻译出来。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697310" y="3175012"/>
            <a:ext cx="10795792" cy="13380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燕赵之收藏，韩魏之经营，齐楚之精英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</a:t>
            </a:r>
          </a:p>
        </p:txBody>
      </p:sp>
      <p:sp>
        <p:nvSpPr>
          <p:cNvPr id="9" name="矩形 8"/>
          <p:cNvSpPr/>
          <p:nvPr/>
        </p:nvSpPr>
        <p:spPr>
          <a:xfrm>
            <a:off x="1803301" y="3751076"/>
            <a:ext cx="868346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燕、赵、韩、魏、齐、楚六国所积存的金玉珠宝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310" y="4615172"/>
            <a:ext cx="1079579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此处用了互文手法，不能直译。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1269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  <p:bldP spid="11" grpId="0"/>
      <p:bldP spid="11" grpId="1"/>
      <p:bldP spid="11" grpId="2"/>
      <p:bldP spid="11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7310" y="510716"/>
            <a:ext cx="1079579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既无伯叔，终鲜兄弟。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1921446" y="1093186"/>
            <a:ext cx="597396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既没有伯伯叔叔，也没有哥哥弟弟。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697310" y="1917626"/>
            <a:ext cx="1079579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构成互文，须把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697310" y="2709714"/>
            <a:ext cx="1079579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相如因持璧却立，倚柱，怒发上冲冠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</a:t>
            </a:r>
          </a:p>
        </p:txBody>
      </p:sp>
      <p:sp>
        <p:nvSpPr>
          <p:cNvPr id="9" name="矩形 8"/>
          <p:cNvSpPr/>
          <p:nvPr/>
        </p:nvSpPr>
        <p:spPr>
          <a:xfrm>
            <a:off x="757089" y="3323878"/>
            <a:ext cx="1050699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蔺相如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于是捧着璧退了几步站住，背靠着柱子，愤怒得头发像要顶起帽子。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310" y="4721088"/>
            <a:ext cx="107957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怒发冲冠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用了夸张手法，仍要译出夸张，前面要加上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像要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快要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0027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  <p:bldP spid="6" grpId="1"/>
      <p:bldP spid="11" grpId="0"/>
      <p:bldP spid="11" grpId="1"/>
      <p:bldP spid="11" grpId="2"/>
      <p:bldP spid="11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6872" y="584333"/>
            <a:ext cx="1101278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三、翻译基本步骤：审题、切分、拟写、复查，重在审出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语境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翻译有四个基本步骤：审题、切分、拟写、复查。最重要的是审题。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第一步：审题。说到审题，似乎与翻译不搭界。其实，它也有个审题问题，而且特别重要。翻译的审题有两个要点：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审语境。一是审译句的外部语境，即上下文，看译句的上文是何意，下文又是何意，这叫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句不离段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。二是审译句的内部语境，看陈述对象是谁、句子有什么特点等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000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2221" y="45418"/>
            <a:ext cx="11346486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审得分点。翻译评分是因点赋分，译出得分点才给分。因此要译好句子，拿到分数，必须知道该题的得分点在哪里，这样翻译才有目标，有着力点。文言译句常见的得分点主要有：关键词语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实词、虚词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，重点是实词；特殊句式。审出得分点的方法有：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出关键词语：在翻译题中命题人往往会设置几个关键得分点，这几个关键得分点多数是句中的关键词语。这些关键词语有两类：一类是实词，这是主要的；一类是虚词。实词从词性方面看，指名词、动词、形容词、数量词，重点是动词；从知识点方面看，指通假字、古今异义词、偏义复词、活用实词、多义实词，重点是古今异义词、活用实词、多义实词。虚词是指《考试说明》规定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个虚词，重点是有多种意义、用法的虚词。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884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64064" y="378888"/>
            <a:ext cx="1090375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审出特殊句式：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寻标志。一般的特殊句式，都有其语言标志，抓住这些标志，就基本能锁定它。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联语境。有一些特殊句子，无任何语言标志，如直接判断句、意念被动句、省略句等，这时就需要联系语境来判定其性质。另外，一些有标志词的句子也要联系语境，因为它不一定是特殊句式，如带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第二步：切分。将译句以词为单位逐一切分，再逐一翻译。切分的好处是能保证字字落实，最能发现句中的与现代汉语形似实异的古今异义词、偏义复词，以及与现代汉语形似意同的同义复词。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880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32123" y="589688"/>
            <a:ext cx="1090375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第三步：拟写。拟写过程中要做到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：卷面清洁，字迹清楚，笔画清晰。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：不写潦草字，不写繁体字，不写错别字。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第四步：复查。拟写好之后再读一读、查一查，看看得分点是否落实，是否有语病，是否有错别字等。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283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6876" y="909514"/>
            <a:ext cx="1097220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一、翻译基本要求：信、达、雅，重在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信，就是指译文要准确地表达原文的意思，不歪曲，不漏译，不随意增减。在平时翻译时，考生做不到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的要求，主要表现在漏译、误译和赘译上。漏译，误译，赘译，就不可能达到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这一最基本的翻译标准。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40000"/>
              </a:lnSpc>
              <a:tabLst>
                <a:tab pos="2133600" algn="l"/>
              </a:tabLst>
              <a:defRPr/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掌握关键能力</a:t>
            </a:r>
            <a:r>
              <a:rPr lang="en-US" altLang="zh-CN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             </a:t>
            </a:r>
            <a:r>
              <a:rPr lang="zh-CN" altLang="en-US" sz="2800" b="1" kern="100" dirty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 </a:t>
            </a:r>
            <a:r>
              <a:rPr lang="zh-CN" altLang="en-US" sz="2800" b="1" kern="100" dirty="0" smtClean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               翻译基本能力要求</a:t>
            </a:r>
            <a:endParaRPr lang="zh-CN" altLang="zh-CN" sz="2800" b="1" kern="100" dirty="0">
              <a:solidFill>
                <a:srgbClr val="FFFF00"/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92112" y="981522"/>
            <a:ext cx="1118713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请按翻译基本步骤完成翻译。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乾隆乙未，余过真州，同年沈椒园廉使以所撰《同老会序》示余。同老者，六老人同庚，为会以聊昆季之欢也。会主为鲍竹溪先生，余心钦迟之，未由修士相见礼。今岁乙卯矣，余小住邗江，先生之子志道以先生《行状》乞传。余不禁谡然敛袂而起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有是哉！二十年前思见之人，不可得见；今因交其子得见其事状，是不见先生，犹见先生也。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奋吾笔以永其人，旧史官</a:t>
            </a:r>
            <a:r>
              <a:rPr lang="en-US" altLang="zh-CN" sz="2800" u="heavy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u="heavy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u="heavy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其奚辞？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边悟</a:t>
            </a:r>
            <a:r>
              <a:rPr lang="en-US" altLang="zh-CN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7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521163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生讳宜瑗，号景玉，一字竹溪，新安棠樾村人。世为望族，幼习《四字书》，听人讲解，憬然夙悟。亡何，生母不禄，太公与继妣在堂，家贫甚。先生出贾于外，岁终必冲风雪归，具甘旨为堂上欢。晚年，子志道善经纪，家业渐裕，先生益得行其志。凡有裨于乡党戚里者，赴之若嗜欲之切于身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闻志道业已饶益，而先生俭约如初，犹时时以训词相勖毖。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可谓大行不加之君子矣。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选自袁枚《鲍竹溪先生传》，有删改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旧史官：作者的谦称。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9710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4828" y="261442"/>
            <a:ext cx="1129901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奋吾笔以永其人，旧史官其奚辞？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第一步：审题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审语境：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外部语境：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审得分点：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特殊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5988" y="2166900"/>
            <a:ext cx="9338026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spc="-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鲍先生的儿子志道向我乞传，我回答：我对鲍先生钦迟已久。</a:t>
            </a:r>
            <a:endParaRPr lang="zh-CN" altLang="zh-CN" sz="1050" kern="100" spc="-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2311271" y="292573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陈述对象是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，句式是反问句。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76920" y="4077866"/>
            <a:ext cx="401584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奋、永、其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第二个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、辞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9123" y="4869954"/>
            <a:ext cx="3038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奚辞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7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4828" y="507102"/>
            <a:ext cx="1129901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第二步：切分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步：拟写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步：复查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检查得分点是否落实，是否有语病、错别字等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670" y="1116416"/>
            <a:ext cx="9338026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奋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吾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笔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永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人，旧史官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奚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辞？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1445801" y="2442544"/>
            <a:ext cx="940193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尽力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秉笔直书来使先生永垂不朽，我怎么会推辞呢？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426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4828" y="261442"/>
            <a:ext cx="1129901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闻志道业已饶益，而先生俭约如初，犹时时以训词相勖毖。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第一步：审题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审语境：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外部语境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审得分点：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特殊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5229" y="2153562"/>
            <a:ext cx="7998449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该段叙述鲍先生的品行，尤其是晚年所做的善举。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2345229" y="2826675"/>
            <a:ext cx="736611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主语是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，句子有三个层次，转折句。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6882" y="4077866"/>
            <a:ext cx="377539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业、训词、相、勖、毖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73804" y="4733943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507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4828" y="261442"/>
            <a:ext cx="1129901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第二步：切分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步：拟写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步：复查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检查得分点是否落实，是否有语病、错别字等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590" y="863659"/>
            <a:ext cx="10968489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闻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志道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业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饶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益，而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先生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俭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约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初，犹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时时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训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词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相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/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毖。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说明：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构成同义复词，也可把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理解为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家业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已经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俭约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是同义复词。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spc="-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586841" y="3437334"/>
            <a:ext cx="110603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听说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鲍志道已经生活富足，可是鲍竹溪先生仍然像当初一样节俭，还常常用教导的话勉励、告诫他。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951026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05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7271" y="184343"/>
            <a:ext cx="1149943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乾隆乙未年间，我经过真州，同榜中举的沈椒园廉使把他写的《同老会序》给我看。同老，说的是六个老人同岁，大家聚会一起来聊聊兄弟欢聚之情。聚会的主持人是鲍竹溪先生，我内心十分钦佩他，只是未能置备士相见的礼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只是没有机会实行士相见的礼仪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。今年是乙卯年，我在邗江暂住，鲍先生的儿子志道把先生的《行状》给我，要求我为先生作传。我不禁肃然，恭敬地整理衣冠起身，说：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有这样的事情！二十年前我想见的人，未能见到；今天因为结交了他的儿子能看到先生的事略，这是不见先生如同见先生一样。我将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秉笔直书来使先生永垂不朽，我怎么会推辞呢？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421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6321" y="594912"/>
            <a:ext cx="1149943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生名宜瑗，号景玉，一字竹溪，新安县棠樾村人。世代为望族，幼年学习《四字书》，听人讲解，很快就能领悟。不久，生母去世了，太公和继母健在，家里很贫困。先生出门做生意，年终一定冒着风雪回家，为长辈欢愉准备好美味。先生晚年，儿子鲍志道善于经营，家中产业渐渐丰裕，先生也就能够更好地随自己的意志行事。凡是对同乡亲戚有好处的事，前往做起来就好像是对自己特别有好处的爱好一样。听说鲍志道已经生活富足，可是鲍竹溪先生仍然像当初一样节俭，还常常用教导的话勉励、告诫他。先生可说是品德高尚不能超过的君子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7771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Administrator\Desktop\0000000\224523qya982k4h2tthhe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23" r="830" b="-1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47031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指出下面译句存在的漏译、误译现象，体会翻译要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的要义。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原句：吾不起中国，故王此；使我居中国，何遽不若汉！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译句：我没有从中原起兵，所以在这里称王；假如我身处中原，怎么比不上汉王！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漏译、误译之处：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练边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悟</a:t>
            </a:r>
            <a:r>
              <a:rPr lang="en-US" altLang="zh-CN" sz="2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6894" y="3357786"/>
            <a:ext cx="700214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57490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47031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原句：耕者，不复督其力；用者，不复计其出入。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译句：耕种的人，不再出力；使用的人，不再计算支出与收入。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漏译、误译之处：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530642" y="2086025"/>
            <a:ext cx="11012789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漏译了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，督促，在这里是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被督促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误译了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计其出入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，应译为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根据收入确定支出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22840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2184" y="805712"/>
            <a:ext cx="11187139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达，就是指译文要明白通顺，符合现代汉语的表述习惯，没有语病。为此，一些特殊句式需要译成现代汉语句式，适当增加一些词语使语意更流畅，不得出现病句。硬译是不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的典型表现，翻译固然需要字字句句对应，但也要临场变通、灵活处理，尤其对那些难理解而靠推断的词语，不能强行翻译。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2794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847031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指出下面译句存在的不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现象，体会翻译要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的要义。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原句：遇人一以诚意，无所矫饰，善知人，多所称，荐士为时名臣者甚众。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译句：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王尧臣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对待别人全都真诚，没有虚假掩饰，善于识人，常常称道别人，推荐人成为当时名臣的很多。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之处：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________</a:t>
            </a:r>
            <a:endParaRPr lang="en-US" altLang="zh-CN" sz="2800" kern="100" dirty="0" smtClean="0">
              <a:latin typeface="Times New Roman"/>
              <a:ea typeface="华文细黑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练边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悟</a:t>
            </a:r>
            <a:r>
              <a:rPr lang="en-US" altLang="zh-CN" sz="2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848" y="3977283"/>
            <a:ext cx="11230966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推荐人成为当时名臣的很多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结构混乱，应在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推荐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后加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00017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49474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原句：母归，但见女抱庭树眠，亦不之虑。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译句：母亲回来后，只见女儿靠着院中的树睡觉，不再怀疑了。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之处：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530642" y="1788468"/>
            <a:ext cx="11012789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不之虑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是个宾语前置句，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是动词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的宾语。译句未译出这个句式特点，既丢掉了得分点，又不符合现代汉语的语法规范。文言文中特殊句式须转换成现代汉语句式，这是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的要求。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8842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2184" y="405458"/>
            <a:ext cx="11187139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雅，是翻译较高层次的要求。在考试中一般不做要求。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二、翻译基本原则：直译加意译，重在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直译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直译和意译是翻译的两种基本方法。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直译，就是严格按照原文的词句进行翻译，有一词一句便译一词一句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个别失去实在意义的虚词除外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，而且词句的次序也不能变动。直译要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一对一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地进行翻译，要竭力保持原文遣词造句的特点，力求风格也和原文一致。所谓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，就是能够直译的词句，要尽量直译。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0421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7640" y="449155"/>
            <a:ext cx="10858127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意译，是指按照原文的大意灵活变通地进行翻译。意译不拘泥于原文词句，根据现代汉语的表达习惯可以采用与原文差异较大的表达方法。所谓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直译加意译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适当采用意译的方法。由于文言文句式灵活，省略句、倒装句较多，而且词类经常活用，有时直译会使句子不通顺或表意不够明确。在这种情况下，自然不能被原文束缚住，不能机械地采用直译，而应采用意译，使句子语气顺畅，意思明确。意译，多用于一词或短语的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152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8181</TotalTime>
  <Words>3000</Words>
  <Application>Microsoft Office PowerPoint</Application>
  <PresentationFormat>自定义</PresentationFormat>
  <Paragraphs>189</Paragraphs>
  <Slides>28</Slides>
  <Notes>26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947</cp:revision>
  <dcterms:modified xsi:type="dcterms:W3CDTF">2018-02-28T06:35:51Z</dcterms:modified>
</cp:coreProperties>
</file>