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23" r:id="rId3"/>
    <p:sldId id="310" r:id="rId4"/>
    <p:sldId id="325" r:id="rId5"/>
    <p:sldId id="294" r:id="rId6"/>
    <p:sldId id="295" r:id="rId7"/>
    <p:sldId id="296" r:id="rId8"/>
    <p:sldId id="326" r:id="rId9"/>
    <p:sldId id="312" r:id="rId10"/>
    <p:sldId id="327" r:id="rId11"/>
    <p:sldId id="313" r:id="rId12"/>
    <p:sldId id="314" r:id="rId13"/>
    <p:sldId id="320" r:id="rId14"/>
    <p:sldId id="328" r:id="rId15"/>
    <p:sldId id="315" r:id="rId16"/>
    <p:sldId id="316" r:id="rId17"/>
    <p:sldId id="317" r:id="rId18"/>
    <p:sldId id="298" r:id="rId19"/>
    <p:sldId id="299" r:id="rId20"/>
    <p:sldId id="321" r:id="rId21"/>
  </p:sldIdLst>
  <p:sldSz cx="12192000" cy="6858000"/>
  <p:notesSz cx="6858000" cy="9144000"/>
  <p:embeddedFontLst>
    <p:embeddedFont>
      <p:font typeface="微软雅黑" panose="020B050302020402020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82A337"/>
    <a:srgbClr val="E04236"/>
    <a:srgbClr val="FFB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E3706-7886-4702-AF1D-39713B01D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EDD2A-F3CE-4C14-99BD-2FF83C6E88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383517" y="2501265"/>
            <a:ext cx="5798820" cy="735965"/>
          </a:xfrm>
          <a:prstGeom prst="rect">
            <a:avLst/>
          </a:prstGeom>
        </p:spPr>
        <p:txBody>
          <a:bodyPr/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语文园地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5313045" y="3582670"/>
            <a:ext cx="1969882" cy="3917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课时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80148" y="6013303"/>
            <a:ext cx="22317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语文五年级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65964" y="2147112"/>
            <a:ext cx="9449924" cy="2116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盛年不重来，一日难再晨。及时当勉励，岁月不待人。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——【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】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陶渊明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68909" y="3880682"/>
            <a:ext cx="9028503" cy="2423302"/>
          </a:xfrm>
          <a:prstGeom prst="roundRect">
            <a:avLst/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092754" y="4057761"/>
            <a:ext cx="8366006" cy="2062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>
            <a:defPPr>
              <a:defRPr lang="zh-CN"/>
            </a:defPPr>
            <a:lvl1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释义：青春一旦过去便不可能重来，一天之中永远看不到第二次日出。应当趁年富力强之时勉励自己，光阴流逝，并不等待人。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4916293" y="1022308"/>
            <a:ext cx="275813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6" grpId="0" animBg="1"/>
      <p:bldP spid="7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00101" y="1236447"/>
            <a:ext cx="9449924" cy="2062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莫等闲，白了少年头，空悲切。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     ——【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】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岳飞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391107" y="3087133"/>
            <a:ext cx="9646823" cy="2883361"/>
          </a:xfrm>
          <a:prstGeom prst="roundRect">
            <a:avLst/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911071" y="3177718"/>
            <a:ext cx="8938954" cy="2708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>
            <a:defPPr>
              <a:defRPr lang="zh-CN"/>
            </a:defPPr>
            <a:lvl1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释义：不要浪费时间，虚度光阴。年轻时应该及早建功立业。如果现在让时间白白地流逝，将来老了、头发白了，想干什么也不可能了，就会感到后悔和悲伤的。而后悔和悲伤是没有用的。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1659" y="774403"/>
            <a:ext cx="10019899" cy="54784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>
            <a:defPPr>
              <a:defRPr lang="zh-CN"/>
            </a:defPPr>
            <a:lvl1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sz="3600" b="1" dirty="0" smtClean="0"/>
              <a:t>            满江红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怒发冲冠</a:t>
            </a:r>
            <a:endParaRPr lang="en-US" altLang="zh-CN" sz="3600" b="1" dirty="0"/>
          </a:p>
          <a:p>
            <a:r>
              <a:rPr lang="en-US" altLang="zh-CN" dirty="0" smtClean="0"/>
              <a:t>                   【</a:t>
            </a:r>
            <a:r>
              <a:rPr lang="zh-CN" altLang="en-US" dirty="0"/>
              <a:t>南宋</a:t>
            </a:r>
            <a:r>
              <a:rPr lang="en-US" altLang="zh-CN" dirty="0"/>
              <a:t>】</a:t>
            </a:r>
            <a:r>
              <a:rPr lang="zh-CN" altLang="en-US" dirty="0"/>
              <a:t>岳飞</a:t>
            </a:r>
            <a:endParaRPr lang="en-US" altLang="zh-CN" dirty="0"/>
          </a:p>
          <a:p>
            <a:r>
              <a:rPr lang="zh-CN" altLang="en-US" dirty="0"/>
              <a:t>   </a:t>
            </a:r>
            <a:r>
              <a:rPr lang="zh-CN" altLang="en-US" dirty="0" smtClean="0"/>
              <a:t>怒发冲冠</a:t>
            </a:r>
            <a:r>
              <a:rPr lang="zh-CN" altLang="en-US" dirty="0"/>
              <a:t>，凭栏处，潇潇雨歇。抬望眼，仰天长啸，壮怀激烈。三十功名尘与土，八千里路云和月。莫等闲，白了少年头，空悲切。</a:t>
            </a:r>
            <a:endParaRPr lang="en-US" altLang="zh-CN" dirty="0"/>
          </a:p>
          <a:p>
            <a:r>
              <a:rPr lang="zh-CN" altLang="en-US" dirty="0"/>
              <a:t>   </a:t>
            </a:r>
            <a:r>
              <a:rPr lang="zh-CN" altLang="en-US" dirty="0" smtClean="0"/>
              <a:t>靖康</a:t>
            </a:r>
            <a:r>
              <a:rPr lang="zh-CN" altLang="en-US" dirty="0"/>
              <a:t>耻，犹未雪；臣子恨，何时灭？驾长车，踏破贺兰山缺。壮志饥餐胡虏肉，笑谈渴饮匈奴血。待从头，收拾旧山河，朝天阙。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65964" y="1851358"/>
            <a:ext cx="9449924" cy="2708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少年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易老学难成，一寸光阴不可轻。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     ——【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】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朱熹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68909" y="3880682"/>
            <a:ext cx="9028503" cy="1842386"/>
          </a:xfrm>
          <a:prstGeom prst="roundRect">
            <a:avLst/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942147" y="4044147"/>
            <a:ext cx="8366006" cy="13147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>
            <a:defPPr>
              <a:defRPr lang="zh-CN"/>
            </a:defPPr>
            <a:lvl1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释义：青春的日子容易逝去，学问却很难成功，所以每一寸光阴都不要轻视，不能轻易放过。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27106" y="1439818"/>
            <a:ext cx="7852518" cy="2708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多少事，从来急；天地转，光阴迫。一万年太久，只争朝夕。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毛泽东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1" name="图片 10" descr="3D91A39EB6B841B53D39F4B74651DBD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2438" y="1599430"/>
            <a:ext cx="2944529" cy="3923905"/>
          </a:xfrm>
          <a:prstGeom prst="roundRect">
            <a:avLst/>
          </a:prstGeom>
          <a:ln w="88900" cap="sq" cmpd="thickThin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2" name="圆角矩形 11"/>
          <p:cNvSpPr/>
          <p:nvPr/>
        </p:nvSpPr>
        <p:spPr>
          <a:xfrm>
            <a:off x="3927106" y="3611956"/>
            <a:ext cx="7746071" cy="2250958"/>
          </a:xfrm>
          <a:prstGeom prst="roundRect">
            <a:avLst/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4206240" y="3624381"/>
            <a:ext cx="7177677" cy="1961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>
            <a:defPPr>
              <a:defRPr lang="zh-CN"/>
            </a:defPPr>
            <a:lvl1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释义：多少人世间的事都是急忙忙地匆匆而过</a:t>
            </a:r>
            <a:r>
              <a:rPr lang="en-US" altLang="zh-CN" dirty="0"/>
              <a:t>,</a:t>
            </a:r>
            <a:r>
              <a:rPr lang="zh-CN" altLang="en-US" dirty="0"/>
              <a:t>天地不断旋转</a:t>
            </a:r>
            <a:r>
              <a:rPr lang="en-US" altLang="zh-CN" dirty="0"/>
              <a:t>,</a:t>
            </a:r>
            <a:r>
              <a:rPr lang="zh-CN" altLang="en-US" dirty="0"/>
              <a:t>光阴逼迫</a:t>
            </a:r>
            <a:r>
              <a:rPr lang="en-US" altLang="zh-CN" dirty="0"/>
              <a:t>,</a:t>
            </a:r>
            <a:r>
              <a:rPr lang="zh-CN" altLang="en-US" dirty="0"/>
              <a:t>一万年太久了</a:t>
            </a:r>
            <a:r>
              <a:rPr lang="en-US" altLang="zh-CN" dirty="0"/>
              <a:t>,</a:t>
            </a:r>
            <a:r>
              <a:rPr lang="zh-CN" altLang="en-US" dirty="0"/>
              <a:t>我们只要珍惜现在的时间。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07554" y="1868070"/>
            <a:ext cx="9163250" cy="45166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09550" y="1232033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从这些句子中你感受到了什么启示？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3823" y="2772199"/>
            <a:ext cx="7674543" cy="2708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indent="20320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 时间是最平凡的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也是最珍贵的。金钱买不到它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地位留不住它。时间是构成一个人生命的材料。每个人的生命是有限的。珍惜有限的生命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创造无限的奇迹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!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3446" y="995101"/>
            <a:ext cx="9998649" cy="5539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indent="203200"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珍惜时间的名言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73088" y="1831529"/>
            <a:ext cx="9659364" cy="2062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三更灯火五更鸡，正是男儿读书时，黑发不知勤学早，白发方悔读书迟。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        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颜真卿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063ef229bc7d4eaf901a82c84e8163bb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84412" y="3272895"/>
            <a:ext cx="5202455" cy="3043436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95039" y="712667"/>
            <a:ext cx="1576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5082" y="1123644"/>
            <a:ext cx="9710617" cy="2062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少壮不努力，老大徒伤悲。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——《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长歌行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u=4162302761,848514661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00761" y="2607392"/>
            <a:ext cx="6342025" cy="3742423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7310" y="1067665"/>
            <a:ext cx="9710617" cy="14157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时间就是生命，时间就是速度，时间就是气力。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           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郭沫若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47.jpg"/>
          <p:cNvPicPr>
            <a:picLocks noChangeAspect="1"/>
          </p:cNvPicPr>
          <p:nvPr/>
        </p:nvPicPr>
        <p:blipFill>
          <a:blip r:embed="rId1" cstate="print"/>
          <a:srcRect l="30469" r="4634"/>
          <a:stretch>
            <a:fillRect/>
          </a:stretch>
        </p:blipFill>
        <p:spPr>
          <a:xfrm>
            <a:off x="2916455" y="2240986"/>
            <a:ext cx="5014762" cy="371053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2596" y="2576696"/>
            <a:ext cx="5570756" cy="14157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合理安排时间，就等于节约时间。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培根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u=4190626402,1687181347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7143" y="2177288"/>
            <a:ext cx="4205164" cy="3153873"/>
          </a:xfrm>
          <a:prstGeom prst="roundRect">
            <a:avLst/>
          </a:prstGeom>
          <a:solidFill>
            <a:srgbClr val="FFFFFF"/>
          </a:solidFill>
          <a:ln w="76200" cap="sq">
            <a:noFill/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1557" y="2462440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助人为乐</a:t>
            </a:r>
            <a:endParaRPr lang="en-US" altLang="zh-CN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245142" y="4305724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3797" y="4243443"/>
            <a:ext cx="8457243" cy="5539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释义：帮助人就是快乐。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774432" y="1129706"/>
            <a:ext cx="11159067" cy="857673"/>
          </a:xfrm>
          <a:prstGeom prst="wedgeRectCallout">
            <a:avLst>
              <a:gd name="adj1" fmla="val -49826"/>
              <a:gd name="adj2" fmla="val -4491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dirty="0" smtClea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读句子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2800" dirty="0" smtClea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用具体的情景解释成语</a:t>
            </a:r>
            <a:r>
              <a:rPr lang="zh-CN" altLang="en-US" sz="2800" dirty="0" smtClea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 smtClea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23657057-1_u_1.jpg"/>
          <p:cNvPicPr>
            <a:picLocks noChangeAspect="1"/>
          </p:cNvPicPr>
          <p:nvPr/>
        </p:nvPicPr>
        <p:blipFill>
          <a:blip r:embed="rId1" cstate="print"/>
          <a:srcRect l="15708" r="15099" b="8070"/>
          <a:stretch>
            <a:fillRect/>
          </a:stretch>
        </p:blipFill>
        <p:spPr>
          <a:xfrm>
            <a:off x="7303640" y="1451590"/>
            <a:ext cx="3066623" cy="40743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1557" y="2269694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助人为乐</a:t>
            </a:r>
            <a:endParaRPr lang="en-US" altLang="zh-CN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252111" y="3613405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60027" y="3371055"/>
            <a:ext cx="9437187" cy="2062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了点儿年岁的人，无论怎样急着赶路，只要发现哪块搭石不平稳，一定会放下带的东西，找来合适的石头搭上，再在上边踏上几个来回，直到满意了才肯离去。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032933" y="1129706"/>
            <a:ext cx="11159067" cy="857673"/>
          </a:xfrm>
          <a:prstGeom prst="wedgeRectCallout">
            <a:avLst>
              <a:gd name="adj1" fmla="val -49826"/>
              <a:gd name="adj2" fmla="val -4491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把成语的意思用具体的情景表现出来。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010ab7723635cb527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4673" y="1936221"/>
            <a:ext cx="4114945" cy="3445590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514465" y="1936221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左右为难</a:t>
            </a:r>
            <a:endParaRPr lang="en-US" altLang="zh-CN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5695019" y="3279932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155334" y="3086804"/>
            <a:ext cx="5473682" cy="14157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释义：左也不好，右也不是。形容无论怎样做都有难处。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b3fb43166d224f4ad18f790f00f790529822d19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81276" y="1640925"/>
            <a:ext cx="4407235" cy="4122902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71557" y="1424539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左右为难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1252111" y="3090979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692915" y="2842831"/>
            <a:ext cx="4869427" cy="2062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大家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说秦王不过想把和氏璧骗到手罢了，不能上他的当；可是不答应，又怕他派兵来攻。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8e9005ff60571241ee4481872e842db19845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7786" y="1262389"/>
            <a:ext cx="4533048" cy="40866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071557" y="1424539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喋喋不休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252111" y="3090979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692916" y="2893398"/>
            <a:ext cx="4664854" cy="14157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释义：形容说话多。唠唠叨叨，说个没完没了。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1557" y="2269694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喋喋不休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252111" y="3613405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60027" y="3421549"/>
            <a:ext cx="9437187" cy="13147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随着我升入高年级，最近我感觉妈妈变了，成天喋喋不休，唠唠叨叨，天天在我耳边催我起床、吃饭、做作业。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032933" y="1129706"/>
            <a:ext cx="11159067" cy="857673"/>
          </a:xfrm>
          <a:prstGeom prst="wedgeRectCallout">
            <a:avLst>
              <a:gd name="adj1" fmla="val -49826"/>
              <a:gd name="adj2" fmla="val -4491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把成语的意思用具体的情景表现出来。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u=3728234996,338528560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03572" y="1357162"/>
            <a:ext cx="4152127" cy="4102301"/>
          </a:xfrm>
          <a:prstGeom prst="roundRect">
            <a:avLst/>
          </a:prstGeom>
          <a:ln w="88900" cap="sq" cmpd="thickThin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71557" y="1424539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悠然自得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1252111" y="3090979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692916" y="2900860"/>
            <a:ext cx="4664854" cy="13147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释义：闲适的样子。形容悠闲而舒适。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1557" y="2269694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悠然自得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252111" y="3613405"/>
            <a:ext cx="429432" cy="429432"/>
          </a:xfrm>
          <a:prstGeom prst="diamond">
            <a:avLst/>
          </a:prstGeom>
          <a:noFill/>
          <a:ln w="28575">
            <a:solidFill>
              <a:srgbClr val="E042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60027" y="3410356"/>
            <a:ext cx="9437187" cy="1961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ctr" anchorCtr="0" compatLnSpc="1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夏日，灼热的阳光明媚，风随行，白云与蓝天褶皱在一起，鸟儿叽叽喳喳地叫个不停，芳草悠闲地摆动着，小桥的流水声吸引着我，将我带入一个意境，画面清晰可见。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032933" y="1129706"/>
            <a:ext cx="11159067" cy="857673"/>
          </a:xfrm>
          <a:prstGeom prst="wedgeRectCallout">
            <a:avLst>
              <a:gd name="adj1" fmla="val -49826"/>
              <a:gd name="adj2" fmla="val -4491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用具体的情景解释成语。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1403</Words>
  <Application>WPS 演示</Application>
  <PresentationFormat>宽屏</PresentationFormat>
  <Paragraphs>99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楷体</vt:lpstr>
      <vt:lpstr>Calibri</vt:lpstr>
      <vt:lpstr>自定义设计方案</vt:lpstr>
      <vt:lpstr>语文园地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71</cp:revision>
  <dcterms:created xsi:type="dcterms:W3CDTF">2019-01-28T06:44:00Z</dcterms:created>
  <dcterms:modified xsi:type="dcterms:W3CDTF">2019-07-26T02:43:34Z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