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Default Extension="docx" ContentType="application/vnd.openxmlformats-officedocument.wordprocessingml.document"/>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s/slide7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Default Extension="png" ContentType="image/png"/>
  <Default Extension="bin" ContentType="application/vnd.openxmlformats-officedocument.oleObject"/>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Default Extension="jpeg" ContentType="image/jpeg"/>
  <Default Extension="emf" ContentType="image/x-emf"/>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Default Extension="vml" ContentType="application/vnd.openxmlformats-officedocument.vmlDrawing"/>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Default Extension="rels" ContentType="application/vnd.openxmlformats-package.relationships+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1"/>
  </p:notesMasterIdLst>
  <p:sldIdLst>
    <p:sldId id="277" r:id="rId2"/>
    <p:sldId id="278" r:id="rId3"/>
    <p:sldId id="279" r:id="rId4"/>
    <p:sldId id="266" r:id="rId5"/>
    <p:sldId id="306" r:id="rId6"/>
    <p:sldId id="307" r:id="rId7"/>
    <p:sldId id="308" r:id="rId8"/>
    <p:sldId id="309" r:id="rId9"/>
    <p:sldId id="310" r:id="rId10"/>
    <p:sldId id="311" r:id="rId11"/>
    <p:sldId id="312" r:id="rId12"/>
    <p:sldId id="313" r:id="rId13"/>
    <p:sldId id="314" r:id="rId14"/>
    <p:sldId id="315" r:id="rId15"/>
    <p:sldId id="316" r:id="rId16"/>
    <p:sldId id="317" r:id="rId17"/>
    <p:sldId id="318" r:id="rId18"/>
    <p:sldId id="319" r:id="rId19"/>
    <p:sldId id="320" r:id="rId20"/>
    <p:sldId id="321" r:id="rId21"/>
    <p:sldId id="322" r:id="rId22"/>
    <p:sldId id="323" r:id="rId23"/>
    <p:sldId id="324" r:id="rId24"/>
    <p:sldId id="325" r:id="rId25"/>
    <p:sldId id="326" r:id="rId26"/>
    <p:sldId id="329" r:id="rId27"/>
    <p:sldId id="327" r:id="rId28"/>
    <p:sldId id="328" r:id="rId29"/>
    <p:sldId id="284" r:id="rId30"/>
    <p:sldId id="330" r:id="rId31"/>
    <p:sldId id="331" r:id="rId32"/>
    <p:sldId id="332" r:id="rId33"/>
    <p:sldId id="333" r:id="rId34"/>
    <p:sldId id="334" r:id="rId35"/>
    <p:sldId id="335" r:id="rId36"/>
    <p:sldId id="336" r:id="rId37"/>
    <p:sldId id="285" r:id="rId38"/>
    <p:sldId id="337" r:id="rId39"/>
    <p:sldId id="338" r:id="rId40"/>
    <p:sldId id="339" r:id="rId41"/>
    <p:sldId id="340" r:id="rId42"/>
    <p:sldId id="341" r:id="rId43"/>
    <p:sldId id="342" r:id="rId44"/>
    <p:sldId id="286" r:id="rId45"/>
    <p:sldId id="343" r:id="rId46"/>
    <p:sldId id="344" r:id="rId47"/>
    <p:sldId id="345" r:id="rId48"/>
    <p:sldId id="346" r:id="rId49"/>
    <p:sldId id="347" r:id="rId50"/>
    <p:sldId id="348" r:id="rId51"/>
    <p:sldId id="349" r:id="rId52"/>
    <p:sldId id="350" r:id="rId53"/>
    <p:sldId id="351" r:id="rId54"/>
    <p:sldId id="352" r:id="rId55"/>
    <p:sldId id="353" r:id="rId56"/>
    <p:sldId id="354" r:id="rId57"/>
    <p:sldId id="355" r:id="rId58"/>
    <p:sldId id="356" r:id="rId59"/>
    <p:sldId id="305" r:id="rId60"/>
    <p:sldId id="357" r:id="rId61"/>
    <p:sldId id="358" r:id="rId62"/>
    <p:sldId id="359" r:id="rId63"/>
    <p:sldId id="360" r:id="rId64"/>
    <p:sldId id="361" r:id="rId65"/>
    <p:sldId id="362" r:id="rId66"/>
    <p:sldId id="363" r:id="rId67"/>
    <p:sldId id="364" r:id="rId68"/>
    <p:sldId id="365" r:id="rId69"/>
    <p:sldId id="366" r:id="rId70"/>
    <p:sldId id="367" r:id="rId71"/>
    <p:sldId id="368" r:id="rId72"/>
    <p:sldId id="369" r:id="rId73"/>
    <p:sldId id="370" r:id="rId74"/>
    <p:sldId id="371" r:id="rId75"/>
    <p:sldId id="372" r:id="rId76"/>
    <p:sldId id="373" r:id="rId77"/>
    <p:sldId id="374" r:id="rId78"/>
    <p:sldId id="375" r:id="rId79"/>
    <p:sldId id="376" r:id="rId80"/>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p:defaultTextStyle>
  <p:extLst>
    <p:ext uri="{EFAFB233-063F-42B5-8137-9DF3F51BA10A}">
      <p15:sldGuideLst xmlns:p15="http://schemas.microsoft.com/office/powerpoint/2012/main">
        <p15:guide id="1" orient="horz" pos="618" userDrawn="1">
          <p15:clr>
            <a:srgbClr val="A4A3A4"/>
          </p15:clr>
        </p15:guide>
        <p15:guide id="2" pos="29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1B0F1"/>
    <a:srgbClr val="EAEAEA"/>
    <a:srgbClr val="F8B62C"/>
    <a:srgbClr val="A24A48"/>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p:cViewPr varScale="1">
        <p:scale>
          <a:sx n="92" d="100"/>
          <a:sy n="92" d="100"/>
        </p:scale>
        <p:origin x="1374" y="84"/>
      </p:cViewPr>
      <p:guideLst>
        <p:guide orient="horz" pos="618"/>
        <p:guide pos="29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presProps" Target="presProps.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61067237-14E8-4373-AA68-5344FACB7B59}" type="datetimeFigureOut">
              <a:rPr lang="zh-CN" altLang="en-US"/>
              <a:pPr>
                <a:defRPr/>
              </a:pPr>
              <a:t>2017-06-17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5086CE6F-8981-4012-BB08-C13940A45B3A}" type="slidenum">
              <a:rPr lang="zh-CN" altLang="en-US"/>
              <a:pPr>
                <a:defRPr/>
              </a:pPr>
              <a:t>‹#›</a:t>
            </a:fld>
            <a:endParaRPr lang="zh-CN" altLang="en-US"/>
          </a:p>
        </p:txBody>
      </p:sp>
    </p:spTree>
    <p:extLst>
      <p:ext uri="{BB962C8B-B14F-4D97-AF65-F5344CB8AC3E}">
        <p14:creationId xmlns:p14="http://schemas.microsoft.com/office/powerpoint/2010/main" val="24316441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和内容">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圆角矩形 1"/>
          <p:cNvSpPr/>
          <p:nvPr userDrawn="1"/>
        </p:nvSpPr>
        <p:spPr>
          <a:xfrm>
            <a:off x="1908175" y="1700213"/>
            <a:ext cx="6119813" cy="360362"/>
          </a:xfrm>
          <a:prstGeom prst="roundRect">
            <a:avLst/>
          </a:prstGeom>
          <a:gradFill flip="none" rotWithShape="1">
            <a:gsLst>
              <a:gs pos="59000">
                <a:srgbClr val="01B0F1"/>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zh-CN" altLang="en-US" b="1" dirty="0">
              <a:latin typeface="黑体" pitchFamily="2" charset="-122"/>
              <a:ea typeface="黑体" pitchFamily="2" charset="-122"/>
            </a:endParaRPr>
          </a:p>
        </p:txBody>
      </p:sp>
      <p:sp>
        <p:nvSpPr>
          <p:cNvPr id="3" name="标题 1"/>
          <p:cNvSpPr>
            <a:spLocks noGrp="1"/>
          </p:cNvSpPr>
          <p:nvPr>
            <p:ph type="title"/>
          </p:nvPr>
        </p:nvSpPr>
        <p:spPr>
          <a:xfrm>
            <a:off x="1992399" y="1700213"/>
            <a:ext cx="6119814" cy="360362"/>
          </a:xfrm>
          <a:prstGeom prst="rect">
            <a:avLst/>
          </a:prstGeom>
        </p:spPr>
        <p:txBody>
          <a:bodyPr/>
          <a:lstStyle>
            <a:lvl1pPr algn="l">
              <a:defRPr sz="180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4" name="内容占位符 2"/>
          <p:cNvSpPr>
            <a:spLocks noGrp="1"/>
          </p:cNvSpPr>
          <p:nvPr>
            <p:ph idx="1"/>
          </p:nvPr>
        </p:nvSpPr>
        <p:spPr>
          <a:xfrm>
            <a:off x="1992399" y="2420888"/>
            <a:ext cx="5987008" cy="3068017"/>
          </a:xfrm>
          <a:prstGeom prst="rect">
            <a:avLst/>
          </a:prstGeom>
        </p:spPr>
        <p:txBody>
          <a:bodyPr/>
          <a:lstStyle>
            <a:lvl1pPr marL="0" indent="0">
              <a:lnSpc>
                <a:spcPct val="150000"/>
              </a:lnSpc>
              <a:buFontTx/>
              <a:buNone/>
              <a:defRPr sz="1800">
                <a:solidFill>
                  <a:schemeClr val="tx1">
                    <a:lumMod val="95000"/>
                    <a:lumOff val="5000"/>
                  </a:schemeClr>
                </a:solidFill>
                <a:latin typeface="黑体" panose="02010600030101010101" pitchFamily="2" charset="-122"/>
                <a:ea typeface="黑体" panose="02010600030101010101" pitchFamily="2" charset="-122"/>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Tree>
    <p:extLst>
      <p:ext uri="{BB962C8B-B14F-4D97-AF65-F5344CB8AC3E}">
        <p14:creationId xmlns:p14="http://schemas.microsoft.com/office/powerpoint/2010/main" val="1019225728"/>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Effect transition="in" filter="fade">
                                      <p:cBhvr>
                                        <p:cTn id="11"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build="p">
        <p:tmplLst>
          <p:tmpl lvl="1">
            <p:tnLst>
              <p:par>
                <p:cTn presetID="10" presetClass="entr" presetSubtype="0" fill="hold" nodeType="after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Lst>
      </p:bldP>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603522"/>
      </p:ext>
    </p:extLst>
  </p:cSld>
  <p:clrMapOvr>
    <a:masterClrMapping/>
  </p:clrMapOvr>
  <p:transition>
    <p:fade thruBlk="1"/>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7106558"/>
      </p:ext>
    </p:extLst>
  </p:cSld>
  <p:clrMapOvr>
    <a:masterClrMapping/>
  </p:clrMapOvr>
  <p:transition>
    <p:fade thruBlk="1"/>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9900626"/>
      </p:ext>
    </p:extLst>
  </p:cSld>
  <p:clrMapOvr>
    <a:masterClrMapping/>
  </p:clrMapOvr>
  <p:transition>
    <p:fade thruBlk="1"/>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114111919"/>
      </p:ext>
    </p:extLst>
  </p:cSld>
  <p:clrMapOvr>
    <a:masterClrMapping/>
  </p:clrMapOvr>
  <p:transition>
    <p:fade thruBlk="1"/>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086781"/>
      </p:ext>
    </p:extLst>
  </p:cSld>
  <p:clrMapOvr>
    <a:masterClrMapping/>
  </p:clrMapOvr>
  <p:transition>
    <p:fade thruBlk="1"/>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Tree>
    <p:extLst>
      <p:ext uri="{BB962C8B-B14F-4D97-AF65-F5344CB8AC3E}">
        <p14:creationId xmlns:p14="http://schemas.microsoft.com/office/powerpoint/2010/main" val="1909974299"/>
      </p:ext>
    </p:extLst>
  </p:cSld>
  <p:clrMapOvr>
    <a:masterClrMapping/>
  </p:clrMapOvr>
  <p:transition>
    <p:fade thruBlk="1"/>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11560" y="2780929"/>
            <a:ext cx="7886700" cy="792087"/>
          </a:xfrm>
          <a:prstGeom prst="rect">
            <a:avLst/>
          </a:prstGeom>
        </p:spPr>
        <p:txBody>
          <a:bodyPr/>
          <a:lstStyle>
            <a:lvl1pPr>
              <a:defRPr sz="3600">
                <a:latin typeface="Adobe 黑体 Std R" panose="020B0400000000000000" pitchFamily="34" charset="-122"/>
                <a:ea typeface="Adobe 黑体 Std R" panose="020B0400000000000000" pitchFamily="34" charset="-122"/>
              </a:defRPr>
            </a:lvl1pPr>
          </a:lstStyle>
          <a:p>
            <a:r>
              <a:rPr lang="zh-CN" altLang="en-US" smtClean="0"/>
              <a:t>单击此处编辑母版标题样式</a:t>
            </a:r>
            <a:endParaRPr lang="zh-CN" altLang="en-US"/>
          </a:p>
        </p:txBody>
      </p:sp>
    </p:spTree>
    <p:extLst>
      <p:ext uri="{BB962C8B-B14F-4D97-AF65-F5344CB8AC3E}">
        <p14:creationId xmlns:p14="http://schemas.microsoft.com/office/powerpoint/2010/main" val="2703088461"/>
      </p:ext>
    </p:extLst>
  </p:cSld>
  <p:clrMapOvr>
    <a:masterClrMapping/>
  </p:clrMapOvr>
  <p:transition>
    <p:fade thruBlk="1"/>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432834551"/>
      </p:ext>
    </p:extLst>
  </p:cSld>
  <p:clrMapOvr>
    <a:masterClrMapping/>
  </p:clrMapOvr>
  <p:transition>
    <p:fade thruBlk="1"/>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虚尾箭头 4"/>
          <p:cNvSpPr/>
          <p:nvPr userDrawn="1"/>
        </p:nvSpPr>
        <p:spPr>
          <a:xfrm>
            <a:off x="3035768" y="386381"/>
            <a:ext cx="144016" cy="115619"/>
          </a:xfrm>
          <a:prstGeom prst="stripedRigh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76065014"/>
      </p:ext>
    </p:extLst>
  </p:cSld>
  <p:clrMapOvr>
    <a:masterClrMapping/>
  </p:clrMapOvr>
  <p:transition>
    <p:fade thruBlk="1"/>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两栏内容">
    <p:spTree>
      <p:nvGrpSpPr>
        <p:cNvPr id="1" name=""/>
        <p:cNvGrpSpPr/>
        <p:nvPr/>
      </p:nvGrpSpPr>
      <p:grpSpPr>
        <a:xfrm>
          <a:off x="0" y="0"/>
          <a:ext cx="0" cy="0"/>
          <a:chOff x="0" y="0"/>
          <a:chExt cx="0" cy="0"/>
        </a:xfrm>
      </p:grpSpPr>
      <p:sp>
        <p:nvSpPr>
          <p:cNvPr id="4" name="虚尾箭头 3"/>
          <p:cNvSpPr/>
          <p:nvPr userDrawn="1"/>
        </p:nvSpPr>
        <p:spPr>
          <a:xfrm>
            <a:off x="4211960" y="386381"/>
            <a:ext cx="144016" cy="115619"/>
          </a:xfrm>
          <a:prstGeom prst="stripedRigh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56071981"/>
      </p:ext>
    </p:extLst>
  </p:cSld>
  <p:clrMapOvr>
    <a:masterClrMapping/>
  </p:clrMapOvr>
  <p:transition>
    <p:fade thruBlk="1"/>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两栏内容">
    <p:spTree>
      <p:nvGrpSpPr>
        <p:cNvPr id="1" name=""/>
        <p:cNvGrpSpPr/>
        <p:nvPr/>
      </p:nvGrpSpPr>
      <p:grpSpPr>
        <a:xfrm>
          <a:off x="0" y="0"/>
          <a:ext cx="0" cy="0"/>
          <a:chOff x="0" y="0"/>
          <a:chExt cx="0" cy="0"/>
        </a:xfrm>
      </p:grpSpPr>
      <p:sp>
        <p:nvSpPr>
          <p:cNvPr id="4" name="虚尾箭头 3"/>
          <p:cNvSpPr/>
          <p:nvPr userDrawn="1"/>
        </p:nvSpPr>
        <p:spPr>
          <a:xfrm>
            <a:off x="5364088" y="386381"/>
            <a:ext cx="144016" cy="115619"/>
          </a:xfrm>
          <a:prstGeom prst="stripedRigh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78826224"/>
      </p:ext>
    </p:extLst>
  </p:cSld>
  <p:clrMapOvr>
    <a:masterClrMapping/>
  </p:clrMapOvr>
  <p:transition>
    <p:fade thruBlk="1"/>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两栏内容">
    <p:spTree>
      <p:nvGrpSpPr>
        <p:cNvPr id="1" name=""/>
        <p:cNvGrpSpPr/>
        <p:nvPr/>
      </p:nvGrpSpPr>
      <p:grpSpPr>
        <a:xfrm>
          <a:off x="0" y="0"/>
          <a:ext cx="0" cy="0"/>
          <a:chOff x="0" y="0"/>
          <a:chExt cx="0" cy="0"/>
        </a:xfrm>
      </p:grpSpPr>
      <p:sp>
        <p:nvSpPr>
          <p:cNvPr id="4" name="虚尾箭头 3"/>
          <p:cNvSpPr/>
          <p:nvPr userDrawn="1"/>
        </p:nvSpPr>
        <p:spPr>
          <a:xfrm>
            <a:off x="6516216" y="386381"/>
            <a:ext cx="144016" cy="115619"/>
          </a:xfrm>
          <a:prstGeom prst="stripedRigh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93092123"/>
      </p:ext>
    </p:extLst>
  </p:cSld>
  <p:clrMapOvr>
    <a:masterClrMapping/>
  </p:clrMapOvr>
  <p:transition>
    <p:fade thruBlk="1"/>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两栏内容">
    <p:spTree>
      <p:nvGrpSpPr>
        <p:cNvPr id="1" name=""/>
        <p:cNvGrpSpPr/>
        <p:nvPr/>
      </p:nvGrpSpPr>
      <p:grpSpPr>
        <a:xfrm>
          <a:off x="0" y="0"/>
          <a:ext cx="0" cy="0"/>
          <a:chOff x="0" y="0"/>
          <a:chExt cx="0" cy="0"/>
        </a:xfrm>
      </p:grpSpPr>
      <p:sp>
        <p:nvSpPr>
          <p:cNvPr id="4" name="虚尾箭头 3"/>
          <p:cNvSpPr/>
          <p:nvPr userDrawn="1"/>
        </p:nvSpPr>
        <p:spPr>
          <a:xfrm>
            <a:off x="7668344" y="386381"/>
            <a:ext cx="144016" cy="115619"/>
          </a:xfrm>
          <a:prstGeom prst="stripedRigh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11905996"/>
      </p:ext>
    </p:extLst>
  </p:cSld>
  <p:clrMapOvr>
    <a:masterClrMapping/>
  </p:clrMapOvr>
  <p:transition>
    <p:fade thruBlk="1"/>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5606251"/>
      </p:ext>
    </p:extLst>
  </p:cSld>
  <p:clrMapOvr>
    <a:masterClrMapping/>
  </p:clrMapOvr>
  <p:transition>
    <p:fade thruBlk="1"/>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21" Type="http://schemas.openxmlformats.org/officeDocument/2006/relationships/slide" Target="../slides/slide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20" Type="http://schemas.openxmlformats.org/officeDocument/2006/relationships/slide" Target="../slides/slide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 Target="../slides/slide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7"/>
          <a:srcRect/>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18">
            <a:extLst>
              <a:ext uri="{28A0092B-C50C-407E-A947-70E740481C1C}">
                <a14:useLocalDpi xmlns:a14="http://schemas.microsoft.com/office/drawing/2010/main" val="0"/>
              </a:ext>
            </a:extLst>
          </a:blip>
          <a:srcRect/>
          <a:stretch>
            <a:fillRect/>
          </a:stretch>
        </p:blipFill>
        <p:spPr bwMode="auto">
          <a:xfrm>
            <a:off x="0" y="296863"/>
            <a:ext cx="9144000"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图片 3"/>
          <p:cNvPicPr>
            <a:picLocks noChangeAspect="1"/>
          </p:cNvPicPr>
          <p:nvPr/>
        </p:nvPicPr>
        <p:blipFill>
          <a:blip r:embed="rId19">
            <a:extLst>
              <a:ext uri="{28A0092B-C50C-407E-A947-70E740481C1C}">
                <a14:useLocalDpi xmlns:a14="http://schemas.microsoft.com/office/drawing/2010/main" val="0"/>
              </a:ext>
            </a:extLst>
          </a:blip>
          <a:srcRect/>
          <a:stretch>
            <a:fillRect/>
          </a:stretch>
        </p:blipFill>
        <p:spPr bwMode="auto">
          <a:xfrm>
            <a:off x="323850" y="28682"/>
            <a:ext cx="1800225"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1"/>
          <p:cNvSpPr txBox="1"/>
          <p:nvPr userDrawn="1"/>
        </p:nvSpPr>
        <p:spPr>
          <a:xfrm>
            <a:off x="3131840" y="284712"/>
            <a:ext cx="3685624"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学霸有招     </a:t>
            </a:r>
            <a:r>
              <a:rPr lang="zh-CN" altLang="en-US" sz="1400" dirty="0" smtClean="0">
                <a:solidFill>
                  <a:schemeClr val="bg1"/>
                </a:solidFill>
                <a:latin typeface="黑体" panose="02010600030101010101" pitchFamily="2" charset="-122"/>
                <a:ea typeface="黑体" panose="02010600030101010101" pitchFamily="2" charset="-122"/>
              </a:rPr>
              <a:t>高手洞考</a:t>
            </a:r>
            <a:r>
              <a:rPr lang="zh-CN" altLang="en-US" sz="1400" baseline="0" dirty="0" smtClean="0">
                <a:solidFill>
                  <a:schemeClr val="bg1"/>
                </a:solidFill>
                <a:latin typeface="黑体" panose="02010600030101010101" pitchFamily="2" charset="-122"/>
                <a:ea typeface="黑体" panose="02010600030101010101" pitchFamily="2" charset="-122"/>
              </a:rPr>
              <a:t>     </a:t>
            </a:r>
            <a:r>
              <a:rPr lang="zh-CN" altLang="en-US" sz="1400" baseline="0" dirty="0" smtClean="0">
                <a:solidFill>
                  <a:schemeClr val="bg1"/>
                </a:solidFill>
                <a:latin typeface="黑体" panose="02010600030101010101" pitchFamily="2" charset="-122"/>
                <a:ea typeface="黑体" panose="02010600030101010101" pitchFamily="2" charset="-122"/>
              </a:rPr>
              <a:t>高手锻造     </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1" name="矩形 10">
            <a:hlinkClick r:id="rId20" action="ppaction://hlinksldjump"/>
          </p:cNvPr>
          <p:cNvSpPr/>
          <p:nvPr userDrawn="1"/>
        </p:nvSpPr>
        <p:spPr>
          <a:xfrm>
            <a:off x="3179784" y="284712"/>
            <a:ext cx="816152" cy="307777"/>
          </a:xfrm>
          <a:prstGeom prst="rect">
            <a:avLst/>
          </a:prstGeom>
          <a:solidFill>
            <a:srgbClr val="A24A48">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21" action="ppaction://hlinksldjump"/>
          </p:cNvPr>
          <p:cNvSpPr/>
          <p:nvPr userDrawn="1"/>
        </p:nvSpPr>
        <p:spPr>
          <a:xfrm>
            <a:off x="4355976" y="284712"/>
            <a:ext cx="816152" cy="307777"/>
          </a:xfrm>
          <a:prstGeom prst="rect">
            <a:avLst/>
          </a:prstGeom>
          <a:solidFill>
            <a:srgbClr val="A24A48">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22" action="ppaction://hlinksldjump"/>
          </p:cNvPr>
          <p:cNvSpPr/>
          <p:nvPr userDrawn="1"/>
        </p:nvSpPr>
        <p:spPr>
          <a:xfrm>
            <a:off x="5484040" y="284712"/>
            <a:ext cx="816152" cy="307777"/>
          </a:xfrm>
          <a:prstGeom prst="rect">
            <a:avLst/>
          </a:prstGeom>
          <a:solidFill>
            <a:srgbClr val="A24A48">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userDrawn="1"/>
        </p:nvSpPr>
        <p:spPr>
          <a:xfrm>
            <a:off x="0" y="6608110"/>
            <a:ext cx="9144000" cy="26064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818" r:id="rId1"/>
    <p:sldLayoutId id="2147483833" r:id="rId2"/>
    <p:sldLayoutId id="2147483819" r:id="rId3"/>
    <p:sldLayoutId id="2147483820" r:id="rId4"/>
    <p:sldLayoutId id="2147483828" r:id="rId5"/>
    <p:sldLayoutId id="2147483829" r:id="rId6"/>
    <p:sldLayoutId id="2147483830" r:id="rId7"/>
    <p:sldLayoutId id="2147483831" r:id="rId8"/>
    <p:sldLayoutId id="2147483821" r:id="rId9"/>
    <p:sldLayoutId id="2147483822" r:id="rId10"/>
    <p:sldLayoutId id="2147483823" r:id="rId11"/>
    <p:sldLayoutId id="2147483824" r:id="rId12"/>
    <p:sldLayoutId id="2147483825" r:id="rId13"/>
    <p:sldLayoutId id="2147483826" r:id="rId14"/>
    <p:sldLayoutId id="2147483827" r:id="rId15"/>
  </p:sldLayoutIdLst>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ea typeface="宋体" charset="-122"/>
        </a:defRPr>
      </a:lvl2pPr>
      <a:lvl3pPr algn="ctr" rtl="0" eaLnBrk="1" fontAlgn="base" hangingPunct="1">
        <a:spcBef>
          <a:spcPct val="0"/>
        </a:spcBef>
        <a:spcAft>
          <a:spcPct val="0"/>
        </a:spcAft>
        <a:defRPr sz="4400">
          <a:solidFill>
            <a:schemeClr val="tx1"/>
          </a:solidFill>
          <a:latin typeface="Calibri" pitchFamily="34" charset="0"/>
          <a:ea typeface="宋体" charset="-122"/>
        </a:defRPr>
      </a:lvl3pPr>
      <a:lvl4pPr algn="ctr" rtl="0" eaLnBrk="1" fontAlgn="base" hangingPunct="1">
        <a:spcBef>
          <a:spcPct val="0"/>
        </a:spcBef>
        <a:spcAft>
          <a:spcPct val="0"/>
        </a:spcAft>
        <a:defRPr sz="4400">
          <a:solidFill>
            <a:schemeClr val="tx1"/>
          </a:solidFill>
          <a:latin typeface="Calibri" pitchFamily="34" charset="0"/>
          <a:ea typeface="宋体" charset="-122"/>
        </a:defRPr>
      </a:lvl4pPr>
      <a:lvl5pPr algn="ctr" rtl="0" eaLnBrk="1" fontAlgn="base" hangingPunct="1">
        <a:spcBef>
          <a:spcPct val="0"/>
        </a:spcBef>
        <a:spcAft>
          <a:spcPct val="0"/>
        </a:spcAft>
        <a:defRPr sz="4400">
          <a:solidFill>
            <a:schemeClr val="tx1"/>
          </a:solidFill>
          <a:latin typeface="Calibri" pitchFamily="34" charset="0"/>
          <a:ea typeface="宋体" charset="-122"/>
        </a:defRPr>
      </a:lvl5pPr>
      <a:lvl6pPr marL="457200" algn="ctr" rtl="0" eaLnBrk="1" fontAlgn="base" hangingPunct="1">
        <a:spcBef>
          <a:spcPct val="0"/>
        </a:spcBef>
        <a:spcAft>
          <a:spcPct val="0"/>
        </a:spcAft>
        <a:defRPr sz="4400">
          <a:solidFill>
            <a:schemeClr val="tx1"/>
          </a:solidFill>
          <a:latin typeface="Calibri" pitchFamily="34" charset="0"/>
          <a:ea typeface="宋体" charset="-122"/>
        </a:defRPr>
      </a:lvl6pPr>
      <a:lvl7pPr marL="914400" algn="ctr" rtl="0" eaLnBrk="1" fontAlgn="base" hangingPunct="1">
        <a:spcBef>
          <a:spcPct val="0"/>
        </a:spcBef>
        <a:spcAft>
          <a:spcPct val="0"/>
        </a:spcAft>
        <a:defRPr sz="4400">
          <a:solidFill>
            <a:schemeClr val="tx1"/>
          </a:solidFill>
          <a:latin typeface="Calibri" pitchFamily="34" charset="0"/>
          <a:ea typeface="宋体" charset="-122"/>
        </a:defRPr>
      </a:lvl7pPr>
      <a:lvl8pPr marL="1371600" algn="ctr" rtl="0" eaLnBrk="1" fontAlgn="base" hangingPunct="1">
        <a:spcBef>
          <a:spcPct val="0"/>
        </a:spcBef>
        <a:spcAft>
          <a:spcPct val="0"/>
        </a:spcAft>
        <a:defRPr sz="4400">
          <a:solidFill>
            <a:schemeClr val="tx1"/>
          </a:solidFill>
          <a:latin typeface="Calibri" pitchFamily="34" charset="0"/>
          <a:ea typeface="宋体" charset="-122"/>
        </a:defRPr>
      </a:lvl8pPr>
      <a:lvl9pPr marL="1828800" algn="ctr" rtl="0" eaLnBrk="1" fontAlgn="base" hangingPunct="1">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slide" Target="slide59.xml"/><Relationship Id="rId5" Type="http://schemas.openxmlformats.org/officeDocument/2006/relationships/slide" Target="slide44.xml"/><Relationship Id="rId4" Type="http://schemas.openxmlformats.org/officeDocument/2006/relationships/slide" Target="slide37.xml"/></Relationships>
</file>

<file path=ppt/slides/_rels/slide11.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slide" Target="slide59.xml"/><Relationship Id="rId5" Type="http://schemas.openxmlformats.org/officeDocument/2006/relationships/slide" Target="slide44.xml"/><Relationship Id="rId4" Type="http://schemas.openxmlformats.org/officeDocument/2006/relationships/slide" Target="slide37.xml"/></Relationships>
</file>

<file path=ppt/slides/_rels/slide12.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slide" Target="slide59.xml"/><Relationship Id="rId5" Type="http://schemas.openxmlformats.org/officeDocument/2006/relationships/slide" Target="slide44.xml"/><Relationship Id="rId4" Type="http://schemas.openxmlformats.org/officeDocument/2006/relationships/slide" Target="slide37.xml"/></Relationships>
</file>

<file path=ppt/slides/_rels/slide13.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slide" Target="slide59.xml"/><Relationship Id="rId5" Type="http://schemas.openxmlformats.org/officeDocument/2006/relationships/slide" Target="slide44.xml"/><Relationship Id="rId4" Type="http://schemas.openxmlformats.org/officeDocument/2006/relationships/slide" Target="slide37.xml"/></Relationships>
</file>

<file path=ppt/slides/_rels/slide14.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slide" Target="slide59.xml"/><Relationship Id="rId5" Type="http://schemas.openxmlformats.org/officeDocument/2006/relationships/slide" Target="slide44.xml"/><Relationship Id="rId4" Type="http://schemas.openxmlformats.org/officeDocument/2006/relationships/slide" Target="slide37.xml"/></Relationships>
</file>

<file path=ppt/slides/_rels/slide15.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slide" Target="slide59.xml"/><Relationship Id="rId5" Type="http://schemas.openxmlformats.org/officeDocument/2006/relationships/slide" Target="slide44.xml"/><Relationship Id="rId4" Type="http://schemas.openxmlformats.org/officeDocument/2006/relationships/slide" Target="slide37.xml"/></Relationships>
</file>

<file path=ppt/slides/_rels/slide16.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slide" Target="slide59.xml"/><Relationship Id="rId5" Type="http://schemas.openxmlformats.org/officeDocument/2006/relationships/slide" Target="slide44.xml"/><Relationship Id="rId4" Type="http://schemas.openxmlformats.org/officeDocument/2006/relationships/slide" Target="slide37.xml"/></Relationships>
</file>

<file path=ppt/slides/_rels/slide17.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slide" Target="slide59.xml"/><Relationship Id="rId5" Type="http://schemas.openxmlformats.org/officeDocument/2006/relationships/slide" Target="slide44.xml"/><Relationship Id="rId4" Type="http://schemas.openxmlformats.org/officeDocument/2006/relationships/slide" Target="slide37.xml"/></Relationships>
</file>

<file path=ppt/slides/_rels/slide18.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slide" Target="slide59.xml"/><Relationship Id="rId5" Type="http://schemas.openxmlformats.org/officeDocument/2006/relationships/slide" Target="slide44.xml"/><Relationship Id="rId4" Type="http://schemas.openxmlformats.org/officeDocument/2006/relationships/slide" Target="slide37.xml"/></Relationships>
</file>

<file path=ppt/slides/_rels/slide19.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slide" Target="slide59.xml"/><Relationship Id="rId5" Type="http://schemas.openxmlformats.org/officeDocument/2006/relationships/slide" Target="slide44.xml"/><Relationship Id="rId4" Type="http://schemas.openxmlformats.org/officeDocument/2006/relationships/slide" Target="slide37.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slide" Target="slide59.xml"/><Relationship Id="rId5" Type="http://schemas.openxmlformats.org/officeDocument/2006/relationships/slide" Target="slide44.xml"/><Relationship Id="rId4" Type="http://schemas.openxmlformats.org/officeDocument/2006/relationships/slide" Target="slide37.xml"/></Relationships>
</file>

<file path=ppt/slides/_rels/slide21.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slide" Target="slide59.xml"/><Relationship Id="rId5" Type="http://schemas.openxmlformats.org/officeDocument/2006/relationships/slide" Target="slide44.xml"/><Relationship Id="rId4" Type="http://schemas.openxmlformats.org/officeDocument/2006/relationships/slide" Target="slide37.xml"/></Relationships>
</file>

<file path=ppt/slides/_rels/slide22.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slide" Target="slide59.xml"/><Relationship Id="rId5" Type="http://schemas.openxmlformats.org/officeDocument/2006/relationships/slide" Target="slide44.xml"/><Relationship Id="rId4" Type="http://schemas.openxmlformats.org/officeDocument/2006/relationships/slide" Target="slide37.xml"/></Relationships>
</file>

<file path=ppt/slides/_rels/slide23.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slide" Target="slide59.xml"/><Relationship Id="rId5" Type="http://schemas.openxmlformats.org/officeDocument/2006/relationships/slide" Target="slide44.xml"/><Relationship Id="rId4" Type="http://schemas.openxmlformats.org/officeDocument/2006/relationships/slide" Target="slide37.xml"/></Relationships>
</file>

<file path=ppt/slides/_rels/slide24.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slide" Target="slide59.xml"/><Relationship Id="rId5" Type="http://schemas.openxmlformats.org/officeDocument/2006/relationships/slide" Target="slide44.xml"/><Relationship Id="rId4" Type="http://schemas.openxmlformats.org/officeDocument/2006/relationships/slide" Target="slide37.xml"/></Relationships>
</file>

<file path=ppt/slides/_rels/slide25.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slide" Target="slide59.xml"/><Relationship Id="rId5" Type="http://schemas.openxmlformats.org/officeDocument/2006/relationships/slide" Target="slide44.xml"/><Relationship Id="rId4" Type="http://schemas.openxmlformats.org/officeDocument/2006/relationships/slide" Target="slide37.xml"/></Relationships>
</file>

<file path=ppt/slides/_rels/slide26.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slide" Target="slide59.xml"/><Relationship Id="rId5" Type="http://schemas.openxmlformats.org/officeDocument/2006/relationships/slide" Target="slide44.xml"/><Relationship Id="rId4" Type="http://schemas.openxmlformats.org/officeDocument/2006/relationships/slide" Target="slide37.xml"/></Relationships>
</file>

<file path=ppt/slides/_rels/slide27.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slide" Target="slide59.xml"/><Relationship Id="rId5" Type="http://schemas.openxmlformats.org/officeDocument/2006/relationships/slide" Target="slide44.xml"/><Relationship Id="rId4" Type="http://schemas.openxmlformats.org/officeDocument/2006/relationships/slide" Target="slide37.xml"/></Relationships>
</file>

<file path=ppt/slides/_rels/slide28.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slide" Target="slide59.xml"/><Relationship Id="rId5" Type="http://schemas.openxmlformats.org/officeDocument/2006/relationships/slide" Target="slide44.xml"/><Relationship Id="rId4" Type="http://schemas.openxmlformats.org/officeDocument/2006/relationships/slide" Target="slide37.xml"/></Relationships>
</file>

<file path=ppt/slides/_rels/slide29.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slide" Target="slide59.xml"/><Relationship Id="rId5" Type="http://schemas.openxmlformats.org/officeDocument/2006/relationships/slide" Target="slide44.xml"/><Relationship Id="rId4" Type="http://schemas.openxmlformats.org/officeDocument/2006/relationships/slide" Target="slide37.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5.xml"/><Relationship Id="rId1" Type="http://schemas.openxmlformats.org/officeDocument/2006/relationships/vmlDrawing" Target="../drawings/vmlDrawing1.vml"/><Relationship Id="rId5" Type="http://schemas.openxmlformats.org/officeDocument/2006/relationships/image" Target="../media/image6.emf"/><Relationship Id="rId4" Type="http://schemas.openxmlformats.org/officeDocument/2006/relationships/package" Target="../embeddings/Microsoft_Word___1.docx"/></Relationships>
</file>

<file path=ppt/slides/_rels/slide30.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slide" Target="slide59.xml"/><Relationship Id="rId5" Type="http://schemas.openxmlformats.org/officeDocument/2006/relationships/slide" Target="slide44.xml"/><Relationship Id="rId4" Type="http://schemas.openxmlformats.org/officeDocument/2006/relationships/slide" Target="slide37.xml"/></Relationships>
</file>

<file path=ppt/slides/_rels/slide31.xml.rels><?xml version="1.0" encoding="UTF-8" standalone="yes"?>
<Relationships xmlns="http://schemas.openxmlformats.org/package/2006/relationships"><Relationship Id="rId3" Type="http://schemas.openxmlformats.org/officeDocument/2006/relationships/slide" Target="slide29.xml"/><Relationship Id="rId7" Type="http://schemas.openxmlformats.org/officeDocument/2006/relationships/image" Target="../media/image7.png"/><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slide" Target="slide59.xml"/><Relationship Id="rId5" Type="http://schemas.openxmlformats.org/officeDocument/2006/relationships/slide" Target="slide44.xml"/><Relationship Id="rId4" Type="http://schemas.openxmlformats.org/officeDocument/2006/relationships/slide" Target="slide37.xml"/></Relationships>
</file>

<file path=ppt/slides/_rels/slide32.xml.rels><?xml version="1.0" encoding="UTF-8" standalone="yes"?>
<Relationships xmlns="http://schemas.openxmlformats.org/package/2006/relationships"><Relationship Id="rId3" Type="http://schemas.openxmlformats.org/officeDocument/2006/relationships/slide" Target="slide29.xml"/><Relationship Id="rId7" Type="http://schemas.openxmlformats.org/officeDocument/2006/relationships/image" Target="../media/image8.png"/><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slide" Target="slide59.xml"/><Relationship Id="rId5" Type="http://schemas.openxmlformats.org/officeDocument/2006/relationships/slide" Target="slide44.xml"/><Relationship Id="rId4" Type="http://schemas.openxmlformats.org/officeDocument/2006/relationships/slide" Target="slide37.xml"/></Relationships>
</file>

<file path=ppt/slides/_rels/slide33.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slide" Target="slide59.xml"/><Relationship Id="rId5" Type="http://schemas.openxmlformats.org/officeDocument/2006/relationships/slide" Target="slide44.xml"/><Relationship Id="rId4" Type="http://schemas.openxmlformats.org/officeDocument/2006/relationships/slide" Target="slide37.xml"/></Relationships>
</file>

<file path=ppt/slides/_rels/slide34.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slide" Target="slide59.xml"/><Relationship Id="rId5" Type="http://schemas.openxmlformats.org/officeDocument/2006/relationships/slide" Target="slide44.xml"/><Relationship Id="rId4" Type="http://schemas.openxmlformats.org/officeDocument/2006/relationships/slide" Target="slide37.xml"/></Relationships>
</file>

<file path=ppt/slides/_rels/slide35.xml.rels><?xml version="1.0" encoding="UTF-8" standalone="yes"?>
<Relationships xmlns="http://schemas.openxmlformats.org/package/2006/relationships"><Relationship Id="rId3" Type="http://schemas.openxmlformats.org/officeDocument/2006/relationships/slide" Target="slide29.xml"/><Relationship Id="rId7" Type="http://schemas.openxmlformats.org/officeDocument/2006/relationships/image" Target="../media/image9.png"/><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slide" Target="slide59.xml"/><Relationship Id="rId5" Type="http://schemas.openxmlformats.org/officeDocument/2006/relationships/slide" Target="slide44.xml"/><Relationship Id="rId4" Type="http://schemas.openxmlformats.org/officeDocument/2006/relationships/slide" Target="slide37.xml"/></Relationships>
</file>

<file path=ppt/slides/_rels/slide36.xml.rels><?xml version="1.0" encoding="UTF-8" standalone="yes"?>
<Relationships xmlns="http://schemas.openxmlformats.org/package/2006/relationships"><Relationship Id="rId3" Type="http://schemas.openxmlformats.org/officeDocument/2006/relationships/slide" Target="slide29.xml"/><Relationship Id="rId7" Type="http://schemas.openxmlformats.org/officeDocument/2006/relationships/image" Target="../media/image10.png"/><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slide" Target="slide59.xml"/><Relationship Id="rId5" Type="http://schemas.openxmlformats.org/officeDocument/2006/relationships/slide" Target="slide44.xml"/><Relationship Id="rId4" Type="http://schemas.openxmlformats.org/officeDocument/2006/relationships/slide" Target="slide37.xml"/></Relationships>
</file>

<file path=ppt/slides/_rels/slide37.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slide" Target="slide59.xml"/><Relationship Id="rId5" Type="http://schemas.openxmlformats.org/officeDocument/2006/relationships/slide" Target="slide44.xml"/><Relationship Id="rId4" Type="http://schemas.openxmlformats.org/officeDocument/2006/relationships/slide" Target="slide37.xml"/></Relationships>
</file>

<file path=ppt/slides/_rels/slide38.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slide" Target="slide59.xml"/><Relationship Id="rId5" Type="http://schemas.openxmlformats.org/officeDocument/2006/relationships/slide" Target="slide44.xml"/><Relationship Id="rId4" Type="http://schemas.openxmlformats.org/officeDocument/2006/relationships/slide" Target="slide37.xml"/></Relationships>
</file>

<file path=ppt/slides/_rels/slide39.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slide" Target="slide59.xml"/><Relationship Id="rId5" Type="http://schemas.openxmlformats.org/officeDocument/2006/relationships/slide" Target="slide44.xml"/><Relationship Id="rId4" Type="http://schemas.openxmlformats.org/officeDocument/2006/relationships/slide" Target="slide37.xml"/></Relationships>
</file>

<file path=ppt/slides/_rels/slide4.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slide" Target="slide59.xml"/><Relationship Id="rId5" Type="http://schemas.openxmlformats.org/officeDocument/2006/relationships/slide" Target="slide44.xml"/><Relationship Id="rId4" Type="http://schemas.openxmlformats.org/officeDocument/2006/relationships/slide" Target="slide37.xml"/></Relationships>
</file>

<file path=ppt/slides/_rels/slide40.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slide" Target="slide59.xml"/><Relationship Id="rId5" Type="http://schemas.openxmlformats.org/officeDocument/2006/relationships/slide" Target="slide44.xml"/><Relationship Id="rId4" Type="http://schemas.openxmlformats.org/officeDocument/2006/relationships/slide" Target="slide37.xml"/></Relationships>
</file>

<file path=ppt/slides/_rels/slide41.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slide" Target="slide59.xml"/><Relationship Id="rId5" Type="http://schemas.openxmlformats.org/officeDocument/2006/relationships/slide" Target="slide44.xml"/><Relationship Id="rId4" Type="http://schemas.openxmlformats.org/officeDocument/2006/relationships/slide" Target="slide37.xml"/></Relationships>
</file>

<file path=ppt/slides/_rels/slide42.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slide" Target="slide59.xml"/><Relationship Id="rId5" Type="http://schemas.openxmlformats.org/officeDocument/2006/relationships/slide" Target="slide44.xml"/><Relationship Id="rId4" Type="http://schemas.openxmlformats.org/officeDocument/2006/relationships/slide" Target="slide37.xml"/></Relationships>
</file>

<file path=ppt/slides/_rels/slide43.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slide" Target="slide59.xml"/><Relationship Id="rId5" Type="http://schemas.openxmlformats.org/officeDocument/2006/relationships/slide" Target="slide44.xml"/><Relationship Id="rId4" Type="http://schemas.openxmlformats.org/officeDocument/2006/relationships/slide" Target="slide37.xml"/></Relationships>
</file>

<file path=ppt/slides/_rels/slide44.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slide" Target="slide59.xml"/><Relationship Id="rId5" Type="http://schemas.openxmlformats.org/officeDocument/2006/relationships/slide" Target="slide44.xml"/><Relationship Id="rId4" Type="http://schemas.openxmlformats.org/officeDocument/2006/relationships/slide" Target="slide37.xml"/></Relationships>
</file>

<file path=ppt/slides/_rels/slide45.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slide" Target="slide59.xml"/><Relationship Id="rId5" Type="http://schemas.openxmlformats.org/officeDocument/2006/relationships/slide" Target="slide44.xml"/><Relationship Id="rId4" Type="http://schemas.openxmlformats.org/officeDocument/2006/relationships/slide" Target="slide37.xml"/></Relationships>
</file>

<file path=ppt/slides/_rels/slide46.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slide" Target="slide59.xml"/><Relationship Id="rId5" Type="http://schemas.openxmlformats.org/officeDocument/2006/relationships/slide" Target="slide44.xml"/><Relationship Id="rId4" Type="http://schemas.openxmlformats.org/officeDocument/2006/relationships/slide" Target="slide37.xml"/></Relationships>
</file>

<file path=ppt/slides/_rels/slide47.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slide" Target="slide59.xml"/><Relationship Id="rId5" Type="http://schemas.openxmlformats.org/officeDocument/2006/relationships/slide" Target="slide44.xml"/><Relationship Id="rId4" Type="http://schemas.openxmlformats.org/officeDocument/2006/relationships/slide" Target="slide37.xml"/></Relationships>
</file>

<file path=ppt/slides/_rels/slide48.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slide" Target="slide59.xml"/><Relationship Id="rId5" Type="http://schemas.openxmlformats.org/officeDocument/2006/relationships/slide" Target="slide44.xml"/><Relationship Id="rId4" Type="http://schemas.openxmlformats.org/officeDocument/2006/relationships/slide" Target="slide37.xml"/></Relationships>
</file>

<file path=ppt/slides/_rels/slide49.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slide" Target="slide59.xml"/><Relationship Id="rId5" Type="http://schemas.openxmlformats.org/officeDocument/2006/relationships/slide" Target="slide44.xml"/><Relationship Id="rId4" Type="http://schemas.openxmlformats.org/officeDocument/2006/relationships/slide" Target="slide37.xml"/></Relationships>
</file>

<file path=ppt/slides/_rels/slide5.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slide" Target="slide59.xml"/><Relationship Id="rId5" Type="http://schemas.openxmlformats.org/officeDocument/2006/relationships/slide" Target="slide44.xml"/><Relationship Id="rId4" Type="http://schemas.openxmlformats.org/officeDocument/2006/relationships/slide" Target="slide37.xml"/></Relationships>
</file>

<file path=ppt/slides/_rels/slide50.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slide" Target="slide59.xml"/><Relationship Id="rId5" Type="http://schemas.openxmlformats.org/officeDocument/2006/relationships/slide" Target="slide44.xml"/><Relationship Id="rId4" Type="http://schemas.openxmlformats.org/officeDocument/2006/relationships/slide" Target="slide37.xml"/></Relationships>
</file>

<file path=ppt/slides/_rels/slide51.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slide" Target="slide59.xml"/><Relationship Id="rId5" Type="http://schemas.openxmlformats.org/officeDocument/2006/relationships/slide" Target="slide44.xml"/><Relationship Id="rId4" Type="http://schemas.openxmlformats.org/officeDocument/2006/relationships/slide" Target="slide37.xml"/></Relationships>
</file>

<file path=ppt/slides/_rels/slide52.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slide" Target="slide59.xml"/><Relationship Id="rId5" Type="http://schemas.openxmlformats.org/officeDocument/2006/relationships/slide" Target="slide44.xml"/><Relationship Id="rId4" Type="http://schemas.openxmlformats.org/officeDocument/2006/relationships/slide" Target="slide37.xml"/></Relationships>
</file>

<file path=ppt/slides/_rels/slide53.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slide" Target="slide59.xml"/><Relationship Id="rId5" Type="http://schemas.openxmlformats.org/officeDocument/2006/relationships/slide" Target="slide44.xml"/><Relationship Id="rId4" Type="http://schemas.openxmlformats.org/officeDocument/2006/relationships/slide" Target="slide37.xml"/></Relationships>
</file>

<file path=ppt/slides/_rels/slide54.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slide" Target="slide59.xml"/><Relationship Id="rId5" Type="http://schemas.openxmlformats.org/officeDocument/2006/relationships/slide" Target="slide44.xml"/><Relationship Id="rId4" Type="http://schemas.openxmlformats.org/officeDocument/2006/relationships/slide" Target="slide37.xml"/></Relationships>
</file>

<file path=ppt/slides/_rels/slide55.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slide" Target="slide59.xml"/><Relationship Id="rId5" Type="http://schemas.openxmlformats.org/officeDocument/2006/relationships/slide" Target="slide44.xml"/><Relationship Id="rId4" Type="http://schemas.openxmlformats.org/officeDocument/2006/relationships/slide" Target="slide37.xml"/></Relationships>
</file>

<file path=ppt/slides/_rels/slide56.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slide" Target="slide59.xml"/><Relationship Id="rId5" Type="http://schemas.openxmlformats.org/officeDocument/2006/relationships/slide" Target="slide44.xml"/><Relationship Id="rId4" Type="http://schemas.openxmlformats.org/officeDocument/2006/relationships/slide" Target="slide37.xml"/></Relationships>
</file>

<file path=ppt/slides/_rels/slide57.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slide" Target="slide59.xml"/><Relationship Id="rId5" Type="http://schemas.openxmlformats.org/officeDocument/2006/relationships/slide" Target="slide44.xml"/><Relationship Id="rId4" Type="http://schemas.openxmlformats.org/officeDocument/2006/relationships/slide" Target="slide37.xml"/></Relationships>
</file>

<file path=ppt/slides/_rels/slide58.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slide" Target="slide59.xml"/><Relationship Id="rId5" Type="http://schemas.openxmlformats.org/officeDocument/2006/relationships/slide" Target="slide44.xml"/><Relationship Id="rId4" Type="http://schemas.openxmlformats.org/officeDocument/2006/relationships/slide" Target="slide37.xml"/></Relationships>
</file>

<file path=ppt/slides/_rels/slide59.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slide" Target="slide59.xml"/><Relationship Id="rId5" Type="http://schemas.openxmlformats.org/officeDocument/2006/relationships/slide" Target="slide44.xml"/><Relationship Id="rId4" Type="http://schemas.openxmlformats.org/officeDocument/2006/relationships/slide" Target="slide37.xml"/></Relationships>
</file>

<file path=ppt/slides/_rels/slide6.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slide" Target="slide59.xml"/><Relationship Id="rId5" Type="http://schemas.openxmlformats.org/officeDocument/2006/relationships/slide" Target="slide44.xml"/><Relationship Id="rId4" Type="http://schemas.openxmlformats.org/officeDocument/2006/relationships/slide" Target="slide37.xml"/></Relationships>
</file>

<file path=ppt/slides/_rels/slide60.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slide" Target="slide59.xml"/><Relationship Id="rId5" Type="http://schemas.openxmlformats.org/officeDocument/2006/relationships/slide" Target="slide44.xml"/><Relationship Id="rId4" Type="http://schemas.openxmlformats.org/officeDocument/2006/relationships/slide" Target="slide37.xml"/></Relationships>
</file>

<file path=ppt/slides/_rels/slide61.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slide" Target="slide59.xml"/><Relationship Id="rId5" Type="http://schemas.openxmlformats.org/officeDocument/2006/relationships/slide" Target="slide44.xml"/><Relationship Id="rId4" Type="http://schemas.openxmlformats.org/officeDocument/2006/relationships/slide" Target="slide37.xml"/></Relationships>
</file>

<file path=ppt/slides/_rels/slide62.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slide" Target="slide59.xml"/><Relationship Id="rId5" Type="http://schemas.openxmlformats.org/officeDocument/2006/relationships/slide" Target="slide44.xml"/><Relationship Id="rId4" Type="http://schemas.openxmlformats.org/officeDocument/2006/relationships/slide" Target="slide37.xml"/></Relationships>
</file>

<file path=ppt/slides/_rels/slide63.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slide" Target="slide59.xml"/><Relationship Id="rId5" Type="http://schemas.openxmlformats.org/officeDocument/2006/relationships/slide" Target="slide44.xml"/><Relationship Id="rId4" Type="http://schemas.openxmlformats.org/officeDocument/2006/relationships/slide" Target="slide37.xml"/></Relationships>
</file>

<file path=ppt/slides/_rels/slide64.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slide" Target="slide59.xml"/><Relationship Id="rId5" Type="http://schemas.openxmlformats.org/officeDocument/2006/relationships/slide" Target="slide44.xml"/><Relationship Id="rId4" Type="http://schemas.openxmlformats.org/officeDocument/2006/relationships/slide" Target="slide37.xml"/></Relationships>
</file>

<file path=ppt/slides/_rels/slide65.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slide" Target="slide59.xml"/><Relationship Id="rId5" Type="http://schemas.openxmlformats.org/officeDocument/2006/relationships/slide" Target="slide44.xml"/><Relationship Id="rId4" Type="http://schemas.openxmlformats.org/officeDocument/2006/relationships/slide" Target="slide37.xml"/></Relationships>
</file>

<file path=ppt/slides/_rels/slide66.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slide" Target="slide59.xml"/><Relationship Id="rId5" Type="http://schemas.openxmlformats.org/officeDocument/2006/relationships/slide" Target="slide44.xml"/><Relationship Id="rId4" Type="http://schemas.openxmlformats.org/officeDocument/2006/relationships/slide" Target="slide37.xml"/></Relationships>
</file>

<file path=ppt/slides/_rels/slide67.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slide" Target="slide59.xml"/><Relationship Id="rId5" Type="http://schemas.openxmlformats.org/officeDocument/2006/relationships/slide" Target="slide44.xml"/><Relationship Id="rId4" Type="http://schemas.openxmlformats.org/officeDocument/2006/relationships/slide" Target="slide37.xml"/></Relationships>
</file>

<file path=ppt/slides/_rels/slide68.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slide" Target="slide59.xml"/><Relationship Id="rId5" Type="http://schemas.openxmlformats.org/officeDocument/2006/relationships/slide" Target="slide44.xml"/><Relationship Id="rId4" Type="http://schemas.openxmlformats.org/officeDocument/2006/relationships/slide" Target="slide37.xml"/></Relationships>
</file>

<file path=ppt/slides/_rels/slide69.xml.rels><?xml version="1.0" encoding="UTF-8" standalone="yes"?>
<Relationships xmlns="http://schemas.openxmlformats.org/package/2006/relationships"><Relationship Id="rId8" Type="http://schemas.openxmlformats.org/officeDocument/2006/relationships/oleObject" Target="../embeddings/oleObject2.bin"/><Relationship Id="rId3" Type="http://schemas.openxmlformats.org/officeDocument/2006/relationships/slide" Target="slide4.xml"/><Relationship Id="rId7" Type="http://schemas.openxmlformats.org/officeDocument/2006/relationships/slide" Target="slide59.xml"/><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slide" Target="slide44.xml"/><Relationship Id="rId5" Type="http://schemas.openxmlformats.org/officeDocument/2006/relationships/slide" Target="slide37.xml"/><Relationship Id="rId10" Type="http://schemas.openxmlformats.org/officeDocument/2006/relationships/image" Target="../media/image11.emf"/><Relationship Id="rId4" Type="http://schemas.openxmlformats.org/officeDocument/2006/relationships/slide" Target="slide29.xml"/><Relationship Id="rId9" Type="http://schemas.openxmlformats.org/officeDocument/2006/relationships/package" Target="../embeddings/Microsoft_Word___2.docx"/></Relationships>
</file>

<file path=ppt/slides/_rels/slide7.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slide" Target="slide59.xml"/><Relationship Id="rId5" Type="http://schemas.openxmlformats.org/officeDocument/2006/relationships/slide" Target="slide44.xml"/><Relationship Id="rId4" Type="http://schemas.openxmlformats.org/officeDocument/2006/relationships/slide" Target="slide37.xml"/></Relationships>
</file>

<file path=ppt/slides/_rels/slide70.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slide" Target="slide59.xml"/><Relationship Id="rId5" Type="http://schemas.openxmlformats.org/officeDocument/2006/relationships/slide" Target="slide44.xml"/><Relationship Id="rId4" Type="http://schemas.openxmlformats.org/officeDocument/2006/relationships/slide" Target="slide37.xml"/></Relationships>
</file>

<file path=ppt/slides/_rels/slide71.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slide" Target="slide4.xml"/><Relationship Id="rId7" Type="http://schemas.openxmlformats.org/officeDocument/2006/relationships/slide" Target="slide59.xml"/><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slide" Target="slide44.xml"/><Relationship Id="rId5" Type="http://schemas.openxmlformats.org/officeDocument/2006/relationships/slide" Target="slide37.xml"/><Relationship Id="rId10" Type="http://schemas.openxmlformats.org/officeDocument/2006/relationships/image" Target="../media/image12.emf"/><Relationship Id="rId4" Type="http://schemas.openxmlformats.org/officeDocument/2006/relationships/slide" Target="slide29.xml"/><Relationship Id="rId9" Type="http://schemas.openxmlformats.org/officeDocument/2006/relationships/package" Target="../embeddings/Microsoft_Word___3.docx"/></Relationships>
</file>

<file path=ppt/slides/_rels/slide72.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slide" Target="slide59.xml"/><Relationship Id="rId5" Type="http://schemas.openxmlformats.org/officeDocument/2006/relationships/slide" Target="slide44.xml"/><Relationship Id="rId4" Type="http://schemas.openxmlformats.org/officeDocument/2006/relationships/slide" Target="slide37.xml"/></Relationships>
</file>

<file path=ppt/slides/_rels/slide73.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slide" Target="slide59.xml"/><Relationship Id="rId5" Type="http://schemas.openxmlformats.org/officeDocument/2006/relationships/slide" Target="slide44.xml"/><Relationship Id="rId4" Type="http://schemas.openxmlformats.org/officeDocument/2006/relationships/slide" Target="slide37.xml"/></Relationships>
</file>

<file path=ppt/slides/_rels/slide74.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slide" Target="slide59.xml"/><Relationship Id="rId5" Type="http://schemas.openxmlformats.org/officeDocument/2006/relationships/slide" Target="slide44.xml"/><Relationship Id="rId4" Type="http://schemas.openxmlformats.org/officeDocument/2006/relationships/slide" Target="slide37.xml"/></Relationships>
</file>

<file path=ppt/slides/_rels/slide75.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slide" Target="slide59.xml"/><Relationship Id="rId5" Type="http://schemas.openxmlformats.org/officeDocument/2006/relationships/slide" Target="slide44.xml"/><Relationship Id="rId4" Type="http://schemas.openxmlformats.org/officeDocument/2006/relationships/slide" Target="slide37.xml"/></Relationships>
</file>

<file path=ppt/slides/_rels/slide76.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slide" Target="slide59.xml"/><Relationship Id="rId5" Type="http://schemas.openxmlformats.org/officeDocument/2006/relationships/slide" Target="slide44.xml"/><Relationship Id="rId4" Type="http://schemas.openxmlformats.org/officeDocument/2006/relationships/slide" Target="slide37.xml"/></Relationships>
</file>

<file path=ppt/slides/_rels/slide77.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slide" Target="slide59.xml"/><Relationship Id="rId5" Type="http://schemas.openxmlformats.org/officeDocument/2006/relationships/slide" Target="slide44.xml"/><Relationship Id="rId4" Type="http://schemas.openxmlformats.org/officeDocument/2006/relationships/slide" Target="slide37.xml"/></Relationships>
</file>

<file path=ppt/slides/_rels/slide78.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slide" Target="slide59.xml"/><Relationship Id="rId5" Type="http://schemas.openxmlformats.org/officeDocument/2006/relationships/slide" Target="slide44.xml"/><Relationship Id="rId4" Type="http://schemas.openxmlformats.org/officeDocument/2006/relationships/slide" Target="slide37.xml"/></Relationships>
</file>

<file path=ppt/slides/_rels/slide79.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slide" Target="slide59.xml"/><Relationship Id="rId5" Type="http://schemas.openxmlformats.org/officeDocument/2006/relationships/slide" Target="slide44.xml"/><Relationship Id="rId4" Type="http://schemas.openxmlformats.org/officeDocument/2006/relationships/slide" Target="slide37.xml"/></Relationships>
</file>

<file path=ppt/slides/_rels/slide8.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slide" Target="slide59.xml"/><Relationship Id="rId5" Type="http://schemas.openxmlformats.org/officeDocument/2006/relationships/slide" Target="slide44.xml"/><Relationship Id="rId4" Type="http://schemas.openxmlformats.org/officeDocument/2006/relationships/slide" Target="slide37.xml"/></Relationships>
</file>

<file path=ppt/slides/_rels/slide9.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slide" Target="slide59.xml"/><Relationship Id="rId5" Type="http://schemas.openxmlformats.org/officeDocument/2006/relationships/slide" Target="slide44.xml"/><Relationship Id="rId4" Type="http://schemas.openxmlformats.org/officeDocument/2006/relationships/slide" Target="slide3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17225" y="2636912"/>
            <a:ext cx="8675370" cy="1224135"/>
          </a:xfrm>
        </p:spPr>
        <p:txBody>
          <a:bodyPr/>
          <a:lstStyle/>
          <a:p>
            <a:r>
              <a:rPr lang="zh-CN" altLang="zh-CN" b="1" dirty="0"/>
              <a:t>专题</a:t>
            </a:r>
            <a:r>
              <a:rPr lang="zh-CN" altLang="zh-CN" b="1" dirty="0" smtClean="0"/>
              <a:t>十一</a:t>
            </a:r>
            <a:r>
              <a:rPr lang="en-US" altLang="zh-CN" b="1" dirty="0" smtClean="0"/>
              <a:t>  </a:t>
            </a:r>
            <a:r>
              <a:rPr lang="zh-CN" altLang="zh-CN" b="1" dirty="0" smtClean="0"/>
              <a:t>语言</a:t>
            </a:r>
            <a:r>
              <a:rPr lang="zh-CN" altLang="zh-CN" b="1" dirty="0"/>
              <a:t>表达简明、连贯、得体</a:t>
            </a:r>
            <a:r>
              <a:rPr lang="en-US" altLang="zh-CN" b="1" dirty="0"/>
              <a:t>,</a:t>
            </a:r>
            <a:r>
              <a:rPr lang="zh-CN" altLang="zh-CN" b="1" dirty="0"/>
              <a:t>准确、鲜明、生动</a:t>
            </a:r>
          </a:p>
        </p:txBody>
      </p:sp>
    </p:spTree>
    <p:extLst>
      <p:ext uri="{BB962C8B-B14F-4D97-AF65-F5344CB8AC3E}">
        <p14:creationId xmlns:p14="http://schemas.microsoft.com/office/powerpoint/2010/main" val="2953627111"/>
      </p:ext>
    </p:extLst>
  </p:cSld>
  <p:clrMapOvr>
    <a:masterClrMapping/>
  </p:clrMapOvr>
  <p:transition>
    <p:fade thruBlk="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507605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5876275"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4" action="ppaction://hlinksldjump"/>
          </p:cNvPr>
          <p:cNvSpPr txBox="1"/>
          <p:nvPr/>
        </p:nvSpPr>
        <p:spPr>
          <a:xfrm>
            <a:off x="6622653"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7" name="TextBox 3">
            <a:hlinkClick r:id="rId5" action="ppaction://hlinksldjump"/>
          </p:cNvPr>
          <p:cNvSpPr txBox="1"/>
          <p:nvPr/>
        </p:nvSpPr>
        <p:spPr>
          <a:xfrm>
            <a:off x="736903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6" action="ppaction://hlinksldjump"/>
          </p:cNvPr>
          <p:cNvSpPr txBox="1"/>
          <p:nvPr/>
        </p:nvSpPr>
        <p:spPr>
          <a:xfrm>
            <a:off x="816925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3" name="矩形 2"/>
          <p:cNvSpPr>
            <a:spLocks noChangeAspect="1"/>
          </p:cNvSpPr>
          <p:nvPr/>
        </p:nvSpPr>
        <p:spPr>
          <a:xfrm>
            <a:off x="508000" y="1911735"/>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在下面一段文字横线处补写恰当的语句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使整段文字语意完整连贯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内容贴切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逻辑严密。每处不超过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个字。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为了保护自己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变色龙经常换上与环境接近的颜色。人们对此有一种根深蒂固的看法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以为变色龙</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u="sng" dirty="0">
                <a:solidFill>
                  <a:srgbClr val="FF0000"/>
                </a:solidFill>
                <a:uFill>
                  <a:solidFill>
                    <a:srgbClr val="000000"/>
                  </a:solidFill>
                </a:uFill>
                <a:latin typeface="NEU-BZ-S92"/>
                <a:ea typeface="宋体" panose="02010600030101010101" pitchFamily="2" charset="-122"/>
                <a:cs typeface="宋体" panose="02010600030101010101" pitchFamily="2" charset="-122"/>
              </a:rPr>
              <a:t>①</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就可以变成什么颜色。其实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u="sng" dirty="0">
                <a:solidFill>
                  <a:srgbClr val="FF0000"/>
                </a:solidFill>
                <a:uFill>
                  <a:solidFill>
                    <a:srgbClr val="000000"/>
                  </a:solidFill>
                </a:uFill>
                <a:latin typeface="NEU-BZ-S92"/>
                <a:ea typeface="宋体" panose="02010600030101010101" pitchFamily="2" charset="-122"/>
                <a:cs typeface="宋体" panose="02010600030101010101" pitchFamily="2" charset="-122"/>
              </a:rPr>
              <a:t>②</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。蜥蜴类动物的皮肤变色</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u="sng" dirty="0">
                <a:solidFill>
                  <a:srgbClr val="FF0000"/>
                </a:solidFill>
                <a:uFill>
                  <a:solidFill>
                    <a:srgbClr val="000000"/>
                  </a:solidFill>
                </a:uFill>
                <a:latin typeface="NEU-BZ-S92"/>
                <a:ea typeface="宋体" panose="02010600030101010101" pitchFamily="2" charset="-122"/>
                <a:cs typeface="宋体" panose="02010600030101010101" pitchFamily="2" charset="-122"/>
              </a:rPr>
              <a:t>③</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温度和光线是其决定因素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而且每种蜥蜴能变什么颜色也是固定的。</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想变成什么颜色　</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事实并非如此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是需要外在条件的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66091935"/>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wipe(down)">
                                      <p:cBhvr>
                                        <p:cTn id="10"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507605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5876275"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4" action="ppaction://hlinksldjump"/>
          </p:cNvPr>
          <p:cNvSpPr txBox="1"/>
          <p:nvPr/>
        </p:nvSpPr>
        <p:spPr>
          <a:xfrm>
            <a:off x="6622653"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7" name="TextBox 3">
            <a:hlinkClick r:id="rId5" action="ppaction://hlinksldjump"/>
          </p:cNvPr>
          <p:cNvSpPr txBox="1"/>
          <p:nvPr/>
        </p:nvSpPr>
        <p:spPr>
          <a:xfrm>
            <a:off x="736903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6" action="ppaction://hlinksldjump"/>
          </p:cNvPr>
          <p:cNvSpPr txBox="1"/>
          <p:nvPr/>
        </p:nvSpPr>
        <p:spPr>
          <a:xfrm>
            <a:off x="816925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本题考查语言表达简明、连贯的能力。题型沿袭近年来的语境填句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所选文段为自然科学类说明文字。通过</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处后一句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就可以变成什么颜色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人们对此有一种根深蒂固的看法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以为</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可推出</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处应填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想变成什么颜色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处前有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通过前后句的语境可知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下文应填一个表转折意思的句子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据此可推出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处可填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事实并非如此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处需填写一句总括性的话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结合下文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是决定因素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这里应该填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是需要外在条件的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会受多种因素影响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等类似的句子</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21265968"/>
      </p:ext>
    </p:extLst>
  </p:cSld>
  <p:clrMapOvr>
    <a:masterClrMapping/>
  </p:clrMapOvr>
  <p:transition>
    <p:fade thruBlk="1"/>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507605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5876275"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4" action="ppaction://hlinksldjump"/>
          </p:cNvPr>
          <p:cNvSpPr txBox="1"/>
          <p:nvPr/>
        </p:nvSpPr>
        <p:spPr>
          <a:xfrm>
            <a:off x="6622653"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7" name="TextBox 3">
            <a:hlinkClick r:id="rId5" action="ppaction://hlinksldjump"/>
          </p:cNvPr>
          <p:cNvSpPr txBox="1"/>
          <p:nvPr/>
        </p:nvSpPr>
        <p:spPr>
          <a:xfrm>
            <a:off x="736903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6" action="ppaction://hlinksldjump"/>
          </p:cNvPr>
          <p:cNvSpPr txBox="1"/>
          <p:nvPr/>
        </p:nvSpPr>
        <p:spPr>
          <a:xfrm>
            <a:off x="816925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3" name="矩形 2"/>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在下面一段文字横线处补写恰当的语句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使整段文字语意完整连贯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内容贴切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逻辑严密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每处不超过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16</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个字。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太阳能与风能</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u="sng" dirty="0">
                <a:solidFill>
                  <a:srgbClr val="FF0000"/>
                </a:solidFill>
                <a:uFill>
                  <a:solidFill>
                    <a:srgbClr val="000000"/>
                  </a:solidFill>
                </a:uFill>
                <a:latin typeface="NEU-BZ-S92"/>
                <a:ea typeface="宋体" panose="02010600030101010101" pitchFamily="2" charset="-122"/>
                <a:cs typeface="宋体" panose="02010600030101010101" pitchFamily="2" charset="-122"/>
              </a:rPr>
              <a:t>①</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。通常白天阳光强而风小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夜晚光照变得很弱而风力加强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夏季阳光强度大而风小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u="sng" dirty="0">
                <a:solidFill>
                  <a:srgbClr val="FF0000"/>
                </a:solidFill>
                <a:uFill>
                  <a:solidFill>
                    <a:srgbClr val="000000"/>
                  </a:solidFill>
                </a:uFill>
                <a:latin typeface="NEU-BZ-S92"/>
                <a:ea typeface="宋体" panose="02010600030101010101" pitchFamily="2" charset="-122"/>
                <a:cs typeface="宋体" panose="02010600030101010101" pitchFamily="2" charset="-122"/>
              </a:rPr>
              <a:t>②</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。这种互补性使风光互补发电系统在资源上具有很好的匹配性。常见的风光互补发电系统有两套发电设备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夜间和阴天由风力发电装置发电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u="sng" dirty="0">
                <a:solidFill>
                  <a:srgbClr val="FF0000"/>
                </a:solidFill>
                <a:uFill>
                  <a:solidFill>
                    <a:srgbClr val="000000"/>
                  </a:solidFill>
                </a:uFill>
                <a:latin typeface="NEU-BZ-S92"/>
                <a:ea typeface="宋体" panose="02010600030101010101" pitchFamily="2" charset="-122"/>
                <a:cs typeface="宋体" panose="02010600030101010101" pitchFamily="2" charset="-122"/>
              </a:rPr>
              <a:t>③</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在既有风又有太阳的情况下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二者同时发挥作用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比单用风力或太阳能发电更经济。</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在时间上有很强的互补性　</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冬季阳光强度小而风大　</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晴朗的白天由太阳能发电装置发电</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9837195"/>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507605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5876275"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4" action="ppaction://hlinksldjump"/>
          </p:cNvPr>
          <p:cNvSpPr txBox="1"/>
          <p:nvPr/>
        </p:nvSpPr>
        <p:spPr>
          <a:xfrm>
            <a:off x="6622653"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7" name="TextBox 3">
            <a:hlinkClick r:id="rId5" action="ppaction://hlinksldjump"/>
          </p:cNvPr>
          <p:cNvSpPr txBox="1"/>
          <p:nvPr/>
        </p:nvSpPr>
        <p:spPr>
          <a:xfrm>
            <a:off x="736903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6" action="ppaction://hlinksldjump"/>
          </p:cNvPr>
          <p:cNvSpPr txBox="1"/>
          <p:nvPr/>
        </p:nvSpPr>
        <p:spPr>
          <a:xfrm>
            <a:off x="816925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3" name="矩形 2"/>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此题考查语言表达连贯的能力。解答此题时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首先要把握语段的整体意思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其次分析前后语境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再次根据相关科学常识作答。</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处根据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夜晚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可分析出太阳能与风能在时间与季节上的关系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根据后文可以看出二者的互补性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处根据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夏季阳光强度大而风小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可分析出与它相对的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冬季太阳光强度小而风大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处根据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夜间和阴天由风力发电装置发电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可分析出此处要填晴天的情况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将分析出的信息按照字数要求整合成句。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98037104"/>
      </p:ext>
    </p:extLst>
  </p:cSld>
  <p:clrMapOvr>
    <a:masterClrMapping/>
  </p:clrMapOvr>
  <p:transition>
    <p:fade thruBlk="1"/>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507605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5876275"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4" action="ppaction://hlinksldjump"/>
          </p:cNvPr>
          <p:cNvSpPr txBox="1"/>
          <p:nvPr/>
        </p:nvSpPr>
        <p:spPr>
          <a:xfrm>
            <a:off x="6622653"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7" name="TextBox 3">
            <a:hlinkClick r:id="rId5" action="ppaction://hlinksldjump"/>
          </p:cNvPr>
          <p:cNvSpPr txBox="1"/>
          <p:nvPr/>
        </p:nvSpPr>
        <p:spPr>
          <a:xfrm>
            <a:off x="736903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6" action="ppaction://hlinksldjump"/>
          </p:cNvPr>
          <p:cNvSpPr txBox="1"/>
          <p:nvPr/>
        </p:nvSpPr>
        <p:spPr>
          <a:xfrm>
            <a:off x="816925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3" name="矩形 2"/>
          <p:cNvSpPr>
            <a:spLocks noChangeAspect="1"/>
          </p:cNvSpPr>
          <p:nvPr/>
        </p:nvSpPr>
        <p:spPr>
          <a:xfrm>
            <a:off x="508000" y="110302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【高手悟道】</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解答补写题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要做到三点。一是话题保持一致。叙述一件事或说明一个道理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要保持话题的一致性。话题往往是句子的主语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它要求后面连带的句子必须兼顾上下文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与陈述对象保持一致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防止出现暗换主语的现象。二是行文照应一致。做语言连贯题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既要注意行文结构的前后照应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也要注意语意表达的前后勾连。比如代词的指代对象一般在上文出现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所以代词指代的句子往往在后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表明话题的词句、提出大概念的词句往往在前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上下句首尾衔接处有时用顶真或近乎用顶真。三是事理逻辑一致。无论叙事、状物还是说理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在行文时都要遵循生活的逻辑和思维的逻辑。或以人们认识事物的规律为序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由表及里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由浅入深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由感性认识到理性认识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或以空间为序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从上到下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从左到右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从外到内等。如果在表述的过程中违背了事理的逻辑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就必然会影响到语句的连贯性</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3888510764"/>
      </p:ext>
    </p:extLst>
  </p:cSld>
  <p:clrMapOvr>
    <a:masterClrMapping/>
  </p:clrMapOvr>
  <p:transition>
    <p:fade thruBlk="1"/>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507605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5876275"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4" action="ppaction://hlinksldjump"/>
          </p:cNvPr>
          <p:cNvSpPr txBox="1"/>
          <p:nvPr/>
        </p:nvSpPr>
        <p:spPr>
          <a:xfrm>
            <a:off x="6622653"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7" name="TextBox 3">
            <a:hlinkClick r:id="rId5" action="ppaction://hlinksldjump"/>
          </p:cNvPr>
          <p:cNvSpPr txBox="1"/>
          <p:nvPr/>
        </p:nvSpPr>
        <p:spPr>
          <a:xfrm>
            <a:off x="736903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6" action="ppaction://hlinksldjump"/>
          </p:cNvPr>
          <p:cNvSpPr txBox="1"/>
          <p:nvPr/>
        </p:nvSpPr>
        <p:spPr>
          <a:xfrm>
            <a:off x="816925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4" name="矩形 3"/>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下面文段有三处推断存在问题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请参照</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的方式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说明另外两处问题。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高考之后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我们将面临大学专业的选择问题。如果有机会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我要选择工科方面的专业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因为只有学了工科才能激发强烈的好奇心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培养探索未知事物的兴趣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而有了浓厚的兴趣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必将取得好成绩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毕业后也就一定能很好地适应社会需要。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不是只有学了工科才能激发好奇心。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不是有兴趣就一定能取得好成绩　</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不是成绩好就一定能很好地适应社会需要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14565600"/>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5" end="5"/>
                                            </p:txEl>
                                          </p:spTgt>
                                        </p:tgtEl>
                                        <p:attrNameLst>
                                          <p:attrName>style.visibility</p:attrName>
                                        </p:attrNameLst>
                                      </p:cBhvr>
                                      <p:to>
                                        <p:strVal val="visible"/>
                                      </p:to>
                                    </p:set>
                                    <p:animEffect transition="in" filter="wipe(down)">
                                      <p:cBhvr>
                                        <p:cTn id="7"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507605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5876275"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4" action="ppaction://hlinksldjump"/>
          </p:cNvPr>
          <p:cNvSpPr txBox="1"/>
          <p:nvPr/>
        </p:nvSpPr>
        <p:spPr>
          <a:xfrm>
            <a:off x="6622653"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7" name="TextBox 3">
            <a:hlinkClick r:id="rId5" action="ppaction://hlinksldjump"/>
          </p:cNvPr>
          <p:cNvSpPr txBox="1"/>
          <p:nvPr/>
        </p:nvSpPr>
        <p:spPr>
          <a:xfrm>
            <a:off x="736903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6" action="ppaction://hlinksldjump"/>
          </p:cNvPr>
          <p:cNvSpPr txBox="1"/>
          <p:nvPr/>
        </p:nvSpPr>
        <p:spPr>
          <a:xfrm>
            <a:off x="816925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3" name="矩形 2"/>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此题考查语言表述的严谨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准确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符合事理逻辑。所给的</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关联的推断结果关系不恰当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据此可知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下文也会存在这类问题。梳理所给语句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就一定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两处也属于表述不严谨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说法绝对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有违事理逻辑的问题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指出即可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不要求改正。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67267312"/>
      </p:ext>
    </p:extLst>
  </p:cSld>
  <p:clrMapOvr>
    <a:masterClrMapping/>
  </p:clrMapOvr>
  <p:transition>
    <p:fade thruBlk="1"/>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507605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5876275"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4" action="ppaction://hlinksldjump"/>
          </p:cNvPr>
          <p:cNvSpPr txBox="1"/>
          <p:nvPr/>
        </p:nvSpPr>
        <p:spPr>
          <a:xfrm>
            <a:off x="6622653"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7" name="TextBox 3">
            <a:hlinkClick r:id="rId5" action="ppaction://hlinksldjump"/>
          </p:cNvPr>
          <p:cNvSpPr txBox="1"/>
          <p:nvPr/>
        </p:nvSpPr>
        <p:spPr>
          <a:xfrm>
            <a:off x="736903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6" action="ppaction://hlinksldjump"/>
          </p:cNvPr>
          <p:cNvSpPr txBox="1"/>
          <p:nvPr/>
        </p:nvSpPr>
        <p:spPr>
          <a:xfrm>
            <a:off x="816925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下面文段有三处推断存在问题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请参照</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的方式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说明另外两处问题。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云南的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思茅市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普洱市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四川的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南坪县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更名为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九寨沟县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城市的知名度都有了很大提高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经济有了较快发展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更名必然带来城市经济的发展。我市的名字不够响亮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这严重影响了我们的经济发展。如果更名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就一定会带来我市的经济腾飞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更名的事要尽快提到日程上来。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更名并不一定能带来城市的发展。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30949326"/>
      </p:ext>
    </p:extLst>
  </p:cSld>
  <p:clrMapOvr>
    <a:masterClrMapping/>
  </p:clrMapOvr>
  <p:transition>
    <p:fade thruBlk="1"/>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507605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5876275"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4" action="ppaction://hlinksldjump"/>
          </p:cNvPr>
          <p:cNvSpPr txBox="1"/>
          <p:nvPr/>
        </p:nvSpPr>
        <p:spPr>
          <a:xfrm>
            <a:off x="6622653"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7" name="TextBox 3">
            <a:hlinkClick r:id="rId5" action="ppaction://hlinksldjump"/>
          </p:cNvPr>
          <p:cNvSpPr txBox="1"/>
          <p:nvPr/>
        </p:nvSpPr>
        <p:spPr>
          <a:xfrm>
            <a:off x="736903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6" action="ppaction://hlinksldjump"/>
          </p:cNvPr>
          <p:cNvSpPr txBox="1"/>
          <p:nvPr/>
        </p:nvSpPr>
        <p:spPr>
          <a:xfrm>
            <a:off x="816925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3" name="矩形 2"/>
          <p:cNvSpPr>
            <a:spLocks noChangeAspect="1"/>
          </p:cNvSpPr>
          <p:nvPr/>
        </p:nvSpPr>
        <p:spPr>
          <a:xfrm>
            <a:off x="508000" y="1294804"/>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城市名字不够响亮并不一定会严重影响经济发展　</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更名并不一定会带来经济腾飞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本题考查语言表达准确、鲜明、生动的能力。题干要求选出推断存在问题的地方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参考示例</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的方式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对照原文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我们不难发现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处开始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作者有三处推断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更名必然带来城市经济的发展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示例表达为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更名并不一定带来城市的发展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我市的名字不够响亮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这严重影响了我们的经济发展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第三处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如果更名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就一定会带来我市的经济腾飞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这两处推断存在的问题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依据示例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即可分别表述为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城市名字不够响亮并不一定会严重影响经济发展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更名并不一定会带来经济腾飞</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1153325652"/>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507605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5876275"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4" action="ppaction://hlinksldjump"/>
          </p:cNvPr>
          <p:cNvSpPr txBox="1"/>
          <p:nvPr/>
        </p:nvSpPr>
        <p:spPr>
          <a:xfrm>
            <a:off x="6622653"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7" name="TextBox 3">
            <a:hlinkClick r:id="rId5" action="ppaction://hlinksldjump"/>
          </p:cNvPr>
          <p:cNvSpPr txBox="1"/>
          <p:nvPr/>
        </p:nvSpPr>
        <p:spPr>
          <a:xfrm>
            <a:off x="736903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6" action="ppaction://hlinksldjump"/>
          </p:cNvPr>
          <p:cNvSpPr txBox="1"/>
          <p:nvPr/>
        </p:nvSpPr>
        <p:spPr>
          <a:xfrm>
            <a:off x="816925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下面文段有三处推断存在问题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请参照</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的方式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说明另外两处问题。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爆竹声声除旧岁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说的是欢度春节时的传统习俗。春节燃放烟花爆竹虽然喜庆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但会带来空气、噪声等环境污染问题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还可能引起火灾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一旦引发火灾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势必造成人身伤亡和财产损失。现在很多城市已经限制燃放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这样就可以避免发生火灾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而且只要限制燃放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就能避免环境污染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让空气新鲜、环境优美。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火灾不一定会造成人身伤亡。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12907841"/>
      </p:ext>
    </p:extLst>
  </p:cSld>
  <p:clrMapOvr>
    <a:masterClrMapping/>
  </p:clrMapOvr>
  <p:transition>
    <p:fade thruBlk="1"/>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3472662" y="672413"/>
            <a:ext cx="2198675" cy="2899874"/>
          </a:xfrm>
          <a:prstGeom prst="rect">
            <a:avLst/>
          </a:prstGeom>
        </p:spPr>
      </p:pic>
      <p:sp>
        <p:nvSpPr>
          <p:cNvPr id="3" name="矩形 2"/>
          <p:cNvSpPr>
            <a:spLocks noChangeAspect="1"/>
          </p:cNvSpPr>
          <p:nvPr/>
        </p:nvSpPr>
        <p:spPr>
          <a:xfrm>
            <a:off x="508000" y="3572287"/>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简明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重表述简约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连贯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重衔接照应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得体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分寸合宜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均着眼于交际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都侧重于运用。想必学弟学妹们都知道大名鼎鼎的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逻辑思维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罗胖子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大概有印象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他动作拿捏的准确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节奏的鲜明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表情的夸张生动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让人忍俊不禁。尤其他每年的跨年度演讲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堪称语言表达的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金句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语言表达何尝不是这样呢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明目的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知分寸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重对象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品味道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晓氛围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都是解题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套路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哈尔滨工业大学　杨新异</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16390424"/>
      </p:ext>
    </p:extLst>
  </p:cSld>
  <p:clrMapOvr>
    <a:masterClrMapping/>
  </p:clrMapOvr>
  <p:transition>
    <p:fade thruBlk="1"/>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507605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5876275"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4" action="ppaction://hlinksldjump"/>
          </p:cNvPr>
          <p:cNvSpPr txBox="1"/>
          <p:nvPr/>
        </p:nvSpPr>
        <p:spPr>
          <a:xfrm>
            <a:off x="6622653"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7" name="TextBox 3">
            <a:hlinkClick r:id="rId5" action="ppaction://hlinksldjump"/>
          </p:cNvPr>
          <p:cNvSpPr txBox="1"/>
          <p:nvPr/>
        </p:nvSpPr>
        <p:spPr>
          <a:xfrm>
            <a:off x="736903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6" action="ppaction://hlinksldjump"/>
          </p:cNvPr>
          <p:cNvSpPr txBox="1"/>
          <p:nvPr/>
        </p:nvSpPr>
        <p:spPr>
          <a:xfrm>
            <a:off x="816925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9" name="矩形 8"/>
          <p:cNvSpPr>
            <a:spLocks noChangeAspect="1"/>
          </p:cNvSpPr>
          <p:nvPr/>
        </p:nvSpPr>
        <p:spPr>
          <a:xfrm>
            <a:off x="508000" y="2513599"/>
            <a:ext cx="8128000" cy="212365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限制燃放烟花爆竹并不一定能避免火灾的发生　</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不是限制燃放烟花爆竹就能避免环境污染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此题考查对语言逻辑关系的理解与推断能力。语言表述要准确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合乎逻辑。从语境来看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禁止燃放烟花爆竹可以减少污染、噪声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却不能绝对避免火灾和环境污染</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472068310"/>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animEffect transition="in" filter="wipe(down)">
                                      <p:cBhvr>
                                        <p:cTn id="7" dur="5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507605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5876275"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4" action="ppaction://hlinksldjump"/>
          </p:cNvPr>
          <p:cNvSpPr txBox="1"/>
          <p:nvPr/>
        </p:nvSpPr>
        <p:spPr>
          <a:xfrm>
            <a:off x="6622653"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7" name="TextBox 3">
            <a:hlinkClick r:id="rId5" action="ppaction://hlinksldjump"/>
          </p:cNvPr>
          <p:cNvSpPr txBox="1"/>
          <p:nvPr/>
        </p:nvSpPr>
        <p:spPr>
          <a:xfrm>
            <a:off x="736903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6" action="ppaction://hlinksldjump"/>
          </p:cNvPr>
          <p:cNvSpPr txBox="1"/>
          <p:nvPr/>
        </p:nvSpPr>
        <p:spPr>
          <a:xfrm>
            <a:off x="816925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0" name="矩形 9"/>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在下面一段文字横线处补写恰当的语句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使整段文字语意完整连贯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内容贴切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逻辑严密。每处不超过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个字。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自第一颗人造地球卫星进入太空以来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除了载人航天飞行器会回收之外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其他上天的人造物体陆续被遗弃在太空中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u="sng" dirty="0">
                <a:solidFill>
                  <a:srgbClr val="FF0000"/>
                </a:solidFill>
                <a:uFill>
                  <a:solidFill>
                    <a:srgbClr val="000000"/>
                  </a:solidFill>
                </a:uFill>
                <a:latin typeface="NEU-BZ-S92"/>
                <a:ea typeface="宋体" panose="02010600030101010101" pitchFamily="2" charset="-122"/>
                <a:cs typeface="宋体" panose="02010600030101010101" pitchFamily="2" charset="-122"/>
              </a:rPr>
              <a:t>①</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。太空垃圾已经威胁到人类的航天活动。比如厄瓜多尔的一颗卫星升空后不到一个月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就与太空中的火箭残骸相撞而报废。这种威胁不仅仅发生在太空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甚至地球上的人类生活也会</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u="sng" dirty="0">
                <a:solidFill>
                  <a:srgbClr val="FF0000"/>
                </a:solidFill>
                <a:uFill>
                  <a:solidFill>
                    <a:srgbClr val="000000"/>
                  </a:solidFill>
                </a:uFill>
                <a:latin typeface="NEU-BZ-S92"/>
                <a:ea typeface="宋体" panose="02010600030101010101" pitchFamily="2" charset="-122"/>
                <a:cs typeface="宋体" panose="02010600030101010101" pitchFamily="2" charset="-122"/>
              </a:rPr>
              <a:t>②</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u="sng" dirty="0">
                <a:solidFill>
                  <a:srgbClr val="FF0000"/>
                </a:solidFill>
                <a:uFill>
                  <a:solidFill>
                    <a:srgbClr val="000000"/>
                  </a:solidFill>
                </a:uFill>
                <a:latin typeface="NEU-BZ-S92"/>
                <a:ea typeface="宋体" panose="02010600030101010101" pitchFamily="2" charset="-122"/>
                <a:cs typeface="宋体" panose="02010600030101010101" pitchFamily="2" charset="-122"/>
              </a:rPr>
              <a:t>③</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应是人类接下来要解决的一个重要课题。</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都变成了太空垃圾　</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受到太空垃圾的影响　</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如何清理太空垃圾</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83447002"/>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xEl>
                                              <p:pRg st="2" end="2"/>
                                            </p:txEl>
                                          </p:spTgt>
                                        </p:tgtEl>
                                        <p:attrNameLst>
                                          <p:attrName>style.visibility</p:attrName>
                                        </p:attrNameLst>
                                      </p:cBhvr>
                                      <p:to>
                                        <p:strVal val="visible"/>
                                      </p:to>
                                    </p:set>
                                    <p:animEffect transition="in" filter="wipe(down)">
                                      <p:cBhvr>
                                        <p:cTn id="7" dur="500"/>
                                        <p:tgtEl>
                                          <p:spTgt spid="1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507605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5876275"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4" action="ppaction://hlinksldjump"/>
          </p:cNvPr>
          <p:cNvSpPr txBox="1"/>
          <p:nvPr/>
        </p:nvSpPr>
        <p:spPr>
          <a:xfrm>
            <a:off x="6622653"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7" name="TextBox 3">
            <a:hlinkClick r:id="rId5" action="ppaction://hlinksldjump"/>
          </p:cNvPr>
          <p:cNvSpPr txBox="1"/>
          <p:nvPr/>
        </p:nvSpPr>
        <p:spPr>
          <a:xfrm>
            <a:off x="736903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6" action="ppaction://hlinksldjump"/>
          </p:cNvPr>
          <p:cNvSpPr txBox="1"/>
          <p:nvPr/>
        </p:nvSpPr>
        <p:spPr>
          <a:xfrm>
            <a:off x="816925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3" name="矩形 2"/>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本题考查语言表达连贯的能力。第一空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人造物体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被遗弃在太空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启下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太空垃圾已经</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承上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垃圾自然是遗弃物变成的。第二空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表示递进关系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承接上文的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威胁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表明地球上的人类生活也会受到影响。最后一空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前面提出了问题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太空遗弃物变成了垃圾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太空垃圾影响了人类的生活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后面自然是要解决这一问题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清理太空垃圾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便呼之欲出了。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14031810"/>
      </p:ext>
    </p:extLst>
  </p:cSld>
  <p:clrMapOvr>
    <a:masterClrMapping/>
  </p:clrMapOvr>
  <p:transition>
    <p:fade thruBlk="1"/>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507605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5876275"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4" action="ppaction://hlinksldjump"/>
          </p:cNvPr>
          <p:cNvSpPr txBox="1"/>
          <p:nvPr/>
        </p:nvSpPr>
        <p:spPr>
          <a:xfrm>
            <a:off x="6622653"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7" name="TextBox 3">
            <a:hlinkClick r:id="rId5" action="ppaction://hlinksldjump"/>
          </p:cNvPr>
          <p:cNvSpPr txBox="1"/>
          <p:nvPr/>
        </p:nvSpPr>
        <p:spPr>
          <a:xfrm>
            <a:off x="736903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6" action="ppaction://hlinksldjump"/>
          </p:cNvPr>
          <p:cNvSpPr txBox="1"/>
          <p:nvPr/>
        </p:nvSpPr>
        <p:spPr>
          <a:xfrm>
            <a:off x="816925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3" name="矩形 2"/>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在下面一段文字横线处补写恰当的语句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使整段文字语意完整连贯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内容贴切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逻辑严密。每处不超过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电子商务存在的价值之一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就是通过互联网进行网上购物、网上支付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节省消费者与商家的时间和空间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u="sng" dirty="0">
                <a:solidFill>
                  <a:srgbClr val="FF0000"/>
                </a:solidFill>
                <a:uFill>
                  <a:solidFill>
                    <a:srgbClr val="000000"/>
                  </a:solidFill>
                </a:uFill>
                <a:latin typeface="NEU-BZ-S92"/>
                <a:ea typeface="宋体" panose="02010600030101010101" pitchFamily="2" charset="-122"/>
                <a:cs typeface="宋体" panose="02010600030101010101" pitchFamily="2" charset="-122"/>
              </a:rPr>
              <a:t>①</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。对于工作忙碌的上班族而言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u="sng" dirty="0">
                <a:solidFill>
                  <a:srgbClr val="FF0000"/>
                </a:solidFill>
                <a:uFill>
                  <a:solidFill>
                    <a:srgbClr val="000000"/>
                  </a:solidFill>
                </a:uFill>
                <a:latin typeface="NEU-BZ-S92"/>
                <a:ea typeface="宋体" panose="02010600030101010101" pitchFamily="2" charset="-122"/>
                <a:cs typeface="宋体" panose="02010600030101010101" pitchFamily="2" charset="-122"/>
              </a:rPr>
              <a:t>②</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还易于达到货比三家、快乐购物的目的。在信息多元化的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u="sng" dirty="0">
                <a:solidFill>
                  <a:srgbClr val="FF0000"/>
                </a:solidFill>
                <a:uFill>
                  <a:solidFill>
                    <a:srgbClr val="000000"/>
                  </a:solidFill>
                </a:uFill>
                <a:latin typeface="NEU-BZ-S92"/>
                <a:ea typeface="宋体" panose="02010600030101010101" pitchFamily="2" charset="-122"/>
                <a:cs typeface="宋体" panose="02010600030101010101" pitchFamily="2" charset="-122"/>
              </a:rPr>
              <a:t>③</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完成购物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已经成为许多消费者的习惯。</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从而大大提高交易效率　</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除了大量节省宝贵时间　</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上网浏览商品信息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44441089"/>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507605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5876275"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4" action="ppaction://hlinksldjump"/>
          </p:cNvPr>
          <p:cNvSpPr txBox="1"/>
          <p:nvPr/>
        </p:nvSpPr>
        <p:spPr>
          <a:xfrm>
            <a:off x="6622653"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7" name="TextBox 3">
            <a:hlinkClick r:id="rId5" action="ppaction://hlinksldjump"/>
          </p:cNvPr>
          <p:cNvSpPr txBox="1"/>
          <p:nvPr/>
        </p:nvSpPr>
        <p:spPr>
          <a:xfrm>
            <a:off x="736903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6" action="ppaction://hlinksldjump"/>
          </p:cNvPr>
          <p:cNvSpPr txBox="1"/>
          <p:nvPr/>
        </p:nvSpPr>
        <p:spPr>
          <a:xfrm>
            <a:off x="816925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本题考查语言表达连贯、准确。本题需要填入横线处的语句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是与文段内容的推导、呼应所必须的。先看空缺</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的前面是电商价值、节省时间和空间等信息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由此可推导出接下来的语句应该是跟交易效率提高有关的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要注意题干中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逻辑严密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则体现了语句之间的衔接关系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故可填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从而大大提高交易效率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。空缺</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紧接在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对于工作忙碌的上班族而言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忙碌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可推知言外之意是上班族时间紧张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故所填写语句与节省时间有关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的后面有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还易于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故须填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除了大量节省宝贵时间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。空缺</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它不但与前面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信息多元化的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也与前面第二层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货比三家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意思有关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所以应该补写浏览信息之类的语句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上网浏览商品信息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既呼应电商话题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又与商品信息浏览比较的内容相照应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文脉贯通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气韵通畅。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08932066"/>
      </p:ext>
    </p:extLst>
  </p:cSld>
  <p:clrMapOvr>
    <a:masterClrMapping/>
  </p:clrMapOvr>
  <p:transition>
    <p:fade thruBlk="1"/>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507605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5876275"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4" action="ppaction://hlinksldjump"/>
          </p:cNvPr>
          <p:cNvSpPr txBox="1"/>
          <p:nvPr/>
        </p:nvSpPr>
        <p:spPr>
          <a:xfrm>
            <a:off x="6622653"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7" name="TextBox 3">
            <a:hlinkClick r:id="rId5" action="ppaction://hlinksldjump"/>
          </p:cNvPr>
          <p:cNvSpPr txBox="1"/>
          <p:nvPr/>
        </p:nvSpPr>
        <p:spPr>
          <a:xfrm>
            <a:off x="736903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6" action="ppaction://hlinksldjump"/>
          </p:cNvPr>
          <p:cNvSpPr txBox="1"/>
          <p:nvPr/>
        </p:nvSpPr>
        <p:spPr>
          <a:xfrm>
            <a:off x="816925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3" name="矩形 2"/>
          <p:cNvSpPr>
            <a:spLocks noChangeAspect="1"/>
          </p:cNvSpPr>
          <p:nvPr/>
        </p:nvSpPr>
        <p:spPr>
          <a:xfrm>
            <a:off x="508000" y="1288813"/>
            <a:ext cx="8128000" cy="456124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【高手悟道】</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该类题目实际上是考查语言的连贯能力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解答时应注意如下方面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一要明确话题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理清文段的结构层次。在文段所提供的语境中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陈述主体、陈述内容、叙述角度应保持一致。借助句末标点符号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恰当分层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把握文意。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二要考虑语境的和谐。一个文段所描述的画面、环境、情调、氛围、风格应和谐统一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所体现出来的情感、意蕴同其中的物象、景致应契合。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三要注意逻辑事理。在语言表达中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应该注意上下文、前后文之间的对应和呼应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若前面说到一种情况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后面就须与之照应统一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不能顾此失彼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自相矛盾</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76155596"/>
      </p:ext>
    </p:extLst>
  </p:cSld>
  <p:clrMapOvr>
    <a:masterClrMapping/>
  </p:clrMapOvr>
  <p:transition>
    <p:fade thruBlk="1"/>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507605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5876275"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4" action="ppaction://hlinksldjump"/>
          </p:cNvPr>
          <p:cNvSpPr txBox="1"/>
          <p:nvPr/>
        </p:nvSpPr>
        <p:spPr>
          <a:xfrm>
            <a:off x="6622653"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7" name="TextBox 3">
            <a:hlinkClick r:id="rId5" action="ppaction://hlinksldjump"/>
          </p:cNvPr>
          <p:cNvSpPr txBox="1"/>
          <p:nvPr/>
        </p:nvSpPr>
        <p:spPr>
          <a:xfrm>
            <a:off x="736903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6" action="ppaction://hlinksldjump"/>
          </p:cNvPr>
          <p:cNvSpPr txBox="1"/>
          <p:nvPr/>
        </p:nvSpPr>
        <p:spPr>
          <a:xfrm>
            <a:off x="816925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3" name="矩形 2"/>
          <p:cNvSpPr>
            <a:spLocks noChangeAspect="1"/>
          </p:cNvSpPr>
          <p:nvPr/>
        </p:nvSpPr>
        <p:spPr>
          <a:xfrm>
            <a:off x="508000" y="2697304"/>
            <a:ext cx="8128000" cy="171739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要确定文段中心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体察文段内部语句之间的逻辑关系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抓语句标志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从上下文中找提示性词语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一般是能概括、总结句子或文段内容的词语。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五要整合内容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确定句式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借助原有句式特点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巧妙造句。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42762653"/>
      </p:ext>
    </p:extLst>
  </p:cSld>
  <p:clrMapOvr>
    <a:masterClrMapping/>
  </p:clrMapOvr>
  <p:transition>
    <p:fade thruBlk="1"/>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507605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5876275"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4" action="ppaction://hlinksldjump"/>
          </p:cNvPr>
          <p:cNvSpPr txBox="1"/>
          <p:nvPr/>
        </p:nvSpPr>
        <p:spPr>
          <a:xfrm>
            <a:off x="6622653"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7" name="TextBox 3">
            <a:hlinkClick r:id="rId5" action="ppaction://hlinksldjump"/>
          </p:cNvPr>
          <p:cNvSpPr txBox="1"/>
          <p:nvPr/>
        </p:nvSpPr>
        <p:spPr>
          <a:xfrm>
            <a:off x="736903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6" action="ppaction://hlinksldjump"/>
          </p:cNvPr>
          <p:cNvSpPr txBox="1"/>
          <p:nvPr/>
        </p:nvSpPr>
        <p:spPr>
          <a:xfrm>
            <a:off x="816925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3" name="矩形 2"/>
          <p:cNvSpPr>
            <a:spLocks noChangeAspect="1"/>
          </p:cNvSpPr>
          <p:nvPr/>
        </p:nvSpPr>
        <p:spPr>
          <a:xfrm>
            <a:off x="508000" y="991572"/>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依次填入下面一段文字横线处的语句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衔接最恰当的一组是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中国珠算是以算盘为工具进行数字计算的一种方法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借助算盘和口诀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通过人手指拨动算珠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就可以完成高难度计算。</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中国珠算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被正式列入联合国教科文组织人类非物质文化遗产名录。</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即便是不识字的人也能熟练掌握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珠算算盘结构简单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操作方便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包含了珠算的所有秘密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蕴含了坐标几何的原理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⑤</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用珠算运算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无论速度还是准确率都可以跟电子计算器媲美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⑥</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珠算口诀则是一套完整的韵味</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诗歌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80926802"/>
      </p:ext>
    </p:extLst>
  </p:cSld>
  <p:clrMapOvr>
    <a:masterClrMapping/>
  </p:clrMapOvr>
  <p:transition>
    <p:fade thruBlk="1"/>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507605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5876275"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4" action="ppaction://hlinksldjump"/>
          </p:cNvPr>
          <p:cNvSpPr txBox="1"/>
          <p:nvPr/>
        </p:nvSpPr>
        <p:spPr>
          <a:xfrm>
            <a:off x="6622653"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7" name="TextBox 3">
            <a:hlinkClick r:id="rId5" action="ppaction://hlinksldjump"/>
          </p:cNvPr>
          <p:cNvSpPr txBox="1"/>
          <p:nvPr/>
        </p:nvSpPr>
        <p:spPr>
          <a:xfrm>
            <a:off x="736903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6" action="ppaction://hlinksldjump"/>
          </p:cNvPr>
          <p:cNvSpPr txBox="1"/>
          <p:nvPr/>
        </p:nvSpPr>
        <p:spPr>
          <a:xfrm>
            <a:off x="816925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3" name="矩形 2"/>
          <p:cNvSpPr>
            <a:spLocks noChangeAspect="1"/>
          </p:cNvSpPr>
          <p:nvPr/>
        </p:nvSpPr>
        <p:spPr>
          <a:xfrm>
            <a:off x="508000" y="98478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NEU-BZ-S92"/>
                <a:ea typeface="宋体" panose="02010600030101010101" pitchFamily="2" charset="-122"/>
                <a:cs typeface="宋体" panose="02010600030101010101" pitchFamily="2" charset="-122"/>
              </a:rPr>
              <a:t>②③⑥④⑤①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②④⑥③①⑤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NEU-BZ-S92"/>
                <a:ea typeface="宋体" panose="02010600030101010101" pitchFamily="2" charset="-122"/>
                <a:cs typeface="宋体" panose="02010600030101010101" pitchFamily="2" charset="-122"/>
              </a:rPr>
              <a:t>⑤①②⑥③④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zh-CN" altLang="zh-CN" sz="2200" dirty="0">
                <a:solidFill>
                  <a:srgbClr val="000000"/>
                </a:solidFill>
                <a:latin typeface="NEU-BZ-S92"/>
                <a:ea typeface="宋体" panose="02010600030101010101" pitchFamily="2" charset="-122"/>
                <a:cs typeface="宋体" panose="02010600030101010101" pitchFamily="2" charset="-122"/>
              </a:rPr>
              <a:t>⑤②③⑥④①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应从语句间的关键词语入手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从语段句间词语的照应与语脉切入理清句子顺序。前文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借助算盘和口诀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通过人手指拨动算珠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就可以完成高难度计算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算盘与口诀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是利用算盘进行运算的两个基础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下文则是对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算盘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口诀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构成、特性等的具体解释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主要说明算盘的结构及原理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与前文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算盘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⑥③①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珠算口诀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的解释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与前文的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口诀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是算盘和口诀融合运算的效果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放在最后。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【高手悟道】</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解答此类题目有几个关键处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一是梳理清楚语境中语句之间的关系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如承接关系、因果关系、假设关系、解释关系、条件关系等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二是从关键词语入手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明晰语句前后的对应关系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找寻语言标志</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37802893"/>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ipe(down)">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5" name="TextBox 3">
            <a:hlinkClick r:id="rId2" action="ppaction://hlinksldjump"/>
          </p:cNvPr>
          <p:cNvSpPr txBox="1"/>
          <p:nvPr/>
        </p:nvSpPr>
        <p:spPr>
          <a:xfrm>
            <a:off x="507605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6" name="TextBox 40">
            <a:hlinkClick r:id="rId3" action="ppaction://hlinksldjump"/>
          </p:cNvPr>
          <p:cNvSpPr txBox="1"/>
          <p:nvPr/>
        </p:nvSpPr>
        <p:spPr>
          <a:xfrm>
            <a:off x="5876275"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透析真题</a:t>
            </a:r>
          </a:p>
        </p:txBody>
      </p:sp>
      <p:sp>
        <p:nvSpPr>
          <p:cNvPr id="17" name="TextBox 3">
            <a:hlinkClick r:id="rId4" action="ppaction://hlinksldjump"/>
          </p:cNvPr>
          <p:cNvSpPr txBox="1"/>
          <p:nvPr/>
        </p:nvSpPr>
        <p:spPr>
          <a:xfrm>
            <a:off x="6622653"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22" name="TextBox 3">
            <a:hlinkClick r:id="rId5" action="ppaction://hlinksldjump"/>
          </p:cNvPr>
          <p:cNvSpPr txBox="1"/>
          <p:nvPr/>
        </p:nvSpPr>
        <p:spPr>
          <a:xfrm>
            <a:off x="736903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3" name="TextBox 3">
            <a:hlinkClick r:id="rId6" action="ppaction://hlinksldjump"/>
          </p:cNvPr>
          <p:cNvSpPr txBox="1"/>
          <p:nvPr/>
        </p:nvSpPr>
        <p:spPr>
          <a:xfrm>
            <a:off x="816925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6" name="矩形 5"/>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在下面一段文字横线处补写恰当的语句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使整段文字语意完整连贯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内容贴切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逻辑严密。每处不超过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气候是一种复杂的自然现象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不仅决定着土壤、植被类型的形成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改变着地表形态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NEU-BZ-S92"/>
                <a:ea typeface="宋体" panose="02010600030101010101" pitchFamily="2" charset="-122"/>
                <a:cs typeface="宋体" panose="02010600030101010101" pitchFamily="2" charset="-122"/>
              </a:rPr>
              <a:t>①</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。人们的生活、生产、建设无不需要考虑气候的影响。气候已成为一种自然资源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供人类充分利用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为人类造福。但是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NEU-BZ-S92"/>
                <a:ea typeface="宋体" panose="02010600030101010101" pitchFamily="2" charset="-122"/>
                <a:cs typeface="宋体" panose="02010600030101010101" pitchFamily="2" charset="-122"/>
              </a:rPr>
              <a:t>②</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有时会带来某些灾害。所以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人们会利用一些方法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在一定区域内改变气候状况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NEU-BZ-S92"/>
                <a:ea typeface="宋体" panose="02010600030101010101" pitchFamily="2" charset="-122"/>
                <a:cs typeface="宋体" panose="02010600030101010101" pitchFamily="2" charset="-122"/>
              </a:rPr>
              <a:t>③</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67572914"/>
      </p:ext>
    </p:extLst>
  </p:cSld>
  <p:clrMapOvr>
    <a:masterClrMapping/>
  </p:clrMapOvr>
  <p:transition>
    <p:fade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1371056493"/>
              </p:ext>
            </p:extLst>
          </p:nvPr>
        </p:nvGraphicFramePr>
        <p:xfrm>
          <a:off x="508000" y="1319187"/>
          <a:ext cx="8128000" cy="4473626"/>
        </p:xfrm>
        <a:graphic>
          <a:graphicData uri="http://schemas.openxmlformats.org/presentationml/2006/ole">
            <mc:AlternateContent xmlns:mc="http://schemas.openxmlformats.org/markup-compatibility/2006">
              <mc:Choice xmlns:v="urn:schemas-microsoft-com:vml" Requires="v">
                <p:oleObj spid="_x0000_s1041" name="文档" r:id="rId4" imgW="4001207" imgH="2201433" progId="Word.Document.12">
                  <p:embed/>
                </p:oleObj>
              </mc:Choice>
              <mc:Fallback>
                <p:oleObj name="文档" r:id="rId4" imgW="4001207" imgH="2201433" progId="Word.Document.12">
                  <p:embed/>
                  <p:pic>
                    <p:nvPicPr>
                      <p:cNvPr id="0" name=""/>
                      <p:cNvPicPr/>
                      <p:nvPr/>
                    </p:nvPicPr>
                    <p:blipFill>
                      <a:blip r:embed="rId5"/>
                      <a:stretch>
                        <a:fillRect/>
                      </a:stretch>
                    </p:blipFill>
                    <p:spPr>
                      <a:xfrm>
                        <a:off x="508000" y="1319187"/>
                        <a:ext cx="8128000" cy="4473626"/>
                      </a:xfrm>
                      <a:prstGeom prst="rect">
                        <a:avLst/>
                      </a:prstGeom>
                    </p:spPr>
                  </p:pic>
                </p:oleObj>
              </mc:Fallback>
            </mc:AlternateContent>
          </a:graphicData>
        </a:graphic>
      </p:graphicFrame>
    </p:spTree>
    <p:extLst>
      <p:ext uri="{BB962C8B-B14F-4D97-AF65-F5344CB8AC3E}">
        <p14:creationId xmlns:p14="http://schemas.microsoft.com/office/powerpoint/2010/main" val="1706326583"/>
      </p:ext>
    </p:extLst>
  </p:cSld>
  <p:clrMapOvr>
    <a:masterClrMapping/>
  </p:clrMapOvr>
  <p:transition>
    <p:fade thruBlk="1"/>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5" name="TextBox 3">
            <a:hlinkClick r:id="rId2" action="ppaction://hlinksldjump"/>
          </p:cNvPr>
          <p:cNvSpPr txBox="1"/>
          <p:nvPr/>
        </p:nvSpPr>
        <p:spPr>
          <a:xfrm>
            <a:off x="507605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6" name="TextBox 40">
            <a:hlinkClick r:id="rId3" action="ppaction://hlinksldjump"/>
          </p:cNvPr>
          <p:cNvSpPr txBox="1"/>
          <p:nvPr/>
        </p:nvSpPr>
        <p:spPr>
          <a:xfrm>
            <a:off x="5876275"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透析真题</a:t>
            </a:r>
          </a:p>
        </p:txBody>
      </p:sp>
      <p:sp>
        <p:nvSpPr>
          <p:cNvPr id="17" name="TextBox 3">
            <a:hlinkClick r:id="rId4" action="ppaction://hlinksldjump"/>
          </p:cNvPr>
          <p:cNvSpPr txBox="1"/>
          <p:nvPr/>
        </p:nvSpPr>
        <p:spPr>
          <a:xfrm>
            <a:off x="6622653"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22" name="TextBox 3">
            <a:hlinkClick r:id="rId5" action="ppaction://hlinksldjump"/>
          </p:cNvPr>
          <p:cNvSpPr txBox="1"/>
          <p:nvPr/>
        </p:nvSpPr>
        <p:spPr>
          <a:xfrm>
            <a:off x="736903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3" name="TextBox 3">
            <a:hlinkClick r:id="rId6" action="ppaction://hlinksldjump"/>
          </p:cNvPr>
          <p:cNvSpPr txBox="1"/>
          <p:nvPr/>
        </p:nvSpPr>
        <p:spPr>
          <a:xfrm>
            <a:off x="816925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2" name="矩形 1"/>
          <p:cNvSpPr>
            <a:spLocks noChangeAspect="1"/>
          </p:cNvSpPr>
          <p:nvPr/>
        </p:nvSpPr>
        <p:spPr>
          <a:xfrm>
            <a:off x="508000" y="1911735"/>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本题考查语言表达连贯能力。纵观整个语段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把握所给文字的核心话题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依据内在逻辑及相关提示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进行准确补写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使整段文字语意连贯。第</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前面说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后面自然是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具体的内容应结合横线后面的句子内容填写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表示转折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前面是说为人类造福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后面自然是说利用不当给人类带来的影响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是横线前面这样做的目的。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而且还影响着人类的活动　</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气候对人类也有不利的一面　</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使它向着有利于人类的方向发展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88380788"/>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5" name="TextBox 3">
            <a:hlinkClick r:id="rId2" action="ppaction://hlinksldjump"/>
          </p:cNvPr>
          <p:cNvSpPr txBox="1"/>
          <p:nvPr/>
        </p:nvSpPr>
        <p:spPr>
          <a:xfrm>
            <a:off x="507605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6" name="TextBox 40">
            <a:hlinkClick r:id="rId3" action="ppaction://hlinksldjump"/>
          </p:cNvPr>
          <p:cNvSpPr txBox="1"/>
          <p:nvPr/>
        </p:nvSpPr>
        <p:spPr>
          <a:xfrm>
            <a:off x="5876275"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透析真题</a:t>
            </a:r>
          </a:p>
        </p:txBody>
      </p:sp>
      <p:sp>
        <p:nvSpPr>
          <p:cNvPr id="17" name="TextBox 3">
            <a:hlinkClick r:id="rId4" action="ppaction://hlinksldjump"/>
          </p:cNvPr>
          <p:cNvSpPr txBox="1"/>
          <p:nvPr/>
        </p:nvSpPr>
        <p:spPr>
          <a:xfrm>
            <a:off x="6622653"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22" name="TextBox 3">
            <a:hlinkClick r:id="rId5" action="ppaction://hlinksldjump"/>
          </p:cNvPr>
          <p:cNvSpPr txBox="1"/>
          <p:nvPr/>
        </p:nvSpPr>
        <p:spPr>
          <a:xfrm>
            <a:off x="736903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3" name="TextBox 3">
            <a:hlinkClick r:id="rId6" action="ppaction://hlinksldjump"/>
          </p:cNvPr>
          <p:cNvSpPr txBox="1"/>
          <p:nvPr/>
        </p:nvSpPr>
        <p:spPr>
          <a:xfrm>
            <a:off x="816925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pic>
        <p:nvPicPr>
          <p:cNvPr id="2" name="图片 1"/>
          <p:cNvPicPr>
            <a:picLocks noChangeAspect="1"/>
          </p:cNvPicPr>
          <p:nvPr/>
        </p:nvPicPr>
        <p:blipFill>
          <a:blip r:embed="rId7"/>
          <a:stretch>
            <a:fillRect/>
          </a:stretch>
        </p:blipFill>
        <p:spPr>
          <a:xfrm>
            <a:off x="508000" y="1135135"/>
            <a:ext cx="8128000" cy="5085472"/>
          </a:xfrm>
          <a:prstGeom prst="rect">
            <a:avLst/>
          </a:prstGeom>
        </p:spPr>
      </p:pic>
    </p:spTree>
    <p:extLst>
      <p:ext uri="{BB962C8B-B14F-4D97-AF65-F5344CB8AC3E}">
        <p14:creationId xmlns:p14="http://schemas.microsoft.com/office/powerpoint/2010/main" val="4223581355"/>
      </p:ext>
    </p:extLst>
  </p:cSld>
  <p:clrMapOvr>
    <a:masterClrMapping/>
  </p:clrMapOvr>
  <p:transition>
    <p:fade thruBlk="1"/>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5" name="TextBox 3">
            <a:hlinkClick r:id="rId2" action="ppaction://hlinksldjump"/>
          </p:cNvPr>
          <p:cNvSpPr txBox="1"/>
          <p:nvPr/>
        </p:nvSpPr>
        <p:spPr>
          <a:xfrm>
            <a:off x="507605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6" name="TextBox 40">
            <a:hlinkClick r:id="rId3" action="ppaction://hlinksldjump"/>
          </p:cNvPr>
          <p:cNvSpPr txBox="1"/>
          <p:nvPr/>
        </p:nvSpPr>
        <p:spPr>
          <a:xfrm>
            <a:off x="5876275"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透析真题</a:t>
            </a:r>
          </a:p>
        </p:txBody>
      </p:sp>
      <p:sp>
        <p:nvSpPr>
          <p:cNvPr id="17" name="TextBox 3">
            <a:hlinkClick r:id="rId4" action="ppaction://hlinksldjump"/>
          </p:cNvPr>
          <p:cNvSpPr txBox="1"/>
          <p:nvPr/>
        </p:nvSpPr>
        <p:spPr>
          <a:xfrm>
            <a:off x="6622653"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22" name="TextBox 3">
            <a:hlinkClick r:id="rId5" action="ppaction://hlinksldjump"/>
          </p:cNvPr>
          <p:cNvSpPr txBox="1"/>
          <p:nvPr/>
        </p:nvSpPr>
        <p:spPr>
          <a:xfrm>
            <a:off x="736903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3" name="TextBox 3">
            <a:hlinkClick r:id="rId6" action="ppaction://hlinksldjump"/>
          </p:cNvPr>
          <p:cNvSpPr txBox="1"/>
          <p:nvPr/>
        </p:nvSpPr>
        <p:spPr>
          <a:xfrm>
            <a:off x="816925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pic>
        <p:nvPicPr>
          <p:cNvPr id="2" name="图片 1"/>
          <p:cNvPicPr>
            <a:picLocks noChangeAspect="1"/>
          </p:cNvPicPr>
          <p:nvPr/>
        </p:nvPicPr>
        <p:blipFill>
          <a:blip r:embed="rId7"/>
          <a:stretch>
            <a:fillRect/>
          </a:stretch>
        </p:blipFill>
        <p:spPr>
          <a:xfrm>
            <a:off x="508000" y="1791416"/>
            <a:ext cx="8128000" cy="3529168"/>
          </a:xfrm>
          <a:prstGeom prst="rect">
            <a:avLst/>
          </a:prstGeom>
        </p:spPr>
      </p:pic>
    </p:spTree>
    <p:extLst>
      <p:ext uri="{BB962C8B-B14F-4D97-AF65-F5344CB8AC3E}">
        <p14:creationId xmlns:p14="http://schemas.microsoft.com/office/powerpoint/2010/main" val="4239084524"/>
      </p:ext>
    </p:extLst>
  </p:cSld>
  <p:clrMapOvr>
    <a:masterClrMapping/>
  </p:clrMapOvr>
  <p:transition>
    <p:fade thruBlk="1"/>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5" name="TextBox 3">
            <a:hlinkClick r:id="rId2" action="ppaction://hlinksldjump"/>
          </p:cNvPr>
          <p:cNvSpPr txBox="1"/>
          <p:nvPr/>
        </p:nvSpPr>
        <p:spPr>
          <a:xfrm>
            <a:off x="507605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6" name="TextBox 40">
            <a:hlinkClick r:id="rId3" action="ppaction://hlinksldjump"/>
          </p:cNvPr>
          <p:cNvSpPr txBox="1"/>
          <p:nvPr/>
        </p:nvSpPr>
        <p:spPr>
          <a:xfrm>
            <a:off x="5876275"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透析真题</a:t>
            </a:r>
          </a:p>
        </p:txBody>
      </p:sp>
      <p:sp>
        <p:nvSpPr>
          <p:cNvPr id="17" name="TextBox 3">
            <a:hlinkClick r:id="rId4" action="ppaction://hlinksldjump"/>
          </p:cNvPr>
          <p:cNvSpPr txBox="1"/>
          <p:nvPr/>
        </p:nvSpPr>
        <p:spPr>
          <a:xfrm>
            <a:off x="6622653"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22" name="TextBox 3">
            <a:hlinkClick r:id="rId5" action="ppaction://hlinksldjump"/>
          </p:cNvPr>
          <p:cNvSpPr txBox="1"/>
          <p:nvPr/>
        </p:nvSpPr>
        <p:spPr>
          <a:xfrm>
            <a:off x="736903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3" name="TextBox 3">
            <a:hlinkClick r:id="rId6" action="ppaction://hlinksldjump"/>
          </p:cNvPr>
          <p:cNvSpPr txBox="1"/>
          <p:nvPr/>
        </p:nvSpPr>
        <p:spPr>
          <a:xfrm>
            <a:off x="816925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在下面一段文字横线处补写恰当的语句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使整段文字语意完整连贯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内容贴切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逻辑严密。每处不超过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花青素是一种水溶性的植物色素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分布在液泡内的细胞液中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能够决定花的红色、蓝色、紫色等颜色的差别。这是因为花青素</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u="sng" dirty="0">
                <a:solidFill>
                  <a:srgbClr val="FF0000"/>
                </a:solidFill>
                <a:uFill>
                  <a:solidFill>
                    <a:srgbClr val="000000"/>
                  </a:solidFill>
                </a:uFill>
                <a:latin typeface="NEU-BZ-S92"/>
                <a:ea typeface="宋体" panose="02010600030101010101" pitchFamily="2" charset="-122"/>
                <a:cs typeface="宋体" panose="02010600030101010101" pitchFamily="2" charset="-122"/>
              </a:rPr>
              <a:t>①</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在酸性溶液中呈现红色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在碱性溶液中变为蓝色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处于中性环境时则是紫色。更令人称奇的是</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u="sng" dirty="0">
                <a:solidFill>
                  <a:srgbClr val="FF0000"/>
                </a:solidFill>
                <a:uFill>
                  <a:solidFill>
                    <a:srgbClr val="000000"/>
                  </a:solidFill>
                </a:uFill>
                <a:latin typeface="NEU-BZ-S92"/>
                <a:ea typeface="宋体" panose="02010600030101010101" pitchFamily="2" charset="-122"/>
                <a:cs typeface="宋体" panose="02010600030101010101" pitchFamily="2" charset="-122"/>
              </a:rPr>
              <a:t>②</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比如有一种牵牛花清晨是粉红色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之后变成紫红色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最后变成蓝色。究其原因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就是花瓣表皮细胞的液泡内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pH</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值发生了变化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u="sng" dirty="0">
                <a:solidFill>
                  <a:srgbClr val="FF0000"/>
                </a:solidFill>
                <a:uFill>
                  <a:solidFill>
                    <a:srgbClr val="000000"/>
                  </a:solidFill>
                </a:uFill>
                <a:latin typeface="NEU-BZ-S92"/>
                <a:ea typeface="宋体" panose="02010600030101010101" pitchFamily="2" charset="-122"/>
                <a:cs typeface="宋体" panose="02010600030101010101" pitchFamily="2" charset="-122"/>
              </a:rPr>
              <a:t>③</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从而形成花的颜色的变化。</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59780326"/>
      </p:ext>
    </p:extLst>
  </p:cSld>
  <p:clrMapOvr>
    <a:masterClrMapping/>
  </p:clrMapOvr>
  <p:transition>
    <p:fade thruBlk="1"/>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5" name="TextBox 3">
            <a:hlinkClick r:id="rId2" action="ppaction://hlinksldjump"/>
          </p:cNvPr>
          <p:cNvSpPr txBox="1"/>
          <p:nvPr/>
        </p:nvSpPr>
        <p:spPr>
          <a:xfrm>
            <a:off x="507605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6" name="TextBox 40">
            <a:hlinkClick r:id="rId3" action="ppaction://hlinksldjump"/>
          </p:cNvPr>
          <p:cNvSpPr txBox="1"/>
          <p:nvPr/>
        </p:nvSpPr>
        <p:spPr>
          <a:xfrm>
            <a:off x="5876275"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透析真题</a:t>
            </a:r>
          </a:p>
        </p:txBody>
      </p:sp>
      <p:sp>
        <p:nvSpPr>
          <p:cNvPr id="17" name="TextBox 3">
            <a:hlinkClick r:id="rId4" action="ppaction://hlinksldjump"/>
          </p:cNvPr>
          <p:cNvSpPr txBox="1"/>
          <p:nvPr/>
        </p:nvSpPr>
        <p:spPr>
          <a:xfrm>
            <a:off x="6622653"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22" name="TextBox 3">
            <a:hlinkClick r:id="rId5" action="ppaction://hlinksldjump"/>
          </p:cNvPr>
          <p:cNvSpPr txBox="1"/>
          <p:nvPr/>
        </p:nvSpPr>
        <p:spPr>
          <a:xfrm>
            <a:off x="736903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3" name="TextBox 3">
            <a:hlinkClick r:id="rId6" action="ppaction://hlinksldjump"/>
          </p:cNvPr>
          <p:cNvSpPr txBox="1"/>
          <p:nvPr/>
        </p:nvSpPr>
        <p:spPr>
          <a:xfrm>
            <a:off x="816925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2" name="矩形 1"/>
          <p:cNvSpPr>
            <a:spLocks noChangeAspect="1"/>
          </p:cNvSpPr>
          <p:nvPr/>
        </p:nvSpPr>
        <p:spPr>
          <a:xfrm>
            <a:off x="508000" y="2114868"/>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本题考查语言表达连贯的能力。第</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处既表明花青素能决定花的颜色差异的原因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又有领起作用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因此要结合横线后面的内容填写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后面说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比如</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是举例说明横线上的内容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所填句子要能概括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“pH</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值发生了变化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花青素也随之变化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之类的句子。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在不同环境中会形成不同颜色　</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有些花的颜色可以一日数变　</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花青素也就随之发生变化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10770616"/>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5" name="TextBox 3">
            <a:hlinkClick r:id="rId2" action="ppaction://hlinksldjump"/>
          </p:cNvPr>
          <p:cNvSpPr txBox="1"/>
          <p:nvPr/>
        </p:nvSpPr>
        <p:spPr>
          <a:xfrm>
            <a:off x="507605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6" name="TextBox 40">
            <a:hlinkClick r:id="rId3" action="ppaction://hlinksldjump"/>
          </p:cNvPr>
          <p:cNvSpPr txBox="1"/>
          <p:nvPr/>
        </p:nvSpPr>
        <p:spPr>
          <a:xfrm>
            <a:off x="5876275"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透析真题</a:t>
            </a:r>
          </a:p>
        </p:txBody>
      </p:sp>
      <p:sp>
        <p:nvSpPr>
          <p:cNvPr id="17" name="TextBox 3">
            <a:hlinkClick r:id="rId4" action="ppaction://hlinksldjump"/>
          </p:cNvPr>
          <p:cNvSpPr txBox="1"/>
          <p:nvPr/>
        </p:nvSpPr>
        <p:spPr>
          <a:xfrm>
            <a:off x="6622653"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22" name="TextBox 3">
            <a:hlinkClick r:id="rId5" action="ppaction://hlinksldjump"/>
          </p:cNvPr>
          <p:cNvSpPr txBox="1"/>
          <p:nvPr/>
        </p:nvSpPr>
        <p:spPr>
          <a:xfrm>
            <a:off x="736903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3" name="TextBox 3">
            <a:hlinkClick r:id="rId6" action="ppaction://hlinksldjump"/>
          </p:cNvPr>
          <p:cNvSpPr txBox="1"/>
          <p:nvPr/>
        </p:nvSpPr>
        <p:spPr>
          <a:xfrm>
            <a:off x="816925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pic>
        <p:nvPicPr>
          <p:cNvPr id="2" name="图片 1"/>
          <p:cNvPicPr>
            <a:picLocks noChangeAspect="1"/>
          </p:cNvPicPr>
          <p:nvPr/>
        </p:nvPicPr>
        <p:blipFill>
          <a:blip r:embed="rId7"/>
          <a:stretch>
            <a:fillRect/>
          </a:stretch>
        </p:blipFill>
        <p:spPr>
          <a:xfrm>
            <a:off x="508000" y="1103962"/>
            <a:ext cx="8128000" cy="5059042"/>
          </a:xfrm>
          <a:prstGeom prst="rect">
            <a:avLst/>
          </a:prstGeom>
        </p:spPr>
      </p:pic>
    </p:spTree>
    <p:extLst>
      <p:ext uri="{BB962C8B-B14F-4D97-AF65-F5344CB8AC3E}">
        <p14:creationId xmlns:p14="http://schemas.microsoft.com/office/powerpoint/2010/main" val="990976067"/>
      </p:ext>
    </p:extLst>
  </p:cSld>
  <p:clrMapOvr>
    <a:masterClrMapping/>
  </p:clrMapOvr>
  <p:transition>
    <p:fade thruBlk="1"/>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5" name="TextBox 3">
            <a:hlinkClick r:id="rId2" action="ppaction://hlinksldjump"/>
          </p:cNvPr>
          <p:cNvSpPr txBox="1"/>
          <p:nvPr/>
        </p:nvSpPr>
        <p:spPr>
          <a:xfrm>
            <a:off x="507605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6" name="TextBox 40">
            <a:hlinkClick r:id="rId3" action="ppaction://hlinksldjump"/>
          </p:cNvPr>
          <p:cNvSpPr txBox="1"/>
          <p:nvPr/>
        </p:nvSpPr>
        <p:spPr>
          <a:xfrm>
            <a:off x="5876275"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透析真题</a:t>
            </a:r>
          </a:p>
        </p:txBody>
      </p:sp>
      <p:sp>
        <p:nvSpPr>
          <p:cNvPr id="17" name="TextBox 3">
            <a:hlinkClick r:id="rId4" action="ppaction://hlinksldjump"/>
          </p:cNvPr>
          <p:cNvSpPr txBox="1"/>
          <p:nvPr/>
        </p:nvSpPr>
        <p:spPr>
          <a:xfrm>
            <a:off x="6622653"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22" name="TextBox 3">
            <a:hlinkClick r:id="rId5" action="ppaction://hlinksldjump"/>
          </p:cNvPr>
          <p:cNvSpPr txBox="1"/>
          <p:nvPr/>
        </p:nvSpPr>
        <p:spPr>
          <a:xfrm>
            <a:off x="736903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3" name="TextBox 3">
            <a:hlinkClick r:id="rId6" action="ppaction://hlinksldjump"/>
          </p:cNvPr>
          <p:cNvSpPr txBox="1"/>
          <p:nvPr/>
        </p:nvSpPr>
        <p:spPr>
          <a:xfrm>
            <a:off x="816925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pic>
        <p:nvPicPr>
          <p:cNvPr id="3" name="图片 2"/>
          <p:cNvPicPr>
            <a:picLocks noChangeAspect="1"/>
          </p:cNvPicPr>
          <p:nvPr/>
        </p:nvPicPr>
        <p:blipFill>
          <a:blip r:embed="rId7"/>
          <a:stretch>
            <a:fillRect/>
          </a:stretch>
        </p:blipFill>
        <p:spPr>
          <a:xfrm>
            <a:off x="508000" y="1307907"/>
            <a:ext cx="8128000" cy="4496186"/>
          </a:xfrm>
          <a:prstGeom prst="rect">
            <a:avLst/>
          </a:prstGeom>
        </p:spPr>
      </p:pic>
    </p:spTree>
    <p:extLst>
      <p:ext uri="{BB962C8B-B14F-4D97-AF65-F5344CB8AC3E}">
        <p14:creationId xmlns:p14="http://schemas.microsoft.com/office/powerpoint/2010/main" val="732329687"/>
      </p:ext>
    </p:extLst>
  </p:cSld>
  <p:clrMapOvr>
    <a:masterClrMapping/>
  </p:clrMapOvr>
  <p:transition>
    <p:fade thruBlk="1"/>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5" name="TextBox 3">
            <a:hlinkClick r:id="rId2" action="ppaction://hlinksldjump"/>
          </p:cNvPr>
          <p:cNvSpPr txBox="1"/>
          <p:nvPr/>
        </p:nvSpPr>
        <p:spPr>
          <a:xfrm>
            <a:off x="507605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3" action="ppaction://hlinksldjump"/>
          </p:cNvPr>
          <p:cNvSpPr txBox="1"/>
          <p:nvPr/>
        </p:nvSpPr>
        <p:spPr>
          <a:xfrm>
            <a:off x="5876275"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21" name="TextBox 3">
            <a:hlinkClick r:id="rId4" action="ppaction://hlinksldjump"/>
          </p:cNvPr>
          <p:cNvSpPr txBox="1"/>
          <p:nvPr/>
        </p:nvSpPr>
        <p:spPr>
          <a:xfrm>
            <a:off x="6622653"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2" name="TextBox 3">
            <a:hlinkClick r:id="rId5" action="ppaction://hlinksldjump"/>
          </p:cNvPr>
          <p:cNvSpPr txBox="1"/>
          <p:nvPr/>
        </p:nvSpPr>
        <p:spPr>
          <a:xfrm>
            <a:off x="736903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3" name="TextBox 3">
            <a:hlinkClick r:id="rId6" action="ppaction://hlinksldjump"/>
          </p:cNvPr>
          <p:cNvSpPr txBox="1"/>
          <p:nvPr/>
        </p:nvSpPr>
        <p:spPr>
          <a:xfrm>
            <a:off x="816925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6" name="矩形 5"/>
          <p:cNvSpPr>
            <a:spLocks noChangeAspect="1"/>
          </p:cNvSpPr>
          <p:nvPr/>
        </p:nvSpPr>
        <p:spPr>
          <a:xfrm>
            <a:off x="508000" y="989466"/>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简明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简明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即语言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简要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就形式而言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或就量度而言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简约丰腴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是其标准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用最小面积表达最大的思想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就本质而言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清晰条理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锤炼词句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删除冗余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表意清晰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避免歧义。简要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指应抓住要表达意思的重点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用的语言要尽可能少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不用可有可无的字词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不重复啰唆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不必要的重复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可有可无的词句都是造成语言啰唆的原因。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所说的话应该包含交谈的目的所需要的信息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所说的话不能超出需要的信息。明确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指意思要说清楚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不让人产生误解或歧义。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语言不能晦涩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话语不能有歧义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避免啰嗦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要有条理。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简明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常和压缩语段、短文的综合修改、修辞、连贯等一起考。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13700130"/>
      </p:ext>
    </p:extLst>
  </p:cSld>
  <p:clrMapOvr>
    <a:masterClrMapping/>
  </p:clrMapOvr>
  <p:transition>
    <p:fade thruBlk="1"/>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5" name="TextBox 3">
            <a:hlinkClick r:id="rId2" action="ppaction://hlinksldjump"/>
          </p:cNvPr>
          <p:cNvSpPr txBox="1"/>
          <p:nvPr/>
        </p:nvSpPr>
        <p:spPr>
          <a:xfrm>
            <a:off x="507605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3" action="ppaction://hlinksldjump"/>
          </p:cNvPr>
          <p:cNvSpPr txBox="1"/>
          <p:nvPr/>
        </p:nvSpPr>
        <p:spPr>
          <a:xfrm>
            <a:off x="5876275"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21" name="TextBox 3">
            <a:hlinkClick r:id="rId4" action="ppaction://hlinksldjump"/>
          </p:cNvPr>
          <p:cNvSpPr txBox="1"/>
          <p:nvPr/>
        </p:nvSpPr>
        <p:spPr>
          <a:xfrm>
            <a:off x="6622653"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2" name="TextBox 3">
            <a:hlinkClick r:id="rId5" action="ppaction://hlinksldjump"/>
          </p:cNvPr>
          <p:cNvSpPr txBox="1"/>
          <p:nvPr/>
        </p:nvSpPr>
        <p:spPr>
          <a:xfrm>
            <a:off x="736903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3" name="TextBox 3">
            <a:hlinkClick r:id="rId6" action="ppaction://hlinksldjump"/>
          </p:cNvPr>
          <p:cNvSpPr txBox="1"/>
          <p:nvPr/>
        </p:nvSpPr>
        <p:spPr>
          <a:xfrm>
            <a:off x="816925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2" name="矩形 1"/>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连贯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连贯内涵。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语言连贯是指上下文句之间有紧密联系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句子组合衔接自然。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连贯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衔接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同义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连贯是内容相联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文气贯通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脉络清晰。连贯有核心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即文脉。文脉是文段之脉络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句群之纽带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语句之联系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铺展之线索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文脉存于篇章、语段、句群与语句之间。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74600170"/>
      </p:ext>
    </p:extLst>
  </p:cSld>
  <p:clrMapOvr>
    <a:masterClrMapping/>
  </p:clrMapOvr>
  <p:transition>
    <p:fade thruBlk="1"/>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5" name="TextBox 3">
            <a:hlinkClick r:id="rId2" action="ppaction://hlinksldjump"/>
          </p:cNvPr>
          <p:cNvSpPr txBox="1"/>
          <p:nvPr/>
        </p:nvSpPr>
        <p:spPr>
          <a:xfrm>
            <a:off x="507605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3" action="ppaction://hlinksldjump"/>
          </p:cNvPr>
          <p:cNvSpPr txBox="1"/>
          <p:nvPr/>
        </p:nvSpPr>
        <p:spPr>
          <a:xfrm>
            <a:off x="5876275"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21" name="TextBox 3">
            <a:hlinkClick r:id="rId4" action="ppaction://hlinksldjump"/>
          </p:cNvPr>
          <p:cNvSpPr txBox="1"/>
          <p:nvPr/>
        </p:nvSpPr>
        <p:spPr>
          <a:xfrm>
            <a:off x="6622653"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2" name="TextBox 3">
            <a:hlinkClick r:id="rId5" action="ppaction://hlinksldjump"/>
          </p:cNvPr>
          <p:cNvSpPr txBox="1"/>
          <p:nvPr/>
        </p:nvSpPr>
        <p:spPr>
          <a:xfrm>
            <a:off x="736903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3" name="TextBox 3">
            <a:hlinkClick r:id="rId6" action="ppaction://hlinksldjump"/>
          </p:cNvPr>
          <p:cNvSpPr txBox="1"/>
          <p:nvPr/>
        </p:nvSpPr>
        <p:spPr>
          <a:xfrm>
            <a:off x="816925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2" name="矩形 1"/>
          <p:cNvSpPr>
            <a:spLocks noChangeAspect="1"/>
          </p:cNvSpPr>
          <p:nvPr/>
        </p:nvSpPr>
        <p:spPr>
          <a:xfrm>
            <a:off x="508000" y="984789"/>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连贯原则。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连贯有要求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话题一致。或围绕一个中心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或叙述一个故事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或描述一个场景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或铺展一种事物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或演绎一种推理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或摹写一段情绪。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对象一致。或阐释论点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表达看法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或评论是非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发表见解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或铺展事物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说明物件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或描写人物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摹状景物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或抒发情感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描写心境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均需前后一致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对象不变。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中心一致。力求中心明确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文气畅达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表述连贯。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句式一致。力求形式整齐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内部语句结构一致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音节和谐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气势贯通。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语境一致。尤其是描述性文字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景物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有点面、远近、动静、疏密的不同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色调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有明暗、浓淡之别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气氛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则有热烈、冷清之分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视角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则有远近、高低、俯仰等不同。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角度一致。尤其时间、空间、人称、逻辑等要基本一致。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情调一致。或宽松和谐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或严肃冷峻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或明快愉悦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或哀伤悲凉。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语气一致。陈述、疑问、反诘、感叹、祈使、否定等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不可杂乱错置。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37190384"/>
      </p:ext>
    </p:extLst>
  </p:cSld>
  <p:clrMapOvr>
    <a:masterClrMapping/>
  </p:clrMapOvr>
  <p:transition>
    <p:fade thruBlk="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507605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5876275"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4" action="ppaction://hlinksldjump"/>
          </p:cNvPr>
          <p:cNvSpPr txBox="1"/>
          <p:nvPr/>
        </p:nvSpPr>
        <p:spPr>
          <a:xfrm>
            <a:off x="6622653"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7" name="TextBox 3">
            <a:hlinkClick r:id="rId5" action="ppaction://hlinksldjump"/>
          </p:cNvPr>
          <p:cNvSpPr txBox="1"/>
          <p:nvPr/>
        </p:nvSpPr>
        <p:spPr>
          <a:xfrm>
            <a:off x="736903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6" action="ppaction://hlinksldjump"/>
          </p:cNvPr>
          <p:cNvSpPr txBox="1"/>
          <p:nvPr/>
        </p:nvSpPr>
        <p:spPr>
          <a:xfrm>
            <a:off x="816925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5" name="矩形 4"/>
          <p:cNvSpPr>
            <a:spLocks noChangeAspect="1"/>
          </p:cNvSpPr>
          <p:nvPr/>
        </p:nvSpPr>
        <p:spPr>
          <a:xfrm>
            <a:off x="508000" y="1497936"/>
            <a:ext cx="8128000" cy="411612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45</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语言表达简明、连贯、得体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准确、鲜明、生动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下列各句中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表达得体的一句是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真是事出意外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舍弟太过顽皮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碰碎了您家这么贵重的花瓶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敬请原谅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我们一定照价赔偿。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他的书法龙飞凤舞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引来一片赞叹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但落款却出了差错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一时又无法弥补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只好连声道歉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献丑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献丑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他是我最信任的朋友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头脑灵活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处事周到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每次我遇到难题写信垂询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都能得到很有启发的回复。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我妻子和郭教授的内人是多年的闺蜜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她俩经常一起逛街、一起旅游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话多得似乎永远都说不完。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03026669"/>
      </p:ext>
    </p:extLst>
  </p:cSld>
  <p:clrMapOvr>
    <a:masterClrMapping/>
  </p:clrMapOvr>
  <p:transition>
    <p:fade thruBlk="1"/>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5" name="TextBox 3">
            <a:hlinkClick r:id="rId2" action="ppaction://hlinksldjump"/>
          </p:cNvPr>
          <p:cNvSpPr txBox="1"/>
          <p:nvPr/>
        </p:nvSpPr>
        <p:spPr>
          <a:xfrm>
            <a:off x="507605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3" action="ppaction://hlinksldjump"/>
          </p:cNvPr>
          <p:cNvSpPr txBox="1"/>
          <p:nvPr/>
        </p:nvSpPr>
        <p:spPr>
          <a:xfrm>
            <a:off x="5876275"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21" name="TextBox 3">
            <a:hlinkClick r:id="rId4" action="ppaction://hlinksldjump"/>
          </p:cNvPr>
          <p:cNvSpPr txBox="1"/>
          <p:nvPr/>
        </p:nvSpPr>
        <p:spPr>
          <a:xfrm>
            <a:off x="6622653"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2" name="TextBox 3">
            <a:hlinkClick r:id="rId5" action="ppaction://hlinksldjump"/>
          </p:cNvPr>
          <p:cNvSpPr txBox="1"/>
          <p:nvPr/>
        </p:nvSpPr>
        <p:spPr>
          <a:xfrm>
            <a:off x="736903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3" name="TextBox 3">
            <a:hlinkClick r:id="rId6" action="ppaction://hlinksldjump"/>
          </p:cNvPr>
          <p:cNvSpPr txBox="1"/>
          <p:nvPr/>
        </p:nvSpPr>
        <p:spPr>
          <a:xfrm>
            <a:off x="816925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得体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得体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就是用语要能够根据表达目的、对象、场合、方式、话题、情景的差异来调整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与语境保持和谐一致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分寸得当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还要注意敬辞、谦辞的使用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常结合具体生动的语境来考查。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得体内涵是指适度、恰当、得当。一是内容合宜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适当得体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二是目的明确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对象明确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得体合宜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三是场合得体、手段得体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四是语言表达得体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有分寸感。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得体有三个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体现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一是体现生活原生态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体现与现实接轨的鲜明倾向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二是体现校园生活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尊重学生实际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与考生视野相契合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三是体现交际特征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展现人文色彩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生活场景鲜活灵动。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24702218"/>
      </p:ext>
    </p:extLst>
  </p:cSld>
  <p:clrMapOvr>
    <a:masterClrMapping/>
  </p:clrMapOvr>
  <p:transition>
    <p:fade thruBlk="1"/>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5" name="TextBox 3">
            <a:hlinkClick r:id="rId2" action="ppaction://hlinksldjump"/>
          </p:cNvPr>
          <p:cNvSpPr txBox="1"/>
          <p:nvPr/>
        </p:nvSpPr>
        <p:spPr>
          <a:xfrm>
            <a:off x="507605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3" action="ppaction://hlinksldjump"/>
          </p:cNvPr>
          <p:cNvSpPr txBox="1"/>
          <p:nvPr/>
        </p:nvSpPr>
        <p:spPr>
          <a:xfrm>
            <a:off x="5876275"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21" name="TextBox 3">
            <a:hlinkClick r:id="rId4" action="ppaction://hlinksldjump"/>
          </p:cNvPr>
          <p:cNvSpPr txBox="1"/>
          <p:nvPr/>
        </p:nvSpPr>
        <p:spPr>
          <a:xfrm>
            <a:off x="6622653"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2" name="TextBox 3">
            <a:hlinkClick r:id="rId5" action="ppaction://hlinksldjump"/>
          </p:cNvPr>
          <p:cNvSpPr txBox="1"/>
          <p:nvPr/>
        </p:nvSpPr>
        <p:spPr>
          <a:xfrm>
            <a:off x="736903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3" name="TextBox 3">
            <a:hlinkClick r:id="rId6" action="ppaction://hlinksldjump"/>
          </p:cNvPr>
          <p:cNvSpPr txBox="1"/>
          <p:nvPr/>
        </p:nvSpPr>
        <p:spPr>
          <a:xfrm>
            <a:off x="816925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2" name="矩形 1"/>
          <p:cNvSpPr>
            <a:spLocks noChangeAspect="1"/>
          </p:cNvSpPr>
          <p:nvPr/>
        </p:nvSpPr>
        <p:spPr>
          <a:xfrm>
            <a:off x="508000" y="12948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得体的平台是交际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交际的实质在于尊重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尊重体现于称谓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家大舍小令他人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就是对称谓语的高度浓缩。一是体察交际场合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选择恰当用语。交际场合包括时间、地点、人物、氛围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尤其是交际氛围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容易被考生忽视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大致有喜悦、哀伤之分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庄重、轻松之别。二是切合交际对象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体现尊重意识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三是注意遣词用语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注意谦敬得当。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得体要转换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具体有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一是交际场景中人称称谓转换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二是交际场景中内容对象转换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三是交际场合的语体转换。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面陈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要求不仅要把内容说清楚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还要学会恰当使用谦敬词语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转述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不同于当面陈说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因叙说角度变化而形成了新的沟通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时间、地点、称代等因素也要随之作相应变化。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8581600"/>
      </p:ext>
    </p:extLst>
  </p:cSld>
  <p:clrMapOvr>
    <a:masterClrMapping/>
  </p:clrMapOvr>
  <p:transition>
    <p:fade thruBlk="1"/>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5" name="TextBox 3">
            <a:hlinkClick r:id="rId2" action="ppaction://hlinksldjump"/>
          </p:cNvPr>
          <p:cNvSpPr txBox="1"/>
          <p:nvPr/>
        </p:nvSpPr>
        <p:spPr>
          <a:xfrm>
            <a:off x="507605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3" action="ppaction://hlinksldjump"/>
          </p:cNvPr>
          <p:cNvSpPr txBox="1"/>
          <p:nvPr/>
        </p:nvSpPr>
        <p:spPr>
          <a:xfrm>
            <a:off x="5876275"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21" name="TextBox 3">
            <a:hlinkClick r:id="rId4" action="ppaction://hlinksldjump"/>
          </p:cNvPr>
          <p:cNvSpPr txBox="1"/>
          <p:nvPr/>
        </p:nvSpPr>
        <p:spPr>
          <a:xfrm>
            <a:off x="6622653"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2" name="TextBox 3">
            <a:hlinkClick r:id="rId5" action="ppaction://hlinksldjump"/>
          </p:cNvPr>
          <p:cNvSpPr txBox="1"/>
          <p:nvPr/>
        </p:nvSpPr>
        <p:spPr>
          <a:xfrm>
            <a:off x="736903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3" name="TextBox 3">
            <a:hlinkClick r:id="rId6" action="ppaction://hlinksldjump"/>
          </p:cNvPr>
          <p:cNvSpPr txBox="1"/>
          <p:nvPr/>
        </p:nvSpPr>
        <p:spPr>
          <a:xfrm>
            <a:off x="816925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2" name="矩形 1"/>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准确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准确就是用词恰当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表意明确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这是语言表达的最基本要求。既包括应用文中语言的周密、严谨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也包括词语运用的贴切、分寸感及褒贬色彩的把握到位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还指表达的内容符合要求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能达到预期效果。从语言运用的角度讲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准确是指用词造句要能恰当地表达事务的特征和作者的思想感情。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合乎情景。首先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要契合语境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即根据特定的情景、氛围选用恰当的词语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才能准确地表达意思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要契合情意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遣词造句要准确表达范围、程度及心理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适当增加修饰性或限制性词语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准确地表达出作者的本意。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合乎对象。包括正确选用谦敬词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符合人物特定的身份、地位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正确选用褒贬词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准确地表达喜怒哀乐的心理状态和情感态度。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96354916"/>
      </p:ext>
    </p:extLst>
  </p:cSld>
  <p:clrMapOvr>
    <a:masterClrMapping/>
  </p:clrMapOvr>
  <p:transition>
    <p:fade thruBlk="1"/>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5" name="TextBox 3">
            <a:hlinkClick r:id="rId2" action="ppaction://hlinksldjump"/>
          </p:cNvPr>
          <p:cNvSpPr txBox="1"/>
          <p:nvPr/>
        </p:nvSpPr>
        <p:spPr>
          <a:xfrm>
            <a:off x="507605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3" action="ppaction://hlinksldjump"/>
          </p:cNvPr>
          <p:cNvSpPr txBox="1"/>
          <p:nvPr/>
        </p:nvSpPr>
        <p:spPr>
          <a:xfrm>
            <a:off x="5876275"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21" name="TextBox 3">
            <a:hlinkClick r:id="rId4" action="ppaction://hlinksldjump"/>
          </p:cNvPr>
          <p:cNvSpPr txBox="1"/>
          <p:nvPr/>
        </p:nvSpPr>
        <p:spPr>
          <a:xfrm>
            <a:off x="6622653"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2" name="TextBox 3">
            <a:hlinkClick r:id="rId5" action="ppaction://hlinksldjump"/>
          </p:cNvPr>
          <p:cNvSpPr txBox="1"/>
          <p:nvPr/>
        </p:nvSpPr>
        <p:spPr>
          <a:xfrm>
            <a:off x="736903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3" name="TextBox 3">
            <a:hlinkClick r:id="rId6" action="ppaction://hlinksldjump"/>
          </p:cNvPr>
          <p:cNvSpPr txBox="1"/>
          <p:nvPr/>
        </p:nvSpPr>
        <p:spPr>
          <a:xfrm>
            <a:off x="816925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2" name="矩形 1"/>
          <p:cNvSpPr>
            <a:spLocks noChangeAspect="1"/>
          </p:cNvSpPr>
          <p:nvPr/>
        </p:nvSpPr>
        <p:spPr>
          <a:xfrm>
            <a:off x="508000" y="2513599"/>
            <a:ext cx="8128000" cy="208480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合乎语法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包括句子结构应完整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没有句子成分残缺等语病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正确使用词语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准确把握词语的分寸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做到用词妥帖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搭配得当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大小合适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程度深浅、轻重合宜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正确使用关联词语。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合乎逻辑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包括词序正确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句序正确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不悖事理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不夸大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不缩小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遣词造句能客观地反映事实真相。</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94219130"/>
      </p:ext>
    </p:extLst>
  </p:cSld>
  <p:clrMapOvr>
    <a:masterClrMapping/>
  </p:clrMapOvr>
  <p:transition>
    <p:fade thruBlk="1"/>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5" name="TextBox 3">
            <a:hlinkClick r:id="rId2" action="ppaction://hlinksldjump"/>
          </p:cNvPr>
          <p:cNvSpPr txBox="1"/>
          <p:nvPr/>
        </p:nvSpPr>
        <p:spPr>
          <a:xfrm>
            <a:off x="507605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3" action="ppaction://hlinksldjump"/>
          </p:cNvPr>
          <p:cNvSpPr txBox="1"/>
          <p:nvPr/>
        </p:nvSpPr>
        <p:spPr>
          <a:xfrm>
            <a:off x="5876275"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21" name="TextBox 3">
            <a:hlinkClick r:id="rId4" action="ppaction://hlinksldjump"/>
          </p:cNvPr>
          <p:cNvSpPr txBox="1"/>
          <p:nvPr/>
        </p:nvSpPr>
        <p:spPr>
          <a:xfrm>
            <a:off x="6622653"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22" name="TextBox 3">
            <a:hlinkClick r:id="rId5" action="ppaction://hlinksldjump"/>
          </p:cNvPr>
          <p:cNvSpPr txBox="1"/>
          <p:nvPr/>
        </p:nvSpPr>
        <p:spPr>
          <a:xfrm>
            <a:off x="736903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3" name="TextBox 3">
            <a:hlinkClick r:id="rId6" action="ppaction://hlinksldjump"/>
          </p:cNvPr>
          <p:cNvSpPr txBox="1"/>
          <p:nvPr/>
        </p:nvSpPr>
        <p:spPr>
          <a:xfrm>
            <a:off x="816925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5" name="矩形 4"/>
          <p:cNvSpPr>
            <a:spLocks noChangeAspect="1"/>
          </p:cNvSpPr>
          <p:nvPr/>
        </p:nvSpPr>
        <p:spPr>
          <a:xfrm>
            <a:off x="508000" y="2919864"/>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得体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考点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应做到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四要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一要做到情景相适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到什么山唱什么歌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二要做到身份相符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量体裁衣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三要做到意图明确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射箭要看靶子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四要做到语体有别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中规合矩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五要做到讲究方式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谦敬得当。</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42673079"/>
      </p:ext>
    </p:extLst>
  </p:cSld>
  <p:clrMapOvr>
    <a:masterClrMapping/>
  </p:clrMapOvr>
  <p:transition>
    <p:fade thruBlk="1"/>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5" name="TextBox 3">
            <a:hlinkClick r:id="rId2" action="ppaction://hlinksldjump"/>
          </p:cNvPr>
          <p:cNvSpPr txBox="1"/>
          <p:nvPr/>
        </p:nvSpPr>
        <p:spPr>
          <a:xfrm>
            <a:off x="507605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3" action="ppaction://hlinksldjump"/>
          </p:cNvPr>
          <p:cNvSpPr txBox="1"/>
          <p:nvPr/>
        </p:nvSpPr>
        <p:spPr>
          <a:xfrm>
            <a:off x="5876275"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21" name="TextBox 3">
            <a:hlinkClick r:id="rId4" action="ppaction://hlinksldjump"/>
          </p:cNvPr>
          <p:cNvSpPr txBox="1"/>
          <p:nvPr/>
        </p:nvSpPr>
        <p:spPr>
          <a:xfrm>
            <a:off x="6622653"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22" name="TextBox 3">
            <a:hlinkClick r:id="rId5" action="ppaction://hlinksldjump"/>
          </p:cNvPr>
          <p:cNvSpPr txBox="1"/>
          <p:nvPr/>
        </p:nvSpPr>
        <p:spPr>
          <a:xfrm>
            <a:off x="736903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3" name="TextBox 3">
            <a:hlinkClick r:id="rId6" action="ppaction://hlinksldjump"/>
          </p:cNvPr>
          <p:cNvSpPr txBox="1"/>
          <p:nvPr/>
        </p:nvSpPr>
        <p:spPr>
          <a:xfrm>
            <a:off x="816925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2" name="矩形 1"/>
          <p:cNvSpPr>
            <a:spLocks noChangeAspect="1"/>
          </p:cNvSpPr>
          <p:nvPr/>
        </p:nvSpPr>
        <p:spPr>
          <a:xfrm>
            <a:off x="508000" y="1294804"/>
            <a:ext cx="8128000" cy="4522392"/>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根据情境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在下面这段文字的两处画线的部分分别补写相关的内容、要求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语言表达鲜明、得体。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小和尚手持灯盏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问禅师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我手持光明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为什么还能看到自己的阴影呢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你把手中的灯盏举高点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再举高点。现在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你再看自己的阴影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有什么变化呢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禅师问。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我手中的灯盏举得越高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我身体的阴影就缩得越短、越小。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小和尚说。小和尚把手中的灯盏高举到头顶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发现自己脚下的阴影不见了。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小和尚不解道。</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禅师说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当你把光明当作内心最神圣的东西去推崇、去敬仰时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光明自然会照亮你生命的每一个角落。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50875029"/>
      </p:ext>
    </p:extLst>
  </p:cSld>
  <p:clrMapOvr>
    <a:masterClrMapping/>
  </p:clrMapOvr>
  <p:transition>
    <p:fade thruBlk="1"/>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5" name="TextBox 3">
            <a:hlinkClick r:id="rId2" action="ppaction://hlinksldjump"/>
          </p:cNvPr>
          <p:cNvSpPr txBox="1"/>
          <p:nvPr/>
        </p:nvSpPr>
        <p:spPr>
          <a:xfrm>
            <a:off x="507605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3" action="ppaction://hlinksldjump"/>
          </p:cNvPr>
          <p:cNvSpPr txBox="1"/>
          <p:nvPr/>
        </p:nvSpPr>
        <p:spPr>
          <a:xfrm>
            <a:off x="5876275"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21" name="TextBox 3">
            <a:hlinkClick r:id="rId4" action="ppaction://hlinksldjump"/>
          </p:cNvPr>
          <p:cNvSpPr txBox="1"/>
          <p:nvPr/>
        </p:nvSpPr>
        <p:spPr>
          <a:xfrm>
            <a:off x="6622653"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22" name="TextBox 3">
            <a:hlinkClick r:id="rId5" action="ppaction://hlinksldjump"/>
          </p:cNvPr>
          <p:cNvSpPr txBox="1"/>
          <p:nvPr/>
        </p:nvSpPr>
        <p:spPr>
          <a:xfrm>
            <a:off x="736903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3" name="TextBox 3">
            <a:hlinkClick r:id="rId6" action="ppaction://hlinksldjump"/>
          </p:cNvPr>
          <p:cNvSpPr txBox="1"/>
          <p:nvPr/>
        </p:nvSpPr>
        <p:spPr>
          <a:xfrm>
            <a:off x="816925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2" name="矩形 1"/>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解答本题应注意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一是要注意文段的整体内容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尤其要梳理清楚文章的内在的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脉络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二是根据语意标志来推断具体内容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小和尚不解道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就意味着是小和尚提出了问题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去推崇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去敬仰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照亮你生命的每一个角落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等词语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均可暗示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将光明放到至高无上的位置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为什么把灯盏举到头顶阴影就不见了呢　那是因为你把光明放到了自己至高无上的位置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高招</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得体须辨主客体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得体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首先要做到对象明确、角色明晰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主体清楚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方可确定交际的语气、用词甚至包括运用何种肢体语言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也都因对象的明确而清晰。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75333750"/>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animEffect transition="in" filter="wipe(down)">
                                      <p:cBhvr>
                                        <p:cTn id="15"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5" name="TextBox 3">
            <a:hlinkClick r:id="rId2" action="ppaction://hlinksldjump"/>
          </p:cNvPr>
          <p:cNvSpPr txBox="1"/>
          <p:nvPr/>
        </p:nvSpPr>
        <p:spPr>
          <a:xfrm>
            <a:off x="507605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3" action="ppaction://hlinksldjump"/>
          </p:cNvPr>
          <p:cNvSpPr txBox="1"/>
          <p:nvPr/>
        </p:nvSpPr>
        <p:spPr>
          <a:xfrm>
            <a:off x="5876275"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21" name="TextBox 3">
            <a:hlinkClick r:id="rId4" action="ppaction://hlinksldjump"/>
          </p:cNvPr>
          <p:cNvSpPr txBox="1"/>
          <p:nvPr/>
        </p:nvSpPr>
        <p:spPr>
          <a:xfrm>
            <a:off x="6622653"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22" name="TextBox 3">
            <a:hlinkClick r:id="rId5" action="ppaction://hlinksldjump"/>
          </p:cNvPr>
          <p:cNvSpPr txBox="1"/>
          <p:nvPr/>
        </p:nvSpPr>
        <p:spPr>
          <a:xfrm>
            <a:off x="736903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3" name="TextBox 3">
            <a:hlinkClick r:id="rId6" action="ppaction://hlinksldjump"/>
          </p:cNvPr>
          <p:cNvSpPr txBox="1"/>
          <p:nvPr/>
        </p:nvSpPr>
        <p:spPr>
          <a:xfrm>
            <a:off x="816925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2" name="矩形 1"/>
          <p:cNvSpPr>
            <a:spLocks noChangeAspect="1"/>
          </p:cNvSpPr>
          <p:nvPr/>
        </p:nvSpPr>
        <p:spPr>
          <a:xfrm>
            <a:off x="508000" y="984789"/>
            <a:ext cx="8128000" cy="5334922"/>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根据情境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在下面这段文字的两处画线的部分分别补写相关的内容。要求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语言表达鲜明、得体。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一个盲人到亲戚家做客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天黑后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他的亲戚好心为他点了个灯笼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天晚了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你打个灯笼回家吧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盲人火冒三丈地说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他的亲戚说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你犯了思考的错误了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你在路上走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许多人也在路上走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你打着灯笼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别人可以看到你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就不会撞到你了。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盲人一想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Cambria" panose="02040503050406030204" pitchFamily="18" charset="0"/>
                <a:ea typeface="宋体" panose="02010600030101010101" pitchFamily="2" charset="-122"/>
                <a:cs typeface="Cambria" panose="020405030504060302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故事告诉我们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解答本题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一要弄懂交际场合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天黑回家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二要凸显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盲人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的身份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切合亲戚规劝的语境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启示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应转换为普遍性的话语。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你不是嘲笑我吗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思考问题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不能只从自己的角度去思考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而应从对方考虑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从周围环境考虑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88415219"/>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wipe(down)">
                                      <p:cBhvr>
                                        <p:cTn id="1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5" name="TextBox 3">
            <a:hlinkClick r:id="rId2" action="ppaction://hlinksldjump"/>
          </p:cNvPr>
          <p:cNvSpPr txBox="1"/>
          <p:nvPr/>
        </p:nvSpPr>
        <p:spPr>
          <a:xfrm>
            <a:off x="507605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3" action="ppaction://hlinksldjump"/>
          </p:cNvPr>
          <p:cNvSpPr txBox="1"/>
          <p:nvPr/>
        </p:nvSpPr>
        <p:spPr>
          <a:xfrm>
            <a:off x="5876275"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21" name="TextBox 3">
            <a:hlinkClick r:id="rId4" action="ppaction://hlinksldjump"/>
          </p:cNvPr>
          <p:cNvSpPr txBox="1"/>
          <p:nvPr/>
        </p:nvSpPr>
        <p:spPr>
          <a:xfrm>
            <a:off x="6622653"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22" name="TextBox 3">
            <a:hlinkClick r:id="rId5" action="ppaction://hlinksldjump"/>
          </p:cNvPr>
          <p:cNvSpPr txBox="1"/>
          <p:nvPr/>
        </p:nvSpPr>
        <p:spPr>
          <a:xfrm>
            <a:off x="736903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3" name="TextBox 3">
            <a:hlinkClick r:id="rId6" action="ppaction://hlinksldjump"/>
          </p:cNvPr>
          <p:cNvSpPr txBox="1"/>
          <p:nvPr/>
        </p:nvSpPr>
        <p:spPr>
          <a:xfrm>
            <a:off x="816925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2" name="矩形 1"/>
          <p:cNvSpPr>
            <a:spLocks noChangeAspect="1"/>
          </p:cNvSpPr>
          <p:nvPr/>
        </p:nvSpPr>
        <p:spPr>
          <a:xfrm>
            <a:off x="508000" y="2904058"/>
            <a:ext cx="8128000" cy="1303883"/>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高招</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得体要知</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室</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堂</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得体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本质是合宜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即合乎交际场合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合乎交际环境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与交际氛围、情调、目的相契合。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30611074"/>
      </p:ext>
    </p:extLst>
  </p:cSld>
  <p:clrMapOvr>
    <a:masterClrMapping/>
  </p:clrMapOvr>
  <p:transition>
    <p:fade thruBlk="1"/>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5" name="TextBox 3">
            <a:hlinkClick r:id="rId2" action="ppaction://hlinksldjump"/>
          </p:cNvPr>
          <p:cNvSpPr txBox="1"/>
          <p:nvPr/>
        </p:nvSpPr>
        <p:spPr>
          <a:xfrm>
            <a:off x="507605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3" action="ppaction://hlinksldjump"/>
          </p:cNvPr>
          <p:cNvSpPr txBox="1"/>
          <p:nvPr/>
        </p:nvSpPr>
        <p:spPr>
          <a:xfrm>
            <a:off x="5876275"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21" name="TextBox 3">
            <a:hlinkClick r:id="rId4" action="ppaction://hlinksldjump"/>
          </p:cNvPr>
          <p:cNvSpPr txBox="1"/>
          <p:nvPr/>
        </p:nvSpPr>
        <p:spPr>
          <a:xfrm>
            <a:off x="6622653"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22" name="TextBox 3">
            <a:hlinkClick r:id="rId5" action="ppaction://hlinksldjump"/>
          </p:cNvPr>
          <p:cNvSpPr txBox="1"/>
          <p:nvPr/>
        </p:nvSpPr>
        <p:spPr>
          <a:xfrm>
            <a:off x="736903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3" name="TextBox 3">
            <a:hlinkClick r:id="rId6" action="ppaction://hlinksldjump"/>
          </p:cNvPr>
          <p:cNvSpPr txBox="1"/>
          <p:nvPr/>
        </p:nvSpPr>
        <p:spPr>
          <a:xfrm>
            <a:off x="816925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2" name="矩形 1"/>
          <p:cNvSpPr>
            <a:spLocks noChangeAspect="1"/>
          </p:cNvSpPr>
          <p:nvPr/>
        </p:nvSpPr>
        <p:spPr>
          <a:xfrm>
            <a:off x="508000" y="989790"/>
            <a:ext cx="8128000" cy="5741187"/>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依次填入下面一段文字横线处的语句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衔接最恰当的一组是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一个民族在屈辱和迫害中生存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在四处逃难和屠刀下寻找自己的活路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他们该学会多少求生的本事啊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犹太民族在颠沛流离的旅程中认识了什么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后来又扩展到把这笔钱用来支持建设学校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犹太人很早就有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什一金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制度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即每人要把自己的收入的十分之一捐献出来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犹太律法规定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什一金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的第一受益人是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那些把时间花在研究《圣经》和其他典籍的人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也就是读书人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他们下大力气培养人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把教育作为立国之本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⑤</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有了人才有力量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才能干大事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才能保住自己的家园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⑥</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他们认识到得有人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团结一心的人才是最为重要的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80636751"/>
      </p:ext>
    </p:extLst>
  </p:cSld>
  <p:clrMapOvr>
    <a:masterClrMapping/>
  </p:clrMapOvr>
  <p:transition>
    <p:fade thruBlk="1"/>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507605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5876275"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4" action="ppaction://hlinksldjump"/>
          </p:cNvPr>
          <p:cNvSpPr txBox="1"/>
          <p:nvPr/>
        </p:nvSpPr>
        <p:spPr>
          <a:xfrm>
            <a:off x="6622653"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7" name="TextBox 3">
            <a:hlinkClick r:id="rId5" action="ppaction://hlinksldjump"/>
          </p:cNvPr>
          <p:cNvSpPr txBox="1"/>
          <p:nvPr/>
        </p:nvSpPr>
        <p:spPr>
          <a:xfrm>
            <a:off x="736903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6" action="ppaction://hlinksldjump"/>
          </p:cNvPr>
          <p:cNvSpPr txBox="1"/>
          <p:nvPr/>
        </p:nvSpPr>
        <p:spPr>
          <a:xfrm>
            <a:off x="816925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3" name="矩形 2"/>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舍弟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是对自己弟弟的称呼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使用正确。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献丑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谦辞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在展示自己作品或表现自己技能时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表示自己谦虚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称自己水平不高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出错道歉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抱歉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对不起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之类的话。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垂询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是敬辞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称别人对自己的询问。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对他人称自己的妻子。此处应为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夫人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78961483"/>
      </p:ext>
    </p:extLst>
  </p:cSld>
  <p:clrMapOvr>
    <a:masterClrMapping/>
  </p:clrMapOvr>
  <p:transition>
    <p:fade thruBlk="1"/>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5" name="TextBox 3">
            <a:hlinkClick r:id="rId2" action="ppaction://hlinksldjump"/>
          </p:cNvPr>
          <p:cNvSpPr txBox="1"/>
          <p:nvPr/>
        </p:nvSpPr>
        <p:spPr>
          <a:xfrm>
            <a:off x="507605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3" action="ppaction://hlinksldjump"/>
          </p:cNvPr>
          <p:cNvSpPr txBox="1"/>
          <p:nvPr/>
        </p:nvSpPr>
        <p:spPr>
          <a:xfrm>
            <a:off x="5876275"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21" name="TextBox 3">
            <a:hlinkClick r:id="rId4" action="ppaction://hlinksldjump"/>
          </p:cNvPr>
          <p:cNvSpPr txBox="1"/>
          <p:nvPr/>
        </p:nvSpPr>
        <p:spPr>
          <a:xfrm>
            <a:off x="6622653"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22" name="TextBox 3">
            <a:hlinkClick r:id="rId5" action="ppaction://hlinksldjump"/>
          </p:cNvPr>
          <p:cNvSpPr txBox="1"/>
          <p:nvPr/>
        </p:nvSpPr>
        <p:spPr>
          <a:xfrm>
            <a:off x="736903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3" name="TextBox 3">
            <a:hlinkClick r:id="rId6" action="ppaction://hlinksldjump"/>
          </p:cNvPr>
          <p:cNvSpPr txBox="1"/>
          <p:nvPr/>
        </p:nvSpPr>
        <p:spPr>
          <a:xfrm>
            <a:off x="816925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2" name="矩形 1"/>
          <p:cNvSpPr>
            <a:spLocks noChangeAspect="1"/>
          </p:cNvSpPr>
          <p:nvPr/>
        </p:nvSpPr>
        <p:spPr>
          <a:xfrm>
            <a:off x="508000" y="1302338"/>
            <a:ext cx="8128000" cy="456124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NEU-BZ-S92"/>
                <a:ea typeface="宋体" panose="02010600030101010101" pitchFamily="2" charset="-122"/>
                <a:cs typeface="宋体" panose="02010600030101010101" pitchFamily="2" charset="-122"/>
              </a:rPr>
              <a:t>⑥③⑤②④①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②①⑤④⑥③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NEU-BZ-S92"/>
                <a:ea typeface="宋体" panose="02010600030101010101" pitchFamily="2" charset="-122"/>
                <a:cs typeface="宋体" panose="02010600030101010101" pitchFamily="2" charset="-122"/>
              </a:rPr>
              <a:t>⑥⑤④②③①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zh-CN" altLang="zh-CN" sz="2200" dirty="0">
                <a:solidFill>
                  <a:srgbClr val="000000"/>
                </a:solidFill>
                <a:latin typeface="NEU-BZ-S92"/>
                <a:ea typeface="宋体" panose="02010600030101010101" pitchFamily="2" charset="-122"/>
                <a:cs typeface="宋体" panose="02010600030101010101" pitchFamily="2" charset="-122"/>
              </a:rPr>
              <a:t>②③④⑤⑥①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梳理文段结构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概括文段中心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文段内容为犹太民族重视教育的原因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从此点切入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则可梳理文脉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理清文脉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先提出犹太人的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继而</a:t>
            </a:r>
            <a:r>
              <a:rPr lang="zh-CN" altLang="zh-CN" sz="2200" dirty="0">
                <a:solidFill>
                  <a:srgbClr val="000000"/>
                </a:solidFill>
                <a:latin typeface="NEU-BZ-S92"/>
                <a:ea typeface="宋体" panose="02010600030101010101" pitchFamily="2" charset="-12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点明原因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则得出结论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②③①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举出子证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加以佐证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要恰当利用语言标志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抓住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认识到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等语言标志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稍加整理即可。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C</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高招</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辨析顺序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即要考虑思维的走向。思维的逻辑性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在语言连贯中的体现一般是先总后分、时间先后、行为连续、语意递进等。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7802478"/>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Effect transition="in" filter="wipe(down)">
                                      <p:cBhvr>
                                        <p:cTn id="17" dur="500"/>
                                        <p:tgtEl>
                                          <p:spTgt spid="2">
                                            <p:txEl>
                                              <p:pRg st="4" end="4"/>
                                            </p:txEl>
                                          </p:spTgt>
                                        </p:tgtEl>
                                      </p:cBhvr>
                                    </p:animEffect>
                                  </p:childTnLst>
                                </p:cTn>
                              </p:par>
                              <p:par>
                                <p:cTn id="18" presetID="22" presetClass="entr" presetSubtype="4" fill="hold" nodeType="withEffect">
                                  <p:stCondLst>
                                    <p:cond delay="0"/>
                                  </p:stCondLst>
                                  <p:childTnLst>
                                    <p:set>
                                      <p:cBhvr>
                                        <p:cTn id="19" dur="1" fill="hold">
                                          <p:stCondLst>
                                            <p:cond delay="0"/>
                                          </p:stCondLst>
                                        </p:cTn>
                                        <p:tgtEl>
                                          <p:spTgt spid="2">
                                            <p:txEl>
                                              <p:pRg st="5" end="5"/>
                                            </p:txEl>
                                          </p:spTgt>
                                        </p:tgtEl>
                                        <p:attrNameLst>
                                          <p:attrName>style.visibility</p:attrName>
                                        </p:attrNameLst>
                                      </p:cBhvr>
                                      <p:to>
                                        <p:strVal val="visible"/>
                                      </p:to>
                                    </p:set>
                                    <p:animEffect transition="in" filter="wipe(down)">
                                      <p:cBhvr>
                                        <p:cTn id="20"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5" name="TextBox 3">
            <a:hlinkClick r:id="rId2" action="ppaction://hlinksldjump"/>
          </p:cNvPr>
          <p:cNvSpPr txBox="1"/>
          <p:nvPr/>
        </p:nvSpPr>
        <p:spPr>
          <a:xfrm>
            <a:off x="507605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3" action="ppaction://hlinksldjump"/>
          </p:cNvPr>
          <p:cNvSpPr txBox="1"/>
          <p:nvPr/>
        </p:nvSpPr>
        <p:spPr>
          <a:xfrm>
            <a:off x="5876275"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21" name="TextBox 3">
            <a:hlinkClick r:id="rId4" action="ppaction://hlinksldjump"/>
          </p:cNvPr>
          <p:cNvSpPr txBox="1"/>
          <p:nvPr/>
        </p:nvSpPr>
        <p:spPr>
          <a:xfrm>
            <a:off x="6622653"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22" name="TextBox 3">
            <a:hlinkClick r:id="rId5" action="ppaction://hlinksldjump"/>
          </p:cNvPr>
          <p:cNvSpPr txBox="1"/>
          <p:nvPr/>
        </p:nvSpPr>
        <p:spPr>
          <a:xfrm>
            <a:off x="736903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3" name="TextBox 3">
            <a:hlinkClick r:id="rId6" action="ppaction://hlinksldjump"/>
          </p:cNvPr>
          <p:cNvSpPr txBox="1"/>
          <p:nvPr/>
        </p:nvSpPr>
        <p:spPr>
          <a:xfrm>
            <a:off x="816925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3" name="矩形 2"/>
          <p:cNvSpPr>
            <a:spLocks noChangeAspect="1"/>
          </p:cNvSpPr>
          <p:nvPr/>
        </p:nvSpPr>
        <p:spPr>
          <a:xfrm>
            <a:off x="508000" y="991119"/>
            <a:ext cx="8128000" cy="5373779"/>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在下面一段文字横线处补写恰当的语句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使整段文字语意完整连贯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内容贴切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逻辑严密。每处不超过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个字。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每个人都是带着使命来到人间的。无论他多么的平凡渺小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总有一个角落会将他搁置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总有一个人需要他的存在。有些人在属于自己的狭小世界里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守着简单的安稳与幸福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以华丽的姿态尽情地演绎一场场悲喜人生。</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首先应明确语段的中心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确定语境的情感基调与内容倾向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语境整体肯定人的自身生命价值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即每个人都有自己的使命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都有存在的价值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明晰语段中暗含的对比手法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之间的对比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平淡与华丽的对比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注意梳理语脉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等词的暗示作用。结合标点符号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稍加体味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即可给出答案。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无论他多么的微不足道　平平淡淡地过一生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有些人在广阔的世界舞台中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33420367"/>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ipe(down)">
                                      <p:cBhvr>
                                        <p:cTn id="12" dur="500"/>
                                        <p:tgtEl>
                                          <p:spTgt spid="3">
                                            <p:txEl>
                                              <p:pRg st="3" end="3"/>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animEffect transition="in" filter="wipe(down)">
                                      <p:cBhvr>
                                        <p:cTn id="15"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5" name="TextBox 3">
            <a:hlinkClick r:id="rId2" action="ppaction://hlinksldjump"/>
          </p:cNvPr>
          <p:cNvSpPr txBox="1"/>
          <p:nvPr/>
        </p:nvSpPr>
        <p:spPr>
          <a:xfrm>
            <a:off x="507605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3" action="ppaction://hlinksldjump"/>
          </p:cNvPr>
          <p:cNvSpPr txBox="1"/>
          <p:nvPr/>
        </p:nvSpPr>
        <p:spPr>
          <a:xfrm>
            <a:off x="5876275"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21" name="TextBox 3">
            <a:hlinkClick r:id="rId4" action="ppaction://hlinksldjump"/>
          </p:cNvPr>
          <p:cNvSpPr txBox="1"/>
          <p:nvPr/>
        </p:nvSpPr>
        <p:spPr>
          <a:xfrm>
            <a:off x="6622653"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22" name="TextBox 3">
            <a:hlinkClick r:id="rId5" action="ppaction://hlinksldjump"/>
          </p:cNvPr>
          <p:cNvSpPr txBox="1"/>
          <p:nvPr/>
        </p:nvSpPr>
        <p:spPr>
          <a:xfrm>
            <a:off x="736903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3" name="TextBox 3">
            <a:hlinkClick r:id="rId6" action="ppaction://hlinksldjump"/>
          </p:cNvPr>
          <p:cNvSpPr txBox="1"/>
          <p:nvPr/>
        </p:nvSpPr>
        <p:spPr>
          <a:xfrm>
            <a:off x="816925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2" name="矩形 1"/>
          <p:cNvSpPr>
            <a:spLocks noChangeAspect="1"/>
          </p:cNvSpPr>
          <p:nvPr/>
        </p:nvSpPr>
        <p:spPr>
          <a:xfrm>
            <a:off x="508000" y="1911735"/>
            <a:ext cx="8128000" cy="3288529"/>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高招</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找寻标志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一是句链标志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记叙文以时空为句链排列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议论文先观点再材料后结论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说明文则是先事理句后材料句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句群内部的相并、相属、相从等。二是词链标志。</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关联词语呈现相互呼应、配套使用的特点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或转折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或并列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或假设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或因果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或承接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或递进等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顺序呈现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如首先、其次、再次、最后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先前、后来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过去、现在、将来等。三是翻转总括词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如换句话说、与此同时、与此相反、反过来说等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总之、综上所述、由此看来等为总括词。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62640166"/>
      </p:ext>
    </p:extLst>
  </p:cSld>
  <p:clrMapOvr>
    <a:masterClrMapping/>
  </p:clrMapOvr>
  <p:transition>
    <p:fade thruBlk="1"/>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5" name="TextBox 3">
            <a:hlinkClick r:id="rId2" action="ppaction://hlinksldjump"/>
          </p:cNvPr>
          <p:cNvSpPr txBox="1"/>
          <p:nvPr/>
        </p:nvSpPr>
        <p:spPr>
          <a:xfrm>
            <a:off x="507605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3" action="ppaction://hlinksldjump"/>
          </p:cNvPr>
          <p:cNvSpPr txBox="1"/>
          <p:nvPr/>
        </p:nvSpPr>
        <p:spPr>
          <a:xfrm>
            <a:off x="5876275"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21" name="TextBox 3">
            <a:hlinkClick r:id="rId4" action="ppaction://hlinksldjump"/>
          </p:cNvPr>
          <p:cNvSpPr txBox="1"/>
          <p:nvPr/>
        </p:nvSpPr>
        <p:spPr>
          <a:xfrm>
            <a:off x="6622653"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22" name="TextBox 3">
            <a:hlinkClick r:id="rId5" action="ppaction://hlinksldjump"/>
          </p:cNvPr>
          <p:cNvSpPr txBox="1"/>
          <p:nvPr/>
        </p:nvSpPr>
        <p:spPr>
          <a:xfrm>
            <a:off x="736903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3" name="TextBox 3">
            <a:hlinkClick r:id="rId6" action="ppaction://hlinksldjump"/>
          </p:cNvPr>
          <p:cNvSpPr txBox="1"/>
          <p:nvPr/>
        </p:nvSpPr>
        <p:spPr>
          <a:xfrm>
            <a:off x="816925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2" name="矩形 1"/>
          <p:cNvSpPr>
            <a:spLocks noChangeAspect="1"/>
          </p:cNvSpPr>
          <p:nvPr/>
        </p:nvSpPr>
        <p:spPr>
          <a:xfrm>
            <a:off x="508000" y="984789"/>
            <a:ext cx="8128000" cy="5334922"/>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下面一段文字中有语体风格不一致、语意重复、句序错位、用词不当等错误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请找出并予以改正。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《人民日报》首先披露了亚洲某国打算把端午节列入该国遗产名录向联合国申报的消息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这一事件引起了有关部门的高度重视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国内各家媒体继而纷纷跟进报道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作为端午节由来地的岳阳市也对此大为震惊。</a:t>
            </a:r>
            <a:r>
              <a:rPr lang="zh-CN" altLang="zh-CN" sz="2200" dirty="0">
                <a:solidFill>
                  <a:srgbClr val="000000"/>
                </a:solidFill>
                <a:latin typeface="NEU-BZ-S92"/>
                <a:ea typeface="宋体" panose="02010600030101010101" pitchFamily="2" charset="-12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我们试想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端午节若为他国申请为文化遗产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那将是国人的渎职和耻辱。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语体风格不一致的是</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拟改为</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句序错位的改正方法是把</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调换。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应删去的一个词是</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词语运用不当的是</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应改为</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05771944"/>
      </p:ext>
    </p:extLst>
  </p:cSld>
  <p:clrMapOvr>
    <a:masterClrMapping/>
  </p:clrMapOvr>
  <p:transition>
    <p:fade thruBlk="1"/>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5" name="TextBox 3">
            <a:hlinkClick r:id="rId2" action="ppaction://hlinksldjump"/>
          </p:cNvPr>
          <p:cNvSpPr txBox="1"/>
          <p:nvPr/>
        </p:nvSpPr>
        <p:spPr>
          <a:xfrm>
            <a:off x="507605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3" action="ppaction://hlinksldjump"/>
          </p:cNvPr>
          <p:cNvSpPr txBox="1"/>
          <p:nvPr/>
        </p:nvSpPr>
        <p:spPr>
          <a:xfrm>
            <a:off x="5876275"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21" name="TextBox 3">
            <a:hlinkClick r:id="rId4" action="ppaction://hlinksldjump"/>
          </p:cNvPr>
          <p:cNvSpPr txBox="1"/>
          <p:nvPr/>
        </p:nvSpPr>
        <p:spPr>
          <a:xfrm>
            <a:off x="6622653"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22" name="TextBox 3">
            <a:hlinkClick r:id="rId5" action="ppaction://hlinksldjump"/>
          </p:cNvPr>
          <p:cNvSpPr txBox="1"/>
          <p:nvPr/>
        </p:nvSpPr>
        <p:spPr>
          <a:xfrm>
            <a:off x="736903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3" name="TextBox 3">
            <a:hlinkClick r:id="rId6" action="ppaction://hlinksldjump"/>
          </p:cNvPr>
          <p:cNvSpPr txBox="1"/>
          <p:nvPr/>
        </p:nvSpPr>
        <p:spPr>
          <a:xfrm>
            <a:off x="816925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按照题干要求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从四个方面辨析语病并相应修改即可。本题是综合表达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本题即分别从鲜明、准确、简明的角度设题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解答时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一是要体察语境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本题语境是关于亚洲某国将端午节申遗的一则消息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故整体梳理清楚语句的前后关系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二是要善于转换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即将语段修改转换为语句修改。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打算把　欲将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拟将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跟进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继而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渎职　失职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9418284"/>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5" name="TextBox 3">
            <a:hlinkClick r:id="rId2" action="ppaction://hlinksldjump"/>
          </p:cNvPr>
          <p:cNvSpPr txBox="1"/>
          <p:nvPr/>
        </p:nvSpPr>
        <p:spPr>
          <a:xfrm>
            <a:off x="507605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3" action="ppaction://hlinksldjump"/>
          </p:cNvPr>
          <p:cNvSpPr txBox="1"/>
          <p:nvPr/>
        </p:nvSpPr>
        <p:spPr>
          <a:xfrm>
            <a:off x="5876275"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21" name="TextBox 3">
            <a:hlinkClick r:id="rId4" action="ppaction://hlinksldjump"/>
          </p:cNvPr>
          <p:cNvSpPr txBox="1"/>
          <p:nvPr/>
        </p:nvSpPr>
        <p:spPr>
          <a:xfrm>
            <a:off x="6622653"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22" name="TextBox 3">
            <a:hlinkClick r:id="rId5" action="ppaction://hlinksldjump"/>
          </p:cNvPr>
          <p:cNvSpPr txBox="1"/>
          <p:nvPr/>
        </p:nvSpPr>
        <p:spPr>
          <a:xfrm>
            <a:off x="736903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3" name="TextBox 3">
            <a:hlinkClick r:id="rId6" action="ppaction://hlinksldjump"/>
          </p:cNvPr>
          <p:cNvSpPr txBox="1"/>
          <p:nvPr/>
        </p:nvSpPr>
        <p:spPr>
          <a:xfrm>
            <a:off x="816925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2" name="矩形 1"/>
          <p:cNvSpPr>
            <a:spLocks noChangeAspect="1"/>
          </p:cNvSpPr>
          <p:nvPr/>
        </p:nvSpPr>
        <p:spPr>
          <a:xfrm>
            <a:off x="508000" y="1497936"/>
            <a:ext cx="8128000" cy="4116127"/>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高招</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准确应该</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六步走</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准确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常见的六种方法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一是转化法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即将文段或语句修改转换为病句修改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然后再运用梳理主干与修剪枝叶的方法去辨析、修改、矫正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二是类比法。即仿造原格式另造一些词组或句子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关键点包括词类相当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原有结构不变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保留重要虚词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三是紧缩法。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紧缩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也叫主干枝叶梳理法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梳理主干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适当删节或填补词语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四是体察词语感情色彩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精心选择不同色彩的词和不同语气的句子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把自己的褒贬好恶清楚明了地表达出来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五是语言通俗明白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不生造词语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不用冷僻词语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不随便使用文言词和文言句式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六是尽量用简洁明快的短句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不随便使用结构复杂、晦涩难懂的长句。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42422317"/>
      </p:ext>
    </p:extLst>
  </p:cSld>
  <p:clrMapOvr>
    <a:masterClrMapping/>
  </p:clrMapOvr>
  <p:transition>
    <p:fade thruBlk="1"/>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5" name="TextBox 3">
            <a:hlinkClick r:id="rId2" action="ppaction://hlinksldjump"/>
          </p:cNvPr>
          <p:cNvSpPr txBox="1"/>
          <p:nvPr/>
        </p:nvSpPr>
        <p:spPr>
          <a:xfrm>
            <a:off x="507605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3" action="ppaction://hlinksldjump"/>
          </p:cNvPr>
          <p:cNvSpPr txBox="1"/>
          <p:nvPr/>
        </p:nvSpPr>
        <p:spPr>
          <a:xfrm>
            <a:off x="5876275"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21" name="TextBox 3">
            <a:hlinkClick r:id="rId4" action="ppaction://hlinksldjump"/>
          </p:cNvPr>
          <p:cNvSpPr txBox="1"/>
          <p:nvPr/>
        </p:nvSpPr>
        <p:spPr>
          <a:xfrm>
            <a:off x="6622653"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22" name="TextBox 3">
            <a:hlinkClick r:id="rId5" action="ppaction://hlinksldjump"/>
          </p:cNvPr>
          <p:cNvSpPr txBox="1"/>
          <p:nvPr/>
        </p:nvSpPr>
        <p:spPr>
          <a:xfrm>
            <a:off x="736903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3" name="TextBox 3">
            <a:hlinkClick r:id="rId6" action="ppaction://hlinksldjump"/>
          </p:cNvPr>
          <p:cNvSpPr txBox="1"/>
          <p:nvPr/>
        </p:nvSpPr>
        <p:spPr>
          <a:xfrm>
            <a:off x="816925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2" name="矩形 1"/>
          <p:cNvSpPr>
            <a:spLocks noChangeAspect="1"/>
          </p:cNvSpPr>
          <p:nvPr/>
        </p:nvSpPr>
        <p:spPr>
          <a:xfrm>
            <a:off x="508000" y="1701069"/>
            <a:ext cx="8128000" cy="3709862"/>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下面文段有三处推断存在问题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请参考</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的方式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说明另外两处问题。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在我们班组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老张作为一名有威望的工人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在工作上能严格要求自己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只要老张强调了工作纪律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就等于关心了同事们的生活。上班时一定要穿上工作服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作业时就能保证人身安全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如果平时工作中谁有了困难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只要老张能帮助他一把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任何困难就会迎刃而解。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强调工作纪律未必等于关心同事们的生活。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79029859"/>
      </p:ext>
    </p:extLst>
  </p:cSld>
  <p:clrMapOvr>
    <a:masterClrMapping/>
  </p:clrMapOvr>
  <p:transition>
    <p:fade thruBlk="1"/>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5" name="TextBox 3">
            <a:hlinkClick r:id="rId2" action="ppaction://hlinksldjump"/>
          </p:cNvPr>
          <p:cNvSpPr txBox="1"/>
          <p:nvPr/>
        </p:nvSpPr>
        <p:spPr>
          <a:xfrm>
            <a:off x="507605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3" action="ppaction://hlinksldjump"/>
          </p:cNvPr>
          <p:cNvSpPr txBox="1"/>
          <p:nvPr/>
        </p:nvSpPr>
        <p:spPr>
          <a:xfrm>
            <a:off x="5876275"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21" name="TextBox 3">
            <a:hlinkClick r:id="rId4" action="ppaction://hlinksldjump"/>
          </p:cNvPr>
          <p:cNvSpPr txBox="1"/>
          <p:nvPr/>
        </p:nvSpPr>
        <p:spPr>
          <a:xfrm>
            <a:off x="6622653"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22" name="TextBox 3">
            <a:hlinkClick r:id="rId5" action="ppaction://hlinksldjump"/>
          </p:cNvPr>
          <p:cNvSpPr txBox="1"/>
          <p:nvPr/>
        </p:nvSpPr>
        <p:spPr>
          <a:xfrm>
            <a:off x="736903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3" name="TextBox 3">
            <a:hlinkClick r:id="rId6" action="ppaction://hlinksldjump"/>
          </p:cNvPr>
          <p:cNvSpPr txBox="1"/>
          <p:nvPr/>
        </p:nvSpPr>
        <p:spPr>
          <a:xfrm>
            <a:off x="816925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2" name="矩形 1"/>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本题考查语言综合表达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侧重语言表达准确、连贯、仿用句式。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应梳理整个文段的结构层次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明确文段意思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文段是叙述老张关心同事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但文段却武断地认为老张只要关心同事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就一切迎刃而解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这显然是强加逻辑关系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梳理语段文脉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体察其推理过程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从而发现推理的疏漏和不严谨之处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梳理文段的语句之间的关系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紧扣关联词语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由关联词语的武断和全称判断入手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判定其不合理之处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并作相应修改。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穿上工作服未必就能确保人身安全　</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能帮助一把也不会任何困难都迎刃而解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25115057"/>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5" name="TextBox 3">
            <a:hlinkClick r:id="rId2" action="ppaction://hlinksldjump"/>
          </p:cNvPr>
          <p:cNvSpPr txBox="1"/>
          <p:nvPr/>
        </p:nvSpPr>
        <p:spPr>
          <a:xfrm>
            <a:off x="507605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3" action="ppaction://hlinksldjump"/>
          </p:cNvPr>
          <p:cNvSpPr txBox="1"/>
          <p:nvPr/>
        </p:nvSpPr>
        <p:spPr>
          <a:xfrm>
            <a:off x="5876275"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21" name="TextBox 3">
            <a:hlinkClick r:id="rId4" action="ppaction://hlinksldjump"/>
          </p:cNvPr>
          <p:cNvSpPr txBox="1"/>
          <p:nvPr/>
        </p:nvSpPr>
        <p:spPr>
          <a:xfrm>
            <a:off x="6622653"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22" name="TextBox 3">
            <a:hlinkClick r:id="rId5" action="ppaction://hlinksldjump"/>
          </p:cNvPr>
          <p:cNvSpPr txBox="1"/>
          <p:nvPr/>
        </p:nvSpPr>
        <p:spPr>
          <a:xfrm>
            <a:off x="736903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3" name="TextBox 3">
            <a:hlinkClick r:id="rId6" action="ppaction://hlinksldjump"/>
          </p:cNvPr>
          <p:cNvSpPr txBox="1"/>
          <p:nvPr/>
        </p:nvSpPr>
        <p:spPr>
          <a:xfrm>
            <a:off x="816925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2" name="矩形 1"/>
          <p:cNvSpPr>
            <a:spLocks noChangeAspect="1"/>
          </p:cNvSpPr>
          <p:nvPr/>
        </p:nvSpPr>
        <p:spPr>
          <a:xfrm>
            <a:off x="508000" y="1911735"/>
            <a:ext cx="8128000" cy="3288529"/>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高招</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析语段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理层次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抓标志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要梳理语段层次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归纳文段中心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这是判断逻辑推断是否成立的前提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要梳理语句之间的关系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锁定推断语句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明确推理的过程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体察推理的前提、条件、结果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看是否存在缺位现象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再次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抓标志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尤其是逻辑推断标志词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如表示条件、因果、假设等逻辑关系的关联词语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还有表示范围、程度、必然、或然、时序、情态的词语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这些是解题的抓手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要参考例句对有问题的推断性语句进行修改。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82840636"/>
      </p:ext>
    </p:extLst>
  </p:cSld>
  <p:clrMapOvr>
    <a:masterClrMapping/>
  </p:clrMapOvr>
  <p:transition>
    <p:fade thruBlk="1"/>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TextBox 3">
            <a:hlinkClick r:id="rId2" action="ppaction://hlinksldjump"/>
          </p:cNvPr>
          <p:cNvSpPr txBox="1"/>
          <p:nvPr/>
        </p:nvSpPr>
        <p:spPr>
          <a:xfrm>
            <a:off x="507605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4" name="TextBox 40">
            <a:hlinkClick r:id="rId3" action="ppaction://hlinksldjump"/>
          </p:cNvPr>
          <p:cNvSpPr txBox="1"/>
          <p:nvPr/>
        </p:nvSpPr>
        <p:spPr>
          <a:xfrm>
            <a:off x="5876275"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5" name="TextBox 3">
            <a:hlinkClick r:id="rId4" action="ppaction://hlinksldjump"/>
          </p:cNvPr>
          <p:cNvSpPr txBox="1"/>
          <p:nvPr/>
        </p:nvSpPr>
        <p:spPr>
          <a:xfrm>
            <a:off x="6622653"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6" name="TextBox 3">
            <a:hlinkClick r:id="rId5" action="ppaction://hlinksldjump"/>
          </p:cNvPr>
          <p:cNvSpPr txBox="1"/>
          <p:nvPr/>
        </p:nvSpPr>
        <p:spPr>
          <a:xfrm>
            <a:off x="736903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7" name="TextBox 3">
            <a:hlinkClick r:id="rId6" action="ppaction://hlinksldjump"/>
          </p:cNvPr>
          <p:cNvSpPr txBox="1"/>
          <p:nvPr/>
        </p:nvSpPr>
        <p:spPr>
          <a:xfrm>
            <a:off x="816925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8" name="矩形 7"/>
          <p:cNvSpPr>
            <a:spLocks noChangeAspect="1"/>
          </p:cNvSpPr>
          <p:nvPr/>
        </p:nvSpPr>
        <p:spPr>
          <a:xfrm>
            <a:off x="508000" y="1091672"/>
            <a:ext cx="8128000" cy="496751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下列日常情景中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语言表达正确得体的一句是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某老教授在询问对方家人情况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令尊身体可好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令郎小学毕业了吧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老王听说朋友要来访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太好了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明天我一定在府上恭候各位光临。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某失主对送回自己失物的人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蒙您及时送回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感激不尽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明天我将拨冗登门致谢。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某同学在班会上发言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我殷切期望平时抄作业的同学赶快改正错误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不要再自欺欺人了。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本题考查语言表达简明、连贯、得体。就本题而言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使用对象不当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府上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是敬辞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用来指对方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可改为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寒舍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拨冗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是敬辞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使用不得体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殷切期望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多用于上对下、长对幼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用在同学之间不得体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可改为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衷心希望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3397575700"/>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xEl>
                                              <p:pRg st="5" end="5"/>
                                            </p:txEl>
                                          </p:spTgt>
                                        </p:tgtEl>
                                        <p:attrNameLst>
                                          <p:attrName>style.visibility</p:attrName>
                                        </p:attrNameLst>
                                      </p:cBhvr>
                                      <p:to>
                                        <p:strVal val="visible"/>
                                      </p:to>
                                    </p:set>
                                    <p:animEffect transition="in" filter="wipe(down)">
                                      <p:cBhvr>
                                        <p:cTn id="7" dur="500"/>
                                        <p:tgtEl>
                                          <p:spTgt spid="8">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507605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5876275"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4" action="ppaction://hlinksldjump"/>
          </p:cNvPr>
          <p:cNvSpPr txBox="1"/>
          <p:nvPr/>
        </p:nvSpPr>
        <p:spPr>
          <a:xfrm>
            <a:off x="6622653"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7" name="TextBox 3">
            <a:hlinkClick r:id="rId5" action="ppaction://hlinksldjump"/>
          </p:cNvPr>
          <p:cNvSpPr txBox="1"/>
          <p:nvPr/>
        </p:nvSpPr>
        <p:spPr>
          <a:xfrm>
            <a:off x="736903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6" action="ppaction://hlinksldjump"/>
          </p:cNvPr>
          <p:cNvSpPr txBox="1"/>
          <p:nvPr/>
        </p:nvSpPr>
        <p:spPr>
          <a:xfrm>
            <a:off x="816925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3" name="矩形 2"/>
          <p:cNvSpPr>
            <a:spLocks noChangeAspect="1"/>
          </p:cNvSpPr>
          <p:nvPr/>
        </p:nvSpPr>
        <p:spPr>
          <a:xfrm>
            <a:off x="508000" y="991119"/>
            <a:ext cx="8128000" cy="578004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下列各句中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表达得体的一句是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我刚在姑姑家坐下来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她就有事失陪了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我只好无聊地翻翻闲书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看看电视。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这么珍贵的书您都毫不犹豫地借给我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太感谢了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我会尽快璧还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请您放心。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这种壁纸是最近才研制出来的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环保又美观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贴在您家里会让寒舍增色不少。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我们夫妇好不容易才得了这个千金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的确放任了些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以后一定对她严格要求。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本题考查语言表达得体的能力。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失陪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属于敬辞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不能用于表述他人行为。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璧还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属敬辞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原璧退还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用于归还原物或推辞谢绝赠品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此处符合语境。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寒舍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属于谦辞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对人称自己的家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不能用来称对方的家。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属敬辞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用来尊称对方的女儿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不能用于称自己的女儿</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240936836"/>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wipe(down)">
                                      <p:cBhvr>
                                        <p:cTn id="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TextBox 3">
            <a:hlinkClick r:id="rId2" action="ppaction://hlinksldjump"/>
          </p:cNvPr>
          <p:cNvSpPr txBox="1"/>
          <p:nvPr/>
        </p:nvSpPr>
        <p:spPr>
          <a:xfrm>
            <a:off x="507605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4" name="TextBox 40">
            <a:hlinkClick r:id="rId3" action="ppaction://hlinksldjump"/>
          </p:cNvPr>
          <p:cNvSpPr txBox="1"/>
          <p:nvPr/>
        </p:nvSpPr>
        <p:spPr>
          <a:xfrm>
            <a:off x="5876275"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5" name="TextBox 3">
            <a:hlinkClick r:id="rId4" action="ppaction://hlinksldjump"/>
          </p:cNvPr>
          <p:cNvSpPr txBox="1"/>
          <p:nvPr/>
        </p:nvSpPr>
        <p:spPr>
          <a:xfrm>
            <a:off x="6622653"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6" name="TextBox 3">
            <a:hlinkClick r:id="rId5" action="ppaction://hlinksldjump"/>
          </p:cNvPr>
          <p:cNvSpPr txBox="1"/>
          <p:nvPr/>
        </p:nvSpPr>
        <p:spPr>
          <a:xfrm>
            <a:off x="736903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7" name="TextBox 3">
            <a:hlinkClick r:id="rId6" action="ppaction://hlinksldjump"/>
          </p:cNvPr>
          <p:cNvSpPr txBox="1"/>
          <p:nvPr/>
        </p:nvSpPr>
        <p:spPr>
          <a:xfrm>
            <a:off x="816925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8" name="矩形 7"/>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下列各句中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交际用语使用得体的一项是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某访谈节目上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当主持人得知对方的母亲因病刚刚去世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立即语气沉痛地说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我代表观众对令尊的过世表示哀悼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请节哀顺变。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某集团公司老总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得知当地一工厂决定转产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生产本公司急需的零配件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但缺乏技术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打电话说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希望本公司与贵厂紧密合作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贵厂遇到的技术问题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本公司将鼎力相助。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某当代著名作家的博客里有这样一条留言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老师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拜读了您的新作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受益匪浅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很多地方引起了我强烈的共鸣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您真不愧是散文的鼻祖啊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一位文学爱好者写了一个剧本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寄给一位剧作家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请求帮助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附短信一封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冒昧打搅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恭请海涵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谨寄拙作一篇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请百忙中斧正。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33430302"/>
      </p:ext>
    </p:extLst>
  </p:cSld>
  <p:clrMapOvr>
    <a:masterClrMapping/>
  </p:clrMapOvr>
  <p:transition>
    <p:fade thruBlk="1"/>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TextBox 3">
            <a:hlinkClick r:id="rId2" action="ppaction://hlinksldjump"/>
          </p:cNvPr>
          <p:cNvSpPr txBox="1"/>
          <p:nvPr/>
        </p:nvSpPr>
        <p:spPr>
          <a:xfrm>
            <a:off x="507605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4" name="TextBox 40">
            <a:hlinkClick r:id="rId3" action="ppaction://hlinksldjump"/>
          </p:cNvPr>
          <p:cNvSpPr txBox="1"/>
          <p:nvPr/>
        </p:nvSpPr>
        <p:spPr>
          <a:xfrm>
            <a:off x="5876275"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5" name="TextBox 3">
            <a:hlinkClick r:id="rId4" action="ppaction://hlinksldjump"/>
          </p:cNvPr>
          <p:cNvSpPr txBox="1"/>
          <p:nvPr/>
        </p:nvSpPr>
        <p:spPr>
          <a:xfrm>
            <a:off x="6622653"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6" name="TextBox 3">
            <a:hlinkClick r:id="rId5" action="ppaction://hlinksldjump"/>
          </p:cNvPr>
          <p:cNvSpPr txBox="1"/>
          <p:nvPr/>
        </p:nvSpPr>
        <p:spPr>
          <a:xfrm>
            <a:off x="736903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7" name="TextBox 3">
            <a:hlinkClick r:id="rId6" action="ppaction://hlinksldjump"/>
          </p:cNvPr>
          <p:cNvSpPr txBox="1"/>
          <p:nvPr/>
        </p:nvSpPr>
        <p:spPr>
          <a:xfrm>
            <a:off x="816925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8" name="矩形 7"/>
          <p:cNvSpPr>
            <a:spLocks noChangeAspect="1"/>
          </p:cNvSpPr>
          <p:nvPr/>
        </p:nvSpPr>
        <p:spPr>
          <a:xfrm>
            <a:off x="508000" y="2919864"/>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本题考查语言表达简明、连贯、得体。就本题而言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鼎力相助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因为它是个敬辞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鼻祖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3620617061"/>
      </p:ext>
    </p:extLst>
  </p:cSld>
  <p:clrMapOvr>
    <a:masterClrMapping/>
  </p:clrMapOvr>
  <p:transition>
    <p:fade thruBlk="1"/>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TextBox 3">
            <a:hlinkClick r:id="rId2" action="ppaction://hlinksldjump"/>
          </p:cNvPr>
          <p:cNvSpPr txBox="1"/>
          <p:nvPr/>
        </p:nvSpPr>
        <p:spPr>
          <a:xfrm>
            <a:off x="507605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4" name="TextBox 40">
            <a:hlinkClick r:id="rId3" action="ppaction://hlinksldjump"/>
          </p:cNvPr>
          <p:cNvSpPr txBox="1"/>
          <p:nvPr/>
        </p:nvSpPr>
        <p:spPr>
          <a:xfrm>
            <a:off x="5876275"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5" name="TextBox 3">
            <a:hlinkClick r:id="rId4" action="ppaction://hlinksldjump"/>
          </p:cNvPr>
          <p:cNvSpPr txBox="1"/>
          <p:nvPr/>
        </p:nvSpPr>
        <p:spPr>
          <a:xfrm>
            <a:off x="6622653"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6" name="TextBox 3">
            <a:hlinkClick r:id="rId5" action="ppaction://hlinksldjump"/>
          </p:cNvPr>
          <p:cNvSpPr txBox="1"/>
          <p:nvPr/>
        </p:nvSpPr>
        <p:spPr>
          <a:xfrm>
            <a:off x="736903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7" name="TextBox 3">
            <a:hlinkClick r:id="rId6" action="ppaction://hlinksldjump"/>
          </p:cNvPr>
          <p:cNvSpPr txBox="1"/>
          <p:nvPr/>
        </p:nvSpPr>
        <p:spPr>
          <a:xfrm>
            <a:off x="816925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8" name="矩形 7"/>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下面文段有三处推断存在问题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请参考</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的方式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说明另外两处问题。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王小兰小学毕业后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想辍学打工挣钱帮奶奶看病。她对奶奶说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只要你不让我上学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咱们家就有钱了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我去打工能挣很多钱。有钱就能送您上最好的医院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一下子把您的病治好。您虽然不是我们的亲奶奶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但只有您关心我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爱护我。为了报答您的养育之恩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我只有用这种方法了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请您答应我。周奶奶被小兰的一番话感动得满眼含泪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但仍是不让她辍学。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小学毕业外出打工未必能挣到很多钱。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56636926"/>
      </p:ext>
    </p:extLst>
  </p:cSld>
  <p:clrMapOvr>
    <a:masterClrMapping/>
  </p:clrMapOvr>
  <p:transition>
    <p:fade thruBlk="1"/>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TextBox 3">
            <a:hlinkClick r:id="rId2" action="ppaction://hlinksldjump"/>
          </p:cNvPr>
          <p:cNvSpPr txBox="1"/>
          <p:nvPr/>
        </p:nvSpPr>
        <p:spPr>
          <a:xfrm>
            <a:off x="507605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4" name="TextBox 40">
            <a:hlinkClick r:id="rId3" action="ppaction://hlinksldjump"/>
          </p:cNvPr>
          <p:cNvSpPr txBox="1"/>
          <p:nvPr/>
        </p:nvSpPr>
        <p:spPr>
          <a:xfrm>
            <a:off x="5876275"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5" name="TextBox 3">
            <a:hlinkClick r:id="rId4" action="ppaction://hlinksldjump"/>
          </p:cNvPr>
          <p:cNvSpPr txBox="1"/>
          <p:nvPr/>
        </p:nvSpPr>
        <p:spPr>
          <a:xfrm>
            <a:off x="6622653"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6" name="TextBox 3">
            <a:hlinkClick r:id="rId5" action="ppaction://hlinksldjump"/>
          </p:cNvPr>
          <p:cNvSpPr txBox="1"/>
          <p:nvPr/>
        </p:nvSpPr>
        <p:spPr>
          <a:xfrm>
            <a:off x="736903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7" name="TextBox 3">
            <a:hlinkClick r:id="rId6" action="ppaction://hlinksldjump"/>
          </p:cNvPr>
          <p:cNvSpPr txBox="1"/>
          <p:nvPr/>
        </p:nvSpPr>
        <p:spPr>
          <a:xfrm>
            <a:off x="816925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8" name="矩形 7"/>
          <p:cNvSpPr>
            <a:spLocks noChangeAspect="1"/>
          </p:cNvSpPr>
          <p:nvPr/>
        </p:nvSpPr>
        <p:spPr>
          <a:xfrm>
            <a:off x="508000" y="1701069"/>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有了钱也未必能一下子把奶奶的病治好　</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报答养育之恩也不一定只有此法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本题考查语言综合表达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侧重考查语言表达准确、连贯、仿用句式。就本题而言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首先应明确语段的话题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即语段表述的中心。语段是说王小兰辍学打工来帮奶奶看病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故要明确王小兰的辍学打工的逻辑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看病需要钱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打工挣钱帮奶奶看病就是报答奶奶的养育之恩。其次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要抓住王小兰推理中的舛误及疏漏之处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找出表明王小兰推理中的武断、不严密之处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找出推断词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以此判定其是否</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准确。</a:t>
            </a:r>
          </a:p>
        </p:txBody>
      </p:sp>
    </p:spTree>
    <p:extLst>
      <p:ext uri="{BB962C8B-B14F-4D97-AF65-F5344CB8AC3E}">
        <p14:creationId xmlns:p14="http://schemas.microsoft.com/office/powerpoint/2010/main" val="1349656502"/>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animEffect transition="in" filter="wipe(down)">
                                      <p:cBhvr>
                                        <p:cTn id="7"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TextBox 3">
            <a:hlinkClick r:id="rId2" action="ppaction://hlinksldjump"/>
          </p:cNvPr>
          <p:cNvSpPr txBox="1"/>
          <p:nvPr/>
        </p:nvSpPr>
        <p:spPr>
          <a:xfrm>
            <a:off x="507605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4" name="TextBox 40">
            <a:hlinkClick r:id="rId3" action="ppaction://hlinksldjump"/>
          </p:cNvPr>
          <p:cNvSpPr txBox="1"/>
          <p:nvPr/>
        </p:nvSpPr>
        <p:spPr>
          <a:xfrm>
            <a:off x="5876275"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5" name="TextBox 3">
            <a:hlinkClick r:id="rId4" action="ppaction://hlinksldjump"/>
          </p:cNvPr>
          <p:cNvSpPr txBox="1"/>
          <p:nvPr/>
        </p:nvSpPr>
        <p:spPr>
          <a:xfrm>
            <a:off x="6622653"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6" name="TextBox 3">
            <a:hlinkClick r:id="rId5" action="ppaction://hlinksldjump"/>
          </p:cNvPr>
          <p:cNvSpPr txBox="1"/>
          <p:nvPr/>
        </p:nvSpPr>
        <p:spPr>
          <a:xfrm>
            <a:off x="736903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7" name="TextBox 3">
            <a:hlinkClick r:id="rId6" action="ppaction://hlinksldjump"/>
          </p:cNvPr>
          <p:cNvSpPr txBox="1"/>
          <p:nvPr/>
        </p:nvSpPr>
        <p:spPr>
          <a:xfrm>
            <a:off x="816925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8" name="矩形 7"/>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下面文段有三处推断存在问题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请参考</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的方式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说明另外两处问题。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为了积累更多的写作素材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他看书、听广播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还去采访工友。正是因为他积累了广泛的素材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他的小说才获得了优秀奖。在颁奖晚会上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他激动地说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一个人只要坚持不懈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不论做什么事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都会取得成功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我的经验对大家一定有启发作用。一个人要想成为作家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他的第一步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必须从积累素材开始。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积累广泛的素材与小说获得优秀奖没有必然的联系。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01303207"/>
      </p:ext>
    </p:extLst>
  </p:cSld>
  <p:clrMapOvr>
    <a:masterClrMapping/>
  </p:clrMapOvr>
  <p:transition>
    <p:fade thruBlk="1"/>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TextBox 3">
            <a:hlinkClick r:id="rId2" action="ppaction://hlinksldjump"/>
          </p:cNvPr>
          <p:cNvSpPr txBox="1"/>
          <p:nvPr/>
        </p:nvSpPr>
        <p:spPr>
          <a:xfrm>
            <a:off x="507605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4" name="TextBox 40">
            <a:hlinkClick r:id="rId3" action="ppaction://hlinksldjump"/>
          </p:cNvPr>
          <p:cNvSpPr txBox="1"/>
          <p:nvPr/>
        </p:nvSpPr>
        <p:spPr>
          <a:xfrm>
            <a:off x="5876275"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5" name="TextBox 3">
            <a:hlinkClick r:id="rId4" action="ppaction://hlinksldjump"/>
          </p:cNvPr>
          <p:cNvSpPr txBox="1"/>
          <p:nvPr/>
        </p:nvSpPr>
        <p:spPr>
          <a:xfrm>
            <a:off x="6622653"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6" name="TextBox 3">
            <a:hlinkClick r:id="rId5" action="ppaction://hlinksldjump"/>
          </p:cNvPr>
          <p:cNvSpPr txBox="1"/>
          <p:nvPr/>
        </p:nvSpPr>
        <p:spPr>
          <a:xfrm>
            <a:off x="736903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7" name="TextBox 3">
            <a:hlinkClick r:id="rId6" action="ppaction://hlinksldjump"/>
          </p:cNvPr>
          <p:cNvSpPr txBox="1"/>
          <p:nvPr/>
        </p:nvSpPr>
        <p:spPr>
          <a:xfrm>
            <a:off x="816925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8" name="矩形 7"/>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坚持不懈只是成功的原因之一　</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成为作家的第一步不一定从积累素材开始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本题考查语言综合表达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侧重考查语言表达准确、连贯、仿用句式。就本题而言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梳理文段结构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归纳文段中心是前提条件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文段是阐释积累的重要性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作者为了阐释这种重要性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作者使用了很多推理性、判断性的语句和词语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透析语句之间的逻辑关系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看看语句之间是否存在必然逻辑联系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如因果、假设、条件等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体察这些推断词和关联词的使用是否恰当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从而判定推断是否成立。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81821721"/>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animEffect transition="in" filter="wipe(down)">
                                      <p:cBhvr>
                                        <p:cTn id="7"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TextBox 3">
            <a:hlinkClick r:id="rId2" action="ppaction://hlinksldjump"/>
          </p:cNvPr>
          <p:cNvSpPr txBox="1"/>
          <p:nvPr/>
        </p:nvSpPr>
        <p:spPr>
          <a:xfrm>
            <a:off x="507605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4" name="TextBox 40">
            <a:hlinkClick r:id="rId3" action="ppaction://hlinksldjump"/>
          </p:cNvPr>
          <p:cNvSpPr txBox="1"/>
          <p:nvPr/>
        </p:nvSpPr>
        <p:spPr>
          <a:xfrm>
            <a:off x="5876275"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5" name="TextBox 3">
            <a:hlinkClick r:id="rId4" action="ppaction://hlinksldjump"/>
          </p:cNvPr>
          <p:cNvSpPr txBox="1"/>
          <p:nvPr/>
        </p:nvSpPr>
        <p:spPr>
          <a:xfrm>
            <a:off x="6622653"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6" name="TextBox 3">
            <a:hlinkClick r:id="rId5" action="ppaction://hlinksldjump"/>
          </p:cNvPr>
          <p:cNvSpPr txBox="1"/>
          <p:nvPr/>
        </p:nvSpPr>
        <p:spPr>
          <a:xfrm>
            <a:off x="736903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7" name="TextBox 3">
            <a:hlinkClick r:id="rId6" action="ppaction://hlinksldjump"/>
          </p:cNvPr>
          <p:cNvSpPr txBox="1"/>
          <p:nvPr/>
        </p:nvSpPr>
        <p:spPr>
          <a:xfrm>
            <a:off x="816925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9" name="矩形 8"/>
          <p:cNvSpPr>
            <a:spLocks noChangeAspect="1"/>
          </p:cNvSpPr>
          <p:nvPr/>
        </p:nvSpPr>
        <p:spPr>
          <a:xfrm>
            <a:off x="508000" y="989790"/>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皖北六校二模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依次填入下面一段文字横线处的语句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衔接最恰当的一组是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。画家、诗人为了把自己的感受传达给别人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一定要苦心经营意匠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才能找到打动人心的艺术语言。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齐白石有一印章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老齐手段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说明他的画是很讲究意匠的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杜甫说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意匠惨淡经营中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语不惊人死不休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意匠即表现方法、表现手段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简单地说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就是加工手段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画画要有意境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否则力量无处使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⑤</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意境和意匠是山水画的两个关键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有了意境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没有意匠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意境也就落了空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⑥</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但是有了意境还不够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还要有意匠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NEU-BZ-S92"/>
                <a:ea typeface="宋体" panose="02010600030101010101" pitchFamily="2" charset="-122"/>
                <a:cs typeface="宋体" panose="02010600030101010101" pitchFamily="2" charset="-122"/>
              </a:rPr>
              <a:t>④⑥①③②⑤</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②④⑤①⑥③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NEU-BZ-S92"/>
                <a:ea typeface="宋体" panose="02010600030101010101" pitchFamily="2" charset="-122"/>
                <a:cs typeface="宋体" panose="02010600030101010101" pitchFamily="2" charset="-122"/>
              </a:rPr>
              <a:t>④⑥③①⑤②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zh-CN" altLang="zh-CN" sz="2200" dirty="0">
                <a:solidFill>
                  <a:srgbClr val="000000"/>
                </a:solidFill>
                <a:latin typeface="NEU-BZ-S92"/>
                <a:ea typeface="宋体" panose="02010600030101010101" pitchFamily="2" charset="-122"/>
                <a:cs typeface="宋体" panose="02010600030101010101" pitchFamily="2" charset="-122"/>
              </a:rPr>
              <a:t>④⑤②①⑥③</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72488789"/>
      </p:ext>
    </p:extLst>
  </p:cSld>
  <p:clrMapOvr>
    <a:masterClrMapping/>
  </p:clrMapOvr>
  <p:transition>
    <p:fade thruBlk="1"/>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TextBox 3">
            <a:hlinkClick r:id="rId2" action="ppaction://hlinksldjump"/>
          </p:cNvPr>
          <p:cNvSpPr txBox="1"/>
          <p:nvPr/>
        </p:nvSpPr>
        <p:spPr>
          <a:xfrm>
            <a:off x="507605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4" name="TextBox 40">
            <a:hlinkClick r:id="rId3" action="ppaction://hlinksldjump"/>
          </p:cNvPr>
          <p:cNvSpPr txBox="1"/>
          <p:nvPr/>
        </p:nvSpPr>
        <p:spPr>
          <a:xfrm>
            <a:off x="5876275"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5" name="TextBox 3">
            <a:hlinkClick r:id="rId4" action="ppaction://hlinksldjump"/>
          </p:cNvPr>
          <p:cNvSpPr txBox="1"/>
          <p:nvPr/>
        </p:nvSpPr>
        <p:spPr>
          <a:xfrm>
            <a:off x="6622653"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6" name="TextBox 3">
            <a:hlinkClick r:id="rId5" action="ppaction://hlinksldjump"/>
          </p:cNvPr>
          <p:cNvSpPr txBox="1"/>
          <p:nvPr/>
        </p:nvSpPr>
        <p:spPr>
          <a:xfrm>
            <a:off x="736903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7" name="TextBox 3">
            <a:hlinkClick r:id="rId6" action="ppaction://hlinksldjump"/>
          </p:cNvPr>
          <p:cNvSpPr txBox="1"/>
          <p:nvPr/>
        </p:nvSpPr>
        <p:spPr>
          <a:xfrm>
            <a:off x="816925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8" name="矩形 7"/>
          <p:cNvSpPr>
            <a:spLocks noChangeAspect="1"/>
          </p:cNvSpPr>
          <p:nvPr/>
        </p:nvSpPr>
        <p:spPr>
          <a:xfrm>
            <a:off x="508000" y="3122997"/>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语段的中心是对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的诠释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zh-CN" altLang="zh-CN" sz="2200" dirty="0">
                <a:solidFill>
                  <a:srgbClr val="000000"/>
                </a:solidFill>
                <a:latin typeface="NEU-BZ-S92"/>
                <a:ea typeface="宋体" panose="02010600030101010101" pitchFamily="2" charset="-12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构成转折关系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引出意匠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解释意匠。所以</a:t>
            </a:r>
            <a:r>
              <a:rPr lang="zh-CN" altLang="zh-CN" sz="2200" dirty="0">
                <a:solidFill>
                  <a:srgbClr val="000000"/>
                </a:solidFill>
                <a:latin typeface="NEU-BZ-S92"/>
                <a:ea typeface="宋体" panose="02010600030101010101" pitchFamily="2" charset="-122"/>
                <a:cs typeface="宋体" panose="02010600030101010101" pitchFamily="2" charset="-122"/>
              </a:rPr>
              <a:t>④⑥③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据此可得出答案。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17067164"/>
      </p:ext>
    </p:extLst>
  </p:cSld>
  <p:clrMapOvr>
    <a:masterClrMapping/>
  </p:clrMapOvr>
  <p:transition>
    <p:fade thruBlk="1"/>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TextBox 3">
            <a:hlinkClick r:id="rId2" action="ppaction://hlinksldjump"/>
          </p:cNvPr>
          <p:cNvSpPr txBox="1"/>
          <p:nvPr/>
        </p:nvSpPr>
        <p:spPr>
          <a:xfrm>
            <a:off x="507605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4" name="TextBox 40">
            <a:hlinkClick r:id="rId3" action="ppaction://hlinksldjump"/>
          </p:cNvPr>
          <p:cNvSpPr txBox="1"/>
          <p:nvPr/>
        </p:nvSpPr>
        <p:spPr>
          <a:xfrm>
            <a:off x="5876275"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5" name="TextBox 3">
            <a:hlinkClick r:id="rId4" action="ppaction://hlinksldjump"/>
          </p:cNvPr>
          <p:cNvSpPr txBox="1"/>
          <p:nvPr/>
        </p:nvSpPr>
        <p:spPr>
          <a:xfrm>
            <a:off x="6622653"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6" name="TextBox 3">
            <a:hlinkClick r:id="rId5" action="ppaction://hlinksldjump"/>
          </p:cNvPr>
          <p:cNvSpPr txBox="1"/>
          <p:nvPr/>
        </p:nvSpPr>
        <p:spPr>
          <a:xfrm>
            <a:off x="736903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7" name="TextBox 3">
            <a:hlinkClick r:id="rId6" action="ppaction://hlinksldjump"/>
          </p:cNvPr>
          <p:cNvSpPr txBox="1"/>
          <p:nvPr/>
        </p:nvSpPr>
        <p:spPr>
          <a:xfrm>
            <a:off x="816925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8" name="矩形 7"/>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巴蜀名校联盟联考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填入下面文段横线处的词语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最恰当的一组是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人们以各种形式纪念和追忆汤显祖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u="sng" dirty="0">
                <a:solidFill>
                  <a:srgbClr val="FF0000"/>
                </a:solidFill>
                <a:uFill>
                  <a:solidFill>
                    <a:srgbClr val="000000"/>
                  </a:solidFill>
                </a:uFill>
                <a:latin typeface="NEU-BZ-S92"/>
                <a:ea typeface="宋体" panose="02010600030101010101" pitchFamily="2" charset="-122"/>
                <a:cs typeface="宋体" panose="02010600030101010101" pitchFamily="2" charset="-122"/>
              </a:rPr>
              <a:t>①</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缘于汤显祖惊世的戏曲才华、斐然的文学成就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而且缘于他深邃的思想光芒。我们叹服于他穿越时空的艺术魅力和勇于突破传统的创新勇气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u="sng" dirty="0">
                <a:solidFill>
                  <a:srgbClr val="FF0000"/>
                </a:solidFill>
                <a:uFill>
                  <a:solidFill>
                    <a:srgbClr val="000000"/>
                  </a:solidFill>
                </a:uFill>
                <a:latin typeface="NEU-BZ-S92"/>
                <a:ea typeface="宋体" panose="02010600030101010101" pitchFamily="2" charset="-122"/>
                <a:cs typeface="宋体" panose="02010600030101010101" pitchFamily="2" charset="-122"/>
              </a:rPr>
              <a:t>②</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景仰于他对社会丑恶现象的有力鞭挞和对生命、人性的深刻思考。他的作品涉及</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u="sng" dirty="0">
                <a:solidFill>
                  <a:srgbClr val="FF0000"/>
                </a:solidFill>
                <a:uFill>
                  <a:solidFill>
                    <a:srgbClr val="000000"/>
                  </a:solidFill>
                </a:uFill>
                <a:latin typeface="NEU-BZ-S92"/>
                <a:ea typeface="宋体" panose="02010600030101010101" pitchFamily="2" charset="-122"/>
                <a:cs typeface="宋体" panose="02010600030101010101" pitchFamily="2" charset="-122"/>
              </a:rPr>
              <a:t>③</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政治、文化、社会、宗教、民俗等方面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u="sng" dirty="0">
                <a:solidFill>
                  <a:srgbClr val="FF0000"/>
                </a:solidFill>
                <a:uFill>
                  <a:solidFill>
                    <a:srgbClr val="000000"/>
                  </a:solidFill>
                </a:uFill>
                <a:latin typeface="NEU-BZ-S92"/>
                <a:ea typeface="宋体" panose="02010600030101010101" pitchFamily="2" charset="-122"/>
                <a:cs typeface="宋体" panose="02010600030101010101" pitchFamily="2" charset="-122"/>
              </a:rPr>
              <a:t>④</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对当今艺术创作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还是对研究当时社会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都具有重要的现实意义。重人贵生、为民造福。在等级森严的封建朝代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汤显祖难能可贵地深怀人文精神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u="sng" dirty="0">
                <a:solidFill>
                  <a:srgbClr val="FF0000"/>
                </a:solidFill>
                <a:uFill>
                  <a:solidFill>
                    <a:srgbClr val="000000"/>
                  </a:solidFill>
                </a:uFill>
                <a:latin typeface="NEU-BZ-S92"/>
                <a:ea typeface="宋体" panose="02010600030101010101" pitchFamily="2" charset="-122"/>
                <a:cs typeface="宋体" panose="02010600030101010101" pitchFamily="2" charset="-122"/>
              </a:rPr>
              <a:t>⑤</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是执政还是创作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都把人放在第一位。任徐闻典史时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汤显祖兴教办学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u="sng" dirty="0">
                <a:solidFill>
                  <a:srgbClr val="FF0000"/>
                </a:solidFill>
                <a:uFill>
                  <a:solidFill>
                    <a:srgbClr val="000000"/>
                  </a:solidFill>
                </a:uFill>
                <a:latin typeface="NEU-BZ-S92"/>
                <a:ea typeface="宋体" panose="02010600030101010101" pitchFamily="2" charset="-122"/>
                <a:cs typeface="宋体" panose="02010600030101010101" pitchFamily="2" charset="-122"/>
              </a:rPr>
              <a:t>⑥</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道德教化。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67189061"/>
      </p:ext>
    </p:extLst>
  </p:cSld>
  <p:clrMapOvr>
    <a:masterClrMapping/>
  </p:clrMapOvr>
  <p:transition>
    <p:fade thruBlk="1"/>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TextBox 3">
            <a:hlinkClick r:id="rId3" action="ppaction://hlinksldjump"/>
          </p:cNvPr>
          <p:cNvSpPr txBox="1"/>
          <p:nvPr/>
        </p:nvSpPr>
        <p:spPr>
          <a:xfrm>
            <a:off x="507605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4" name="TextBox 40">
            <a:hlinkClick r:id="rId4" action="ppaction://hlinksldjump"/>
          </p:cNvPr>
          <p:cNvSpPr txBox="1"/>
          <p:nvPr/>
        </p:nvSpPr>
        <p:spPr>
          <a:xfrm>
            <a:off x="5876275"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5" name="TextBox 3">
            <a:hlinkClick r:id="rId5" action="ppaction://hlinksldjump"/>
          </p:cNvPr>
          <p:cNvSpPr txBox="1"/>
          <p:nvPr/>
        </p:nvSpPr>
        <p:spPr>
          <a:xfrm>
            <a:off x="6622653"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6" name="TextBox 3">
            <a:hlinkClick r:id="rId6" action="ppaction://hlinksldjump"/>
          </p:cNvPr>
          <p:cNvSpPr txBox="1"/>
          <p:nvPr/>
        </p:nvSpPr>
        <p:spPr>
          <a:xfrm>
            <a:off x="736903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7" name="TextBox 3">
            <a:hlinkClick r:id="rId7" action="ppaction://hlinksldjump"/>
          </p:cNvPr>
          <p:cNvSpPr txBox="1"/>
          <p:nvPr/>
        </p:nvSpPr>
        <p:spPr>
          <a:xfrm>
            <a:off x="816925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graphicFrame>
        <p:nvGraphicFramePr>
          <p:cNvPr id="8" name="对象 7"/>
          <p:cNvGraphicFramePr>
            <a:graphicFrameLocks noChangeAspect="1"/>
          </p:cNvGraphicFramePr>
          <p:nvPr>
            <p:extLst>
              <p:ext uri="{D42A27DB-BD31-4B8C-83A1-F6EECF244321}">
                <p14:modId xmlns:p14="http://schemas.microsoft.com/office/powerpoint/2010/main" val="3571127873"/>
              </p:ext>
            </p:extLst>
          </p:nvPr>
        </p:nvGraphicFramePr>
        <p:xfrm>
          <a:off x="508000" y="1484784"/>
          <a:ext cx="8128000" cy="2622149"/>
        </p:xfrm>
        <a:graphic>
          <a:graphicData uri="http://schemas.openxmlformats.org/presentationml/2006/ole">
            <mc:AlternateContent xmlns:mc="http://schemas.openxmlformats.org/markup-compatibility/2006">
              <mc:Choice xmlns:v="urn:schemas-microsoft-com:vml" Requires="v">
                <p:oleObj spid="_x0000_s2053" name="文档" r:id="rId9" imgW="3896774" imgH="1257344" progId="Word.Document.12">
                  <p:embed/>
                </p:oleObj>
              </mc:Choice>
              <mc:Fallback>
                <p:oleObj name="文档" r:id="rId9" imgW="3896774" imgH="1257344" progId="Word.Document.12">
                  <p:embed/>
                  <p:pic>
                    <p:nvPicPr>
                      <p:cNvPr id="0" name=""/>
                      <p:cNvPicPr/>
                      <p:nvPr/>
                    </p:nvPicPr>
                    <p:blipFill>
                      <a:blip r:embed="rId10"/>
                      <a:stretch>
                        <a:fillRect/>
                      </a:stretch>
                    </p:blipFill>
                    <p:spPr>
                      <a:xfrm>
                        <a:off x="508000" y="1484784"/>
                        <a:ext cx="8128000" cy="2622149"/>
                      </a:xfrm>
                      <a:prstGeom prst="rect">
                        <a:avLst/>
                      </a:prstGeom>
                    </p:spPr>
                  </p:pic>
                </p:oleObj>
              </mc:Fallback>
            </mc:AlternateContent>
          </a:graphicData>
        </a:graphic>
      </p:graphicFrame>
      <p:sp>
        <p:nvSpPr>
          <p:cNvPr id="9" name="矩形 8"/>
          <p:cNvSpPr>
            <a:spLocks noChangeAspect="1"/>
          </p:cNvSpPr>
          <p:nvPr/>
        </p:nvSpPr>
        <p:spPr>
          <a:xfrm>
            <a:off x="508000" y="3676971"/>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与后面的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搭配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表示更进一步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前面的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涉及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后面不宜填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等词语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与后面的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搭配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82781700"/>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wipe(down)">
                                      <p:cBhvr>
                                        <p:cTn id="7"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507605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5876275"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4" action="ppaction://hlinksldjump"/>
          </p:cNvPr>
          <p:cNvSpPr txBox="1"/>
          <p:nvPr/>
        </p:nvSpPr>
        <p:spPr>
          <a:xfrm>
            <a:off x="6622653"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7" name="TextBox 3">
            <a:hlinkClick r:id="rId5" action="ppaction://hlinksldjump"/>
          </p:cNvPr>
          <p:cNvSpPr txBox="1"/>
          <p:nvPr/>
        </p:nvSpPr>
        <p:spPr>
          <a:xfrm>
            <a:off x="736903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6" action="ppaction://hlinksldjump"/>
          </p:cNvPr>
          <p:cNvSpPr txBox="1"/>
          <p:nvPr/>
        </p:nvSpPr>
        <p:spPr>
          <a:xfrm>
            <a:off x="816925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下列各句中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表达得体的一句是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他是个可怜的孤儿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小时候承蒙我父母照顾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所以现在经常来看望他们。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杨老师年过七旬仍然笔耕不辍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作为他的高足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我们感到既自豪又惭愧。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这篇文章是我刚完成的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无论观点还是文字都不够成熟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请您不吝赐教。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由于路上堵车非常严重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我赶到约定地点的时候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对方早已恭候多时了。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本题考查语言表达得体的能力。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承蒙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属于客套话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不能用于说话人自己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属于敬辞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称呼别人的学生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此处应为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恭候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恭敬地等候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不能用于对方。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3488791"/>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wipe(down)">
                                      <p:cBhvr>
                                        <p:cTn id="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TextBox 3">
            <a:hlinkClick r:id="rId2" action="ppaction://hlinksldjump"/>
          </p:cNvPr>
          <p:cNvSpPr txBox="1"/>
          <p:nvPr/>
        </p:nvSpPr>
        <p:spPr>
          <a:xfrm>
            <a:off x="507605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4" name="TextBox 40">
            <a:hlinkClick r:id="rId3" action="ppaction://hlinksldjump"/>
          </p:cNvPr>
          <p:cNvSpPr txBox="1"/>
          <p:nvPr/>
        </p:nvSpPr>
        <p:spPr>
          <a:xfrm>
            <a:off x="5876275"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5" name="TextBox 3">
            <a:hlinkClick r:id="rId4" action="ppaction://hlinksldjump"/>
          </p:cNvPr>
          <p:cNvSpPr txBox="1"/>
          <p:nvPr/>
        </p:nvSpPr>
        <p:spPr>
          <a:xfrm>
            <a:off x="6622653"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6" name="TextBox 3">
            <a:hlinkClick r:id="rId5" action="ppaction://hlinksldjump"/>
          </p:cNvPr>
          <p:cNvSpPr txBox="1"/>
          <p:nvPr/>
        </p:nvSpPr>
        <p:spPr>
          <a:xfrm>
            <a:off x="736903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7" name="TextBox 3">
            <a:hlinkClick r:id="rId6" action="ppaction://hlinksldjump"/>
          </p:cNvPr>
          <p:cNvSpPr txBox="1"/>
          <p:nvPr/>
        </p:nvSpPr>
        <p:spPr>
          <a:xfrm>
            <a:off x="816925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8" name="矩形 7"/>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江西抚州七校一模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填入下面文段横线处的词语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最恰当的一组是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老年人在跑步的时候应该尽量使脚踝的位置落在膝盖正下方</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u="sng" dirty="0">
                <a:solidFill>
                  <a:srgbClr val="FF0000"/>
                </a:solidFill>
                <a:uFill>
                  <a:solidFill>
                    <a:srgbClr val="000000"/>
                  </a:solidFill>
                </a:uFill>
                <a:latin typeface="NEU-BZ-S92"/>
                <a:ea typeface="宋体" panose="02010600030101010101" pitchFamily="2" charset="-122"/>
                <a:cs typeface="宋体" panose="02010600030101010101" pitchFamily="2" charset="-122"/>
              </a:rPr>
              <a:t>①</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偏后一点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这样当膝盖弯曲的时候能起到很好的缓冲作用。此外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尽量用前脚掌落地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重心在大脚趾和二脚趾之间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u="sng" dirty="0">
                <a:solidFill>
                  <a:srgbClr val="FF0000"/>
                </a:solidFill>
                <a:uFill>
                  <a:solidFill>
                    <a:srgbClr val="000000"/>
                  </a:solidFill>
                </a:uFill>
                <a:latin typeface="NEU-BZ-S92"/>
                <a:ea typeface="宋体" panose="02010600030101010101" pitchFamily="2" charset="-122"/>
                <a:cs typeface="宋体" panose="02010600030101010101" pitchFamily="2" charset="-122"/>
              </a:rPr>
              <a:t>②</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偏离这个受力点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u="sng" dirty="0">
                <a:solidFill>
                  <a:srgbClr val="FF0000"/>
                </a:solidFill>
                <a:uFill>
                  <a:solidFill>
                    <a:srgbClr val="000000"/>
                  </a:solidFill>
                </a:uFill>
                <a:latin typeface="NEU-BZ-S92"/>
                <a:ea typeface="宋体" panose="02010600030101010101" pitchFamily="2" charset="-122"/>
                <a:cs typeface="宋体" panose="02010600030101010101" pitchFamily="2" charset="-122"/>
              </a:rPr>
              <a:t>③</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会增加对膝盖的冲击。最后</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u="sng" dirty="0">
                <a:solidFill>
                  <a:srgbClr val="FF0000"/>
                </a:solidFill>
                <a:uFill>
                  <a:solidFill>
                    <a:srgbClr val="000000"/>
                  </a:solidFill>
                </a:uFill>
                <a:latin typeface="NEU-BZ-S92"/>
                <a:ea typeface="宋体" panose="02010600030101010101" pitchFamily="2" charset="-122"/>
                <a:cs typeface="宋体" panose="02010600030101010101" pitchFamily="2" charset="-122"/>
              </a:rPr>
              <a:t>④</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要保持身体平衡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不要左摇右摆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不应该过度向前迈步或者摆臂幅度太大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膝盖的正面能承受最多压力。摇摆太多</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u="sng" dirty="0">
                <a:solidFill>
                  <a:srgbClr val="FF0000"/>
                </a:solidFill>
                <a:uFill>
                  <a:solidFill>
                    <a:srgbClr val="000000"/>
                  </a:solidFill>
                </a:uFill>
                <a:latin typeface="NEU-BZ-S92"/>
                <a:ea typeface="宋体" panose="02010600030101010101" pitchFamily="2" charset="-122"/>
                <a:cs typeface="宋体" panose="02010600030101010101" pitchFamily="2" charset="-122"/>
              </a:rPr>
              <a:t>⑤</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会改变重心的位置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u="sng" dirty="0">
                <a:solidFill>
                  <a:srgbClr val="FF0000"/>
                </a:solidFill>
                <a:uFill>
                  <a:solidFill>
                    <a:srgbClr val="000000"/>
                  </a:solidFill>
                </a:uFill>
                <a:latin typeface="NEU-BZ-S92"/>
                <a:ea typeface="宋体" panose="02010600030101010101" pitchFamily="2" charset="-122"/>
                <a:cs typeface="宋体" panose="02010600030101010101" pitchFamily="2" charset="-122"/>
              </a:rPr>
              <a:t>⑥</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使膝盖承受更多的冲击力。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92285521"/>
      </p:ext>
    </p:extLst>
  </p:cSld>
  <p:clrMapOvr>
    <a:masterClrMapping/>
  </p:clrMapOvr>
  <p:transition>
    <p:fade thruBlk="1"/>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TextBox 3">
            <a:hlinkClick r:id="rId3" action="ppaction://hlinksldjump"/>
          </p:cNvPr>
          <p:cNvSpPr txBox="1"/>
          <p:nvPr/>
        </p:nvSpPr>
        <p:spPr>
          <a:xfrm>
            <a:off x="507605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4" name="TextBox 40">
            <a:hlinkClick r:id="rId4" action="ppaction://hlinksldjump"/>
          </p:cNvPr>
          <p:cNvSpPr txBox="1"/>
          <p:nvPr/>
        </p:nvSpPr>
        <p:spPr>
          <a:xfrm>
            <a:off x="5876275"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5" name="TextBox 3">
            <a:hlinkClick r:id="rId5" action="ppaction://hlinksldjump"/>
          </p:cNvPr>
          <p:cNvSpPr txBox="1"/>
          <p:nvPr/>
        </p:nvSpPr>
        <p:spPr>
          <a:xfrm>
            <a:off x="6622653"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6" name="TextBox 3">
            <a:hlinkClick r:id="rId6" action="ppaction://hlinksldjump"/>
          </p:cNvPr>
          <p:cNvSpPr txBox="1"/>
          <p:nvPr/>
        </p:nvSpPr>
        <p:spPr>
          <a:xfrm>
            <a:off x="736903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7" name="TextBox 3">
            <a:hlinkClick r:id="rId7" action="ppaction://hlinksldjump"/>
          </p:cNvPr>
          <p:cNvSpPr txBox="1"/>
          <p:nvPr/>
        </p:nvSpPr>
        <p:spPr>
          <a:xfrm>
            <a:off x="816925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graphicFrame>
        <p:nvGraphicFramePr>
          <p:cNvPr id="9" name="对象 8"/>
          <p:cNvGraphicFramePr>
            <a:graphicFrameLocks noChangeAspect="1"/>
          </p:cNvGraphicFramePr>
          <p:nvPr>
            <p:extLst>
              <p:ext uri="{D42A27DB-BD31-4B8C-83A1-F6EECF244321}">
                <p14:modId xmlns:p14="http://schemas.microsoft.com/office/powerpoint/2010/main" val="584909536"/>
              </p:ext>
            </p:extLst>
          </p:nvPr>
        </p:nvGraphicFramePr>
        <p:xfrm>
          <a:off x="508000" y="1425095"/>
          <a:ext cx="8128000" cy="2622149"/>
        </p:xfrm>
        <a:graphic>
          <a:graphicData uri="http://schemas.openxmlformats.org/presentationml/2006/ole">
            <mc:AlternateContent xmlns:mc="http://schemas.openxmlformats.org/markup-compatibility/2006">
              <mc:Choice xmlns:v="urn:schemas-microsoft-com:vml" Requires="v">
                <p:oleObj spid="_x0000_s3076" name="文档" r:id="rId9" imgW="3896774" imgH="1257344" progId="Word.Document.12">
                  <p:embed/>
                </p:oleObj>
              </mc:Choice>
              <mc:Fallback>
                <p:oleObj name="文档" r:id="rId9" imgW="3896774" imgH="1257344" progId="Word.Document.12">
                  <p:embed/>
                  <p:pic>
                    <p:nvPicPr>
                      <p:cNvPr id="0" name=""/>
                      <p:cNvPicPr/>
                      <p:nvPr/>
                    </p:nvPicPr>
                    <p:blipFill>
                      <a:blip r:embed="rId10"/>
                      <a:stretch>
                        <a:fillRect/>
                      </a:stretch>
                    </p:blipFill>
                    <p:spPr>
                      <a:xfrm>
                        <a:off x="508000" y="1425095"/>
                        <a:ext cx="8128000" cy="2622149"/>
                      </a:xfrm>
                      <a:prstGeom prst="rect">
                        <a:avLst/>
                      </a:prstGeom>
                    </p:spPr>
                  </p:pic>
                </p:oleObj>
              </mc:Fallback>
            </mc:AlternateContent>
          </a:graphicData>
        </a:graphic>
      </p:graphicFrame>
      <p:sp>
        <p:nvSpPr>
          <p:cNvPr id="10" name="矩形 9"/>
          <p:cNvSpPr>
            <a:spLocks noChangeAspect="1"/>
          </p:cNvSpPr>
          <p:nvPr/>
        </p:nvSpPr>
        <p:spPr>
          <a:xfrm>
            <a:off x="508000" y="3576447"/>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关联词语的使用要熟悉关联词之间的搭配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还要分清句子之间的关系。此题可用排除法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等词语可知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和前面构成并列关系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所以排除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处不能选表绝对意思的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处的后面应是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摇摆太多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的结果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zh-CN" altLang="zh-CN" sz="2200" dirty="0">
                <a:solidFill>
                  <a:srgbClr val="000000"/>
                </a:solidFill>
                <a:latin typeface="NEU-BZ-S92"/>
                <a:ea typeface="宋体" panose="02010600030101010101" pitchFamily="2" charset="-12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03606552"/>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wipe(down)">
                                      <p:cBhvr>
                                        <p:cTn id="7"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TextBox 3">
            <a:hlinkClick r:id="rId2" action="ppaction://hlinksldjump"/>
          </p:cNvPr>
          <p:cNvSpPr txBox="1"/>
          <p:nvPr/>
        </p:nvSpPr>
        <p:spPr>
          <a:xfrm>
            <a:off x="507605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4" name="TextBox 40">
            <a:hlinkClick r:id="rId3" action="ppaction://hlinksldjump"/>
          </p:cNvPr>
          <p:cNvSpPr txBox="1"/>
          <p:nvPr/>
        </p:nvSpPr>
        <p:spPr>
          <a:xfrm>
            <a:off x="5876275"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5" name="TextBox 3">
            <a:hlinkClick r:id="rId4" action="ppaction://hlinksldjump"/>
          </p:cNvPr>
          <p:cNvSpPr txBox="1"/>
          <p:nvPr/>
        </p:nvSpPr>
        <p:spPr>
          <a:xfrm>
            <a:off x="6622653"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6" name="TextBox 3">
            <a:hlinkClick r:id="rId5" action="ppaction://hlinksldjump"/>
          </p:cNvPr>
          <p:cNvSpPr txBox="1"/>
          <p:nvPr/>
        </p:nvSpPr>
        <p:spPr>
          <a:xfrm>
            <a:off x="736903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7" name="TextBox 3">
            <a:hlinkClick r:id="rId6" action="ppaction://hlinksldjump"/>
          </p:cNvPr>
          <p:cNvSpPr txBox="1"/>
          <p:nvPr/>
        </p:nvSpPr>
        <p:spPr>
          <a:xfrm>
            <a:off x="816925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8" name="矩形 7"/>
          <p:cNvSpPr>
            <a:spLocks noChangeAspect="1"/>
          </p:cNvSpPr>
          <p:nvPr/>
        </p:nvSpPr>
        <p:spPr>
          <a:xfrm>
            <a:off x="508000" y="98478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青海西宁重点中学一模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在下面一段文字横线处补写恰当的语句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使整段文字语意完整连贯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内容贴切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逻辑严密。每处不超过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睡眠是生命的必需品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NEU-BZ-S92"/>
                <a:ea typeface="宋体" panose="02010600030101010101" pitchFamily="2" charset="-122"/>
                <a:cs typeface="宋体" panose="02010600030101010101" pitchFamily="2" charset="-122"/>
              </a:rPr>
              <a:t>①</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就会受到惩罚。保证睡眠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才符合生理科学。学习时间占用了睡眠时间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看起来是整天在念书学习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结果</a:t>
            </a:r>
            <a:r>
              <a:rPr lang="zh-CN" altLang="zh-CN" sz="2200" u="sng" dirty="0">
                <a:solidFill>
                  <a:srgbClr val="FF0000"/>
                </a:solidFill>
                <a:uFill>
                  <a:solidFill>
                    <a:srgbClr val="000000"/>
                  </a:solidFill>
                </a:uFill>
                <a:latin typeface="NEU-BZ-S92"/>
                <a:ea typeface="宋体" panose="02010600030101010101" pitchFamily="2" charset="-122"/>
                <a:cs typeface="宋体" panose="02010600030101010101" pitchFamily="2" charset="-122"/>
              </a:rPr>
              <a:t>②</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。这不仅仅是科学的事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也是法律的事。我国的《未成年人保护法》第二十条明确规定要保证未成年学生的睡眠。未成年人成长发展状况调研报告显示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七成以上的中小学生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点半之前就起床了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NEU-BZ-S92"/>
                <a:ea typeface="宋体" panose="02010600030101010101" pitchFamily="2" charset="-122"/>
                <a:cs typeface="宋体" panose="02010600030101010101" pitchFamily="2" charset="-122"/>
              </a:rPr>
              <a:t>③</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在高中生群体中尤为突出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高中生的睡眠时间不足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小时、在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小时之间的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比例高达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98046229"/>
      </p:ext>
    </p:extLst>
  </p:cSld>
  <p:clrMapOvr>
    <a:masterClrMapping/>
  </p:clrMapOvr>
  <p:transition>
    <p:fade thruBlk="1"/>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TextBox 3">
            <a:hlinkClick r:id="rId2" action="ppaction://hlinksldjump"/>
          </p:cNvPr>
          <p:cNvSpPr txBox="1"/>
          <p:nvPr/>
        </p:nvSpPr>
        <p:spPr>
          <a:xfrm>
            <a:off x="507605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4" name="TextBox 40">
            <a:hlinkClick r:id="rId3" action="ppaction://hlinksldjump"/>
          </p:cNvPr>
          <p:cNvSpPr txBox="1"/>
          <p:nvPr/>
        </p:nvSpPr>
        <p:spPr>
          <a:xfrm>
            <a:off x="5876275"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5" name="TextBox 3">
            <a:hlinkClick r:id="rId4" action="ppaction://hlinksldjump"/>
          </p:cNvPr>
          <p:cNvSpPr txBox="1"/>
          <p:nvPr/>
        </p:nvSpPr>
        <p:spPr>
          <a:xfrm>
            <a:off x="6622653"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6" name="TextBox 3">
            <a:hlinkClick r:id="rId5" action="ppaction://hlinksldjump"/>
          </p:cNvPr>
          <p:cNvSpPr txBox="1"/>
          <p:nvPr/>
        </p:nvSpPr>
        <p:spPr>
          <a:xfrm>
            <a:off x="736903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7" name="TextBox 3">
            <a:hlinkClick r:id="rId6" action="ppaction://hlinksldjump"/>
          </p:cNvPr>
          <p:cNvSpPr txBox="1"/>
          <p:nvPr/>
        </p:nvSpPr>
        <p:spPr>
          <a:xfrm>
            <a:off x="816925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8" name="矩形 7"/>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如果缺少睡眠　</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学习效率反而降低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睡眠不足是中小学生普遍存在的问题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句的过渡句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要从假设关系入手补写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句紧承前文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是展开句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填写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学习时间占用了睡眠时间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的结果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句所在的位置表明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这句话是后面几句话的观点。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88822909"/>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xEl>
                                              <p:pRg st="2" end="2"/>
                                            </p:txEl>
                                          </p:spTgt>
                                        </p:tgtEl>
                                        <p:attrNameLst>
                                          <p:attrName>style.visibility</p:attrName>
                                        </p:attrNameLst>
                                      </p:cBhvr>
                                      <p:to>
                                        <p:strVal val="visible"/>
                                      </p:to>
                                    </p:set>
                                    <p:animEffect transition="in" filter="wipe(down)">
                                      <p:cBhvr>
                                        <p:cTn id="7" dur="5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TextBox 3">
            <a:hlinkClick r:id="rId2" action="ppaction://hlinksldjump"/>
          </p:cNvPr>
          <p:cNvSpPr txBox="1"/>
          <p:nvPr/>
        </p:nvSpPr>
        <p:spPr>
          <a:xfrm>
            <a:off x="507605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4" name="TextBox 40">
            <a:hlinkClick r:id="rId3" action="ppaction://hlinksldjump"/>
          </p:cNvPr>
          <p:cNvSpPr txBox="1"/>
          <p:nvPr/>
        </p:nvSpPr>
        <p:spPr>
          <a:xfrm>
            <a:off x="5876275"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5" name="TextBox 3">
            <a:hlinkClick r:id="rId4" action="ppaction://hlinksldjump"/>
          </p:cNvPr>
          <p:cNvSpPr txBox="1"/>
          <p:nvPr/>
        </p:nvSpPr>
        <p:spPr>
          <a:xfrm>
            <a:off x="6622653"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6" name="TextBox 3">
            <a:hlinkClick r:id="rId5" action="ppaction://hlinksldjump"/>
          </p:cNvPr>
          <p:cNvSpPr txBox="1"/>
          <p:nvPr/>
        </p:nvSpPr>
        <p:spPr>
          <a:xfrm>
            <a:off x="736903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7" name="TextBox 3">
            <a:hlinkClick r:id="rId6" action="ppaction://hlinksldjump"/>
          </p:cNvPr>
          <p:cNvSpPr txBox="1"/>
          <p:nvPr/>
        </p:nvSpPr>
        <p:spPr>
          <a:xfrm>
            <a:off x="816925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8" name="矩形 7"/>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名师联盟联考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在下面一段文字横线处补写恰当的语句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使整段文字语意完整连贯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内容贴切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逻辑严密。每处不超过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人类为什么要有底线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为了生存。人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是社会的群居物。任何人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都不能一个人活在这世界上。所以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只有让别人生存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NEU-BZ-S92"/>
                <a:ea typeface="宋体" panose="02010600030101010101" pitchFamily="2" charset="-122"/>
                <a:cs typeface="宋体" panose="02010600030101010101" pitchFamily="2" charset="-122"/>
              </a:rPr>
              <a:t>①</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让别人活得好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自己才活得好。希望所有的人都活得好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甚至为了别人的生存放弃自己的利益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境界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。至少不妨碍别人的生存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NEU-BZ-S92"/>
                <a:ea typeface="宋体" panose="02010600030101010101" pitchFamily="2" charset="-122"/>
                <a:cs typeface="宋体" panose="02010600030101010101" pitchFamily="2" charset="-122"/>
              </a:rPr>
              <a:t>②</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不破坏社会的环境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底线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。境界不一定人人都有或要有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NEU-BZ-S92"/>
                <a:ea typeface="宋体" panose="02010600030101010101" pitchFamily="2" charset="-122"/>
                <a:cs typeface="宋体" panose="02010600030101010101" pitchFamily="2" charset="-122"/>
              </a:rPr>
              <a:t>③</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。因为底线是人类生存的基础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是最后一道防线。基础不牢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地动山摇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防线失守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全盘崩溃。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0309776"/>
      </p:ext>
    </p:extLst>
  </p:cSld>
  <p:clrMapOvr>
    <a:masterClrMapping/>
  </p:clrMapOvr>
  <p:transition>
    <p:fade thruBlk="1"/>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TextBox 3">
            <a:hlinkClick r:id="rId2" action="ppaction://hlinksldjump"/>
          </p:cNvPr>
          <p:cNvSpPr txBox="1"/>
          <p:nvPr/>
        </p:nvSpPr>
        <p:spPr>
          <a:xfrm>
            <a:off x="507605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4" name="TextBox 40">
            <a:hlinkClick r:id="rId3" action="ppaction://hlinksldjump"/>
          </p:cNvPr>
          <p:cNvSpPr txBox="1"/>
          <p:nvPr/>
        </p:nvSpPr>
        <p:spPr>
          <a:xfrm>
            <a:off x="5876275"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5" name="TextBox 3">
            <a:hlinkClick r:id="rId4" action="ppaction://hlinksldjump"/>
          </p:cNvPr>
          <p:cNvSpPr txBox="1"/>
          <p:nvPr/>
        </p:nvSpPr>
        <p:spPr>
          <a:xfrm>
            <a:off x="6622653"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6" name="TextBox 3">
            <a:hlinkClick r:id="rId5" action="ppaction://hlinksldjump"/>
          </p:cNvPr>
          <p:cNvSpPr txBox="1"/>
          <p:nvPr/>
        </p:nvSpPr>
        <p:spPr>
          <a:xfrm>
            <a:off x="736903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7" name="TextBox 3">
            <a:hlinkClick r:id="rId6" action="ppaction://hlinksldjump"/>
          </p:cNvPr>
          <p:cNvSpPr txBox="1"/>
          <p:nvPr/>
        </p:nvSpPr>
        <p:spPr>
          <a:xfrm>
            <a:off x="816925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8" name="矩形 7"/>
          <p:cNvSpPr>
            <a:spLocks noChangeAspect="1"/>
          </p:cNvSpPr>
          <p:nvPr/>
        </p:nvSpPr>
        <p:spPr>
          <a:xfrm>
            <a:off x="508000" y="1911735"/>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自己才能生存　</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不侵犯别人的利益　</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但底线却不能缺失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根据上文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只有让别人生存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和下文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让别人活得好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自己才活得好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可知这是条件关系的复句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处应填相同的结构。从</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处前后句子可以看出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三个句子之间有递进关系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处后面强调了底线的重要性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说它是人类生存的基础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是每个人必须有的东西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再根据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境界不一定人人都有或要有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可推断出</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句是对上一句的转折。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40330482"/>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animEffect transition="in" filter="wipe(down)">
                                      <p:cBhvr>
                                        <p:cTn id="7"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TextBox 3">
            <a:hlinkClick r:id="rId2" action="ppaction://hlinksldjump"/>
          </p:cNvPr>
          <p:cNvSpPr txBox="1"/>
          <p:nvPr/>
        </p:nvSpPr>
        <p:spPr>
          <a:xfrm>
            <a:off x="507605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4" name="TextBox 40">
            <a:hlinkClick r:id="rId3" action="ppaction://hlinksldjump"/>
          </p:cNvPr>
          <p:cNvSpPr txBox="1"/>
          <p:nvPr/>
        </p:nvSpPr>
        <p:spPr>
          <a:xfrm>
            <a:off x="5876275"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5" name="TextBox 3">
            <a:hlinkClick r:id="rId4" action="ppaction://hlinksldjump"/>
          </p:cNvPr>
          <p:cNvSpPr txBox="1"/>
          <p:nvPr/>
        </p:nvSpPr>
        <p:spPr>
          <a:xfrm>
            <a:off x="6622653"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6" name="TextBox 3">
            <a:hlinkClick r:id="rId5" action="ppaction://hlinksldjump"/>
          </p:cNvPr>
          <p:cNvSpPr txBox="1"/>
          <p:nvPr/>
        </p:nvSpPr>
        <p:spPr>
          <a:xfrm>
            <a:off x="736903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7" name="TextBox 3">
            <a:hlinkClick r:id="rId6" action="ppaction://hlinksldjump"/>
          </p:cNvPr>
          <p:cNvSpPr txBox="1"/>
          <p:nvPr/>
        </p:nvSpPr>
        <p:spPr>
          <a:xfrm>
            <a:off x="816925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8" name="矩形 7"/>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中原名校联考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在下面一段文字横线处补写恰当的语句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使整段文字语意完整连贯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内容贴切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逻辑严密。每处不超过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孟德斯鸠说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对一个人的不公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就是对所有人的威胁。为什么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因为</a:t>
            </a:r>
            <a:r>
              <a:rPr lang="zh-CN" altLang="zh-CN" sz="2200" u="sng" dirty="0">
                <a:solidFill>
                  <a:srgbClr val="FF0000"/>
                </a:solidFill>
                <a:uFill>
                  <a:solidFill>
                    <a:srgbClr val="000000"/>
                  </a:solidFill>
                </a:uFill>
                <a:latin typeface="NEU-BZ-S92"/>
                <a:ea typeface="宋体" panose="02010600030101010101" pitchFamily="2" charset="-122"/>
                <a:cs typeface="宋体" panose="02010600030101010101" pitchFamily="2" charset="-122"/>
              </a:rPr>
              <a:t>①</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所显示的是制度的恶劣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可以用来对待所有人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无人能保证自己幸免。我想补充说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对一个人的不义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NEU-BZ-S92"/>
                <a:ea typeface="宋体" panose="02010600030101010101" pitchFamily="2" charset="-122"/>
                <a:cs typeface="宋体" panose="02010600030101010101" pitchFamily="2" charset="-122"/>
              </a:rPr>
              <a:t>②</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因为对一个人的不义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所显示的是人格的卑劣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这不只是在侮辱某个具体的人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而是在侮辱所有人的尊严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这个尊严是在所有人身上都存在的。所以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看见不公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NEU-BZ-S92"/>
                <a:ea typeface="宋体" panose="02010600030101010101" pitchFamily="2" charset="-122"/>
                <a:cs typeface="宋体" panose="02010600030101010101" pitchFamily="2" charset="-122"/>
              </a:rPr>
              <a:t>③</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看见不义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我们要当心小人。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41950843"/>
      </p:ext>
    </p:extLst>
  </p:cSld>
  <p:clrMapOvr>
    <a:masterClrMapping/>
  </p:clrMapOvr>
  <p:transition>
    <p:fade thruBlk="1"/>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TextBox 3">
            <a:hlinkClick r:id="rId2" action="ppaction://hlinksldjump"/>
          </p:cNvPr>
          <p:cNvSpPr txBox="1"/>
          <p:nvPr/>
        </p:nvSpPr>
        <p:spPr>
          <a:xfrm>
            <a:off x="507605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4" name="TextBox 40">
            <a:hlinkClick r:id="rId3" action="ppaction://hlinksldjump"/>
          </p:cNvPr>
          <p:cNvSpPr txBox="1"/>
          <p:nvPr/>
        </p:nvSpPr>
        <p:spPr>
          <a:xfrm>
            <a:off x="5876275"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5" name="TextBox 3">
            <a:hlinkClick r:id="rId4" action="ppaction://hlinksldjump"/>
          </p:cNvPr>
          <p:cNvSpPr txBox="1"/>
          <p:nvPr/>
        </p:nvSpPr>
        <p:spPr>
          <a:xfrm>
            <a:off x="6622653"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6" name="TextBox 3">
            <a:hlinkClick r:id="rId5" action="ppaction://hlinksldjump"/>
          </p:cNvPr>
          <p:cNvSpPr txBox="1"/>
          <p:nvPr/>
        </p:nvSpPr>
        <p:spPr>
          <a:xfrm>
            <a:off x="736903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7" name="TextBox 3">
            <a:hlinkClick r:id="rId6" action="ppaction://hlinksldjump"/>
          </p:cNvPr>
          <p:cNvSpPr txBox="1"/>
          <p:nvPr/>
        </p:nvSpPr>
        <p:spPr>
          <a:xfrm>
            <a:off x="816925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8" name="矩形 7"/>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对一个人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个体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的不公　</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就是对所有人的侮辱　</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我们要警惕制度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在这个语段中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处的位置与</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处横线后的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因为对一个人的不义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是一样的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处的位置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处前面的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就是对所有人的威胁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也是一样的。</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处的位置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与其后面的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我们要当心小人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一样的。据此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可以得出答案。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04525416"/>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animEffect transition="in" filter="wipe(down)">
                                      <p:cBhvr>
                                        <p:cTn id="7"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TextBox 3">
            <a:hlinkClick r:id="rId2" action="ppaction://hlinksldjump"/>
          </p:cNvPr>
          <p:cNvSpPr txBox="1"/>
          <p:nvPr/>
        </p:nvSpPr>
        <p:spPr>
          <a:xfrm>
            <a:off x="507605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4" name="TextBox 40">
            <a:hlinkClick r:id="rId3" action="ppaction://hlinksldjump"/>
          </p:cNvPr>
          <p:cNvSpPr txBox="1"/>
          <p:nvPr/>
        </p:nvSpPr>
        <p:spPr>
          <a:xfrm>
            <a:off x="5876275"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5" name="TextBox 3">
            <a:hlinkClick r:id="rId4" action="ppaction://hlinksldjump"/>
          </p:cNvPr>
          <p:cNvSpPr txBox="1"/>
          <p:nvPr/>
        </p:nvSpPr>
        <p:spPr>
          <a:xfrm>
            <a:off x="6622653"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6" name="TextBox 3">
            <a:hlinkClick r:id="rId5" action="ppaction://hlinksldjump"/>
          </p:cNvPr>
          <p:cNvSpPr txBox="1"/>
          <p:nvPr/>
        </p:nvSpPr>
        <p:spPr>
          <a:xfrm>
            <a:off x="736903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7" name="TextBox 3">
            <a:hlinkClick r:id="rId6" action="ppaction://hlinksldjump"/>
          </p:cNvPr>
          <p:cNvSpPr txBox="1"/>
          <p:nvPr/>
        </p:nvSpPr>
        <p:spPr>
          <a:xfrm>
            <a:off x="816925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9" name="矩形 8"/>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山东济南重点学校联考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在下面一段文字横线处补写恰当的语句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使整段文字语意完整连贯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内容贴切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逻辑严密。每处不超过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命运总是与你一同存在。</a:t>
            </a:r>
            <a:r>
              <a:rPr lang="zh-CN" altLang="zh-CN" sz="2200" u="sng" dirty="0">
                <a:solidFill>
                  <a:srgbClr val="FF0000"/>
                </a:solidFill>
                <a:uFill>
                  <a:solidFill>
                    <a:srgbClr val="000000"/>
                  </a:solidFill>
                </a:uFill>
                <a:latin typeface="NEU-BZ-S92"/>
                <a:ea typeface="宋体" panose="02010600030101010101" pitchFamily="2" charset="-122"/>
                <a:cs typeface="宋体" panose="02010600030101010101" pitchFamily="2" charset="-122"/>
              </a:rPr>
              <a:t>①</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虽然有时它深不可测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不要惧怕它的无常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虽然有时它来去无踪。在你彻底绝望的时候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NEU-BZ-S92"/>
                <a:ea typeface="宋体" panose="02010600030101010101" pitchFamily="2" charset="-122"/>
                <a:cs typeface="宋体" panose="02010600030101010101" pitchFamily="2" charset="-122"/>
              </a:rPr>
              <a:t>②</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在你得意忘形的时候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别忘了上帝手里掌握一半的命运。你的努力越超常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你手里掌握的那一半就越庞大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你获得的就越丰硕。因此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你一生的意义就在于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NEU-BZ-S92"/>
                <a:ea typeface="宋体" panose="02010600030101010101" pitchFamily="2" charset="-122"/>
                <a:cs typeface="宋体" panose="02010600030101010101" pitchFamily="2" charset="-122"/>
              </a:rPr>
              <a:t>③</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20990824"/>
      </p:ext>
    </p:extLst>
  </p:cSld>
  <p:clrMapOvr>
    <a:masterClrMapping/>
  </p:clrMapOvr>
  <p:transition>
    <p:fade thruBlk="1"/>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TextBox 3">
            <a:hlinkClick r:id="rId2" action="ppaction://hlinksldjump"/>
          </p:cNvPr>
          <p:cNvSpPr txBox="1"/>
          <p:nvPr/>
        </p:nvSpPr>
        <p:spPr>
          <a:xfrm>
            <a:off x="5076056"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4" name="TextBox 40">
            <a:hlinkClick r:id="rId3" action="ppaction://hlinksldjump"/>
          </p:cNvPr>
          <p:cNvSpPr txBox="1"/>
          <p:nvPr/>
        </p:nvSpPr>
        <p:spPr>
          <a:xfrm>
            <a:off x="5876275"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5" name="TextBox 3">
            <a:hlinkClick r:id="rId4" action="ppaction://hlinksldjump"/>
          </p:cNvPr>
          <p:cNvSpPr txBox="1"/>
          <p:nvPr/>
        </p:nvSpPr>
        <p:spPr>
          <a:xfrm>
            <a:off x="6622653"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6" name="TextBox 3">
            <a:hlinkClick r:id="rId5" action="ppaction://hlinksldjump"/>
          </p:cNvPr>
          <p:cNvSpPr txBox="1"/>
          <p:nvPr/>
        </p:nvSpPr>
        <p:spPr>
          <a:xfrm>
            <a:off x="736903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7" name="TextBox 3">
            <a:hlinkClick r:id="rId6" action="ppaction://hlinksldjump"/>
          </p:cNvPr>
          <p:cNvSpPr txBox="1"/>
          <p:nvPr/>
        </p:nvSpPr>
        <p:spPr>
          <a:xfrm>
            <a:off x="816925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8" name="矩形 7"/>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不要敬畏它的神秘　</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别忘了自己手里拥有一半的命运　</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用你手中拥有的去获取上帝掌握的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与分号后的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不要惧怕它的无常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是并列关系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含义、句式要一致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选词是近义词。</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与分号后的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别忘了上帝手里掌握一半的命运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是对比关系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含义、选词相对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句式要一致。</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是总结句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需要对前文论述进行概括。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47875536"/>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animEffect transition="in" filter="wipe(down)">
                                      <p:cBhvr>
                                        <p:cTn id="7"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507605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5876275"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4" action="ppaction://hlinksldjump"/>
          </p:cNvPr>
          <p:cNvSpPr txBox="1"/>
          <p:nvPr/>
        </p:nvSpPr>
        <p:spPr>
          <a:xfrm>
            <a:off x="6622653"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7" name="TextBox 3">
            <a:hlinkClick r:id="rId5" action="ppaction://hlinksldjump"/>
          </p:cNvPr>
          <p:cNvSpPr txBox="1"/>
          <p:nvPr/>
        </p:nvSpPr>
        <p:spPr>
          <a:xfrm>
            <a:off x="736903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6" action="ppaction://hlinksldjump"/>
          </p:cNvPr>
          <p:cNvSpPr txBox="1"/>
          <p:nvPr/>
        </p:nvSpPr>
        <p:spPr>
          <a:xfrm>
            <a:off x="816925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【高手悟道】</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解答语言得体的题目要做到以下几点。一是正确使用谦敬辞。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家大舍小令外人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是对谦敬辞最好的概括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即在别人面前称自己的长辈时冠以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在别人面前称比自己小的家人时则冠以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舍弟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称别人家中的人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则冠以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字表示敬重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等。还有常用的谦辞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等。二是正确使用书面语、口语。何时用书面语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何时用口语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应注意讲话的对象、所在的场合、要达到的目的等。三是要学会转述。转述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是对信息进行转达。要想转述得好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必须弄清三者之间的关系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理解发出者发出的信息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转述时可能要对时间、地点、人称等进行变更</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2962532159"/>
      </p:ext>
    </p:extLst>
  </p:cSld>
  <p:clrMapOvr>
    <a:masterClrMapping/>
  </p:clrMapOvr>
  <p:transition>
    <p:fade thruBlk="1"/>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507605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5876275"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透析真题</a:t>
            </a:r>
            <a:endParaRPr lang="zh-CN" altLang="en-US" sz="1200" dirty="0">
              <a:solidFill>
                <a:schemeClr val="bg1">
                  <a:lumMod val="75000"/>
                </a:schemeClr>
              </a:solidFill>
              <a:latin typeface="+mj-ea"/>
              <a:ea typeface="+mj-ea"/>
            </a:endParaRPr>
          </a:p>
        </p:txBody>
      </p:sp>
      <p:sp>
        <p:nvSpPr>
          <p:cNvPr id="16" name="TextBox 3">
            <a:hlinkClick r:id="rId4" action="ppaction://hlinksldjump"/>
          </p:cNvPr>
          <p:cNvSpPr txBox="1"/>
          <p:nvPr/>
        </p:nvSpPr>
        <p:spPr>
          <a:xfrm>
            <a:off x="6622653"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高手必备</a:t>
            </a:r>
            <a:endParaRPr lang="zh-CN" altLang="en-US" dirty="0"/>
          </a:p>
        </p:txBody>
      </p:sp>
      <p:sp>
        <p:nvSpPr>
          <p:cNvPr id="17" name="TextBox 3">
            <a:hlinkClick r:id="rId5" action="ppaction://hlinksldjump"/>
          </p:cNvPr>
          <p:cNvSpPr txBox="1"/>
          <p:nvPr/>
        </p:nvSpPr>
        <p:spPr>
          <a:xfrm>
            <a:off x="736903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8" name="TextBox 3">
            <a:hlinkClick r:id="rId6" action="ppaction://hlinksldjump"/>
          </p:cNvPr>
          <p:cNvSpPr txBox="1"/>
          <p:nvPr/>
        </p:nvSpPr>
        <p:spPr>
          <a:xfrm>
            <a:off x="8169250"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3" name="矩形 2"/>
          <p:cNvSpPr>
            <a:spLocks noChangeAspect="1"/>
          </p:cNvSpPr>
          <p:nvPr/>
        </p:nvSpPr>
        <p:spPr>
          <a:xfrm>
            <a:off x="508000" y="98478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在下面一段文字横线处补写恰当的语句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使整段文字语意完整连贯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内容贴切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逻辑严密。每处不超过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个字。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药品可以帮我们预防、治疗疾病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但若使用不当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u="sng" dirty="0">
                <a:solidFill>
                  <a:srgbClr val="FF0000"/>
                </a:solidFill>
                <a:uFill>
                  <a:solidFill>
                    <a:srgbClr val="000000"/>
                  </a:solidFill>
                </a:uFill>
                <a:latin typeface="NEU-BZ-S92"/>
                <a:ea typeface="宋体" panose="02010600030101010101" pitchFamily="2" charset="-122"/>
                <a:cs typeface="宋体" panose="02010600030101010101" pitchFamily="2" charset="-122"/>
              </a:rPr>
              <a:t>①</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。以口服药为例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药物进入胃肠道后逐渐被吸收进血液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随着时间推移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u="sng" dirty="0">
                <a:solidFill>
                  <a:srgbClr val="FF0000"/>
                </a:solidFill>
                <a:uFill>
                  <a:solidFill>
                    <a:srgbClr val="000000"/>
                  </a:solidFill>
                </a:uFill>
                <a:latin typeface="NEU-BZ-S92"/>
                <a:ea typeface="宋体" panose="02010600030101010101" pitchFamily="2" charset="-122"/>
                <a:cs typeface="宋体" panose="02010600030101010101" pitchFamily="2" charset="-122"/>
              </a:rPr>
              <a:t>②</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当药物浓度高于某一数值时就开始发挥疗效。然而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u="sng" dirty="0">
                <a:solidFill>
                  <a:srgbClr val="FF0000"/>
                </a:solidFill>
                <a:uFill>
                  <a:solidFill>
                    <a:srgbClr val="000000"/>
                  </a:solidFill>
                </a:uFill>
                <a:latin typeface="NEU-BZ-S92"/>
                <a:ea typeface="宋体" panose="02010600030101010101" pitchFamily="2" charset="-122"/>
                <a:cs typeface="宋体" panose="02010600030101010101" pitchFamily="2" charset="-122"/>
              </a:rPr>
              <a:t>③</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超过一定限度就可能产生毒性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危害身体健康。</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也可能对身体产生损害　</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血液中药物浓度会逐渐升高　</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药物浓度并不是越高越好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此题考查语言表达的简明、连贯。第</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空要紧扣前文的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和文段结尾处的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危害身体健康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恰当使用连词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空要填入一个展开句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被吸进血液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药物浓度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要注意陈述对象的一致性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空注意前文的转折关系和整个语段谈论的中心</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05824200"/>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ipe(down)">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总复习全优设计模板">
  <a:themeElements>
    <a:clrScheme name="行云流水">
      <a:dk1>
        <a:sysClr val="windowText" lastClr="000000"/>
      </a:dk1>
      <a:lt1>
        <a:sysClr val="window" lastClr="FFFFFF"/>
      </a:lt1>
      <a:dk2>
        <a:srgbClr val="411401"/>
      </a:dk2>
      <a:lt2>
        <a:srgbClr val="FFE6E6"/>
      </a:lt2>
      <a:accent1>
        <a:srgbClr val="A24A48"/>
      </a:accent1>
      <a:accent2>
        <a:srgbClr val="B2935C"/>
      </a:accent2>
      <a:accent3>
        <a:srgbClr val="6A9A9A"/>
      </a:accent3>
      <a:accent4>
        <a:srgbClr val="B2B787"/>
      </a:accent4>
      <a:accent5>
        <a:srgbClr val="91644B"/>
      </a:accent5>
      <a:accent6>
        <a:srgbClr val="654A76"/>
      </a:accent6>
      <a:hlink>
        <a:srgbClr val="00A800"/>
      </a:hlink>
      <a:folHlink>
        <a:srgbClr val="FF00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高考高手模板.potx" id="{6EC66CC6-40A1-4B4F-8447-5A80EDE77EB4}" vid="{AD94AD44-D5C9-417C-AFBB-ED38CDD4294B}"/>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高考高手模板</Template>
  <TotalTime>112</TotalTime>
  <Words>7098</Words>
  <Application>Microsoft Office PowerPoint</Application>
  <PresentationFormat>全屏显示(4:3)</PresentationFormat>
  <Paragraphs>687</Paragraphs>
  <Slides>79</Slides>
  <Notes>0</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vt:i4>
      </vt:variant>
      <vt:variant>
        <vt:lpstr>幻灯片标题</vt:lpstr>
      </vt:variant>
      <vt:variant>
        <vt:i4>79</vt:i4>
      </vt:variant>
    </vt:vector>
  </HeadingPairs>
  <TitlesOfParts>
    <vt:vector size="92" baseType="lpstr">
      <vt:lpstr>Adobe 黑体 Std R</vt:lpstr>
      <vt:lpstr>NEU-BZ-S92</vt:lpstr>
      <vt:lpstr>方正书宋_GBK</vt:lpstr>
      <vt:lpstr>方正硬笔楷书简体</vt:lpstr>
      <vt:lpstr>黑体</vt:lpstr>
      <vt:lpstr>楷体</vt:lpstr>
      <vt:lpstr>宋体</vt:lpstr>
      <vt:lpstr>Arial</vt:lpstr>
      <vt:lpstr>Calibri</vt:lpstr>
      <vt:lpstr>Cambria</vt:lpstr>
      <vt:lpstr>Times New Roman</vt:lpstr>
      <vt:lpstr>总复习全优设计模板</vt:lpstr>
      <vt:lpstr>文档</vt:lpstr>
      <vt:lpstr>专题十一  语言表达简明、连贯、得体,准确、鲜明、生动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dbc</cp:lastModifiedBy>
  <cp:revision>语文备课大师【全免费】</cp:revision>
  <dcterms:created xsi:type="dcterms:W3CDTF">2017-06-15T06:40:16Z</dcterms:created>
  <dcterms:modified xsi:type="dcterms:W3CDTF">2017-06-17T02:41:12Z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