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923" r:id="rId2"/>
    <p:sldId id="417" r:id="rId3"/>
    <p:sldId id="330" r:id="rId4"/>
    <p:sldId id="343" r:id="rId5"/>
    <p:sldId id="643" r:id="rId6"/>
    <p:sldId id="796" r:id="rId7"/>
    <p:sldId id="797" r:id="rId8"/>
    <p:sldId id="927" r:id="rId9"/>
    <p:sldId id="924" r:id="rId10"/>
    <p:sldId id="925" r:id="rId11"/>
    <p:sldId id="491" r:id="rId12"/>
    <p:sldId id="494" r:id="rId13"/>
    <p:sldId id="495" r:id="rId14"/>
    <p:sldId id="851" r:id="rId15"/>
    <p:sldId id="852" r:id="rId16"/>
    <p:sldId id="928" r:id="rId17"/>
    <p:sldId id="853" r:id="rId18"/>
    <p:sldId id="929" r:id="rId19"/>
    <p:sldId id="492" r:id="rId20"/>
    <p:sldId id="926" r:id="rId21"/>
    <p:sldId id="930" r:id="rId22"/>
    <p:sldId id="528" r:id="rId23"/>
    <p:sldId id="931"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663">
          <p15:clr>
            <a:srgbClr val="A4A3A4"/>
          </p15:clr>
        </p15:guide>
        <p15:guide id="2" pos="4059">
          <p15:clr>
            <a:srgbClr val="A4A3A4"/>
          </p15:clr>
        </p15:guide>
        <p15:guide id="3" pos="24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FFE389"/>
    <a:srgbClr val="CD242B"/>
    <a:srgbClr val="FFEDAB"/>
    <a:srgbClr val="E20000"/>
    <a:srgbClr val="DEB203"/>
    <a:srgbClr val="5FBA0F"/>
    <a:srgbClr val="FC922C"/>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5550" autoAdjust="0"/>
  </p:normalViewPr>
  <p:slideViewPr>
    <p:cSldViewPr>
      <p:cViewPr varScale="1">
        <p:scale>
          <a:sx n="92" d="100"/>
          <a:sy n="92" d="100"/>
        </p:scale>
        <p:origin x="-882" y="-108"/>
      </p:cViewPr>
      <p:guideLst>
        <p:guide orient="horz" pos="663"/>
        <p:guide pos="4059"/>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2017-6-17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16417153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8" name="矩形 7"/>
          <p:cNvSpPr/>
          <p:nvPr userDrawn="1"/>
        </p:nvSpPr>
        <p:spPr>
          <a:xfrm>
            <a:off x="1094345" y="2852936"/>
            <a:ext cx="1656184" cy="1656184"/>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ctrTitle"/>
          </p:nvPr>
        </p:nvSpPr>
        <p:spPr>
          <a:xfrm>
            <a:off x="6361392" y="5160788"/>
            <a:ext cx="2082336" cy="893961"/>
          </a:xfrm>
          <a:prstGeom prst="rect">
            <a:avLst/>
          </a:prstGeom>
        </p:spPr>
        <p:txBody>
          <a:bodyPr>
            <a:noAutofit/>
          </a:bodyPr>
          <a:lstStyle>
            <a:lvl1pPr>
              <a:defRPr sz="3600" b="1">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398404" y="5750834"/>
            <a:ext cx="2008312" cy="504056"/>
          </a:xfrm>
          <a:prstGeom prst="rect">
            <a:avLst/>
          </a:prstGeom>
        </p:spPr>
        <p:txBody>
          <a:bodyPr>
            <a:normAutofit/>
          </a:bodyPr>
          <a:lstStyle>
            <a:lvl1pPr marL="0" indent="0" algn="ctr">
              <a:buNone/>
              <a:defRPr sz="1200" b="1">
                <a:solidFill>
                  <a:schemeClr val="tx1">
                    <a:lumMod val="95000"/>
                    <a:lumOff val="5000"/>
                  </a:schemeClr>
                </a:solidFill>
                <a:latin typeface="微软雅黑" panose="020B0503020204020204" pitchFamily="34" charset="-122"/>
                <a:ea typeface="微软雅黑" panose="020B0503020204020204" pitchFamily="34"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72118" y="919230"/>
            <a:ext cx="2232248" cy="649050"/>
          </a:xfrm>
          <a:prstGeom prst="rect">
            <a:avLst/>
          </a:prstGeom>
        </p:spPr>
      </p:pic>
      <p:sp>
        <p:nvSpPr>
          <p:cNvPr id="9" name="矩形 8"/>
          <p:cNvSpPr/>
          <p:nvPr userDrawn="1"/>
        </p:nvSpPr>
        <p:spPr>
          <a:xfrm>
            <a:off x="2901635" y="2852936"/>
            <a:ext cx="1656184" cy="165618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4708925" y="2852936"/>
            <a:ext cx="1656184" cy="165618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6516216" y="2852936"/>
            <a:ext cx="1656184" cy="1656184"/>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1524427" y="3138183"/>
            <a:ext cx="796021" cy="789388"/>
          </a:xfrm>
          <a:prstGeom prst="rect">
            <a:avLst/>
          </a:prstGeom>
        </p:spPr>
      </p:pic>
      <p:pic>
        <p:nvPicPr>
          <p:cNvPr id="14" name="图片 1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3340433" y="3140967"/>
            <a:ext cx="799519" cy="792857"/>
          </a:xfrm>
          <a:prstGeom prst="rect">
            <a:avLst/>
          </a:prstGeom>
        </p:spPr>
      </p:pic>
      <p:pic>
        <p:nvPicPr>
          <p:cNvPr id="15" name="图片 14"/>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5100559" y="3128787"/>
            <a:ext cx="825857" cy="805037"/>
          </a:xfrm>
          <a:prstGeom prst="rect">
            <a:avLst/>
          </a:prstGeom>
        </p:spPr>
      </p:pic>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6932342" y="3167897"/>
            <a:ext cx="751520" cy="738995"/>
          </a:xfrm>
          <a:prstGeom prst="rect">
            <a:avLst/>
          </a:prstGeom>
        </p:spPr>
      </p:pic>
      <p:sp>
        <p:nvSpPr>
          <p:cNvPr id="17" name="TextBox 16"/>
          <p:cNvSpPr txBox="1"/>
          <p:nvPr userDrawn="1"/>
        </p:nvSpPr>
        <p:spPr>
          <a:xfrm>
            <a:off x="129149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课堂教学流程</a:t>
            </a:r>
          </a:p>
          <a:p>
            <a:r>
              <a:rPr lang="zh-CN" altLang="en-US" sz="1400" dirty="0" smtClean="0">
                <a:solidFill>
                  <a:schemeClr val="bg1"/>
                </a:solidFill>
                <a:latin typeface="微软雅黑" panose="020B0503020204020204" pitchFamily="34" charset="-122"/>
                <a:ea typeface="微软雅黑" panose="020B0503020204020204" pitchFamily="34" charset="-122"/>
              </a:rPr>
              <a:t>完美展示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309878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全书优质试题</a:t>
            </a:r>
          </a:p>
          <a:p>
            <a:r>
              <a:rPr lang="zh-CN" altLang="en-US" sz="1400" dirty="0" smtClean="0">
                <a:solidFill>
                  <a:schemeClr val="bg1"/>
                </a:solidFill>
                <a:latin typeface="微软雅黑" panose="020B0503020204020204" pitchFamily="34" charset="-122"/>
                <a:ea typeface="微软雅黑" panose="020B0503020204020204" pitchFamily="34" charset="-122"/>
              </a:rPr>
              <a:t>随意编辑 </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4906075" y="3945739"/>
            <a:ext cx="1261884"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独家研发</a:t>
            </a:r>
          </a:p>
          <a:p>
            <a:r>
              <a:rPr lang="zh-CN" altLang="en-US" sz="1400" dirty="0" smtClean="0">
                <a:solidFill>
                  <a:schemeClr val="bg1"/>
                </a:solidFill>
                <a:latin typeface="微软雅黑" panose="020B0503020204020204" pitchFamily="34" charset="-122"/>
                <a:ea typeface="微软雅黑" panose="020B0503020204020204" pitchFamily="34" charset="-122"/>
              </a:rPr>
              <a:t>错题组卷系统</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TextBox 19"/>
          <p:cNvSpPr txBox="1"/>
          <p:nvPr userDrawn="1"/>
        </p:nvSpPr>
        <p:spPr>
          <a:xfrm>
            <a:off x="6892903" y="3945739"/>
            <a:ext cx="902811" cy="523220"/>
          </a:xfrm>
          <a:prstGeom prst="rect">
            <a:avLst/>
          </a:prstGeom>
          <a:noFill/>
        </p:spPr>
        <p:txBody>
          <a:bodyPr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志鸿优化</a:t>
            </a:r>
          </a:p>
          <a:p>
            <a:r>
              <a:rPr lang="zh-CN" altLang="en-US" sz="1400" dirty="0" smtClean="0">
                <a:solidFill>
                  <a:schemeClr val="bg1"/>
                </a:solidFill>
                <a:latin typeface="微软雅黑" panose="020B0503020204020204" pitchFamily="34" charset="-122"/>
                <a:ea typeface="微软雅黑" panose="020B0503020204020204" pitchFamily="34" charset="-122"/>
              </a:rPr>
              <a:t>永远更新</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userDrawn="1"/>
        </p:nvSpPr>
        <p:spPr>
          <a:xfrm>
            <a:off x="0" y="-27384"/>
            <a:ext cx="9143999" cy="7200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0" y="6731788"/>
            <a:ext cx="9144000" cy="126212"/>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userDrawn="1"/>
        </p:nvSpPr>
        <p:spPr>
          <a:xfrm>
            <a:off x="1658382" y="1823052"/>
            <a:ext cx="5827236" cy="707886"/>
          </a:xfrm>
          <a:prstGeom prst="rect">
            <a:avLst/>
          </a:prstGeom>
          <a:noFill/>
        </p:spPr>
        <p:txBody>
          <a:bodyPr wrap="none" rtlCol="0">
            <a:spAutoFit/>
          </a:bodyPr>
          <a:lstStyle/>
          <a:p>
            <a:r>
              <a:rPr lang="zh-CN" altLang="en-US" sz="4000" dirty="0" smtClean="0">
                <a:latin typeface="黑体" panose="02010600030101010101" pitchFamily="2" charset="-122"/>
                <a:ea typeface="黑体" panose="02010600030101010101" pitchFamily="2" charset="-122"/>
              </a:rPr>
              <a:t>高中总复习用书课件光盘</a:t>
            </a:r>
            <a:endParaRPr lang="zh-CN" altLang="en-US" sz="4000" dirty="0">
              <a:latin typeface="黑体" panose="02010600030101010101" pitchFamily="2" charset="-122"/>
              <a:ea typeface="黑体" panose="02010600030101010101" pitchFamily="2" charset="-122"/>
            </a:endParaRPr>
          </a:p>
        </p:txBody>
      </p:sp>
      <p:pic>
        <p:nvPicPr>
          <p:cNvPr id="4" name="图片 3"/>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5678881" y="5229200"/>
            <a:ext cx="2421511" cy="1021575"/>
          </a:xfrm>
          <a:prstGeom prst="rect">
            <a:avLst/>
          </a:prstGeom>
        </p:spPr>
      </p:pic>
    </p:spTree>
    <p:extLst>
      <p:ext uri="{BB962C8B-B14F-4D97-AF65-F5344CB8AC3E}">
        <p14:creationId xmlns:p14="http://schemas.microsoft.com/office/powerpoint/2010/main" xmlns="" val="1321805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dissolve">
                                      <p:cBhvr>
                                        <p:cTn id="14" dur="500"/>
                                        <p:tgtEl>
                                          <p:spTgt spid="9"/>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par>
                                <p:cTn id="24" presetID="9"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dissolve">
                                      <p:cBhvr>
                                        <p:cTn id="26" dur="500"/>
                                        <p:tgtEl>
                                          <p:spTgt spid="14"/>
                                        </p:tgtEl>
                                      </p:cBhvr>
                                    </p:animEffect>
                                  </p:childTnLst>
                                </p:cTn>
                              </p:par>
                              <p:par>
                                <p:cTn id="27" presetID="9"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dissolve">
                                      <p:cBhvr>
                                        <p:cTn id="29" dur="500"/>
                                        <p:tgtEl>
                                          <p:spTgt spid="15"/>
                                        </p:tgtEl>
                                      </p:cBhvr>
                                    </p:animEffect>
                                  </p:childTnLst>
                                </p:cTn>
                              </p:par>
                              <p:par>
                                <p:cTn id="30" presetID="9" presetClass="entr" presetSubtype="0"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dissolve">
                                      <p:cBhvr>
                                        <p:cTn id="32" dur="500"/>
                                        <p:tgtEl>
                                          <p:spTgt spid="16"/>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ssolve">
                                      <p:cBhvr>
                                        <p:cTn id="35" dur="500"/>
                                        <p:tgtEl>
                                          <p:spTgt spid="17"/>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par>
                                <p:cTn id="39" presetID="9"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dissolve">
                                      <p:cBhvr>
                                        <p:cTn id="41" dur="500"/>
                                        <p:tgtEl>
                                          <p:spTgt spid="19"/>
                                        </p:tgtEl>
                                      </p:cBhvr>
                                    </p:animEffect>
                                  </p:childTnLst>
                                </p:cTn>
                              </p:par>
                              <p:par>
                                <p:cTn id="42" presetID="9"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dissolve">
                                      <p:cBhvr>
                                        <p:cTn id="44" dur="500"/>
                                        <p:tgtEl>
                                          <p:spTgt spid="20"/>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250"/>
                                        <p:tgtEl>
                                          <p:spTgt spid="4"/>
                                        </p:tgtEl>
                                      </p:cBhvr>
                                    </p:animEffect>
                                  </p:childTnLst>
                                </p:cTn>
                              </p:par>
                            </p:childTnLst>
                          </p:cTn>
                        </p:par>
                        <p:par>
                          <p:cTn id="49" fill="hold">
                            <p:stCondLst>
                              <p:cond delay="1250"/>
                            </p:stCondLst>
                            <p:childTnLst>
                              <p:par>
                                <p:cTn id="50" presetID="10" presetClass="entr" presetSubtype="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250"/>
                                        <p:tgtEl>
                                          <p:spTgt spid="2"/>
                                        </p:tgtEl>
                                      </p:cBhvr>
                                    </p:animEffect>
                                  </p:childTnLst>
                                </p:cTn>
                              </p:par>
                            </p:childTnLst>
                          </p:cTn>
                        </p:par>
                        <p:par>
                          <p:cTn id="53" fill="hold">
                            <p:stCondLst>
                              <p:cond delay="1500"/>
                            </p:stCondLst>
                            <p:childTnLst>
                              <p:par>
                                <p:cTn id="54" presetID="10" presetClass="entr" presetSubtype="0" fill="hold" grpId="0" nodeType="afterEffect">
                                  <p:stCondLst>
                                    <p:cond delay="0"/>
                                  </p:stCondLst>
                                  <p:childTnLst>
                                    <p:set>
                                      <p:cBhvr>
                                        <p:cTn id="55" dur="1" fill="hold">
                                          <p:stCondLst>
                                            <p:cond delay="0"/>
                                          </p:stCondLst>
                                        </p:cTn>
                                        <p:tgtEl>
                                          <p:spTgt spid="3">
                                            <p:txEl>
                                              <p:pRg st="0" end="0"/>
                                            </p:txEl>
                                          </p:spTgt>
                                        </p:tgtEl>
                                        <p:attrNameLst>
                                          <p:attrName>style.visibility</p:attrName>
                                        </p:attrNameLst>
                                      </p:cBhvr>
                                      <p:to>
                                        <p:strVal val="visible"/>
                                      </p:to>
                                    </p:set>
                                    <p:animEffect transition="in" filter="fade">
                                      <p:cBhvr>
                                        <p:cTn id="56" dur="2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50"/>
                        <p:tgtEl>
                          <p:spTgt spid="3"/>
                        </p:tgtEl>
                      </p:cBhvr>
                    </p:animEffect>
                  </p:childTnLst>
                </p:cTn>
              </p:par>
            </p:tnLst>
          </p:tmpl>
        </p:tmplLst>
      </p:bldP>
      <p:bldP spid="9" grpId="0" animBg="1"/>
      <p:bldP spid="10" grpId="0" animBg="1"/>
      <p:bldP spid="11" grpId="0" animBg="1"/>
      <p:bldP spid="17" grpId="0"/>
      <p:bldP spid="18" grpId="0"/>
      <p:bldP spid="19" grpId="0"/>
      <p:bldP spid="20" grpId="0"/>
      <p:bldP spid="27"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典题试做">
    <p:spTree>
      <p:nvGrpSpPr>
        <p:cNvPr id="1" name=""/>
        <p:cNvGrpSpPr/>
        <p:nvPr/>
      </p:nvGrpSpPr>
      <p:grpSpPr>
        <a:xfrm>
          <a:off x="0" y="0"/>
          <a:ext cx="0" cy="0"/>
          <a:chOff x="0" y="0"/>
          <a:chExt cx="0" cy="0"/>
        </a:xfrm>
      </p:grpSpPr>
      <p:sp>
        <p:nvSpPr>
          <p:cNvPr id="10" name="同侧圆角矩形 9"/>
          <p:cNvSpPr/>
          <p:nvPr userDrawn="1"/>
        </p:nvSpPr>
        <p:spPr>
          <a:xfrm>
            <a:off x="4625948"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1" name="直接连接符 10"/>
          <p:cNvCxnSpPr/>
          <p:nvPr userDrawn="1"/>
        </p:nvCxnSpPr>
        <p:spPr>
          <a:xfrm>
            <a:off x="4740726"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061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564539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
        <p:nvSpPr>
          <p:cNvPr id="3" name="同侧圆角矩形 2"/>
          <p:cNvSpPr/>
          <p:nvPr userDrawn="1"/>
        </p:nvSpPr>
        <p:spPr>
          <a:xfrm>
            <a:off x="6438382" y="538157"/>
            <a:ext cx="849374"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4" name="直接连接符 3"/>
          <p:cNvCxnSpPr/>
          <p:nvPr userDrawn="1"/>
        </p:nvCxnSpPr>
        <p:spPr>
          <a:xfrm>
            <a:off x="6553160" y="874706"/>
            <a:ext cx="6393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4"/>
            <a:ext cx="7020272" cy="2016224"/>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137115" y="3440763"/>
            <a:ext cx="7020272" cy="2016224"/>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9" name="图片 18"/>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1996950"/>
            <a:ext cx="737932" cy="725633"/>
          </a:xfrm>
          <a:prstGeom prst="rect">
            <a:avLst/>
          </a:prstGeom>
        </p:spPr>
      </p:pic>
      <p:pic>
        <p:nvPicPr>
          <p:cNvPr id="20" name="图片 19"/>
          <p:cNvPicPr>
            <a:picLocks noChangeAspect="1"/>
          </p:cNvPicPr>
          <p:nvPr userDrawn="1"/>
        </p:nvPicPr>
        <p:blipFill>
          <a:blip r:embed="rId3" cstate="print">
            <a:duotone>
              <a:prstClr val="black"/>
              <a:srgbClr val="D9C3A5">
                <a:tint val="50000"/>
                <a:satMod val="180000"/>
              </a:srgbClr>
            </a:duotone>
            <a:extLst>
              <a:ext uri="{28A0092B-C50C-407E-A947-70E740481C1C}">
                <a14:useLocalDpi xmlns:a14="http://schemas.microsoft.com/office/drawing/2010/main" xmlns="" val="0"/>
              </a:ext>
            </a:extLst>
          </a:blip>
          <a:stretch>
            <a:fillRect/>
          </a:stretch>
        </p:blipFill>
        <p:spPr>
          <a:xfrm>
            <a:off x="2420412" y="4086059"/>
            <a:ext cx="737932" cy="725633"/>
          </a:xfrm>
          <a:prstGeom prst="rect">
            <a:avLst/>
          </a:prstGeom>
        </p:spPr>
      </p:pic>
      <p:cxnSp>
        <p:nvCxnSpPr>
          <p:cNvPr id="26" name="直接连接符 25"/>
          <p:cNvCxnSpPr/>
          <p:nvPr userDrawn="1"/>
        </p:nvCxnSpPr>
        <p:spPr>
          <a:xfrm>
            <a:off x="6156176" y="1495670"/>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6156176" y="3584779"/>
            <a:ext cx="0" cy="1728192"/>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89991825"/>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目录版式二（目录内容多时用）">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37115" y="1351653"/>
            <a:ext cx="7020272" cy="4105333"/>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userDrawn="1"/>
        </p:nvSpPr>
        <p:spPr>
          <a:xfrm>
            <a:off x="226603" y="2750722"/>
            <a:ext cx="1598515" cy="830997"/>
          </a:xfrm>
          <a:prstGeom prst="rect">
            <a:avLst/>
          </a:prstGeom>
          <a:noFill/>
        </p:spPr>
        <p:txBody>
          <a:bodyPr wrap="none" rtlCol="0">
            <a:spAutoFit/>
          </a:bodyPr>
          <a:lstStyle/>
          <a:p>
            <a:r>
              <a:rPr lang="zh-CN" altLang="en-US" sz="4800" dirty="0" smtClean="0">
                <a:solidFill>
                  <a:schemeClr val="bg1"/>
                </a:solidFill>
                <a:latin typeface="微软雅黑" panose="020B0503020204020204" pitchFamily="34" charset="-122"/>
                <a:ea typeface="微软雅黑" panose="020B0503020204020204" pitchFamily="34" charset="-122"/>
              </a:rPr>
              <a:t>目 录</a:t>
            </a:r>
            <a:endParaRPr lang="zh-CN" altLang="en-US" sz="48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userDrawn="1"/>
        </p:nvSpPr>
        <p:spPr>
          <a:xfrm>
            <a:off x="256739" y="3471391"/>
            <a:ext cx="1538242" cy="461665"/>
          </a:xfrm>
          <a:prstGeom prst="rect">
            <a:avLst/>
          </a:prstGeom>
          <a:noFill/>
        </p:spPr>
        <p:txBody>
          <a:bodyPr wrap="none" rtlCol="0">
            <a:spAutoFit/>
          </a:bodyPr>
          <a:lstStyle/>
          <a:p>
            <a:r>
              <a:rPr lang="en-US" altLang="zh-CN" sz="2400" dirty="0" smtClean="0">
                <a:solidFill>
                  <a:schemeClr val="bg1"/>
                </a:solidFill>
              </a:rPr>
              <a:t>CONTENTS</a:t>
            </a:r>
            <a:endParaRPr lang="zh-CN" altLang="en-US" sz="2400" dirty="0">
              <a:solidFill>
                <a:schemeClr val="bg1"/>
              </a:solidFill>
            </a:endParaRPr>
          </a:p>
        </p:txBody>
      </p:sp>
      <p:pic>
        <p:nvPicPr>
          <p:cNvPr id="11" name="图片 10"/>
          <p:cNvPicPr>
            <a:picLocks noChangeAspect="1"/>
          </p:cNvPicPr>
          <p:nvPr userDrawn="1"/>
        </p:nvPicPr>
        <p:blipFill>
          <a:blip r:embed="rId3" cstate="print">
            <a:duotone>
              <a:prstClr val="black"/>
              <a:schemeClr val="accent6">
                <a:tint val="45000"/>
                <a:satMod val="400000"/>
              </a:schemeClr>
            </a:duotone>
            <a:extLst>
              <a:ext uri="{28A0092B-C50C-407E-A947-70E740481C1C}">
                <a14:useLocalDpi xmlns:a14="http://schemas.microsoft.com/office/drawing/2010/main" xmlns="" val="0"/>
              </a:ext>
            </a:extLst>
          </a:blip>
          <a:stretch>
            <a:fillRect/>
          </a:stretch>
        </p:blipFill>
        <p:spPr>
          <a:xfrm>
            <a:off x="2420412" y="3041503"/>
            <a:ext cx="737932" cy="725633"/>
          </a:xfrm>
          <a:prstGeom prst="rect">
            <a:avLst/>
          </a:prstGeom>
        </p:spPr>
      </p:pic>
      <p:cxnSp>
        <p:nvCxnSpPr>
          <p:cNvPr id="12" name="直接连接符 11"/>
          <p:cNvCxnSpPr/>
          <p:nvPr userDrawn="1"/>
        </p:nvCxnSpPr>
        <p:spPr>
          <a:xfrm>
            <a:off x="6012160" y="1604319"/>
            <a:ext cx="0" cy="3600000"/>
          </a:xfrm>
          <a:prstGeom prst="line">
            <a:avLst/>
          </a:prstGeom>
          <a:ln w="19050">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0" name="标题 1"/>
          <p:cNvSpPr>
            <a:spLocks noGrp="1"/>
          </p:cNvSpPr>
          <p:nvPr>
            <p:ph type="title"/>
          </p:nvPr>
        </p:nvSpPr>
        <p:spPr>
          <a:xfrm>
            <a:off x="3158344" y="2844170"/>
            <a:ext cx="2709800" cy="1098122"/>
          </a:xfrm>
          <a:prstGeom prst="rect">
            <a:avLst/>
          </a:prstGeom>
        </p:spPr>
        <p:txBody>
          <a:bodyPr/>
          <a:lstStyle>
            <a:lvl1pPr algn="l">
              <a:defRPr sz="2800">
                <a:solidFill>
                  <a:schemeClr val="bg1"/>
                </a:solidFill>
              </a:defRPr>
            </a:lvl1pPr>
          </a:lstStyle>
          <a:p>
            <a:r>
              <a:rPr lang="zh-CN" altLang="en-US" smtClean="0"/>
              <a:t>单击此处编辑母版标题样式</a:t>
            </a:r>
            <a:endParaRPr lang="zh-CN" altLang="en-US" dirty="0"/>
          </a:p>
        </p:txBody>
      </p:sp>
      <p:sp>
        <p:nvSpPr>
          <p:cNvPr id="13" name="内容占位符 2"/>
          <p:cNvSpPr>
            <a:spLocks noGrp="1"/>
          </p:cNvSpPr>
          <p:nvPr>
            <p:ph idx="1"/>
          </p:nvPr>
        </p:nvSpPr>
        <p:spPr>
          <a:xfrm>
            <a:off x="6156176" y="1604319"/>
            <a:ext cx="2880320" cy="3599999"/>
          </a:xfrm>
          <a:prstGeom prst="rect">
            <a:avLst/>
          </a:prstGeom>
        </p:spPr>
        <p:txBody>
          <a:bodyPr/>
          <a:lstStyle>
            <a:lvl1pPr marL="0" indent="0">
              <a:lnSpc>
                <a:spcPct val="150000"/>
              </a:lnSpc>
              <a:buFontTx/>
              <a:buNone/>
              <a:defRPr sz="1600">
                <a:solidFill>
                  <a:schemeClr val="bg1"/>
                </a:solidFill>
                <a:latin typeface="+mj-ea"/>
                <a:ea typeface="+mj-ea"/>
              </a:defRPr>
            </a:lvl1pPr>
            <a:lvl2pPr marL="457200" indent="0">
              <a:lnSpc>
                <a:spcPct val="150000"/>
              </a:lnSpc>
              <a:buFontTx/>
              <a:buNone/>
              <a:defRPr sz="1600">
                <a:solidFill>
                  <a:schemeClr val="bg1"/>
                </a:solidFill>
                <a:latin typeface="+mj-ea"/>
                <a:ea typeface="+mj-ea"/>
              </a:defRPr>
            </a:lvl2pPr>
            <a:lvl3pPr marL="914400" indent="0">
              <a:lnSpc>
                <a:spcPct val="150000"/>
              </a:lnSpc>
              <a:buFontTx/>
              <a:buNone/>
              <a:defRPr sz="1600">
                <a:solidFill>
                  <a:schemeClr val="bg1"/>
                </a:solidFill>
                <a:latin typeface="+mj-ea"/>
                <a:ea typeface="+mj-ea"/>
              </a:defRPr>
            </a:lvl3pPr>
            <a:lvl4pPr marL="1371600" indent="0">
              <a:lnSpc>
                <a:spcPct val="150000"/>
              </a:lnSpc>
              <a:buFontTx/>
              <a:buNone/>
              <a:defRPr sz="1600">
                <a:solidFill>
                  <a:schemeClr val="bg1"/>
                </a:solidFill>
                <a:latin typeface="+mj-ea"/>
                <a:ea typeface="+mj-ea"/>
              </a:defRPr>
            </a:lvl4pPr>
            <a:lvl5pPr marL="1828800" indent="0">
              <a:lnSpc>
                <a:spcPct val="150000"/>
              </a:lnSpc>
              <a:buFontTx/>
              <a:buNone/>
              <a:defRPr sz="1600">
                <a:solidFill>
                  <a:schemeClr val="bg1"/>
                </a:solidFill>
                <a:latin typeface="+mj-ea"/>
                <a:ea typeface="+mj-ea"/>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Tree>
    <p:extLst>
      <p:ext uri="{BB962C8B-B14F-4D97-AF65-F5344CB8AC3E}">
        <p14:creationId xmlns:p14="http://schemas.microsoft.com/office/powerpoint/2010/main" xmlns="" val="2493944314"/>
      </p:ext>
    </p:extLst>
  </p:cSld>
  <p:clrMapOvr>
    <a:masterClrMapping/>
  </p:clrMapOvr>
  <p:transition spd="slow">
    <p:push/>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1340768"/>
            <a:ext cx="6983760" cy="108012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8" name="直接连接符 17"/>
          <p:cNvCxnSpPr/>
          <p:nvPr userDrawn="1"/>
        </p:nvCxnSpPr>
        <p:spPr>
          <a:xfrm>
            <a:off x="6422770" y="1901003"/>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0" name="矩形 49"/>
          <p:cNvSpPr/>
          <p:nvPr userDrawn="1"/>
        </p:nvSpPr>
        <p:spPr>
          <a:xfrm>
            <a:off x="2160240" y="2476840"/>
            <a:ext cx="6983760" cy="108012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p:nvPr userDrawn="1"/>
        </p:nvCxnSpPr>
        <p:spPr>
          <a:xfrm>
            <a:off x="6422770" y="3037075"/>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57" name="矩形 56"/>
          <p:cNvSpPr/>
          <p:nvPr userDrawn="1"/>
        </p:nvSpPr>
        <p:spPr>
          <a:xfrm>
            <a:off x="2160240" y="3631386"/>
            <a:ext cx="6983760" cy="1080120"/>
          </a:xfrm>
          <a:prstGeom prst="rect">
            <a:avLst/>
          </a:prstGeom>
          <a:solidFill>
            <a:srgbClr val="DEB2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p:nvPr userDrawn="1"/>
        </p:nvCxnSpPr>
        <p:spPr>
          <a:xfrm>
            <a:off x="6422770" y="4191621"/>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64" name="矩形 63"/>
          <p:cNvSpPr/>
          <p:nvPr userDrawn="1"/>
        </p:nvSpPr>
        <p:spPr>
          <a:xfrm>
            <a:off x="2160240" y="4785932"/>
            <a:ext cx="6983760" cy="1080120"/>
          </a:xfrm>
          <a:prstGeom prst="rect">
            <a:avLst/>
          </a:prstGeom>
          <a:solidFill>
            <a:srgbClr val="5FBA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a:off x="6422770" y="5346167"/>
            <a:ext cx="2880000"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74" name="椭圆 73"/>
          <p:cNvSpPr/>
          <p:nvPr userDrawn="1"/>
        </p:nvSpPr>
        <p:spPr>
          <a:xfrm flipH="1">
            <a:off x="3004067"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命</a:t>
            </a:r>
          </a:p>
        </p:txBody>
      </p:sp>
      <p:sp>
        <p:nvSpPr>
          <p:cNvPr id="75" name="椭圆 74"/>
          <p:cNvSpPr/>
          <p:nvPr userDrawn="1"/>
        </p:nvSpPr>
        <p:spPr>
          <a:xfrm flipH="1">
            <a:off x="3491956"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题</a:t>
            </a:r>
          </a:p>
        </p:txBody>
      </p:sp>
      <p:sp>
        <p:nvSpPr>
          <p:cNvPr id="76" name="椭圆 75"/>
          <p:cNvSpPr/>
          <p:nvPr userDrawn="1"/>
        </p:nvSpPr>
        <p:spPr>
          <a:xfrm flipH="1">
            <a:off x="3979845"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CD242B"/>
                </a:solidFill>
                <a:latin typeface="微软雅黑" panose="020B0503020204020204" pitchFamily="34" charset="-122"/>
                <a:ea typeface="微软雅黑" panose="020B0503020204020204" pitchFamily="34" charset="-122"/>
              </a:rPr>
              <a:t>调</a:t>
            </a:r>
          </a:p>
        </p:txBody>
      </p:sp>
      <p:sp>
        <p:nvSpPr>
          <p:cNvPr id="77" name="椭圆 76"/>
          <p:cNvSpPr/>
          <p:nvPr userDrawn="1"/>
        </p:nvSpPr>
        <p:spPr>
          <a:xfrm flipH="1">
            <a:off x="4467734" y="1645053"/>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CD242B"/>
                </a:solidFill>
                <a:latin typeface="微软雅黑" panose="020B0503020204020204" pitchFamily="34" charset="-122"/>
                <a:ea typeface="微软雅黑" panose="020B0503020204020204" pitchFamily="34" charset="-122"/>
              </a:rPr>
              <a:t>研</a:t>
            </a:r>
            <a:endParaRPr lang="zh-CN" altLang="en-US" sz="2400" dirty="0">
              <a:solidFill>
                <a:srgbClr val="CD242B"/>
              </a:solidFill>
              <a:latin typeface="微软雅黑" panose="020B0503020204020204" pitchFamily="34" charset="-122"/>
              <a:ea typeface="微软雅黑" panose="020B0503020204020204" pitchFamily="34" charset="-122"/>
            </a:endParaRPr>
          </a:p>
        </p:txBody>
      </p:sp>
      <p:sp>
        <p:nvSpPr>
          <p:cNvPr id="78" name="TextBox 77"/>
          <p:cNvSpPr txBox="1"/>
          <p:nvPr userDrawn="1"/>
        </p:nvSpPr>
        <p:spPr>
          <a:xfrm>
            <a:off x="4902559" y="1600855"/>
            <a:ext cx="1620957" cy="523220"/>
          </a:xfrm>
          <a:prstGeom prst="rect">
            <a:avLst/>
          </a:prstGeom>
          <a:noFill/>
        </p:spPr>
        <p:txBody>
          <a:bodyPr wrap="none" rtlCol="0">
            <a:spAutoFit/>
          </a:bodyPr>
          <a:lstStyle/>
          <a:p>
            <a:r>
              <a:rPr lang="zh-CN" altLang="en-US" sz="2800" i="0" dirty="0" smtClean="0">
                <a:solidFill>
                  <a:schemeClr val="bg1"/>
                </a:solidFill>
                <a:latin typeface="+mj-ea"/>
                <a:ea typeface="+mj-ea"/>
              </a:rPr>
              <a:t>明析考向</a:t>
            </a:r>
            <a:endParaRPr lang="zh-CN" altLang="en-US" sz="2800" i="0" dirty="0">
              <a:solidFill>
                <a:schemeClr val="bg1"/>
              </a:solidFill>
              <a:latin typeface="+mj-ea"/>
              <a:ea typeface="+mj-ea"/>
            </a:endParaRPr>
          </a:p>
        </p:txBody>
      </p:sp>
      <p:sp>
        <p:nvSpPr>
          <p:cNvPr id="79" name="椭圆 78"/>
          <p:cNvSpPr/>
          <p:nvPr userDrawn="1"/>
        </p:nvSpPr>
        <p:spPr>
          <a:xfrm flipH="1">
            <a:off x="3004067"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热</a:t>
            </a:r>
          </a:p>
        </p:txBody>
      </p:sp>
      <p:sp>
        <p:nvSpPr>
          <p:cNvPr id="80" name="椭圆 79"/>
          <p:cNvSpPr/>
          <p:nvPr userDrawn="1"/>
        </p:nvSpPr>
        <p:spPr>
          <a:xfrm flipH="1">
            <a:off x="3491956"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E75E22"/>
                </a:solidFill>
                <a:latin typeface="微软雅黑" panose="020B0503020204020204" pitchFamily="34" charset="-122"/>
                <a:ea typeface="微软雅黑" panose="020B0503020204020204" pitchFamily="34" charset="-122"/>
              </a:rPr>
              <a:t>点</a:t>
            </a:r>
          </a:p>
        </p:txBody>
      </p:sp>
      <p:sp>
        <p:nvSpPr>
          <p:cNvPr id="81" name="椭圆 80"/>
          <p:cNvSpPr/>
          <p:nvPr userDrawn="1"/>
        </p:nvSpPr>
        <p:spPr>
          <a:xfrm flipH="1">
            <a:off x="3979845"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聚</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2" name="椭圆 81"/>
          <p:cNvSpPr/>
          <p:nvPr userDrawn="1"/>
        </p:nvSpPr>
        <p:spPr>
          <a:xfrm flipH="1">
            <a:off x="4467734" y="2782478"/>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E75E22"/>
                </a:solidFill>
                <a:latin typeface="微软雅黑" panose="020B0503020204020204" pitchFamily="34" charset="-122"/>
                <a:ea typeface="微软雅黑" panose="020B0503020204020204" pitchFamily="34" charset="-122"/>
              </a:rPr>
              <a:t>焦</a:t>
            </a:r>
            <a:endParaRPr lang="zh-CN" altLang="en-US" sz="2400" dirty="0">
              <a:solidFill>
                <a:srgbClr val="E75E22"/>
              </a:solidFill>
              <a:latin typeface="微软雅黑" panose="020B0503020204020204" pitchFamily="34" charset="-122"/>
              <a:ea typeface="微软雅黑" panose="020B0503020204020204" pitchFamily="34" charset="-122"/>
            </a:endParaRPr>
          </a:p>
        </p:txBody>
      </p:sp>
      <p:sp>
        <p:nvSpPr>
          <p:cNvPr id="83" name="TextBox 82"/>
          <p:cNvSpPr txBox="1"/>
          <p:nvPr userDrawn="1"/>
        </p:nvSpPr>
        <p:spPr>
          <a:xfrm>
            <a:off x="4902559" y="2738280"/>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归纳</a:t>
            </a:r>
            <a:r>
              <a:rPr lang="zh-CN" altLang="en-US" sz="2800" dirty="0">
                <a:solidFill>
                  <a:schemeClr val="bg1"/>
                </a:solidFill>
                <a:latin typeface="+mj-ea"/>
                <a:ea typeface="+mj-ea"/>
              </a:rPr>
              <a:t>拓展</a:t>
            </a:r>
            <a:endParaRPr lang="zh-CN" altLang="en-US" sz="2800" i="0" dirty="0">
              <a:solidFill>
                <a:schemeClr val="bg1"/>
              </a:solidFill>
              <a:latin typeface="+mj-ea"/>
              <a:ea typeface="+mj-ea"/>
            </a:endParaRPr>
          </a:p>
        </p:txBody>
      </p:sp>
      <p:sp>
        <p:nvSpPr>
          <p:cNvPr id="84" name="椭圆 83"/>
          <p:cNvSpPr/>
          <p:nvPr userDrawn="1"/>
        </p:nvSpPr>
        <p:spPr>
          <a:xfrm flipH="1">
            <a:off x="3004067"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典</a:t>
            </a:r>
          </a:p>
        </p:txBody>
      </p:sp>
      <p:sp>
        <p:nvSpPr>
          <p:cNvPr id="85" name="椭圆 84"/>
          <p:cNvSpPr/>
          <p:nvPr userDrawn="1"/>
        </p:nvSpPr>
        <p:spPr>
          <a:xfrm flipH="1">
            <a:off x="3491956"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题</a:t>
            </a:r>
          </a:p>
        </p:txBody>
      </p:sp>
      <p:sp>
        <p:nvSpPr>
          <p:cNvPr id="86" name="椭圆 85"/>
          <p:cNvSpPr/>
          <p:nvPr userDrawn="1"/>
        </p:nvSpPr>
        <p:spPr>
          <a:xfrm flipH="1">
            <a:off x="3979845"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试</a:t>
            </a:r>
          </a:p>
        </p:txBody>
      </p:sp>
      <p:sp>
        <p:nvSpPr>
          <p:cNvPr id="87" name="椭圆 86"/>
          <p:cNvSpPr/>
          <p:nvPr userDrawn="1"/>
        </p:nvSpPr>
        <p:spPr>
          <a:xfrm flipH="1">
            <a:off x="4467734" y="3942205"/>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DEB203"/>
                </a:solidFill>
                <a:latin typeface="微软雅黑" panose="020B0503020204020204" pitchFamily="34" charset="-122"/>
                <a:ea typeface="微软雅黑" panose="020B0503020204020204" pitchFamily="34" charset="-122"/>
              </a:rPr>
              <a:t>做</a:t>
            </a:r>
          </a:p>
        </p:txBody>
      </p:sp>
      <p:sp>
        <p:nvSpPr>
          <p:cNvPr id="88" name="TextBox 87"/>
          <p:cNvSpPr txBox="1"/>
          <p:nvPr userDrawn="1"/>
        </p:nvSpPr>
        <p:spPr>
          <a:xfrm>
            <a:off x="4902559" y="3898007"/>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评</a:t>
            </a:r>
            <a:r>
              <a:rPr lang="zh-CN" altLang="en-US" sz="2800" i="0" dirty="0" smtClean="0">
                <a:solidFill>
                  <a:schemeClr val="bg1"/>
                </a:solidFill>
                <a:latin typeface="+mj-ea"/>
                <a:ea typeface="+mj-ea"/>
              </a:rPr>
              <a:t>析指正</a:t>
            </a:r>
            <a:endParaRPr lang="zh-CN" altLang="en-US" sz="2800" i="0" dirty="0">
              <a:solidFill>
                <a:schemeClr val="bg1"/>
              </a:solidFill>
              <a:latin typeface="+mj-ea"/>
              <a:ea typeface="+mj-ea"/>
            </a:endParaRPr>
          </a:p>
        </p:txBody>
      </p:sp>
      <p:sp>
        <p:nvSpPr>
          <p:cNvPr id="89" name="椭圆 88"/>
          <p:cNvSpPr/>
          <p:nvPr userDrawn="1"/>
        </p:nvSpPr>
        <p:spPr>
          <a:xfrm flipH="1">
            <a:off x="3004067"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创</a:t>
            </a:r>
          </a:p>
        </p:txBody>
      </p:sp>
      <p:sp>
        <p:nvSpPr>
          <p:cNvPr id="90" name="椭圆 89"/>
          <p:cNvSpPr/>
          <p:nvPr userDrawn="1"/>
        </p:nvSpPr>
        <p:spPr>
          <a:xfrm flipH="1">
            <a:off x="3491956"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新</a:t>
            </a:r>
          </a:p>
        </p:txBody>
      </p:sp>
      <p:sp>
        <p:nvSpPr>
          <p:cNvPr id="91" name="椭圆 90"/>
          <p:cNvSpPr/>
          <p:nvPr userDrawn="1"/>
        </p:nvSpPr>
        <p:spPr>
          <a:xfrm flipH="1">
            <a:off x="3979845"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5FBA0F"/>
                </a:solidFill>
                <a:latin typeface="微软雅黑" panose="020B0503020204020204" pitchFamily="34" charset="-122"/>
                <a:ea typeface="微软雅黑" panose="020B0503020204020204" pitchFamily="34" charset="-122"/>
              </a:rPr>
              <a:t>模</a:t>
            </a:r>
          </a:p>
        </p:txBody>
      </p:sp>
      <p:sp>
        <p:nvSpPr>
          <p:cNvPr id="92" name="椭圆 91"/>
          <p:cNvSpPr/>
          <p:nvPr userDrawn="1"/>
        </p:nvSpPr>
        <p:spPr>
          <a:xfrm flipH="1">
            <a:off x="4467734" y="5090827"/>
            <a:ext cx="434825" cy="434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5FBA0F"/>
                </a:solidFill>
                <a:latin typeface="微软雅黑" panose="020B0503020204020204" pitchFamily="34" charset="-122"/>
                <a:ea typeface="微软雅黑" panose="020B0503020204020204" pitchFamily="34" charset="-122"/>
              </a:rPr>
              <a:t>拟</a:t>
            </a:r>
            <a:endParaRPr lang="zh-CN" altLang="en-US" sz="2400" dirty="0">
              <a:solidFill>
                <a:srgbClr val="5FBA0F"/>
              </a:solidFill>
              <a:latin typeface="微软雅黑" panose="020B0503020204020204" pitchFamily="34" charset="-122"/>
              <a:ea typeface="微软雅黑" panose="020B0503020204020204" pitchFamily="34" charset="-122"/>
            </a:endParaRPr>
          </a:p>
        </p:txBody>
      </p:sp>
      <p:sp>
        <p:nvSpPr>
          <p:cNvPr id="93" name="TextBox 92"/>
          <p:cNvSpPr txBox="1"/>
          <p:nvPr userDrawn="1"/>
        </p:nvSpPr>
        <p:spPr>
          <a:xfrm>
            <a:off x="4902559" y="5046629"/>
            <a:ext cx="1620957" cy="523220"/>
          </a:xfrm>
          <a:prstGeom prst="rect">
            <a:avLst/>
          </a:prstGeom>
          <a:noFill/>
        </p:spPr>
        <p:txBody>
          <a:bodyPr wrap="none" rtlCol="0">
            <a:spAutoFit/>
          </a:bodyPr>
          <a:lstStyle/>
          <a:p>
            <a:r>
              <a:rPr lang="zh-CN" altLang="en-US" sz="2800" dirty="0" smtClean="0">
                <a:solidFill>
                  <a:schemeClr val="bg1"/>
                </a:solidFill>
                <a:latin typeface="+mj-ea"/>
                <a:ea typeface="+mj-ea"/>
              </a:rPr>
              <a:t>预测</a:t>
            </a:r>
            <a:r>
              <a:rPr lang="zh-CN" altLang="en-US" sz="2800" dirty="0">
                <a:solidFill>
                  <a:schemeClr val="bg1"/>
                </a:solidFill>
                <a:latin typeface="+mj-ea"/>
                <a:ea typeface="+mj-ea"/>
              </a:rPr>
              <a:t>演练</a:t>
            </a:r>
            <a:endParaRPr lang="zh-CN" altLang="en-US" sz="2800" i="0" dirty="0">
              <a:solidFill>
                <a:schemeClr val="bg1"/>
              </a:solidFill>
              <a:latin typeface="+mj-ea"/>
              <a:ea typeface="+mj-ea"/>
            </a:endParaRPr>
          </a:p>
        </p:txBody>
      </p:sp>
    </p:spTree>
    <p:extLst>
      <p:ext uri="{BB962C8B-B14F-4D97-AF65-F5344CB8AC3E}">
        <p14:creationId xmlns:p14="http://schemas.microsoft.com/office/powerpoint/2010/main" xmlns="" val="1387326686"/>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2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57130" y="404664"/>
            <a:ext cx="2232248" cy="649050"/>
          </a:xfrm>
          <a:prstGeom prst="rect">
            <a:avLst/>
          </a:prstGeom>
        </p:spPr>
      </p:pic>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3713134" y="538157"/>
            <a:ext cx="848592"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cxnSp>
        <p:nvCxnSpPr>
          <p:cNvPr id="12" name="直接连接符 11"/>
          <p:cNvCxnSpPr/>
          <p:nvPr userDrawn="1"/>
        </p:nvCxnSpPr>
        <p:spPr>
          <a:xfrm>
            <a:off x="3801786" y="874706"/>
            <a:ext cx="688505"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21" Type="http://schemas.openxmlformats.org/officeDocument/2006/relationships/slide" Target="../slides/slide19.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20" Type="http://schemas.openxmlformats.org/officeDocument/2006/relationships/slide" Target="../slides/slide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 Target="../slides/slide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cstate="print"/>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nvSpPr>
        <p:spPr>
          <a:xfrm>
            <a:off x="3171825"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33638" y="0"/>
            <a:ext cx="1711621" cy="90872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latin typeface="黑体" panose="02010600030101010101" pitchFamily="2" charset="-122"/>
                <a:ea typeface="黑体" panose="02010600030101010101" pitchFamily="2" charset="-122"/>
              </a:rPr>
              <a:t>专题二</a:t>
            </a:r>
            <a:endParaRPr lang="zh-CN" altLang="en-US" b="1" dirty="0">
              <a:latin typeface="黑体" panose="02010600030101010101" pitchFamily="2" charset="-122"/>
              <a:ea typeface="黑体" panose="02010600030101010101" pitchFamily="2" charset="-122"/>
            </a:endParaRPr>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p:nvPicPr>
        <p:blipFill>
          <a:blip r:embed="rId17" cstate="print">
            <a:extLst>
              <a:ext uri="{28A0092B-C50C-407E-A947-70E740481C1C}">
                <a14:useLocalDpi xmlns:a14="http://schemas.microsoft.com/office/drawing/2010/main" xmlns="" val="0"/>
              </a:ext>
            </a:extLst>
          </a:blip>
          <a:stretch>
            <a:fillRect/>
          </a:stretch>
        </p:blipFill>
        <p:spPr>
          <a:xfrm>
            <a:off x="375627" y="161189"/>
            <a:ext cx="628650" cy="619125"/>
          </a:xfrm>
          <a:prstGeom prst="rect">
            <a:avLst/>
          </a:prstGeom>
        </p:spPr>
      </p:pic>
      <p:sp>
        <p:nvSpPr>
          <p:cNvPr id="29" name="TextBox 28"/>
          <p:cNvSpPr txBox="1"/>
          <p:nvPr/>
        </p:nvSpPr>
        <p:spPr>
          <a:xfrm>
            <a:off x="3235833" y="75617"/>
            <a:ext cx="2896947" cy="369332"/>
          </a:xfrm>
          <a:prstGeom prst="rect">
            <a:avLst/>
          </a:prstGeom>
          <a:noFill/>
        </p:spPr>
        <p:txBody>
          <a:bodyPr wrap="none" rtlCol="0">
            <a:spAutoFit/>
          </a:bodyPr>
          <a:lstStyle/>
          <a:p>
            <a:r>
              <a:rPr lang="zh-CN" altLang="zh-CN" sz="1800" b="1" dirty="0" smtClean="0">
                <a:solidFill>
                  <a:srgbClr val="C00000"/>
                </a:solidFill>
              </a:rPr>
              <a:t>学案</a:t>
            </a:r>
            <a:r>
              <a:rPr lang="en-US" altLang="zh-CN" sz="1800" b="1" dirty="0" smtClean="0">
                <a:solidFill>
                  <a:srgbClr val="C00000"/>
                </a:solidFill>
              </a:rPr>
              <a:t>7</a:t>
            </a:r>
            <a:r>
              <a:rPr lang="zh-CN" altLang="zh-CN" sz="1800" b="1" dirty="0" smtClean="0">
                <a:solidFill>
                  <a:srgbClr val="C00000"/>
                </a:solidFill>
              </a:rPr>
              <a:t>　学点技法</a:t>
            </a:r>
            <a:r>
              <a:rPr lang="en-US" altLang="zh-CN" sz="1800" b="1" dirty="0" smtClean="0">
                <a:solidFill>
                  <a:srgbClr val="C00000"/>
                </a:solidFill>
              </a:rPr>
              <a:t>,</a:t>
            </a:r>
            <a:r>
              <a:rPr lang="zh-CN" altLang="zh-CN" sz="1800" b="1" dirty="0" smtClean="0">
                <a:solidFill>
                  <a:srgbClr val="C00000"/>
                </a:solidFill>
              </a:rPr>
              <a:t>写出波澜</a:t>
            </a:r>
            <a:endParaRPr lang="zh-CN" altLang="en-US" b="1" dirty="0">
              <a:solidFill>
                <a:srgbClr val="C00000"/>
              </a:solidFill>
              <a:latin typeface="+mj-ea"/>
              <a:ea typeface="+mj-ea"/>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userDrawn="1"/>
        </p:nvSpPr>
        <p:spPr>
          <a:xfrm>
            <a:off x="3707904"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本案目标</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6" name="同侧圆角矩形 15">
            <a:hlinkClick r:id="rId19" action="ppaction://hlinksldjump" tooltip="点击进入"/>
          </p:cNvPr>
          <p:cNvSpPr/>
          <p:nvPr userDrawn="1"/>
        </p:nvSpPr>
        <p:spPr>
          <a:xfrm>
            <a:off x="4621738" y="607236"/>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自主学习</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4" name="同侧圆角矩形 13">
            <a:hlinkClick r:id="rId20" action="ppaction://hlinksldjump" tooltip="点击进入"/>
          </p:cNvPr>
          <p:cNvSpPr/>
          <p:nvPr userDrawn="1"/>
        </p:nvSpPr>
        <p:spPr>
          <a:xfrm>
            <a:off x="5537294"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合作探究</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
        <p:nvSpPr>
          <p:cNvPr id="18" name="同侧圆角矩形 17">
            <a:hlinkClick r:id="rId21" action="ppaction://hlinksldjump" tooltip="点击进入"/>
          </p:cNvPr>
          <p:cNvSpPr/>
          <p:nvPr userDrawn="1"/>
        </p:nvSpPr>
        <p:spPr>
          <a:xfrm>
            <a:off x="6442576" y="610414"/>
            <a:ext cx="845180"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C00000"/>
                </a:solidFill>
                <a:latin typeface="微软雅黑" panose="020B0503020204020204" pitchFamily="34" charset="-122"/>
                <a:ea typeface="微软雅黑" panose="020B0503020204020204" pitchFamily="34" charset="-122"/>
              </a:rPr>
              <a:t>巩固演练</a:t>
            </a:r>
            <a:endParaRPr lang="zh-CN" altLang="en-US" sz="12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61" r:id="rId5"/>
    <p:sldLayoutId id="2147483662"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11.xml"/><Relationship Id="rId1" Type="http://schemas.openxmlformats.org/officeDocument/2006/relationships/vmlDrawing" Target="../drawings/vmlDrawing2.v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9.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10.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87028" y="3064501"/>
            <a:ext cx="7137500" cy="669254"/>
          </a:xfrm>
        </p:spPr>
        <p:txBody>
          <a:bodyPr/>
          <a:lstStyle/>
          <a:p>
            <a:r>
              <a:rPr lang="zh-CN" altLang="zh-CN" sz="3200" dirty="0"/>
              <a:t>学案</a:t>
            </a:r>
            <a:r>
              <a:rPr lang="en-US" altLang="zh-CN" sz="3200" dirty="0"/>
              <a:t>7</a:t>
            </a:r>
            <a:r>
              <a:rPr lang="zh-CN" altLang="zh-CN" sz="3200" dirty="0"/>
              <a:t>　学点技法</a:t>
            </a:r>
            <a:r>
              <a:rPr lang="en-US" altLang="zh-CN" sz="3200" dirty="0"/>
              <a:t>,</a:t>
            </a:r>
            <a:r>
              <a:rPr lang="zh-CN" altLang="zh-CN" sz="3200" dirty="0"/>
              <a:t>写出波澜</a:t>
            </a:r>
          </a:p>
        </p:txBody>
      </p:sp>
    </p:spTree>
    <p:extLst>
      <p:ext uri="{BB962C8B-B14F-4D97-AF65-F5344CB8AC3E}">
        <p14:creationId xmlns:p14="http://schemas.microsoft.com/office/powerpoint/2010/main" xmlns="" val="3310792235"/>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a:t>
            </a:fld>
            <a:r>
              <a:rPr lang="en-US" altLang="zh-CN" smtClean="0"/>
              <a:t>-</a:t>
            </a:r>
            <a:endParaRPr lang="zh-CN" altLang="en-US" dirty="0"/>
          </a:p>
        </p:txBody>
      </p:sp>
      <p:sp>
        <p:nvSpPr>
          <p:cNvPr id="4" name="矩形 3"/>
          <p:cNvSpPr>
            <a:spLocks noChangeAspect="1"/>
          </p:cNvSpPr>
          <p:nvPr/>
        </p:nvSpPr>
        <p:spPr>
          <a:xfrm>
            <a:off x="508000" y="2004980"/>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设置情节的波澜要注意哪些问题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不能为设置波澜而设置波澜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波澜的设置要有利于表达主题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有利于塑造人物形象。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波澜的设置要在整体构思时考虑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以便合理建构全文的框架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设置的波澜要合乎生活、艺术的逻辑。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波澜是情节的起伏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不是细节的扩展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设置波澜应注意内容的衔接和前后的照应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线索要交代清楚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故事要完整</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48367846"/>
      </p:ext>
    </p:extLst>
  </p:cSld>
  <p:clrMapOvr>
    <a:masterClrMapping/>
  </p:clrMapOvr>
  <mc:AlternateContent xmlns:mc="http://schemas.openxmlformats.org/markup-compatibility/2006">
    <mc:Choice xmlns:p14="http://schemas.microsoft.com/office/powerpoint/2010/main" xmlns="" Requires="p14">
      <p:transition spd="slow" p14:dur="14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11</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51918945"/>
              </p:ext>
            </p:extLst>
          </p:nvPr>
        </p:nvGraphicFramePr>
        <p:xfrm>
          <a:off x="508000" y="1124744"/>
          <a:ext cx="8128000" cy="978590"/>
        </p:xfrm>
        <a:graphic>
          <a:graphicData uri="http://schemas.openxmlformats.org/presentationml/2006/ole">
            <p:oleObj spid="_x0000_s116748" name="文档" r:id="rId3" imgW="3837032" imgH="462224" progId="">
              <p:embed/>
            </p:oleObj>
          </a:graphicData>
        </a:graphic>
      </p:graphicFrame>
      <p:sp>
        <p:nvSpPr>
          <p:cNvPr id="5" name="矩形 4"/>
          <p:cNvSpPr>
            <a:spLocks noChangeAspect="1"/>
          </p:cNvSpPr>
          <p:nvPr/>
        </p:nvSpPr>
        <p:spPr>
          <a:xfrm>
            <a:off x="508000" y="159668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伏笔法。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就是在前文中对后文将要出现的具有关键性意义的人物或事件作出提示或暗示。前文埋好伏笔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在后文揭示时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读者就能恍然大悟。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悬念法。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即在情节发展中设置悬疑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使读者产生急切的期盼心理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然后在适当的时机揭开谜底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使读者释然。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抑扬法。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就是在表现人物时欲扬先抑、欲抑先扬或明扬实抑、明抑实扬以造成峰回路转的艺术效果的写作方法。运用抑扬法须注意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欲扬先抑之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或欲抑先扬之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均只用于外表等非本质方面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或出于误会误判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否则就会适得其反。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93227764"/>
      </p:ext>
    </p:extLst>
  </p:cSld>
  <p:clrMapOvr>
    <a:masterClrMapping/>
  </p:clrMapOvr>
  <mc:AlternateContent xmlns:mc="http://schemas.openxmlformats.org/markup-compatibility/2006">
    <mc:Choice xmlns:p14="http://schemas.microsoft.com/office/powerpoint/2010/main" xmlns="" Requires="p14">
      <p:transition spd="slow" p14:dur="1400">
        <p:pull dir="lu"/>
      </p:transition>
    </mc:Choice>
    <mc:Fallback>
      <p:transition spd="slow">
        <p:pull dir="l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12</a:t>
            </a:fld>
            <a:r>
              <a:rPr lang="en-US" altLang="zh-CN" smtClean="0"/>
              <a:t>-</a:t>
            </a:r>
            <a:endParaRPr lang="zh-CN" altLang="en-US" dirty="0"/>
          </a:p>
        </p:txBody>
      </p:sp>
      <p:sp>
        <p:nvSpPr>
          <p:cNvPr id="4" name="矩形 3"/>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误会法。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是由于人认识、理解的偏差以及人与人之间缺乏沟通而导致对对方意思的误解或认识错位。误会能使故事情节朝着意外的方向发展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从而掀起故事的波澜。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巧合法。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巧合指低概率、偶发性的事件发生了。常见的是由于非规律性的原因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导致某种规律性的现象出现。误会往往和巧合有密切的关系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有时一些重大的误会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发端于细小的偶然的巧合。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突转法。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突转指情节的突然转变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这种转变往往是作品中的人物和读者始料不及的。突转法的运用能造成强烈的戏剧性。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下面是</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年高考上海卷的优秀作文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请根据文中的点评对这篇记叙文作综评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看看它是怎样写出波澜的。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6212419"/>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13</a:t>
            </a:fld>
            <a:r>
              <a:rPr lang="en-US" altLang="zh-CN" smtClean="0"/>
              <a:t>-</a:t>
            </a:r>
            <a:endParaRPr lang="zh-CN" altLang="en-US" dirty="0"/>
          </a:p>
        </p:txBody>
      </p:sp>
      <p:sp>
        <p:nvSpPr>
          <p:cNvPr id="5" name="矩形 4"/>
          <p:cNvSpPr>
            <a:spLocks noChangeAspect="1"/>
          </p:cNvSpPr>
          <p:nvPr/>
        </p:nvSpPr>
        <p:spPr>
          <a:xfrm>
            <a:off x="508000" y="1000181"/>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更重要的事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上海考生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手里捧着奶奶做的虎头鞋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我终于明白了这些天我们所忽略掉的更重要的事。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开篇点题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同时引起悬念。</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一家人筹划许久的家庭聚会终于得以实现了。半个月以来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奶奶的生日聚会是大家共同期待的最重要的事。妈妈忙着采购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爸爸负责联系亲属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婶婶去买蛋糕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兴高采烈地问妹妹要什么口味。一家人情绪高涨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好不热闹。久违的团聚气氛让我感到阵阵温暖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而我心里却总有一丝难以言说的不安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是否有什么更重要的事被我们遗忘了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交代了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半个月以来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奶奶的生日聚会是大家共同期待的最重要的事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继而提出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是否有什么更重要的事被我们遗忘了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继续设疑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初显波澜。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65957999"/>
      </p:ext>
    </p:extLst>
  </p:cSld>
  <p:clrMapOvr>
    <a:masterClrMapping/>
  </p:clrMapOvr>
  <mc:AlternateContent xmlns:mc="http://schemas.openxmlformats.org/markup-compatibility/2006">
    <mc:Choice xmlns:p14="http://schemas.microsoft.com/office/powerpoint/2010/main" xmlns="" Requires="p14">
      <p:transition spd="slow" p14:dur="1400">
        <p:strips/>
      </p:transition>
    </mc:Choice>
    <mc:Fallback>
      <p:transition spd="slow">
        <p:strip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14</a:t>
            </a:fld>
            <a:r>
              <a:rPr lang="en-US" altLang="zh-CN" smtClean="0"/>
              <a:t>-</a:t>
            </a:r>
            <a:endParaRPr lang="zh-CN" altLang="en-US" dirty="0"/>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怎么不吃了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我推开房门问。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奶奶吃饱了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让你叔叔伯伯再喝点酒吧。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我看着奶奶又捧起白布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绣花针带着彩线再次舞动起来。我这才注意到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柜里不知何时又多了三五幅绣品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还有好几双精致玲珑的虎头鞋。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我随手捧起一双细细端详。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做了这么多为什么不送掉些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我本是随口一问。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这幅呀将来给你挂在新房里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这两幅给你姐姐妹妹。虎头鞋你们一人两双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将来给孩子穿。奶奶还给你们做了几件睡衣</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这是情节的高潮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奶奶的话出乎我们所有人的意料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是最大的一处波澜。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00621760"/>
      </p:ext>
    </p:extLst>
  </p:cSld>
  <p:clrMapOvr>
    <a:masterClrMapping/>
  </p:clrMapOvr>
  <mc:AlternateContent xmlns:mc="http://schemas.openxmlformats.org/markup-compatibility/2006">
    <mc:Choice xmlns:p14="http://schemas.microsoft.com/office/powerpoint/2010/main" xmlns="" Requires="p14">
      <p:transition spd="slow" p14:dur="1400">
        <p:cover/>
      </p:transition>
    </mc:Choice>
    <mc:Fallback>
      <p:transition spd="slow">
        <p:cove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15</a:t>
            </a:fld>
            <a:r>
              <a:rPr lang="en-US" altLang="zh-CN" smtClean="0"/>
              <a:t>-</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鼻子突然酸了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我没有再听下去。奶奶的生日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妹妹在吃着自己最爱的蛋糕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叔叔伯伯们谈论的是汽车和股票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所有人为了聚会而聚会。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她在给我们准备礼物。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被我们忘掉的事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那就是今天是奶奶的生日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是那个一直以来牵挂着子女、早已把奉献当成习惯的奶奶的生日。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通过抒情点题。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忍了忍泪水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我上前挽住奶奶的手臂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奶奶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明天您跟我们一起去西太湖散步吧。让爸爸开车送您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那儿晚上可漂亮了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以淡淡的描述性情节收尾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更添温馨色彩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余味无穷。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【综评】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92302812"/>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16</a:t>
            </a:fld>
            <a:r>
              <a:rPr lang="en-US" altLang="zh-CN" smtClean="0"/>
              <a:t>-</a:t>
            </a:r>
            <a:endParaRPr lang="zh-CN" altLang="en-US" dirty="0"/>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【参考示例】</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本文是简单写人记事散文中情节波澜处理的佳构。文章在开头点出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更重要的事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虎头鞋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为后文作铺垫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倒叙手法十分巧妙。之后众人的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忙碌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与奶奶的独自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安静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形成强烈对比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给人以感觉落差。对奶奶的细节描写抓住了一个特写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将其放大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体现奶奶的默默无闻、被子女忽略。当奶奶离开寿宴时情节开始转折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奶奶的语言很好地推动了主旨的深化与感情的升华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与前文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忽略掉的更重要的事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体现奶奶对子女的无私奉献。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99635563"/>
      </p:ext>
    </p:extLst>
  </p:cSld>
  <p:clrMapOvr>
    <a:masterClrMapping/>
  </p:clrMapOvr>
  <mc:AlternateContent xmlns:mc="http://schemas.openxmlformats.org/markup-compatibility/2006">
    <mc:Choice xmlns:p14="http://schemas.microsoft.com/office/powerpoint/2010/main" xmlns="" Requires="p14">
      <p:transition spd="slow" p14:dur="1400">
        <p:cut thruBlk="1"/>
      </p:transition>
    </mc:Choice>
    <mc:Fallback>
      <p:transition spd="slow">
        <p:cut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17</a:t>
            </a:fld>
            <a:r>
              <a:rPr lang="en-US" altLang="zh-CN" smtClean="0"/>
              <a:t>-</a:t>
            </a:r>
            <a:endParaRPr lang="zh-CN" altLang="en-US" dirty="0"/>
          </a:p>
        </p:txBody>
      </p:sp>
      <p:pic>
        <p:nvPicPr>
          <p:cNvPr id="12" name="个性化小尝试.eps" descr="id:2147504287;FounderCES"/>
          <p:cNvPicPr/>
          <p:nvPr/>
        </p:nvPicPr>
        <p:blipFill>
          <a:blip r:embed="rId2" cstate="print"/>
          <a:stretch>
            <a:fillRect/>
          </a:stretch>
        </p:blipFill>
        <p:spPr>
          <a:xfrm>
            <a:off x="818927" y="1289542"/>
            <a:ext cx="2456929" cy="398826"/>
          </a:xfrm>
          <a:prstGeom prst="rect">
            <a:avLst/>
          </a:prstGeom>
        </p:spPr>
      </p:pic>
      <p:sp>
        <p:nvSpPr>
          <p:cNvPr id="4" name="矩形 3"/>
          <p:cNvSpPr>
            <a:spLocks noChangeAspect="1"/>
          </p:cNvSpPr>
          <p:nvPr/>
        </p:nvSpPr>
        <p:spPr>
          <a:xfrm>
            <a:off x="508000" y="1853935"/>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续写后面的情节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出人意料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情理之中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停电了。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我把头埋在那堆复习资料里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有气无力地说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有蜡烛吗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我听到父亲在摸索什么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然后听到一声轻微的叹息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蜡烛放哪儿去了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咱农村咋老停电呢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敏儿还有三个月就要考大学了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还得看书呢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听着父亲的唠叨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我无奈地摇摇头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径直出去买蜡烛。回来时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1440867"/>
      </p:ext>
    </p:extLst>
  </p:cSld>
  <p:clrMapOvr>
    <a:masterClrMapping/>
  </p:clrMapOvr>
  <mc:AlternateContent xmlns:mc="http://schemas.openxmlformats.org/markup-compatibility/2006">
    <mc:Choice xmlns:p14="http://schemas.microsoft.com/office/powerpoint/2010/main" xmlns="" Requires="p14">
      <p:transition spd="slow" p14:dur="1400">
        <p:strips dir="ld"/>
      </p:transition>
    </mc:Choice>
    <mc:Fallback>
      <p:transition spd="slow">
        <p:strips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18</a:t>
            </a:fld>
            <a:r>
              <a:rPr lang="en-US" altLang="zh-CN" smtClean="0"/>
              <a:t>-</a:t>
            </a:r>
            <a:endParaRPr lang="zh-CN" altLang="en-US" dirty="0"/>
          </a:p>
        </p:txBody>
      </p:sp>
      <p:sp>
        <p:nvSpPr>
          <p:cNvPr id="3" name="矩形 2"/>
          <p:cNvSpPr>
            <a:spLocks noChangeAspect="1"/>
          </p:cNvSpPr>
          <p:nvPr/>
        </p:nvSpPr>
        <p:spPr>
          <a:xfrm>
            <a:off x="508000" y="2310467"/>
            <a:ext cx="8128000" cy="2491067"/>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【原文的结尾】</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我发现电已经来了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屋顶上的灯泡正亮得通明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而写字台上一根短短的蜡烛也发着微弱的光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一上一下地跳动着。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你刚走我就找到蜡烛了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这回你看书免得黑了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父亲一边说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一边习惯性地向上努力地睁着那双什么也看不见的眼睛。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透过那跳动的烛焰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闪闪的泪光中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我发现父亲欣慰地笑着。猛地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我的心里一亮</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4547592"/>
      </p:ext>
    </p:extLst>
  </p:cSld>
  <p:clrMapOvr>
    <a:masterClrMapping/>
  </p:clrMapOvr>
  <mc:AlternateContent xmlns:mc="http://schemas.openxmlformats.org/markup-compatibility/2006">
    <mc:Choice xmlns:p14="http://schemas.microsoft.com/office/powerpoint/2010/main" xmlns="" Requires="p14">
      <p:transition spd="slow" p14:dur="1400">
        <p:cover dir="rd"/>
      </p:transition>
    </mc:Choice>
    <mc:Fallback>
      <p:transition spd="slow">
        <p:cover dir="r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19</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pic>
        <p:nvPicPr>
          <p:cNvPr id="10" name="对点训练.eps" descr="id:2147504317;FounderCES"/>
          <p:cNvPicPr/>
          <p:nvPr/>
        </p:nvPicPr>
        <p:blipFill>
          <a:blip r:embed="rId4" cstate="print"/>
          <a:stretch>
            <a:fillRect/>
          </a:stretch>
        </p:blipFill>
        <p:spPr>
          <a:xfrm>
            <a:off x="395536" y="1412776"/>
            <a:ext cx="1877829" cy="360040"/>
          </a:xfrm>
          <a:prstGeom prst="rect">
            <a:avLst/>
          </a:prstGeom>
        </p:spPr>
      </p:pic>
      <p:sp>
        <p:nvSpPr>
          <p:cNvPr id="4" name="矩形 3"/>
          <p:cNvSpPr>
            <a:spLocks noChangeAspect="1"/>
          </p:cNvSpPr>
          <p:nvPr/>
        </p:nvSpPr>
        <p:spPr>
          <a:xfrm>
            <a:off x="508000" y="183349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请续写一个合适的情节来结尾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使得文章有波澜。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四封书信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赵老师清了清嗓子说道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以后要注意。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赵老师接着又说了起来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今天早上我从咱们班的信箱里看到这样一封信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是写给孟云同学的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寄信人地址是</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。像这样的信我已经看到四封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没盖邮戳。前三封信一直扣留在我这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没交给孟云同学。这四封信笔迹相同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显然是出自一人之手。我想大家一定知道这是什么信。同学们呀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考上这所重点中学不容易呀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家长对你们抱有多大的希望啊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你们可不能这么小就</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现在请这个人自觉站起来。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接着下面一阵窃窃私语。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你这样做是不礼貌的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是违法行为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王宇站起来。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那么你说应该怎么办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5273117"/>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了解并掌握记叙文写作的基本要求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做到记叙有波澜。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掌握记叙文写得波澜起伏的六种常见手法。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66363210"/>
      </p:ext>
    </p:extLst>
  </p:cSld>
  <p:clrMapOvr>
    <a:masterClrMapping/>
  </p:clrMapOvr>
  <mc:AlternateContent xmlns:mc="http://schemas.openxmlformats.org/markup-compatibility/2006">
    <mc:Choice xmlns:p14="http://schemas.microsoft.com/office/powerpoint/2010/main" xmlns="" Requires="p14">
      <p:transition spd="slow" p14:dur="800">
        <p:pull dir="lu"/>
      </p:transition>
    </mc:Choice>
    <mc:Fallback>
      <p:transition spd="slow">
        <p:pull dir="l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20</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75788"/>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把信还给孟云。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赵老师没有再和他讲下去。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一定是王宇干的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有一个人小声嘀咕道。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总之我希望那个人自觉站起来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当着大家的面承认错误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我就不追究了。孟云一向成绩拔尖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若是发生那样的事情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有百害而无一利。所以我请那个人自觉地站起来。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不要侮辱别人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孟云哭着站了起来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请把信还给我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老师知道你是个好学生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不要难为情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你也不知道要发生这样的事情。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是我写的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一个响亮的声音盖住了窃窃私语。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大家迅速把目光都投向了他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请把信还给孟云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你没有权利扣留别人的信件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这是极不道德的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老师被这几句话惊呆了。他茫然若失地看着秦锐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秦锐像一头被激怒了的狮子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眼睛中似乎还含着泪花。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1856297"/>
      </p:ext>
    </p:extLst>
  </p:cSld>
  <p:clrMapOvr>
    <a:masterClrMapping/>
  </p:clrMapOvr>
  <mc:AlternateContent xmlns:mc="http://schemas.openxmlformats.org/markup-compatibility/2006">
    <mc:Choice xmlns:p14="http://schemas.microsoft.com/office/powerpoint/2010/main" xmlns="" Requires="p14">
      <p:transition spd="slow" p14:dur="14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21</a:t>
            </a:fld>
            <a:r>
              <a:rPr lang="en-US" altLang="zh-CN" smtClean="0"/>
              <a:t>-</a:t>
            </a:r>
            <a:endParaRPr lang="zh-CN" altLang="en-US" dirty="0"/>
          </a:p>
        </p:txBody>
      </p:sp>
      <p:sp>
        <p:nvSpPr>
          <p:cNvPr id="11" name="圆角矩形 10">
            <a:hlinkClick r:id="rId2" action="ppaction://hlinksldjump"/>
          </p:cNvPr>
          <p:cNvSpPr/>
          <p:nvPr/>
        </p:nvSpPr>
        <p:spPr>
          <a:xfrm>
            <a:off x="395536" y="1052512"/>
            <a:ext cx="47205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12" name="圆角矩形 11">
            <a:hlinkClick r:id="rId3" action="ppaction://hlinksldjump"/>
          </p:cNvPr>
          <p:cNvSpPr/>
          <p:nvPr/>
        </p:nvSpPr>
        <p:spPr>
          <a:xfrm>
            <a:off x="940427" y="1052512"/>
            <a:ext cx="471600"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4" name="矩形 3"/>
          <p:cNvSpPr>
            <a:spLocks noChangeAspect="1"/>
          </p:cNvSpPr>
          <p:nvPr/>
        </p:nvSpPr>
        <p:spPr>
          <a:xfrm>
            <a:off x="508000" y="2318000"/>
            <a:ext cx="8128000" cy="2475999"/>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【原作的结尾】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秦锐一个箭步跨过去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夺过老师手中的信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用力拆开其中的一封大声读道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谢谢你的关心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孟云同学。你说给我补课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好意我领了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但是我没有心思补课。说实话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我受不了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受不了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受不了这突发的事。我的爸爸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他哽咽了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没有往下读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迅速地收起书包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搭在肩上一溜烟跑了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只有那四封信平静地躺在桌上。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481334383"/>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22</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pic>
        <p:nvPicPr>
          <p:cNvPr id="9" name="押题篇章写作.eps" descr="id:2147504324;FounderCES"/>
          <p:cNvPicPr/>
          <p:nvPr/>
        </p:nvPicPr>
        <p:blipFill>
          <a:blip r:embed="rId4" cstate="print"/>
          <a:stretch>
            <a:fillRect/>
          </a:stretch>
        </p:blipFill>
        <p:spPr>
          <a:xfrm>
            <a:off x="395536" y="1484784"/>
            <a:ext cx="2445296" cy="396937"/>
          </a:xfrm>
          <a:prstGeom prst="rect">
            <a:avLst/>
          </a:prstGeom>
        </p:spPr>
      </p:pic>
      <p:sp>
        <p:nvSpPr>
          <p:cNvPr id="3" name="矩形 2"/>
          <p:cNvSpPr>
            <a:spLocks noChangeAspect="1"/>
          </p:cNvSpPr>
          <p:nvPr/>
        </p:nvSpPr>
        <p:spPr>
          <a:xfrm>
            <a:off x="508000" y="1977169"/>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宰相肚里能撑船。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有仇不报非君子。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知无不言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言无不尽。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自有道理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沉默是金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也是至理名言。古训要人们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宁可玉碎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不能瓦全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可是又告诫我们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留得青山在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不怕没柴烧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。网络上正流行一个说法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看过上百句格言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就能够立刻让你智商归零。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上面的材料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引发你怎样的感悟和联想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请就此写一篇不少于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字的议论文或记叙文。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必须符合文体要求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角度自选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67521516"/>
      </p:ext>
    </p:extLst>
  </p:cSld>
  <p:clrMapOvr>
    <a:masterClrMapping/>
  </p:clrMapOvr>
  <mc:AlternateContent xmlns:mc="http://schemas.openxmlformats.org/markup-compatibility/2006">
    <mc:Choice xmlns:p14="http://schemas.microsoft.com/office/powerpoint/2010/main" xmlns="" Requires="p14">
      <p:transition spd="slow" p14:dur="1400">
        <p:strips dir="rd"/>
      </p:transition>
    </mc:Choice>
    <mc:Fallback>
      <p:transition spd="slow">
        <p:strips dir="rd"/>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8172450" y="508000"/>
            <a:ext cx="971550" cy="365125"/>
          </a:xfrm>
        </p:spPr>
        <p:txBody>
          <a:bodyPr/>
          <a:lstStyle/>
          <a:p>
            <a:pPr algn="ctr"/>
            <a:r>
              <a:rPr lang="en-US" altLang="zh-CN" smtClean="0"/>
              <a:t>-</a:t>
            </a:r>
            <a:fld id="{4BF17FCF-D4DA-449D-A468-DDB7E43619E6}" type="slidenum">
              <a:rPr lang="zh-CN" altLang="en-US" smtClean="0"/>
              <a:pPr algn="ctr"/>
              <a:t>23</a:t>
            </a:fld>
            <a:r>
              <a:rPr lang="en-US" altLang="zh-CN" smtClean="0"/>
              <a:t>-</a:t>
            </a:r>
            <a:endParaRPr lang="zh-CN" altLang="en-US" dirty="0"/>
          </a:p>
        </p:txBody>
      </p:sp>
      <p:sp>
        <p:nvSpPr>
          <p:cNvPr id="16" name="圆角矩形 15">
            <a:hlinkClick r:id="rId2" action="ppaction://hlinksldjump"/>
          </p:cNvPr>
          <p:cNvSpPr/>
          <p:nvPr/>
        </p:nvSpPr>
        <p:spPr>
          <a:xfrm>
            <a:off x="395536" y="1052512"/>
            <a:ext cx="47205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18" name="圆角矩形 17">
            <a:hlinkClick r:id="rId3" action="ppaction://hlinksldjump"/>
          </p:cNvPr>
          <p:cNvSpPr/>
          <p:nvPr/>
        </p:nvSpPr>
        <p:spPr>
          <a:xfrm>
            <a:off x="940427" y="1052512"/>
            <a:ext cx="471600"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4" name="矩形 3"/>
          <p:cNvSpPr>
            <a:spLocks noChangeAspect="1"/>
          </p:cNvSpPr>
          <p:nvPr/>
        </p:nvSpPr>
        <p:spPr>
          <a:xfrm>
            <a:off x="508000" y="2107334"/>
            <a:ext cx="8128000" cy="289733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这则材料可分两层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第一层写格言之间的矛盾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其实是要求我们辩证地看问题。任何事物都不是绝对的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它们之间存在着这样或那样的矛盾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但矛盾在一定条件下也会相互转化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要具体问题具体分析。第二层写的是一种对不同言论一概接受后无所适从的状态。可以由此来分析对于具有权威性的言论如何来接受的问题。应注意的是该材料关注的是对内涵指向相反的格言应有的态度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而不是关注格言本身。</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18021128"/>
      </p:ext>
    </p:extLst>
  </p:cSld>
  <p:clrMapOvr>
    <a:masterClrMapping/>
  </p:clrMapOvr>
  <mc:AlternateContent xmlns:mc="http://schemas.openxmlformats.org/markup-compatibility/2006">
    <mc:Choice xmlns:p14="http://schemas.microsoft.com/office/powerpoint/2010/main" xmlns="" Requires="p14">
      <p:transition spd="slow" p14:dur="1400">
        <p:strips dir="ru"/>
      </p:transition>
    </mc:Choice>
    <mc:Fallback>
      <p:transition spd="slow">
        <p:strips dir="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415014249"/>
              </p:ext>
            </p:extLst>
          </p:nvPr>
        </p:nvGraphicFramePr>
        <p:xfrm>
          <a:off x="508000" y="1174706"/>
          <a:ext cx="8128000" cy="978590"/>
        </p:xfrm>
        <a:graphic>
          <a:graphicData uri="http://schemas.openxmlformats.org/presentationml/2006/ole">
            <p:oleObj spid="_x0000_s115724" name="文档" r:id="rId3" imgW="3837032" imgH="462224" progId="">
              <p:embed/>
            </p:oleObj>
          </a:graphicData>
        </a:graphic>
      </p:graphicFrame>
      <p:sp>
        <p:nvSpPr>
          <p:cNvPr id="4" name="矩形 3"/>
          <p:cNvSpPr>
            <a:spLocks noChangeAspect="1"/>
          </p:cNvSpPr>
          <p:nvPr/>
        </p:nvSpPr>
        <p:spPr>
          <a:xfrm>
            <a:off x="508000" y="172998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在一次班会课上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同学们围绕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我看老实和聪明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展开了讨论。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老实是实诚、忠厚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聪明是机智、敏锐。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老实和聪明能为一个人兼而有之。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老实是另一种聪明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聪明未必是真聪明。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联系现实生活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结合自己的思考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题目自拟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立意自定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文体自选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不得抄袭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用规范汉字书写。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33969546"/>
      </p:ext>
    </p:extLst>
  </p:cSld>
  <p:clrMapOvr>
    <a:masterClrMapping/>
  </p:clrMapOvr>
  <mc:AlternateContent xmlns:mc="http://schemas.openxmlformats.org/markup-compatibility/2006">
    <mc:Choice xmlns:p14="http://schemas.microsoft.com/office/powerpoint/2010/main" xmlns="" Requires="p14">
      <p:transition spd="slow" p14:dur="1400">
        <p:cover dir="ru"/>
      </p:transition>
    </mc:Choice>
    <mc:Fallback>
      <p:transition spd="slow">
        <p:cover dir="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4</a:t>
            </a:fld>
            <a:r>
              <a:rPr lang="en-US" altLang="zh-CN" smtClean="0"/>
              <a:t>-</a:t>
            </a:r>
            <a:endParaRPr lang="zh-CN" altLang="en-US" dirty="0"/>
          </a:p>
        </p:txBody>
      </p:sp>
      <p:pic>
        <p:nvPicPr>
          <p:cNvPr id="5" name="考场佳作.eps" descr="id:2147504361;FounderCES"/>
          <p:cNvPicPr/>
          <p:nvPr/>
        </p:nvPicPr>
        <p:blipFill>
          <a:blip r:embed="rId2" cstate="print"/>
          <a:stretch>
            <a:fillRect/>
          </a:stretch>
        </p:blipFill>
        <p:spPr>
          <a:xfrm>
            <a:off x="508000" y="1052736"/>
            <a:ext cx="1873682" cy="403411"/>
          </a:xfrm>
          <a:prstGeom prst="rect">
            <a:avLst/>
          </a:prstGeom>
        </p:spPr>
      </p:pic>
      <p:sp>
        <p:nvSpPr>
          <p:cNvPr id="4" name="矩形 3"/>
          <p:cNvSpPr>
            <a:spLocks noChangeAspect="1"/>
          </p:cNvSpPr>
          <p:nvPr/>
        </p:nvSpPr>
        <p:spPr>
          <a:xfrm>
            <a:off x="508000" y="1344829"/>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归</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四川考生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两对眼珠带着探究性的目光扫过对方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犀利的审视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肃穆的打量。继而这沉默的交锋中迸出一丝酸楚的悲哀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逐渐汇成了一注柔软而淡淡的欣羡。天空肆意地演奏着它的暴雨交响曲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群魔起舞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风脚急蹄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雨弹乱注。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错乱的雨珠浸湿了它柔顺的毛发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一颗颗钉在心上。它将心里的刺痒压下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缓缓开了口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你一定是一条老实的狗</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你一定是一条聪明的狗。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那条从乡下来的狗静静看着它。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谈话声戛然而止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雨声沥沥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像是要掩盖一种蔓延的静寂。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良久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那条从城里来的狗缓缓趴下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将头枕在潮湿的泥土上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我似是有些羡慕你。别人都说你尽忠尽职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踏实肯干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一提起你都是止不住的赞扬。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847982"/>
      </p:ext>
    </p:extLst>
  </p:cSld>
  <p:clrMapOvr>
    <a:masterClrMapping/>
  </p:clrMapOvr>
  <mc:AlternateContent xmlns:mc="http://schemas.openxmlformats.org/markup-compatibility/2006">
    <mc:Choice xmlns:p14="http://schemas.microsoft.com/office/powerpoint/2010/main" xmlns="" Requires="p14">
      <p:transition spd="slow" p14:dur="1400">
        <p:pull dir="u"/>
      </p:transition>
    </mc:Choice>
    <mc:Fallback>
      <p:transition spd="slow">
        <p:pull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a:t>
            </a:fld>
            <a:r>
              <a:rPr lang="en-US" altLang="zh-CN" smtClean="0"/>
              <a:t>-</a:t>
            </a:r>
            <a:endParaRPr lang="zh-CN" altLang="en-US" dirty="0"/>
          </a:p>
        </p:txBody>
      </p:sp>
      <p:sp>
        <p:nvSpPr>
          <p:cNvPr id="4" name="矩形 3"/>
          <p:cNvSpPr>
            <a:spLocks noChangeAspect="1"/>
          </p:cNvSpPr>
          <p:nvPr/>
        </p:nvSpPr>
        <p:spPr>
          <a:xfrm>
            <a:off x="508000" y="1133482"/>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被赞扬了的狗也慢慢趴下来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我也似是有些羡慕你。人人都褒奖你聪明伶俐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机智果敢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将我们都无法驾驭的皮球玩得团团转。</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城里来的聪明狗蓦地眼亮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你让我过过你的人生吧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你也顺便去城里溜一圈。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于是老实狗甩掉身上的雨水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像是要将那件旧蓑衣里蒙上的灰尘抖掉。它扬起脑袋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嘴角微扬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快步如箭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往城里奔去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可是浑浑噩噩、莫名其妙的几天过去了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它心中的羡慕与仰望被一层一层擦净。看见生人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狂吠之音喷薄而出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它声嘶力竭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却只赢得了主人的一句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没规没矩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没礼貌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它满怀柔情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使尽全身本领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只获得了小主人的一句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不会玩球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没意思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它放尽身段想融入小伙伴们的圈子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却发现把自己挤扁了也放不进去。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8602703"/>
      </p:ext>
    </p:extLst>
  </p:cSld>
  <p:clrMapOvr>
    <a:masterClrMapping/>
  </p:clrMapOvr>
  <mc:AlternateContent xmlns:mc="http://schemas.openxmlformats.org/markup-compatibility/2006">
    <mc:Choice xmlns:p14="http://schemas.microsoft.com/office/powerpoint/2010/main" xmlns="" Requires="p14">
      <p:transition spd="slow" p14:dur="1400">
        <p:pull dir="rd"/>
      </p:transition>
    </mc:Choice>
    <mc:Fallback>
      <p:transition spd="slow">
        <p:pull dir="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a:t>
            </a:fld>
            <a:r>
              <a:rPr lang="en-US" altLang="zh-CN" smtClean="0"/>
              <a:t>-</a:t>
            </a:r>
            <a:endParaRPr lang="zh-CN" altLang="en-US" dirty="0"/>
          </a:p>
        </p:txBody>
      </p:sp>
      <p:sp>
        <p:nvSpPr>
          <p:cNvPr id="3" name="矩形 2"/>
          <p:cNvSpPr>
            <a:spLocks noChangeAspect="1"/>
          </p:cNvSpPr>
          <p:nvPr/>
        </p:nvSpPr>
        <p:spPr>
          <a:xfrm>
            <a:off x="508000" y="1000181"/>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它无法上蹿下跳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赚得人们的眼球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无法投机取巧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引来主人的鼓励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无法机关算尽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赢来同伴的赞美。它发现别人永远都在出谋划策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永远都在以假面示人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它踱到了那天奏着交响曲的地方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静静小憩。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西边的火烧云吞噬了湛蓝的苍穹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它饱餐着这顿玫瑰色的盛宴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它会来的</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你果真早就等候在此了。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建议的提出者来了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主人嫌我太过柔弱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不会看家。邻居说我心高气傲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舍本逐末。可我无法墨守成规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与那堆顽固迂腐、不懂变通的狗一起被他们的枷锁拘束。我发现我的羡慕不过是深渊里的寸株花对崖顶阳光的憧憬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可它适合的偏偏是那屡屡飘香的空谷幽风。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从乡下来的这只狗笑了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你说它不会变通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迂腐守旧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我却说它老实巴交、恪尽职守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我说它投机取巧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机关算尽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你却说它聪明伶俐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智慧过人。老实也好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聪明也罢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适合自己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54122820"/>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a:t>
            </a:fld>
            <a:r>
              <a:rPr lang="en-US" altLang="zh-CN" smtClean="0"/>
              <a:t>-</a:t>
            </a:r>
            <a:endParaRPr lang="zh-CN" altLang="en-US" dirty="0"/>
          </a:p>
        </p:txBody>
      </p:sp>
      <p:sp>
        <p:nvSpPr>
          <p:cNvPr id="4" name="矩形 3"/>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还真是这样的。我有我的呼兰河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你有你的边城。每个人都有别人所羡慕之处。可惜世间美德太多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弱水三千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只取一瓢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能容我扁舟一叶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尽情潇洒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两个身影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朝着各自的归属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悠然踱去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424486"/>
            <a:ext cx="8128000" cy="44467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【品悟】</a:t>
            </a:r>
            <a:r>
              <a:rPr lang="zh-CN" altLang="zh-CN" sz="2200" dirty="0" smtClean="0">
                <a:solidFill>
                  <a:srgbClr val="000000"/>
                </a:solidFill>
                <a:latin typeface="NEU-BZ-S92"/>
                <a:ea typeface="Arial" panose="020B0604020202020204" pitchFamily="34" charset="0"/>
                <a:cs typeface="Times New Roman" panose="02020603050405020304" pitchFamily="18" charset="0"/>
              </a:rPr>
              <a:t> </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0802374"/>
      </p:ext>
    </p:extLst>
  </p:cSld>
  <p:clrMapOvr>
    <a:masterClrMapping/>
  </p:clrMapOvr>
  <mc:AlternateContent xmlns:mc="http://schemas.openxmlformats.org/markup-compatibility/2006">
    <mc:Choice xmlns:p14="http://schemas.microsoft.com/office/powerpoint/2010/main" xmlns="" Requires="p14">
      <p:transition spd="slow" p14:dur="1400">
        <p:fade thruBlk="1"/>
      </p:transition>
    </mc:Choice>
    <mc:Fallback>
      <p:transition spd="slow">
        <p:fade thruBlk="1"/>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a:t>
            </a:fld>
            <a:r>
              <a:rPr lang="en-US" altLang="zh-CN" smtClean="0"/>
              <a:t>-</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79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【品悟提示】</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本文是一篇构思精巧、思想深刻、情节波澜起伏的小小说。文章以两条狗的对视开篇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滑稽形象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辅以生动的环境描写的渲染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剑拔弩张、一触即发的形势随即铺展出来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情节发生了陡转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狗和一只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狗展开了一场友善的对话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既扣住了作文材料的主旨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又很有现实的象征意义。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狗的区别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以及角色互换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正是两类人思想、生活的折射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同时也是对现实的嘲讽和反思。难能可贵的是考生没有到此止步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而是在此基础上深入一层地叙写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老实也好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聪明也罢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适合自己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就好了。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73813143"/>
      </p:ext>
    </p:extLst>
  </p:cSld>
  <p:clrMapOvr>
    <a:masterClrMapping/>
  </p:clrMapOvr>
  <mc:AlternateContent xmlns:mc="http://schemas.openxmlformats.org/markup-compatibility/2006">
    <mc:Choice xmlns:p14="http://schemas.microsoft.com/office/powerpoint/2010/main" xmlns="" Requires="p14">
      <p:transition spd="slow" p14:dur="1400">
        <p:cover dir="r"/>
      </p:transition>
    </mc:Choice>
    <mc:Fallback>
      <p:transition spd="slow">
        <p:cover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高考对记叙文的情节一般有哪些要求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中心须明确。一篇记叙文无论写一件事或几件事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都只能有一个中心思想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这些事应该有内在联系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共同塑造一个形象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揭示一种事理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为一个主题服务。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线索须清楚。在记叙文中线索清楚很重要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线索必须能贯串全文、将材料串连起来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把文章的各个部分联结成一个统一的整体。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情节有波澜。记叙文最忌平铺直叙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在情节的展开和场面的刻画上须有些变化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写得波澜起伏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摇曳多姿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才更能激起读者强烈的阅读兴趣。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97543183"/>
      </p:ext>
    </p:extLst>
  </p:cSld>
  <p:clrMapOvr>
    <a:masterClrMapping/>
  </p:clrMapOvr>
  <mc:AlternateContent xmlns:mc="http://schemas.openxmlformats.org/markup-compatibility/2006">
    <mc:Choice xmlns:p14="http://schemas.microsoft.com/office/powerpoint/2010/main" xmlns="" Requires="p14">
      <p:transition spd="slow" p14:dur="1400">
        <p:pull dir="d"/>
      </p:transition>
    </mc:Choice>
    <mc:Fallback>
      <p:transition spd="slow">
        <p:pull dir="d"/>
      </p:transition>
    </mc:Fallback>
  </mc:AlternateContent>
  <p:timing>
    <p:tnLst>
      <p:par>
        <p:cTn id="1" dur="indefinite" restart="never" nodeType="tmRoot"/>
      </p:par>
    </p:tnLst>
  </p:timing>
</p:sld>
</file>

<file path=ppt/theme/theme1.xml><?xml version="1.0" encoding="utf-8"?>
<a:theme xmlns:a="http://schemas.openxmlformats.org/drawingml/2006/main" name="高优14新制作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527</TotalTime>
  <Words>4494</Words>
  <Application>Microsoft Office PowerPoint</Application>
  <PresentationFormat>On-screen Show (4:3)</PresentationFormat>
  <Paragraphs>134</Paragraphs>
  <Slides>23</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高优14新制作模板</vt:lpstr>
      <vt:lpstr>文档</vt:lpstr>
      <vt:lpstr>学案7　学点技法,写出波澜</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xbany</cp:lastModifiedBy>
  <cp:revision>145</cp:revision>
  <dcterms:created xsi:type="dcterms:W3CDTF">2016-01-30T04:31:50Z</dcterms:created>
  <dcterms:modified xsi:type="dcterms:W3CDTF">2017-06-17T01:48:04Z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