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 bookmarkIdSeed="3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523" r:id="rId2"/>
    <p:sldId id="323" r:id="rId3"/>
    <p:sldId id="627" r:id="rId4"/>
    <p:sldId id="628" r:id="rId5"/>
    <p:sldId id="632" r:id="rId6"/>
    <p:sldId id="619" r:id="rId7"/>
    <p:sldId id="620" r:id="rId8"/>
    <p:sldId id="621" r:id="rId9"/>
    <p:sldId id="633" r:id="rId10"/>
    <p:sldId id="622" r:id="rId11"/>
    <p:sldId id="634" r:id="rId12"/>
    <p:sldId id="599" r:id="rId13"/>
    <p:sldId id="635" r:id="rId14"/>
    <p:sldId id="637" r:id="rId15"/>
    <p:sldId id="624" r:id="rId16"/>
    <p:sldId id="636" r:id="rId17"/>
    <p:sldId id="638" r:id="rId18"/>
    <p:sldId id="625" r:id="rId19"/>
    <p:sldId id="639" r:id="rId20"/>
    <p:sldId id="640" r:id="rId21"/>
    <p:sldId id="629" r:id="rId22"/>
    <p:sldId id="631" r:id="rId23"/>
  </p:sldIdLst>
  <p:sldSz cx="9144000" cy="5143500" type="screen16x9"/>
  <p:notesSz cx="6858000" cy="9144000"/>
  <p:embeddedFontLst>
    <p:embeddedFont>
      <p:font typeface="华文楷体" panose="02010600040101010101" pitchFamily="2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黑体" panose="02010609060101010101" pitchFamily="49" charset="-122"/>
      <p:regular r:id="rId31"/>
    </p:embeddedFont>
    <p:embeddedFont>
      <p:font typeface="华文行楷" panose="02010800040101010101" pitchFamily="2" charset="-122"/>
      <p:regular r:id="rId32"/>
    </p:embeddedFont>
    <p:embeddedFont>
      <p:font typeface="楷体" panose="02010609060101010101" pitchFamily="49" charset="-122"/>
      <p:regular r:id="rId33"/>
    </p:embeddedFont>
    <p:embeddedFont>
      <p:font typeface="微软雅黑" panose="020B0503020204020204" pitchFamily="34" charset="-122"/>
      <p:regular r:id="rId34"/>
      <p:bold r:id="rId3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71">
          <p15:clr>
            <a:srgbClr val="A4A3A4"/>
          </p15:clr>
        </p15:guide>
        <p15:guide id="2" pos="51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60">
          <p15:clr>
            <a:srgbClr val="A4A3A4"/>
          </p15:clr>
        </p15:guide>
        <p15:guide id="2" pos="215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D60093"/>
    <a:srgbClr val="7030A0"/>
    <a:srgbClr val="FF6600"/>
    <a:srgbClr val="09CBE5"/>
    <a:srgbClr val="FF7C80"/>
    <a:srgbClr val="FF5050"/>
    <a:srgbClr val="FF00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4660"/>
  </p:normalViewPr>
  <p:slideViewPr>
    <p:cSldViewPr>
      <p:cViewPr varScale="1">
        <p:scale>
          <a:sx n="113" d="100"/>
          <a:sy n="113" d="100"/>
        </p:scale>
        <p:origin x="312" y="102"/>
      </p:cViewPr>
      <p:guideLst>
        <p:guide orient="horz" pos="2471"/>
        <p:guide pos="51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960"/>
        <p:guide pos="215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33" Type="http://schemas.openxmlformats.org/officeDocument/2006/relationships/font" Target="fonts/font8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7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2018/12/11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ChangeAspect="1" noChangeArrowheads="1"/>
          </p:cNvPicPr>
          <p:nvPr userDrawn="1"/>
        </p:nvPicPr>
        <p:blipFill>
          <a:blip r:embed="rId2">
            <a:lum bright="10000" contrast="40000"/>
          </a:blip>
          <a:srcRect l="5505" r="7339" b="12762"/>
          <a:stretch>
            <a:fillRect/>
          </a:stretch>
        </p:blipFill>
        <p:spPr bwMode="auto">
          <a:xfrm>
            <a:off x="0" y="4286262"/>
            <a:ext cx="914400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timgsa.baidu.com/timg?image&amp;quality=80&amp;size=b9999_10000&amp;sec=1538921611315&amp;di=6f7e94adf4773fb50416d2fad03eeef6&amp;imgtype=0&amp;src=http%3A%2F%2Fpic40.nipic.com%2F20140413%2F2531170_153900262000_2.jpg"/>
          <p:cNvPicPr>
            <a:picLocks noChangeAspect="1" noChangeArrowheads="1"/>
          </p:cNvPicPr>
          <p:nvPr/>
        </p:nvPicPr>
        <p:blipFill>
          <a:blip r:embed="rId3"/>
          <a:srcRect b="2982"/>
          <a:stretch>
            <a:fillRect/>
          </a:stretch>
        </p:blipFill>
        <p:spPr bwMode="auto">
          <a:xfrm>
            <a:off x="2928926" y="2495732"/>
            <a:ext cx="2857520" cy="264776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286116" y="1928808"/>
            <a:ext cx="2279650" cy="4375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人教三年级下册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2714612" y="857238"/>
            <a:ext cx="3231112" cy="99257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j-ea"/>
                <a:ea typeface="+mj-ea"/>
              </a:rPr>
              <a:t>语文园地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17500" y="2416810"/>
            <a:ext cx="8363585" cy="1383665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第一组是带有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提手旁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的字，这些字都跟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手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有关。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第二组是带有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绞丝旁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的字。</a:t>
            </a: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第三组是带有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贝字旁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的字，这些字都与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钱财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有关。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" y="561975"/>
            <a:ext cx="1191895" cy="1582420"/>
          </a:xfrm>
          <a:prstGeom prst="rect">
            <a:avLst/>
          </a:prstGeom>
        </p:spPr>
      </p:pic>
      <p:sp>
        <p:nvSpPr>
          <p:cNvPr id="8" name="矩形标注 7"/>
          <p:cNvSpPr/>
          <p:nvPr/>
        </p:nvSpPr>
        <p:spPr>
          <a:xfrm>
            <a:off x="1789415" y="1031864"/>
            <a:ext cx="6000792" cy="642942"/>
          </a:xfrm>
          <a:prstGeom prst="wedgeRectCallout">
            <a:avLst>
              <a:gd name="adj1" fmla="val -56219"/>
              <a:gd name="adj2" fmla="val 1023"/>
            </a:avLst>
          </a:prstGeom>
          <a:grp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ysClr val="windowText" lastClr="000000"/>
                </a:solidFill>
              </a:rPr>
              <a:t>对比这三组词语，你有什么发现？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86" y="714362"/>
            <a:ext cx="1104039" cy="1582166"/>
          </a:xfrm>
          <a:prstGeom prst="rect">
            <a:avLst/>
          </a:prstGeom>
        </p:spPr>
      </p:pic>
      <p:sp>
        <p:nvSpPr>
          <p:cNvPr id="3" name="矩形标注 2"/>
          <p:cNvSpPr/>
          <p:nvPr/>
        </p:nvSpPr>
        <p:spPr>
          <a:xfrm>
            <a:off x="1982455" y="1183629"/>
            <a:ext cx="6429420" cy="642942"/>
          </a:xfrm>
          <a:prstGeom prst="wedgeRectCallout">
            <a:avLst>
              <a:gd name="adj1" fmla="val -49950"/>
              <a:gd name="adj2" fmla="val 7779"/>
            </a:avLst>
          </a:prstGeom>
          <a:grp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ysClr val="windowText" lastClr="000000"/>
                </a:solidFill>
              </a:rPr>
              <a:t>你还知道哪些字是带有这些偏旁的</a:t>
            </a:r>
            <a:r>
              <a:rPr lang="en-US" altLang="zh-CN" sz="3200" dirty="0">
                <a:solidFill>
                  <a:sysClr val="windowText" lastClr="000000"/>
                </a:solidFill>
              </a:rPr>
              <a:t>?</a:t>
            </a:r>
            <a:endParaRPr lang="zh-CN" altLang="en-US" sz="3200" dirty="0">
              <a:solidFill>
                <a:sysClr val="windowText" lastClr="000000"/>
              </a:solidFill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936115" y="2285365"/>
            <a:ext cx="602361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提手旁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: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打</a:t>
            </a:r>
            <a:r>
              <a:rPr kumimoji="0" lang="zh-CN" altLang="en-US" sz="3200" b="0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换  扫  挂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936115" y="2999740"/>
            <a:ext cx="552323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0480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绞丝旁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: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红  纸</a:t>
            </a:r>
            <a:r>
              <a:rPr kumimoji="0" lang="zh-CN" altLang="en-US" sz="3200" b="0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纱  给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936115" y="3785870"/>
            <a:ext cx="555561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30480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贝字旁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: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财</a:t>
            </a:r>
            <a:r>
              <a:rPr kumimoji="0" lang="zh-CN" altLang="en-US" sz="3200" b="0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贴  败  账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9"/>
          <p:cNvSpPr txBox="1"/>
          <p:nvPr/>
        </p:nvSpPr>
        <p:spPr>
          <a:xfrm>
            <a:off x="953127" y="304804"/>
            <a:ext cx="1975799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899113" y="789552"/>
            <a:ext cx="1512365" cy="0"/>
          </a:xfrm>
          <a:prstGeom prst="line">
            <a:avLst/>
          </a:prstGeom>
          <a:ln w="28575">
            <a:solidFill>
              <a:srgbClr val="09CB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50957" y="54006"/>
            <a:ext cx="864208" cy="789552"/>
            <a:chOff x="3430910" y="1556792"/>
            <a:chExt cx="5688632" cy="5297684"/>
          </a:xfrm>
        </p:grpSpPr>
        <p:grpSp>
          <p:nvGrpSpPr>
            <p:cNvPr id="3" name="组合 2"/>
            <p:cNvGrpSpPr/>
            <p:nvPr/>
          </p:nvGrpSpPr>
          <p:grpSpPr>
            <a:xfrm>
              <a:off x="3430910" y="1556792"/>
              <a:ext cx="5688632" cy="5297684"/>
              <a:chOff x="3430910" y="1556792"/>
              <a:chExt cx="5688632" cy="5297684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30910" y="1556792"/>
                <a:ext cx="5688632" cy="5297684"/>
              </a:xfrm>
              <a:prstGeom prst="rect">
                <a:avLst/>
              </a:prstGeom>
            </p:spPr>
          </p:pic>
          <p:sp>
            <p:nvSpPr>
              <p:cNvPr id="2" name="流程图: 联系 1"/>
              <p:cNvSpPr/>
              <p:nvPr/>
            </p:nvSpPr>
            <p:spPr>
              <a:xfrm>
                <a:off x="5159102" y="1772816"/>
                <a:ext cx="1080008" cy="1008000"/>
              </a:xfrm>
              <a:prstGeom prst="flowChartConnector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9"/>
            <p:cNvSpPr txBox="1"/>
            <p:nvPr/>
          </p:nvSpPr>
          <p:spPr>
            <a:xfrm>
              <a:off x="4927924" y="1835615"/>
              <a:ext cx="2395207" cy="1032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" dirty="0">
                  <a:solidFill>
                    <a:srgbClr val="0000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语文？</a:t>
              </a:r>
            </a:p>
          </p:txBody>
        </p:sp>
      </p:grp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85720" y="1142990"/>
            <a:ext cx="885828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读一读，说说括号中的哪个词语用在句子里更合适。</a:t>
            </a:r>
            <a:endParaRPr kumimoji="0" 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859155" y="1858010"/>
            <a:ext cx="739394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水面的小圆晕一圈圈地（荡漾   飘荡）开去。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35" r="53857" b="47547"/>
          <a:stretch>
            <a:fillRect/>
          </a:stretch>
        </p:blipFill>
        <p:spPr bwMode="auto">
          <a:xfrm flipH="1">
            <a:off x="7929586" y="2428874"/>
            <a:ext cx="1214414" cy="2905919"/>
          </a:xfrm>
          <a:prstGeom prst="rect">
            <a:avLst/>
          </a:prstGeom>
          <a:noFill/>
        </p:spPr>
      </p:pic>
      <p:grpSp>
        <p:nvGrpSpPr>
          <p:cNvPr id="19" name="组合 18"/>
          <p:cNvGrpSpPr/>
          <p:nvPr/>
        </p:nvGrpSpPr>
        <p:grpSpPr>
          <a:xfrm>
            <a:off x="1792269" y="2928940"/>
            <a:ext cx="4691380" cy="929005"/>
            <a:chOff x="1792269" y="2928940"/>
            <a:chExt cx="4691380" cy="929005"/>
          </a:xfrm>
        </p:grpSpPr>
        <p:sp>
          <p:nvSpPr>
            <p:cNvPr id="16" name="矩形标注 15"/>
            <p:cNvSpPr/>
            <p:nvPr/>
          </p:nvSpPr>
          <p:spPr>
            <a:xfrm>
              <a:off x="1857039" y="2928940"/>
              <a:ext cx="4626610" cy="929005"/>
            </a:xfrm>
            <a:prstGeom prst="wedgeRectCallout">
              <a:avLst>
                <a:gd name="adj1" fmla="val 80229"/>
                <a:gd name="adj2" fmla="val 8407"/>
              </a:avLst>
            </a:prstGeom>
            <a:grpFill/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792269" y="3027048"/>
              <a:ext cx="4602480" cy="8299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/>
                <a:t>      </a:t>
              </a:r>
              <a:r>
                <a:rPr lang="zh-CN" altLang="en-US" sz="2400" dirty="0"/>
                <a:t>“飘荡”是指在空中，这一句</a:t>
              </a:r>
              <a:endParaRPr lang="en-US" altLang="zh-CN" sz="2400" dirty="0"/>
            </a:p>
            <a:p>
              <a:r>
                <a:rPr lang="zh-CN" altLang="en-US" sz="2400" dirty="0"/>
                <a:t>是说在水面上，应选“</a:t>
              </a:r>
              <a:r>
                <a:rPr lang="zh-CN" altLang="en-US" sz="2400" dirty="0">
                  <a:solidFill>
                    <a:srgbClr val="FF0000"/>
                  </a:solidFill>
                </a:rPr>
                <a:t>荡漾</a:t>
              </a:r>
              <a:r>
                <a:rPr lang="zh-CN" altLang="en-US" sz="2400" dirty="0"/>
                <a:t>”。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56870" y="619125"/>
            <a:ext cx="852297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他们走在回家的路上，唱起了一首（轻巧   轻快）的歌曲。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74291" y="1572104"/>
            <a:ext cx="8715404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这只小狗的鼻子真（灵活   灵敏），老远就闻到了食物的气味。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143" t="50678" r="28955"/>
          <a:stretch>
            <a:fillRect/>
          </a:stretch>
        </p:blipFill>
        <p:spPr bwMode="auto">
          <a:xfrm>
            <a:off x="7429520" y="2695573"/>
            <a:ext cx="1321282" cy="2447927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2285984" y="2500629"/>
            <a:ext cx="4281488" cy="1198880"/>
            <a:chOff x="1857356" y="2928940"/>
            <a:chExt cx="4281488" cy="1198880"/>
          </a:xfrm>
        </p:grpSpPr>
        <p:sp>
          <p:nvSpPr>
            <p:cNvPr id="6" name="矩形标注 5"/>
            <p:cNvSpPr/>
            <p:nvPr/>
          </p:nvSpPr>
          <p:spPr>
            <a:xfrm>
              <a:off x="1857356" y="2928940"/>
              <a:ext cx="4071966" cy="1143008"/>
            </a:xfrm>
            <a:prstGeom prst="wedgeRectCallout">
              <a:avLst>
                <a:gd name="adj1" fmla="val 76928"/>
                <a:gd name="adj2" fmla="val 38733"/>
              </a:avLst>
            </a:prstGeom>
            <a:grpFill/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”</a:t>
              </a:r>
              <a:endParaRPr lang="zh-CN" alt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993564" y="2928940"/>
              <a:ext cx="4145280" cy="11988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/>
                <a:t>        </a:t>
              </a:r>
              <a:r>
                <a:rPr lang="zh-CN" altLang="en-US" sz="2400" dirty="0"/>
                <a:t>这两句我知道，“轻快”</a:t>
              </a:r>
              <a:endParaRPr lang="en-US" altLang="zh-CN" sz="2400" dirty="0"/>
            </a:p>
            <a:p>
              <a:r>
                <a:rPr lang="zh-CN" altLang="en-US" sz="2400" dirty="0"/>
                <a:t>有快乐的意思，所以要选</a:t>
              </a:r>
              <a:endParaRPr lang="en-US" altLang="zh-CN" sz="2400" dirty="0"/>
            </a:p>
            <a:p>
              <a:r>
                <a:rPr lang="zh-CN" altLang="en-US" sz="2400" dirty="0"/>
                <a:t>“</a:t>
              </a:r>
              <a:r>
                <a:rPr lang="zh-CN" altLang="en-US" sz="2400" dirty="0">
                  <a:solidFill>
                    <a:srgbClr val="FF0000"/>
                  </a:solidFill>
                </a:rPr>
                <a:t>轻快</a:t>
              </a:r>
              <a:r>
                <a:rPr lang="zh-CN" altLang="en-US" sz="2400" dirty="0"/>
                <a:t>”。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14480" y="3929072"/>
            <a:ext cx="4547870" cy="929005"/>
            <a:chOff x="1857356" y="2928940"/>
            <a:chExt cx="4547870" cy="929005"/>
          </a:xfrm>
        </p:grpSpPr>
        <p:sp>
          <p:nvSpPr>
            <p:cNvPr id="9" name="矩形标注 8"/>
            <p:cNvSpPr/>
            <p:nvPr/>
          </p:nvSpPr>
          <p:spPr>
            <a:xfrm>
              <a:off x="1857356" y="2928940"/>
              <a:ext cx="4547870" cy="929005"/>
            </a:xfrm>
            <a:prstGeom prst="wedgeRectCallout">
              <a:avLst>
                <a:gd name="adj1" fmla="val 77716"/>
                <a:gd name="adj2" fmla="val -60424"/>
              </a:avLst>
            </a:prstGeom>
            <a:grpFill/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954829" y="2978153"/>
              <a:ext cx="4297680" cy="8299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/>
                <a:t>      </a:t>
              </a:r>
              <a:r>
                <a:rPr lang="zh-CN" altLang="en-US" sz="2400" dirty="0"/>
                <a:t>“灵活”一般用来形容动作</a:t>
              </a:r>
              <a:endParaRPr lang="en-US" altLang="zh-CN" sz="2400" dirty="0"/>
            </a:p>
            <a:p>
              <a:r>
                <a:rPr lang="zh-CN" altLang="en-US" sz="2400" dirty="0"/>
                <a:t>，所以要选“</a:t>
              </a:r>
              <a:r>
                <a:rPr lang="zh-CN" altLang="en-US" sz="2400" dirty="0">
                  <a:solidFill>
                    <a:srgbClr val="FF0000"/>
                  </a:solidFill>
                </a:rPr>
                <a:t>灵敏</a:t>
              </a:r>
              <a:r>
                <a:rPr lang="zh-CN" altLang="en-US" sz="2400" dirty="0"/>
                <a:t>”。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57158" y="255561"/>
            <a:ext cx="1571636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练一练</a:t>
            </a:r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-215265" y="905193"/>
            <a:ext cx="8856980" cy="34150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1219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8120" algn="l"/>
              </a:tabLst>
            </a:pP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轻巧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 轻快</a:t>
            </a:r>
          </a:p>
          <a:p>
            <a:pPr marL="0" marR="0" lvl="0" indent="1219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8120" algn="l"/>
              </a:tabLst>
            </a:pP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1219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8120" algn="l"/>
              </a:tabLs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燕子展着（          ）的翅膀，（          ）地飞过湖面。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1219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8120" algn="l"/>
              </a:tabLst>
            </a:pP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1219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8120" algn="l"/>
              </a:tabLst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灵活      灵敏</a:t>
            </a:r>
          </a:p>
          <a:p>
            <a:pPr marL="0" marR="0" lvl="0" indent="1219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8120" algn="l"/>
              </a:tabLst>
            </a:pP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21920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2.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电子温度计很（           ）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能随时显示出气温的变化。</a:t>
            </a:r>
          </a:p>
          <a:p>
            <a:pPr indent="121920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endParaRPr lang="en-US" altLang="zh-CN" sz="2400" b="1" dirty="0"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121920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他的头脑同手一样的（          ）。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898446" y="1579558"/>
            <a:ext cx="92869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轻快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498472" y="1624008"/>
            <a:ext cx="92869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轻巧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543914" y="3034983"/>
            <a:ext cx="92869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灵敏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354193" y="3797611"/>
            <a:ext cx="928694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灵活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https://timgsa.baidu.com/timg?image&amp;quality=80&amp;size=b9999_10000&amp;sec=1538919967587&amp;di=449a4e0c8f9b299eac0ec18209fd4ffe&amp;imgtype=0&amp;src=http%3A%2F%2Fimg05.tooopen.com%2Fimages%2F20150422%2Ftooopen_sy_119861656957.jp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1" name="矩形 40"/>
          <p:cNvSpPr/>
          <p:nvPr/>
        </p:nvSpPr>
        <p:spPr>
          <a:xfrm>
            <a:off x="285720" y="285734"/>
            <a:ext cx="73997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读一读，照样子写一种小动物的外形特点。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14282" y="1214428"/>
            <a:ext cx="3428992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609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一身乌黑的羽毛，一双剪刀似的尾巴，一对轻快有力的翅膀，凑成了那样可爱的活泼的小燕子。</a:t>
            </a:r>
          </a:p>
        </p:txBody>
      </p:sp>
      <p:sp>
        <p:nvSpPr>
          <p:cNvPr id="43" name="矩形 42"/>
          <p:cNvSpPr/>
          <p:nvPr/>
        </p:nvSpPr>
        <p:spPr>
          <a:xfrm>
            <a:off x="4027170" y="3512185"/>
            <a:ext cx="5116830" cy="1630045"/>
          </a:xfrm>
          <a:prstGeom prst="rect">
            <a:avLst/>
          </a:prstGeom>
          <a:solidFill>
            <a:schemeClr val="accent3">
              <a:lumMod val="40000"/>
              <a:lumOff val="60000"/>
              <a:alpha val="84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这句话描写的是小燕子，运用了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比喻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的手法，写出燕子尾巴的形状。并且运用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“的”字短语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写出了小燕子的颜色和外形特点，再加上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“一身、一双、一对”等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量词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的运用，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将小燕子的外形描绘得生动具体。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571472" y="1422800"/>
            <a:ext cx="8072494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这句话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介绍了独角仙的甲壳的颜色和触感，并运用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对比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的手法，生动写出了独角仙角的特点，给人留下了深刻的印象。</a:t>
            </a:r>
          </a:p>
        </p:txBody>
      </p:sp>
      <p:sp>
        <p:nvSpPr>
          <p:cNvPr id="3" name="矩形 2"/>
          <p:cNvSpPr/>
          <p:nvPr/>
        </p:nvSpPr>
        <p:spPr>
          <a:xfrm>
            <a:off x="642620" y="499745"/>
            <a:ext cx="783209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独角仙的甲壳多为深色，挺硬的，头部尖端有一只犀牛一样的角。</a:t>
            </a:r>
          </a:p>
        </p:txBody>
      </p:sp>
      <p:pic>
        <p:nvPicPr>
          <p:cNvPr id="41987" name="Picture 3" descr="https://timgsa.baidu.com/timg?image&amp;quality=80&amp;size=b9999_10000&amp;sec=1538919870033&amp;di=d17978ea0d3d59058eef41576c50193c&amp;imgtype=0&amp;src=http%3A%2F%2Fwww.leewiart.com%2Fuserfiles%2F13368%2Fda3e55a59a9999b96256aa4106a92215.jpg"/>
          <p:cNvPicPr>
            <a:picLocks noChangeAspect="1" noChangeArrowheads="1"/>
          </p:cNvPicPr>
          <p:nvPr/>
        </p:nvPicPr>
        <p:blipFill>
          <a:blip r:embed="rId2"/>
          <a:srcRect t="19570"/>
          <a:stretch>
            <a:fillRect/>
          </a:stretch>
        </p:blipFill>
        <p:spPr bwMode="auto">
          <a:xfrm>
            <a:off x="2714612" y="2621916"/>
            <a:ext cx="3786214" cy="2160260"/>
          </a:xfrm>
          <a:prstGeom prst="round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57158" y="286359"/>
            <a:ext cx="1571636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写一写</a:t>
            </a:r>
            <a:endParaRPr kumimoji="0" 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0100" y="1857370"/>
            <a:ext cx="7000924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它个子小小的，但是浑身肉嘟嘟的。小脑袋上三角形的耳朵耷拉着，一双黑葡萄似的眼睛水汪汪的，炯炯有神，骨碌碌地上下转动着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;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乌黑的小鼻子总是湿润润的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;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身后的小尾巴毛茸茸的，扫在手上舒服极了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!</a:t>
            </a:r>
          </a:p>
        </p:txBody>
      </p:sp>
      <p:sp>
        <p:nvSpPr>
          <p:cNvPr id="4" name="矩形 3"/>
          <p:cNvSpPr/>
          <p:nvPr/>
        </p:nvSpPr>
        <p:spPr>
          <a:xfrm>
            <a:off x="2590165" y="1109980"/>
            <a:ext cx="31235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可爱的小狗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9"/>
          <p:cNvSpPr txBox="1"/>
          <p:nvPr/>
        </p:nvSpPr>
        <p:spPr>
          <a:xfrm>
            <a:off x="953127" y="304804"/>
            <a:ext cx="162039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日积月累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899113" y="789552"/>
            <a:ext cx="1512365" cy="0"/>
          </a:xfrm>
          <a:prstGeom prst="line">
            <a:avLst/>
          </a:prstGeom>
          <a:ln w="28575">
            <a:solidFill>
              <a:srgbClr val="09CB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250957" y="54006"/>
            <a:ext cx="864208" cy="789552"/>
            <a:chOff x="3430910" y="1556792"/>
            <a:chExt cx="5688632" cy="5297684"/>
          </a:xfrm>
        </p:grpSpPr>
        <p:grpSp>
          <p:nvGrpSpPr>
            <p:cNvPr id="10" name="组合 2"/>
            <p:cNvGrpSpPr/>
            <p:nvPr/>
          </p:nvGrpSpPr>
          <p:grpSpPr>
            <a:xfrm>
              <a:off x="3430910" y="1556792"/>
              <a:ext cx="5688632" cy="5297684"/>
              <a:chOff x="3430910" y="1556792"/>
              <a:chExt cx="5688632" cy="5297684"/>
            </a:xfrm>
          </p:grpSpPr>
          <p:pic>
            <p:nvPicPr>
              <p:cNvPr id="12" name="图片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30910" y="1556792"/>
                <a:ext cx="5688632" cy="5297684"/>
              </a:xfrm>
              <a:prstGeom prst="rect">
                <a:avLst/>
              </a:prstGeom>
            </p:spPr>
          </p:pic>
          <p:sp>
            <p:nvSpPr>
              <p:cNvPr id="13" name="流程图: 联系 1"/>
              <p:cNvSpPr/>
              <p:nvPr/>
            </p:nvSpPr>
            <p:spPr>
              <a:xfrm>
                <a:off x="5159102" y="1772816"/>
                <a:ext cx="1080008" cy="1008000"/>
              </a:xfrm>
              <a:prstGeom prst="flowChartConnector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  <a:prstDash val="sys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9"/>
            <p:cNvSpPr txBox="1"/>
            <p:nvPr/>
          </p:nvSpPr>
          <p:spPr>
            <a:xfrm>
              <a:off x="4927924" y="1835615"/>
              <a:ext cx="2395207" cy="1032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" dirty="0">
                  <a:solidFill>
                    <a:srgbClr val="0000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语文？</a:t>
              </a:r>
            </a:p>
          </p:txBody>
        </p:sp>
      </p:grp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42910" y="967861"/>
            <a:ext cx="5500726" cy="3538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1524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          </a:t>
            </a:r>
            <a:r>
              <a:rPr kumimoji="0" lang="en-US" alt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kumimoji="0" lang="zh-CN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忆江南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1524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kumimoji="0" lang="en-US" altLang="zh-CN" sz="28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白居易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1524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  江南好，</a:t>
            </a:r>
          </a:p>
          <a:p>
            <a:pPr marL="0" marR="0" lvl="0" indent="1524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  风景旧曾谙。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1524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 日出江花红胜火，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1524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 春来江水绿如蓝。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1524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 能不忆江南？</a:t>
            </a:r>
            <a:endParaRPr kumimoji="0" lang="zh-CN" altLang="en-US" sz="3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123" name="AutoShape 3" descr="https://timgsa.baidu.com/timg?image&amp;quality=80&amp;size=b9999_10000&amp;sec=1538920635628&amp;di=f6e0e045bb4f91c0cdc5bcfde84fd2fb&amp;imgtype=0&amp;src=http%3A%2F%2Fpic.qbaobei.com%2FUploads%2FEditor%2F2018-04-16%2F5ad40d6e5ce7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125" name="Picture 5" descr="https://timgsa.baidu.com/timg?image&amp;quality=80&amp;size=b9999_10000&amp;sec=1538920635628&amp;di=f6e0e045bb4f91c0cdc5bcfde84fd2fb&amp;imgtype=0&amp;src=http%3A%2F%2Fpic.qbaobei.com%2FUploads%2FEditor%2F2018-04-16%2F5ad40d6e5ce7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8547" y="305104"/>
            <a:ext cx="3429024" cy="42862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5750" y="804545"/>
            <a:ext cx="8437880" cy="3406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857488" y="1428742"/>
            <a:ext cx="571504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        </a:t>
            </a:r>
            <a:r>
              <a:rPr lang="zh-CN" altLang="en-US" sz="2400" dirty="0"/>
              <a:t>白居易（</a:t>
            </a:r>
            <a:r>
              <a:rPr lang="en-US" altLang="zh-CN" sz="2400" dirty="0"/>
              <a:t>772</a:t>
            </a:r>
            <a:r>
              <a:rPr lang="zh-CN" altLang="en-US" sz="2400" dirty="0"/>
              <a:t>－</a:t>
            </a:r>
            <a:r>
              <a:rPr lang="en-US" altLang="zh-CN" sz="2400" dirty="0"/>
              <a:t>846</a:t>
            </a:r>
            <a:r>
              <a:rPr lang="zh-CN" altLang="en-US" sz="2400" dirty="0"/>
              <a:t>年），字</a:t>
            </a:r>
            <a:r>
              <a:rPr lang="zh-CN" altLang="en-US" sz="2400" dirty="0">
                <a:solidFill>
                  <a:srgbClr val="FF0000"/>
                </a:solidFill>
              </a:rPr>
              <a:t>乐天</a:t>
            </a:r>
            <a:r>
              <a:rPr lang="zh-CN" altLang="en-US" sz="2400" dirty="0"/>
              <a:t>，号香山居士，又号醉吟先生。白居易的诗歌题材广泛，形式多样，语言平易通俗，有“诗魔”和“诗王”之称。有</a:t>
            </a:r>
            <a:r>
              <a:rPr lang="en-US" altLang="zh-CN" sz="2400" dirty="0"/>
              <a:t>《</a:t>
            </a:r>
            <a:r>
              <a:rPr lang="zh-CN" altLang="en-US" sz="2400" dirty="0"/>
              <a:t>白氏长庆集</a:t>
            </a:r>
            <a:r>
              <a:rPr lang="en-US" altLang="zh-CN" sz="2400" dirty="0"/>
              <a:t>》</a:t>
            </a:r>
            <a:r>
              <a:rPr lang="zh-CN" altLang="en-US" sz="2400" dirty="0"/>
              <a:t>传世，代表诗作有</a:t>
            </a:r>
            <a:r>
              <a:rPr lang="en-US" altLang="zh-CN" sz="2400" dirty="0"/>
              <a:t>《</a:t>
            </a:r>
            <a:r>
              <a:rPr lang="zh-CN" altLang="en-US" sz="2400" dirty="0"/>
              <a:t>长恨歌</a:t>
            </a:r>
            <a:r>
              <a:rPr lang="en-US" altLang="zh-CN" sz="2400" dirty="0"/>
              <a:t>》《</a:t>
            </a:r>
            <a:r>
              <a:rPr lang="zh-CN" altLang="en-US" sz="2400" dirty="0"/>
              <a:t>卖炭翁</a:t>
            </a:r>
            <a:r>
              <a:rPr lang="en-US" altLang="zh-CN" sz="2400" dirty="0"/>
              <a:t>》《</a:t>
            </a:r>
            <a:r>
              <a:rPr lang="zh-CN" altLang="en-US" sz="2400" dirty="0"/>
              <a:t>琵琶行</a:t>
            </a:r>
            <a:r>
              <a:rPr lang="en-US" altLang="zh-CN" sz="2400" dirty="0"/>
              <a:t>》</a:t>
            </a:r>
            <a:r>
              <a:rPr lang="zh-CN" altLang="en-US" sz="2400" dirty="0"/>
              <a:t>等。</a:t>
            </a:r>
          </a:p>
        </p:txBody>
      </p:sp>
      <p:pic>
        <p:nvPicPr>
          <p:cNvPr id="45058" name="Picture 2" descr="https://gss0.bdstatic.com/94o3dSag_xI4khGkpoWK1HF6hhy/baike/w%3D268%3Bg%3D0/sign=31f91ff39822720e7bcee5fc43f06d7b/bba1cd11728b4710811c475dc3cec3fdfc03236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42910" y="1071552"/>
            <a:ext cx="1928826" cy="2850057"/>
          </a:xfrm>
          <a:prstGeom prst="round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9"/>
          <p:cNvSpPr txBox="1"/>
          <p:nvPr/>
        </p:nvSpPr>
        <p:spPr>
          <a:xfrm>
            <a:off x="953127" y="303499"/>
            <a:ext cx="162039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交流平台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12996" y="303498"/>
            <a:ext cx="1998482" cy="501594"/>
            <a:chOff x="550590" y="404664"/>
            <a:chExt cx="2664296" cy="668792"/>
          </a:xfrm>
        </p:grpSpPr>
        <p:grpSp>
          <p:nvGrpSpPr>
            <p:cNvPr id="4" name="组合 3"/>
            <p:cNvGrpSpPr/>
            <p:nvPr/>
          </p:nvGrpSpPr>
          <p:grpSpPr>
            <a:xfrm>
              <a:off x="550590" y="404664"/>
              <a:ext cx="864096" cy="668792"/>
              <a:chOff x="1990750" y="820469"/>
              <a:chExt cx="3096344" cy="334933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90750" y="820469"/>
                <a:ext cx="3096344" cy="3349331"/>
              </a:xfrm>
              <a:prstGeom prst="rect">
                <a:avLst/>
              </a:prstGeom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8889" b="88889" l="0" r="97059">
                            <a14:foregroundMark x1="72059" y1="53333" x2="72059" y2="53333"/>
                            <a14:foregroundMark x1="70588" y1="40000" x2="70588" y2="40000"/>
                            <a14:foregroundMark x1="70588" y1="17778" x2="70588" y2="17778"/>
                            <a14:foregroundMark x1="73529" y1="11111" x2="73529" y2="11111"/>
                            <a14:foregroundMark x1="55882" y1="60000" x2="55882" y2="60000"/>
                            <a14:foregroundMark x1="23529" y1="57778" x2="23529" y2="57778"/>
                            <a14:foregroundMark x1="86765" y1="15556" x2="86765" y2="15556"/>
                            <a14:foregroundMark x1="39706" y1="42222" x2="39706" y2="42222"/>
                            <a14:foregroundMark x1="20588" y1="40000" x2="20588" y2="40000"/>
                            <a14:foregroundMark x1="17647" y1="31111" x2="17647" y2="31111"/>
                            <a14:foregroundMark x1="10294" y1="57778" x2="10294" y2="5777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870" y="2636912"/>
                <a:ext cx="6477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198662" y="105273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281" t="50678"/>
          <a:stretch>
            <a:fillRect/>
          </a:stretch>
        </p:blipFill>
        <p:spPr bwMode="auto">
          <a:xfrm>
            <a:off x="285162" y="2411015"/>
            <a:ext cx="1700910" cy="2732486"/>
          </a:xfrm>
          <a:prstGeom prst="rect">
            <a:avLst/>
          </a:prstGeom>
          <a:noFill/>
        </p:spPr>
      </p:pic>
      <p:pic>
        <p:nvPicPr>
          <p:cNvPr id="22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143" t="50678" r="28955"/>
          <a:stretch>
            <a:fillRect/>
          </a:stretch>
        </p:blipFill>
        <p:spPr bwMode="auto">
          <a:xfrm>
            <a:off x="7036932" y="1768072"/>
            <a:ext cx="1821906" cy="3375428"/>
          </a:xfrm>
          <a:prstGeom prst="rect">
            <a:avLst/>
          </a:prstGeom>
          <a:noFill/>
        </p:spPr>
      </p:pic>
      <p:sp>
        <p:nvSpPr>
          <p:cNvPr id="29" name="矩形标注 28"/>
          <p:cNvSpPr/>
          <p:nvPr/>
        </p:nvSpPr>
        <p:spPr>
          <a:xfrm>
            <a:off x="1928794" y="2143122"/>
            <a:ext cx="3704036" cy="785818"/>
          </a:xfrm>
          <a:prstGeom prst="wedgeRectCallout">
            <a:avLst>
              <a:gd name="adj1" fmla="val -62233"/>
              <a:gd name="adj2" fmla="val 5094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读到这句话，我能体会到小燕子飞行的轻盈。</a:t>
            </a:r>
          </a:p>
        </p:txBody>
      </p:sp>
      <p:sp>
        <p:nvSpPr>
          <p:cNvPr id="30" name="矩形标注 29"/>
          <p:cNvSpPr/>
          <p:nvPr/>
        </p:nvSpPr>
        <p:spPr>
          <a:xfrm>
            <a:off x="2786050" y="3286130"/>
            <a:ext cx="3704036" cy="1625215"/>
          </a:xfrm>
          <a:prstGeom prst="wedgeRectCallout">
            <a:avLst>
              <a:gd name="adj1" fmla="val 73543"/>
              <a:gd name="adj2" fmla="val -3502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1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我感到语言很美，“小圆圈”“一圈一圈地荡漾开去”感觉很有画面感，仿佛看到了那样的场景。还有，我似乎感受到小燕子很开心。</a:t>
            </a:r>
          </a:p>
        </p:txBody>
      </p:sp>
      <p:sp>
        <p:nvSpPr>
          <p:cNvPr id="13" name="矩形 12"/>
          <p:cNvSpPr/>
          <p:nvPr/>
        </p:nvSpPr>
        <p:spPr>
          <a:xfrm>
            <a:off x="898525" y="997585"/>
            <a:ext cx="738568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/>
              <a:t>        </a:t>
            </a:r>
            <a:r>
              <a:rPr lang="zh-CN" altLang="en-US" sz="2800" dirty="0"/>
              <a:t>小燕子的翼尖或剪尾，偶尔沾了一下水面，那小圆晕便一圈一圈地荡漾开去。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259" y="612764"/>
            <a:ext cx="7929618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注释</a:t>
            </a:r>
          </a:p>
          <a:p>
            <a:br>
              <a:rPr lang="zh-CN" altLang="en-US" sz="2400" b="1" dirty="0"/>
            </a:br>
            <a:r>
              <a:rPr lang="zh-CN" altLang="en-US" sz="2400" b="1" dirty="0">
                <a:solidFill>
                  <a:srgbClr val="FF0000"/>
                </a:solidFill>
              </a:rPr>
              <a:t>忆江南</a:t>
            </a:r>
            <a:r>
              <a:rPr lang="zh-CN" altLang="en-US" sz="2400" dirty="0"/>
              <a:t>：唐教坊曲名，所指的江南主要是长江下游的江浙一带。</a:t>
            </a:r>
            <a:br>
              <a:rPr lang="zh-CN" altLang="en-US" sz="2400" dirty="0"/>
            </a:br>
            <a:r>
              <a:rPr lang="zh-CN" altLang="en-US" sz="2400" b="1" dirty="0">
                <a:solidFill>
                  <a:srgbClr val="FF0000"/>
                </a:solidFill>
              </a:rPr>
              <a:t>谙（</a:t>
            </a:r>
            <a:r>
              <a:rPr lang="en-US" altLang="zh-CN" sz="2400" b="1" dirty="0" err="1">
                <a:solidFill>
                  <a:srgbClr val="FF0000"/>
                </a:solidFill>
              </a:rPr>
              <a:t>ān</a:t>
            </a:r>
            <a:r>
              <a:rPr lang="zh-CN" altLang="en-US" sz="2400" b="1" dirty="0">
                <a:solidFill>
                  <a:srgbClr val="FF0000"/>
                </a:solidFill>
              </a:rPr>
              <a:t>）</a:t>
            </a:r>
            <a:r>
              <a:rPr lang="zh-CN" altLang="en-US" sz="2400" dirty="0"/>
              <a:t>：熟悉。作者年轻时曾三次到过江南。</a:t>
            </a:r>
            <a:br>
              <a:rPr lang="zh-CN" altLang="en-US" sz="2400" dirty="0"/>
            </a:br>
            <a:r>
              <a:rPr lang="zh-CN" altLang="en-US" sz="2400" b="1" dirty="0">
                <a:solidFill>
                  <a:srgbClr val="FF0000"/>
                </a:solidFill>
              </a:rPr>
              <a:t>江花</a:t>
            </a:r>
            <a:r>
              <a:rPr lang="zh-CN" altLang="en-US" sz="2400" dirty="0"/>
              <a:t>：江边的花朵。一说指江中的浪花。</a:t>
            </a:r>
            <a:endParaRPr lang="en-US" altLang="zh-CN" sz="2400" dirty="0"/>
          </a:p>
          <a:p>
            <a:r>
              <a:rPr lang="zh-CN" altLang="en-US" sz="2400" b="1" dirty="0">
                <a:solidFill>
                  <a:srgbClr val="FF0000"/>
                </a:solidFill>
              </a:rPr>
              <a:t>红胜火</a:t>
            </a:r>
            <a:r>
              <a:rPr lang="zh-CN" altLang="en-US" sz="2400" dirty="0"/>
              <a:t>：颜色鲜红胜过火焰。</a:t>
            </a:r>
            <a:br>
              <a:rPr lang="zh-CN" altLang="en-US" sz="2400" dirty="0"/>
            </a:br>
            <a:r>
              <a:rPr lang="zh-CN" altLang="en-US" sz="2400" b="1" dirty="0">
                <a:solidFill>
                  <a:srgbClr val="FF0000"/>
                </a:solidFill>
              </a:rPr>
              <a:t>绿如蓝</a:t>
            </a:r>
            <a:r>
              <a:rPr lang="zh-CN" altLang="en-US" sz="2400" dirty="0"/>
              <a:t>：绿得比蓝还要绿。如，用法犹“于”，有胜过的意思。蓝，蓝草，其叶可制青绿染料。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857250" y="358140"/>
            <a:ext cx="7165975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古诗大意</a:t>
            </a:r>
            <a:r>
              <a:rPr kumimoji="0" 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江南的风景多么美好，如画的风景久已熟悉。春天到来时，太阳从江面升起，把江边的鲜花照得比火红，碧绿的江水绿得胜过蓝草。怎能叫人不怀念江南？</a:t>
            </a:r>
          </a:p>
        </p:txBody>
      </p:sp>
      <p:pic>
        <p:nvPicPr>
          <p:cNvPr id="4099" name="Picture 3" descr="https://timgsa.baidu.com/timg?image&amp;quality=80&amp;size=b9999_10000&amp;sec=1538920735041&amp;di=022eefb5f6a5c72b019928b744ad34db&amp;imgtype=0&amp;src=http%3A%2F%2Fs9.sinaimg.cn%2Forignal%2F4852765a1934bff2241c8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 t="5648" r="3128" b="24322"/>
          <a:stretch>
            <a:fillRect/>
          </a:stretch>
        </p:blipFill>
        <p:spPr bwMode="auto">
          <a:xfrm>
            <a:off x="900721" y="1854645"/>
            <a:ext cx="6858016" cy="3321875"/>
          </a:xfrm>
          <a:prstGeom prst="rect">
            <a:avLst/>
          </a:prstGeom>
          <a:noFill/>
          <a:effectLst>
            <a:softEdge rad="1778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1214414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积累</a:t>
            </a:r>
            <a:endParaRPr kumimoji="0" 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1786537"/>
            <a:ext cx="8072462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         咏柳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      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[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唐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]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贺知章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  <a:tabLst>
                <a:tab pos="198120" algn="l"/>
              </a:tabLs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碧玉妆成一树高，万条垂下绿丝绦。</a:t>
            </a:r>
            <a:b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</a:b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不知细叶谁裁出，二月春风似剪刀。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875" r="34082" b="47547"/>
          <a:stretch>
            <a:fillRect/>
          </a:stretch>
        </p:blipFill>
        <p:spPr bwMode="auto">
          <a:xfrm>
            <a:off x="7929586" y="2071685"/>
            <a:ext cx="1214414" cy="3071815"/>
          </a:xfrm>
          <a:prstGeom prst="rect">
            <a:avLst/>
          </a:prstGeom>
          <a:noFill/>
        </p:spPr>
      </p:pic>
      <p:pic>
        <p:nvPicPr>
          <p:cNvPr id="3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35" r="53857" b="47547"/>
          <a:stretch>
            <a:fillRect/>
          </a:stretch>
        </p:blipFill>
        <p:spPr bwMode="auto">
          <a:xfrm>
            <a:off x="0" y="2237581"/>
            <a:ext cx="1214414" cy="2905919"/>
          </a:xfrm>
          <a:prstGeom prst="rect">
            <a:avLst/>
          </a:prstGeom>
          <a:noFill/>
        </p:spPr>
      </p:pic>
      <p:sp>
        <p:nvSpPr>
          <p:cNvPr id="5" name="矩形标注 4"/>
          <p:cNvSpPr/>
          <p:nvPr/>
        </p:nvSpPr>
        <p:spPr>
          <a:xfrm>
            <a:off x="3143240" y="1869122"/>
            <a:ext cx="4176463" cy="1071570"/>
          </a:xfrm>
          <a:prstGeom prst="wedgeRectCallout">
            <a:avLst>
              <a:gd name="adj1" fmla="val 62709"/>
              <a:gd name="adj2" fmla="val 42710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作者的感受真独特，把花骨儿写活了。</a:t>
            </a:r>
          </a:p>
        </p:txBody>
      </p:sp>
      <p:sp>
        <p:nvSpPr>
          <p:cNvPr id="6" name="矩形标注 5"/>
          <p:cNvSpPr/>
          <p:nvPr/>
        </p:nvSpPr>
        <p:spPr>
          <a:xfrm>
            <a:off x="1909445" y="3220085"/>
            <a:ext cx="5409565" cy="1071880"/>
          </a:xfrm>
          <a:prstGeom prst="wedgeRectCallout">
            <a:avLst>
              <a:gd name="adj1" fmla="val -64981"/>
              <a:gd name="adj2" fmla="val -40193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作者使用了夸张的修辞手法，把将要开放的花骨朵写得很逼真，有画面感。</a:t>
            </a:r>
          </a:p>
        </p:txBody>
      </p:sp>
      <p:sp>
        <p:nvSpPr>
          <p:cNvPr id="7" name="矩形 6"/>
          <p:cNvSpPr/>
          <p:nvPr/>
        </p:nvSpPr>
        <p:spPr>
          <a:xfrm>
            <a:off x="428596" y="857238"/>
            <a:ext cx="8443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有的还是花骨朵儿，看起来饱胀得马上要破裂似的。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635" r="53857" b="47547"/>
          <a:stretch>
            <a:fillRect/>
          </a:stretch>
        </p:blipFill>
        <p:spPr bwMode="auto">
          <a:xfrm>
            <a:off x="0" y="2594788"/>
            <a:ext cx="1214414" cy="2905919"/>
          </a:xfrm>
          <a:prstGeom prst="rect">
            <a:avLst/>
          </a:prstGeom>
          <a:noFill/>
        </p:spPr>
      </p:pic>
      <p:sp>
        <p:nvSpPr>
          <p:cNvPr id="3" name="矩形标注 2"/>
          <p:cNvSpPr/>
          <p:nvPr/>
        </p:nvSpPr>
        <p:spPr>
          <a:xfrm>
            <a:off x="2105660" y="2115820"/>
            <a:ext cx="5786755" cy="1763395"/>
          </a:xfrm>
          <a:prstGeom prst="wedgeRectCallout">
            <a:avLst>
              <a:gd name="adj1" fmla="val -65143"/>
              <a:gd name="adj2" fmla="val 24936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这些动作写得非常细致，尤其修辞语的运用：“（款款）地落下来、（顺顺溜溜）地折好膜翅、（严丝合缝）地收拢硬翅”，仿佛飞落的瓢虫就在我的眼前。</a:t>
            </a:r>
          </a:p>
        </p:txBody>
      </p:sp>
      <p:sp>
        <p:nvSpPr>
          <p:cNvPr id="4" name="矩形 3"/>
          <p:cNvSpPr/>
          <p:nvPr/>
        </p:nvSpPr>
        <p:spPr>
          <a:xfrm>
            <a:off x="697865" y="674370"/>
            <a:ext cx="7748270" cy="95313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ysClr val="windowText" lastClr="000000"/>
                </a:solidFill>
                <a:effectLst/>
              </a:rPr>
              <a:t>        </a:t>
            </a:r>
            <a:r>
              <a:rPr lang="zh-CN" altLang="en-US" sz="2800" dirty="0">
                <a:solidFill>
                  <a:sysClr val="windowText" lastClr="000000"/>
                </a:solidFill>
                <a:effectLst/>
              </a:rPr>
              <a:t>瓢虫款款地落下来，折好它的黑绸衬裙</a:t>
            </a:r>
            <a:r>
              <a:rPr lang="en-US" altLang="zh-CN" sz="2800" dirty="0">
                <a:solidFill>
                  <a:sysClr val="windowText" lastClr="000000"/>
                </a:solidFill>
                <a:effectLst/>
              </a:rPr>
              <a:t>——</a:t>
            </a:r>
            <a:r>
              <a:rPr lang="zh-CN" altLang="en-US" sz="2800" dirty="0">
                <a:solidFill>
                  <a:sysClr val="windowText" lastClr="000000"/>
                </a:solidFill>
                <a:effectLst/>
              </a:rPr>
              <a:t>膜翅，顺顺溜溜；收拢硬翅，严丝合缝。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标注 1"/>
          <p:cNvSpPr/>
          <p:nvPr/>
        </p:nvSpPr>
        <p:spPr>
          <a:xfrm>
            <a:off x="2108835" y="1143000"/>
            <a:ext cx="6177280" cy="2245359"/>
          </a:xfrm>
          <a:prstGeom prst="wedgeRectCallout">
            <a:avLst>
              <a:gd name="adj1" fmla="val -49638"/>
              <a:gd name="adj2" fmla="val -17401"/>
            </a:avLst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dirty="0"/>
              <a:t>        </a:t>
            </a:r>
            <a:r>
              <a:rPr lang="zh-CN" altLang="en-US" sz="2800" dirty="0"/>
              <a:t>要想把语言写得优美生动，要</a:t>
            </a:r>
            <a:r>
              <a:rPr lang="zh-CN" altLang="en-US" sz="2800" dirty="0">
                <a:solidFill>
                  <a:srgbClr val="FF0000"/>
                </a:solidFill>
              </a:rPr>
              <a:t>描写细致</a:t>
            </a:r>
            <a:r>
              <a:rPr lang="zh-CN" altLang="en-US" sz="2800" dirty="0"/>
              <a:t>，</a:t>
            </a:r>
            <a:r>
              <a:rPr lang="zh-CN" altLang="en-US" sz="2800" dirty="0">
                <a:solidFill>
                  <a:srgbClr val="FF0000"/>
                </a:solidFill>
              </a:rPr>
              <a:t>多使用一些恰当的修饰语</a:t>
            </a:r>
            <a:r>
              <a:rPr lang="zh-CN" altLang="en-US" sz="2800" dirty="0"/>
              <a:t>，</a:t>
            </a:r>
            <a:r>
              <a:rPr lang="zh-CN" altLang="en-US" sz="2800" dirty="0">
                <a:solidFill>
                  <a:srgbClr val="FF0000"/>
                </a:solidFill>
              </a:rPr>
              <a:t>运用一定的修辞手法</a:t>
            </a:r>
            <a:r>
              <a:rPr lang="zh-CN" altLang="en-US" sz="2800" dirty="0"/>
              <a:t>，比如比喻、拟人、夸张等，</a:t>
            </a:r>
            <a:r>
              <a:rPr lang="zh-CN" altLang="en-US" sz="2800" dirty="0">
                <a:solidFill>
                  <a:srgbClr val="FF0000"/>
                </a:solidFill>
              </a:rPr>
              <a:t>还要写得有画面感</a:t>
            </a:r>
            <a:r>
              <a:rPr lang="zh-CN" altLang="en-US" sz="2800" dirty="0"/>
              <a:t>，写具体、生动。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28" y="1142992"/>
            <a:ext cx="1732424" cy="24826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9"/>
          <p:cNvSpPr txBox="1"/>
          <p:nvPr/>
        </p:nvSpPr>
        <p:spPr>
          <a:xfrm>
            <a:off x="928662" y="357172"/>
            <a:ext cx="190436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词句段运用</a:t>
            </a:r>
          </a:p>
        </p:txBody>
      </p:sp>
      <p:grpSp>
        <p:nvGrpSpPr>
          <p:cNvPr id="2" name="组合 9"/>
          <p:cNvGrpSpPr/>
          <p:nvPr/>
        </p:nvGrpSpPr>
        <p:grpSpPr>
          <a:xfrm>
            <a:off x="357158" y="357172"/>
            <a:ext cx="1998482" cy="501594"/>
            <a:chOff x="550590" y="404664"/>
            <a:chExt cx="2664296" cy="668792"/>
          </a:xfrm>
        </p:grpSpPr>
        <p:grpSp>
          <p:nvGrpSpPr>
            <p:cNvPr id="4" name="组合 3"/>
            <p:cNvGrpSpPr/>
            <p:nvPr/>
          </p:nvGrpSpPr>
          <p:grpSpPr>
            <a:xfrm>
              <a:off x="550590" y="404664"/>
              <a:ext cx="864096" cy="668792"/>
              <a:chOff x="1990750" y="820469"/>
              <a:chExt cx="3096344" cy="334933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90750" y="820469"/>
                <a:ext cx="3096344" cy="3349331"/>
              </a:xfrm>
              <a:prstGeom prst="rect">
                <a:avLst/>
              </a:prstGeom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8889" b="88889" l="0" r="97059">
                            <a14:foregroundMark x1="72059" y1="53333" x2="72059" y2="53333"/>
                            <a14:foregroundMark x1="70588" y1="40000" x2="70588" y2="40000"/>
                            <a14:foregroundMark x1="70588" y1="17778" x2="70588" y2="17778"/>
                            <a14:foregroundMark x1="73529" y1="11111" x2="73529" y2="11111"/>
                            <a14:foregroundMark x1="55882" y1="60000" x2="55882" y2="60000"/>
                            <a14:foregroundMark x1="23529" y1="57778" x2="23529" y2="57778"/>
                            <a14:foregroundMark x1="86765" y1="15556" x2="86765" y2="15556"/>
                            <a14:foregroundMark x1="39706" y1="42222" x2="39706" y2="42222"/>
                            <a14:foregroundMark x1="20588" y1="40000" x2="20588" y2="40000"/>
                            <a14:foregroundMark x1="17647" y1="31111" x2="17647" y2="31111"/>
                            <a14:foregroundMark x1="10294" y1="57778" x2="10294" y2="5777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870" y="2636912"/>
                <a:ext cx="6477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198662" y="105273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6035" y="1592898"/>
            <a:ext cx="904621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援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yuán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（救援） 掷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zhì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（投掷）捞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lāo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（打捞）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缚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fù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（束缚） 缭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liáo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（缭乱）络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luò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（网络）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资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zī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（资产） 贡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ɡònɡ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（贡献）贷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en-US" altLang="zh-CN" sz="2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dài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（贷款）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357158" y="357172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</a:p>
        </p:txBody>
      </p:sp>
      <p:sp>
        <p:nvSpPr>
          <p:cNvPr id="6" name="矩形 5"/>
          <p:cNvSpPr/>
          <p:nvPr/>
        </p:nvSpPr>
        <p:spPr>
          <a:xfrm>
            <a:off x="1376149" y="42922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7527" y="42922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71538" y="150018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救</a:t>
            </a:r>
            <a:r>
              <a:rPr lang="zh-CN" altLang="en-US" sz="3200" b="1" dirty="0">
                <a:solidFill>
                  <a:srgbClr val="FF0000"/>
                </a:solidFill>
              </a:rPr>
              <a:t>援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00430" y="150018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投</a:t>
            </a:r>
            <a:r>
              <a:rPr lang="zh-CN" altLang="en-US" sz="3200" b="1" dirty="0">
                <a:solidFill>
                  <a:srgbClr val="FF0000"/>
                </a:solidFill>
              </a:rPr>
              <a:t>掷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29322" y="150018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打</a:t>
            </a:r>
            <a:r>
              <a:rPr lang="zh-CN" altLang="en-US" sz="3200" b="1" dirty="0">
                <a:solidFill>
                  <a:srgbClr val="FF0000"/>
                </a:solidFill>
              </a:rPr>
              <a:t>捞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71538" y="25003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束</a:t>
            </a:r>
            <a:r>
              <a:rPr lang="zh-CN" altLang="en-US" sz="3200" b="1" dirty="0">
                <a:solidFill>
                  <a:srgbClr val="FF0000"/>
                </a:solidFill>
              </a:rPr>
              <a:t>缚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00430" y="25003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缭</a:t>
            </a:r>
            <a:r>
              <a:rPr lang="zh-CN" altLang="en-US" sz="3200" dirty="0"/>
              <a:t>乱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929322" y="25003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网</a:t>
            </a:r>
            <a:r>
              <a:rPr lang="zh-CN" altLang="en-US" sz="3200" b="1" dirty="0">
                <a:solidFill>
                  <a:srgbClr val="FF0000"/>
                </a:solidFill>
              </a:rPr>
              <a:t>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47738" y="364332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资</a:t>
            </a:r>
            <a:r>
              <a:rPr lang="zh-CN" altLang="en-US" sz="3200" dirty="0"/>
              <a:t>产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576630" y="364332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贡</a:t>
            </a:r>
            <a:r>
              <a:rPr lang="zh-CN" altLang="en-US" sz="3200" dirty="0"/>
              <a:t>献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05522" y="364332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贷</a:t>
            </a:r>
            <a:r>
              <a:rPr lang="zh-CN" altLang="en-US" sz="3200" dirty="0"/>
              <a:t>款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85852" y="928676"/>
            <a:ext cx="10033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yuán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786499" y="1000114"/>
            <a:ext cx="7981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zhì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214440" y="1000114"/>
            <a:ext cx="7981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lāo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28728" y="2000246"/>
            <a:ext cx="593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fù</a:t>
            </a:r>
            <a:endParaRPr lang="en-US" altLang="zh-CN" sz="3200" b="1" dirty="0" err="1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83273" y="2085019"/>
            <a:ext cx="10033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liáo</a:t>
            </a:r>
            <a:endParaRPr lang="en-US" altLang="zh-CN" sz="3200" b="1" dirty="0" err="1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215074" y="2071684"/>
            <a:ext cx="7981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luò</a:t>
            </a:r>
            <a:endParaRPr lang="zh-CN" altLang="en-US" sz="3200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42976" y="3071816"/>
            <a:ext cx="593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zī</a:t>
            </a:r>
            <a:endParaRPr lang="zh-CN" altLang="en-US" sz="3200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28992" y="3143254"/>
            <a:ext cx="10033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gòng</a:t>
            </a:r>
            <a:endParaRPr lang="zh-CN" altLang="en-US" sz="3200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29639" y="3195642"/>
            <a:ext cx="7981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dài</a:t>
            </a:r>
            <a:endParaRPr lang="zh-CN" altLang="en-US" sz="3200" dirty="0">
              <a:latin typeface="GB Pinyinok-B" pitchFamily="2" charset="-122"/>
              <a:ea typeface="GB Pinyinok-B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64761" y="1519230"/>
            <a:ext cx="500066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500430" y="1608240"/>
            <a:ext cx="500066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929322" y="1571618"/>
            <a:ext cx="500066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929322" y="2571750"/>
            <a:ext cx="500066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000496" y="2608372"/>
            <a:ext cx="500066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071538" y="2571750"/>
            <a:ext cx="500066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657330" y="3643320"/>
            <a:ext cx="500066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071934" y="3643320"/>
            <a:ext cx="500066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500826" y="3716564"/>
            <a:ext cx="500066" cy="5715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1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"/>
                            </p:stCondLst>
                            <p:childTnLst>
                              <p:par>
                                <p:cTn id="12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0"/>
                            </p:stCondLst>
                            <p:childTnLst>
                              <p:par>
                                <p:cTn id="12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000"/>
                            </p:stCondLst>
                            <p:childTnLst>
                              <p:par>
                                <p:cTn id="13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000"/>
                            </p:stCondLst>
                            <p:childTnLst>
                              <p:par>
                                <p:cTn id="13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000"/>
                            </p:stCondLst>
                            <p:childTnLst>
                              <p:par>
                                <p:cTn id="13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 bldLvl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掷</a:t>
            </a:r>
          </a:p>
        </p:txBody>
      </p:sp>
      <p:sp>
        <p:nvSpPr>
          <p:cNvPr id="11" name="线形标注 2 10"/>
          <p:cNvSpPr/>
          <p:nvPr/>
        </p:nvSpPr>
        <p:spPr>
          <a:xfrm>
            <a:off x="4637963" y="1345613"/>
            <a:ext cx="2970717" cy="540060"/>
          </a:xfrm>
          <a:prstGeom prst="borderCallout2">
            <a:avLst>
              <a:gd name="adj1" fmla="val 24682"/>
              <a:gd name="adj2" fmla="val -275"/>
              <a:gd name="adj3" fmla="val 18750"/>
              <a:gd name="adj4" fmla="val -16667"/>
              <a:gd name="adj5" fmla="val 91530"/>
              <a:gd name="adj6" fmla="val -48784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不要读成“</a:t>
            </a:r>
            <a:r>
              <a:rPr lang="en-US" altLang="zh-CN" sz="28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zhèng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易读错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439655" y="1528755"/>
            <a:ext cx="868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zhì</a:t>
            </a:r>
          </a:p>
        </p:txBody>
      </p:sp>
      <p:pic>
        <p:nvPicPr>
          <p:cNvPr id="15362" name="Picture 2" descr="https://timgsa.baidu.com/timg?image&amp;quality=80&amp;size=b9999_10000&amp;sec=1538914408105&amp;di=144b694331c882b6051ba12cae6101c7&amp;imgtype=0&amp;src=http%3A%2F%2Fimgsrc.baidu.com%2Fimage%2Fc0%253Dshijue1%252C0%252C0%252C294%252C40%2Fsign%3D1b8948f93cd12f2eda08a62327abbf17%2Fb8389b504fc2d562e550f9c3ed1190ef76c66c47.jpg"/>
          <p:cNvPicPr>
            <a:picLocks noChangeAspect="1" noChangeArrowheads="1"/>
          </p:cNvPicPr>
          <p:nvPr/>
        </p:nvPicPr>
        <p:blipFill>
          <a:blip r:embed="rId3" cstate="print"/>
          <a:srcRect b="4187"/>
          <a:stretch>
            <a:fillRect/>
          </a:stretch>
        </p:blipFill>
        <p:spPr bwMode="auto">
          <a:xfrm>
            <a:off x="4638040" y="2131056"/>
            <a:ext cx="2643206" cy="16883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bldLvl="0" animBg="1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06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Box 23"/>
          <p:cNvSpPr txBox="1"/>
          <p:nvPr/>
        </p:nvSpPr>
        <p:spPr>
          <a:xfrm>
            <a:off x="2125235" y="2112076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缚</a:t>
            </a:r>
          </a:p>
        </p:txBody>
      </p:sp>
      <p:sp>
        <p:nvSpPr>
          <p:cNvPr id="11" name="线形标注 2 10"/>
          <p:cNvSpPr/>
          <p:nvPr/>
        </p:nvSpPr>
        <p:spPr>
          <a:xfrm>
            <a:off x="3950970" y="857250"/>
            <a:ext cx="3147695" cy="539750"/>
          </a:xfrm>
          <a:prstGeom prst="borderCallout2">
            <a:avLst>
              <a:gd name="adj1" fmla="val 16705"/>
              <a:gd name="adj2" fmla="val 322"/>
              <a:gd name="adj3" fmla="val 18750"/>
              <a:gd name="adj4" fmla="val -16667"/>
              <a:gd name="adj5" fmla="val 159882"/>
              <a:gd name="adj6" fmla="val -27415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四声，不是二声。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500298" y="1500180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fù</a:t>
            </a:r>
          </a:p>
        </p:txBody>
      </p:sp>
      <p:pic>
        <p:nvPicPr>
          <p:cNvPr id="38914" name="Picture 2" descr="https://timgsa.baidu.com/timg?image&amp;quality=80&amp;size=b9999_10000&amp;sec=1538914658210&amp;di=1d48e33c46f241be1d85de8a4b6fb3f5&amp;imgtype=0&amp;src=http%3A%2F%2Fimg1.gtimg.com%2Fcomic%2Fpics%2Fhv1%2F115%2F83%2F1922%2F124999330.jpg"/>
          <p:cNvPicPr>
            <a:picLocks noChangeAspect="1" noChangeArrowheads="1"/>
          </p:cNvPicPr>
          <p:nvPr/>
        </p:nvPicPr>
        <p:blipFill>
          <a:blip r:embed="rId3">
            <a:lum bright="6000" contrast="6000"/>
          </a:blip>
          <a:srcRect/>
          <a:stretch>
            <a:fillRect/>
          </a:stretch>
        </p:blipFill>
        <p:spPr bwMode="auto">
          <a:xfrm>
            <a:off x="4572000" y="1857370"/>
            <a:ext cx="1571636" cy="209551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bldLvl="0" animBg="1"/>
      <p:bldP spid="50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1054</Words>
  <Application>Microsoft Office PowerPoint</Application>
  <PresentationFormat>全屏显示(16:9)</PresentationFormat>
  <Paragraphs>110</Paragraphs>
  <Slides>22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黑体</vt:lpstr>
      <vt:lpstr>宋体</vt:lpstr>
      <vt:lpstr>Arial</vt:lpstr>
      <vt:lpstr>楷体</vt:lpstr>
      <vt:lpstr>Calibri</vt:lpstr>
      <vt:lpstr>GB Pinyinok-B</vt:lpstr>
      <vt:lpstr>Times New Roman</vt:lpstr>
      <vt:lpstr>微软雅黑</vt:lpstr>
      <vt:lpstr>华文楷体</vt:lpstr>
      <vt:lpstr>华文行楷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8</cp:revision>
  <dcterms:created xsi:type="dcterms:W3CDTF">2017-03-17T02:28:00Z</dcterms:created>
  <dcterms:modified xsi:type="dcterms:W3CDTF">2018-12-11T01:39:50Z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