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4" r:id="rId2"/>
    <p:sldId id="263" r:id="rId3"/>
    <p:sldId id="264" r:id="rId4"/>
    <p:sldId id="353" r:id="rId5"/>
    <p:sldId id="267" r:id="rId6"/>
    <p:sldId id="354" r:id="rId7"/>
    <p:sldId id="355" r:id="rId8"/>
    <p:sldId id="356" r:id="rId9"/>
    <p:sldId id="357" r:id="rId10"/>
    <p:sldId id="358" r:id="rId11"/>
    <p:sldId id="352" r:id="rId12"/>
    <p:sldId id="359" r:id="rId13"/>
    <p:sldId id="265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2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买刀的杀人要刀店负责吗</a:t>
            </a:r>
            <a:r>
              <a:rPr lang="en-US" altLang="zh-CN" dirty="0"/>
              <a:t>?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2819680"/>
              </p:ext>
            </p:extLst>
          </p:nvPr>
        </p:nvGraphicFramePr>
        <p:xfrm>
          <a:off x="483735" y="1340768"/>
          <a:ext cx="7889875" cy="5719763"/>
        </p:xfrm>
        <a:graphic>
          <a:graphicData uri="http://schemas.openxmlformats.org/presentationml/2006/ole">
            <p:oleObj spid="_x0000_s7192" name="文档" r:id="rId6" imgW="4771030" imgH="3812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70093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37849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避实就虚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以守为攻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攻守兼备的法庭辩论。他们避实就虚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巧于周旋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以守为攻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有时绵里藏针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轻松化解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有时伺机反扑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穷追不舍。不仅表现了他们高超的论辩技巧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更彰显了他们的爱国和捍卫正义的精神。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在第一次审理中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对于审判长提出的所有问题都不能正面回答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因为每个问题的正面和反面都有陷阱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沈钧儒只能从侧面回答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旁敲侧击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采用迂回战术。如审判长问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你赞成共产主义吗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沈钧儒避开问题的锋芒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没有直接回答赞成还是不赞成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我们从不谈什么主义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如果一定要我们承认什么主义的话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那就是抗日主义、爱国主义。再如审判长说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抗日是共产党的口号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共产党怎能真的抗日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他们一面主张抗日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一面主张土地革命。沈钧儒却机敏地说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共产党是否真能抗日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要问共产党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我不知道。针对审判长的问话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组织救国会是共产党指使的吗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沈钧儒回答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救国会会员很多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无从知道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573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对于入会之人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不能问他是不是共产党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只问他抗日不抗日。并且共产党哪里会自己说明是共产党呢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所以要问也问不出来。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这里沈钧儒答非所问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重申救国会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而撇开是否与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有关联不谈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让审判长抓不住把柄又讥嘲了审判长的愚蠢。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在第二次审理中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面对审判长的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你们主张容共吗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李公朴反唇相讥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国民党创始人孙中山先生就主张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难道他也有罪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他接着反守为攻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矛头直指国民政府反对抗日和对抗日人士的迫害。再如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面对审判长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因为你们给张学良的电报引起西安事变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给国民政府的电报并没有引起兵变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的无理狡辩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前呼后应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群起而攻之。史良以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买了刀的杀了人要刀店负责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章乃器则以轻蔑的口吻奚落检察官有辱国格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使论敌的荒谬逻辑土崩瓦解。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5121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5141265"/>
              </p:ext>
            </p:extLst>
          </p:nvPr>
        </p:nvGraphicFramePr>
        <p:xfrm>
          <a:off x="251520" y="1412776"/>
          <a:ext cx="8600282" cy="6279515"/>
        </p:xfrm>
        <a:graphic>
          <a:graphicData uri="http://schemas.openxmlformats.org/presentationml/2006/ole">
            <p:oleObj spid="_x0000_s8206" name="文档" r:id="rId5" imgW="5752296" imgH="42227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4908368"/>
              </p:ext>
            </p:extLst>
          </p:nvPr>
        </p:nvGraphicFramePr>
        <p:xfrm>
          <a:off x="467544" y="1268760"/>
          <a:ext cx="8128000" cy="5829693"/>
        </p:xfrm>
        <a:graphic>
          <a:graphicData uri="http://schemas.openxmlformats.org/presentationml/2006/ole">
            <p:oleObj spid="_x0000_s9231" name="文档" r:id="rId5" imgW="3998108" imgH="36398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0833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3286001"/>
              </p:ext>
            </p:extLst>
          </p:nvPr>
        </p:nvGraphicFramePr>
        <p:xfrm>
          <a:off x="395536" y="1268760"/>
          <a:ext cx="8128000" cy="5829693"/>
        </p:xfrm>
        <a:graphic>
          <a:graphicData uri="http://schemas.openxmlformats.org/presentationml/2006/ole">
            <p:oleObj spid="_x0000_s10254" name="文档" r:id="rId5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638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5537233"/>
              </p:ext>
            </p:extLst>
          </p:nvPr>
        </p:nvGraphicFramePr>
        <p:xfrm>
          <a:off x="611560" y="1340768"/>
          <a:ext cx="7389091" cy="5845540"/>
        </p:xfrm>
        <a:graphic>
          <a:graphicData uri="http://schemas.openxmlformats.org/presentationml/2006/ole">
            <p:oleObj spid="_x0000_s11278" name="文档" r:id="rId5" imgW="3998108" imgH="31630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0425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1105401"/>
              </p:ext>
            </p:extLst>
          </p:nvPr>
        </p:nvGraphicFramePr>
        <p:xfrm>
          <a:off x="454968" y="1340768"/>
          <a:ext cx="7902575" cy="6037263"/>
        </p:xfrm>
        <a:graphic>
          <a:graphicData uri="http://schemas.openxmlformats.org/presentationml/2006/ole">
            <p:oleObj spid="_x0000_s12302" name="文档" r:id="rId5" imgW="5438161" imgH="3896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5031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6143255"/>
              </p:ext>
            </p:extLst>
          </p:nvPr>
        </p:nvGraphicFramePr>
        <p:xfrm>
          <a:off x="467544" y="1484784"/>
          <a:ext cx="8128000" cy="4925865"/>
        </p:xfrm>
        <a:graphic>
          <a:graphicData uri="http://schemas.openxmlformats.org/presentationml/2006/ole">
            <p:oleObj spid="_x0000_s13326" name="文档" r:id="rId5" imgW="3998108" imgH="34082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9129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1435954"/>
              </p:ext>
            </p:extLst>
          </p:nvPr>
        </p:nvGraphicFramePr>
        <p:xfrm>
          <a:off x="467544" y="1340768"/>
          <a:ext cx="7853362" cy="5719763"/>
        </p:xfrm>
        <a:graphic>
          <a:graphicData uri="http://schemas.openxmlformats.org/presentationml/2006/ole">
            <p:oleObj spid="_x0000_s14350" name="文档" r:id="rId5" imgW="4574201" imgH="36398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3666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分钟辩论小题目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不是孝子难为忠臣</a:t>
            </a:r>
            <a:r>
              <a:rPr lang="en-US" altLang="zh-CN" sz="2400" dirty="0"/>
              <a:t>”</a:t>
            </a:r>
            <a:r>
              <a:rPr lang="zh-CN" altLang="zh-CN" sz="2400" dirty="0"/>
              <a:t>或</a:t>
            </a:r>
            <a:r>
              <a:rPr lang="en-US" altLang="zh-CN" sz="2400" dirty="0"/>
              <a:t>“</a:t>
            </a:r>
            <a:r>
              <a:rPr lang="zh-CN" altLang="zh-CN" sz="2400" dirty="0"/>
              <a:t>不是孝子也可以是忠臣</a:t>
            </a:r>
            <a:r>
              <a:rPr lang="en-US" altLang="zh-CN" sz="2400" dirty="0"/>
              <a:t>”</a:t>
            </a:r>
            <a:r>
              <a:rPr lang="zh-CN" altLang="zh-CN" sz="2400" dirty="0"/>
              <a:t>为辩题</a:t>
            </a:r>
            <a:r>
              <a:rPr lang="en-US" altLang="zh-CN" sz="2400" dirty="0"/>
              <a:t>,</a:t>
            </a:r>
            <a:r>
              <a:rPr lang="zh-CN" altLang="zh-CN" sz="2400" dirty="0"/>
              <a:t>与同桌分为正反方</a:t>
            </a:r>
            <a:r>
              <a:rPr lang="en-US" altLang="zh-CN" sz="2400" dirty="0"/>
              <a:t>,</a:t>
            </a:r>
            <a:r>
              <a:rPr lang="zh-CN" altLang="zh-CN" sz="2400" dirty="0"/>
              <a:t>准备材料</a:t>
            </a:r>
            <a:r>
              <a:rPr lang="en-US" altLang="zh-CN" sz="2400" dirty="0"/>
              <a:t>,</a:t>
            </a:r>
            <a:r>
              <a:rPr lang="zh-CN" altLang="zh-CN" sz="2400" dirty="0"/>
              <a:t>在本课开始前做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分钟辩论。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5023818"/>
              </p:ext>
            </p:extLst>
          </p:nvPr>
        </p:nvGraphicFramePr>
        <p:xfrm>
          <a:off x="467544" y="1844824"/>
          <a:ext cx="8128000" cy="4322238"/>
        </p:xfrm>
        <a:graphic>
          <a:graphicData uri="http://schemas.openxmlformats.org/presentationml/2006/ole">
            <p:oleObj spid="_x0000_s15373" name="文档" r:id="rId5" imgW="3998108" imgH="27760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47540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某大学就大学生毕业问题展开了辩论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请针对正方的说法写出反方的观点来。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大学生就业难主要责任在学校。苗不能长成材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园丁的责任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铁不能成钢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匠人的责任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兵练得不能善武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教官的责任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大学生不能成为名副其实的高素质人才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只能说是学校的责任。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大学生就业难主要责任在自己。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内因是事物发展的根据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外因是事物发展的条件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外因通过内因而起作用。学校为了促进大学生就业创造了很多有利的条件和锻炼的机会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师傅领进门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修行在个人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能不能很好地就业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关键当然是在大学生自己了。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余光中先生说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一个方块字是一个天地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美丽的中文不老。许多汉字自身的构成就能诠释含义、激发联想。请仿照示例拆拼汉字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并用富有文采的语言描述它。要求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至少运用一种修辞手法。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大地滋养出一个黑色的精灵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在古朴的宣纸上翩翩起舞。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江边盘旋的那只孤独的鸟啊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每一声哀鸣都在诉说游子的心曲。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本题将句子仿写和修辞手法运用这两个考点结合起来考查。审题时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要注意题干中的提示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汉字自身的构成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至少运用一种修辞手法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这些提示语是仿写时要注意的内容。仿写时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要紧紧抓住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汉字自身的构成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选择恰当的仿写对象和修辞手法。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3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58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当甘愿化作微粒在空中飞舞时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就注定要独自承受默默无闻的孤独。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舍弃自我看似失去了很多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但那内心的舒畅可能是外人无法理解的。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【辩论赛场】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美是客观存在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美是主观感受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的辩论的节选部分。阅读后请选择一方加入辩论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分钟的辩论词。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主席、评委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到底是客观存在的美决定了人对美的感受呢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还是人的主观感受创造了美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今天我们双方辩论员在此辩论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就是要解决这千古难解的美学难题。如果说美是主观存在的话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今天美的存在与否完全由个人主观意念而决定着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但我方今天就是要告诉大家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美的存在有一定的规律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就因为这不变的规律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52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美是一个事物或行为的特质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它有三个特性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形象性指的是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一个事物如果要发挥它的美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就必须拥有一个具体的形象或形式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感染性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它也必须拥有一个感染性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让人们能够引起本身的欢愉或喜爱的感觉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它也必须拥有一个功利性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能够给予人精神及物质上的好处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例如进化及使用等。由于美的存在必须以这三个特性作为衡量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因此也就产生了一个客观的规律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而由于要用这个客观的规律去衡量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对方又怎么能够说这是主观感受呢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除此以外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美的三个特性也是独立于人的主观意念之外的。人的主观感受不能改变这三个特性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在欣赏的过程中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主体与客体之间所产生的关系只能是感受与被感受的过程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所以美的存在不以个人主观的意念而改变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这就是我方的观点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美是客观存在。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348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3610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美不以欣赏者的个人主观意念而改变。金字塔的美始终存在于金字塔本身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就算没有人去欣赏金字塔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金字塔的美也是千古地流传下来。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如果取消了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如果说美并没有一个客观的标准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如果我们以个人的主观喜好来作为标准的话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那么千百个人就有千百个不同的标准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这又和没有标准有什么区别呢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一个事物的美和丑对于不同的人来说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可能有不同的美感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但这种种不同的美感起源是由个人不同的背景、不同的审美观念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以及个人不同的修养而决定的。当然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我们可以欣赏美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并且可以用美的规律去创造它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但是却不能够轻言要取消美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或否定美的存在。如果说美是主观感受的话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那我就不明白了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人类一直追求的真、善、美等伟大的目标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是客观存在的美引起了人的美感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而不是人的美感创造了客观事物的美。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4262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461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对方同学为什么忘记了罗丹曾经说过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在艺术家的眼里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这个世界没有什么东西是不美的。而且主观的东西就代表任何人都可以随意地改变它吗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主观难道不具有普遍性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我们就不能倡导和培养吗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其实对方同学今天始终强调的是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美需要有一种客观的物质基础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这一点与我们根本就不矛盾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有哪一种主观感受可以脱离客观的物质基础而存在呢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我方认为美是情感的想象活动所引起的精神愉悦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它需要感受于存在而会于心灵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如果美是客观存在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像这张桌子一样的话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那么我们根本就不用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这样倒也方便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!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865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不就完全没有意义了吗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因为它们因人而异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法国美学家狄克罗斯就告诉我们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不管有没有人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卢浮宫的美不会因此而荡然无存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634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30861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就有一些问题不好解释了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为什么我们要不断地交流对于音乐、绘画、美术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包括辩论的感受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为什么人们对于一些问题总是不能达到一种共同的默契呢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这样一来对方就需要解释一下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为什么蒙娜丽莎的微笑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让我们猜测了几个世纪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为什么宋元的山水画我们至今说不尽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道不完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为什么大家对一块奇石的看法会截然相反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为什么那么多的艺术流派会百花齐放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对方同学怎么解释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其实哲学家休谟早就解释过了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美从来就不是物质的客观属性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根本没有客观的标准。这一点与中国传统文化也暗暗呼应。从孔子的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智者乐水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到柳宗元的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夫美不自美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因人而彰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都说明了这个道理。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48533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只不过我们看到的将会是千篇一律的美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因为美是客观存在的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那么只要大家的视力差不多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对美的认识就应该是相同的。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64203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如果对方同学还不相信的话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那我可以告诉诸位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实验心理学的学者们早就用科学研究的方法证明了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任何线条、颜色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本身并不具备美的标准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而人类为什么会对这些线条、颜色的组合产生感情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觉得它美呢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那是因为我们对它倾注了很多的情感与想象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加上各自不同的文化背景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才构成了我们这个斑斓的美的世界。所以我们才能够见到国旗、国花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觉得它们是最美的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所以我们过三峡时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看到的不是山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而是等待夫婿归来的女子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所以我们见到黄河就能够感受到母亲般的情怀。说到这儿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我感觉到我们的生活是多么的美好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我们可以感受、想象、去听、去看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人类在客观世界就已经受到了太多的约束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如果我们美的这种自由的体现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还要被对方用客观的标准来束缚住的话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那我只能说我感到非常的悲哀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096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8144917"/>
              </p:ext>
            </p:extLst>
          </p:nvPr>
        </p:nvGraphicFramePr>
        <p:xfrm>
          <a:off x="323528" y="1948155"/>
          <a:ext cx="8128000" cy="1984901"/>
        </p:xfrm>
        <a:graphic>
          <a:graphicData uri="http://schemas.openxmlformats.org/presentationml/2006/ole">
            <p:oleObj spid="_x0000_s1049" name="文档" r:id="rId6" imgW="3836183" imgH="93710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976363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全国各界救国联合会在上海成立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通过《抗日救国初步政治纲领》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向全国各党各派建议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立即停止军事冲突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释放政治犯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各党各派立即派遣正式代表进行谈判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制定共同救国纲领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建立一个统一的抗日政权等。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94446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日凌晨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南京国民政府以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罪在上海逮捕了救国会领导人沈钧儒、章乃器、邹韬奋、李公朴、沙千里、史良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、王造时等七人。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日蒋介石政府向沈钧儒等提出起诉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日在江苏省高等法院两次开庭审讯。沈钧儒等人坚持抗日救国立场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在狱中和法庭上进行了不屈不挠的斗争。本文就是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在法庭上的辩论词。他们面对审判长连珠炮似的发问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攻守兼备、虚实相继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善于捕捉漏洞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归谬反诘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变被动为主动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展示了娴熟精湛的论战技巧。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707356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524828"/>
              </p:ext>
            </p:extLst>
          </p:nvPr>
        </p:nvGraphicFramePr>
        <p:xfrm>
          <a:off x="323528" y="1556792"/>
          <a:ext cx="8128000" cy="5623104"/>
        </p:xfrm>
        <a:graphic>
          <a:graphicData uri="http://schemas.openxmlformats.org/presentationml/2006/ole">
            <p:oleObj spid="_x0000_s2073" name="文档" r:id="rId6" imgW="3998108" imgH="27624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9857531"/>
              </p:ext>
            </p:extLst>
          </p:nvPr>
        </p:nvGraphicFramePr>
        <p:xfrm>
          <a:off x="481013" y="1266825"/>
          <a:ext cx="8112125" cy="5989638"/>
        </p:xfrm>
        <a:graphic>
          <a:graphicData uri="http://schemas.openxmlformats.org/presentationml/2006/ole">
            <p:oleObj spid="_x0000_s3097" name="文档" r:id="rId6" imgW="3998108" imgH="29486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434099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8678026"/>
              </p:ext>
            </p:extLst>
          </p:nvPr>
        </p:nvGraphicFramePr>
        <p:xfrm>
          <a:off x="450334" y="1268760"/>
          <a:ext cx="8128000" cy="5829693"/>
        </p:xfrm>
        <a:graphic>
          <a:graphicData uri="http://schemas.openxmlformats.org/presentationml/2006/ole">
            <p:oleObj spid="_x0000_s4121" name="文档" r:id="rId6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716396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1301140"/>
              </p:ext>
            </p:extLst>
          </p:nvPr>
        </p:nvGraphicFramePr>
        <p:xfrm>
          <a:off x="476230" y="1340768"/>
          <a:ext cx="8053387" cy="5708650"/>
        </p:xfrm>
        <a:graphic>
          <a:graphicData uri="http://schemas.openxmlformats.org/presentationml/2006/ole">
            <p:oleObj spid="_x0000_s5145" name="文档" r:id="rId6" imgW="5108194" imgH="36398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746261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7035424"/>
              </p:ext>
            </p:extLst>
          </p:nvPr>
        </p:nvGraphicFramePr>
        <p:xfrm>
          <a:off x="146331" y="1268760"/>
          <a:ext cx="8680434" cy="6920913"/>
        </p:xfrm>
        <a:graphic>
          <a:graphicData uri="http://schemas.openxmlformats.org/presentationml/2006/ole">
            <p:oleObj spid="_x0000_s6169" name="文档" r:id="rId6" imgW="4915323" imgH="39012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434214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292</TotalTime>
  <Words>2108</Words>
  <Application>Microsoft Office PowerPoint</Application>
  <PresentationFormat>全屏显示(4:3)</PresentationFormat>
  <Paragraphs>102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文档</vt:lpstr>
      <vt:lpstr>买刀的杀人要刀店负责吗?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