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65" r:id="rId3"/>
    <p:sldId id="320" r:id="rId4"/>
    <p:sldId id="329" r:id="rId5"/>
    <p:sldId id="328" r:id="rId6"/>
    <p:sldId id="327" r:id="rId7"/>
    <p:sldId id="326" r:id="rId8"/>
    <p:sldId id="333" r:id="rId9"/>
    <p:sldId id="332" r:id="rId10"/>
    <p:sldId id="331" r:id="rId11"/>
    <p:sldId id="337" r:id="rId12"/>
    <p:sldId id="336" r:id="rId13"/>
    <p:sldId id="335" r:id="rId14"/>
    <p:sldId id="334" r:id="rId15"/>
    <p:sldId id="330" r:id="rId16"/>
    <p:sldId id="342" r:id="rId17"/>
    <p:sldId id="341" r:id="rId18"/>
    <p:sldId id="340" r:id="rId19"/>
    <p:sldId id="339" r:id="rId20"/>
    <p:sldId id="338" r:id="rId21"/>
    <p:sldId id="343" r:id="rId22"/>
    <p:sldId id="317" r:id="rId23"/>
    <p:sldId id="306" r:id="rId24"/>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GI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66"/>
          <p:cNvPicPr preferRelativeResize="0">
            <a:picLocks noChangeArrowheads="1"/>
          </p:cNvPicPr>
          <p:nvPr/>
        </p:nvPicPr>
        <p:blipFill>
          <a:blip r:embed="rId1" cstate="print"/>
          <a:srcRect/>
          <a:stretch>
            <a:fillRect/>
          </a:stretch>
        </p:blipFill>
        <p:spPr bwMode="auto">
          <a:xfrm>
            <a:off x="1187624" y="1412776"/>
            <a:ext cx="3324944" cy="4104456"/>
          </a:xfrm>
          <a:prstGeom prst="rect">
            <a:avLst/>
          </a:prstGeom>
          <a:noFill/>
          <a:ln w="9525" cap="flat" algn="ctr">
            <a:noFill/>
            <a:prstDash val="solid"/>
            <a:miter lim="800000"/>
            <a:headEnd type="none" w="med" len="med"/>
            <a:tailEnd type="none" w="med" len="med"/>
          </a:ln>
        </p:spPr>
      </p:pic>
      <p:sp>
        <p:nvSpPr>
          <p:cNvPr id="3" name="TextBox 2"/>
          <p:cNvSpPr txBox="1"/>
          <p:nvPr/>
        </p:nvSpPr>
        <p:spPr>
          <a:xfrm>
            <a:off x="7524328" y="1556792"/>
            <a:ext cx="667043" cy="3539430"/>
          </a:xfrm>
          <a:prstGeom prst="rect">
            <a:avLst/>
          </a:prstGeom>
          <a:noFill/>
        </p:spPr>
        <p:txBody>
          <a:bodyPr wrap="square" rtlCol="0">
            <a:spAutoFit/>
          </a:bodyPr>
          <a:lstStyle/>
          <a:p>
            <a:r>
              <a:rPr lang="zh-CN" altLang="en-US" b="1" dirty="0" smtClean="0">
                <a:solidFill>
                  <a:srgbClr val="FF0000"/>
                </a:solidFill>
                <a:latin typeface="微软雅黑" pitchFamily="34" charset="-122"/>
                <a:ea typeface="微软雅黑" pitchFamily="34" charset="-122"/>
              </a:rPr>
              <a:t>最</a:t>
            </a:r>
            <a:endParaRPr lang="en-US" altLang="zh-CN" b="1" dirty="0" smtClean="0">
              <a:solidFill>
                <a:srgbClr val="FF0000"/>
              </a:solidFill>
              <a:latin typeface="微软雅黑" pitchFamily="34" charset="-122"/>
              <a:ea typeface="微软雅黑" pitchFamily="34" charset="-122"/>
            </a:endParaRPr>
          </a:p>
          <a:p>
            <a:endParaRPr lang="en-US" altLang="zh-CN" b="1" dirty="0" smtClean="0">
              <a:solidFill>
                <a:srgbClr val="FF0000"/>
              </a:solidFill>
              <a:latin typeface="微软雅黑" pitchFamily="34" charset="-122"/>
              <a:ea typeface="微软雅黑" pitchFamily="34" charset="-122"/>
            </a:endParaRPr>
          </a:p>
          <a:p>
            <a:r>
              <a:rPr lang="zh-CN" altLang="en-US" b="1" dirty="0" smtClean="0">
                <a:solidFill>
                  <a:srgbClr val="FF0000"/>
                </a:solidFill>
                <a:latin typeface="微软雅黑" pitchFamily="34" charset="-122"/>
                <a:ea typeface="微软雅黑" pitchFamily="34" charset="-122"/>
              </a:rPr>
              <a:t>后</a:t>
            </a:r>
            <a:endParaRPr lang="en-US" altLang="zh-CN" b="1" dirty="0" smtClean="0">
              <a:solidFill>
                <a:srgbClr val="FF0000"/>
              </a:solidFill>
              <a:latin typeface="微软雅黑" pitchFamily="34" charset="-122"/>
              <a:ea typeface="微软雅黑" pitchFamily="34" charset="-122"/>
            </a:endParaRPr>
          </a:p>
          <a:p>
            <a:endParaRPr lang="en-US" altLang="zh-CN" b="1" dirty="0" smtClean="0">
              <a:solidFill>
                <a:srgbClr val="FF0000"/>
              </a:solidFill>
              <a:latin typeface="微软雅黑" pitchFamily="34" charset="-122"/>
              <a:ea typeface="微软雅黑" pitchFamily="34" charset="-122"/>
            </a:endParaRPr>
          </a:p>
          <a:p>
            <a:r>
              <a:rPr lang="zh-CN" altLang="en-US" b="1" dirty="0" smtClean="0">
                <a:solidFill>
                  <a:srgbClr val="FF0000"/>
                </a:solidFill>
                <a:latin typeface="微软雅黑" pitchFamily="34" charset="-122"/>
                <a:ea typeface="微软雅黑" pitchFamily="34" charset="-122"/>
              </a:rPr>
              <a:t>一</a:t>
            </a:r>
            <a:endParaRPr lang="en-US" altLang="zh-CN" b="1" dirty="0" smtClean="0">
              <a:solidFill>
                <a:srgbClr val="FF0000"/>
              </a:solidFill>
              <a:latin typeface="微软雅黑" pitchFamily="34" charset="-122"/>
              <a:ea typeface="微软雅黑" pitchFamily="34" charset="-122"/>
            </a:endParaRPr>
          </a:p>
          <a:p>
            <a:endParaRPr lang="en-US" altLang="zh-CN" b="1" dirty="0" smtClean="0">
              <a:solidFill>
                <a:srgbClr val="FF0000"/>
              </a:solidFill>
              <a:latin typeface="微软雅黑" pitchFamily="34" charset="-122"/>
              <a:ea typeface="微软雅黑" pitchFamily="34" charset="-122"/>
            </a:endParaRPr>
          </a:p>
          <a:p>
            <a:r>
              <a:rPr lang="zh-CN" altLang="en-US" b="1" dirty="0" smtClean="0">
                <a:solidFill>
                  <a:srgbClr val="FF0000"/>
                </a:solidFill>
                <a:latin typeface="微软雅黑" pitchFamily="34" charset="-122"/>
                <a:ea typeface="微软雅黑" pitchFamily="34" charset="-122"/>
              </a:rPr>
              <a:t>课</a:t>
            </a:r>
            <a:endParaRPr lang="zh-CN" altLang="en-US" b="1" dirty="0">
              <a:solidFill>
                <a:srgbClr val="FF0000"/>
              </a:solidFill>
              <a:latin typeface="微软雅黑" pitchFamily="34" charset="-122"/>
              <a:ea typeface="微软雅黑" pitchFamily="34" charset="-122"/>
            </a:endParaRPr>
          </a:p>
        </p:txBody>
      </p:sp>
      <p:sp>
        <p:nvSpPr>
          <p:cNvPr id="4" name="TextBox 3"/>
          <p:cNvSpPr txBox="1"/>
          <p:nvPr/>
        </p:nvSpPr>
        <p:spPr>
          <a:xfrm>
            <a:off x="6444208" y="3573016"/>
            <a:ext cx="543739" cy="1384995"/>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都</a:t>
            </a:r>
            <a:endParaRPr lang="en-US" altLang="zh-CN" sz="2800" b="1" dirty="0" smtClean="0">
              <a:latin typeface="微软雅黑" pitchFamily="34" charset="-122"/>
              <a:ea typeface="微软雅黑" pitchFamily="34" charset="-122"/>
            </a:endParaRPr>
          </a:p>
          <a:p>
            <a:endParaRPr lang="en-US" altLang="zh-CN" sz="2800" b="1" dirty="0" smtClean="0">
              <a:latin typeface="微软雅黑" pitchFamily="34" charset="-122"/>
              <a:ea typeface="微软雅黑" pitchFamily="34" charset="-122"/>
            </a:endParaRPr>
          </a:p>
          <a:p>
            <a:r>
              <a:rPr lang="zh-CN" altLang="en-US" sz="2800" b="1" dirty="0" smtClean="0">
                <a:latin typeface="微软雅黑" pitchFamily="34" charset="-122"/>
                <a:ea typeface="微软雅黑" pitchFamily="34" charset="-122"/>
              </a:rPr>
              <a:t>德</a:t>
            </a:r>
            <a:endParaRPr lang="zh-CN" altLang="en-US" sz="2800" b="1" dirty="0">
              <a:latin typeface="微软雅黑" pitchFamily="34" charset="-122"/>
              <a:ea typeface="微软雅黑" pitchFamily="34" charset="-122"/>
            </a:endParaRPr>
          </a:p>
        </p:txBody>
      </p:sp>
      <p:sp>
        <p:nvSpPr>
          <p:cNvPr id="5" name="TextBox 4"/>
          <p:cNvSpPr txBox="1"/>
          <p:nvPr/>
        </p:nvSpPr>
        <p:spPr>
          <a:xfrm>
            <a:off x="5364088" y="3429000"/>
            <a:ext cx="543739" cy="1815882"/>
          </a:xfrm>
          <a:prstGeom prst="rect">
            <a:avLst/>
          </a:prstGeom>
          <a:noFill/>
        </p:spPr>
        <p:txBody>
          <a:bodyPr wrap="none" rtlCol="0">
            <a:spAutoFit/>
          </a:bodyPr>
          <a:lstStyle/>
          <a:p>
            <a:pPr algn="ctr"/>
            <a:r>
              <a:rPr lang="zh-CN" altLang="en-US" sz="2800" b="1" dirty="0" smtClean="0">
                <a:latin typeface="微软雅黑" pitchFamily="34" charset="-122"/>
                <a:ea typeface="微软雅黑" pitchFamily="34" charset="-122"/>
              </a:rPr>
              <a:t>第</a:t>
            </a:r>
            <a:endParaRPr lang="en-US" altLang="zh-CN" sz="2800" b="1" dirty="0" smtClean="0">
              <a:latin typeface="微软雅黑" pitchFamily="34" charset="-122"/>
              <a:ea typeface="微软雅黑" pitchFamily="34" charset="-122"/>
            </a:endParaRPr>
          </a:p>
          <a:p>
            <a:pPr algn="ctr"/>
            <a:r>
              <a:rPr lang="en-US" altLang="zh-CN" sz="2800" b="1" dirty="0" smtClean="0">
                <a:latin typeface="微软雅黑" pitchFamily="34" charset="-122"/>
                <a:ea typeface="微软雅黑" pitchFamily="34" charset="-122"/>
              </a:rPr>
              <a:t>1</a:t>
            </a:r>
            <a:endParaRPr lang="en-US" altLang="zh-CN" sz="2800" b="1" dirty="0" smtClean="0">
              <a:latin typeface="微软雅黑" pitchFamily="34" charset="-122"/>
              <a:ea typeface="微软雅黑" pitchFamily="34" charset="-122"/>
            </a:endParaRPr>
          </a:p>
          <a:p>
            <a:pPr algn="ctr"/>
            <a:r>
              <a:rPr lang="zh-CN" altLang="en-US" sz="2800" b="1" dirty="0" smtClean="0">
                <a:latin typeface="微软雅黑" pitchFamily="34" charset="-122"/>
                <a:ea typeface="微软雅黑" pitchFamily="34" charset="-122"/>
              </a:rPr>
              <a:t>课</a:t>
            </a:r>
            <a:endParaRPr lang="en-US" altLang="zh-CN" sz="2800" b="1" dirty="0" smtClean="0">
              <a:latin typeface="微软雅黑" pitchFamily="34" charset="-122"/>
              <a:ea typeface="微软雅黑" pitchFamily="34" charset="-122"/>
            </a:endParaRPr>
          </a:p>
          <a:p>
            <a:pPr algn="ctr"/>
            <a:r>
              <a:rPr lang="zh-CN" altLang="en-US" sz="2800" b="1" dirty="0" smtClean="0">
                <a:latin typeface="微软雅黑" pitchFamily="34" charset="-122"/>
                <a:ea typeface="微软雅黑" pitchFamily="34" charset="-122"/>
              </a:rPr>
              <a:t>时</a:t>
            </a:r>
            <a:endParaRPr lang="zh-CN" altLang="en-US" sz="2800" b="1" dirty="0">
              <a:latin typeface="微软雅黑" pitchFamily="34" charset="-122"/>
              <a:ea typeface="微软雅黑" pitchFamily="34" charset="-122"/>
            </a:endParaRPr>
          </a:p>
        </p:txBody>
      </p:sp>
      <p:sp>
        <p:nvSpPr>
          <p:cNvPr id="6" name="矩形 5"/>
          <p:cNvSpPr/>
          <p:nvPr/>
        </p:nvSpPr>
        <p:spPr>
          <a:xfrm>
            <a:off x="899592"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strVal val="#ppt_w*0.70"/>
                                          </p:val>
                                        </p:tav>
                                        <p:tav tm="100000">
                                          <p:val>
                                            <p:strVal val="#ppt_w"/>
                                          </p:val>
                                        </p:tav>
                                      </p:tavLst>
                                    </p:anim>
                                    <p:anim calcmode="lin" valueType="num">
                                      <p:cBhvr>
                                        <p:cTn id="29" dur="1000" fill="hold"/>
                                        <p:tgtEl>
                                          <p:spTgt spid="2"/>
                                        </p:tgtEl>
                                        <p:attrNameLst>
                                          <p:attrName>ppt_h</p:attrName>
                                        </p:attrNameLst>
                                      </p:cBhvr>
                                      <p:tavLst>
                                        <p:tav tm="0">
                                          <p:val>
                                            <p:strVal val="#ppt_h"/>
                                          </p:val>
                                        </p:tav>
                                        <p:tav tm="100000">
                                          <p:val>
                                            <p:strVal val="#ppt_h"/>
                                          </p:val>
                                        </p:tav>
                                      </p:tavLst>
                                    </p:anim>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研读重点</a:t>
            </a:r>
            <a:endParaRPr lang="zh-CN" altLang="en-US" sz="2800" b="1" dirty="0">
              <a:latin typeface="微软雅黑" pitchFamily="34" charset="-122"/>
              <a:ea typeface="微软雅黑" pitchFamily="34" charset="-122"/>
            </a:endParaRPr>
          </a:p>
        </p:txBody>
      </p:sp>
      <p:sp>
        <p:nvSpPr>
          <p:cNvPr id="35841" name="Rectangle 1"/>
          <p:cNvSpPr>
            <a:spLocks noChangeArrowheads="1"/>
          </p:cNvSpPr>
          <p:nvPr/>
        </p:nvSpPr>
        <p:spPr bwMode="auto">
          <a:xfrm>
            <a:off x="611560" y="908720"/>
            <a:ext cx="9144000" cy="40011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900" b="0" i="0" u="none" strike="noStrike" cap="none" normalizeH="0" baseline="0" dirty="0" smtClean="0">
                <a:ln>
                  <a:noFill/>
                </a:ln>
                <a:solidFill>
                  <a:srgbClr val="FF00FF"/>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略读课文</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填写下表。说说最后一课的情形和平时有什么不同。</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graphicFrame>
        <p:nvGraphicFramePr>
          <p:cNvPr id="9" name="表格 8"/>
          <p:cNvGraphicFramePr>
            <a:graphicFrameLocks noGrp="1"/>
          </p:cNvGraphicFramePr>
          <p:nvPr/>
        </p:nvGraphicFramePr>
        <p:xfrm>
          <a:off x="827584" y="1412776"/>
          <a:ext cx="7704856" cy="3193798"/>
        </p:xfrm>
        <a:graphic>
          <a:graphicData uri="http://schemas.openxmlformats.org/drawingml/2006/table">
            <a:tbl>
              <a:tblPr/>
              <a:tblGrid>
                <a:gridCol w="1080120"/>
                <a:gridCol w="3726857"/>
                <a:gridCol w="2897879"/>
              </a:tblGrid>
              <a:tr h="304247">
                <a:tc>
                  <a:txBody>
                    <a:bodyPr/>
                    <a:lstStyle/>
                    <a:p>
                      <a:pPr algn="ctr">
                        <a:lnSpc>
                          <a:spcPct val="150000"/>
                        </a:lnSpc>
                        <a:spcAft>
                          <a:spcPts val="0"/>
                        </a:spcAft>
                      </a:pPr>
                      <a:endParaRPr lang="en-US" sz="1400"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kern="100" dirty="0">
                          <a:solidFill>
                            <a:srgbClr val="000000"/>
                          </a:solidFill>
                          <a:latin typeface="微软雅黑" pitchFamily="34" charset="-122"/>
                          <a:ea typeface="微软雅黑" pitchFamily="34" charset="-122"/>
                          <a:cs typeface="Times New Roman"/>
                        </a:rPr>
                        <a:t>平时上课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kern="100">
                          <a:solidFill>
                            <a:srgbClr val="000000"/>
                          </a:solidFill>
                          <a:latin typeface="微软雅黑" pitchFamily="34" charset="-122"/>
                          <a:ea typeface="微软雅黑" pitchFamily="34" charset="-122"/>
                          <a:cs typeface="Times New Roman"/>
                        </a:rPr>
                        <a:t>最后一课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7629">
                <a:tc>
                  <a:txBody>
                    <a:bodyPr/>
                    <a:lstStyle/>
                    <a:p>
                      <a:pPr algn="ctr">
                        <a:lnSpc>
                          <a:spcPct val="150000"/>
                        </a:lnSpc>
                        <a:spcAft>
                          <a:spcPts val="0"/>
                        </a:spcAft>
                      </a:pPr>
                      <a:r>
                        <a:rPr lang="zh-CN" sz="1400" kern="100" dirty="0">
                          <a:solidFill>
                            <a:srgbClr val="000000"/>
                          </a:solidFill>
                          <a:latin typeface="微软雅黑" pitchFamily="34" charset="-122"/>
                          <a:ea typeface="微软雅黑" pitchFamily="34" charset="-122"/>
                          <a:cs typeface="Times New Roman"/>
                        </a:rPr>
                        <a:t>气氛</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itchFamily="34" charset="-122"/>
                          <a:ea typeface="微软雅黑" pitchFamily="34" charset="-122"/>
                          <a:cs typeface="Times New Roman"/>
                        </a:rPr>
                        <a:t>“学校开始上课的时候</a:t>
                      </a:r>
                      <a:r>
                        <a:rPr lang="en-US" sz="1400" kern="100" dirty="0">
                          <a:solidFill>
                            <a:srgbClr val="000000"/>
                          </a:solidFill>
                          <a:latin typeface="微软雅黑" pitchFamily="34" charset="-122"/>
                          <a:ea typeface="微软雅黑" pitchFamily="34" charset="-122"/>
                          <a:cs typeface="Times New Roman"/>
                        </a:rPr>
                        <a:t>,</a:t>
                      </a:r>
                      <a:r>
                        <a:rPr lang="zh-CN" sz="1400" kern="100" dirty="0">
                          <a:solidFill>
                            <a:srgbClr val="000000"/>
                          </a:solidFill>
                          <a:latin typeface="微软雅黑" pitchFamily="34" charset="-122"/>
                          <a:ea typeface="微软雅黑" pitchFamily="34" charset="-122"/>
                          <a:cs typeface="Times New Roman"/>
                        </a:rPr>
                        <a:t>总有一阵喧闹</a:t>
                      </a:r>
                      <a:r>
                        <a:rPr lang="en-US" sz="1400" kern="100" dirty="0">
                          <a:solidFill>
                            <a:srgbClr val="000000"/>
                          </a:solidFill>
                          <a:latin typeface="微软雅黑" pitchFamily="34" charset="-122"/>
                          <a:ea typeface="微软雅黑" pitchFamily="34" charset="-122"/>
                          <a:cs typeface="Times New Roman"/>
                        </a:rPr>
                        <a:t>,</a:t>
                      </a:r>
                      <a:r>
                        <a:rPr lang="zh-CN" sz="1400" kern="100" dirty="0">
                          <a:solidFill>
                            <a:srgbClr val="000000"/>
                          </a:solidFill>
                          <a:latin typeface="微软雅黑" pitchFamily="34" charset="-122"/>
                          <a:ea typeface="微软雅黑" pitchFamily="34" charset="-122"/>
                          <a:cs typeface="Times New Roman"/>
                        </a:rPr>
                        <a:t>就是在街上也能听到。”</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kern="100">
                          <a:solidFill>
                            <a:srgbClr val="000000"/>
                          </a:solidFill>
                          <a:latin typeface="微软雅黑" pitchFamily="34" charset="-122"/>
                          <a:ea typeface="微软雅黑" pitchFamily="34" charset="-122"/>
                          <a:cs typeface="Times New Roman"/>
                        </a:rPr>
                        <a:t>“一切偏安安静静的”“整个教室有一种不平常的严肃的气氛”。</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8420">
                <a:tc>
                  <a:txBody>
                    <a:bodyPr/>
                    <a:lstStyle/>
                    <a:p>
                      <a:pPr algn="ctr">
                        <a:lnSpc>
                          <a:spcPct val="150000"/>
                        </a:lnSpc>
                        <a:spcAft>
                          <a:spcPts val="0"/>
                        </a:spcAft>
                      </a:pPr>
                      <a:r>
                        <a:rPr lang="zh-CN" sz="1400" kern="100" dirty="0">
                          <a:solidFill>
                            <a:srgbClr val="000000"/>
                          </a:solidFill>
                          <a:latin typeface="微软雅黑" pitchFamily="34" charset="-122"/>
                          <a:ea typeface="微软雅黑" pitchFamily="34" charset="-122"/>
                          <a:cs typeface="Times New Roman"/>
                        </a:rPr>
                        <a:t>学生</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itchFamily="34" charset="-122"/>
                          <a:ea typeface="微软雅黑" pitchFamily="34" charset="-122"/>
                          <a:cs typeface="Times New Roman"/>
                        </a:rPr>
                        <a:t>“开课桌啦</a:t>
                      </a:r>
                      <a:r>
                        <a:rPr lang="en-US" sz="1400" kern="100" dirty="0">
                          <a:solidFill>
                            <a:srgbClr val="000000"/>
                          </a:solidFill>
                          <a:latin typeface="微软雅黑" pitchFamily="34" charset="-122"/>
                          <a:ea typeface="微软雅黑" pitchFamily="34" charset="-122"/>
                          <a:cs typeface="Times New Roman"/>
                        </a:rPr>
                        <a:t>,</a:t>
                      </a:r>
                      <a:r>
                        <a:rPr lang="zh-CN" sz="1400" kern="100" dirty="0">
                          <a:solidFill>
                            <a:srgbClr val="000000"/>
                          </a:solidFill>
                          <a:latin typeface="微软雅黑" pitchFamily="34" charset="-122"/>
                          <a:ea typeface="微软雅黑" pitchFamily="34" charset="-122"/>
                          <a:cs typeface="Times New Roman"/>
                        </a:rPr>
                        <a:t>关课桌啦</a:t>
                      </a:r>
                      <a:r>
                        <a:rPr lang="en-US" sz="1400" kern="100" dirty="0">
                          <a:solidFill>
                            <a:srgbClr val="000000"/>
                          </a:solidFill>
                          <a:latin typeface="微软雅黑" pitchFamily="34" charset="-122"/>
                          <a:ea typeface="微软雅黑" pitchFamily="34" charset="-122"/>
                          <a:cs typeface="Times New Roman"/>
                        </a:rPr>
                        <a:t>,</a:t>
                      </a:r>
                      <a:r>
                        <a:rPr lang="zh-CN" sz="1400" kern="100" dirty="0">
                          <a:solidFill>
                            <a:srgbClr val="000000"/>
                          </a:solidFill>
                          <a:latin typeface="微软雅黑" pitchFamily="34" charset="-122"/>
                          <a:ea typeface="微软雅黑" pitchFamily="34" charset="-122"/>
                          <a:cs typeface="Times New Roman"/>
                        </a:rPr>
                        <a:t>大家怕吵捂着耳朵大声背书啦。”</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itchFamily="34" charset="-122"/>
                          <a:ea typeface="微软雅黑" pitchFamily="34" charset="-122"/>
                          <a:cs typeface="Times New Roman"/>
                        </a:rPr>
                        <a:t>“同学们都在自己的座位上了。”</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6049">
                <a:tc>
                  <a:txBody>
                    <a:bodyPr/>
                    <a:lstStyle/>
                    <a:p>
                      <a:pPr algn="ctr">
                        <a:lnSpc>
                          <a:spcPct val="150000"/>
                        </a:lnSpc>
                        <a:spcAft>
                          <a:spcPts val="0"/>
                        </a:spcAft>
                      </a:pPr>
                      <a:r>
                        <a:rPr lang="zh-CN" sz="1400" kern="100">
                          <a:solidFill>
                            <a:srgbClr val="000000"/>
                          </a:solidFill>
                          <a:latin typeface="微软雅黑" pitchFamily="34" charset="-122"/>
                          <a:ea typeface="微软雅黑" pitchFamily="34" charset="-122"/>
                          <a:cs typeface="Times New Roman"/>
                        </a:rPr>
                        <a:t>教师</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itchFamily="34" charset="-122"/>
                          <a:ea typeface="微软雅黑" pitchFamily="34" charset="-122"/>
                          <a:cs typeface="Times New Roman"/>
                        </a:rPr>
                        <a:t>“拿着大铁戒尺在桌子上紧敲着</a:t>
                      </a:r>
                      <a:r>
                        <a:rPr lang="en-US" sz="1400" kern="100" dirty="0">
                          <a:solidFill>
                            <a:srgbClr val="000000"/>
                          </a:solidFill>
                          <a:latin typeface="微软雅黑" pitchFamily="34" charset="-122"/>
                          <a:ea typeface="微软雅黑" pitchFamily="34" charset="-122"/>
                          <a:cs typeface="Times New Roman"/>
                        </a:rPr>
                        <a:t>:</a:t>
                      </a:r>
                      <a:r>
                        <a:rPr lang="zh-CN" sz="1400" kern="100" dirty="0">
                          <a:solidFill>
                            <a:srgbClr val="000000"/>
                          </a:solidFill>
                          <a:latin typeface="微软雅黑" pitchFamily="34" charset="-122"/>
                          <a:ea typeface="微软雅黑" pitchFamily="34" charset="-122"/>
                          <a:cs typeface="Times New Roman"/>
                        </a:rPr>
                        <a:t>‘静一点儿</a:t>
                      </a:r>
                      <a:r>
                        <a:rPr lang="en-US" sz="1400" kern="100" dirty="0">
                          <a:solidFill>
                            <a:srgbClr val="000000"/>
                          </a:solidFill>
                          <a:latin typeface="微软雅黑" pitchFamily="34" charset="-122"/>
                          <a:ea typeface="微软雅黑" pitchFamily="34" charset="-122"/>
                          <a:cs typeface="Times New Roman"/>
                        </a:rPr>
                        <a:t>,</a:t>
                      </a:r>
                      <a:r>
                        <a:rPr lang="zh-CN" sz="1400" kern="100" dirty="0">
                          <a:solidFill>
                            <a:srgbClr val="000000"/>
                          </a:solidFill>
                          <a:latin typeface="微软雅黑" pitchFamily="34" charset="-122"/>
                          <a:ea typeface="微软雅黑" pitchFamily="34" charset="-122"/>
                          <a:cs typeface="Times New Roman"/>
                        </a:rPr>
                        <a:t>静一点儿’……”“我”迟到会遭到先生的责骂。老师穿戴随便。</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kern="100" dirty="0">
                          <a:solidFill>
                            <a:srgbClr val="000000"/>
                          </a:solidFill>
                          <a:latin typeface="微软雅黑" pitchFamily="34" charset="-122"/>
                          <a:ea typeface="微软雅黑" pitchFamily="34" charset="-122"/>
                          <a:cs typeface="Times New Roman"/>
                        </a:rPr>
                        <a:t>“</a:t>
                      </a:r>
                      <a:r>
                        <a:rPr lang="en-US" sz="1400" kern="100" dirty="0">
                          <a:solidFill>
                            <a:srgbClr val="000000"/>
                          </a:solidFill>
                          <a:latin typeface="微软雅黑" pitchFamily="34" charset="-122"/>
                          <a:ea typeface="微软雅黑" pitchFamily="34" charset="-122"/>
                          <a:cs typeface="Times New Roman"/>
                        </a:rPr>
                        <a:t>(</a:t>
                      </a:r>
                      <a:r>
                        <a:rPr lang="zh-CN" sz="1400" kern="100" dirty="0">
                          <a:solidFill>
                            <a:srgbClr val="000000"/>
                          </a:solidFill>
                          <a:latin typeface="微软雅黑" pitchFamily="34" charset="-122"/>
                          <a:ea typeface="微软雅黑" pitchFamily="34" charset="-122"/>
                          <a:cs typeface="Times New Roman"/>
                        </a:rPr>
                        <a:t>韩麦尔先生</a:t>
                      </a:r>
                      <a:r>
                        <a:rPr lang="en-US" sz="1400" kern="100" dirty="0">
                          <a:solidFill>
                            <a:srgbClr val="000000"/>
                          </a:solidFill>
                          <a:latin typeface="微软雅黑" pitchFamily="34" charset="-122"/>
                          <a:ea typeface="微软雅黑" pitchFamily="34" charset="-122"/>
                          <a:cs typeface="Times New Roman"/>
                        </a:rPr>
                        <a:t>)</a:t>
                      </a:r>
                      <a:r>
                        <a:rPr lang="zh-CN" sz="1400" kern="100" dirty="0">
                          <a:solidFill>
                            <a:srgbClr val="000000"/>
                          </a:solidFill>
                          <a:latin typeface="微软雅黑" pitchFamily="34" charset="-122"/>
                          <a:ea typeface="微软雅黑" pitchFamily="34" charset="-122"/>
                          <a:cs typeface="Times New Roman"/>
                        </a:rPr>
                        <a:t>踱来踱去</a:t>
                      </a:r>
                      <a:r>
                        <a:rPr lang="en-US" sz="1400" kern="100" dirty="0">
                          <a:solidFill>
                            <a:srgbClr val="000000"/>
                          </a:solidFill>
                          <a:latin typeface="微软雅黑" pitchFamily="34" charset="-122"/>
                          <a:ea typeface="微软雅黑" pitchFamily="34" charset="-122"/>
                          <a:cs typeface="Times New Roman"/>
                        </a:rPr>
                        <a:t>,</a:t>
                      </a:r>
                      <a:r>
                        <a:rPr lang="zh-CN" sz="1400" kern="100" dirty="0">
                          <a:solidFill>
                            <a:srgbClr val="000000"/>
                          </a:solidFill>
                          <a:latin typeface="微软雅黑" pitchFamily="34" charset="-122"/>
                          <a:ea typeface="微软雅黑" pitchFamily="34" charset="-122"/>
                          <a:cs typeface="Times New Roman"/>
                        </a:rPr>
                        <a:t>胳膊底下夹着那怕人的铁戒尺”。今天“我”迟到</a:t>
                      </a:r>
                      <a:r>
                        <a:rPr lang="en-US" sz="1400" kern="100" dirty="0">
                          <a:solidFill>
                            <a:srgbClr val="000000"/>
                          </a:solidFill>
                          <a:latin typeface="微软雅黑" pitchFamily="34" charset="-122"/>
                          <a:ea typeface="微软雅黑" pitchFamily="34" charset="-122"/>
                          <a:cs typeface="Times New Roman"/>
                        </a:rPr>
                        <a:t>,</a:t>
                      </a:r>
                      <a:r>
                        <a:rPr lang="zh-CN" sz="1400" kern="100" dirty="0">
                          <a:solidFill>
                            <a:srgbClr val="000000"/>
                          </a:solidFill>
                          <a:latin typeface="微软雅黑" pitchFamily="34" charset="-122"/>
                          <a:ea typeface="微软雅黑" pitchFamily="34" charset="-122"/>
                          <a:cs typeface="Times New Roman"/>
                        </a:rPr>
                        <a:t>先生却温柔地说“快坐好”。穿着庄重的礼服。</a:t>
                      </a: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5842" name="Rectangle 2"/>
          <p:cNvSpPr>
            <a:spLocks noChangeArrowheads="1"/>
          </p:cNvSpPr>
          <p:nvPr/>
        </p:nvSpPr>
        <p:spPr bwMode="auto">
          <a:xfrm>
            <a:off x="827584" y="4653136"/>
            <a:ext cx="7848872" cy="147732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肃静取代了嘈杂</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庄重取代了随意</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对周围环境和气氛的描写</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更烘托出“最后一课”严肃、庄重、悲愤的氛围</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以及人们对它的无限珍惜。</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5841">
                                            <p:txEl>
                                              <p:pRg st="0" end="0"/>
                                            </p:txEl>
                                          </p:spTgt>
                                        </p:tgtEl>
                                        <p:attrNameLst>
                                          <p:attrName>style.visibility</p:attrName>
                                        </p:attrNameLst>
                                      </p:cBhvr>
                                      <p:to>
                                        <p:strVal val="visible"/>
                                      </p:to>
                                    </p:set>
                                    <p:animEffect transition="in" filter="box(in)">
                                      <p:cBhvr>
                                        <p:cTn id="7" dur="500"/>
                                        <p:tgtEl>
                                          <p:spTgt spid="358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5842">
                                            <p:txEl>
                                              <p:pRg st="0" end="0"/>
                                            </p:txEl>
                                          </p:spTgt>
                                        </p:tgtEl>
                                        <p:attrNameLst>
                                          <p:attrName>style.visibility</p:attrName>
                                        </p:attrNameLst>
                                      </p:cBhvr>
                                      <p:to>
                                        <p:strVal val="visible"/>
                                      </p:to>
                                    </p:set>
                                    <p:animEffect transition="in" filter="checkerboard(across)">
                                      <p:cBhvr>
                                        <p:cTn id="17" dur="500"/>
                                        <p:tgtEl>
                                          <p:spTgt spid="358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研读重点</a:t>
            </a:r>
            <a:endParaRPr lang="zh-CN" altLang="en-US" sz="2800" b="1" dirty="0">
              <a:latin typeface="微软雅黑" pitchFamily="34" charset="-122"/>
              <a:ea typeface="微软雅黑" pitchFamily="34" charset="-122"/>
            </a:endParaRPr>
          </a:p>
        </p:txBody>
      </p:sp>
      <p:sp>
        <p:nvSpPr>
          <p:cNvPr id="9" name="矩形 8"/>
          <p:cNvSpPr/>
          <p:nvPr/>
        </p:nvSpPr>
        <p:spPr>
          <a:xfrm>
            <a:off x="3059832" y="188640"/>
            <a:ext cx="5598368" cy="584775"/>
          </a:xfrm>
          <a:prstGeom prst="rect">
            <a:avLst/>
          </a:prstGeom>
        </p:spPr>
        <p:txBody>
          <a:bodyPr wrap="square">
            <a:spAutoFit/>
          </a:bodyPr>
          <a:lstStyle/>
          <a:p>
            <a:r>
              <a:rPr lang="zh-CN" altLang="zh-CN" dirty="0" smtClean="0"/>
              <a:t>　</a:t>
            </a:r>
            <a:r>
              <a:rPr lang="en-US" altLang="zh-CN" sz="2400" dirty="0" smtClean="0">
                <a:latin typeface="微软雅黑" pitchFamily="34" charset="-122"/>
                <a:ea typeface="微软雅黑" pitchFamily="34" charset="-122"/>
              </a:rPr>
              <a:t>2.</a:t>
            </a:r>
            <a:r>
              <a:rPr lang="zh-CN" altLang="zh-CN" sz="2400" dirty="0" smtClean="0">
                <a:latin typeface="微软雅黑" pitchFamily="34" charset="-122"/>
                <a:ea typeface="微软雅黑" pitchFamily="34" charset="-122"/>
              </a:rPr>
              <a:t>研读课文第二部分</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思考下面问题。</a:t>
            </a:r>
            <a:endParaRPr lang="zh-CN" altLang="en-US" sz="2400" dirty="0">
              <a:latin typeface="微软雅黑" pitchFamily="34" charset="-122"/>
              <a:ea typeface="微软雅黑" pitchFamily="34" charset="-122"/>
            </a:endParaRPr>
          </a:p>
        </p:txBody>
      </p:sp>
      <p:sp>
        <p:nvSpPr>
          <p:cNvPr id="36865" name="Rectangle 1"/>
          <p:cNvSpPr>
            <a:spLocks noChangeArrowheads="1"/>
          </p:cNvSpPr>
          <p:nvPr/>
        </p:nvSpPr>
        <p:spPr bwMode="auto">
          <a:xfrm>
            <a:off x="899592" y="980728"/>
            <a:ext cx="7488832"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原先觉得课本‘那么讨厌’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现在都好像是我的老朋友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舍不得跟它们分手了’”。</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FF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说明小弗郎士朴素的爱国主义情感被唤起</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开始认识到学习祖国语言的重要性。</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天啊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如果我能把那条出名难学的分词用法从头到尾说出来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声音响亮</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口齿清楚</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又没有一点儿错误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那么任何代价我都愿意拿出来的。”</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表明小弗郎士增强了民族自尊心</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产生了学好民族语言的责任感。</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10" name="圆角矩形标注 9"/>
          <p:cNvSpPr/>
          <p:nvPr/>
        </p:nvSpPr>
        <p:spPr>
          <a:xfrm>
            <a:off x="899592" y="2204864"/>
            <a:ext cx="7344816" cy="1008112"/>
          </a:xfrm>
          <a:prstGeom prst="wedgeRoundRectCallout">
            <a:avLst>
              <a:gd name="adj1" fmla="val -8584"/>
              <a:gd name="adj2" fmla="val -58927"/>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标注 10"/>
          <p:cNvSpPr/>
          <p:nvPr/>
        </p:nvSpPr>
        <p:spPr>
          <a:xfrm>
            <a:off x="971600" y="4869160"/>
            <a:ext cx="7344816" cy="1224136"/>
          </a:xfrm>
          <a:prstGeom prst="wedgeRoundRectCallout">
            <a:avLst>
              <a:gd name="adj1" fmla="val -1958"/>
              <a:gd name="adj2" fmla="val -56775"/>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026" name="Object 2"/>
          <p:cNvGraphicFramePr>
            <a:graphicFrameLocks noChangeAspect="1"/>
          </p:cNvGraphicFramePr>
          <p:nvPr/>
        </p:nvGraphicFramePr>
        <p:xfrm>
          <a:off x="5004048" y="5517232"/>
          <a:ext cx="2114872" cy="1138014"/>
        </p:xfrm>
        <a:graphic>
          <a:graphicData uri="http://schemas.openxmlformats.org/presentationml/2006/ole">
            <mc:AlternateContent xmlns:mc="http://schemas.openxmlformats.org/markup-compatibility/2006">
              <mc:Choice xmlns:v="urn:schemas-microsoft-com:vml" Requires="v">
                <p:oleObj spid="_x0000_s1025" name="Image" r:id="rId1" imgW="3048000" imgH="2819400" progId="">
                  <p:embed/>
                </p:oleObj>
              </mc:Choice>
              <mc:Fallback>
                <p:oleObj name="Image" r:id="rId1" imgW="3048000" imgH="2819400" progId="">
                  <p:embed/>
                  <p:pic>
                    <p:nvPicPr>
                      <p:cNvPr id="0" name="图片 1024"/>
                      <p:cNvPicPr>
                        <a:picLocks noChangeAspect="1"/>
                      </p:cNvPicPr>
                      <p:nvPr/>
                    </p:nvPicPr>
                    <p:blipFill>
                      <a:blip r:embed="rId2"/>
                      <a:stretch>
                        <a:fillRect/>
                      </a:stretch>
                    </p:blipFill>
                    <p:spPr>
                      <a:xfrm>
                        <a:off x="5004048" y="5517232"/>
                        <a:ext cx="2114872" cy="1138014"/>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6865">
                                            <p:txEl>
                                              <p:pRg st="1" end="1"/>
                                            </p:txEl>
                                          </p:spTgt>
                                        </p:tgtEl>
                                        <p:attrNameLst>
                                          <p:attrName>style.visibility</p:attrName>
                                        </p:attrNameLst>
                                      </p:cBhvr>
                                      <p:to>
                                        <p:strVal val="visible"/>
                                      </p:to>
                                    </p:set>
                                    <p:animEffect transition="in" filter="wedge">
                                      <p:cBhvr>
                                        <p:cTn id="7" dur="2000"/>
                                        <p:tgtEl>
                                          <p:spTgt spid="3686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6865">
                                            <p:txEl>
                                              <p:pRg st="3" end="3"/>
                                            </p:txEl>
                                          </p:spTgt>
                                        </p:tgtEl>
                                        <p:attrNameLst>
                                          <p:attrName>style.visibility</p:attrName>
                                        </p:attrNameLst>
                                      </p:cBhvr>
                                      <p:to>
                                        <p:strVal val="visible"/>
                                      </p:to>
                                    </p:set>
                                    <p:animEffect transition="in" filter="wedge">
                                      <p:cBhvr>
                                        <p:cTn id="12" dur="2000"/>
                                        <p:tgtEl>
                                          <p:spTgt spid="3686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1000" fill="hold"/>
                                        <p:tgtEl>
                                          <p:spTgt spid="1026"/>
                                        </p:tgtEl>
                                        <p:attrNameLst>
                                          <p:attrName>ppt_x</p:attrName>
                                        </p:attrNameLst>
                                      </p:cBhvr>
                                      <p:tavLst>
                                        <p:tav tm="0">
                                          <p:val>
                                            <p:strVal val="#ppt_x-.2"/>
                                          </p:val>
                                        </p:tav>
                                        <p:tav tm="100000">
                                          <p:val>
                                            <p:strVal val="#ppt_x"/>
                                          </p:val>
                                        </p:tav>
                                      </p:tavLst>
                                    </p:anim>
                                    <p:anim calcmode="lin" valueType="num">
                                      <p:cBhvr>
                                        <p:cTn id="1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研读重点</a:t>
            </a:r>
            <a:endParaRPr lang="zh-CN" altLang="en-US" sz="2800" b="1" dirty="0">
              <a:latin typeface="微软雅黑" pitchFamily="34" charset="-122"/>
              <a:ea typeface="微软雅黑" pitchFamily="34" charset="-122"/>
            </a:endParaRPr>
          </a:p>
        </p:txBody>
      </p:sp>
      <p:sp>
        <p:nvSpPr>
          <p:cNvPr id="37889" name="Rectangle 1"/>
          <p:cNvSpPr>
            <a:spLocks noChangeArrowheads="1"/>
          </p:cNvSpPr>
          <p:nvPr/>
        </p:nvSpPr>
        <p:spPr bwMode="auto">
          <a:xfrm>
            <a:off x="899592" y="1052736"/>
            <a:ext cx="7704856"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这些字帖挂在我们课桌的铁杆上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就好像许多面小国旗在教室里飘扬。”</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表明小弗郎士的爱国主义情感已经升华</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化为一种学习祖国语言的强烈愿望和巨大动力。</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屋顶上鸽子咕咕咕咕地低声叫着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我心里想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他们该不会强迫这些鸽子也用德国话唱歌吧</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表明了小弗郎士对不能学习祖国语言的悲愤</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对侵略者的仇恨</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对自由的渴望。</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 name="圆角矩形标注 8"/>
          <p:cNvSpPr/>
          <p:nvPr/>
        </p:nvSpPr>
        <p:spPr>
          <a:xfrm>
            <a:off x="971600" y="2060848"/>
            <a:ext cx="7632848" cy="1008112"/>
          </a:xfrm>
          <a:prstGeom prst="wedgeRoundRectCallout">
            <a:avLst>
              <a:gd name="adj1" fmla="val -4989"/>
              <a:gd name="adj2" fmla="val -58927"/>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899592" y="4365104"/>
            <a:ext cx="7632848" cy="1008112"/>
          </a:xfrm>
          <a:prstGeom prst="wedgeRoundRectCallout">
            <a:avLst>
              <a:gd name="adj1" fmla="val -1318"/>
              <a:gd name="adj2" fmla="val -58927"/>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3" descr="C:\TDDOWNLOAD\pencil.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3528" y="2492896"/>
            <a:ext cx="640085" cy="64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任意多边形 11"/>
          <p:cNvSpPr/>
          <p:nvPr/>
        </p:nvSpPr>
        <p:spPr>
          <a:xfrm>
            <a:off x="1238865" y="3200400"/>
            <a:ext cx="7226709" cy="267929"/>
          </a:xfrm>
          <a:custGeom>
            <a:avLst/>
            <a:gdLst>
              <a:gd name="connsiteX0" fmla="*/ 0 w 7226709"/>
              <a:gd name="connsiteY0" fmla="*/ 0 h 267929"/>
              <a:gd name="connsiteX1" fmla="*/ 1858296 w 7226709"/>
              <a:gd name="connsiteY1" fmla="*/ 265471 h 267929"/>
              <a:gd name="connsiteX2" fmla="*/ 3716593 w 7226709"/>
              <a:gd name="connsiteY2" fmla="*/ 14748 h 267929"/>
              <a:gd name="connsiteX3" fmla="*/ 7226709 w 7226709"/>
              <a:gd name="connsiteY3" fmla="*/ 206477 h 267929"/>
            </a:gdLst>
            <a:ahLst/>
            <a:cxnLst>
              <a:cxn ang="0">
                <a:pos x="connsiteX0" y="connsiteY0"/>
              </a:cxn>
              <a:cxn ang="0">
                <a:pos x="connsiteX1" y="connsiteY1"/>
              </a:cxn>
              <a:cxn ang="0">
                <a:pos x="connsiteX2" y="connsiteY2"/>
              </a:cxn>
              <a:cxn ang="0">
                <a:pos x="connsiteX3" y="connsiteY3"/>
              </a:cxn>
            </a:cxnLst>
            <a:rect l="l" t="t" r="r" b="b"/>
            <a:pathLst>
              <a:path w="7226709" h="267929">
                <a:moveTo>
                  <a:pt x="0" y="0"/>
                </a:moveTo>
                <a:cubicBezTo>
                  <a:pt x="619432" y="131506"/>
                  <a:pt x="1238864" y="263013"/>
                  <a:pt x="1858296" y="265471"/>
                </a:cubicBezTo>
                <a:cubicBezTo>
                  <a:pt x="2477728" y="267929"/>
                  <a:pt x="2821858" y="24580"/>
                  <a:pt x="3716593" y="14748"/>
                </a:cubicBezTo>
                <a:cubicBezTo>
                  <a:pt x="4611328" y="4916"/>
                  <a:pt x="5919018" y="105696"/>
                  <a:pt x="7226709" y="206477"/>
                </a:cubicBezTo>
              </a:path>
            </a:pathLst>
          </a:custGeom>
          <a:ln w="571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7889">
                                            <p:txEl>
                                              <p:pRg st="1" end="1"/>
                                            </p:txEl>
                                          </p:spTgt>
                                        </p:tgtEl>
                                        <p:attrNameLst>
                                          <p:attrName>style.visibility</p:attrName>
                                        </p:attrNameLst>
                                      </p:cBhvr>
                                      <p:to>
                                        <p:strVal val="visible"/>
                                      </p:to>
                                    </p:set>
                                    <p:animEffect transition="in" filter="checkerboard(across)">
                                      <p:cBhvr>
                                        <p:cTn id="7" dur="500"/>
                                        <p:tgtEl>
                                          <p:spTgt spid="3788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7889">
                                            <p:txEl>
                                              <p:pRg st="4" end="4"/>
                                            </p:txEl>
                                          </p:spTgt>
                                        </p:tgtEl>
                                        <p:attrNameLst>
                                          <p:attrName>style.visibility</p:attrName>
                                        </p:attrNameLst>
                                      </p:cBhvr>
                                      <p:to>
                                        <p:strVal val="visible"/>
                                      </p:to>
                                    </p:set>
                                    <p:animEffect transition="in" filter="checkerboard(across)">
                                      <p:cBhvr>
                                        <p:cTn id="12" dur="500"/>
                                        <p:tgtEl>
                                          <p:spTgt spid="3788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研读重点</a:t>
            </a:r>
            <a:endParaRPr lang="zh-CN" altLang="en-US" sz="2800" b="1" dirty="0">
              <a:latin typeface="微软雅黑" pitchFamily="34" charset="-122"/>
              <a:ea typeface="微软雅黑" pitchFamily="34" charset="-122"/>
            </a:endParaRPr>
          </a:p>
        </p:txBody>
      </p:sp>
      <p:pic>
        <p:nvPicPr>
          <p:cNvPr id="38913" name="Picture 1" descr="C:\Users\Administrator\不常用\课件图片\花边21\021.png"/>
          <p:cNvPicPr>
            <a:picLocks noChangeAspect="1" noChangeArrowheads="1"/>
          </p:cNvPicPr>
          <p:nvPr/>
        </p:nvPicPr>
        <p:blipFill>
          <a:blip r:embed="rId1" cstate="print"/>
          <a:srcRect/>
          <a:stretch>
            <a:fillRect/>
          </a:stretch>
        </p:blipFill>
        <p:spPr bwMode="auto">
          <a:xfrm>
            <a:off x="0" y="5229200"/>
            <a:ext cx="4680520" cy="749300"/>
          </a:xfrm>
          <a:prstGeom prst="rect">
            <a:avLst/>
          </a:prstGeom>
          <a:noFill/>
        </p:spPr>
      </p:pic>
      <p:pic>
        <p:nvPicPr>
          <p:cNvPr id="9" name="Picture 1" descr="C:\Users\Administrator\不常用\课件图片\花边21\021.png"/>
          <p:cNvPicPr>
            <a:picLocks noChangeAspect="1" noChangeArrowheads="1"/>
          </p:cNvPicPr>
          <p:nvPr/>
        </p:nvPicPr>
        <p:blipFill>
          <a:blip r:embed="rId1" cstate="print"/>
          <a:srcRect/>
          <a:stretch>
            <a:fillRect/>
          </a:stretch>
        </p:blipFill>
        <p:spPr bwMode="auto">
          <a:xfrm>
            <a:off x="4572000" y="5301208"/>
            <a:ext cx="4248472" cy="749300"/>
          </a:xfrm>
          <a:prstGeom prst="rect">
            <a:avLst/>
          </a:prstGeom>
          <a:noFill/>
        </p:spPr>
      </p:pic>
      <p:sp>
        <p:nvSpPr>
          <p:cNvPr id="10" name="圆角矩形 9"/>
          <p:cNvSpPr/>
          <p:nvPr/>
        </p:nvSpPr>
        <p:spPr>
          <a:xfrm>
            <a:off x="755576" y="2132856"/>
            <a:ext cx="3600400" cy="3240360"/>
          </a:xfrm>
          <a:prstGeom prst="roundRect">
            <a:avLst/>
          </a:prstGeom>
          <a:solidFill>
            <a:srgbClr val="92D050"/>
          </a:solidFill>
          <a:ln>
            <a:solidFill>
              <a:srgbClr val="00B050"/>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004048" y="2420888"/>
            <a:ext cx="3600400" cy="3240360"/>
          </a:xfrm>
          <a:prstGeom prst="roundRect">
            <a:avLst/>
          </a:prstGeom>
          <a:solidFill>
            <a:srgbClr val="92D050"/>
          </a:solidFill>
          <a:ln>
            <a:solidFill>
              <a:srgbClr val="00B050"/>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07704" y="1340768"/>
            <a:ext cx="5958408" cy="400110"/>
          </a:xfrm>
          <a:prstGeom prst="rect">
            <a:avLst/>
          </a:prstGeom>
        </p:spPr>
        <p:txBody>
          <a:bodyPr wrap="square">
            <a:spAutoFit/>
          </a:bodyPr>
          <a:lstStyle/>
          <a:p>
            <a:r>
              <a:rPr lang="en-US" altLang="zh-CN" sz="2000" dirty="0" smtClean="0">
                <a:latin typeface="微软雅黑" pitchFamily="34" charset="-122"/>
                <a:ea typeface="微软雅黑" pitchFamily="34" charset="-122"/>
              </a:rPr>
              <a:t>3.</a:t>
            </a:r>
            <a:r>
              <a:rPr lang="zh-CN" altLang="zh-CN" sz="2000" dirty="0" smtClean="0">
                <a:latin typeface="微软雅黑" pitchFamily="34" charset="-122"/>
                <a:ea typeface="微软雅黑" pitchFamily="34" charset="-122"/>
              </a:rPr>
              <a:t>研读文章结尾部分</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完成下面问题。</a:t>
            </a:r>
            <a:endParaRPr lang="zh-CN" altLang="en-US" sz="2000" dirty="0">
              <a:latin typeface="微软雅黑" pitchFamily="34" charset="-122"/>
              <a:ea typeface="微软雅黑" pitchFamily="34" charset="-122"/>
            </a:endParaRPr>
          </a:p>
        </p:txBody>
      </p:sp>
      <p:sp>
        <p:nvSpPr>
          <p:cNvPr id="38914" name="Rectangle 2"/>
          <p:cNvSpPr>
            <a:spLocks noChangeArrowheads="1"/>
          </p:cNvSpPr>
          <p:nvPr/>
        </p:nvSpPr>
        <p:spPr bwMode="auto">
          <a:xfrm>
            <a:off x="971600" y="2132856"/>
            <a:ext cx="3024336"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我觉得他从来没有这么高大”中的“高大”指什么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指韩麦尔先生的爱国主义形象在小弗郎士心中显得崇高、伟大。</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38915" name="Rectangle 3"/>
          <p:cNvSpPr>
            <a:spLocks noChangeArrowheads="1"/>
          </p:cNvSpPr>
          <p:nvPr/>
        </p:nvSpPr>
        <p:spPr bwMode="auto">
          <a:xfrm>
            <a:off x="5076056" y="2636912"/>
            <a:ext cx="3384376" cy="240065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文中哪些动词很好地表达了韩麦尔先生的思想感情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“转、拿、使出、写”</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表现了他内心的痛苦</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以及对祖国的爱和对侵略者的恨。</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8914">
                                            <p:txEl>
                                              <p:pRg st="1" end="1"/>
                                            </p:txEl>
                                          </p:spTgt>
                                        </p:tgtEl>
                                        <p:attrNameLst>
                                          <p:attrName>style.visibility</p:attrName>
                                        </p:attrNameLst>
                                      </p:cBhvr>
                                      <p:to>
                                        <p:strVal val="visible"/>
                                      </p:to>
                                    </p:set>
                                    <p:animEffect transition="in" filter="diamond(in)">
                                      <p:cBhvr>
                                        <p:cTn id="7" dur="2000"/>
                                        <p:tgtEl>
                                          <p:spTgt spid="3891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38915">
                                            <p:txEl>
                                              <p:pRg st="1" end="1"/>
                                            </p:txEl>
                                          </p:spTgt>
                                        </p:tgtEl>
                                        <p:attrNameLst>
                                          <p:attrName>style.visibility</p:attrName>
                                        </p:attrNameLst>
                                      </p:cBhvr>
                                      <p:to>
                                        <p:strVal val="visible"/>
                                      </p:to>
                                    </p:set>
                                    <p:animEffect transition="in" filter="wedge">
                                      <p:cBhvr>
                                        <p:cTn id="12" dur="2000"/>
                                        <p:tgtEl>
                                          <p:spTgt spid="389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研读重点</a:t>
            </a:r>
            <a:endParaRPr lang="zh-CN" altLang="en-US" sz="2800" b="1" dirty="0">
              <a:latin typeface="微软雅黑" pitchFamily="34" charset="-122"/>
              <a:ea typeface="微软雅黑" pitchFamily="34" charset="-122"/>
            </a:endParaRPr>
          </a:p>
        </p:txBody>
      </p:sp>
      <p:sp>
        <p:nvSpPr>
          <p:cNvPr id="34817" name="Rectangle 1"/>
          <p:cNvSpPr>
            <a:spLocks noChangeArrowheads="1"/>
          </p:cNvSpPr>
          <p:nvPr/>
        </p:nvSpPr>
        <p:spPr bwMode="auto">
          <a:xfrm>
            <a:off x="539552" y="1772816"/>
            <a:ext cx="4536504"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找出表现韩麦尔先生内心痛苦的词句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分析它的作用。</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“脸色惨白”“他哽住了”</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表现了他对敌人强烈的愤恨以及丧失国土对他沉重的打击。</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 name="圆角矩形 8"/>
          <p:cNvSpPr/>
          <p:nvPr/>
        </p:nvSpPr>
        <p:spPr>
          <a:xfrm>
            <a:off x="539552" y="1484784"/>
            <a:ext cx="8136904" cy="36004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050" name="Object 2"/>
          <p:cNvGraphicFramePr>
            <a:graphicFrameLocks noChangeAspect="1"/>
          </p:cNvGraphicFramePr>
          <p:nvPr/>
        </p:nvGraphicFramePr>
        <p:xfrm>
          <a:off x="5868144" y="1844824"/>
          <a:ext cx="2132013" cy="3024336"/>
        </p:xfrm>
        <a:graphic>
          <a:graphicData uri="http://schemas.openxmlformats.org/presentationml/2006/ole">
            <mc:AlternateContent xmlns:mc="http://schemas.openxmlformats.org/markup-compatibility/2006">
              <mc:Choice xmlns:v="urn:schemas-microsoft-com:vml" Requires="v">
                <p:oleObj spid="_x0000_s2049" name="Image" r:id="rId1" imgW="2590800" imgH="3213100" progId="">
                  <p:embed/>
                </p:oleObj>
              </mc:Choice>
              <mc:Fallback>
                <p:oleObj name="Image" r:id="rId1" imgW="2590800" imgH="3213100" progId="">
                  <p:embed/>
                  <p:pic>
                    <p:nvPicPr>
                      <p:cNvPr id="0" name="图片 2048"/>
                      <p:cNvPicPr>
                        <a:picLocks noChangeAspect="1"/>
                      </p:cNvPicPr>
                      <p:nvPr/>
                    </p:nvPicPr>
                    <p:blipFill>
                      <a:blip r:embed="rId2"/>
                      <a:stretch>
                        <a:fillRect/>
                      </a:stretch>
                    </p:blipFill>
                    <p:spPr>
                      <a:xfrm>
                        <a:off x="5868144" y="1844824"/>
                        <a:ext cx="2132013" cy="3024336"/>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4817">
                                            <p:txEl>
                                              <p:pRg st="1" end="1"/>
                                            </p:txEl>
                                          </p:spTgt>
                                        </p:tgtEl>
                                        <p:attrNameLst>
                                          <p:attrName>style.visibility</p:attrName>
                                        </p:attrNameLst>
                                      </p:cBhvr>
                                      <p:to>
                                        <p:strVal val="visible"/>
                                      </p:to>
                                    </p:set>
                                    <p:animEffect transition="in" filter="wedge">
                                      <p:cBhvr>
                                        <p:cTn id="7" dur="2000"/>
                                        <p:tgtEl>
                                          <p:spTgt spid="3481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checkerboard(across)">
                                      <p:cBhvr>
                                        <p:cTn id="1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探究人物</a:t>
            </a:r>
            <a:endParaRPr lang="zh-CN" altLang="en-US" sz="2800" b="1" dirty="0">
              <a:latin typeface="微软雅黑" pitchFamily="34" charset="-122"/>
              <a:ea typeface="微软雅黑" pitchFamily="34" charset="-122"/>
            </a:endParaRPr>
          </a:p>
        </p:txBody>
      </p:sp>
      <p:sp>
        <p:nvSpPr>
          <p:cNvPr id="39937" name="Rectangle 1"/>
          <p:cNvSpPr>
            <a:spLocks noChangeArrowheads="1"/>
          </p:cNvSpPr>
          <p:nvPr/>
        </p:nvSpPr>
        <p:spPr bwMode="auto">
          <a:xfrm>
            <a:off x="827584" y="1196752"/>
            <a:ext cx="7128792"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1.</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作者运用哪些手法来刻画韩麦尔先生</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effectLst/>
                <a:latin typeface="微软雅黑" pitchFamily="34" charset="-122"/>
                <a:ea typeface="微软雅黑" pitchFamily="34" charset="-122"/>
                <a:cs typeface="Times New Roman" pitchFamily="18" charset="0"/>
              </a:rPr>
              <a:t>外貌描写、神态描写、动作描写和语言描写。</a:t>
            </a:r>
            <a:endParaRPr kumimoji="0" lang="en-US" altLang="zh-CN" sz="2400" b="0" i="0" u="none" strike="noStrike" cap="none" normalizeH="0" baseline="0" dirty="0" smtClean="0">
              <a:ln>
                <a:noFill/>
              </a:ln>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lang="en-US" altLang="zh-CN" sz="2400"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外貌描写主要表现在哪些方面</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有何作用</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FF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effectLst/>
                <a:latin typeface="微软雅黑" pitchFamily="34" charset="-122"/>
                <a:ea typeface="微软雅黑" pitchFamily="34" charset="-122"/>
                <a:cs typeface="Times New Roman" pitchFamily="18" charset="0"/>
              </a:rPr>
              <a:t>韩麦尔先生“穿上了他那件挺漂亮的绿色礼服</a:t>
            </a:r>
            <a:r>
              <a:rPr kumimoji="0" lang="en-US" altLang="zh-CN" sz="2400" b="0"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effectLst/>
                <a:latin typeface="微软雅黑" pitchFamily="34" charset="-122"/>
                <a:ea typeface="微软雅黑" pitchFamily="34" charset="-122"/>
                <a:cs typeface="Times New Roman" pitchFamily="18" charset="0"/>
              </a:rPr>
              <a:t>打着皱边的领结</a:t>
            </a:r>
            <a:r>
              <a:rPr kumimoji="0" lang="en-US" altLang="zh-CN" sz="2400" b="0"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effectLst/>
                <a:latin typeface="微软雅黑" pitchFamily="34" charset="-122"/>
                <a:ea typeface="微软雅黑" pitchFamily="34" charset="-122"/>
                <a:cs typeface="Times New Roman" pitchFamily="18" charset="0"/>
              </a:rPr>
              <a:t>戴着那顶绣边的小黑丝帽”。表现了他对要失去的国土的敬意及对最后一课的重视。</a:t>
            </a:r>
            <a:endParaRPr kumimoji="0" lang="zh-CN" altLang="en-US" sz="2400" b="0" i="0" u="none" strike="noStrike" cap="none" normalizeH="0" baseline="0" dirty="0" smtClean="0">
              <a:ln>
                <a:noFill/>
              </a:ln>
              <a:effectLst/>
              <a:latin typeface="微软雅黑" pitchFamily="34" charset="-122"/>
              <a:ea typeface="微软雅黑" pitchFamily="34" charset="-122"/>
              <a:cs typeface="宋体" pitchFamily="2" charset="-122"/>
            </a:endParaRPr>
          </a:p>
        </p:txBody>
      </p:sp>
      <p:pic>
        <p:nvPicPr>
          <p:cNvPr id="9" name="Picture 3" descr="C:\TDDOWNLOAD\pencil.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39552" y="1844824"/>
            <a:ext cx="640085" cy="64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任意多边形 9"/>
          <p:cNvSpPr/>
          <p:nvPr/>
        </p:nvSpPr>
        <p:spPr>
          <a:xfrm>
            <a:off x="1356852" y="2403987"/>
            <a:ext cx="6946490" cy="1032387"/>
          </a:xfrm>
          <a:custGeom>
            <a:avLst/>
            <a:gdLst>
              <a:gd name="connsiteX0" fmla="*/ 0 w 6946490"/>
              <a:gd name="connsiteY0" fmla="*/ 0 h 1032387"/>
              <a:gd name="connsiteX1" fmla="*/ 2403987 w 6946490"/>
              <a:gd name="connsiteY1" fmla="*/ 324465 h 1032387"/>
              <a:gd name="connsiteX2" fmla="*/ 4970206 w 6946490"/>
              <a:gd name="connsiteY2" fmla="*/ 294968 h 1032387"/>
              <a:gd name="connsiteX3" fmla="*/ 6946490 w 6946490"/>
              <a:gd name="connsiteY3" fmla="*/ 1032387 h 1032387"/>
            </a:gdLst>
            <a:ahLst/>
            <a:cxnLst>
              <a:cxn ang="0">
                <a:pos x="connsiteX0" y="connsiteY0"/>
              </a:cxn>
              <a:cxn ang="0">
                <a:pos x="connsiteX1" y="connsiteY1"/>
              </a:cxn>
              <a:cxn ang="0">
                <a:pos x="connsiteX2" y="connsiteY2"/>
              </a:cxn>
              <a:cxn ang="0">
                <a:pos x="connsiteX3" y="connsiteY3"/>
              </a:cxn>
            </a:cxnLst>
            <a:rect l="l" t="t" r="r" b="b"/>
            <a:pathLst>
              <a:path w="6946490" h="1032387">
                <a:moveTo>
                  <a:pt x="0" y="0"/>
                </a:moveTo>
                <a:cubicBezTo>
                  <a:pt x="787809" y="137652"/>
                  <a:pt x="1575619" y="275304"/>
                  <a:pt x="2403987" y="324465"/>
                </a:cubicBezTo>
                <a:cubicBezTo>
                  <a:pt x="3232355" y="373626"/>
                  <a:pt x="4213122" y="176981"/>
                  <a:pt x="4970206" y="294968"/>
                </a:cubicBezTo>
                <a:cubicBezTo>
                  <a:pt x="5727290" y="412955"/>
                  <a:pt x="6336890" y="722671"/>
                  <a:pt x="6946490" y="1032387"/>
                </a:cubicBez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圆角矩形标注 10"/>
          <p:cNvSpPr/>
          <p:nvPr/>
        </p:nvSpPr>
        <p:spPr>
          <a:xfrm>
            <a:off x="1691680" y="1844824"/>
            <a:ext cx="6048672" cy="648072"/>
          </a:xfrm>
          <a:prstGeom prst="wedgeRoundRectCallout">
            <a:avLst>
              <a:gd name="adj1" fmla="val 10865"/>
              <a:gd name="adj2" fmla="val -60390"/>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标注 11"/>
          <p:cNvSpPr/>
          <p:nvPr/>
        </p:nvSpPr>
        <p:spPr>
          <a:xfrm>
            <a:off x="899592" y="3573016"/>
            <a:ext cx="7128792" cy="1872208"/>
          </a:xfrm>
          <a:prstGeom prst="wedgeRoundRectCallout">
            <a:avLst>
              <a:gd name="adj1" fmla="val -765"/>
              <a:gd name="adj2" fmla="val -56451"/>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110"/>
          <p:cNvPicPr preferRelativeResize="0">
            <a:picLocks noChangeArrowheads="1"/>
          </p:cNvPicPr>
          <p:nvPr/>
        </p:nvPicPr>
        <p:blipFill>
          <a:blip r:embed="rId2" cstate="print"/>
          <a:srcRect/>
          <a:stretch>
            <a:fillRect/>
          </a:stretch>
        </p:blipFill>
        <p:spPr bwMode="auto">
          <a:xfrm>
            <a:off x="4572000" y="5085184"/>
            <a:ext cx="2880320" cy="149177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9937">
                                            <p:txEl>
                                              <p:pRg st="1" end="1"/>
                                            </p:txEl>
                                          </p:spTgt>
                                        </p:tgtEl>
                                        <p:attrNameLst>
                                          <p:attrName>style.visibility</p:attrName>
                                        </p:attrNameLst>
                                      </p:cBhvr>
                                      <p:to>
                                        <p:strVal val="visible"/>
                                      </p:to>
                                    </p:set>
                                    <p:animEffect transition="in" filter="box(in)">
                                      <p:cBhvr>
                                        <p:cTn id="7" dur="500"/>
                                        <p:tgtEl>
                                          <p:spTgt spid="3993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9937">
                                            <p:txEl>
                                              <p:pRg st="4" end="4"/>
                                            </p:txEl>
                                          </p:spTgt>
                                        </p:tgtEl>
                                        <p:attrNameLst>
                                          <p:attrName>style.visibility</p:attrName>
                                        </p:attrNameLst>
                                      </p:cBhvr>
                                      <p:to>
                                        <p:strVal val="visible"/>
                                      </p:to>
                                    </p:set>
                                    <p:animEffect transition="in" filter="box(in)">
                                      <p:cBhvr>
                                        <p:cTn id="12" dur="500"/>
                                        <p:tgtEl>
                                          <p:spTgt spid="3993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探究人物</a:t>
            </a:r>
            <a:endParaRPr lang="zh-CN" altLang="en-US" sz="2800" b="1" dirty="0">
              <a:latin typeface="微软雅黑" pitchFamily="34" charset="-122"/>
              <a:ea typeface="微软雅黑" pitchFamily="34" charset="-122"/>
            </a:endParaRPr>
          </a:p>
        </p:txBody>
      </p:sp>
      <p:pic>
        <p:nvPicPr>
          <p:cNvPr id="40961" name="Picture 1" descr="C:\Users\Administrator\不常用\课件图片\花边21\56.gif"/>
          <p:cNvPicPr>
            <a:picLocks noChangeAspect="1" noChangeArrowheads="1"/>
          </p:cNvPicPr>
          <p:nvPr/>
        </p:nvPicPr>
        <p:blipFill>
          <a:blip r:embed="rId1" cstate="print"/>
          <a:srcRect/>
          <a:stretch>
            <a:fillRect/>
          </a:stretch>
        </p:blipFill>
        <p:spPr bwMode="auto">
          <a:xfrm>
            <a:off x="611560" y="1124744"/>
            <a:ext cx="7920879" cy="4920258"/>
          </a:xfrm>
          <a:prstGeom prst="rect">
            <a:avLst/>
          </a:prstGeom>
          <a:noFill/>
        </p:spPr>
      </p:pic>
      <p:sp>
        <p:nvSpPr>
          <p:cNvPr id="40962" name="Rectangle 2"/>
          <p:cNvSpPr>
            <a:spLocks noChangeArrowheads="1"/>
          </p:cNvSpPr>
          <p:nvPr/>
        </p:nvSpPr>
        <p:spPr bwMode="auto">
          <a:xfrm>
            <a:off x="1475656" y="1628800"/>
            <a:ext cx="5976664" cy="33510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试举一例神态描写的句子</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并说说其作用。</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“韩麦尔先生坐在椅子里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一动也不动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瞪着眼看周围的东西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好像要把这小教室里的东西都装在眼睛里带走似的。”写出了韩麦尔先生对毕生从事的教育事业的无限眷恋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对祖国故土一往情深的热爱。</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0962">
                                            <p:txEl>
                                              <p:pRg st="1" end="1"/>
                                            </p:txEl>
                                          </p:spTgt>
                                        </p:tgtEl>
                                        <p:attrNameLst>
                                          <p:attrName>style.visibility</p:attrName>
                                        </p:attrNameLst>
                                      </p:cBhvr>
                                      <p:to>
                                        <p:strVal val="visible"/>
                                      </p:to>
                                    </p:set>
                                    <p:animEffect transition="in" filter="wedge">
                                      <p:cBhvr>
                                        <p:cTn id="7" dur="2000"/>
                                        <p:tgtEl>
                                          <p:spTgt spid="409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探究人物</a:t>
            </a:r>
            <a:endParaRPr lang="zh-CN" altLang="en-US" sz="2800" b="1" dirty="0">
              <a:latin typeface="微软雅黑" pitchFamily="34" charset="-122"/>
              <a:ea typeface="微软雅黑" pitchFamily="34" charset="-122"/>
            </a:endParaRPr>
          </a:p>
        </p:txBody>
      </p:sp>
      <p:pic>
        <p:nvPicPr>
          <p:cNvPr id="41985" name="Picture 1" descr="C:\Users\Administrator\不常用\课件图片\花边21\QQ截图20160718060639.png"/>
          <p:cNvPicPr>
            <a:picLocks noChangeAspect="1" noChangeArrowheads="1"/>
          </p:cNvPicPr>
          <p:nvPr/>
        </p:nvPicPr>
        <p:blipFill>
          <a:blip r:embed="rId1" cstate="print"/>
          <a:srcRect/>
          <a:stretch>
            <a:fillRect/>
          </a:stretch>
        </p:blipFill>
        <p:spPr bwMode="auto">
          <a:xfrm>
            <a:off x="611560" y="1412776"/>
            <a:ext cx="7848872" cy="4608512"/>
          </a:xfrm>
          <a:prstGeom prst="rect">
            <a:avLst/>
          </a:prstGeom>
          <a:noFill/>
        </p:spPr>
      </p:pic>
      <p:sp>
        <p:nvSpPr>
          <p:cNvPr id="41986" name="Rectangle 2"/>
          <p:cNvSpPr>
            <a:spLocks noChangeArrowheads="1"/>
          </p:cNvSpPr>
          <p:nvPr/>
        </p:nvSpPr>
        <p:spPr bwMode="auto">
          <a:xfrm>
            <a:off x="1259632" y="1772816"/>
            <a:ext cx="6732240" cy="390504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文中动作描写最传神的是哪几句话</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它有何作用</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他转身朝着黑板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拿起一支粉笔</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使出全身的力量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写了几个大字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法兰西万岁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然后他呆在那儿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头靠着墙壁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话也不说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只向我们做了一个手势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放学了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你们走吧。”这段描写充分表现了他爱祖国恨敌人的思想感情</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把韩麦尔先生悲愤、痛苦以及崇高的爱国主义感情推到了高潮。</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1986">
                                            <p:txEl>
                                              <p:pRg st="1" end="1"/>
                                            </p:txEl>
                                          </p:spTgt>
                                        </p:tgtEl>
                                        <p:attrNameLst>
                                          <p:attrName>style.visibility</p:attrName>
                                        </p:attrNameLst>
                                      </p:cBhvr>
                                      <p:to>
                                        <p:strVal val="visible"/>
                                      </p:to>
                                    </p:set>
                                    <p:animEffect transition="in" filter="box(in)">
                                      <p:cBhvr>
                                        <p:cTn id="7" dur="500"/>
                                        <p:tgtEl>
                                          <p:spTgt spid="419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探究人物</a:t>
            </a:r>
            <a:endParaRPr lang="zh-CN" altLang="en-US" sz="2800" b="1" dirty="0">
              <a:latin typeface="微软雅黑" pitchFamily="34" charset="-122"/>
              <a:ea typeface="微软雅黑" pitchFamily="34" charset="-122"/>
            </a:endParaRPr>
          </a:p>
        </p:txBody>
      </p:sp>
      <p:sp>
        <p:nvSpPr>
          <p:cNvPr id="9" name="圆角矩形 8"/>
          <p:cNvSpPr/>
          <p:nvPr/>
        </p:nvSpPr>
        <p:spPr>
          <a:xfrm>
            <a:off x="1259632" y="1916832"/>
            <a:ext cx="7200800" cy="331236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1" descr="C:\Users\Administrator\不常用\课件图片\花边21\图片189574.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131840" y="332656"/>
            <a:ext cx="3517900" cy="1682750"/>
          </a:xfrm>
          <a:prstGeom prst="rect">
            <a:avLst/>
          </a:prstGeom>
          <a:noFill/>
        </p:spPr>
      </p:pic>
      <p:sp>
        <p:nvSpPr>
          <p:cNvPr id="43010" name="Rectangle 2"/>
          <p:cNvSpPr>
            <a:spLocks noChangeArrowheads="1"/>
          </p:cNvSpPr>
          <p:nvPr/>
        </p:nvSpPr>
        <p:spPr bwMode="auto">
          <a:xfrm>
            <a:off x="1331640" y="2233202"/>
            <a:ext cx="7056784"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我们必须把它记在心里</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永远别忘了它</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亡了国当了奴隶的人民</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只要牢牢记住他们的语言</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就好像拿着一把打开监狱大门的钥匙。”属于什么描写</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其含义是什么</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语言描写。“监狱大门”比喻普鲁士对法国人民的统治和封锁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钥匙”比喻法国语言。全句的含义是掌握祖国语言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可以激起人民的爱国意识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从而团结起来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打败普鲁士侵略者。</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3010">
                                            <p:txEl>
                                              <p:pRg st="1" end="1"/>
                                            </p:txEl>
                                          </p:spTgt>
                                        </p:tgtEl>
                                        <p:attrNameLst>
                                          <p:attrName>style.visibility</p:attrName>
                                        </p:attrNameLst>
                                      </p:cBhvr>
                                      <p:to>
                                        <p:strVal val="visible"/>
                                      </p:to>
                                    </p:set>
                                    <p:animEffect transition="in" filter="wedge">
                                      <p:cBhvr>
                                        <p:cTn id="7" dur="2000"/>
                                        <p:tgtEl>
                                          <p:spTgt spid="430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探究人物</a:t>
            </a:r>
            <a:endParaRPr lang="zh-CN" altLang="en-US" sz="2800" b="1" dirty="0">
              <a:latin typeface="微软雅黑" pitchFamily="34" charset="-122"/>
              <a:ea typeface="微软雅黑" pitchFamily="34" charset="-122"/>
            </a:endParaRPr>
          </a:p>
        </p:txBody>
      </p:sp>
      <p:sp>
        <p:nvSpPr>
          <p:cNvPr id="44033" name="Rectangle 1"/>
          <p:cNvSpPr>
            <a:spLocks noChangeArrowheads="1"/>
          </p:cNvSpPr>
          <p:nvPr/>
        </p:nvSpPr>
        <p:spPr bwMode="auto">
          <a:xfrm>
            <a:off x="683568" y="1340768"/>
            <a:ext cx="7884368" cy="32696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6.</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生概述“韩麦尔先生是一个</a:t>
            </a:r>
            <a:r>
              <a:rPr kumimoji="0" lang="zh-CN" altLang="en-US" sz="2000" b="0" i="0" u="sng"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的人”。 </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zh-CN" altLang="en-US" sz="2000" dirty="0" smtClean="0">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他是一位把自己的职业和祖国命运紧紧联系在一起的爱国者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他热爱祖国语言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有崇高的爱国情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高度的民族责任感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有战胜敌人的执着信念。平时他是一位严厉的老师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关键时候表现出庄重、无畏、深情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以自己的言行给孩子们的心灵以深刻的影响。这一形象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起初模糊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继而清晰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最后便如雕像般活生生地立在每一个读者的面前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让人强烈地感受到这个人物外在的力量和内心的激情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611560" y="1268760"/>
            <a:ext cx="7920880" cy="352839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165"/>
          <p:cNvPicPr preferRelativeResize="0">
            <a:picLocks noChangeArrowheads="1"/>
          </p:cNvPicPr>
          <p:nvPr/>
        </p:nvPicPr>
        <p:blipFill>
          <a:blip r:embed="rId1" cstate="print"/>
          <a:srcRect/>
          <a:stretch>
            <a:fillRect/>
          </a:stretch>
        </p:blipFill>
        <p:spPr bwMode="auto">
          <a:xfrm>
            <a:off x="5580112" y="4293096"/>
            <a:ext cx="2762672" cy="1584176"/>
          </a:xfrm>
          <a:prstGeom prst="rect">
            <a:avLst/>
          </a:prstGeom>
          <a:noFill/>
          <a:ln w="9525" cap="flat">
            <a:noFill/>
            <a:prstDash val="solid"/>
            <a:miter lim="800000"/>
            <a:headEnd type="none" w="med" len="med"/>
            <a:tailEnd type="none" w="med" len="me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4033">
                                            <p:txEl>
                                              <p:pRg st="1" end="1"/>
                                            </p:txEl>
                                          </p:spTgt>
                                        </p:tgtEl>
                                        <p:attrNameLst>
                                          <p:attrName>style.visibility</p:attrName>
                                        </p:attrNameLst>
                                      </p:cBhvr>
                                      <p:to>
                                        <p:strVal val="visible"/>
                                      </p:to>
                                    </p:set>
                                    <p:animEffect transition="in" filter="wedge">
                                      <p:cBhvr>
                                        <p:cTn id="7" dur="2000"/>
                                        <p:tgtEl>
                                          <p:spTgt spid="4403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激趣导入</a:t>
            </a:r>
            <a:endParaRPr lang="zh-CN" altLang="en-US" sz="2800" b="1" dirty="0">
              <a:latin typeface="微软雅黑" pitchFamily="34" charset="-122"/>
              <a:ea typeface="微软雅黑" pitchFamily="34" charset="-122"/>
            </a:endParaRPr>
          </a:p>
        </p:txBody>
      </p:sp>
      <p:sp>
        <p:nvSpPr>
          <p:cNvPr id="9" name="矩形 8"/>
          <p:cNvSpPr/>
          <p:nvPr/>
        </p:nvSpPr>
        <p:spPr>
          <a:xfrm>
            <a:off x="971600" y="1124744"/>
            <a:ext cx="4824536" cy="4524315"/>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今天</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我们将学习法国作家都德的爱国主义名篇《最后一课》。在这篇文章里</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通过一堂课</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作者向我们揭示了一个深刻的主题——爱国主义。当国土遭到践踏</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尊严遭受凌辱</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一个无忧无虑的天真淘气的孩子</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一个执教四十年的普通教师</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他们将有怎样的表现呢</a:t>
            </a:r>
            <a:r>
              <a:rPr lang="en-US" altLang="zh-CN" sz="2400" dirty="0" smtClean="0">
                <a:latin typeface="微软雅黑" pitchFamily="34" charset="-122"/>
                <a:ea typeface="微软雅黑" pitchFamily="34" charset="-122"/>
              </a:rPr>
              <a:t>?</a:t>
            </a:r>
            <a:endParaRPr lang="zh-CN" altLang="en-US" sz="2400" dirty="0">
              <a:latin typeface="微软雅黑" pitchFamily="34" charset="-122"/>
              <a:ea typeface="微软雅黑" pitchFamily="34" charset="-122"/>
            </a:endParaRPr>
          </a:p>
        </p:txBody>
      </p:sp>
      <p:pic>
        <p:nvPicPr>
          <p:cNvPr id="1026" name="Picture 2" descr="C:\Users\Administrator\不常用\课件图片\人物肖像\fbd2cbfb2b982635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084168" y="3645024"/>
            <a:ext cx="2520280" cy="2878520"/>
          </a:xfrm>
          <a:prstGeom prst="rect">
            <a:avLst/>
          </a:prstGeom>
          <a:noFill/>
        </p:spPr>
      </p:pic>
      <p:sp>
        <p:nvSpPr>
          <p:cNvPr id="10" name="云形标注 9"/>
          <p:cNvSpPr/>
          <p:nvPr/>
        </p:nvSpPr>
        <p:spPr>
          <a:xfrm>
            <a:off x="6084168" y="620688"/>
            <a:ext cx="2736304" cy="2016224"/>
          </a:xfrm>
          <a:prstGeom prst="cloudCallout">
            <a:avLst>
              <a:gd name="adj1" fmla="val -1380"/>
              <a:gd name="adj2" fmla="val 96880"/>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descr="C:\Users\Administrator\不常用\课件图片\u=156729238,1141500628&amp;fm=21&amp;gp=0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551712" y="692696"/>
            <a:ext cx="2592288" cy="273630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heckerboard(across)">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ox(in)">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27"/>
                                        </p:tgtEl>
                                        <p:attrNameLst>
                                          <p:attrName>style.visibility</p:attrName>
                                        </p:attrNameLst>
                                      </p:cBhvr>
                                      <p:to>
                                        <p:strVal val="visible"/>
                                      </p:to>
                                    </p:set>
                                    <p:anim calcmode="lin" valueType="num">
                                      <p:cBhvr additive="base">
                                        <p:cTn id="23" dur="500" fill="hold"/>
                                        <p:tgtEl>
                                          <p:spTgt spid="1027"/>
                                        </p:tgtEl>
                                        <p:attrNameLst>
                                          <p:attrName>ppt_x</p:attrName>
                                        </p:attrNameLst>
                                      </p:cBhvr>
                                      <p:tavLst>
                                        <p:tav tm="0">
                                          <p:val>
                                            <p:strVal val="#ppt_x"/>
                                          </p:val>
                                        </p:tav>
                                        <p:tav tm="100000">
                                          <p:val>
                                            <p:strVal val="#ppt_x"/>
                                          </p:val>
                                        </p:tav>
                                      </p:tavLst>
                                    </p:anim>
                                    <p:anim calcmode="lin" valueType="num">
                                      <p:cBhvr additive="base">
                                        <p:cTn id="2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布置作业</a:t>
            </a:r>
            <a:endParaRPr lang="zh-CN" altLang="en-US" sz="2800" b="1" dirty="0">
              <a:latin typeface="微软雅黑" pitchFamily="34" charset="-122"/>
              <a:ea typeface="微软雅黑" pitchFamily="34" charset="-122"/>
            </a:endParaRPr>
          </a:p>
        </p:txBody>
      </p:sp>
      <p:sp>
        <p:nvSpPr>
          <p:cNvPr id="9217" name="Rectangle 1"/>
          <p:cNvSpPr>
            <a:spLocks noChangeArrowheads="1"/>
          </p:cNvSpPr>
          <p:nvPr/>
        </p:nvSpPr>
        <p:spPr bwMode="auto">
          <a:xfrm>
            <a:off x="539552" y="1092107"/>
            <a:ext cx="8352928"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下列词语中加点字注音全都正确的一项是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郝叟</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h</a:t>
            </a:r>
            <a:r>
              <a:rPr kumimoji="0" lang="en-US" altLang="zh-CN" sz="2400" b="0" i="0" u="none" strike="noStrike" cap="none" normalizeH="0" baseline="0" dirty="0" err="1" smtClean="0">
                <a:ln>
                  <a:noFill/>
                </a:ln>
                <a:solidFill>
                  <a:srgbClr val="000000"/>
                </a:solidFill>
                <a:effectLst/>
                <a:latin typeface="+mj-ea"/>
                <a:ea typeface="+mj-ea"/>
                <a:cs typeface="Times New Roman" pitchFamily="18" charset="0"/>
              </a:rPr>
              <a:t>ǎ</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osǒu</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诧异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ch</a:t>
            </a:r>
            <a:r>
              <a:rPr kumimoji="0" lang="en-US" altLang="zh-CN" sz="2400" b="0" i="0" u="none" strike="noStrike" cap="none" normalizeH="0" baseline="0" dirty="0" err="1" smtClean="0">
                <a:ln>
                  <a:noFill/>
                </a:ln>
                <a:solidFill>
                  <a:srgbClr val="000000"/>
                </a:solidFill>
                <a:effectLst/>
                <a:latin typeface="+mj-ea"/>
                <a:ea typeface="+mj-ea"/>
                <a:cs typeface="Times New Roman" pitchFamily="18" charset="0"/>
              </a:rPr>
              <a:t>à</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哽住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gěng</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祈祷</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qí</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懊悔</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mj-ea"/>
                <a:ea typeface="+mj-ea"/>
                <a:cs typeface="Times New Roman" pitchFamily="18" charset="0"/>
              </a:rPr>
              <a:t>à</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o</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夹着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ji</a:t>
            </a:r>
            <a:r>
              <a:rPr kumimoji="0" lang="en-US" altLang="zh-CN" sz="2400" b="0" i="0" u="none" strike="noStrike" cap="none" normalizeH="0" baseline="0" dirty="0" err="1" smtClean="0">
                <a:ln>
                  <a:noFill/>
                </a:ln>
                <a:solidFill>
                  <a:srgbClr val="000000"/>
                </a:solidFill>
                <a:effectLst/>
                <a:latin typeface="+mj-ea"/>
                <a:ea typeface="+mj-ea"/>
                <a:cs typeface="Times New Roman" pitchFamily="18" charset="0"/>
              </a:rPr>
              <a:t>á</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惩罚</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chěng</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板凳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dèng</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wǔ</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紫藤</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téng</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钥匙</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y</a:t>
            </a:r>
            <a:r>
              <a:rPr kumimoji="0" lang="en-US" altLang="zh-CN" sz="2400" b="0" i="0" u="none" strike="noStrike" cap="none" normalizeH="0" baseline="0" dirty="0" err="1" smtClean="0">
                <a:ln>
                  <a:noFill/>
                </a:ln>
                <a:solidFill>
                  <a:srgbClr val="000000"/>
                </a:solidFill>
                <a:effectLst/>
                <a:latin typeface="+mj-ea"/>
                <a:ea typeface="+mj-ea"/>
                <a:cs typeface="Times New Roman" pitchFamily="18" charset="0"/>
              </a:rPr>
              <a:t>à</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ochí</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赚</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zhu</a:t>
            </a:r>
            <a:r>
              <a:rPr kumimoji="0" lang="en-US" altLang="zh-CN" sz="2400" b="0" i="0" u="none" strike="noStrike" cap="none" normalizeH="0" baseline="0" dirty="0" err="1" smtClean="0">
                <a:ln>
                  <a:noFill/>
                </a:ln>
                <a:solidFill>
                  <a:srgbClr val="000000"/>
                </a:solidFill>
                <a:effectLst/>
                <a:latin typeface="+mj-ea"/>
                <a:ea typeface="+mj-ea"/>
                <a:cs typeface="Times New Roman" pitchFamily="18" charset="0"/>
              </a:rPr>
              <a:t>à</a:t>
            </a:r>
            <a:r>
              <a:rPr kumimoji="0" lang="en-US" altLang="zh-CN" sz="2400" b="0" i="0" u="none" strike="noStrike" cap="none" normalizeH="0" baseline="0" dirty="0" err="1" smtClean="0">
                <a:ln>
                  <a:noFill/>
                </a:ln>
                <a:solidFill>
                  <a:srgbClr val="000000"/>
                </a:solidFill>
                <a:effectLst/>
                <a:latin typeface="微软雅黑" pitchFamily="34" charset="-122"/>
                <a:ea typeface="微软雅黑" pitchFamily="34" charset="-122"/>
                <a:cs typeface="Times New Roman" pitchFamily="18" charset="0"/>
              </a:rPr>
              <a:t>n</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下列各组词语中有错别字的一项是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祈祷　督学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思量　墙璧</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惨白　阻塞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戒尺　溜冰</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TextBox 8"/>
          <p:cNvSpPr txBox="1"/>
          <p:nvPr/>
        </p:nvSpPr>
        <p:spPr>
          <a:xfrm>
            <a:off x="899592" y="1916832"/>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10" name="TextBox 9"/>
          <p:cNvSpPr txBox="1"/>
          <p:nvPr/>
        </p:nvSpPr>
        <p:spPr>
          <a:xfrm>
            <a:off x="1259632" y="1916832"/>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11" name="TextBox 10"/>
          <p:cNvSpPr txBox="1"/>
          <p:nvPr/>
        </p:nvSpPr>
        <p:spPr>
          <a:xfrm>
            <a:off x="3419872" y="1916832"/>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12" name="TextBox 11"/>
          <p:cNvSpPr txBox="1"/>
          <p:nvPr/>
        </p:nvSpPr>
        <p:spPr>
          <a:xfrm>
            <a:off x="5364088" y="1916832"/>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13" name="TextBox 12"/>
          <p:cNvSpPr txBox="1"/>
          <p:nvPr/>
        </p:nvSpPr>
        <p:spPr>
          <a:xfrm>
            <a:off x="899592" y="2420888"/>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14" name="TextBox 13"/>
          <p:cNvSpPr txBox="1"/>
          <p:nvPr/>
        </p:nvSpPr>
        <p:spPr>
          <a:xfrm>
            <a:off x="2627784" y="2420888"/>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15" name="TextBox 14"/>
          <p:cNvSpPr txBox="1"/>
          <p:nvPr/>
        </p:nvSpPr>
        <p:spPr>
          <a:xfrm>
            <a:off x="4355976" y="2420888"/>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16" name="TextBox 15"/>
          <p:cNvSpPr txBox="1"/>
          <p:nvPr/>
        </p:nvSpPr>
        <p:spPr>
          <a:xfrm>
            <a:off x="971600" y="2996952"/>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17" name="TextBox 16"/>
          <p:cNvSpPr txBox="1"/>
          <p:nvPr/>
        </p:nvSpPr>
        <p:spPr>
          <a:xfrm>
            <a:off x="3563888" y="2996952"/>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18" name="TextBox 17"/>
          <p:cNvSpPr txBox="1"/>
          <p:nvPr/>
        </p:nvSpPr>
        <p:spPr>
          <a:xfrm>
            <a:off x="5436096" y="2996952"/>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19" name="TextBox 18"/>
          <p:cNvSpPr txBox="1"/>
          <p:nvPr/>
        </p:nvSpPr>
        <p:spPr>
          <a:xfrm>
            <a:off x="1259632" y="3573016"/>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20" name="TextBox 19"/>
          <p:cNvSpPr txBox="1"/>
          <p:nvPr/>
        </p:nvSpPr>
        <p:spPr>
          <a:xfrm>
            <a:off x="2987824" y="3573016"/>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21" name="TextBox 20"/>
          <p:cNvSpPr txBox="1"/>
          <p:nvPr/>
        </p:nvSpPr>
        <p:spPr>
          <a:xfrm>
            <a:off x="3275856" y="3573016"/>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
        <p:nvSpPr>
          <p:cNvPr id="22" name="TextBox 21"/>
          <p:cNvSpPr txBox="1"/>
          <p:nvPr/>
        </p:nvSpPr>
        <p:spPr>
          <a:xfrm>
            <a:off x="5364088" y="3573016"/>
            <a:ext cx="287258" cy="523220"/>
          </a:xfrm>
          <a:prstGeom prst="rect">
            <a:avLst/>
          </a:prstGeom>
          <a:noFill/>
        </p:spPr>
        <p:txBody>
          <a:bodyPr wrap="none" rtlCol="0">
            <a:spAutoFit/>
          </a:bodyPr>
          <a:lstStyle/>
          <a:p>
            <a:r>
              <a:rPr lang="en-US" altLang="zh-CN" sz="2800" b="1" dirty="0" smtClean="0">
                <a:solidFill>
                  <a:srgbClr val="FF0000"/>
                </a:solidFill>
                <a:latin typeface="微软雅黑" pitchFamily="34" charset="-122"/>
                <a:ea typeface="微软雅黑" pitchFamily="34" charset="-122"/>
              </a:rPr>
              <a:t>.</a:t>
            </a:r>
            <a:endParaRPr lang="zh-CN" altLang="en-US" sz="28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布置作业</a:t>
            </a:r>
            <a:endParaRPr lang="zh-CN" altLang="en-US" sz="2800" b="1" dirty="0">
              <a:latin typeface="微软雅黑" pitchFamily="34" charset="-122"/>
              <a:ea typeface="微软雅黑" pitchFamily="34" charset="-122"/>
            </a:endParaRPr>
          </a:p>
        </p:txBody>
      </p:sp>
      <p:sp>
        <p:nvSpPr>
          <p:cNvPr id="10241" name="Rectangle 1"/>
          <p:cNvSpPr>
            <a:spLocks noChangeArrowheads="1"/>
          </p:cNvSpPr>
          <p:nvPr/>
        </p:nvSpPr>
        <p:spPr bwMode="auto">
          <a:xfrm>
            <a:off x="899592" y="1340768"/>
            <a:ext cx="7200800"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下列说法有误的一项是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最后一课</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的体裁是小说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作者都德。</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最后一课</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以普法战争为背景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通过小弗郎士在“最后一课”中的见闻和感受表现了韩麦尔等法国人民在国土沦丧时的悲愤心情和强烈的爱国主义精神。</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最后一课</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的主人公是小弗郎士。</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最后一课</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运用了景物描写表现主题。</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241">
                                            <p:txEl>
                                              <p:pRg st="0" end="0"/>
                                            </p:txEl>
                                          </p:spTgt>
                                        </p:tgtEl>
                                        <p:attrNameLst>
                                          <p:attrName>style.visibility</p:attrName>
                                        </p:attrNameLst>
                                      </p:cBhvr>
                                      <p:to>
                                        <p:strVal val="visible"/>
                                      </p:to>
                                    </p:set>
                                    <p:animEffect transition="in" filter="wedge">
                                      <p:cBhvr>
                                        <p:cTn id="7" dur="2000"/>
                                        <p:tgtEl>
                                          <p:spTgt spid="10241">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241">
                                            <p:txEl>
                                              <p:pRg st="1" end="1"/>
                                            </p:txEl>
                                          </p:spTgt>
                                        </p:tgtEl>
                                        <p:attrNameLst>
                                          <p:attrName>style.visibility</p:attrName>
                                        </p:attrNameLst>
                                      </p:cBhvr>
                                      <p:to>
                                        <p:strVal val="visible"/>
                                      </p:to>
                                    </p:set>
                                    <p:animEffect transition="in" filter="wedge">
                                      <p:cBhvr>
                                        <p:cTn id="10" dur="2000"/>
                                        <p:tgtEl>
                                          <p:spTgt spid="10241">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0241">
                                            <p:txEl>
                                              <p:pRg st="2" end="2"/>
                                            </p:txEl>
                                          </p:spTgt>
                                        </p:tgtEl>
                                        <p:attrNameLst>
                                          <p:attrName>style.visibility</p:attrName>
                                        </p:attrNameLst>
                                      </p:cBhvr>
                                      <p:to>
                                        <p:strVal val="visible"/>
                                      </p:to>
                                    </p:set>
                                    <p:animEffect transition="in" filter="wedge">
                                      <p:cBhvr>
                                        <p:cTn id="13" dur="2000"/>
                                        <p:tgtEl>
                                          <p:spTgt spid="10241">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10241">
                                            <p:txEl>
                                              <p:pRg st="3" end="3"/>
                                            </p:txEl>
                                          </p:spTgt>
                                        </p:tgtEl>
                                        <p:attrNameLst>
                                          <p:attrName>style.visibility</p:attrName>
                                        </p:attrNameLst>
                                      </p:cBhvr>
                                      <p:to>
                                        <p:strVal val="visible"/>
                                      </p:to>
                                    </p:set>
                                    <p:animEffect transition="in" filter="wedge">
                                      <p:cBhvr>
                                        <p:cTn id="16" dur="2000"/>
                                        <p:tgtEl>
                                          <p:spTgt spid="10241">
                                            <p:txEl>
                                              <p:pRg st="3" end="3"/>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10241">
                                            <p:txEl>
                                              <p:pRg st="4" end="4"/>
                                            </p:txEl>
                                          </p:spTgt>
                                        </p:tgtEl>
                                        <p:attrNameLst>
                                          <p:attrName>style.visibility</p:attrName>
                                        </p:attrNameLst>
                                      </p:cBhvr>
                                      <p:to>
                                        <p:strVal val="visible"/>
                                      </p:to>
                                    </p:set>
                                    <p:animEffect transition="in" filter="wedge">
                                      <p:cBhvr>
                                        <p:cTn id="19" dur="2000"/>
                                        <p:tgtEl>
                                          <p:spTgt spid="1024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板书设计</a:t>
            </a:r>
            <a:endParaRPr lang="zh-CN" altLang="en-US" sz="2800" b="1" dirty="0">
              <a:latin typeface="微软雅黑" pitchFamily="34" charset="-122"/>
              <a:ea typeface="微软雅黑" pitchFamily="34" charset="-122"/>
            </a:endParaRPr>
          </a:p>
        </p:txBody>
      </p:sp>
      <p:pic>
        <p:nvPicPr>
          <p:cNvPr id="26625" name="Picture 1" descr="C:\Users\Administrator\AppData\Roaming\Tencent\Users\1037696216\QQ\WinTemp\RichOle\QODT`L_A(CDPV}BE8A)46]R.png"/>
          <p:cNvPicPr>
            <a:picLocks noChangeAspect="1" noChangeArrowheads="1"/>
          </p:cNvPicPr>
          <p:nvPr/>
        </p:nvPicPr>
        <p:blipFill>
          <a:blip r:embed="rId1" cstate="print"/>
          <a:srcRect/>
          <a:stretch>
            <a:fillRect/>
          </a:stretch>
        </p:blipFill>
        <p:spPr bwMode="auto">
          <a:xfrm>
            <a:off x="1061198" y="2276872"/>
            <a:ext cx="6838561" cy="2376264"/>
          </a:xfrm>
          <a:prstGeom prst="rect">
            <a:avLst/>
          </a:prstGeom>
          <a:ln w="38100" cap="sq">
            <a:solidFill>
              <a:schemeClr val="accent5"/>
            </a:solidFill>
            <a:prstDash val="solid"/>
            <a:miter lim="800000"/>
            <a:headEnd/>
            <a:tailEnd/>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6625"/>
                                        </p:tgtEl>
                                        <p:attrNameLst>
                                          <p:attrName>style.visibility</p:attrName>
                                        </p:attrNameLst>
                                      </p:cBhvr>
                                      <p:to>
                                        <p:strVal val="visible"/>
                                      </p:to>
                                    </p:set>
                                    <p:animEffect transition="in" filter="box(in)">
                                      <p:cBhvr>
                                        <p:cTn id="7" dur="500"/>
                                        <p:tgtEl>
                                          <p:spTgt spid="26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预习检测</a:t>
            </a:r>
            <a:endParaRPr lang="zh-CN" altLang="en-US" sz="2800" b="1" dirty="0">
              <a:latin typeface="微软雅黑" pitchFamily="34" charset="-122"/>
              <a:ea typeface="微软雅黑" pitchFamily="34" charset="-122"/>
            </a:endParaRPr>
          </a:p>
        </p:txBody>
      </p:sp>
      <p:sp>
        <p:nvSpPr>
          <p:cNvPr id="2049" name="Rectangle 1"/>
          <p:cNvSpPr>
            <a:spLocks noChangeArrowheads="1"/>
          </p:cNvSpPr>
          <p:nvPr/>
        </p:nvSpPr>
        <p:spPr bwMode="auto">
          <a:xfrm>
            <a:off x="935088" y="1412776"/>
            <a:ext cx="8208912"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字词。</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读准下列字音。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哽　      赚　     踱　    捂     </a:t>
            </a:r>
            <a:r>
              <a:rPr lang="zh-CN" altLang="en-US"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惩罚</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祈祷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诧异　  郝叟　     懊悔　 钥 匙</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050" name="Rectangle 2"/>
          <p:cNvSpPr>
            <a:spLocks noChangeArrowheads="1"/>
          </p:cNvSpPr>
          <p:nvPr/>
        </p:nvSpPr>
        <p:spPr bwMode="auto">
          <a:xfrm>
            <a:off x="1115616" y="2636912"/>
            <a:ext cx="5957080" cy="175432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gěng</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zhu</a:t>
            </a:r>
            <a:r>
              <a:rPr kumimoji="0" lang="en-US" altLang="zh-CN" sz="2400" b="0" i="0" u="none" strike="noStrike" cap="none" normalizeH="0" baseline="0" dirty="0" err="1" smtClean="0">
                <a:ln>
                  <a:noFill/>
                </a:ln>
                <a:solidFill>
                  <a:srgbClr val="FF0000"/>
                </a:solidFill>
                <a:effectLst/>
                <a:latin typeface="+mj-ea"/>
                <a:ea typeface="+mj-ea"/>
                <a:cs typeface="Times New Roman" pitchFamily="18" charset="0"/>
              </a:rPr>
              <a:t>à</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n</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duó</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wǔ</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chéngf</a:t>
            </a:r>
            <a:r>
              <a:rPr kumimoji="0" lang="en-US" altLang="zh-CN" sz="2400" b="0" i="0" u="none" strike="noStrike" cap="none" normalizeH="0" baseline="0" dirty="0" err="1" smtClean="0">
                <a:ln>
                  <a:noFill/>
                </a:ln>
                <a:solidFill>
                  <a:srgbClr val="FF0000"/>
                </a:solidFill>
                <a:effectLst/>
                <a:latin typeface="+mj-ea"/>
                <a:ea typeface="+mj-ea"/>
                <a:cs typeface="Times New Roman" pitchFamily="18" charset="0"/>
              </a:rPr>
              <a:t>á</a:t>
            </a:r>
            <a:endParaRPr kumimoji="0" lang="en-US" altLang="zh-CN" sz="2400" b="0" i="0" u="none" strike="noStrike" cap="none" normalizeH="0" baseline="0" dirty="0" smtClean="0">
              <a:ln>
                <a:noFill/>
              </a:ln>
              <a:solidFill>
                <a:srgbClr val="FF0000"/>
              </a:solidFill>
              <a:effectLst/>
              <a:latin typeface="+mj-ea"/>
              <a:ea typeface="+mj-ea"/>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qíd</a:t>
            </a:r>
            <a:r>
              <a:rPr kumimoji="0" lang="en-US" altLang="zh-CN" sz="2400" b="0" i="0" u="none" strike="noStrike" cap="none" normalizeH="0" baseline="0" dirty="0" err="1" smtClean="0">
                <a:ln>
                  <a:noFill/>
                </a:ln>
                <a:solidFill>
                  <a:srgbClr val="FF0000"/>
                </a:solidFill>
                <a:effectLst/>
                <a:latin typeface="+mj-ea"/>
                <a:ea typeface="+mj-ea"/>
                <a:cs typeface="Times New Roman" pitchFamily="18" charset="0"/>
              </a:rPr>
              <a:t>ǎ</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o</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ch</a:t>
            </a:r>
            <a:r>
              <a:rPr kumimoji="0" lang="en-US" altLang="zh-CN" sz="2400" b="0" i="0" u="none" strike="noStrike" cap="none" normalizeH="0" baseline="0" dirty="0" err="1" smtClean="0">
                <a:ln>
                  <a:noFill/>
                </a:ln>
                <a:solidFill>
                  <a:srgbClr val="FF0000"/>
                </a:solidFill>
                <a:effectLst/>
                <a:latin typeface="+mj-ea"/>
                <a:ea typeface="+mj-ea"/>
                <a:cs typeface="Times New Roman" pitchFamily="18" charset="0"/>
              </a:rPr>
              <a:t>à</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yì</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h</a:t>
            </a:r>
            <a:r>
              <a:rPr kumimoji="0" lang="en-US" altLang="zh-CN" sz="2400" b="0" i="0" u="none" strike="noStrike" cap="none" normalizeH="0" baseline="0" dirty="0" err="1" smtClean="0">
                <a:ln>
                  <a:noFill/>
                </a:ln>
                <a:solidFill>
                  <a:srgbClr val="FF0000"/>
                </a:solidFill>
                <a:effectLst/>
                <a:latin typeface="+mj-ea"/>
                <a:ea typeface="+mj-ea"/>
                <a:cs typeface="Times New Roman" pitchFamily="18" charset="0"/>
              </a:rPr>
              <a:t>ǎ</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osǒu</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mj-ea"/>
                <a:ea typeface="+mj-ea"/>
                <a:cs typeface="Times New Roman" pitchFamily="18" charset="0"/>
              </a:rPr>
              <a:t>à</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ohuǐ</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y</a:t>
            </a:r>
            <a:r>
              <a:rPr kumimoji="0" lang="en-US" altLang="zh-CN" sz="2400" b="0" i="0" u="none" strike="noStrike" cap="none" normalizeH="0" baseline="0" dirty="0" err="1" smtClean="0">
                <a:ln>
                  <a:noFill/>
                </a:ln>
                <a:solidFill>
                  <a:srgbClr val="FF0000"/>
                </a:solidFill>
                <a:effectLst/>
                <a:latin typeface="+mj-ea"/>
                <a:ea typeface="+mj-ea"/>
                <a:cs typeface="Times New Roman" pitchFamily="18" charset="0"/>
              </a:rPr>
              <a:t>à</a:t>
            </a:r>
            <a:r>
              <a:rPr kumimoji="0" lang="en-US" altLang="zh-CN" sz="2400" b="0" i="0" u="none" strike="noStrike" cap="none" normalizeH="0" baseline="0" dirty="0" err="1" smtClean="0">
                <a:ln>
                  <a:noFill/>
                </a:ln>
                <a:solidFill>
                  <a:srgbClr val="FF0000"/>
                </a:solidFill>
                <a:effectLst/>
                <a:latin typeface="微软雅黑" pitchFamily="34" charset="-122"/>
                <a:ea typeface="微软雅黑" pitchFamily="34" charset="-122"/>
                <a:cs typeface="Times New Roman" pitchFamily="18" charset="0"/>
              </a:rPr>
              <a:t>oshi</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 name="圆角矩形 8"/>
          <p:cNvSpPr/>
          <p:nvPr/>
        </p:nvSpPr>
        <p:spPr>
          <a:xfrm>
            <a:off x="611560" y="1412776"/>
            <a:ext cx="7560840" cy="403244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050">
                                            <p:txEl>
                                              <p:pRg st="0" end="0"/>
                                            </p:txEl>
                                          </p:spTgt>
                                        </p:tgtEl>
                                        <p:attrNameLst>
                                          <p:attrName>style.visibility</p:attrName>
                                        </p:attrNameLst>
                                      </p:cBhvr>
                                      <p:to>
                                        <p:strVal val="visible"/>
                                      </p:to>
                                    </p:set>
                                    <p:animEffect transition="in" filter="wedge">
                                      <p:cBhvr>
                                        <p:cTn id="7" dur="2000"/>
                                        <p:tgtEl>
                                          <p:spTgt spid="2050">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050">
                                            <p:txEl>
                                              <p:pRg st="1" end="1"/>
                                            </p:txEl>
                                          </p:spTgt>
                                        </p:tgtEl>
                                        <p:attrNameLst>
                                          <p:attrName>style.visibility</p:attrName>
                                        </p:attrNameLst>
                                      </p:cBhvr>
                                      <p:to>
                                        <p:strVal val="visible"/>
                                      </p:to>
                                    </p:set>
                                    <p:animEffect transition="in" filter="wedge">
                                      <p:cBhvr>
                                        <p:cTn id="10" dur="2000"/>
                                        <p:tgtEl>
                                          <p:spTgt spid="2050">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2050">
                                            <p:txEl>
                                              <p:pRg st="2" end="2"/>
                                            </p:txEl>
                                          </p:spTgt>
                                        </p:tgtEl>
                                        <p:attrNameLst>
                                          <p:attrName>style.visibility</p:attrName>
                                        </p:attrNameLst>
                                      </p:cBhvr>
                                      <p:to>
                                        <p:strVal val="visible"/>
                                      </p:to>
                                    </p:set>
                                    <p:animEffect transition="in" filter="wedge">
                                      <p:cBhvr>
                                        <p:cTn id="13" dur="2000"/>
                                        <p:tgtEl>
                                          <p:spTgt spid="205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预习检测</a:t>
            </a:r>
            <a:endParaRPr lang="zh-CN" altLang="en-US" sz="2800" b="1" dirty="0">
              <a:latin typeface="微软雅黑" pitchFamily="34" charset="-122"/>
              <a:ea typeface="微软雅黑" pitchFamily="34" charset="-122"/>
            </a:endParaRPr>
          </a:p>
        </p:txBody>
      </p:sp>
      <p:sp>
        <p:nvSpPr>
          <p:cNvPr id="3073" name="Rectangle 1"/>
          <p:cNvSpPr>
            <a:spLocks noChangeArrowheads="1"/>
          </p:cNvSpPr>
          <p:nvPr/>
        </p:nvSpPr>
        <p:spPr bwMode="auto">
          <a:xfrm>
            <a:off x="683568" y="1524155"/>
            <a:ext cx="7056784"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解释下列词语。</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哽</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惩罚</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征发</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祈祷</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诧异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矩形 8"/>
          <p:cNvSpPr/>
          <p:nvPr/>
        </p:nvSpPr>
        <p:spPr>
          <a:xfrm>
            <a:off x="1835696" y="2060848"/>
            <a:ext cx="6372200" cy="2862322"/>
          </a:xfrm>
          <a:prstGeom prst="rect">
            <a:avLst/>
          </a:prstGeom>
        </p:spPr>
        <p:txBody>
          <a:bodyPr wrap="square">
            <a:spAutoFit/>
          </a:bodyPr>
          <a:lstStyle/>
          <a:p>
            <a:pPr>
              <a:lnSpc>
                <a:spcPct val="150000"/>
              </a:lnSpc>
            </a:pPr>
            <a:r>
              <a:rPr lang="zh-CN" altLang="zh-CN" sz="2400" dirty="0" smtClean="0">
                <a:solidFill>
                  <a:srgbClr val="FF0000"/>
                </a:solidFill>
                <a:latin typeface="微软雅黑" pitchFamily="34" charset="-122"/>
                <a:ea typeface="微软雅黑" pitchFamily="34" charset="-122"/>
              </a:rPr>
              <a:t>声气阻塞。　</a:t>
            </a:r>
            <a:r>
              <a:rPr lang="en-US" altLang="zh-CN" sz="2400" dirty="0" smtClean="0">
                <a:solidFill>
                  <a:srgbClr val="FF0000"/>
                </a:solidFill>
                <a:latin typeface="微软雅黑" pitchFamily="34" charset="-122"/>
                <a:ea typeface="微软雅黑" pitchFamily="34" charset="-122"/>
              </a:rPr>
              <a:t>  </a:t>
            </a:r>
            <a:endParaRPr lang="en-US" altLang="zh-CN" sz="2400" dirty="0" smtClean="0">
              <a:solidFill>
                <a:srgbClr val="FF0000"/>
              </a:solidFill>
              <a:latin typeface="微软雅黑" pitchFamily="34" charset="-122"/>
              <a:ea typeface="微软雅黑" pitchFamily="34" charset="-122"/>
            </a:endParaRPr>
          </a:p>
          <a:p>
            <a:pPr>
              <a:lnSpc>
                <a:spcPct val="150000"/>
              </a:lnSpc>
            </a:pPr>
            <a:r>
              <a:rPr lang="en-US" altLang="zh-CN" sz="2400" dirty="0" smtClean="0">
                <a:solidFill>
                  <a:srgbClr val="FF0000"/>
                </a:solidFill>
                <a:latin typeface="微软雅黑" pitchFamily="34" charset="-122"/>
                <a:ea typeface="微软雅黑" pitchFamily="34" charset="-122"/>
              </a:rPr>
              <a:t>    </a:t>
            </a:r>
            <a:r>
              <a:rPr lang="zh-CN" altLang="zh-CN" sz="2400" dirty="0" smtClean="0">
                <a:solidFill>
                  <a:srgbClr val="FF0000"/>
                </a:solidFill>
                <a:latin typeface="微软雅黑" pitchFamily="34" charset="-122"/>
                <a:ea typeface="微软雅黑" pitchFamily="34" charset="-122"/>
              </a:rPr>
              <a:t>处罚。　</a:t>
            </a:r>
            <a:endParaRPr lang="en-US" altLang="zh-CN" sz="2400" dirty="0" smtClean="0">
              <a:solidFill>
                <a:srgbClr val="FF0000"/>
              </a:solidFill>
              <a:latin typeface="微软雅黑" pitchFamily="34" charset="-122"/>
              <a:ea typeface="微软雅黑" pitchFamily="34" charset="-122"/>
            </a:endParaRPr>
          </a:p>
          <a:p>
            <a:pPr>
              <a:lnSpc>
                <a:spcPct val="150000"/>
              </a:lnSpc>
            </a:pPr>
            <a:r>
              <a:rPr lang="en-US" altLang="zh-CN" sz="2400" dirty="0" smtClean="0">
                <a:solidFill>
                  <a:srgbClr val="FF0000"/>
                </a:solidFill>
                <a:latin typeface="微软雅黑" pitchFamily="34" charset="-122"/>
                <a:ea typeface="微软雅黑" pitchFamily="34" charset="-122"/>
              </a:rPr>
              <a:t>     </a:t>
            </a:r>
            <a:r>
              <a:rPr lang="zh-CN" altLang="zh-CN" sz="2400" dirty="0" smtClean="0">
                <a:solidFill>
                  <a:srgbClr val="FF0000"/>
                </a:solidFill>
                <a:latin typeface="微软雅黑" pitchFamily="34" charset="-122"/>
                <a:ea typeface="微软雅黑" pitchFamily="34" charset="-122"/>
              </a:rPr>
              <a:t>政府向人民征调人力或财物。　</a:t>
            </a:r>
            <a:endParaRPr lang="en-US" altLang="zh-CN" sz="2400" dirty="0" smtClean="0">
              <a:solidFill>
                <a:srgbClr val="FF0000"/>
              </a:solidFill>
              <a:latin typeface="微软雅黑" pitchFamily="34" charset="-122"/>
              <a:ea typeface="微软雅黑" pitchFamily="34" charset="-122"/>
            </a:endParaRPr>
          </a:p>
          <a:p>
            <a:pPr>
              <a:lnSpc>
                <a:spcPct val="150000"/>
              </a:lnSpc>
            </a:pPr>
            <a:r>
              <a:rPr lang="en-US" altLang="zh-CN" sz="2400" dirty="0" smtClean="0">
                <a:solidFill>
                  <a:srgbClr val="FF0000"/>
                </a:solidFill>
                <a:latin typeface="微软雅黑" pitchFamily="34" charset="-122"/>
                <a:ea typeface="微软雅黑" pitchFamily="34" charset="-122"/>
              </a:rPr>
              <a:t>    </a:t>
            </a:r>
            <a:r>
              <a:rPr lang="zh-CN" altLang="zh-CN" sz="2400" dirty="0" smtClean="0">
                <a:solidFill>
                  <a:srgbClr val="FF0000"/>
                </a:solidFill>
                <a:latin typeface="微软雅黑" pitchFamily="34" charset="-122"/>
                <a:ea typeface="微软雅黑" pitchFamily="34" charset="-122"/>
              </a:rPr>
              <a:t>信仰宗教的人向神默告自己愿望的一种仪式。　</a:t>
            </a:r>
            <a:endParaRPr lang="en-US" altLang="zh-CN" sz="2400" dirty="0" smtClean="0">
              <a:solidFill>
                <a:srgbClr val="FF0000"/>
              </a:solidFill>
              <a:latin typeface="微软雅黑" pitchFamily="34" charset="-122"/>
              <a:ea typeface="微软雅黑" pitchFamily="34" charset="-122"/>
            </a:endParaRPr>
          </a:p>
          <a:p>
            <a:pPr>
              <a:lnSpc>
                <a:spcPct val="150000"/>
              </a:lnSpc>
            </a:pPr>
            <a:r>
              <a:rPr lang="en-US" altLang="zh-CN" sz="2400" dirty="0" smtClean="0">
                <a:solidFill>
                  <a:srgbClr val="FF0000"/>
                </a:solidFill>
                <a:latin typeface="微软雅黑" pitchFamily="34" charset="-122"/>
                <a:ea typeface="微软雅黑" pitchFamily="34" charset="-122"/>
              </a:rPr>
              <a:t>    </a:t>
            </a:r>
            <a:r>
              <a:rPr lang="zh-CN" altLang="zh-CN" sz="2400" dirty="0" smtClean="0">
                <a:solidFill>
                  <a:srgbClr val="FF0000"/>
                </a:solidFill>
                <a:latin typeface="微软雅黑" pitchFamily="34" charset="-122"/>
                <a:ea typeface="微软雅黑" pitchFamily="34" charset="-122"/>
              </a:rPr>
              <a:t>觉得奇怪。</a:t>
            </a:r>
            <a:endParaRPr lang="zh-CN" altLang="en-US" sz="2400" dirty="0">
              <a:solidFill>
                <a:srgbClr val="FF0000"/>
              </a:solidFill>
              <a:latin typeface="微软雅黑" pitchFamily="34" charset="-122"/>
              <a:ea typeface="微软雅黑" pitchFamily="34" charset="-122"/>
            </a:endParaRPr>
          </a:p>
        </p:txBody>
      </p:sp>
      <p:sp>
        <p:nvSpPr>
          <p:cNvPr id="10" name="圆角矩形 9"/>
          <p:cNvSpPr/>
          <p:nvPr/>
        </p:nvSpPr>
        <p:spPr>
          <a:xfrm>
            <a:off x="467544" y="1412776"/>
            <a:ext cx="8136904" cy="4104456"/>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Effect transition="in" filter="wedge">
                                      <p:cBhvr>
                                        <p:cTn id="25" dur="2000"/>
                                        <p:tgtEl>
                                          <p:spTgt spid="9">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nodeType="clickEffect">
                                  <p:stCondLst>
                                    <p:cond delay="0"/>
                                  </p:stCondLst>
                                  <p:childTnLst>
                                    <p:set>
                                      <p:cBhvr>
                                        <p:cTn id="29" dur="1" fill="hold">
                                          <p:stCondLst>
                                            <p:cond delay="0"/>
                                          </p:stCondLst>
                                        </p:cTn>
                                        <p:tgtEl>
                                          <p:spTgt spid="9">
                                            <p:txEl>
                                              <p:pRg st="4" end="4"/>
                                            </p:txEl>
                                          </p:spTgt>
                                        </p:tgtEl>
                                        <p:attrNameLst>
                                          <p:attrName>style.visibility</p:attrName>
                                        </p:attrNameLst>
                                      </p:cBhvr>
                                      <p:to>
                                        <p:strVal val="visible"/>
                                      </p:to>
                                    </p:set>
                                    <p:animEffect transition="in" filter="wedge">
                                      <p:cBhvr>
                                        <p:cTn id="30" dur="2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作者简介</a:t>
            </a:r>
            <a:endParaRPr lang="zh-CN" altLang="en-US" sz="2800" b="1" dirty="0">
              <a:latin typeface="微软雅黑" pitchFamily="34" charset="-122"/>
              <a:ea typeface="微软雅黑" pitchFamily="34" charset="-122"/>
            </a:endParaRPr>
          </a:p>
        </p:txBody>
      </p:sp>
      <p:pic>
        <p:nvPicPr>
          <p:cNvPr id="4097" name="Picture 1" descr="C:\Users\Administrator\不常用\课件图片\u=1759968671,2721266647&amp;fm=21&amp;gp=0.jpg"/>
          <p:cNvPicPr>
            <a:picLocks noChangeAspect="1" noChangeArrowheads="1"/>
          </p:cNvPicPr>
          <p:nvPr/>
        </p:nvPicPr>
        <p:blipFill>
          <a:blip r:embed="rId1" cstate="print">
            <a:clrChange>
              <a:clrFrom>
                <a:srgbClr val="FDFDFD"/>
              </a:clrFrom>
              <a:clrTo>
                <a:srgbClr val="FDFDFD">
                  <a:alpha val="0"/>
                </a:srgbClr>
              </a:clrTo>
            </a:clrChange>
          </a:blip>
          <a:srcRect/>
          <a:stretch>
            <a:fillRect/>
          </a:stretch>
        </p:blipFill>
        <p:spPr bwMode="auto">
          <a:xfrm>
            <a:off x="0" y="1196752"/>
            <a:ext cx="8964488" cy="4104456"/>
          </a:xfrm>
          <a:prstGeom prst="rect">
            <a:avLst/>
          </a:prstGeom>
          <a:noFill/>
        </p:spPr>
      </p:pic>
      <p:sp>
        <p:nvSpPr>
          <p:cNvPr id="9" name="矩形 8"/>
          <p:cNvSpPr/>
          <p:nvPr/>
        </p:nvSpPr>
        <p:spPr>
          <a:xfrm>
            <a:off x="1907704" y="1340768"/>
            <a:ext cx="5400600" cy="2954655"/>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都德</a:t>
            </a:r>
            <a:r>
              <a:rPr lang="en-US" altLang="zh-CN" sz="2000" dirty="0" smtClean="0">
                <a:latin typeface="微软雅黑" pitchFamily="34" charset="-122"/>
                <a:ea typeface="微软雅黑" pitchFamily="34" charset="-122"/>
              </a:rPr>
              <a:t>(1840</a:t>
            </a:r>
            <a:r>
              <a:rPr lang="zh-CN" altLang="zh-CN"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1897),</a:t>
            </a:r>
            <a:r>
              <a:rPr lang="zh-CN" altLang="zh-CN" sz="2000" dirty="0" smtClean="0">
                <a:latin typeface="微软雅黑" pitchFamily="34" charset="-122"/>
                <a:ea typeface="微软雅黑" pitchFamily="34" charset="-122"/>
              </a:rPr>
              <a:t>十九世纪下半叶法国小说家。他的作品《最后一课》和《柏林之围》由于具有深刻的爱国主义内容和精湛的艺术技巧而享有极高的声誉</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成为世界短篇小说中的杰作。代表作有长篇小说《小东西》、短篇小说集《星期一故事集》等。</a:t>
            </a:r>
            <a:endParaRPr lang="zh-CN" altLang="en-US" sz="2000" dirty="0">
              <a:latin typeface="微软雅黑" pitchFamily="34" charset="-122"/>
              <a:ea typeface="微软雅黑" pitchFamily="34" charset="-122"/>
            </a:endParaRPr>
          </a:p>
        </p:txBody>
      </p:sp>
      <p:pic>
        <p:nvPicPr>
          <p:cNvPr id="10" name="Picture 18"/>
          <p:cNvPicPr preferRelativeResize="0">
            <a:picLocks noChangeArrowheads="1"/>
          </p:cNvPicPr>
          <p:nvPr/>
        </p:nvPicPr>
        <p:blipFill>
          <a:blip r:embed="rId2" cstate="print"/>
          <a:srcRect/>
          <a:stretch>
            <a:fillRect/>
          </a:stretch>
        </p:blipFill>
        <p:spPr bwMode="auto">
          <a:xfrm>
            <a:off x="7236296" y="1628800"/>
            <a:ext cx="1021159" cy="2104777"/>
          </a:xfrm>
          <a:prstGeom prst="rect">
            <a:avLst/>
          </a:prstGeom>
          <a:noFill/>
          <a:ln w="9525" cap="flat" algn="ctr">
            <a:noFill/>
            <a:prstDash val="solid"/>
            <a:miter lim="800000"/>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edge">
                                      <p:cBhvr>
                                        <p:cTn id="7" dur="2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additive="base">
                                        <p:cTn id="11" dur="1" fill="hold">
                                          <p:stCondLst>
                                            <p:cond delay="0"/>
                                          </p:stCondLst>
                                        </p:cTn>
                                        <p:tgtEl>
                                          <p:spTgt spid="10"/>
                                        </p:tgtEl>
                                        <p:attrNameLst>
                                          <p:attrName>style.visibility</p:attrName>
                                        </p:attrNameLst>
                                      </p:cBhvr>
                                      <p:to>
                                        <p:strVal val="visible"/>
                                      </p:to>
                                    </p:set>
                                    <p:animEffect transition="in" filter="barn(outHorizontal)">
                                      <p:cBhvr additive="base">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Bottom)">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创作背景</a:t>
            </a:r>
            <a:endParaRPr lang="zh-CN" altLang="en-US" sz="2800" b="1" dirty="0">
              <a:latin typeface="微软雅黑" pitchFamily="34" charset="-122"/>
              <a:ea typeface="微软雅黑" pitchFamily="34" charset="-122"/>
            </a:endParaRPr>
          </a:p>
        </p:txBody>
      </p:sp>
      <p:pic>
        <p:nvPicPr>
          <p:cNvPr id="5121" name="Picture 1" descr="C:\Users\Administrator\不常用\课件图片\u=3709449334,2209060126&amp;fm=21&amp;gp=0.jpg"/>
          <p:cNvPicPr>
            <a:picLocks noChangeAspect="1" noChangeArrowheads="1"/>
          </p:cNvPicPr>
          <p:nvPr/>
        </p:nvPicPr>
        <p:blipFill>
          <a:blip r:embed="rId1" cstate="print"/>
          <a:srcRect/>
          <a:stretch>
            <a:fillRect/>
          </a:stretch>
        </p:blipFill>
        <p:spPr bwMode="auto">
          <a:xfrm>
            <a:off x="323528" y="1196752"/>
            <a:ext cx="8568952" cy="4536504"/>
          </a:xfrm>
          <a:prstGeom prst="rect">
            <a:avLst/>
          </a:prstGeom>
          <a:noFill/>
        </p:spPr>
      </p:pic>
      <p:sp>
        <p:nvSpPr>
          <p:cNvPr id="9" name="矩形 8"/>
          <p:cNvSpPr/>
          <p:nvPr/>
        </p:nvSpPr>
        <p:spPr>
          <a:xfrm>
            <a:off x="899592" y="2132856"/>
            <a:ext cx="6624736" cy="2862322"/>
          </a:xfrm>
          <a:prstGeom prst="rect">
            <a:avLst/>
          </a:prstGeom>
        </p:spPr>
        <p:txBody>
          <a:bodyPr wrap="square">
            <a:spAutoFit/>
          </a:bodyPr>
          <a:lstStyle/>
          <a:p>
            <a:r>
              <a:rPr lang="en-US" altLang="zh-CN" sz="2000" dirty="0" smtClean="0">
                <a:latin typeface="微软雅黑" pitchFamily="34" charset="-122"/>
                <a:ea typeface="微软雅黑" pitchFamily="34" charset="-122"/>
              </a:rPr>
              <a:t>       1870</a:t>
            </a:r>
            <a:r>
              <a:rPr lang="zh-CN" altLang="zh-CN"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7</a:t>
            </a:r>
            <a:r>
              <a:rPr lang="zh-CN" altLang="zh-CN" sz="2000" dirty="0" smtClean="0">
                <a:latin typeface="微软雅黑" pitchFamily="34" charset="-122"/>
                <a:ea typeface="微软雅黑" pitchFamily="34" charset="-122"/>
              </a:rPr>
              <a:t>月爆发的普法战争是法国发动的。法国皇帝拿破仑三世为了阻遏普鲁士用武力统一德意志各邦的行动</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维护法国在欧洲的霸权</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故发动了这场战争。但不到两个月</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法军大败。普鲁士军队长驱直入</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包围了巴黎。法国政府执行卖国政策</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同普鲁士签订了屈辱的停战协定</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赔款</a:t>
            </a:r>
            <a:r>
              <a:rPr lang="en-US" altLang="zh-CN" sz="2000" dirty="0" smtClean="0">
                <a:latin typeface="微软雅黑" pitchFamily="34" charset="-122"/>
                <a:ea typeface="微软雅黑" pitchFamily="34" charset="-122"/>
              </a:rPr>
              <a:t>50</a:t>
            </a:r>
            <a:r>
              <a:rPr lang="zh-CN" altLang="zh-CN" sz="2000" dirty="0" smtClean="0">
                <a:latin typeface="微软雅黑" pitchFamily="34" charset="-122"/>
                <a:ea typeface="微软雅黑" pitchFamily="34" charset="-122"/>
              </a:rPr>
              <a:t>亿法郎</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并把阿尔萨斯和洛林东部地区割让给普鲁士。小说写于</a:t>
            </a:r>
            <a:r>
              <a:rPr lang="en-US" altLang="zh-CN" sz="2000" dirty="0" smtClean="0">
                <a:latin typeface="微软雅黑" pitchFamily="34" charset="-122"/>
                <a:ea typeface="微软雅黑" pitchFamily="34" charset="-122"/>
              </a:rPr>
              <a:t>1873</a:t>
            </a:r>
            <a:r>
              <a:rPr lang="zh-CN" altLang="zh-CN" sz="2000" dirty="0" smtClean="0">
                <a:latin typeface="微软雅黑" pitchFamily="34" charset="-122"/>
                <a:ea typeface="微软雅黑" pitchFamily="34" charset="-122"/>
              </a:rPr>
              <a:t>年</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以刚刚结束的普法战争为背景</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反映了阿尔萨斯沦陷后</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当地人民在侵略者强行禁教法国语言时所表现的悲愤情绪和爱国精神。</a:t>
            </a:r>
            <a:endParaRPr lang="zh-CN" altLang="en-US" sz="20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edge">
                                      <p:cBhvr>
                                        <p:cTn id="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整体感知</a:t>
            </a:r>
            <a:endParaRPr lang="zh-CN" altLang="en-US" sz="2800" b="1" dirty="0">
              <a:latin typeface="微软雅黑" pitchFamily="34" charset="-122"/>
              <a:ea typeface="微软雅黑" pitchFamily="34" charset="-122"/>
            </a:endParaRPr>
          </a:p>
        </p:txBody>
      </p:sp>
      <p:sp>
        <p:nvSpPr>
          <p:cNvPr id="31745" name="Rectangle 1"/>
          <p:cNvSpPr>
            <a:spLocks noChangeArrowheads="1"/>
          </p:cNvSpPr>
          <p:nvPr/>
        </p:nvSpPr>
        <p:spPr bwMode="auto">
          <a:xfrm>
            <a:off x="539552" y="1097558"/>
            <a:ext cx="8352928"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依据时间顺序</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将本文划分为三部分。</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第一部分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从“那天早晨上学”到“赶到韩麦尔先生的小院子里”。这一部分描述了小弗郎士在上学路上的见闻和心理活动。作者以简洁的笔触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交代了故事的背景和小弗郎士的身份、性格特征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同时为情节的发展做了巧妙的铺垫。</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第二部分从“平常日子”到“这最后一课</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我真永远忘不了”。这是小说的中心部分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主要写小弗郎士和韩麦尔老师在“最后一课”中表现的爱国热情。</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最后一部分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从“忽然教堂的钟敲了十二下”到小说结尾。写韩麦尔老师在“最后一课”结束时的悲壮情感和不屈精神。</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395536" y="1124744"/>
            <a:ext cx="8424936" cy="468052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1745">
                                            <p:txEl>
                                              <p:pRg st="1" end="1"/>
                                            </p:txEl>
                                          </p:spTgt>
                                        </p:tgtEl>
                                        <p:attrNameLst>
                                          <p:attrName>style.visibility</p:attrName>
                                        </p:attrNameLst>
                                      </p:cBhvr>
                                      <p:to>
                                        <p:strVal val="visible"/>
                                      </p:to>
                                    </p:set>
                                    <p:animEffect transition="in" filter="wedge">
                                      <p:cBhvr>
                                        <p:cTn id="7" dur="2000"/>
                                        <p:tgtEl>
                                          <p:spTgt spid="31745">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1745">
                                            <p:txEl>
                                              <p:pRg st="2" end="2"/>
                                            </p:txEl>
                                          </p:spTgt>
                                        </p:tgtEl>
                                        <p:attrNameLst>
                                          <p:attrName>style.visibility</p:attrName>
                                        </p:attrNameLst>
                                      </p:cBhvr>
                                      <p:to>
                                        <p:strVal val="visible"/>
                                      </p:to>
                                    </p:set>
                                    <p:animEffect transition="in" filter="wedge">
                                      <p:cBhvr>
                                        <p:cTn id="10" dur="2000"/>
                                        <p:tgtEl>
                                          <p:spTgt spid="31745">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1745">
                                            <p:txEl>
                                              <p:pRg st="3" end="3"/>
                                            </p:txEl>
                                          </p:spTgt>
                                        </p:tgtEl>
                                        <p:attrNameLst>
                                          <p:attrName>style.visibility</p:attrName>
                                        </p:attrNameLst>
                                      </p:cBhvr>
                                      <p:to>
                                        <p:strVal val="visible"/>
                                      </p:to>
                                    </p:set>
                                    <p:animEffect transition="in" filter="wedge">
                                      <p:cBhvr>
                                        <p:cTn id="13" dur="2000"/>
                                        <p:tgtEl>
                                          <p:spTgt spid="3174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整体感知</a:t>
            </a:r>
            <a:endParaRPr lang="zh-CN" altLang="en-US" sz="2800" b="1" dirty="0">
              <a:latin typeface="微软雅黑" pitchFamily="34" charset="-122"/>
              <a:ea typeface="微软雅黑" pitchFamily="34" charset="-122"/>
            </a:endParaRPr>
          </a:p>
        </p:txBody>
      </p:sp>
      <p:pic>
        <p:nvPicPr>
          <p:cNvPr id="32769" name="Picture 1" descr="C:\Users\Administrator\不常用\课件图片\u=3755228934,758636673&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55576" y="1628800"/>
            <a:ext cx="8388424" cy="9757345"/>
          </a:xfrm>
          <a:prstGeom prst="rect">
            <a:avLst/>
          </a:prstGeom>
          <a:noFill/>
        </p:spPr>
      </p:pic>
      <p:sp>
        <p:nvSpPr>
          <p:cNvPr id="32770" name="Rectangle 2"/>
          <p:cNvSpPr>
            <a:spLocks noChangeArrowheads="1"/>
          </p:cNvSpPr>
          <p:nvPr/>
        </p:nvSpPr>
        <p:spPr bwMode="auto">
          <a:xfrm>
            <a:off x="614101" y="980728"/>
            <a:ext cx="8529899"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围绕上面的复述和层次的划分</a:t>
            </a:r>
            <a:r>
              <a:rPr kumimoji="0" lang="en-US" altLang="zh-CN"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理顺本文的叙事线索。</a:t>
            </a:r>
            <a:endParaRPr kumimoji="0" lang="zh-CN" altLang="en-US" sz="2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矩形 8"/>
          <p:cNvSpPr/>
          <p:nvPr/>
        </p:nvSpPr>
        <p:spPr>
          <a:xfrm>
            <a:off x="1763688" y="2132856"/>
            <a:ext cx="6264696" cy="2677656"/>
          </a:xfrm>
          <a:prstGeom prst="rect">
            <a:avLst/>
          </a:prstGeom>
        </p:spPr>
        <p:txBody>
          <a:bodyPr wrap="square">
            <a:spAutoFit/>
          </a:bodyPr>
          <a:lstStyle/>
          <a:p>
            <a:pPr>
              <a:lnSpc>
                <a:spcPct val="150000"/>
              </a:lnSpc>
            </a:pPr>
            <a:r>
              <a:rPr lang="en-US" altLang="zh-CN" sz="2800" dirty="0" smtClean="0">
                <a:solidFill>
                  <a:srgbClr val="FF0000"/>
                </a:solidFill>
                <a:latin typeface="微软雅黑" pitchFamily="34" charset="-122"/>
                <a:ea typeface="微软雅黑" pitchFamily="34" charset="-122"/>
              </a:rPr>
              <a:t>       </a:t>
            </a:r>
            <a:r>
              <a:rPr lang="zh-CN" altLang="zh-CN" sz="2800" dirty="0" smtClean="0">
                <a:solidFill>
                  <a:srgbClr val="FF0000"/>
                </a:solidFill>
                <a:latin typeface="微软雅黑" pitchFamily="34" charset="-122"/>
                <a:ea typeface="微软雅黑" pitchFamily="34" charset="-122"/>
              </a:rPr>
              <a:t>故事的主要人物是韩麦尔先生和小弗郎士。小说以小弗郎士的见闻感受和心理活动为线索</a:t>
            </a:r>
            <a:r>
              <a:rPr lang="en-US" altLang="zh-CN" sz="2800" dirty="0" smtClean="0">
                <a:solidFill>
                  <a:srgbClr val="FF0000"/>
                </a:solidFill>
                <a:latin typeface="微软雅黑" pitchFamily="34" charset="-122"/>
                <a:ea typeface="微软雅黑" pitchFamily="34" charset="-122"/>
              </a:rPr>
              <a:t>,</a:t>
            </a:r>
            <a:r>
              <a:rPr lang="zh-CN" altLang="zh-CN" sz="2800" dirty="0" smtClean="0">
                <a:solidFill>
                  <a:srgbClr val="FF0000"/>
                </a:solidFill>
                <a:latin typeface="微软雅黑" pitchFamily="34" charset="-122"/>
                <a:ea typeface="微软雅黑" pitchFamily="34" charset="-122"/>
              </a:rPr>
              <a:t>巧妙地铺设了故事情节发展的四个阶段。</a:t>
            </a:r>
            <a:endParaRPr lang="zh-CN" altLang="en-US" sz="2800"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diamond(in)">
                                      <p:cBhvr>
                                        <p:cTn id="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整体感知</a:t>
            </a:r>
            <a:endParaRPr lang="zh-CN" altLang="en-US" sz="2800" b="1" dirty="0">
              <a:latin typeface="微软雅黑" pitchFamily="34" charset="-122"/>
              <a:ea typeface="微软雅黑" pitchFamily="34" charset="-122"/>
            </a:endParaRPr>
          </a:p>
        </p:txBody>
      </p:sp>
      <p:sp>
        <p:nvSpPr>
          <p:cNvPr id="33793" name="Rectangle 1"/>
          <p:cNvSpPr>
            <a:spLocks noChangeArrowheads="1"/>
          </p:cNvSpPr>
          <p:nvPr/>
        </p:nvSpPr>
        <p:spPr bwMode="auto">
          <a:xfrm>
            <a:off x="323528" y="1567825"/>
            <a:ext cx="9144000"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用一句话概括小说的主要内容。</a:t>
            </a:r>
            <a:endParaRPr kumimoji="0" 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用“这是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的最后一课”句式</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谈自己读文后的感受。</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33794" name="Picture 2" descr="C:\Users\Administrator\不常用\课件图片\u=3800507909,3066635045&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5436096" y="3429000"/>
            <a:ext cx="3024336" cy="2095500"/>
          </a:xfrm>
          <a:prstGeom prst="rect">
            <a:avLst/>
          </a:prstGeom>
          <a:noFill/>
        </p:spPr>
      </p:pic>
      <p:sp>
        <p:nvSpPr>
          <p:cNvPr id="9" name="云形标注 8"/>
          <p:cNvSpPr/>
          <p:nvPr/>
        </p:nvSpPr>
        <p:spPr>
          <a:xfrm>
            <a:off x="5724128" y="620688"/>
            <a:ext cx="3096344" cy="1944216"/>
          </a:xfrm>
          <a:prstGeom prst="cloudCallout">
            <a:avLst>
              <a:gd name="adj1" fmla="val -21309"/>
              <a:gd name="adj2" fmla="val 102704"/>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796" name="Picture 4" descr="C:\Users\Administrator\不常用\课件图片\u=175236139,4146382290&amp;fm=21&amp;gp=0.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444208" y="836712"/>
            <a:ext cx="1584176" cy="15841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3793">
                                            <p:txEl>
                                              <p:pRg st="0" end="0"/>
                                            </p:txEl>
                                          </p:spTgt>
                                        </p:tgtEl>
                                        <p:attrNameLst>
                                          <p:attrName>style.visibility</p:attrName>
                                        </p:attrNameLst>
                                      </p:cBhvr>
                                      <p:to>
                                        <p:strVal val="visible"/>
                                      </p:to>
                                    </p:set>
                                    <p:animEffect transition="in" filter="wedge">
                                      <p:cBhvr>
                                        <p:cTn id="7" dur="2000"/>
                                        <p:tgtEl>
                                          <p:spTgt spid="3379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3793">
                                            <p:txEl>
                                              <p:pRg st="1" end="1"/>
                                            </p:txEl>
                                          </p:spTgt>
                                        </p:tgtEl>
                                        <p:attrNameLst>
                                          <p:attrName>style.visibility</p:attrName>
                                        </p:attrNameLst>
                                      </p:cBhvr>
                                      <p:to>
                                        <p:strVal val="visible"/>
                                      </p:to>
                                    </p:set>
                                    <p:animEffect transition="in" filter="wedge">
                                      <p:cBhvr>
                                        <p:cTn id="10" dur="2000"/>
                                        <p:tgtEl>
                                          <p:spTgt spid="33793">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3793">
                                            <p:txEl>
                                              <p:pRg st="2" end="2"/>
                                            </p:txEl>
                                          </p:spTgt>
                                        </p:tgtEl>
                                        <p:attrNameLst>
                                          <p:attrName>style.visibility</p:attrName>
                                        </p:attrNameLst>
                                      </p:cBhvr>
                                      <p:to>
                                        <p:strVal val="visible"/>
                                      </p:to>
                                    </p:set>
                                    <p:animEffect transition="in" filter="wedge">
                                      <p:cBhvr>
                                        <p:cTn id="13" dur="2000"/>
                                        <p:tgtEl>
                                          <p:spTgt spid="33793">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33793">
                                            <p:txEl>
                                              <p:pRg st="3" end="3"/>
                                            </p:txEl>
                                          </p:spTgt>
                                        </p:tgtEl>
                                        <p:attrNameLst>
                                          <p:attrName>style.visibility</p:attrName>
                                        </p:attrNameLst>
                                      </p:cBhvr>
                                      <p:to>
                                        <p:strVal val="visible"/>
                                      </p:to>
                                    </p:set>
                                    <p:animEffect transition="in" filter="wedge">
                                      <p:cBhvr>
                                        <p:cTn id="16" dur="2000"/>
                                        <p:tgtEl>
                                          <p:spTgt spid="3379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33794"/>
                                        </p:tgtEl>
                                        <p:attrNameLst>
                                          <p:attrName>style.visibility</p:attrName>
                                        </p:attrNameLst>
                                      </p:cBhvr>
                                      <p:to>
                                        <p:strVal val="visible"/>
                                      </p:to>
                                    </p:set>
                                    <p:animEffect transition="in" filter="box(in)">
                                      <p:cBhvr>
                                        <p:cTn id="21" dur="500"/>
                                        <p:tgtEl>
                                          <p:spTgt spid="3379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3796"/>
                                        </p:tgtEl>
                                        <p:attrNameLst>
                                          <p:attrName>style.visibility</p:attrName>
                                        </p:attrNameLst>
                                      </p:cBhvr>
                                      <p:to>
                                        <p:strVal val="visible"/>
                                      </p:to>
                                    </p:set>
                                    <p:animEffect transition="in" filter="blinds(horizontal)">
                                      <p:cBhvr>
                                        <p:cTn id="30"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3280</Words>
  <Application>Kingsoft Office WPP</Application>
  <PresentationFormat>全屏显示(4:3)</PresentationFormat>
  <Paragraphs>216</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22</vt:i4>
      </vt:variant>
    </vt:vector>
  </HeadingPairs>
  <TitlesOfParts>
    <vt:vector size="23"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90</cp:revision>
  <dcterms:created xsi:type="dcterms:W3CDTF">2015-11-21T07:20:00Z</dcterms:created>
  <dcterms:modified xsi:type="dcterms:W3CDTF">2017-02-07T02:40:22Z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