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sldIdLst>
    <p:sldId id="950" r:id="rId2"/>
    <p:sldId id="980" r:id="rId3"/>
    <p:sldId id="949" r:id="rId4"/>
    <p:sldId id="1048" r:id="rId5"/>
    <p:sldId id="825" r:id="rId6"/>
    <p:sldId id="920" r:id="rId7"/>
    <p:sldId id="921" r:id="rId8"/>
    <p:sldId id="922" r:id="rId9"/>
    <p:sldId id="1049" r:id="rId10"/>
    <p:sldId id="1050" r:id="rId11"/>
    <p:sldId id="1051" r:id="rId12"/>
    <p:sldId id="1052" r:id="rId13"/>
    <p:sldId id="981" r:id="rId14"/>
    <p:sldId id="1053" r:id="rId15"/>
    <p:sldId id="982" r:id="rId16"/>
    <p:sldId id="826" r:id="rId17"/>
    <p:sldId id="983" r:id="rId18"/>
    <p:sldId id="952" r:id="rId19"/>
    <p:sldId id="984" r:id="rId20"/>
    <p:sldId id="1054" r:id="rId21"/>
    <p:sldId id="1055" r:id="rId22"/>
    <p:sldId id="1056" r:id="rId23"/>
    <p:sldId id="1058" r:id="rId24"/>
    <p:sldId id="1057" r:id="rId25"/>
    <p:sldId id="1059" r:id="rId26"/>
    <p:sldId id="1060" r:id="rId27"/>
    <p:sldId id="1061" r:id="rId28"/>
    <p:sldId id="1062" r:id="rId29"/>
    <p:sldId id="927" r:id="rId30"/>
    <p:sldId id="928" r:id="rId31"/>
    <p:sldId id="929" r:id="rId32"/>
    <p:sldId id="930" r:id="rId33"/>
    <p:sldId id="1063" r:id="rId34"/>
    <p:sldId id="1064" r:id="rId35"/>
    <p:sldId id="1065" r:id="rId36"/>
    <p:sldId id="986" r:id="rId37"/>
    <p:sldId id="987" r:id="rId38"/>
    <p:sldId id="1066" r:id="rId39"/>
    <p:sldId id="931" r:id="rId40"/>
    <p:sldId id="988" r:id="rId41"/>
    <p:sldId id="1067" r:id="rId42"/>
    <p:sldId id="1068" r:id="rId43"/>
    <p:sldId id="1069" r:id="rId44"/>
    <p:sldId id="1070" r:id="rId45"/>
    <p:sldId id="1071" r:id="rId46"/>
    <p:sldId id="1072" r:id="rId47"/>
    <p:sldId id="1074" r:id="rId48"/>
    <p:sldId id="978" r:id="rId49"/>
    <p:sldId id="992" r:id="rId50"/>
    <p:sldId id="993" r:id="rId51"/>
    <p:sldId id="994" r:id="rId52"/>
    <p:sldId id="995" r:id="rId53"/>
    <p:sldId id="1075" r:id="rId54"/>
    <p:sldId id="1076" r:id="rId55"/>
    <p:sldId id="996" r:id="rId56"/>
    <p:sldId id="997" r:id="rId57"/>
    <p:sldId id="1077" r:id="rId58"/>
    <p:sldId id="1078" r:id="rId59"/>
    <p:sldId id="998" r:id="rId60"/>
    <p:sldId id="999" r:id="rId61"/>
    <p:sldId id="1079" r:id="rId62"/>
    <p:sldId id="1080" r:id="rId63"/>
    <p:sldId id="1081" r:id="rId64"/>
    <p:sldId id="1082" r:id="rId65"/>
    <p:sldId id="1083" r:id="rId66"/>
    <p:sldId id="1084" r:id="rId67"/>
    <p:sldId id="1085" r:id="rId68"/>
    <p:sldId id="1086" r:id="rId69"/>
    <p:sldId id="1088" r:id="rId70"/>
    <p:sldId id="1087" r:id="rId71"/>
    <p:sldId id="1004" r:id="rId72"/>
    <p:sldId id="1005" r:id="rId73"/>
    <p:sldId id="1006" r:id="rId74"/>
    <p:sldId id="1007" r:id="rId75"/>
    <p:sldId id="1089" r:id="rId76"/>
    <p:sldId id="1090" r:id="rId77"/>
    <p:sldId id="1091" r:id="rId78"/>
    <p:sldId id="1092" r:id="rId79"/>
    <p:sldId id="1008" r:id="rId80"/>
    <p:sldId id="1009" r:id="rId81"/>
    <p:sldId id="1093" r:id="rId82"/>
    <p:sldId id="1010" r:id="rId83"/>
    <p:sldId id="1011" r:id="rId84"/>
    <p:sldId id="1094" r:id="rId85"/>
    <p:sldId id="1097" r:id="rId86"/>
    <p:sldId id="1098" r:id="rId87"/>
    <p:sldId id="1100" r:id="rId88"/>
    <p:sldId id="1101" r:id="rId89"/>
    <p:sldId id="1099" r:id="rId90"/>
    <p:sldId id="1102" r:id="rId91"/>
    <p:sldId id="1103" r:id="rId92"/>
    <p:sldId id="1042" r:id="rId93"/>
    <p:sldId id="1043" r:id="rId94"/>
    <p:sldId id="1044" r:id="rId95"/>
    <p:sldId id="1045" r:id="rId96"/>
    <p:sldId id="1046" r:id="rId97"/>
    <p:sldId id="1047" r:id="rId98"/>
    <p:sldId id="977" r:id="rId99"/>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83" d="100"/>
          <a:sy n="83" d="100"/>
        </p:scale>
        <p:origin x="-470" y="-6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4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 Target="slide93.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96.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12\timg (11).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4797" b="7490"/>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20" name="直接连接符 1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524000" y="2705990"/>
                <a:ext cx="12192000" cy="1375395"/>
                <a:chOff x="-1524000" y="2705990"/>
                <a:chExt cx="12192000" cy="1375395"/>
              </a:xfrm>
            </p:grpSpPr>
            <p:sp>
              <p:nvSpPr>
                <p:cNvPr id="22" name="矩形 2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矩形 17"/>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4" name="标题 2"/>
          <p:cNvSpPr txBox="1">
            <a:spLocks/>
          </p:cNvSpPr>
          <p:nvPr/>
        </p:nvSpPr>
        <p:spPr>
          <a:xfrm>
            <a:off x="2958307" y="442614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专题二　掌握关键的高考真题研究能力</a:t>
            </a:r>
          </a:p>
        </p:txBody>
      </p:sp>
      <p:sp>
        <p:nvSpPr>
          <p:cNvPr id="15" name="矩形 14"/>
          <p:cNvSpPr/>
          <p:nvPr/>
        </p:nvSpPr>
        <p:spPr>
          <a:xfrm>
            <a:off x="2958307" y="3914800"/>
            <a:ext cx="9025228" cy="430887"/>
          </a:xfrm>
          <a:prstGeom prst="rect">
            <a:avLst/>
          </a:prstGeom>
        </p:spPr>
        <p:txBody>
          <a:bodyPr wrap="none">
            <a:spAutoFit/>
          </a:bodyPr>
          <a:lstStyle/>
          <a:p>
            <a:pPr defTabSz="914400">
              <a:spcBef>
                <a:spcPct val="20000"/>
              </a:spcBef>
            </a:pPr>
            <a:r>
              <a:rPr lang="zh-CN" altLang="zh-CN" sz="2200" dirty="0">
                <a:solidFill>
                  <a:schemeClr val="tx1">
                    <a:lumMod val="65000"/>
                    <a:lumOff val="35000"/>
                  </a:schemeClr>
                </a:solidFill>
                <a:latin typeface="Times New Roman" pitchFamily="18" charset="0"/>
                <a:ea typeface="微软雅黑"/>
                <a:cs typeface="Times New Roman" pitchFamily="18" charset="0"/>
              </a:rPr>
              <a:t>第三章　文学类文本阅读</a:t>
            </a:r>
            <a:r>
              <a:rPr lang="en-US" altLang="zh-CN" sz="2200" dirty="0">
                <a:solidFill>
                  <a:schemeClr val="tx1">
                    <a:lumMod val="65000"/>
                    <a:lumOff val="35000"/>
                  </a:schemeClr>
                </a:solidFill>
                <a:latin typeface="Times New Roman" pitchFamily="18" charset="0"/>
                <a:ea typeface="微软雅黑"/>
                <a:cs typeface="Times New Roman" pitchFamily="18" charset="0"/>
              </a:rPr>
              <a:t>·</a:t>
            </a:r>
            <a:r>
              <a:rPr lang="zh-CN" altLang="zh-CN" sz="2200" dirty="0">
                <a:solidFill>
                  <a:schemeClr val="tx1">
                    <a:lumMod val="65000"/>
                    <a:lumOff val="35000"/>
                  </a:schemeClr>
                </a:solidFill>
                <a:latin typeface="Times New Roman" pitchFamily="18" charset="0"/>
                <a:ea typeface="微软雅黑"/>
                <a:cs typeface="Times New Roman" pitchFamily="18" charset="0"/>
              </a:rPr>
              <a:t>小说</a:t>
            </a:r>
            <a:r>
              <a:rPr lang="zh-CN" altLang="zh-CN" sz="22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2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200" dirty="0" smtClean="0">
                <a:solidFill>
                  <a:schemeClr val="tx1">
                    <a:lumMod val="65000"/>
                    <a:lumOff val="35000"/>
                  </a:schemeClr>
                </a:solidFill>
                <a:latin typeface="Times New Roman" pitchFamily="18" charset="0"/>
                <a:ea typeface="微软雅黑"/>
                <a:cs typeface="Times New Roman" pitchFamily="18" charset="0"/>
              </a:rPr>
              <a:t>基于理解与感悟的审美鉴赏阅读</a:t>
            </a:r>
            <a:endParaRPr lang="zh-CN" altLang="en-US" sz="22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423" y="656341"/>
            <a:ext cx="11374157"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终于，西山的阴影落进了河谷，被太阳晒了一天的六安爷，立刻感觉到了肩背上升起的一丝凉意。他缓缓地直起腰来，把捏锄把的两只手一先一后举到嘴前，轻轻地啐上几点唾沫，而后，又深深地埋下腰，举起了锄头。随着臂膀有力的拉拽，锋利的锄刃闷在黄土里咯嘣咯嘣地割断了草根，间开了密集的幼苗，新鲜的黄土一股一股地翻起来。六安爷惬意地微笑着，虽然看不清，可是，耳朵里的声音，鼻子里的气味，河谷里渐起的凉意，都让他顺心，都让他舒服。银亮的锄板鱼儿戏水一般地，在禾苗的绿波中上下翻飞。于是，松软新鲜的黄土上</a:t>
            </a:r>
            <a:r>
              <a:rPr lang="zh-CN" altLang="zh-CN" sz="2800" kern="100" dirty="0" smtClean="0">
                <a:latin typeface="Times New Roman"/>
                <a:ea typeface="华文细黑"/>
                <a:cs typeface="Times New Roman"/>
              </a:rPr>
              <a:t>留</a:t>
            </a:r>
            <a:r>
              <a:rPr lang="zh-CN" altLang="zh-CN" sz="2800" kern="100" dirty="0">
                <a:latin typeface="Times New Roman"/>
                <a:ea typeface="华文细黑"/>
                <a:cs typeface="Times New Roman"/>
              </a:rPr>
              <a:t>下两</a:t>
            </a:r>
            <a:r>
              <a:rPr lang="zh-CN" altLang="zh-CN" sz="2800" kern="100">
                <a:latin typeface="Times New Roman"/>
                <a:ea typeface="华文细黑"/>
                <a:cs typeface="Times New Roman"/>
              </a:rPr>
              <a:t>行长</a:t>
            </a:r>
            <a:r>
              <a:rPr lang="zh-CN" altLang="zh-CN" sz="2800" kern="100" smtClean="0">
                <a:latin typeface="Times New Roman"/>
                <a:ea typeface="华文细黑"/>
                <a:cs typeface="Times New Roman"/>
              </a:rPr>
              <a:t>长</a:t>
            </a:r>
            <a:endParaRPr lang="zh-CN" altLang="zh-CN" sz="2800" kern="100" dirty="0">
              <a:effectLst/>
              <a:latin typeface="宋体"/>
              <a:cs typeface="Courier New"/>
            </a:endParaRPr>
          </a:p>
        </p:txBody>
      </p:sp>
    </p:spTree>
    <p:extLst>
      <p:ext uri="{BB962C8B-B14F-4D97-AF65-F5344CB8AC3E}">
        <p14:creationId xmlns:p14="http://schemas.microsoft.com/office/powerpoint/2010/main" val="3071217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2296" y="798616"/>
            <a:ext cx="11261542"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的跨距整齐的脚印，脚印的两旁是株距均匀的玉茭和青豆的幼苗。六安爷种了一辈子庄稼，锄了一辈子地，眼下这一次有些不一般，六安爷心里知道，这是他这辈子最后一次锄地了，最后一次给百亩园的庄稼锄地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沉静的暮色中，百亩园显得寂寥、空旷。六安爷喜欢这天地间昏暗的时辰，眼睛里边和眼睛外边的世界是一样的。他知道自己正慢慢融入眼前这黑暗的世界里</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5467108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2296" y="732935"/>
            <a:ext cx="11261542" cy="327292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smtClean="0">
                <a:latin typeface="Times New Roman"/>
                <a:ea typeface="华文细黑"/>
                <a:cs typeface="Times New Roman"/>
              </a:rPr>
              <a:t>很多天</a:t>
            </a:r>
            <a:r>
              <a:rPr lang="zh-CN" altLang="zh-CN" sz="2800" kern="100" dirty="0">
                <a:latin typeface="Times New Roman"/>
                <a:ea typeface="华文细黑"/>
                <a:cs typeface="Times New Roman"/>
              </a:rPr>
              <a:t>以后，人们跟着推土机来到百亩园，无比惊讶地发现，六安爷锄过的苗垅里，茁壮的禾苗均匀整齐，一颗一颗蓬勃的庄稼全都充满了丰收的信心。没有人能相信那是一个半瞎子锄过的地。于是人们想起六安爷说了无数遍的话，六安爷总是平静固执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我不是锄地，我是过瘾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42937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5681" y="1341562"/>
            <a:ext cx="1105073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标段画句：标出段数，画出有关人物、情节、环境、主题方面的关键性句子。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0" y="395933"/>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6" name="矩形 5"/>
          <p:cNvSpPr/>
          <p:nvPr/>
        </p:nvSpPr>
        <p:spPr>
          <a:xfrm>
            <a:off x="565681" y="2627523"/>
            <a:ext cx="11050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5774" y="981809"/>
            <a:ext cx="11385581"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全文以六安爷给百亩园庄稼锄草为线索，可分为五个层次。</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开端</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7</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：写六安爷去百亩园锄地。</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插叙</a:t>
            </a:r>
            <a:r>
              <a:rPr lang="en-US" altLang="zh-CN" sz="2800" kern="100" dirty="0">
                <a:solidFill>
                  <a:srgbClr val="C00000"/>
                </a:solidFill>
                <a:latin typeface="Times New Roman"/>
                <a:ea typeface="华文细黑"/>
                <a:cs typeface="Courier New"/>
              </a:rPr>
              <a:t>)(8</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：交代百亩园的变迁。</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第三层次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高潮</a:t>
            </a:r>
            <a:r>
              <a:rPr lang="en-US" altLang="zh-CN" sz="2800" kern="100" dirty="0">
                <a:solidFill>
                  <a:srgbClr val="C00000"/>
                </a:solidFill>
                <a:latin typeface="Times New Roman"/>
                <a:ea typeface="华文细黑"/>
                <a:cs typeface="Courier New"/>
              </a:rPr>
              <a:t>)(11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12</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：写六安爷最后一次给百亩园锄地。</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第四层次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13</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：写六安爷融入黄昏的暮色中。</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第五层次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尾声</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：乡人对六安爷锄过的地表示震惊。</a:t>
            </a:r>
            <a:endParaRPr lang="zh-CN" altLang="zh-CN" sz="1050" kern="100" dirty="0">
              <a:effectLst/>
              <a:latin typeface="宋体"/>
              <a:cs typeface="Courier New"/>
            </a:endParaRPr>
          </a:p>
        </p:txBody>
      </p:sp>
      <p:sp>
        <p:nvSpPr>
          <p:cNvPr id="7" name="矩形 6"/>
          <p:cNvSpPr/>
          <p:nvPr/>
        </p:nvSpPr>
        <p:spPr>
          <a:xfrm>
            <a:off x="335774" y="189434"/>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梳理情节：划分层次，概括层意。</a:t>
            </a:r>
            <a:endParaRPr lang="zh-CN" altLang="zh-CN" sz="1050" kern="100" dirty="0">
              <a:effectLst/>
              <a:latin typeface="宋体"/>
              <a:cs typeface="Courier New"/>
            </a:endParaRPr>
          </a:p>
        </p:txBody>
      </p:sp>
    </p:spTree>
    <p:extLst>
      <p:ext uri="{BB962C8B-B14F-4D97-AF65-F5344CB8AC3E}">
        <p14:creationId xmlns:p14="http://schemas.microsoft.com/office/powerpoint/2010/main" val="3898903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blinds(horizontal)">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9">
                                            <p:txEl>
                                              <p:pRg st="0" end="0"/>
                                            </p:txEl>
                                          </p:spTgt>
                                        </p:tgtEl>
                                      </p:cBhvr>
                                    </p:animEffect>
                                    <p:set>
                                      <p:cBhvr>
                                        <p:cTn id="37" dur="1" fill="hold">
                                          <p:stCondLst>
                                            <p:cond delay="499"/>
                                          </p:stCondLst>
                                        </p:cTn>
                                        <p:tgtEl>
                                          <p:spTgt spid="9">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9">
                                            <p:txEl>
                                              <p:pRg st="1" end="1"/>
                                            </p:txEl>
                                          </p:spTgt>
                                        </p:tgtEl>
                                      </p:cBhvr>
                                    </p:animEffect>
                                    <p:set>
                                      <p:cBhvr>
                                        <p:cTn id="40" dur="1" fill="hold">
                                          <p:stCondLst>
                                            <p:cond delay="499"/>
                                          </p:stCondLst>
                                        </p:cTn>
                                        <p:tgtEl>
                                          <p:spTgt spid="9">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9">
                                            <p:txEl>
                                              <p:pRg st="2" end="2"/>
                                            </p:txEl>
                                          </p:spTgt>
                                        </p:tgtEl>
                                      </p:cBhvr>
                                    </p:animEffect>
                                    <p:set>
                                      <p:cBhvr>
                                        <p:cTn id="43" dur="1" fill="hold">
                                          <p:stCondLst>
                                            <p:cond delay="499"/>
                                          </p:stCondLst>
                                        </p:cTn>
                                        <p:tgtEl>
                                          <p:spTgt spid="9">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9">
                                            <p:txEl>
                                              <p:pRg st="3" end="3"/>
                                            </p:txEl>
                                          </p:spTgt>
                                        </p:tgtEl>
                                      </p:cBhvr>
                                    </p:animEffect>
                                    <p:set>
                                      <p:cBhvr>
                                        <p:cTn id="46" dur="1" fill="hold">
                                          <p:stCondLst>
                                            <p:cond delay="499"/>
                                          </p:stCondLst>
                                        </p:cTn>
                                        <p:tgtEl>
                                          <p:spTgt spid="9">
                                            <p:txEl>
                                              <p:pRg st="3" end="3"/>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9">
                                            <p:txEl>
                                              <p:pRg st="4" end="4"/>
                                            </p:txEl>
                                          </p:spTgt>
                                        </p:tgtEl>
                                      </p:cBhvr>
                                    </p:animEffect>
                                    <p:set>
                                      <p:cBhvr>
                                        <p:cTn id="49" dur="1" fill="hold">
                                          <p:stCondLst>
                                            <p:cond delay="499"/>
                                          </p:stCondLst>
                                        </p:cTn>
                                        <p:tgtEl>
                                          <p:spTgt spid="9">
                                            <p:txEl>
                                              <p:pRg st="4" end="4"/>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9">
                                            <p:txEl>
                                              <p:pRg st="5" end="5"/>
                                            </p:txEl>
                                          </p:spTgt>
                                        </p:tgtEl>
                                      </p:cBhvr>
                                    </p:animEffect>
                                    <p:set>
                                      <p:cBhvr>
                                        <p:cTn id="52" dur="1" fill="hold">
                                          <p:stCondLst>
                                            <p:cond delay="499"/>
                                          </p:stCondLst>
                                        </p:cTn>
                                        <p:tgtEl>
                                          <p:spTgt spid="9">
                                            <p:txEl>
                                              <p:pRg st="5" end="5"/>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8846" y="177413"/>
            <a:ext cx="114994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感知形象：六安爷是怎样的一个人？</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78846" y="878443"/>
            <a:ext cx="11499437"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六安爷是一位老农民，眼睛不太好使，精通农事，勤劳朴实，温和固执，热爱土地和劳动，对传统的农耕生活充满眷恋。</a:t>
            </a:r>
            <a:endParaRPr lang="zh-CN" altLang="zh-CN" sz="1050" kern="100" dirty="0">
              <a:effectLst/>
              <a:latin typeface="宋体"/>
              <a:cs typeface="Courier New"/>
            </a:endParaRPr>
          </a:p>
        </p:txBody>
      </p:sp>
      <p:sp>
        <p:nvSpPr>
          <p:cNvPr id="5" name="矩形 4"/>
          <p:cNvSpPr/>
          <p:nvPr/>
        </p:nvSpPr>
        <p:spPr>
          <a:xfrm>
            <a:off x="278846" y="2224145"/>
            <a:ext cx="114994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探知主题：请初步概括小说主题。</a:t>
            </a:r>
            <a:endParaRPr lang="zh-CN" altLang="zh-CN" sz="1050" kern="100" dirty="0">
              <a:effectLst/>
              <a:latin typeface="宋体"/>
              <a:cs typeface="Courier New"/>
            </a:endParaRPr>
          </a:p>
        </p:txBody>
      </p:sp>
      <p:sp>
        <p:nvSpPr>
          <p:cNvPr id="6" name="矩形 5"/>
          <p:cNvSpPr/>
          <p:nvPr/>
        </p:nvSpPr>
        <p:spPr>
          <a:xfrm>
            <a:off x="278846" y="2908802"/>
            <a:ext cx="11499437"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小说以抒情的笔调描述了六安爷一天的锄地生活，表现了以六安爷为代表的传统农民对土地的热爱，对农作生活的留恋，展现了中国农民在失去土地和失去世世代代的生活方式、生活环境后的茫然、创痛和决绝。反映了时代变迁中，传统农耕文明逐渐消逝引发的无奈的叹惋和深刻的思考。</a:t>
            </a:r>
            <a:endParaRPr lang="zh-CN" altLang="zh-CN" sz="1050" kern="100" dirty="0">
              <a:effectLst/>
              <a:latin typeface="宋体"/>
              <a:cs typeface="Courier New"/>
            </a:endParaRPr>
          </a:p>
        </p:txBody>
      </p:sp>
    </p:spTree>
    <p:extLst>
      <p:ext uri="{BB962C8B-B14F-4D97-AF65-F5344CB8AC3E}">
        <p14:creationId xmlns:p14="http://schemas.microsoft.com/office/powerpoint/2010/main" val="18444670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2624" y="683965"/>
            <a:ext cx="11614431"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1.</a:t>
            </a:r>
            <a:r>
              <a:rPr lang="zh-CN" altLang="zh-CN" sz="2400" kern="100" dirty="0">
                <a:latin typeface="Times New Roman"/>
                <a:ea typeface="华文细黑"/>
                <a:cs typeface="Times New Roman"/>
              </a:rPr>
              <a:t>下列对小说相关内容和艺术特色的分析鉴赏，最恰当的两项是</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小说开头寥寥几句对话，六安爷这个勤劳而孤僻的老农形象已经跃然纸上，同时</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他</a:t>
            </a:r>
            <a:r>
              <a:rPr lang="zh-CN" altLang="zh-CN" sz="2400" kern="100" dirty="0">
                <a:latin typeface="Times New Roman"/>
                <a:ea typeface="华文细黑"/>
                <a:cs typeface="Times New Roman"/>
              </a:rPr>
              <a:t>与村人的分歧也开始显露，并为下文情节发展埋下了伏笔。</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西湾村人与煤炭公司</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惊心动魄的谈判</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，是小说中隐约可见的叙事背景，也是</a:t>
            </a:r>
            <a:r>
              <a:rPr lang="zh-CN" altLang="zh-CN" sz="2400" kern="100" dirty="0" smtClean="0">
                <a:latin typeface="Times New Roman"/>
                <a:ea typeface="华文细黑"/>
                <a:cs typeface="Times New Roman"/>
              </a:rPr>
              <a:t>深</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刻</a:t>
            </a:r>
            <a:r>
              <a:rPr lang="zh-CN" altLang="zh-CN" sz="2400" kern="100" dirty="0">
                <a:latin typeface="Times New Roman"/>
                <a:ea typeface="华文细黑"/>
                <a:cs typeface="Times New Roman"/>
              </a:rPr>
              <a:t>的社会背景，巧妙地将六安爷的个人感受跟时代的变化连接起来。</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小说中写到百亩园将要变成焦炭厂，往日的田园风光将会为</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炉火熊熊、浓烟滚滚</a:t>
            </a:r>
            <a:r>
              <a:rPr lang="en-US" altLang="zh-CN" sz="2400" kern="100" dirty="0" smtClean="0">
                <a:latin typeface="宋体"/>
                <a:ea typeface="华文细黑"/>
                <a:cs typeface="Times New Roman"/>
              </a:rPr>
              <a:t>”</a:t>
            </a:r>
          </a:p>
          <a:p>
            <a:pPr algn="just">
              <a:lnSpc>
                <a:spcPct val="150000"/>
              </a:lnSpc>
              <a:spcAft>
                <a:spcPts val="0"/>
              </a:spcAft>
            </a:pPr>
            <a:r>
              <a:rPr lang="en-US" altLang="zh-CN" sz="2400" kern="100" dirty="0">
                <a:latin typeface="宋体"/>
                <a:ea typeface="华文细黑"/>
                <a:cs typeface="Times New Roman"/>
              </a:rPr>
              <a:t> </a:t>
            </a:r>
            <a:r>
              <a:rPr lang="en-US" altLang="zh-CN" sz="2400" kern="100" dirty="0" smtClean="0">
                <a:latin typeface="宋体"/>
                <a:ea typeface="华文细黑"/>
                <a:cs typeface="Times New Roman"/>
              </a:rPr>
              <a:t>   </a:t>
            </a:r>
            <a:r>
              <a:rPr lang="zh-CN" altLang="zh-CN" sz="2400" kern="100" dirty="0" smtClean="0">
                <a:latin typeface="Times New Roman"/>
                <a:ea typeface="华文细黑"/>
                <a:cs typeface="Times New Roman"/>
              </a:rPr>
              <a:t>的</a:t>
            </a:r>
            <a:r>
              <a:rPr lang="zh-CN" altLang="zh-CN" sz="2400" kern="100" dirty="0">
                <a:latin typeface="Times New Roman"/>
                <a:ea typeface="华文细黑"/>
                <a:cs typeface="Times New Roman"/>
              </a:rPr>
              <a:t>景象所取代，深化了作者关于生态问题的思考及小说的环保主题。</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关于六安爷锄地的描写生动而富有诗意，传达了六安爷在百亩园劳作时惬意舒畅</a:t>
            </a:r>
            <a:r>
              <a:rPr lang="zh-CN" altLang="zh-CN" sz="2400" kern="100" dirty="0" smtClean="0">
                <a:latin typeface="Times New Roman"/>
                <a:ea typeface="华文细黑"/>
                <a:cs typeface="Times New Roman"/>
              </a:rPr>
              <a:t>的</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感觉</a:t>
            </a:r>
            <a:r>
              <a:rPr lang="zh-CN" altLang="zh-CN" sz="2400" kern="100" dirty="0">
                <a:latin typeface="Times New Roman"/>
                <a:ea typeface="华文细黑"/>
                <a:cs typeface="Times New Roman"/>
              </a:rPr>
              <a:t>，这样的写法强化了小说所表达的人与土地分离的悲凉感。</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综合全文来看，六安爷的</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平静固执</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，说明他作为一个老人，一方面已经饱经</a:t>
            </a:r>
            <a:r>
              <a:rPr lang="zh-CN" altLang="zh-CN" sz="2400" kern="100" dirty="0" smtClean="0">
                <a:latin typeface="Times New Roman"/>
                <a:ea typeface="华文细黑"/>
                <a:cs typeface="Times New Roman"/>
              </a:rPr>
              <a:t>沧</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桑</a:t>
            </a:r>
            <a:r>
              <a:rPr lang="zh-CN" altLang="zh-CN" sz="2400" kern="100" dirty="0">
                <a:latin typeface="Times New Roman"/>
                <a:ea typeface="华文细黑"/>
                <a:cs typeface="Times New Roman"/>
              </a:rPr>
              <a:t>，看透世事变迁，另一方面也难免思想保守、无法与时俱进。</a:t>
            </a:r>
            <a:endParaRPr lang="zh-CN" altLang="zh-CN" sz="2400" kern="100" dirty="0">
              <a:effectLst/>
              <a:latin typeface="宋体"/>
              <a:cs typeface="Courier New"/>
            </a:endParaRPr>
          </a:p>
        </p:txBody>
      </p:sp>
      <p:sp>
        <p:nvSpPr>
          <p:cNvPr id="23" name="矩形 22"/>
          <p:cNvSpPr>
            <a:spLocks noChangeAspect="1"/>
          </p:cNvSpPr>
          <p:nvPr/>
        </p:nvSpPr>
        <p:spPr>
          <a:xfrm>
            <a:off x="0" y="277213"/>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15</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7" name="TextBox 26"/>
          <p:cNvSpPr txBox="1"/>
          <p:nvPr/>
        </p:nvSpPr>
        <p:spPr>
          <a:xfrm>
            <a:off x="171500" y="234967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12" name="TextBox 11"/>
          <p:cNvSpPr txBox="1"/>
          <p:nvPr/>
        </p:nvSpPr>
        <p:spPr>
          <a:xfrm>
            <a:off x="171500" y="454382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7"/>
                                        </p:tgtEl>
                                      </p:cBhvr>
                                    </p:animEffect>
                                    <p:set>
                                      <p:cBhvr>
                                        <p:cTn id="15" dur="1" fill="hold">
                                          <p:stCondLst>
                                            <p:cond delay="499"/>
                                          </p:stCondLst>
                                        </p:cTn>
                                        <p:tgtEl>
                                          <p:spTgt spid="27"/>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3887731"/>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孤僻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分析错误，应是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固执</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深化了作者关于生态问题的思考及小说的环保主题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分析错误，小说的主题并不是环保问题，而是对在时代的发展大潮下，土地日益减少的伤感与思考</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思想保守、无法与时俱进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不妥帖，有其保守的一面，但更多是对土地的留恋。</a:t>
            </a:r>
            <a:endParaRPr lang="zh-CN" altLang="zh-CN" sz="1050" kern="100" dirty="0">
              <a:effectLst/>
              <a:latin typeface="宋体"/>
              <a:cs typeface="Courier New"/>
            </a:endParaRPr>
          </a:p>
        </p:txBody>
      </p:sp>
    </p:spTree>
    <p:extLst>
      <p:ext uri="{BB962C8B-B14F-4D97-AF65-F5344CB8AC3E}">
        <p14:creationId xmlns:p14="http://schemas.microsoft.com/office/powerpoint/2010/main" val="1819068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为标题，有什么寓意？请结合全文简要分析。</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答题思路：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3605" y="83518"/>
            <a:ext cx="11325267" cy="6656181"/>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认真审题，题干要求分析标题的寓意，注意结合全文简要分析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梳理文本，确定答题点，阅读时要结合文本内容、人物形象和小说主题综合思考。一般而言，对小说标题内涵的分析要从表层含义与深层含义两个基本角度进行思考。从表层含义看，显然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应指六安爷带着锄坚持去百亩园为苗锄地的这一举动，也指六安爷手中的农具。从深层含义看，六安爷坚持去锄地却不是为了收成，而是为了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，因为百亩园就要被占用，再也没有机会锄地了，那么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则有更深层的精神意义：成了六安爷对土地的热爱和对曾经的生活的怀念。从全文的主旨来看，作者表现了农业文明在与工业文明的冲突中，逐渐被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锄掉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的过程，所以从社会层面讲，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这一动作有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替代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的象征意义</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明确答题规范，注意按分设点，注意理解的层次，由浅入深。</a:t>
            </a:r>
            <a:endParaRPr lang="zh-CN" altLang="zh-CN" sz="1050" kern="100" dirty="0">
              <a:effectLst/>
              <a:latin typeface="宋体"/>
              <a:cs typeface="Courier New"/>
            </a:endParaRPr>
          </a:p>
        </p:txBody>
      </p:sp>
    </p:spTree>
    <p:extLst>
      <p:ext uri="{BB962C8B-B14F-4D97-AF65-F5344CB8AC3E}">
        <p14:creationId xmlns:p14="http://schemas.microsoft.com/office/powerpoint/2010/main" val="1818460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blinds(horizontal)">
                                      <p:cBhvr>
                                        <p:cTn id="10" dur="750"/>
                                        <p:tgtEl>
                                          <p:spTgt spid="2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4">
                                            <p:txEl>
                                              <p:pRg st="2" end="2"/>
                                            </p:txEl>
                                          </p:spTgt>
                                        </p:tgtEl>
                                        <p:attrNameLst>
                                          <p:attrName>style.visibility</p:attrName>
                                        </p:attrNameLst>
                                      </p:cBhvr>
                                      <p:to>
                                        <p:strVal val="visible"/>
                                      </p:to>
                                    </p:set>
                                    <p:animEffect transition="in" filter="blinds(horizontal)">
                                      <p:cBhvr>
                                        <p:cTn id="13"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3290" y="645894"/>
            <a:ext cx="10972200"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考点要求</a:t>
            </a:r>
            <a:r>
              <a:rPr lang="en-US" altLang="zh-CN" sz="2800" b="1" kern="100" dirty="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同第二章专题二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考点要求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24683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05458"/>
            <a:ext cx="10962103"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a:t>
            </a:r>
            <a:endParaRPr lang="en-US" altLang="zh-CN" sz="2800" kern="100" dirty="0" smtClean="0">
              <a:latin typeface="Times New Roman"/>
              <a:ea typeface="华文细黑"/>
              <a:cs typeface="Courier New"/>
            </a:endParaRPr>
          </a:p>
          <a:p>
            <a:pPr algn="just">
              <a:lnSpc>
                <a:spcPct val="150000"/>
              </a:lnSpc>
              <a:spcAft>
                <a:spcPts val="0"/>
              </a:spcAft>
            </a:pP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归类：标题含义理解分析题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D—(1)</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97633" y="362376"/>
            <a:ext cx="1078215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锄作为一种农具，象征六安爷的人生和精神</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锄喻示劳动者与土地的亲密关系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锄意味着传统的农业生产和生活方式</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锄作为一种劳作行为，蕴含着六安爷对土地的热爱，又暗含着他对土地的</a:t>
            </a:r>
            <a:r>
              <a:rPr lang="zh-CN" altLang="zh-CN" sz="2800" kern="100" dirty="0" smtClean="0">
                <a:solidFill>
                  <a:srgbClr val="C00000"/>
                </a:solidFill>
                <a:latin typeface="Times New Roman"/>
                <a:ea typeface="华文细黑"/>
                <a:cs typeface="Times New Roman"/>
              </a:rPr>
              <a:t>告别。</a:t>
            </a:r>
            <a:endParaRPr lang="zh-CN" altLang="zh-CN" sz="1050" kern="100" dirty="0">
              <a:latin typeface="宋体"/>
              <a:cs typeface="Courier New"/>
            </a:endParaRPr>
          </a:p>
        </p:txBody>
      </p:sp>
    </p:spTree>
    <p:extLst>
      <p:ext uri="{BB962C8B-B14F-4D97-AF65-F5344CB8AC3E}">
        <p14:creationId xmlns:p14="http://schemas.microsoft.com/office/powerpoint/2010/main" val="16974863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小说较为夸张地连续使用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几万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几百万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之类的词语描述百亩园的历史，这样写的作用是什么？请简要分析。</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答题思路：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16425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16760" y="334437"/>
            <a:ext cx="11325267" cy="5831661"/>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认真审题，它虽然是一道词语理解分析题，但应特别注意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这样写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的暗示性。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怎么写的？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题干已暗示了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夸张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反复</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连续使用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，因此，该题实际上要求分析词语中夸张、反复手法的表达效果，兼及上下文的结构分析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梳理文本，确定答题点。作者在描述百亩园的历史时，用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几万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修饰人们流的汗水，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几百万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修饰百亩园产的粮食，内容上突出百亩园的历史悠久和重要性，多次重复在情感上也表现了村里人对百亩园的依赖与不舍之情，百亩园的重要性与后文被卖后将被毁形成对比，同时也为后文六安爷不顾劳累锄地做铺垫</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604685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83297" y="544951"/>
            <a:ext cx="10992193" cy="1948739"/>
          </a:xfrm>
          <a:prstGeom prst="rect">
            <a:avLst/>
          </a:prstGeom>
        </p:spPr>
        <p:txBody>
          <a:bodyPr wrap="square">
            <a:spAutoFit/>
          </a:bodyPr>
          <a:lstStyle/>
          <a:p>
            <a:pPr algn="just">
              <a:lnSpc>
                <a:spcPct val="150000"/>
              </a:lnSpc>
              <a:spcAft>
                <a:spcPts val="0"/>
              </a:spcAft>
            </a:pPr>
            <a:r>
              <a:rPr lang="en-US" altLang="zh-CN" sz="2800" kern="10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明确答题规范，注意夸张的作用是强调突出，对百亩园作用的强调突出，对百亩园的农作生活形成强化突出，使与后文的对比更加鲜明突出。还要注意按分设点。</a:t>
            </a:r>
            <a:endParaRPr lang="zh-CN" altLang="zh-CN" sz="1050" kern="100" dirty="0">
              <a:effectLst/>
              <a:latin typeface="宋体"/>
              <a:cs typeface="Courier New"/>
            </a:endParaRPr>
          </a:p>
        </p:txBody>
      </p:sp>
    </p:spTree>
    <p:extLst>
      <p:ext uri="{BB962C8B-B14F-4D97-AF65-F5344CB8AC3E}">
        <p14:creationId xmlns:p14="http://schemas.microsoft.com/office/powerpoint/2010/main" val="3391937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05458"/>
            <a:ext cx="10962103"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归类：表达技巧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修辞手法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分析题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词语作用分析题</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C—(2)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D—(1</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50590" y="333450"/>
            <a:ext cx="1105073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强调百亩园是西湾村人安身立命的物质基础</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将百亩园抽象为一种生活方式的象征</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smtClean="0">
                <a:solidFill>
                  <a:srgbClr val="C00000"/>
                </a:solidFill>
                <a:latin typeface="Times New Roman"/>
                <a:ea typeface="华文细黑"/>
                <a:cs typeface="Times New Roman"/>
              </a:rPr>
              <a:t>与下文百亩</a:t>
            </a:r>
            <a:r>
              <a:rPr lang="zh-CN" altLang="zh-CN" sz="2800" kern="100" dirty="0">
                <a:solidFill>
                  <a:srgbClr val="C00000"/>
                </a:solidFill>
                <a:latin typeface="Times New Roman"/>
                <a:ea typeface="华文细黑"/>
                <a:cs typeface="Times New Roman"/>
              </a:rPr>
              <a:t>园的一朝被毁构成鲜明尖锐的对比</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8316830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我不是锄地，我是过瘾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这句话，既是理解六安爷的关键，也是理解小说主旨的关键。请结合全文进行分析。</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答题思路：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128899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02941" y="213817"/>
            <a:ext cx="11552905" cy="6555641"/>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认真审题，题干指出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我不是锄地，我是过瘾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这句话是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理解六安爷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理解小说主旨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的关键，也就指明，答题要从人物形象塑造和小说主旨表达两个方面进行分析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梳理文本，确定答题点，阅读时要结合人物形象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六安爷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和小说主题去探究这句话在文本中的深层含意。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我不是锄地，我是过瘾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在文中三次出现，已经成为小说的点题句，更是理解以六安爷为代表的传统农民的精神情感的核心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句话多次出现，一方面表现了六安爷的固执性格和对土地的温情与热爱</a:t>
            </a:r>
            <a:r>
              <a:rPr lang="zh-CN" altLang="zh-CN" sz="2800" kern="100" dirty="0" smtClean="0">
                <a:solidFill>
                  <a:srgbClr val="C00000"/>
                </a:solidFill>
                <a:latin typeface="Times New Roman"/>
                <a:ea typeface="华文细黑"/>
                <a:cs typeface="Times New Roman"/>
              </a:rPr>
              <a:t>，另一方面因为六安爷处于半瞎状态</a:t>
            </a:r>
            <a:r>
              <a:rPr lang="zh-CN" altLang="zh-CN" sz="2800" kern="100" spc="-600" dirty="0">
                <a:solidFill>
                  <a:srgbClr val="C00000"/>
                </a:solidFill>
                <a:latin typeface="Times New Roman"/>
                <a:ea typeface="华文细黑"/>
                <a:cs typeface="Times New Roman"/>
              </a:rPr>
              <a:t>，</a:t>
            </a:r>
            <a:r>
              <a:rPr lang="zh-CN" altLang="zh-CN" sz="2800" kern="100" dirty="0" smtClean="0">
                <a:solidFill>
                  <a:srgbClr val="C00000"/>
                </a:solidFill>
                <a:latin typeface="Times New Roman"/>
                <a:ea typeface="华文细黑"/>
                <a:cs typeface="Times New Roman"/>
              </a:rPr>
              <a:t>加之百亩园即将消逝，再也没有机会锄地了，所以要</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过瘾</a:t>
            </a:r>
            <a:r>
              <a:rPr lang="en-US" altLang="zh-CN" sz="2800" kern="100" dirty="0" smtClean="0">
                <a:solidFill>
                  <a:srgbClr val="C00000"/>
                </a:solidFill>
                <a:latin typeface="宋体"/>
                <a:ea typeface="华文细黑"/>
                <a:cs typeface="Times New Roman"/>
              </a:rPr>
              <a:t>”</a:t>
            </a:r>
            <a:r>
              <a:rPr lang="zh-CN" altLang="zh-CN" sz="2800" kern="100" spc="-600" dirty="0" smtClean="0">
                <a:solidFill>
                  <a:srgbClr val="C00000"/>
                </a:solidFill>
                <a:latin typeface="Times New Roman"/>
                <a:ea typeface="华文细黑"/>
                <a:cs typeface="Times New Roman"/>
              </a:rPr>
              <a:t>，</a:t>
            </a:r>
            <a:r>
              <a:rPr lang="zh-CN" altLang="zh-CN" sz="2800" kern="100" dirty="0" smtClean="0">
                <a:solidFill>
                  <a:srgbClr val="C00000"/>
                </a:solidFill>
                <a:latin typeface="Times New Roman"/>
                <a:ea typeface="华文细黑"/>
                <a:cs typeface="Times New Roman"/>
              </a:rPr>
              <a:t>也突出了六安爷对失去耕地的无奈与悲凉。</a:t>
            </a:r>
            <a:endParaRPr lang="zh-CN" altLang="zh-CN" sz="1050" kern="100" dirty="0">
              <a:effectLst/>
              <a:latin typeface="宋体"/>
              <a:cs typeface="Courier New"/>
            </a:endParaRPr>
          </a:p>
        </p:txBody>
      </p:sp>
    </p:spTree>
    <p:extLst>
      <p:ext uri="{BB962C8B-B14F-4D97-AF65-F5344CB8AC3E}">
        <p14:creationId xmlns:p14="http://schemas.microsoft.com/office/powerpoint/2010/main" val="2148866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83297" y="544951"/>
            <a:ext cx="10992193" cy="3241400"/>
          </a:xfrm>
          <a:prstGeom prst="rect">
            <a:avLst/>
          </a:prstGeom>
        </p:spPr>
        <p:txBody>
          <a:bodyPr wrap="square">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从主旨角度看，六安爷个人的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不仅是一种简单的劳作，因为再也没有机会了，所以更有精神寄托的内涵</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从</a:t>
            </a:r>
            <a:r>
              <a:rPr lang="zh-CN" altLang="zh-CN" sz="2800" kern="100" dirty="0">
                <a:solidFill>
                  <a:srgbClr val="C00000"/>
                </a:solidFill>
                <a:latin typeface="Times New Roman"/>
                <a:ea typeface="华文细黑"/>
                <a:cs typeface="Times New Roman"/>
              </a:rPr>
              <a:t>社会层面讲，小说揭示了农业耕地被工业生产挤占的现状，通过六安爷这一人物形象表现了人们对赖以生存的土地的眷恋与不舍，从而表现出作者对工业化社会到来的深沉思考。</a:t>
            </a:r>
            <a:endParaRPr lang="zh-CN" altLang="zh-CN" sz="1050" kern="100" dirty="0">
              <a:latin typeface="宋体"/>
              <a:cs typeface="Courier New"/>
            </a:endParaRPr>
          </a:p>
        </p:txBody>
      </p:sp>
    </p:spTree>
    <p:extLst>
      <p:ext uri="{BB962C8B-B14F-4D97-AF65-F5344CB8AC3E}">
        <p14:creationId xmlns:p14="http://schemas.microsoft.com/office/powerpoint/2010/main" val="8261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5624" y="170384"/>
            <a:ext cx="11377264"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归类：探究句子深刻意蕴题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D—(2)</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F—(1</a:t>
            </a:r>
            <a:r>
              <a:rPr lang="en-US" altLang="zh-CN" sz="2800" kern="100" dirty="0" smtClean="0">
                <a:latin typeface="Times New Roman"/>
                <a:ea typeface="华文细黑"/>
                <a:cs typeface="Courier New"/>
              </a:rPr>
              <a:t>)</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97632" y="117426"/>
            <a:ext cx="1066248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六</a:t>
            </a:r>
            <a:r>
              <a:rPr lang="zh-CN" altLang="zh-CN" sz="2800" kern="100" dirty="0">
                <a:solidFill>
                  <a:srgbClr val="C00000"/>
                </a:solidFill>
                <a:latin typeface="Times New Roman"/>
                <a:ea typeface="华文细黑"/>
                <a:cs typeface="Times New Roman"/>
              </a:rPr>
              <a:t>安爷层面：</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六安爷用这句话来回应村人的劝阻，由此能感受到他温和而又固执的性格特征；</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百亩园即将不复存在，六安爷的眼睛也快要失明，他要过在百亩园劳作的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，由此能体会到他内心的隐痛。</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小说主旨层面：</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在大地上劳作是一种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，即劳动者的精神需要；</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随着传统的农业生产、生活方式的结束，耕种的意义只剩下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，令人叹惋又发人深思</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5798954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blinds(horizontal)">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5">
                                            <p:txEl>
                                              <p:pRg st="0" end="0"/>
                                            </p:txEl>
                                          </p:spTgt>
                                        </p:tgtEl>
                                      </p:cBhvr>
                                    </p:animEffect>
                                    <p:set>
                                      <p:cBhvr>
                                        <p:cTn id="23" dur="1" fill="hold">
                                          <p:stCondLst>
                                            <p:cond delay="499"/>
                                          </p:stCondLst>
                                        </p:cTn>
                                        <p:tgtEl>
                                          <p:spTgt spid="5">
                                            <p:txEl>
                                              <p:pRg st="0" end="0"/>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5">
                                            <p:txEl>
                                              <p:pRg st="1" end="1"/>
                                            </p:txEl>
                                          </p:spTgt>
                                        </p:tgtEl>
                                      </p:cBhvr>
                                    </p:animEffect>
                                    <p:set>
                                      <p:cBhvr>
                                        <p:cTn id="26" dur="1" fill="hold">
                                          <p:stCondLst>
                                            <p:cond delay="499"/>
                                          </p:stCondLst>
                                        </p:cTn>
                                        <p:tgtEl>
                                          <p:spTgt spid="5">
                                            <p:txEl>
                                              <p:pRg st="1" end="1"/>
                                            </p:txEl>
                                          </p:spTgt>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5">
                                            <p:txEl>
                                              <p:pRg st="2" end="2"/>
                                            </p:txEl>
                                          </p:spTgt>
                                        </p:tgtEl>
                                      </p:cBhvr>
                                    </p:animEffect>
                                    <p:set>
                                      <p:cBhvr>
                                        <p:cTn id="29" dur="1" fill="hold">
                                          <p:stCondLst>
                                            <p:cond delay="499"/>
                                          </p:stCondLst>
                                        </p:cTn>
                                        <p:tgtEl>
                                          <p:spTgt spid="5">
                                            <p:txEl>
                                              <p:pRg st="2" end="2"/>
                                            </p:txEl>
                                          </p:spTgt>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5">
                                            <p:txEl>
                                              <p:pRg st="3" end="3"/>
                                            </p:txEl>
                                          </p:spTgt>
                                        </p:tgtEl>
                                      </p:cBhvr>
                                    </p:animEffect>
                                    <p:set>
                                      <p:cBhvr>
                                        <p:cTn id="32"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650" y="185397"/>
            <a:ext cx="11304668"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天　嚣</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赵长天</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风，像浪一样，梗着头向钢架房冲撞。钢架房，便发疟疾般地一阵阵战栗、摇晃，像是随时都要散架。</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渴！难忍难挨的渴，使人的思想退化得十分简单、十分原始。欲望，分解成最简单的元素：水！只要有一杯水，哪怕半杯，不，一口也好哇！</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空气失去了气体的性质，像液体，厚重而凝滞。粉尘，被风化成的极细极小的砂粒，从昏天黑地的旷野钻入小屋，在人的五脏六腑间自由遨游。它无情地和人体争夺着仅有的一点水分。</a:t>
            </a:r>
            <a:endParaRPr lang="zh-CN" altLang="zh-CN" sz="1050" kern="100" dirty="0">
              <a:effectLst/>
              <a:latin typeface="宋体"/>
              <a:cs typeface="Courier New"/>
            </a:endParaRPr>
          </a:p>
        </p:txBody>
      </p:sp>
    </p:spTree>
    <p:extLst>
      <p:ext uri="{BB962C8B-B14F-4D97-AF65-F5344CB8AC3E}">
        <p14:creationId xmlns:p14="http://schemas.microsoft.com/office/powerpoint/2010/main" val="38170028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5" descr="D:\图\大二轮\f63d7874a582bced68decc1bd584b79b.jpg"/>
          <p:cNvPicPr>
            <a:picLocks noChangeArrowheads="1"/>
          </p:cNvPicPr>
          <p:nvPr/>
        </p:nvPicPr>
        <p:blipFill rotWithShape="1">
          <a:blip r:embed="rId2">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cxnSp>
        <p:nvCxnSpPr>
          <p:cNvPr id="11" name="直接连接符 10"/>
          <p:cNvCxnSpPr/>
          <p:nvPr/>
        </p:nvCxnSpPr>
        <p:spPr>
          <a:xfrm>
            <a:off x="5534871" y="2971324"/>
            <a:ext cx="2752158"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hlinkClick r:id="rId3" action="ppaction://hlinksldjump"/>
          </p:cNvPr>
          <p:cNvSpPr txBox="1"/>
          <p:nvPr/>
        </p:nvSpPr>
        <p:spPr>
          <a:xfrm>
            <a:off x="5534871" y="2448104"/>
            <a:ext cx="2752158" cy="523220"/>
          </a:xfrm>
          <a:prstGeom prst="rect">
            <a:avLst/>
          </a:prstGeom>
          <a:noFill/>
        </p:spPr>
        <p:txBody>
          <a:bodyPr wrap="square" rtlCol="0">
            <a:spAutoFit/>
          </a:bodyPr>
          <a:lstStyle/>
          <a:p>
            <a:pPr algn="ctr"/>
            <a:r>
              <a:rPr lang="zh-CN" altLang="en-US" sz="2800" b="1" dirty="0">
                <a:solidFill>
                  <a:srgbClr val="3114AC"/>
                </a:solidFill>
                <a:latin typeface="Times New Roman" pitchFamily="18" charset="0"/>
                <a:ea typeface="微软雅黑" pitchFamily="34" charset="-122"/>
                <a:cs typeface="Times New Roman" pitchFamily="18" charset="0"/>
              </a:rPr>
              <a:t>全国</a:t>
            </a:r>
            <a:r>
              <a:rPr lang="en-US" altLang="zh-CN" sz="2800" b="1" dirty="0">
                <a:solidFill>
                  <a:srgbClr val="3114AC"/>
                </a:solidFill>
                <a:latin typeface="Times New Roman" pitchFamily="18" charset="0"/>
                <a:ea typeface="微软雅黑" pitchFamily="34" charset="-122"/>
                <a:cs typeface="Times New Roman" pitchFamily="18" charset="0"/>
              </a:rPr>
              <a:t>Ⅰ</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13" name="TextBox 12">
            <a:hlinkClick r:id="rId4" action="ppaction://hlinksldjump"/>
          </p:cNvPr>
          <p:cNvSpPr txBox="1"/>
          <p:nvPr/>
        </p:nvSpPr>
        <p:spPr>
          <a:xfrm>
            <a:off x="5534871" y="3556837"/>
            <a:ext cx="2752158" cy="523220"/>
          </a:xfrm>
          <a:prstGeom prst="rect">
            <a:avLst/>
          </a:prstGeom>
          <a:noFill/>
        </p:spPr>
        <p:txBody>
          <a:bodyPr wrap="square" rtlCol="0">
            <a:spAutoFit/>
          </a:bodyPr>
          <a:lstStyle/>
          <a:p>
            <a:pPr algn="ctr"/>
            <a:r>
              <a:rPr lang="zh-CN" altLang="en-US" sz="2800" b="1" dirty="0">
                <a:solidFill>
                  <a:srgbClr val="3114AC"/>
                </a:solidFill>
                <a:latin typeface="Times New Roman" pitchFamily="18" charset="0"/>
                <a:ea typeface="微软雅黑" pitchFamily="34" charset="-122"/>
                <a:cs typeface="Times New Roman" pitchFamily="18" charset="0"/>
              </a:rPr>
              <a:t>全国</a:t>
            </a:r>
            <a:r>
              <a:rPr lang="en-US" altLang="zh-CN" sz="2800" b="1" dirty="0">
                <a:solidFill>
                  <a:srgbClr val="3114AC"/>
                </a:solidFill>
                <a:latin typeface="Times New Roman" pitchFamily="18" charset="0"/>
                <a:ea typeface="微软雅黑" pitchFamily="34" charset="-122"/>
                <a:cs typeface="Times New Roman" pitchFamily="18" charset="0"/>
              </a:rPr>
              <a:t>Ⅱ</a:t>
            </a:r>
            <a:r>
              <a:rPr lang="zh-CN" altLang="en-US" sz="2800" b="1" dirty="0">
                <a:solidFill>
                  <a:srgbClr val="3114AC"/>
                </a:solidFill>
                <a:latin typeface="Times New Roman" pitchFamily="18" charset="0"/>
                <a:ea typeface="微软雅黑" pitchFamily="34" charset="-122"/>
                <a:cs typeface="Times New Roman" pitchFamily="18" charset="0"/>
              </a:rPr>
              <a:t>、</a:t>
            </a:r>
            <a:r>
              <a:rPr lang="en-US" altLang="zh-CN" sz="2800" b="1" dirty="0">
                <a:solidFill>
                  <a:srgbClr val="3114AC"/>
                </a:solidFill>
                <a:latin typeface="Times New Roman" pitchFamily="18" charset="0"/>
                <a:ea typeface="微软雅黑" pitchFamily="34" charset="-122"/>
                <a:cs typeface="Times New Roman" pitchFamily="18" charset="0"/>
              </a:rPr>
              <a:t>Ⅲ</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14" name="直接连接符 13"/>
          <p:cNvCxnSpPr/>
          <p:nvPr/>
        </p:nvCxnSpPr>
        <p:spPr>
          <a:xfrm>
            <a:off x="5534871" y="4077866"/>
            <a:ext cx="275215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17426"/>
            <a:ext cx="11324037"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他躺着，喉头有梗阻感，他怀疑粉尘已经在食道结成硬块。会不会引起别的疾病，比如矽肺？但他懒得想下去。疾病的威胁，似乎已退得十分遥远。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他闭上眼，调整头部姿势，让左耳朵不受任何阻碍，他左耳听力比右耳强。</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风声。丝毫没有减弱的趋势。</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他仍然充满希望地倾听。</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基地首长一定牵挂着这支小试验队，但无能为力。远隔一百公里，运水车不能出动，直升机无法起飞，在狂虐的大自然面前，人暂时还只能居于屈从的地位。</a:t>
            </a:r>
            <a:endParaRPr lang="zh-CN" altLang="zh-CN" sz="1050" kern="100" dirty="0">
              <a:effectLst/>
              <a:latin typeface="宋体"/>
              <a:cs typeface="Courier New"/>
            </a:endParaRPr>
          </a:p>
        </p:txBody>
      </p:sp>
    </p:spTree>
    <p:extLst>
      <p:ext uri="{BB962C8B-B14F-4D97-AF65-F5344CB8AC3E}">
        <p14:creationId xmlns:p14="http://schemas.microsoft.com/office/powerpoint/2010/main" val="23846490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7904" y="380629"/>
            <a:ext cx="11211918"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他不想再费劲去听了。目前最明智的，也许就是进入半昏迷状态，减少消耗，最大限度地保存体力。</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于是，这间屋子，便沉入无生命状态</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忽然，处于混沌状态的他，像被雷电击中，浑身一震。一种声音！他转过头，他相信左耳的听觉，没错，滤去风声、沙声、钢架呻吟声、铁皮震颤声，还有一种虽然微弱，却执着，并带节奏的敲击声。</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有人敲门！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他喊起来。</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遭雷击了，都遭雷击了，一个个全从床上跳起，跌跌撞撞，竟全扑到门口。</a:t>
            </a:r>
            <a:endParaRPr lang="zh-CN" altLang="zh-CN" sz="1050" kern="100" dirty="0">
              <a:effectLst/>
              <a:latin typeface="宋体"/>
              <a:cs typeface="Courier New"/>
            </a:endParaRPr>
          </a:p>
        </p:txBody>
      </p:sp>
    </p:spTree>
    <p:extLst>
      <p:ext uri="{BB962C8B-B14F-4D97-AF65-F5344CB8AC3E}">
        <p14:creationId xmlns:p14="http://schemas.microsoft.com/office/powerpoint/2010/main" val="8356747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189434"/>
            <a:ext cx="11261542"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真真切切，有人敲门。谁？当然不可能是运水车，运水车会揿喇叭。微弱的敲门声已经明白无误地告诉大家：不是来救他们的天神，而是需要他们援救的弱者。</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人的生命力，也许是最尖端的科研项目，远比上天的导弹玄秘。如果破门而入的是一队救援大军，屋里这几个人准兴奋得瘫倒在地。而此刻，个个都像喝足了人参汤。</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桌子上有资料没有？当心被风卷出去！</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门别开得太大！</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找根棍子撑住！</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每个人都找到了合适的位置，摆好了下死力的姿势。</a:t>
            </a:r>
            <a:endParaRPr lang="zh-CN" altLang="zh-CN" sz="1050" kern="100" dirty="0">
              <a:effectLst/>
              <a:latin typeface="宋体"/>
              <a:cs typeface="Courier New"/>
            </a:endParaRPr>
          </a:p>
        </p:txBody>
      </p:sp>
    </p:spTree>
    <p:extLst>
      <p:ext uri="{BB962C8B-B14F-4D97-AF65-F5344CB8AC3E}">
        <p14:creationId xmlns:p14="http://schemas.microsoft.com/office/powerpoint/2010/main" val="37341361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189434"/>
            <a:ext cx="1126154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他朝后看看。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撤掉顶门棍，他慢慢移动门闩。</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门闩吱吱叫着，痛苦地撤离自己的岗位。当门闩终于脱离了销眼，那门，便呼地弹开来，紧接着，从门外滚进灰扑扑一团什么东西和打得脸生疼的砂砾石块，屋里刹时一片混乱，像回到神话中的史前状态。</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快，关门！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他喊，却喊不出声。但不用喊，谁都调动了每个细胞的力量。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门终于关上了。一伙人，都顺门板滑到地上，瘫成一堆稀泥。</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谁也不作声。谁也不想动。直到桌上亮起一盏暗淡的马灯，大家才记起滚进来的那团灰扑扑的东西。</a:t>
            </a:r>
            <a:endParaRPr lang="zh-CN" altLang="zh-CN" sz="1050" kern="100" dirty="0">
              <a:effectLst/>
              <a:latin typeface="宋体"/>
              <a:cs typeface="Courier New"/>
            </a:endParaRPr>
          </a:p>
        </p:txBody>
      </p:sp>
    </p:spTree>
    <p:extLst>
      <p:ext uri="{BB962C8B-B14F-4D97-AF65-F5344CB8AC3E}">
        <p14:creationId xmlns:p14="http://schemas.microsoft.com/office/powerpoint/2010/main" val="15824369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378888"/>
            <a:ext cx="11261542"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是个人。马灯就是这人点亮的。穿着毡袍，说着谁也听不懂的蒙语。他知道别人听不懂，所以不多说，便动手解皮口袋。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西瓜！从皮口袋里滚出来的，竟是大西瓜！绿生生，油津津，像是刚从藤上摘下，有一只还带着一片叶儿呢！</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戈壁滩有好西瓜，西瓜能一直吃到冬天，这不稀罕。稀罕的是现在，当一口水都成了奢侈品的时候，谁还敢想西瓜！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蒙古族同胞利索地剖开西瓜。红红的汁水，顺着刀把滴滴嗒嗒淌，馋人极了！</a:t>
            </a:r>
            <a:endParaRPr lang="zh-CN" altLang="zh-CN" sz="1050" kern="100" dirty="0">
              <a:effectLst/>
              <a:latin typeface="宋体"/>
              <a:cs typeface="Courier New"/>
            </a:endParaRPr>
          </a:p>
        </p:txBody>
      </p:sp>
    </p:spTree>
    <p:extLst>
      <p:ext uri="{BB962C8B-B14F-4D97-AF65-F5344CB8AC3E}">
        <p14:creationId xmlns:p14="http://schemas.microsoft.com/office/powerpoint/2010/main" val="18361070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522904"/>
            <a:ext cx="11261542"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应该是平生吃过的最甜最美的西瓜，但谁也说不出味来，谁都不知道，那几块西瓜是怎么落进肚子里去的。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至于送瓜人是怎么冲破风沙，奇迹般地来到这里，最终也没弄清，因为谁也听不懂蒙语。只好让它成为一个美好的谜，永久地留在记忆中。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smtClean="0">
                <a:latin typeface="IPAPANNEW"/>
                <a:ea typeface="华文细黑"/>
                <a:cs typeface="Times New Roman"/>
              </a:rPr>
              <a:t>编者注</a:t>
            </a:r>
            <a:r>
              <a:rPr lang="zh-CN" altLang="zh-CN" sz="2800" kern="100" dirty="0">
                <a:latin typeface="Times New Roman"/>
                <a:ea typeface="华文细黑"/>
                <a:cs typeface="Times New Roman"/>
              </a:rPr>
              <a:t>　赵长天</a:t>
            </a:r>
            <a:r>
              <a:rPr lang="en-US" altLang="zh-CN" sz="2800" kern="100" dirty="0">
                <a:latin typeface="Times New Roman"/>
                <a:ea typeface="华文细黑"/>
                <a:cs typeface="Courier New"/>
              </a:rPr>
              <a:t>(1947—2013)</a:t>
            </a:r>
            <a:r>
              <a:rPr lang="zh-CN" altLang="zh-CN" sz="2800" kern="100" dirty="0">
                <a:latin typeface="Times New Roman"/>
                <a:ea typeface="华文细黑"/>
                <a:cs typeface="Times New Roman"/>
              </a:rPr>
              <a:t>，浙江宁波人，中国作协委员，上海市文联副主席，《萌芽》杂志主编，代表作有《外延形象》《伽蓝梦》《身份》等。</a:t>
            </a:r>
            <a:endParaRPr lang="zh-CN" altLang="zh-CN" sz="1050" kern="100" dirty="0">
              <a:effectLst/>
              <a:latin typeface="宋体"/>
              <a:cs typeface="Courier New"/>
            </a:endParaRPr>
          </a:p>
        </p:txBody>
      </p:sp>
    </p:spTree>
    <p:extLst>
      <p:ext uri="{BB962C8B-B14F-4D97-AF65-F5344CB8AC3E}">
        <p14:creationId xmlns:p14="http://schemas.microsoft.com/office/powerpoint/2010/main" val="30271171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3198" y="1240979"/>
            <a:ext cx="1105073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标段画句：标出段数，画出有关人物、情节、环境、主题方面的关键性句子。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0" y="395933"/>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503198" y="2598948"/>
            <a:ext cx="11050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41188037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5937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梳理情节：划分层次，概括层意。</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1260029"/>
            <a:ext cx="11161240"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全文共</a:t>
            </a:r>
            <a:r>
              <a:rPr lang="en-US" altLang="zh-CN" sz="2800" kern="100" dirty="0">
                <a:solidFill>
                  <a:srgbClr val="C00000"/>
                </a:solidFill>
                <a:latin typeface="Times New Roman"/>
                <a:ea typeface="华文细黑"/>
                <a:cs typeface="Courier New"/>
              </a:rPr>
              <a:t>30</a:t>
            </a:r>
            <a:r>
              <a:rPr lang="zh-CN" altLang="zh-CN" sz="2800" kern="100" dirty="0">
                <a:solidFill>
                  <a:srgbClr val="C00000"/>
                </a:solidFill>
                <a:latin typeface="Times New Roman"/>
                <a:ea typeface="华文细黑"/>
                <a:cs typeface="Times New Roman"/>
              </a:rPr>
              <a:t>段，可分为三个层次。</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第一层次</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：写科研试验队员在戈壁滩上遇到风沙，严重缺水，濒临绝境。</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第二层次</a:t>
            </a:r>
            <a:r>
              <a:rPr lang="en-US" altLang="zh-CN" sz="2800" kern="100" dirty="0">
                <a:solidFill>
                  <a:srgbClr val="C00000"/>
                </a:solidFill>
                <a:latin typeface="Times New Roman"/>
                <a:ea typeface="华文细黑"/>
                <a:cs typeface="Courier New"/>
              </a:rPr>
              <a:t>(11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29</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：写科研试验队员听到门外微弱的求助敲门声后竭尽全力地打开门，意外地发现来者竟是前来为他们送瓜的蒙古族同胞。</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第三层次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30</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：结尾留下一个没有谜底的美好的谜。</a:t>
            </a:r>
            <a:endParaRPr lang="zh-CN" altLang="zh-CN" sz="1050" kern="100" dirty="0">
              <a:effectLst/>
              <a:latin typeface="宋体"/>
              <a:cs typeface="Courier New"/>
            </a:endParaRPr>
          </a:p>
        </p:txBody>
      </p:sp>
    </p:spTree>
    <p:extLst>
      <p:ext uri="{BB962C8B-B14F-4D97-AF65-F5344CB8AC3E}">
        <p14:creationId xmlns:p14="http://schemas.microsoft.com/office/powerpoint/2010/main" val="986477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9">
                                            <p:txEl>
                                              <p:pRg st="3" end="3"/>
                                            </p:txEl>
                                          </p:spTgt>
                                        </p:tgtEl>
                                      </p:cBhvr>
                                    </p:animEffect>
                                    <p:set>
                                      <p:cBhvr>
                                        <p:cTn id="36" dur="1" fill="hold">
                                          <p:stCondLst>
                                            <p:cond delay="499"/>
                                          </p:stCondLst>
                                        </p:cTn>
                                        <p:tgtEl>
                                          <p:spTgt spid="9">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18943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感知形象：科研试验队员是怎样的一群人？</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890091"/>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他们不畏环境恶劣，奋战在试验工作岗位上，高度尽职尽责，与少数民族相处融洽</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自己身陷绝境，却勇于救助他人。</a:t>
            </a:r>
            <a:endParaRPr lang="zh-CN" altLang="zh-CN" sz="1050" kern="100" dirty="0">
              <a:effectLst/>
              <a:latin typeface="宋体"/>
              <a:cs typeface="Courier New"/>
            </a:endParaRPr>
          </a:p>
        </p:txBody>
      </p:sp>
      <p:sp>
        <p:nvSpPr>
          <p:cNvPr id="5" name="矩形 4"/>
          <p:cNvSpPr/>
          <p:nvPr/>
        </p:nvSpPr>
        <p:spPr>
          <a:xfrm>
            <a:off x="447944" y="2843566"/>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探知主题：请初步概括小说主题。</a:t>
            </a:r>
            <a:endParaRPr lang="zh-CN" altLang="zh-CN" sz="1050" kern="100" dirty="0">
              <a:effectLst/>
              <a:latin typeface="宋体"/>
              <a:cs typeface="Courier New"/>
            </a:endParaRPr>
          </a:p>
        </p:txBody>
      </p:sp>
      <p:sp>
        <p:nvSpPr>
          <p:cNvPr id="6" name="矩形 5"/>
          <p:cNvSpPr/>
          <p:nvPr/>
        </p:nvSpPr>
        <p:spPr>
          <a:xfrm>
            <a:off x="447944" y="3544223"/>
            <a:ext cx="1116124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小说通过一支科研试验队员身陷戈壁滩绝境却神奇获救的故事叙述，歌颂了蒙古族同胞善良友爱的美好品质，凸显了军民团结、民族和谐的主题，揭示了帮助别人就是帮助自己这一朴素的人生道理。</a:t>
            </a:r>
            <a:endParaRPr lang="zh-CN" altLang="zh-CN" sz="1050" kern="100" dirty="0">
              <a:effectLst/>
              <a:latin typeface="宋体"/>
              <a:cs typeface="Courier New"/>
            </a:endParaRPr>
          </a:p>
        </p:txBody>
      </p:sp>
    </p:spTree>
    <p:extLst>
      <p:ext uri="{BB962C8B-B14F-4D97-AF65-F5344CB8AC3E}">
        <p14:creationId xmlns:p14="http://schemas.microsoft.com/office/powerpoint/2010/main" val="16247343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6">
                                            <p:txEl>
                                              <p:pRg st="0" end="0"/>
                                            </p:txEl>
                                          </p:spTgt>
                                        </p:tgtEl>
                                      </p:cBhvr>
                                    </p:animEffect>
                                    <p:set>
                                      <p:cBhvr>
                                        <p:cTn id="28"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4091" y="822202"/>
            <a:ext cx="11252331"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下列对小说相关内容和艺术特色的分析鉴赏，不正确的一项是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小说开头不仅形象地描写了风沙的狂暴，也细致具体地表现了</a:t>
            </a:r>
            <a:r>
              <a:rPr lang="zh-CN" altLang="zh-CN" sz="2800" kern="100" dirty="0" smtClean="0">
                <a:latin typeface="Times New Roman"/>
                <a:ea typeface="华文细黑"/>
                <a:cs typeface="Times New Roman"/>
              </a:rPr>
              <a:t>人物</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直觉印象与切身感受，烘托并渲染了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的恐怖气氛。</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被困队员深陷绝境却调动起所有能量开门救助敲门人，送瓜人在被</a:t>
            </a:r>
            <a:r>
              <a:rPr lang="zh-CN" altLang="zh-CN" sz="2800" kern="100" dirty="0" smtClean="0">
                <a:latin typeface="Times New Roman"/>
                <a:ea typeface="华文细黑"/>
                <a:cs typeface="Times New Roman"/>
              </a:rPr>
              <a:t>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队员</a:t>
            </a:r>
            <a:r>
              <a:rPr lang="zh-CN" altLang="zh-CN" sz="2800" kern="100" dirty="0">
                <a:latin typeface="Times New Roman"/>
                <a:ea typeface="华文细黑"/>
                <a:cs typeface="Times New Roman"/>
              </a:rPr>
              <a:t>生死关头奇迹般地出现，这都说明生命奇迹无法解释。</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小说善于运用细节表现人物，开门前试验队员一句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桌子上有资料</a:t>
            </a:r>
            <a:r>
              <a:rPr lang="zh-CN" altLang="zh-CN" sz="2800" kern="100" dirty="0" smtClean="0">
                <a:latin typeface="Times New Roman"/>
                <a:ea typeface="华文细黑"/>
                <a:cs typeface="Times New Roman"/>
              </a:rPr>
              <a:t>没</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？当心被风卷出去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，就体现了科研工作者高度的责任意识。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spc="-100" dirty="0">
                <a:latin typeface="Times New Roman"/>
                <a:ea typeface="华文细黑"/>
                <a:cs typeface="Times New Roman"/>
              </a:rPr>
              <a:t>试验队被困队员与素不相识的送瓜人之间的故事</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不仅令人感动</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还</a:t>
            </a:r>
            <a:r>
              <a:rPr lang="zh-CN" altLang="zh-CN" sz="2800" kern="100" spc="-100" dirty="0" smtClean="0">
                <a:latin typeface="Times New Roman"/>
                <a:ea typeface="华文细黑"/>
                <a:cs typeface="Times New Roman"/>
              </a:rPr>
              <a:t>揭</a:t>
            </a:r>
            <a:endParaRPr lang="en-US" altLang="zh-CN" sz="2800" kern="100" spc="-100" dirty="0" smtClean="0">
              <a:latin typeface="Times New Roman"/>
              <a:ea typeface="华文细黑"/>
              <a:cs typeface="Times New Roman"/>
            </a:endParaRPr>
          </a:p>
          <a:p>
            <a:pPr algn="just">
              <a:lnSpc>
                <a:spcPct val="150000"/>
              </a:lnSpc>
              <a:spcAft>
                <a:spcPts val="0"/>
              </a:spcAft>
            </a:pPr>
            <a:r>
              <a:rPr lang="en-US" altLang="zh-CN" sz="2800" kern="100" spc="-100" dirty="0">
                <a:latin typeface="Times New Roman"/>
                <a:ea typeface="华文细黑"/>
                <a:cs typeface="Times New Roman"/>
              </a:rPr>
              <a:t> </a:t>
            </a:r>
            <a:r>
              <a:rPr lang="en-US" altLang="zh-CN" sz="2800"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示</a:t>
            </a:r>
            <a:r>
              <a:rPr lang="zh-CN" altLang="zh-CN" sz="2800" kern="100" spc="-100" dirty="0">
                <a:latin typeface="Times New Roman"/>
                <a:ea typeface="华文细黑"/>
                <a:cs typeface="Times New Roman"/>
              </a:rPr>
              <a:t>出一个朴素而有意味的人生道理</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帮助别人</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也是帮助自己。</a:t>
            </a:r>
            <a:endParaRPr lang="zh-CN" altLang="zh-CN" sz="1050" kern="100" spc="-100" dirty="0">
              <a:effectLst/>
              <a:latin typeface="宋体"/>
              <a:cs typeface="Courier New"/>
            </a:endParaRPr>
          </a:p>
        </p:txBody>
      </p:sp>
      <p:sp>
        <p:nvSpPr>
          <p:cNvPr id="7" name="TextBox 6"/>
          <p:cNvSpPr txBox="1"/>
          <p:nvPr/>
        </p:nvSpPr>
        <p:spPr>
          <a:xfrm>
            <a:off x="190550" y="278172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3" name="矩形 12"/>
          <p:cNvSpPr>
            <a:spLocks noChangeAspect="1"/>
          </p:cNvSpPr>
          <p:nvPr/>
        </p:nvSpPr>
        <p:spPr>
          <a:xfrm>
            <a:off x="0" y="277213"/>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timg (7).jpg"/>
          <p:cNvPicPr>
            <a:picLocks noChangeAspect="1" noChangeArrowheads="1"/>
          </p:cNvPicPr>
          <p:nvPr/>
        </p:nvPicPr>
        <p:blipFill rotWithShape="1">
          <a:blip r:embed="rId2">
            <a:extLst>
              <a:ext uri="{28A0092B-C50C-407E-A947-70E740481C1C}">
                <a14:useLocalDpi xmlns:a14="http://schemas.microsoft.com/office/drawing/2010/main" val="0"/>
              </a:ext>
            </a:extLst>
          </a:blip>
          <a:srcRect l="26444" t="446" r="38218"/>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8"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Ⅰ</a:t>
            </a:r>
            <a:endParaRPr lang="zh-CN" altLang="en-US" sz="5500" dirty="0">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1044366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这都说明生命奇迹无法解释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错误。小说突出了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帮助别人，也是帮助自己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这一主旨，并奏响了各族人民支持祖国科研工作这一主旋律。</a:t>
            </a:r>
            <a:endParaRPr lang="zh-CN" altLang="zh-CN" sz="1050" kern="100" dirty="0">
              <a:effectLst/>
              <a:latin typeface="宋体"/>
              <a:cs typeface="Courier New"/>
            </a:endParaRPr>
          </a:p>
        </p:txBody>
      </p:sp>
    </p:spTree>
    <p:extLst>
      <p:ext uri="{BB962C8B-B14F-4D97-AF65-F5344CB8AC3E}">
        <p14:creationId xmlns:p14="http://schemas.microsoft.com/office/powerpoint/2010/main" val="1457113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为中心谋篇布局，这有什么好处？请简要说明。</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答题思路：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7463152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73751" y="107783"/>
            <a:ext cx="11668434" cy="6656181"/>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题干要求分析鉴赏以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为中心谋篇布局的好处，首先要认识小说的谋篇布局涉及情节结构的处理、人物形象的刻画、环境描写的作用和突出主题等几个方面，然后围绕这几个方面展开阅读、思考。</a:t>
            </a:r>
            <a:endParaRPr lang="zh-CN" altLang="zh-CN" sz="2800" kern="100" dirty="0">
              <a:latin typeface="宋体"/>
              <a:cs typeface="Courier New"/>
            </a:endParaRPr>
          </a:p>
          <a:p>
            <a:pPr>
              <a:lnSpc>
                <a:spcPct val="140000"/>
              </a:lnSpc>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与环境关联。队员们的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的环境使然，炎热干燥、风沙肆虐的天气加剧了他们的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nSpc>
                <a:spcPct val="140000"/>
              </a:lnSpc>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与情节关联。因为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到极点，队员们才濒临绝境；因为自己的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，他们才更能理解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求助者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等待救援的急迫，因而调动起所有能量开门救助敲门人</a:t>
            </a:r>
            <a:r>
              <a:rPr lang="zh-CN" altLang="zh-CN" sz="2800" kern="100" dirty="0" smtClean="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蒙古族同胞同样也知道，如此天气环境中，队员们如果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下去得不到救援会有怎样严重的后果，这才冲破风沙为科研试验队员们送来了救命的西瓜。可以说，小说的主要情节围绕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而展开，借助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来推动，这样处理，使情节既合乎逻辑也更为集中。</a:t>
            </a:r>
            <a:endParaRPr lang="zh-CN" altLang="zh-CN" sz="2800" kern="100" dirty="0">
              <a:effectLst/>
              <a:latin typeface="宋体"/>
              <a:cs typeface="Courier New"/>
            </a:endParaRPr>
          </a:p>
        </p:txBody>
      </p:sp>
    </p:spTree>
    <p:extLst>
      <p:ext uri="{BB962C8B-B14F-4D97-AF65-F5344CB8AC3E}">
        <p14:creationId xmlns:p14="http://schemas.microsoft.com/office/powerpoint/2010/main" val="2269089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60133" y="117426"/>
            <a:ext cx="11438520" cy="6473824"/>
          </a:xfrm>
          <a:prstGeom prst="rect">
            <a:avLst/>
          </a:prstGeom>
        </p:spPr>
        <p:txBody>
          <a:bodyPr wrap="square">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与人物形象关联。塑造人物形象需要通过描写人物的外貌、语言、行动和心理来实现。小说集中描写了试验队员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和队友们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的生理状态和心理感受。如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渴！难忍难挨的渴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只要有一杯水，哪怕半杯，不，一口也好哇！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他躺着，喉头有梗阻感，他怀疑粉尘已经在食道结成硬块。会不会引起别的疾病，比如矽肺？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这些都是人在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这种特定环境中的生理状态和心理感受，描写真实而细腻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与主题关联。因为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，队员们才需要帮助；因为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，队员们才知道敲门人也需要帮助；因为帮助了敲门人，队员们才最终得到了帮助。因此，小说借助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更好地揭示出一个朴素而有意味的人生道理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帮助别人，也是帮助自己，凸显了思想主题。</a:t>
            </a:r>
            <a:endParaRPr lang="zh-CN" altLang="zh-CN" sz="1050" kern="100" dirty="0">
              <a:effectLst/>
              <a:latin typeface="宋体"/>
              <a:cs typeface="Courier New"/>
            </a:endParaRPr>
          </a:p>
        </p:txBody>
      </p:sp>
    </p:spTree>
    <p:extLst>
      <p:ext uri="{BB962C8B-B14F-4D97-AF65-F5344CB8AC3E}">
        <p14:creationId xmlns:p14="http://schemas.microsoft.com/office/powerpoint/2010/main" val="2705083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5624" y="865400"/>
            <a:ext cx="11377264"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a:t>
            </a:r>
          </a:p>
          <a:p>
            <a:pPr algn="just">
              <a:lnSpc>
                <a:spcPct val="150000"/>
              </a:lnSpc>
              <a:spcAft>
                <a:spcPts val="0"/>
              </a:spcAft>
            </a:pP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归类：艺术构思鉴赏题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D—(2</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97632" y="812442"/>
            <a:ext cx="10662481"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省去许多不必要的叙述交代，使情节更简洁</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集中描写人物在特定环境下的状态与感受，使主题更突出</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6195807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小说以一个没有谜底的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美好的谜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结尾，这样处理有怎样的艺术效果？请结合作品进行分析。</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390395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190550" y="98376"/>
            <a:ext cx="11785118" cy="6727996"/>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题干要求赏析小说结尾的艺术效果，首先要判断结尾的特点，作为小小说，最重要的部位就是结尾，它具有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欧</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亨利式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结尾的特点：出人意料，合乎情理。其次要掌握阅读、思考的角度：艺术结构、文体特色、艺术魅力和审美取向等方面。这篇小说截取了科研试验队员在戈壁滩遭遇狂风肆虐时，因缺水而陷入绝境，后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救助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了一个带着西瓜的蒙古族同胞而解困的故事。故事以美好圆满的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美好的谜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为结尾，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至于送瓜人是怎么冲破风沙，奇迹般地来到这里，最终也没弄清，因为谁也听不懂蒙语。只好让它成为一个美好的谜，永久地留在记忆中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。小小说的特点就是精练，因为谁也听不懂蒙语，所以这个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显得很真实；故事至此戛然而止，强化了小说的神秘氛围；打破了读者的心理预期，给人留下了更多想象回味的空间。</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4077009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5624" y="865400"/>
            <a:ext cx="11377264"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a:t>
            </a:r>
            <a:r>
              <a:rPr lang="en-US" altLang="zh-CN" sz="2800" kern="100" dirty="0">
                <a:latin typeface="Times New Roman"/>
                <a:ea typeface="华文细黑"/>
                <a:cs typeface="Courier New"/>
              </a:rPr>
              <a:t>_</a:t>
            </a:r>
            <a:endParaRPr lang="en-US" altLang="zh-CN" sz="2800" kern="100" dirty="0" smtClean="0">
              <a:latin typeface="Times New Roman"/>
              <a:ea typeface="华文细黑"/>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归类：结尾艺术探究题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F—(1)</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97632" y="812442"/>
            <a:ext cx="10662481"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小说人物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所知有限，这样写很真实</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故事戛然而止，强化了小说的神秘氛围</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打破读者的心理预期，留下了更多想象回味的空间</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pic>
        <p:nvPicPr>
          <p:cNvPr id="6" name="图片 5">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5454266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312551" y="2809009"/>
            <a:ext cx="3612516"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Ⅱ</a:t>
            </a:r>
            <a:r>
              <a:rPr lang="zh-CN" altLang="en-US" sz="5500" spc="-600" dirty="0">
                <a:latin typeface="Times New Roman" pitchFamily="18" charset="0"/>
                <a:ea typeface="微软雅黑" pitchFamily="34" charset="-122"/>
                <a:cs typeface="Times New Roman" pitchFamily="18" charset="0"/>
              </a:rPr>
              <a:t>、</a:t>
            </a:r>
            <a:r>
              <a:rPr lang="en-US" altLang="zh-CN" sz="5500" dirty="0">
                <a:latin typeface="Times New Roman" pitchFamily="18" charset="0"/>
                <a:ea typeface="微软雅黑" pitchFamily="34" charset="-122"/>
                <a:cs typeface="Times New Roman" pitchFamily="18" charset="0"/>
              </a:rPr>
              <a:t>Ⅲ</a:t>
            </a:r>
            <a:endParaRPr lang="zh-CN" altLang="en-US" sz="5500" dirty="0">
              <a:latin typeface="Times New Roman" pitchFamily="18" charset="0"/>
              <a:ea typeface="微软雅黑" pitchFamily="34" charset="-122"/>
              <a:cs typeface="Times New Roman" pitchFamily="18" charset="0"/>
            </a:endParaRPr>
          </a:p>
        </p:txBody>
      </p:sp>
      <p:pic>
        <p:nvPicPr>
          <p:cNvPr id="4" name="Picture 2" descr="C:\Users\Administrator\Desktop\2.12\timg (7).jpg"/>
          <p:cNvPicPr>
            <a:picLocks noChangeAspect="1" noChangeArrowheads="1"/>
          </p:cNvPicPr>
          <p:nvPr/>
        </p:nvPicPr>
        <p:blipFill rotWithShape="1">
          <a:blip r:embed="rId2">
            <a:extLst>
              <a:ext uri="{28A0092B-C50C-407E-A947-70E740481C1C}">
                <a14:useLocalDpi xmlns:a14="http://schemas.microsoft.com/office/drawing/2010/main" val="0"/>
              </a:ext>
            </a:extLst>
          </a:blip>
          <a:srcRect l="26444" t="446" r="38218"/>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3075" y="307568"/>
            <a:ext cx="1153189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战　争</a:t>
            </a:r>
            <a:endParaRPr lang="zh-CN" altLang="zh-CN" sz="1050" kern="100" dirty="0">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迈尔尼</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1941</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月，我在伦敦被炸伤，住进了医院。我的军旅生涯就此黯然结束。我对自己很失望，对这场战争也很失望。</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一天深夜，我想给一位朋友打电话。接线生把我的电话接到了一位妇女的电话线上，她当时也正准备跟别人通话。</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我是格罗斯文诺</a:t>
            </a:r>
            <a:r>
              <a:rPr lang="en-US" altLang="zh-CN" sz="2800" kern="100" dirty="0">
                <a:latin typeface="Times New Roman"/>
                <a:ea typeface="华文细黑"/>
                <a:cs typeface="Courier New"/>
              </a:rPr>
              <a:t>8829</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我听见她对接线生说，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我要的是汉姆普斯特的号码，你接错了，那个倒霉蛋并不想跟我通话。</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658327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5624" y="337196"/>
            <a:ext cx="11192741"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Ⅰ</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锄</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李　锐</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拄着锄把出村的时候又有人问：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六安爷，又去百亩园呀？</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倒拿着锄头的六安爷平静地笑笑：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是哩。</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咳呀，六安爷，后晌天气这么热，眼睛又不方便，快回家歇歇吧六安爷！</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六安爷还是平静地笑笑：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我不是锄地，我是过瘾。</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咳呀，锄了地，受了累，又没有收成，你是图啥呀你六安爷？</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8906" y="189434"/>
            <a:ext cx="11551650"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哦，我想是。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我忙插嘴。</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她的声音很柔和，也很清晰，我立刻喜欢上了它。我们相互致歉后，挂上了话筒。可是两分钟后，我又拨通了她的号码，也许是命中注定我们要通话，我们在电话中交谈了</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多分钟。</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你干吗三更半夜找人说话呢？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她问。</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我跟她说了原因，然后反问：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那么你呢？</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她说她老母亲睡不好觉，她常常深夜打电话与她聊聊天。之后我们又谈了谈彼此正在读的几本书，还有这场战争。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最后我说：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我有好多年没这样畅快地跟人说话了。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是吗？好了，就到这里吧，晚安。祝你做个好梦。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她说。</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616" y="378888"/>
            <a:ext cx="11324037"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第二天整整一天，我老在想昨晚的对话情形，想她的机智、大方、热情和幽默感。当然还有那悦耳的口音，那么富有魅力，像乐曲一样老在我的脑海里回旋。到了晚上，我简直什么也看不进。午夜时，格罗斯文诺</a:t>
            </a:r>
            <a:r>
              <a:rPr lang="en-US" altLang="zh-CN" sz="2800" kern="100" dirty="0">
                <a:latin typeface="Times New Roman"/>
                <a:ea typeface="华文细黑"/>
                <a:cs typeface="Courier New"/>
              </a:rPr>
              <a:t>8829</a:t>
            </a:r>
            <a:r>
              <a:rPr lang="zh-CN" altLang="zh-CN" sz="2800" kern="100" dirty="0">
                <a:latin typeface="Times New Roman"/>
                <a:ea typeface="华文细黑"/>
                <a:cs typeface="Times New Roman"/>
              </a:rPr>
              <a:t>老在我脑海里闪现。我实在难以忍受，颤抖着拨了那个号码。电话线彼端的铃声刚响，就马上被人接起来。</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哈罗？</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真对不起，打扰你了，我们继续谈昨晚的话题，行吗？</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98" y="155526"/>
            <a:ext cx="11374157" cy="65045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没说行还是不行，她立即谈起了巴尔扎克的小说《贝姨》。不到两分钟，我们就相互开起玩笑，好像是多年的至交。这次我们谈了</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分钟。午夜时光和相互的不认识，打破了两人初交时的拘谨。我提议彼此介绍一下各自的身份，可是她婉言谢绝了。她说这会把事情全弄糟，不过她留下了我的电话号码。我一再许诺为她保密，直到战争结束。于是她说了一些她的情况，</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岁时她嫁给一个自己不喜欢的男人，以后一直分居。她今年</a:t>
            </a:r>
            <a:r>
              <a:rPr lang="en-US" altLang="zh-CN" sz="2800" kern="100" dirty="0">
                <a:latin typeface="Times New Roman"/>
                <a:ea typeface="华文细黑"/>
                <a:cs typeface="Courier New"/>
              </a:rPr>
              <a:t>36</a:t>
            </a:r>
            <a:r>
              <a:rPr lang="zh-CN" altLang="zh-CN" sz="2800" kern="100" dirty="0">
                <a:latin typeface="Times New Roman"/>
                <a:ea typeface="华文细黑"/>
                <a:cs typeface="Times New Roman"/>
              </a:rPr>
              <a:t>岁，唯一的儿子在前不久的一次空袭中被炸死了，年仅</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岁。他是她的一切。她常常跟他说话，好像他还活着。她形容他像朝霞一样美，就跟她自己一样。于是她给我留下了一幅美丽的肖像。我说她一定很美，她笑了，问道：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你怎么知道的？</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98" y="380629"/>
            <a:ext cx="1137415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们越来越相互依赖，什么都谈。我们在大部分话题上看法相似，包括对战争的看法。我们开始读同样的书，以增加谈话的情趣。每天夜晚，不管多晚，我们都要通一次话。如果哪天我因事出城，没能通话，她就会埋怨说她那天晚上寂寞得辗转难眠。</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随着时间的推移，我愈来愈渴望见到她。我有时吓唬她说我要找辆出租车立刻奔到她跟前。可是她不允许。她说如果我们相见后发现彼此并不相爱，她会死掉的。整整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个月，我是在期待中度过的。我们的爱情虽然近在咫尺，却绕过了狂暴的感情波澜，正平稳地驶向永恒的彼岸。通话的魅力胜过了秋波和拥抱。</a:t>
            </a:r>
            <a:endParaRPr lang="zh-CN" altLang="zh-CN" sz="1050" kern="100" dirty="0">
              <a:effectLst/>
              <a:latin typeface="宋体"/>
              <a:cs typeface="Courier New"/>
            </a:endParaRPr>
          </a:p>
        </p:txBody>
      </p:sp>
    </p:spTree>
    <p:extLst>
      <p:ext uri="{BB962C8B-B14F-4D97-AF65-F5344CB8AC3E}">
        <p14:creationId xmlns:p14="http://schemas.microsoft.com/office/powerpoint/2010/main" val="8853745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98" y="189434"/>
            <a:ext cx="11374157" cy="65045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一天晚上，我刚从乡间赶回伦敦，就连忙拿起话筒拨她的号码。一阵嘶哑的尖叫声代替了往日那清脆悦耳的银铃声，我顿时感到一阵晕眩。这意味着那条电话线出了故障或者被拆除了。第二天仍旧是嘶哑的尖叫。我找到接线生，请求他们帮我查查格罗斯文诺</a:t>
            </a:r>
            <a:r>
              <a:rPr lang="en-US" altLang="zh-CN" sz="2800" kern="100" dirty="0">
                <a:latin typeface="Times New Roman"/>
                <a:ea typeface="华文细黑"/>
                <a:cs typeface="Courier New"/>
              </a:rPr>
              <a:t>8829</a:t>
            </a:r>
            <a:r>
              <a:rPr lang="zh-CN" altLang="zh-CN" sz="2800" kern="100" dirty="0">
                <a:latin typeface="Times New Roman"/>
                <a:ea typeface="华文细黑"/>
                <a:cs typeface="Times New Roman"/>
              </a:rPr>
              <a:t>的地址，起先他们不理睬我，因为我说不出她的名字。后来一位富有同情心的接线小姐答应帮我查查。</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当然可以。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你好像很焦急。是吗？嗯，这个号码所属的那片区域前天夜里挨了炸弹，号码主人叫</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谢谢，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别说了，请你别说了。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我放下了话筒。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沈东子译，有删改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507087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8257" y="1086780"/>
            <a:ext cx="1138558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标段画句：标出段数，画出有关人物、情节、环境、主题方面的关键性句子。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0" y="395933"/>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398257" y="2412157"/>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19064853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1415" y="480268"/>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梳理情节：划分层次，概括层意。</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241415" y="1228923"/>
            <a:ext cx="11614431"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全文以一位受伤退役的士兵与一位陌生女子多次打电话为线索，可分为四个层次。</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开端</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和陌生女子第一次通话，谈论战争。</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发展一</a:t>
            </a:r>
            <a:r>
              <a:rPr lang="en-US" altLang="zh-CN" sz="2800" kern="100" dirty="0">
                <a:solidFill>
                  <a:srgbClr val="C00000"/>
                </a:solidFill>
                <a:latin typeface="Times New Roman"/>
                <a:ea typeface="华文细黑"/>
                <a:cs typeface="Courier New"/>
              </a:rPr>
              <a:t>)(11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和女子的第二次通话，谈论文学和家庭生活。</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第三层次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发展二</a:t>
            </a:r>
            <a:r>
              <a:rPr lang="en-US" altLang="zh-CN" sz="2800" kern="100" dirty="0">
                <a:solidFill>
                  <a:srgbClr val="C00000"/>
                </a:solidFill>
                <a:latin typeface="Times New Roman"/>
                <a:ea typeface="华文细黑"/>
                <a:cs typeface="Courier New"/>
              </a:rPr>
              <a:t>)(15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16</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：在坚持通话中，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和女子产生了爱情。</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第四层次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高潮、结局</a:t>
            </a:r>
            <a:r>
              <a:rPr lang="en-US" altLang="zh-CN" sz="2800" kern="100" dirty="0">
                <a:solidFill>
                  <a:srgbClr val="C00000"/>
                </a:solidFill>
                <a:latin typeface="Times New Roman"/>
                <a:ea typeface="华文细黑"/>
                <a:cs typeface="Courier New"/>
              </a:rPr>
              <a:t>)(17</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和女子的通话被战争毁灭。</a:t>
            </a:r>
            <a:endParaRPr lang="zh-CN" altLang="zh-CN" sz="1050" kern="100" dirty="0">
              <a:effectLst/>
              <a:latin typeface="宋体"/>
              <a:cs typeface="Courier New"/>
            </a:endParaRPr>
          </a:p>
        </p:txBody>
      </p:sp>
    </p:spTree>
    <p:extLst>
      <p:ext uri="{BB962C8B-B14F-4D97-AF65-F5344CB8AC3E}">
        <p14:creationId xmlns:p14="http://schemas.microsoft.com/office/powerpoint/2010/main" val="33897045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xEl>
                                              <p:pRg st="1" end="1"/>
                                            </p:txEl>
                                          </p:spTgt>
                                        </p:tgtEl>
                                      </p:cBhvr>
                                    </p:animEffect>
                                    <p:set>
                                      <p:cBhvr>
                                        <p:cTn id="35" dur="1" fill="hold">
                                          <p:stCondLst>
                                            <p:cond delay="499"/>
                                          </p:stCondLst>
                                        </p:cTn>
                                        <p:tgtEl>
                                          <p:spTgt spid="9">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xEl>
                                              <p:pRg st="2" end="2"/>
                                            </p:txEl>
                                          </p:spTgt>
                                        </p:tgtEl>
                                      </p:cBhvr>
                                    </p:animEffect>
                                    <p:set>
                                      <p:cBhvr>
                                        <p:cTn id="38" dur="1" fill="hold">
                                          <p:stCondLst>
                                            <p:cond delay="499"/>
                                          </p:stCondLst>
                                        </p:cTn>
                                        <p:tgtEl>
                                          <p:spTgt spid="9">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9">
                                            <p:txEl>
                                              <p:pRg st="3" end="3"/>
                                            </p:txEl>
                                          </p:spTgt>
                                        </p:tgtEl>
                                      </p:cBhvr>
                                    </p:animEffect>
                                    <p:set>
                                      <p:cBhvr>
                                        <p:cTn id="41" dur="1" fill="hold">
                                          <p:stCondLst>
                                            <p:cond delay="499"/>
                                          </p:stCondLst>
                                        </p:cTn>
                                        <p:tgtEl>
                                          <p:spTgt spid="9">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xEl>
                                              <p:pRg st="4" end="4"/>
                                            </p:txEl>
                                          </p:spTgt>
                                        </p:tgtEl>
                                      </p:cBhvr>
                                    </p:animEffect>
                                    <p:set>
                                      <p:cBhvr>
                                        <p:cTn id="44" dur="1" fill="hold">
                                          <p:stCondLst>
                                            <p:cond delay="499"/>
                                          </p:stCondLst>
                                        </p:cTn>
                                        <p:tgtEl>
                                          <p:spTgt spid="9">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49" y="477466"/>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感知形象：小说中的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是怎样的一个人？</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26249" y="1226121"/>
            <a:ext cx="1125439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是一位在第二次世界大战中受伤退役的盟军士兵，</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厌倦战争，热爱和平</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渴盼爱情，热爱生活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喜欢读书，热爱文学。</a:t>
            </a:r>
            <a:endParaRPr lang="zh-CN" altLang="zh-CN" sz="1050" kern="100" dirty="0">
              <a:effectLst/>
              <a:latin typeface="宋体"/>
              <a:cs typeface="Courier New"/>
            </a:endParaRPr>
          </a:p>
        </p:txBody>
      </p:sp>
    </p:spTree>
    <p:extLst>
      <p:ext uri="{BB962C8B-B14F-4D97-AF65-F5344CB8AC3E}">
        <p14:creationId xmlns:p14="http://schemas.microsoft.com/office/powerpoint/2010/main" val="13605873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xEl>
                                              <p:pRg st="0" end="0"/>
                                            </p:txEl>
                                          </p:spTgt>
                                        </p:tgtEl>
                                      </p:cBhvr>
                                    </p:animEffect>
                                    <p:set>
                                      <p:cBhvr>
                                        <p:cTn id="22" dur="1" fill="hold">
                                          <p:stCondLst>
                                            <p:cond delay="499"/>
                                          </p:stCondLst>
                                        </p:cTn>
                                        <p:tgtEl>
                                          <p:spTgt spid="9">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9">
                                            <p:txEl>
                                              <p:pRg st="1" end="1"/>
                                            </p:txEl>
                                          </p:spTgt>
                                        </p:tgtEl>
                                      </p:cBhvr>
                                    </p:animEffect>
                                    <p:set>
                                      <p:cBhvr>
                                        <p:cTn id="25" dur="1" fill="hold">
                                          <p:stCondLst>
                                            <p:cond delay="499"/>
                                          </p:stCondLst>
                                        </p:cTn>
                                        <p:tgtEl>
                                          <p:spTgt spid="9">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xEl>
                                              <p:pRg st="2" end="2"/>
                                            </p:txEl>
                                          </p:spTgt>
                                        </p:tgtEl>
                                      </p:cBhvr>
                                    </p:animEffect>
                                    <p:set>
                                      <p:cBhvr>
                                        <p:cTn id="28" dur="1" fill="hold">
                                          <p:stCondLst>
                                            <p:cond delay="499"/>
                                          </p:stCondLst>
                                        </p:cTn>
                                        <p:tgtEl>
                                          <p:spTgt spid="9">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49" y="477466"/>
            <a:ext cx="1138558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探知主题：请初步概括小说主题。</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26249" y="1226121"/>
            <a:ext cx="1125439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小说描述了在战争的背景下一位受伤退役的战士以通话的方式和一位陌生女子产生了爱情最终却又被战争无情毁灭的悲剧故事，表达了对亲情、爱情等美好人性的高度赞美，控诉了战争的残酷和毁灭一切美好事物的罪恶。</a:t>
            </a:r>
            <a:endParaRPr lang="zh-CN" altLang="zh-CN" sz="1050" kern="100" dirty="0">
              <a:effectLst/>
              <a:latin typeface="宋体"/>
              <a:cs typeface="Courier New"/>
            </a:endParaRPr>
          </a:p>
        </p:txBody>
      </p:sp>
    </p:spTree>
    <p:extLst>
      <p:ext uri="{BB962C8B-B14F-4D97-AF65-F5344CB8AC3E}">
        <p14:creationId xmlns:p14="http://schemas.microsoft.com/office/powerpoint/2010/main" val="30329937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7524" y="589856"/>
            <a:ext cx="11385581"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1.</a:t>
            </a:r>
            <a:r>
              <a:rPr lang="zh-CN" altLang="zh-CN" sz="2400" kern="100" dirty="0">
                <a:latin typeface="Times New Roman"/>
                <a:ea typeface="华文细黑"/>
                <a:cs typeface="Times New Roman"/>
              </a:rPr>
              <a:t>下列对小说相关内容和艺术特色的分析鉴赏，最恰当的两项是</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小说以</a:t>
            </a:r>
            <a:r>
              <a:rPr lang="en-US" altLang="zh-CN" sz="2400" kern="100" dirty="0">
                <a:latin typeface="宋体"/>
                <a:ea typeface="华文细黑"/>
                <a:cs typeface="Times New Roman"/>
              </a:rPr>
              <a:t>“</a:t>
            </a:r>
            <a:r>
              <a:rPr lang="en-US" altLang="zh-CN" sz="2400" kern="100" dirty="0">
                <a:latin typeface="Times New Roman"/>
                <a:ea typeface="华文细黑"/>
                <a:cs typeface="Courier New"/>
              </a:rPr>
              <a:t>1941</a:t>
            </a:r>
            <a:r>
              <a:rPr lang="zh-CN" altLang="zh-CN" sz="2400" kern="100" dirty="0">
                <a:latin typeface="Times New Roman"/>
                <a:ea typeface="华文细黑"/>
                <a:cs typeface="Times New Roman"/>
              </a:rPr>
              <a:t>年</a:t>
            </a:r>
            <a:r>
              <a:rPr lang="en-US" altLang="zh-CN" sz="2400" kern="100" dirty="0">
                <a:latin typeface="Times New Roman"/>
                <a:ea typeface="华文细黑"/>
                <a:cs typeface="Courier New"/>
              </a:rPr>
              <a:t>9</a:t>
            </a:r>
            <a:r>
              <a:rPr lang="zh-CN" altLang="zh-CN" sz="2400" kern="100" dirty="0">
                <a:latin typeface="Times New Roman"/>
                <a:ea typeface="华文细黑"/>
                <a:cs typeface="Times New Roman"/>
              </a:rPr>
              <a:t>月，我在伦敦被炸伤</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开头，不仅是为了交代故事发生的时间</a:t>
            </a:r>
            <a:r>
              <a:rPr lang="zh-CN" altLang="zh-CN" sz="2400" kern="100" dirty="0" smtClean="0">
                <a:latin typeface="Times New Roman"/>
                <a:ea typeface="华文细黑"/>
                <a:cs typeface="Times New Roman"/>
              </a:rPr>
              <a:t>地</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点</a:t>
            </a:r>
            <a:r>
              <a:rPr lang="zh-CN" altLang="zh-CN" sz="2400" kern="100" dirty="0">
                <a:latin typeface="Times New Roman"/>
                <a:ea typeface="华文细黑"/>
                <a:cs typeface="Times New Roman"/>
              </a:rPr>
              <a:t>，更是为了强调这是作者的一段亲身经历。</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我有好多年没这样畅快地跟人说话了</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，话中有话，既委婉地表达了</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我</a:t>
            </a:r>
            <a:r>
              <a:rPr lang="en-US" altLang="zh-CN" sz="2400" kern="100" dirty="0">
                <a:latin typeface="宋体"/>
                <a:ea typeface="华文细黑"/>
                <a:cs typeface="Times New Roman"/>
              </a:rPr>
              <a:t>”</a:t>
            </a:r>
            <a:r>
              <a:rPr lang="zh-CN" altLang="zh-CN" sz="2400" kern="100" dirty="0" smtClean="0">
                <a:latin typeface="Times New Roman"/>
                <a:ea typeface="华文细黑"/>
                <a:cs typeface="Times New Roman"/>
              </a:rPr>
              <a:t>对</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女主人</a:t>
            </a:r>
            <a:r>
              <a:rPr lang="zh-CN" altLang="zh-CN" sz="2400" kern="100" dirty="0">
                <a:latin typeface="Times New Roman"/>
                <a:ea typeface="华文细黑"/>
                <a:cs typeface="Times New Roman"/>
              </a:rPr>
              <a:t>公的喜爱之情，又为两人进一步交往做了铺垫。</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得知事情真相时</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我</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只说了句</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别说了，请你别说了</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，就放下了话筒，这</a:t>
            </a:r>
            <a:r>
              <a:rPr lang="zh-CN" altLang="zh-CN" sz="2400" kern="100" dirty="0" smtClean="0">
                <a:latin typeface="Times New Roman"/>
                <a:ea typeface="华文细黑"/>
                <a:cs typeface="Times New Roman"/>
              </a:rPr>
              <a:t>看</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似</a:t>
            </a:r>
            <a:r>
              <a:rPr lang="zh-CN" altLang="zh-CN" sz="2400" kern="100" dirty="0">
                <a:latin typeface="Times New Roman"/>
                <a:ea typeface="华文细黑"/>
                <a:cs typeface="Times New Roman"/>
              </a:rPr>
              <a:t>不合常情的表现，背后传达的却是难以言说的悲哀。</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接线生的失误让两人相识，心灵的需要让他们相恋，无情的轰炸让他们永别，</a:t>
            </a:r>
            <a:r>
              <a:rPr lang="zh-CN" altLang="zh-CN" sz="2400" kern="100" dirty="0" smtClean="0">
                <a:latin typeface="Times New Roman"/>
                <a:ea typeface="华文细黑"/>
                <a:cs typeface="Times New Roman"/>
              </a:rPr>
              <a:t>小</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说</a:t>
            </a:r>
            <a:r>
              <a:rPr lang="zh-CN" altLang="zh-CN" sz="2400" kern="100" dirty="0">
                <a:latin typeface="Times New Roman"/>
                <a:ea typeface="华文细黑"/>
                <a:cs typeface="Times New Roman"/>
              </a:rPr>
              <a:t>情节既在意料之外，又在情理之中，设计自然而又精巧。</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小说不仅描写了战时一对普通恋人的悲欢离合，也以真实的笔触，描绘了一幅</a:t>
            </a:r>
            <a:r>
              <a:rPr lang="zh-CN" altLang="zh-CN" sz="2400" kern="100" dirty="0" smtClean="0">
                <a:latin typeface="Times New Roman"/>
                <a:ea typeface="华文细黑"/>
                <a:cs typeface="Times New Roman"/>
              </a:rPr>
              <a:t>世</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界</a:t>
            </a:r>
            <a:r>
              <a:rPr lang="zh-CN" altLang="zh-CN" sz="2400" kern="100" dirty="0">
                <a:latin typeface="Times New Roman"/>
                <a:ea typeface="华文细黑"/>
                <a:cs typeface="Times New Roman"/>
              </a:rPr>
              <a:t>反法西斯战争的历史画卷，表现了民众的必胜信念。</a:t>
            </a:r>
            <a:endParaRPr lang="zh-CN" altLang="zh-CN" sz="2400" kern="100" dirty="0">
              <a:effectLst/>
              <a:latin typeface="宋体"/>
              <a:cs typeface="Courier New"/>
            </a:endParaRPr>
          </a:p>
        </p:txBody>
      </p:sp>
      <p:sp>
        <p:nvSpPr>
          <p:cNvPr id="23" name="矩形 22"/>
          <p:cNvSpPr>
            <a:spLocks noChangeAspect="1"/>
          </p:cNvSpPr>
          <p:nvPr/>
        </p:nvSpPr>
        <p:spPr>
          <a:xfrm>
            <a:off x="0" y="77188"/>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15</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27" name="TextBox 26"/>
          <p:cNvSpPr txBox="1"/>
          <p:nvPr/>
        </p:nvSpPr>
        <p:spPr>
          <a:xfrm>
            <a:off x="262558" y="328577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5" name="TextBox 2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p:cNvSpPr txBox="1"/>
          <p:nvPr/>
        </p:nvSpPr>
        <p:spPr>
          <a:xfrm>
            <a:off x="262558" y="436589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7"/>
                                        </p:tgtEl>
                                      </p:cBhvr>
                                    </p:animEffect>
                                    <p:set>
                                      <p:cBhvr>
                                        <p:cTn id="15" dur="1" fill="hold">
                                          <p:stCondLst>
                                            <p:cond delay="499"/>
                                          </p:stCondLst>
                                        </p:cTn>
                                        <p:tgtEl>
                                          <p:spTgt spid="27"/>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9381" y="79326"/>
            <a:ext cx="1155165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六安爷已经记不清这样的问答重复过多少次了，他还是不紧不慢地笑笑：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我不是锄地，我是过瘾。</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斜射的阳光明晃晃地照在六安爷的脸上，渐渐失明的眼睛，给他带来一种说不出的静穆。六安爷看不清人们的脸色，可他听得清人们的腔调，但是六安爷不想改变自己的主意，照样拄着锄把当拐棍，从从容容地走过。</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百亩园就在河对面，一抬眼就能看见。一座三孔石桥跨过乱流河，把百亩园和村子连在一起，这整整一百二十亩平坦肥沃的河滩地，是乱流河一百多里河谷当中最大最肥的一块地。西湾村人不知道在这块地上耕种了几千年几百代了。</a:t>
            </a:r>
            <a:r>
              <a:rPr lang="zh-CN" altLang="zh-CN" sz="2800" kern="100" dirty="0" smtClean="0">
                <a:latin typeface="Times New Roman"/>
                <a:ea typeface="华文细黑"/>
                <a:cs typeface="Times New Roman"/>
              </a:rPr>
              <a:t>几千</a:t>
            </a:r>
            <a:r>
              <a:rPr lang="zh-CN" altLang="zh-CN" sz="2800" kern="100" dirty="0">
                <a:solidFill>
                  <a:prstClr val="black"/>
                </a:solidFill>
                <a:latin typeface="Times New Roman"/>
                <a:ea typeface="华文细黑"/>
                <a:cs typeface="Times New Roman"/>
              </a:rPr>
              <a:t>年几百代里，西湾村人不知把几千斤</a:t>
            </a:r>
            <a:r>
              <a:rPr lang="zh-CN" altLang="zh-CN" sz="2800" kern="100" dirty="0" smtClean="0">
                <a:solidFill>
                  <a:prstClr val="black"/>
                </a:solidFill>
                <a:latin typeface="Times New Roman"/>
                <a:ea typeface="华文细黑"/>
                <a:cs typeface="Times New Roman"/>
              </a:rPr>
              <a:t>几万</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27100" y="621482"/>
            <a:ext cx="10992193" cy="526297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两项都有明显错误</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项说开头写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被炸伤，更是为了强调作者的一段亲身经历，是错误的。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是表明战争给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带来的伤害</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项说小说</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描绘了一幅世界反法西斯战争的历史画卷，表现了民众的必胜信念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，几乎与小说没有什么关系</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项属于不完全不准确，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我有好多年没这样畅快地跟人说话了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，首先是一种礼节性的赞美，其次表明初交有了好感，是不是一定就到了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喜爱之情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，不能夸大也不能提前肯定。</a:t>
            </a:r>
            <a:endParaRPr lang="zh-CN" altLang="zh-CN" sz="1050" kern="100" dirty="0">
              <a:effectLst/>
              <a:latin typeface="宋体"/>
              <a:cs typeface="Courier New"/>
            </a:endParaRPr>
          </a:p>
        </p:txBody>
      </p:sp>
    </p:spTree>
    <p:extLst>
      <p:ext uri="{BB962C8B-B14F-4D97-AF65-F5344CB8AC3E}">
        <p14:creationId xmlns:p14="http://schemas.microsoft.com/office/powerpoint/2010/main" val="2106387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4">
                                            <p:txEl>
                                              <p:pRg st="1" end="1"/>
                                            </p:txEl>
                                          </p:spTgt>
                                        </p:tgtEl>
                                        <p:attrNameLst>
                                          <p:attrName>style.visibility</p:attrName>
                                        </p:attrNameLst>
                                      </p:cBhvr>
                                      <p:to>
                                        <p:strVal val="visible"/>
                                      </p:to>
                                    </p:set>
                                    <p:animEffect transition="in" filter="blinds(horizontal)">
                                      <p:cBhvr>
                                        <p:cTn id="10" dur="750"/>
                                        <p:tgtEl>
                                          <p:spTgt spid="24">
                                            <p:txEl>
                                              <p:pRg st="1" end="1"/>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4">
                                            <p:txEl>
                                              <p:pRg st="2" end="2"/>
                                            </p:txEl>
                                          </p:spTgt>
                                        </p:tgtEl>
                                        <p:attrNameLst>
                                          <p:attrName>style.visibility</p:attrName>
                                        </p:attrNameLst>
                                      </p:cBhvr>
                                      <p:to>
                                        <p:strVal val="visible"/>
                                      </p:to>
                                    </p:set>
                                    <p:animEffect transition="in" filter="blinds(horizontal)">
                                      <p:cBhvr>
                                        <p:cTn id="14" dur="750"/>
                                        <p:tgtEl>
                                          <p:spTgt spid="24">
                                            <p:txEl>
                                              <p:pRg st="2" end="2"/>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24">
                                            <p:txEl>
                                              <p:pRg st="3" end="3"/>
                                            </p:txEl>
                                          </p:spTgt>
                                        </p:tgtEl>
                                        <p:attrNameLst>
                                          <p:attrName>style.visibility</p:attrName>
                                        </p:attrNameLst>
                                      </p:cBhvr>
                                      <p:to>
                                        <p:strVal val="visible"/>
                                      </p:to>
                                    </p:set>
                                    <p:animEffect transition="in" filter="blinds(horizontal)">
                                      <p:cBhvr>
                                        <p:cTn id="18"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小说中的女主人公有哪些性格特点？请简要分析。</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986622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58571" y="506032"/>
            <a:ext cx="11325267" cy="5180393"/>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认真审题，题干要求概括性格特点，要求简要分析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梳理文本，确定答题点。人物性格的概括，基本上是从人物的言行举止及心理活动等方面归纳概括，有时还要参考情节及别人的评价等因素。如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与女主人公通过电话，就对她有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机智、大方、热情和幽默感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的感受。这从侧面表现了她的性格。从言行举止，可以较容易地概括出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理性克制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热爱生活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这两条</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明确答题规范，概括要准确、全面，不可将一个要点分成两条，或者把两个要点合成一条。</a:t>
            </a:r>
            <a:endParaRPr lang="zh-CN" altLang="zh-CN" sz="1050" kern="100" dirty="0">
              <a:effectLst/>
              <a:latin typeface="宋体"/>
              <a:cs typeface="Courier New"/>
            </a:endParaRPr>
          </a:p>
        </p:txBody>
      </p:sp>
    </p:spTree>
    <p:extLst>
      <p:ext uri="{BB962C8B-B14F-4D97-AF65-F5344CB8AC3E}">
        <p14:creationId xmlns:p14="http://schemas.microsoft.com/office/powerpoint/2010/main" val="841168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5624" y="865400"/>
            <a:ext cx="11377264"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归类：人物形象分析概括题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D—(2</a:t>
            </a:r>
            <a:r>
              <a:rPr lang="en-US" altLang="zh-CN" sz="2800" kern="100" dirty="0" smtClean="0">
                <a:latin typeface="Times New Roman"/>
                <a:ea typeface="华文细黑"/>
                <a:cs typeface="Courier New"/>
              </a:rPr>
              <a:t>)</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28662" y="793283"/>
            <a:ext cx="11292693"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大方热情、机智幽默，懂得及时化解生活矛盾</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乐观向上、热爱生活，战争和不幸都不能阻止她对美好生活和爱情的追求</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善良真诚</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理性克制</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有责任感</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关心母亲</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思念儿子</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真诚待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spc="-600" dirty="0" smtClean="0">
                <a:solidFill>
                  <a:srgbClr val="C00000"/>
                </a:solidFill>
                <a:latin typeface="Times New Roman"/>
                <a:ea typeface="华文细黑"/>
                <a:cs typeface="Times New Roman"/>
              </a:rPr>
              <a:t>。</a:t>
            </a:r>
            <a:endParaRPr lang="zh-CN" altLang="zh-CN" sz="2800" kern="100" spc="-6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1095891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为枢纽连接人物、安排情节，这样处理有什么作用？请简要分析。</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1342885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58571" y="506032"/>
            <a:ext cx="11325267" cy="45340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认真审题，题干要求分析小说的物象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电话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的作用，应注意简要分析。如何分析题干已给出的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情节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两个角度</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梳理文本，确定答题点，阅读时要关注与电话有关的情节和与电话相关的人物描写的内容。鉴赏时要注意联系情节，结合人物形象，兼顾小说主旨</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明确答题规范，答题角度一般包括情节、形象、环境和主题四类。答题时要结合小说具体内容分析。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1581158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5624" y="865400"/>
            <a:ext cx="11377264"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归类：艺术构思鉴赏题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D—(2</a:t>
            </a:r>
            <a:r>
              <a:rPr lang="en-US" altLang="zh-CN" sz="2800" kern="100" dirty="0" smtClean="0">
                <a:latin typeface="Times New Roman"/>
                <a:ea typeface="华文细黑"/>
                <a:cs typeface="Courier New"/>
              </a:rPr>
              <a:t>)</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8582" y="832524"/>
            <a:ext cx="11292693"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a:ea typeface="华文细黑"/>
                <a:cs typeface="Times New Roman"/>
              </a:rPr>
              <a:t>                </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一个电话将两人命运连在一起，偶然与必然交错，凸显了战争背景，强化了戏剧性情节</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主人公言行主要通过电话聊天呈现出来，便于透露人物心声，使人物形象更真实</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spc="-100" dirty="0">
                <a:solidFill>
                  <a:srgbClr val="C00000"/>
                </a:solidFill>
                <a:latin typeface="Times New Roman"/>
                <a:ea typeface="华文细黑"/>
                <a:cs typeface="Times New Roman"/>
              </a:rPr>
              <a:t>电话交流的限制性给小说留下较多空白</a:t>
            </a:r>
            <a:r>
              <a:rPr lang="zh-CN" altLang="zh-CN" sz="2800" kern="100" spc="-800" dirty="0">
                <a:solidFill>
                  <a:srgbClr val="C00000"/>
                </a:solidFill>
                <a:latin typeface="Times New Roman"/>
                <a:ea typeface="华文细黑"/>
                <a:cs typeface="Times New Roman"/>
              </a:rPr>
              <a:t>，</a:t>
            </a:r>
            <a:r>
              <a:rPr lang="zh-CN" altLang="zh-CN" sz="2800" kern="100" spc="-100" dirty="0">
                <a:solidFill>
                  <a:srgbClr val="C00000"/>
                </a:solidFill>
                <a:latin typeface="Times New Roman"/>
                <a:ea typeface="华文细黑"/>
                <a:cs typeface="Times New Roman"/>
              </a:rPr>
              <a:t>丰富了人物与主题的想象空间</a:t>
            </a:r>
            <a:r>
              <a:rPr lang="zh-CN" altLang="zh-CN" sz="2800" kern="100" spc="-100" dirty="0" smtClean="0">
                <a:solidFill>
                  <a:srgbClr val="C00000"/>
                </a:solidFill>
                <a:latin typeface="Times New Roman"/>
                <a:ea typeface="华文细黑"/>
                <a:cs typeface="Times New Roman"/>
              </a:rPr>
              <a:t>。</a:t>
            </a:r>
            <a:endParaRPr lang="zh-CN" altLang="zh-CN" sz="1050" kern="100" spc="-100" dirty="0">
              <a:latin typeface="宋体"/>
              <a:cs typeface="Courier New"/>
            </a:endParaRPr>
          </a:p>
        </p:txBody>
      </p:sp>
    </p:spTree>
    <p:extLst>
      <p:ext uri="{BB962C8B-B14F-4D97-AF65-F5344CB8AC3E}">
        <p14:creationId xmlns:p14="http://schemas.microsoft.com/office/powerpoint/2010/main" val="4762969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小说写的只是战争中的一个小故事，却用了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战争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这样一个大题目，你认为这样处理合适吗？请结合全文，谈谈你的观点。</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a:t>
            </a:r>
            <a:endParaRPr lang="zh-CN" altLang="zh-CN" sz="1050" kern="100" dirty="0">
              <a:effectLst/>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2176171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01944" y="328796"/>
            <a:ext cx="11438520" cy="590931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认真审题，题干要求分析小说的标题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战争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的合理性，注意观点要明确</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梳理文本，确定答题点，阅读时对文本的标题作深度思考，要注意思考的切入角度，一般标题拟定的切入角度多为环境、人物、情节、主题、情感、艺术手法、读者等。这篇小说的标题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战争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，从环境看，战争是故事情节发生的环境背景；从人物形象看，在战争中才能更好地体现人物的不幸与坚强；从情节构思看，以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战争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为题，正好体现以小见大的艺术构思；从主题看，战争是小说的悲剧根源，小说表达的正是对战争的思考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657997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560622" y="474685"/>
            <a:ext cx="11102115" cy="2595069"/>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明确答题规范。一是答题格式，答案由观点和理由两部分组成，观点要在前面，理由写在后面，应分开写。突出观点。观点要明确，回答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合适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不合适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。理由要分条陈述。二是理由的构成。可以从小说的主题、情节、人物及读者等方面列举理由。</a:t>
            </a:r>
            <a:endParaRPr lang="zh-CN" altLang="zh-CN" sz="1050" kern="100" dirty="0">
              <a:effectLst/>
              <a:latin typeface="宋体"/>
              <a:cs typeface="Courier New"/>
            </a:endParaRPr>
          </a:p>
        </p:txBody>
      </p:sp>
    </p:spTree>
    <p:extLst>
      <p:ext uri="{BB962C8B-B14F-4D97-AF65-F5344CB8AC3E}">
        <p14:creationId xmlns:p14="http://schemas.microsoft.com/office/powerpoint/2010/main" val="2051609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1024" y="166347"/>
            <a:ext cx="11211918" cy="6503807"/>
          </a:xfrm>
          <a:prstGeom prst="rect">
            <a:avLst/>
          </a:prstGeom>
        </p:spPr>
        <p:txBody>
          <a:bodyPr wrap="square" lIns="121898" tIns="60948" rIns="121898" bIns="60948">
            <a:spAutoFit/>
          </a:bodyPr>
          <a:lstStyle/>
          <a:p>
            <a:pPr algn="just">
              <a:lnSpc>
                <a:spcPct val="150000"/>
              </a:lnSpc>
            </a:pPr>
            <a:r>
              <a:rPr lang="zh-CN" altLang="zh-CN" sz="2800" kern="100" dirty="0">
                <a:solidFill>
                  <a:prstClr val="black"/>
                </a:solidFill>
                <a:latin typeface="Times New Roman"/>
                <a:ea typeface="华文细黑"/>
                <a:cs typeface="Times New Roman"/>
              </a:rPr>
              <a:t>斤的汗水洒在百亩园</a:t>
            </a:r>
            <a:r>
              <a:rPr lang="zh-CN" altLang="zh-CN" sz="2800" kern="100" dirty="0" smtClean="0">
                <a:solidFill>
                  <a:prstClr val="black"/>
                </a:solidFill>
                <a:latin typeface="Times New Roman"/>
                <a:ea typeface="华文细黑"/>
                <a:cs typeface="Times New Roman"/>
              </a:rPr>
              <a:t>，</a:t>
            </a:r>
            <a:r>
              <a:rPr lang="zh-CN" altLang="zh-CN" sz="2800" kern="100" dirty="0" smtClean="0">
                <a:latin typeface="Times New Roman"/>
                <a:ea typeface="华文细黑"/>
                <a:cs typeface="Times New Roman"/>
              </a:rPr>
              <a:t>也</a:t>
            </a:r>
            <a:r>
              <a:rPr lang="zh-CN" altLang="zh-CN" sz="2800" kern="100" dirty="0">
                <a:latin typeface="Times New Roman"/>
                <a:ea typeface="华文细黑"/>
                <a:cs typeface="Times New Roman"/>
              </a:rPr>
              <a:t>不知从百亩园的土地上收获了几百万几千万斤的粮食，更不知这几百万几千万斤的粮食养活了世世代代多少人。但是，从今年起百亩园再也不会收获庄稼了。煤炭公司看中了百亩园，要在这块地上建一个焦炭厂。两年里反复地谈判，煤炭公司一直把土地收购价压在每亩五千块。为了表示绝不接受的决心，今年下种的季节，西湾村人坚决地把庄稼照样种了下去。煤炭公司终于妥协了，每亩地一万五千块。这场惊心动魄的谈判像传奇一样在乱流河两岸到处被人传颂。一万五千块，简直就是一个让人头晕的天价。按照最好的年景，现在一亩地一年也就能收入一百多块钱。想一想就让人头晕，你得受一百多年的辛苦</a:t>
            </a:r>
            <a:r>
              <a:rPr lang="zh-CN" altLang="zh-CN" sz="2800" kern="100" dirty="0" smtClean="0">
                <a:latin typeface="Times New Roman"/>
                <a:ea typeface="华文细黑"/>
                <a:cs typeface="Times New Roman"/>
              </a:rPr>
              <a:t>，</a:t>
            </a:r>
            <a:r>
              <a:rPr lang="zh-CN" altLang="zh-CN" sz="2800" kern="100" dirty="0">
                <a:solidFill>
                  <a:prstClr val="black"/>
                </a:solidFill>
                <a:latin typeface="Times New Roman"/>
                <a:ea typeface="华文细黑"/>
                <a:cs typeface="Times New Roman"/>
              </a:rPr>
              <a:t>流一百多年的汗，才能在一</a:t>
            </a:r>
            <a:r>
              <a:rPr lang="zh-CN" altLang="zh-CN" sz="2800" kern="100" dirty="0" smtClean="0">
                <a:solidFill>
                  <a:prstClr val="black"/>
                </a:solidFill>
                <a:latin typeface="Times New Roman"/>
                <a:ea typeface="华文细黑"/>
                <a:cs typeface="Times New Roman"/>
              </a:rPr>
              <a:t>亩</a:t>
            </a:r>
            <a:r>
              <a:rPr lang="zh-CN" altLang="zh-CN" sz="2800" kern="100" dirty="0">
                <a:solidFill>
                  <a:prstClr val="black"/>
                </a:solidFill>
                <a:latin typeface="Times New Roman"/>
                <a:ea typeface="华文细黑"/>
                <a:cs typeface="Times New Roman"/>
              </a:rPr>
              <a:t>地里刨</a:t>
            </a:r>
            <a:r>
              <a:rPr lang="zh-CN" altLang="zh-CN" sz="2800" kern="100" dirty="0" smtClean="0">
                <a:solidFill>
                  <a:prstClr val="black"/>
                </a:solidFill>
                <a:latin typeface="Times New Roman"/>
                <a:ea typeface="华文细黑"/>
                <a:cs typeface="Times New Roman"/>
              </a:rPr>
              <a:t>出来一</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117426"/>
            <a:ext cx="11377264"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归类：探究标题的合理性题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F—(3</a:t>
            </a:r>
            <a:r>
              <a:rPr lang="en-US" altLang="zh-CN" sz="2800" kern="100" dirty="0" smtClean="0">
                <a:latin typeface="Times New Roman"/>
                <a:ea typeface="华文细黑"/>
                <a:cs typeface="Courier New"/>
              </a:rPr>
              <a:t>)</a:t>
            </a:r>
          </a:p>
        </p:txBody>
      </p:sp>
      <p:sp>
        <p:nvSpPr>
          <p:cNvPr id="5" name="矩形 4"/>
          <p:cNvSpPr/>
          <p:nvPr/>
        </p:nvSpPr>
        <p:spPr>
          <a:xfrm>
            <a:off x="397049" y="79568"/>
            <a:ext cx="1140562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观点</a:t>
            </a:r>
            <a:r>
              <a:rPr lang="zh-CN" altLang="zh-CN" sz="2800" kern="100" dirty="0">
                <a:solidFill>
                  <a:srgbClr val="C00000"/>
                </a:solidFill>
                <a:latin typeface="Times New Roman"/>
                <a:ea typeface="华文细黑"/>
                <a:cs typeface="Times New Roman"/>
              </a:rPr>
              <a:t>一：合适。</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小故事冠以大题目，对比鲜明，强化了艺术张力；</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战争是故事发生的契机与悲剧的根源，是小说构思的基础；</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小说写的虽是爱情故事，但主题却是对战争的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失望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与反思。</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观点二：不合适。</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小故事冠以大题目，故作高深，不符合写作的一般原则；</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小说的艺术感染力源自战争中的爱情，而不是战争；</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小说情节设置以小人物的坚强与不幸为主干，战争只是引起情节变化的背景</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253326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102568"/>
            <a:ext cx="11647211"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Ⅲ</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玻　璃</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贾平凹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约好在德巴街路南第十个电杆下会面，去了却没看到他。我决意再等一阵，踅进一家小茶馆里一边吃茶一边盯着电杆。旁边新盖了一家酒店，玻璃装嵌，还未完工，正有人用白粉写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注意玻璃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的字样。</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吃过一壶茶后，我回到了家。妻子说王有福来电话了，反复解释他是病了，不能赴约，能否明日上午在德巴街后边的德比街再见，仍是路南第十个电杆下。第二天我赶到德比街，电杆下果然坐着一个老头，额头上包着一块纱布。我说你是王得贵的爹吗，他立即弯下腰，说：我叫王有福。</a:t>
            </a:r>
            <a:endParaRPr lang="zh-CN" altLang="zh-CN" sz="1050" kern="100" dirty="0">
              <a:effectLst/>
              <a:latin typeface="宋体"/>
              <a:cs typeface="Courier New"/>
            </a:endParaRPr>
          </a:p>
        </p:txBody>
      </p:sp>
    </p:spTree>
    <p:extLst>
      <p:ext uri="{BB962C8B-B14F-4D97-AF65-F5344CB8AC3E}">
        <p14:creationId xmlns:p14="http://schemas.microsoft.com/office/powerpoint/2010/main" val="214171749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395933"/>
            <a:ext cx="1132403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我把得贵捎的钱交给他，让给娘好好治病。他看四周没人，就解开裤带将钱装进裤衩上的兜里，说：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我请你去喝烧酒！</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我谢绝了。他转身往街的西头走去，又回过头来给我鞠了个躬。我问他家离这儿远吗，他说不远，就在德巴街紧南的胡同里。我说从这里过去不是更近吗，老头笑了一下，说：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我不走德巴街。</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他不去德巴街，我却要去，昨日那家茶馆不错。走过那家酒店，玻璃墙上却贴出了一张布告</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昨天因装修的玻璃上未作标志，致使一过路人误撞受伤。</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敬请受伤者速来我店接受我们的歉意并领取赔偿费。</a:t>
            </a:r>
            <a:endParaRPr lang="zh-CN" altLang="zh-CN" sz="1050" kern="100" dirty="0">
              <a:effectLst/>
              <a:latin typeface="宋体"/>
              <a:cs typeface="Courier New"/>
            </a:endParaRPr>
          </a:p>
        </p:txBody>
      </p:sp>
    </p:spTree>
    <p:extLst>
      <p:ext uri="{BB962C8B-B14F-4D97-AF65-F5344CB8AC3E}">
        <p14:creationId xmlns:p14="http://schemas.microsoft.com/office/powerpoint/2010/main" val="359112361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117426"/>
            <a:ext cx="11324037"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被酒店此举感动，很快想到王有福是不是撞了玻璃受的伤呢，突然萌生了一个念头：既然肯赔偿，那就是他们理屈，何不去法院上告，趁机索赔更大一笔钱呢？我为我的聪明得意，第二天便给王有福打电话，约他下午到红星饭店边吃边谈。</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红星饭店也是玻璃装修。我选择这家饭店，是要证实他是不是真的在酒店撞伤的。他见了我，肿胀的脸上泛了笑容，步履却小心翼翼，到了门口还用手摸，证实是门口了，一倾一倾地摇晃着小脑袋走进来。</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我没请你，你倒请我了！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一顿饭算什么！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我给他倒了一杯酒，他赶忙说：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我不敢喝的，我有伤。</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3705214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1543" y="370051"/>
            <a:ext cx="11718806"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大伯，你是在德巴街酒店撞伤的吗？</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那酒店怎么啦？</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这么说，你真的在那儿撞的！</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老头瓷在那里，似乎要抵赖，但脸色立即赤红，压低了声音说：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是在那儿撞的。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一下子人蔫了许多，可怜得像个做错事的孩子。</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我不是故意的。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老头急起来。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我那日感冒，头晕晕的，接到你的电话出来，经过那里，明明看着没有什么，走过去，咚，便撞上了。</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7226736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0345" y="117426"/>
            <a:ext cx="11487899"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你撞伤了，怎么就走了？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哗啦一声，我才知道是撞上玻璃了。三个姑娘出来扶我，血流了一脸，把她们倒吓坏了，要给我包扎伤口，我爬起来跑了。我赔不起那玻璃呀！</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他们到处找你哩。</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是吗？我已经几天没敢去德巴街了，他们是在街口认人吗？</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他们贴了布告</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老头哭丧下脸来，在腰里掏钱，问我一块玻璃多少钱。</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我嘿嘿笑起来。</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不是你给他们赔，是他们要给你赔！</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3289511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0820" y="399679"/>
            <a:ext cx="11487899"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赔我？</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是赔你。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但你不要接受他们的赔偿，他们能赔多少钱？上法院告他们，索赔的就不是几百元几千元了！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老头愣在那里，一条线的眼里极力努出那黑珠来盯我，说：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你大伯是有私心，害怕赔偿才溜掉的，可我也经了一辈子世事，再也不受骗了！</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没骗你，你去看布告嘛！</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你不骗我，那酒店也骗我哩，我一去那不是投案自首了吗？</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大伯，你听我说</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6861869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0820" y="399679"/>
            <a:ext cx="11487899"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老头从怀里掏出一卷软沓沓的钱来，放在桌上：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你要肯认我是大伯，那我求你把这些钱交给人家。不够的话，让得贵补齐。我不是有意的，真是看着什么也没有的，谁知道就有玻璃。你能答应我，这事不要再给外人说，你答应吗？</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答应。</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老头眼泪花花的，给我又鞠了下躬，扭身离开了饭桌。</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我怎么叫他，他也不回头。</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他走到玻璃墙边，看着玻璃上有个门，伸手摸了摸，没有玻璃，走了出去。</a:t>
            </a:r>
            <a:endParaRPr lang="zh-CN" altLang="zh-CN" sz="1050" kern="100" dirty="0">
              <a:effectLst/>
              <a:latin typeface="宋体"/>
              <a:cs typeface="Courier New"/>
            </a:endParaRPr>
          </a:p>
        </p:txBody>
      </p:sp>
    </p:spTree>
    <p:extLst>
      <p:ext uri="{BB962C8B-B14F-4D97-AF65-F5344CB8AC3E}">
        <p14:creationId xmlns:p14="http://schemas.microsoft.com/office/powerpoint/2010/main" val="219974674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9273" y="588919"/>
            <a:ext cx="11150042" cy="327292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坐在那里喝完了一壶酒，一口菜也没吃，从饭馆出来往德巴街去。趁无人理会，我揭下了那张布告：布告继续贴着，只能使他活得不安生。顺街往东走，照相馆的橱窗下又是一堆碎玻璃，经理在大声骂：谁撞的，眼睛瞎了吗？！</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我走出了狭窄的德巴街。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12392607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3198" y="1158788"/>
            <a:ext cx="11050733"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标段画句：标出段数，画出有关人物、情节、环境、主题方面的关键性句子。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a:spLocks noChangeAspect="1"/>
          </p:cNvSpPr>
          <p:nvPr/>
        </p:nvSpPr>
        <p:spPr>
          <a:xfrm>
            <a:off x="0" y="395933"/>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9" name="矩形 8"/>
          <p:cNvSpPr/>
          <p:nvPr/>
        </p:nvSpPr>
        <p:spPr>
          <a:xfrm>
            <a:off x="503198" y="2565698"/>
            <a:ext cx="11050733"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略。</a:t>
            </a:r>
            <a:endParaRPr lang="zh-CN" altLang="zh-CN" sz="1050" kern="100" dirty="0">
              <a:effectLst/>
              <a:latin typeface="宋体"/>
              <a:cs typeface="Courier New"/>
            </a:endParaRPr>
          </a:p>
        </p:txBody>
      </p:sp>
    </p:spTree>
    <p:extLst>
      <p:ext uri="{BB962C8B-B14F-4D97-AF65-F5344CB8AC3E}">
        <p14:creationId xmlns:p14="http://schemas.microsoft.com/office/powerpoint/2010/main" val="30078926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423" y="541954"/>
            <a:ext cx="11374157" cy="4647402"/>
          </a:xfrm>
          <a:prstGeom prst="rect">
            <a:avLst/>
          </a:prstGeom>
        </p:spPr>
        <p:txBody>
          <a:bodyPr wrap="square" lIns="121898" tIns="60948" rIns="121898" bIns="60948">
            <a:spAutoFit/>
          </a:bodyPr>
          <a:lstStyle/>
          <a:p>
            <a:pPr algn="just">
              <a:lnSpc>
                <a:spcPct val="150000"/>
              </a:lnSpc>
            </a:pPr>
            <a:r>
              <a:rPr lang="zh-CN" altLang="zh-CN" sz="2800" kern="100" dirty="0" smtClean="0">
                <a:solidFill>
                  <a:prstClr val="black"/>
                </a:solidFill>
                <a:latin typeface="Times New Roman"/>
                <a:ea typeface="华文细黑"/>
                <a:cs typeface="Times New Roman"/>
              </a:rPr>
              <a:t>万</a:t>
            </a:r>
            <a:r>
              <a:rPr lang="zh-CN" altLang="zh-CN" sz="2800" kern="100" dirty="0" smtClean="0">
                <a:latin typeface="Times New Roman"/>
                <a:ea typeface="华文细黑"/>
                <a:cs typeface="Times New Roman"/>
              </a:rPr>
              <a:t>五千</a:t>
            </a:r>
            <a:r>
              <a:rPr lang="zh-CN" altLang="zh-CN" sz="2800" kern="100" dirty="0">
                <a:latin typeface="Times New Roman"/>
                <a:ea typeface="华文细黑"/>
                <a:cs typeface="Times New Roman"/>
              </a:rPr>
              <a:t>块钱呐！胜利的喜悦中，没有人再去百亩园了，因为合同一签，钱一拿，推土机马上就要开进来了。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可是，不知不觉中，那些被人遗忘了的种子，还是和千百年来一样破土而出了。每天早上嫩绿的叶子上都会有珍珠一样的露水，在晨风中把阳光变幻得五彩缤纷。这些种子们不知道，永远不会再有人来伺候它们，收获它们了。从此往后，百亩园里将是炉火熊熊、浓烟滚滚的另一番景象。</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549474"/>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梳理情节：划分层次，概括层意。</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1250504"/>
            <a:ext cx="11161240"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小说以玻璃墙伤人事件为中心，以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与王有福的三次见面为线索，可分为四个层次。</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开端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与王有福第一次见面未果。</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发展</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与王有福第二次见面。</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第三层次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高潮</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35</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与王有福第三次见面，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建议王有福打官司索赔被他拒绝。</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第四层次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结局</a:t>
            </a:r>
            <a:r>
              <a:rPr lang="en-US" altLang="zh-CN" sz="2800" kern="100" dirty="0">
                <a:solidFill>
                  <a:srgbClr val="C00000"/>
                </a:solidFill>
                <a:latin typeface="Times New Roman"/>
                <a:ea typeface="华文细黑"/>
                <a:cs typeface="Courier New"/>
              </a:rPr>
              <a:t>)(36</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37</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揭下布告，走出德巴街。</a:t>
            </a:r>
            <a:endParaRPr lang="zh-CN" altLang="zh-CN" sz="1050" kern="100" dirty="0">
              <a:effectLst/>
              <a:latin typeface="宋体"/>
              <a:cs typeface="Courier New"/>
            </a:endParaRPr>
          </a:p>
        </p:txBody>
      </p:sp>
    </p:spTree>
    <p:extLst>
      <p:ext uri="{BB962C8B-B14F-4D97-AF65-F5344CB8AC3E}">
        <p14:creationId xmlns:p14="http://schemas.microsoft.com/office/powerpoint/2010/main" val="14281174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9">
                                            <p:txEl>
                                              <p:pRg st="0" end="0"/>
                                            </p:txEl>
                                          </p:spTgt>
                                        </p:tgtEl>
                                      </p:cBhvr>
                                    </p:animEffect>
                                    <p:set>
                                      <p:cBhvr>
                                        <p:cTn id="32" dur="1" fill="hold">
                                          <p:stCondLst>
                                            <p:cond delay="499"/>
                                          </p:stCondLst>
                                        </p:cTn>
                                        <p:tgtEl>
                                          <p:spTgt spid="9">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xEl>
                                              <p:pRg st="1" end="1"/>
                                            </p:txEl>
                                          </p:spTgt>
                                        </p:tgtEl>
                                      </p:cBhvr>
                                    </p:animEffect>
                                    <p:set>
                                      <p:cBhvr>
                                        <p:cTn id="35" dur="1" fill="hold">
                                          <p:stCondLst>
                                            <p:cond delay="499"/>
                                          </p:stCondLst>
                                        </p:cTn>
                                        <p:tgtEl>
                                          <p:spTgt spid="9">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xEl>
                                              <p:pRg st="2" end="2"/>
                                            </p:txEl>
                                          </p:spTgt>
                                        </p:tgtEl>
                                      </p:cBhvr>
                                    </p:animEffect>
                                    <p:set>
                                      <p:cBhvr>
                                        <p:cTn id="38" dur="1" fill="hold">
                                          <p:stCondLst>
                                            <p:cond delay="499"/>
                                          </p:stCondLst>
                                        </p:cTn>
                                        <p:tgtEl>
                                          <p:spTgt spid="9">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9">
                                            <p:txEl>
                                              <p:pRg st="3" end="3"/>
                                            </p:txEl>
                                          </p:spTgt>
                                        </p:tgtEl>
                                      </p:cBhvr>
                                    </p:animEffect>
                                    <p:set>
                                      <p:cBhvr>
                                        <p:cTn id="41" dur="1" fill="hold">
                                          <p:stCondLst>
                                            <p:cond delay="499"/>
                                          </p:stCondLst>
                                        </p:cTn>
                                        <p:tgtEl>
                                          <p:spTgt spid="9">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xEl>
                                              <p:pRg st="4" end="4"/>
                                            </p:txEl>
                                          </p:spTgt>
                                        </p:tgtEl>
                                      </p:cBhvr>
                                    </p:animEffect>
                                    <p:set>
                                      <p:cBhvr>
                                        <p:cTn id="44" dur="1" fill="hold">
                                          <p:stCondLst>
                                            <p:cond delay="499"/>
                                          </p:stCondLst>
                                        </p:cTn>
                                        <p:tgtEl>
                                          <p:spTgt spid="9">
                                            <p:txEl>
                                              <p:pRg st="4" end="4"/>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7944" y="323925"/>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感知形象：王有福是怎样的一个人</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447944" y="971997"/>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王有福是生活在现在社会转型期的一位普通农民，他性情谦卑，胆小怕事，有些狡黠，有些固执，缺少法律意识，但不失善良本分。</a:t>
            </a:r>
            <a:endParaRPr lang="zh-CN" altLang="zh-CN" sz="1050" kern="100" dirty="0">
              <a:effectLst/>
              <a:latin typeface="宋体"/>
              <a:cs typeface="Courier New"/>
            </a:endParaRPr>
          </a:p>
        </p:txBody>
      </p:sp>
      <p:sp>
        <p:nvSpPr>
          <p:cNvPr id="5" name="矩形 4"/>
          <p:cNvSpPr/>
          <p:nvPr/>
        </p:nvSpPr>
        <p:spPr>
          <a:xfrm>
            <a:off x="447944" y="2329649"/>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探知主题：请初步概括小说主题。</a:t>
            </a:r>
            <a:endParaRPr lang="zh-CN" altLang="zh-CN" sz="1050" kern="100" dirty="0">
              <a:effectLst/>
              <a:latin typeface="宋体"/>
              <a:cs typeface="Courier New"/>
            </a:endParaRPr>
          </a:p>
        </p:txBody>
      </p:sp>
      <p:sp>
        <p:nvSpPr>
          <p:cNvPr id="6" name="矩形 5"/>
          <p:cNvSpPr/>
          <p:nvPr/>
        </p:nvSpPr>
        <p:spPr>
          <a:xfrm>
            <a:off x="447944" y="2977721"/>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小说以玻璃墙伤人事件为中心，围绕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与王有福是否状告酒店的不同态度，揭示了社会转型期交织伦理观念、法治观念、诚信意识等不同理念的矛盾、困惑和冲突的现实，反映了现代文化对传统价值观的冲突。</a:t>
            </a:r>
            <a:endParaRPr lang="zh-CN" altLang="zh-CN" sz="1050" kern="100" dirty="0">
              <a:effectLst/>
              <a:latin typeface="宋体"/>
              <a:cs typeface="Courier New"/>
            </a:endParaRPr>
          </a:p>
        </p:txBody>
      </p:sp>
    </p:spTree>
    <p:extLst>
      <p:ext uri="{BB962C8B-B14F-4D97-AF65-F5344CB8AC3E}">
        <p14:creationId xmlns:p14="http://schemas.microsoft.com/office/powerpoint/2010/main" val="14957806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4850" y="634286"/>
            <a:ext cx="11593288"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1.</a:t>
            </a:r>
            <a:r>
              <a:rPr lang="zh-CN" altLang="zh-CN" sz="2400" kern="100" dirty="0">
                <a:latin typeface="Times New Roman"/>
                <a:ea typeface="华文细黑"/>
                <a:cs typeface="Times New Roman"/>
              </a:rPr>
              <a:t>下列对小说相关内容和艺术特色的分析鉴赏，最恰当的两项是</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约好在德巴街路南第十个电杆下会面</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，是对地下斗争题材影视作品的模仿，</a:t>
            </a:r>
            <a:r>
              <a:rPr lang="zh-CN" altLang="zh-CN" sz="2400" kern="100" dirty="0" smtClean="0">
                <a:latin typeface="Times New Roman"/>
                <a:ea typeface="华文细黑"/>
                <a:cs typeface="Times New Roman"/>
              </a:rPr>
              <a:t>为</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后</a:t>
            </a:r>
            <a:r>
              <a:rPr lang="zh-CN" altLang="zh-CN" sz="2400" kern="100" dirty="0">
                <a:latin typeface="Times New Roman"/>
                <a:ea typeface="华文细黑"/>
                <a:cs typeface="Times New Roman"/>
              </a:rPr>
              <a:t>文悬念丛生的情节做出铺垫。</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发现王有福正是受伤的路人后，</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我</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劝他到法院上告酒店，寻求更多赔偿，</a:t>
            </a:r>
            <a:r>
              <a:rPr lang="zh-CN" altLang="zh-CN" sz="2400" kern="100" dirty="0" smtClean="0">
                <a:latin typeface="Times New Roman"/>
                <a:ea typeface="华文细黑"/>
                <a:cs typeface="Times New Roman"/>
              </a:rPr>
              <a:t>因为</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en-US" altLang="zh-CN" sz="2400" kern="100" dirty="0" smtClean="0">
                <a:latin typeface="宋体"/>
                <a:ea typeface="华文细黑"/>
                <a:cs typeface="Times New Roman"/>
              </a:rPr>
              <a:t>“</a:t>
            </a:r>
            <a:r>
              <a:rPr lang="zh-CN" altLang="zh-CN" sz="2400" kern="100" dirty="0">
                <a:latin typeface="Times New Roman"/>
                <a:ea typeface="华文细黑"/>
                <a:cs typeface="Times New Roman"/>
              </a:rPr>
              <a:t>我</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不仅热心帮助朋友，也有打官司的经验。</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王有福不情愿承认自己误撞酒店玻璃受伤，主要是因为妻子有病，家庭生活很困难</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害怕</a:t>
            </a:r>
            <a:r>
              <a:rPr lang="zh-CN" altLang="zh-CN" sz="2400" kern="100" dirty="0">
                <a:latin typeface="Times New Roman"/>
                <a:ea typeface="华文细黑"/>
                <a:cs typeface="Times New Roman"/>
              </a:rPr>
              <a:t>酒店追究责任，让他赔偿损失。</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我</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经过照相馆时，见经理面对碎玻璃大骂，这一细节暗示此地这类纠纷不少</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王有福</a:t>
            </a:r>
            <a:r>
              <a:rPr lang="zh-CN" altLang="zh-CN" sz="2400" kern="100" dirty="0">
                <a:latin typeface="Times New Roman"/>
                <a:ea typeface="华文细黑"/>
                <a:cs typeface="Times New Roman"/>
              </a:rPr>
              <a:t>担心的</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投案自首</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之事是经常发生的。</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玻璃墙伤人事件的背后，交织着伦理观念、法治观念、诚信意识等不同理念的矛盾</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困惑</a:t>
            </a:r>
            <a:r>
              <a:rPr lang="zh-CN" altLang="zh-CN" sz="2400" kern="100" dirty="0">
                <a:latin typeface="Times New Roman"/>
                <a:ea typeface="华文细黑"/>
                <a:cs typeface="Times New Roman"/>
              </a:rPr>
              <a:t>与冲突，是转型期中国社会的一面镜子。</a:t>
            </a:r>
            <a:endParaRPr lang="zh-CN" altLang="zh-CN" sz="2400" kern="100" dirty="0">
              <a:effectLst/>
              <a:latin typeface="宋体"/>
              <a:cs typeface="Courier New"/>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矩形 12"/>
          <p:cNvSpPr>
            <a:spLocks noChangeAspect="1"/>
          </p:cNvSpPr>
          <p:nvPr/>
        </p:nvSpPr>
        <p:spPr>
          <a:xfrm>
            <a:off x="0" y="117426"/>
            <a:ext cx="2927199"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15</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7" name="TextBox 6"/>
          <p:cNvSpPr txBox="1"/>
          <p:nvPr/>
        </p:nvSpPr>
        <p:spPr>
          <a:xfrm>
            <a:off x="160208" y="335778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6" name="TextBox 15"/>
          <p:cNvSpPr txBox="1"/>
          <p:nvPr/>
        </p:nvSpPr>
        <p:spPr>
          <a:xfrm>
            <a:off x="160208" y="559003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827143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6"/>
                                        </p:tgtEl>
                                      </p:cBhvr>
                                    </p:animEffect>
                                    <p:set>
                                      <p:cBhvr>
                                        <p:cTn id="1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7" grpId="0"/>
      <p:bldP spid="7" grpId="1"/>
      <p:bldP spid="16" grpId="0"/>
      <p:bldP spid="16" grpId="1"/>
    </p:bld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78582" y="407900"/>
            <a:ext cx="11102115" cy="45340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约好在德巴街路南第十个电杆下会面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，是对地下斗争题材影视作品的模仿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分析错误，两个普通人会面，不是接头，没有必要模仿地下斗争题材影视作品</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不仅热心帮助朋友，也有打官司的经验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分析错误，原文并未提及，无中生有</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王有福担心的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投案自首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之事是经常发生的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不够准确，无法根据文本得到确切判断。</a:t>
            </a:r>
            <a:endParaRPr lang="zh-CN" altLang="zh-CN" sz="1050" kern="100" dirty="0">
              <a:effectLst/>
              <a:latin typeface="宋体"/>
              <a:cs typeface="Courier New"/>
            </a:endParaRPr>
          </a:p>
        </p:txBody>
      </p:sp>
    </p:spTree>
    <p:extLst>
      <p:ext uri="{BB962C8B-B14F-4D97-AF65-F5344CB8AC3E}">
        <p14:creationId xmlns:p14="http://schemas.microsoft.com/office/powerpoint/2010/main" val="4208535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在小说中的主要作用是什么？请简要分析。</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685778" y="1125538"/>
            <a:ext cx="10775603" cy="3892669"/>
          </a:xfrm>
          <a:prstGeom prst="rect">
            <a:avLst/>
          </a:prstGeom>
        </p:spPr>
        <p:txBody>
          <a:bodyPr wrap="square">
            <a:spAutoFit/>
          </a:bodyPr>
          <a:lstStyle/>
          <a:p>
            <a:pPr algn="just">
              <a:lnSpc>
                <a:spcPct val="150000"/>
              </a:lnSpc>
              <a:spcAft>
                <a:spcPts val="0"/>
              </a:spcAft>
            </a:pPr>
            <a:r>
              <a:rPr lang="en-US" altLang="zh-CN" sz="2800" b="1" kern="100" dirty="0" smtClean="0">
                <a:latin typeface="Times New Roman"/>
                <a:ea typeface="华文细黑"/>
                <a:cs typeface="Times New Roman"/>
              </a:rPr>
              <a:t>   </a:t>
            </a:r>
            <a:r>
              <a:rPr lang="zh-CN" altLang="zh-CN" sz="2800" b="1" kern="100" dirty="0">
                <a:latin typeface="Times New Roman"/>
                <a:ea typeface="华文细黑"/>
                <a:cs typeface="Times New Roman"/>
              </a:rPr>
              <a:t>　</a:t>
            </a:r>
            <a:r>
              <a:rPr lang="en-US" altLang="zh-CN" sz="2800" b="1" kern="100" dirty="0" smtClean="0">
                <a:latin typeface="Times New Roman"/>
                <a:ea typeface="华文细黑"/>
                <a:cs typeface="Times New Roman"/>
              </a:rPr>
              <a:t>            </a:t>
            </a:r>
            <a:r>
              <a:rPr lang="en-US" altLang="zh-CN" sz="2800" kern="100" dirty="0" smtClean="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认真审题，要求简要分析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的主要作用，注意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主要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题眼</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梳理文本，确定答题点，小说中，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是故事讲述人，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的提议让情节得以发展，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的观念又与王有福形成鲜明对比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是小说中的次要人物，其作用一般要从推动情节发展、衬托主要人物、烘托气氛、深化主题等方面思考。</a:t>
            </a:r>
            <a:endParaRPr lang="en-US" altLang="zh-CN" sz="2800" kern="100" dirty="0" smtClean="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0084577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652859"/>
            <a:ext cx="11377264"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归类：人物形象作用分析题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D—(2</a:t>
            </a:r>
            <a:r>
              <a:rPr lang="en-US" altLang="zh-CN" sz="2800" kern="100" dirty="0" smtClean="0">
                <a:latin typeface="Times New Roman"/>
                <a:ea typeface="华文细黑"/>
                <a:cs typeface="Courier New"/>
              </a:rPr>
              <a:t>)</a:t>
            </a:r>
          </a:p>
        </p:txBody>
      </p:sp>
      <p:sp>
        <p:nvSpPr>
          <p:cNvPr id="5" name="矩形 4"/>
          <p:cNvSpPr/>
          <p:nvPr/>
        </p:nvSpPr>
        <p:spPr>
          <a:xfrm>
            <a:off x="424321" y="605234"/>
            <a:ext cx="10960576"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讲述故事：小说故事是由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叙述出来的，真实可信</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推进情节：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是事件的参与者，由于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的提议，情节得以发展变化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spc="-100" dirty="0">
                <a:solidFill>
                  <a:srgbClr val="C00000"/>
                </a:solidFill>
                <a:latin typeface="Times New Roman"/>
                <a:ea typeface="华文细黑"/>
                <a:cs typeface="Times New Roman"/>
              </a:rPr>
              <a:t>衬托人物：小说主人公王有福的性格，由于</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我</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的存在而更加鲜明</a:t>
            </a:r>
            <a:r>
              <a:rPr lang="zh-CN" altLang="zh-CN" sz="2800" kern="100" spc="-100" dirty="0" smtClean="0">
                <a:solidFill>
                  <a:srgbClr val="C00000"/>
                </a:solidFill>
                <a:latin typeface="Times New Roman"/>
                <a:ea typeface="华文细黑"/>
                <a:cs typeface="Times New Roman"/>
              </a:rPr>
              <a:t>。</a:t>
            </a:r>
            <a:endParaRPr lang="zh-CN" altLang="zh-CN" sz="1050" kern="100" spc="-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514916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155" y="549474"/>
            <a:ext cx="10962103"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小说中的王有福有哪些性格特点？请简要分析。</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a:t>
            </a:r>
            <a:endParaRPr lang="en-US" altLang="zh-CN" sz="1050" kern="100" dirty="0" smtClean="0">
              <a:latin typeface="宋体"/>
              <a:cs typeface="Courier New"/>
            </a:endParaRP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2960497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98694" y="352500"/>
            <a:ext cx="11213136" cy="590931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认真审题，题干要求简要分析王有福的性格特点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梳理文本，确定答题点。小说中与王有福有关的情节有他和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的见面；害怕赔偿，不承认撞到了玻璃；被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点破后执意赔偿。作者用了大量语言描写、动作描写等来刻画人物形象，如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我谢绝了。他转身往街的西头走去，又回过头来给我鞠了个躬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老头瓷在那里，似乎要抵赖，但脸色立即赤红，压低了声音说：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是在那儿撞的。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一下子人蔫了许多，可怜得像个做错事的孩子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是吗？我已经几天没敢去德巴街了，他们是在街口认人吗？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你大伯是有私心，害怕赔偿才溜掉的，可我也经了一辈子世事，再也不受骗了！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你要肯认我是大伯</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4088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69057" y="333450"/>
            <a:ext cx="11213136" cy="2677656"/>
          </a:xfrm>
          <a:prstGeom prst="rect">
            <a:avLst/>
          </a:prstGeom>
        </p:spPr>
        <p:txBody>
          <a:bodyPr wrap="square">
            <a:spAutoFit/>
          </a:bodyPr>
          <a:lstStyle/>
          <a:p>
            <a:pPr algn="just">
              <a:lnSpc>
                <a:spcPct val="150000"/>
              </a:lnSpc>
              <a:spcAft>
                <a:spcPts val="0"/>
              </a:spcAft>
            </a:pPr>
            <a:r>
              <a:rPr lang="zh-CN" altLang="zh-CN" sz="2800" kern="100" dirty="0" smtClean="0">
                <a:solidFill>
                  <a:srgbClr val="C00000"/>
                </a:solidFill>
                <a:latin typeface="Times New Roman"/>
                <a:ea typeface="华文细黑"/>
                <a:cs typeface="Times New Roman"/>
              </a:rPr>
              <a:t>那</a:t>
            </a:r>
            <a:r>
              <a:rPr lang="zh-CN" altLang="zh-CN" sz="2800" kern="100" dirty="0">
                <a:solidFill>
                  <a:srgbClr val="C00000"/>
                </a:solidFill>
                <a:latin typeface="Times New Roman"/>
                <a:ea typeface="华文细黑"/>
                <a:cs typeface="Times New Roman"/>
              </a:rPr>
              <a:t>我求你把这些钱交给人家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，只要抓住小说的情节及人物的语言和动作进行分析，答案不难得出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明确答题规范。概括要准确、全面，分析要具体，要结合相关情节及人物言行。</a:t>
            </a:r>
            <a:endParaRPr lang="zh-CN" altLang="zh-CN" sz="1050" kern="100" dirty="0">
              <a:effectLst/>
              <a:latin typeface="宋体"/>
              <a:cs typeface="Courier New"/>
            </a:endParaRPr>
          </a:p>
        </p:txBody>
      </p:sp>
    </p:spTree>
    <p:extLst>
      <p:ext uri="{BB962C8B-B14F-4D97-AF65-F5344CB8AC3E}">
        <p14:creationId xmlns:p14="http://schemas.microsoft.com/office/powerpoint/2010/main" val="1384437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4478" y="652859"/>
            <a:ext cx="11377264"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归类：人物形象分析概括题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D—(2</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5" name="矩形 4"/>
          <p:cNvSpPr/>
          <p:nvPr/>
        </p:nvSpPr>
        <p:spPr>
          <a:xfrm>
            <a:off x="424321" y="605234"/>
            <a:ext cx="10960576"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性情谦卑，甚至有点窝囊：见了晚辈，也弯腰鞠躬，说话谦和</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胆小怕事，有些狡黠：撞了玻璃偷偷溜掉，别人问起也不敢承认</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有点固执，但不失本分善良：怀疑酒店诚意，承认自己责任，不愿借机发财</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0195482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423" y="541954"/>
            <a:ext cx="11374157"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六安爷舍不得那些种子。他掐着指头计算着出苗的时间，到了该间苗锄头遍的日子，六安爷就拄着锄头来到百亩园。一天三晌，一晌不落。</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现在，劳累了一天的六安爷已经感觉到腰背的酸痛，满是老茧的手也有些僵硬。他蹲下身子摸索着探出一块空地，然后，坐在黄土上很享受地慢慢吸一支烟，等着僵硬了的筋骨舒缓下来。等到歇够了，就再拄着锄把站起来，青筋暴突的臂膀，把锄头一次又一次稳稳地探进摇摆的苗垅里去。没有人催，自己心里也不急，六安爷只想一个人慢慢地锄地，就好像一个人对着一壶老酒细斟慢饮。</a:t>
            </a:r>
            <a:endParaRPr lang="zh-CN" altLang="zh-CN" sz="1050" kern="100" dirty="0">
              <a:effectLst/>
              <a:latin typeface="宋体"/>
              <a:cs typeface="Courier New"/>
            </a:endParaRPr>
          </a:p>
        </p:txBody>
      </p:sp>
    </p:spTree>
    <p:extLst>
      <p:ext uri="{BB962C8B-B14F-4D97-AF65-F5344CB8AC3E}">
        <p14:creationId xmlns:p14="http://schemas.microsoft.com/office/powerpoint/2010/main" val="8548974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117426"/>
            <a:ext cx="10962103"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是否状告酒店，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与王有福的态度不同。你更认同谁的态度？请结合全文，谈谈你的观点。</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en-US" altLang="zh-CN" sz="2800" kern="100" dirty="0" smtClean="0">
                <a:latin typeface="Times New Roman"/>
                <a:ea typeface="华文细黑"/>
                <a:cs typeface="Courier New"/>
              </a:rPr>
              <a:t>__________________________________________________</a:t>
            </a:r>
            <a:endParaRPr lang="en-US" altLang="zh-CN" sz="1050" kern="100" dirty="0" smtClean="0">
              <a:latin typeface="宋体"/>
              <a:cs typeface="Courier New"/>
            </a:endParaRPr>
          </a:p>
          <a:p>
            <a:pPr>
              <a:lnSpc>
                <a:spcPct val="150000"/>
              </a:lnSpc>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p:txBody>
      </p:sp>
      <p:sp>
        <p:nvSpPr>
          <p:cNvPr id="4" name="矩形 3"/>
          <p:cNvSpPr/>
          <p:nvPr/>
        </p:nvSpPr>
        <p:spPr>
          <a:xfrm>
            <a:off x="487025" y="1379653"/>
            <a:ext cx="11102115" cy="5180393"/>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认真审题，题干明确要求在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与王有福的态度间作出选择，并说明理由，且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结合全文</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梳理文本，确定答题点。认同王有福的，要从文本中选取材料来支撑观点，如王有福存在一定的过错，更多地从责任认定上分析原因；认同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的，同样要关注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的相关文字，尤其是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提出状告的文字，更多地从法律角度谈理由</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明确答题规范。答案由观点和理由两部分组成。观点要明确、鲜明，理由要充分、合理。谈理由一定要依据全文，也可以比较分析。</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5883406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350966"/>
            <a:ext cx="11042660"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形成</a:t>
            </a:r>
            <a:r>
              <a:rPr lang="zh-CN" altLang="zh-CN" sz="2800" kern="100" dirty="0" smtClean="0">
                <a:latin typeface="Times New Roman"/>
                <a:ea typeface="华文细黑"/>
                <a:cs typeface="Times New Roman"/>
              </a:rPr>
              <a:t>答案：</a:t>
            </a:r>
            <a:r>
              <a:rPr lang="en-US" altLang="zh-CN" sz="2800" kern="100" dirty="0" smtClean="0">
                <a:latin typeface="Times New Roman"/>
                <a:ea typeface="华文细黑"/>
                <a:cs typeface="Courier New"/>
              </a:rPr>
              <a:t>__________________________________________________</a:t>
            </a:r>
            <a:endParaRPr lang="en-US"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algn="just">
              <a:lnSpc>
                <a:spcPct val="150000"/>
              </a:lnSpc>
              <a:spcAft>
                <a:spcPts val="0"/>
              </a:spcAft>
            </a:pP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归类：探究人物观点态度题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F—(</a:t>
            </a:r>
            <a:r>
              <a:rPr lang="en-US" altLang="zh-CN" sz="2800" kern="100" dirty="0" smtClean="0">
                <a:latin typeface="Times New Roman"/>
                <a:ea typeface="华文细黑"/>
                <a:cs typeface="Courier New"/>
              </a:rPr>
              <a:t>3)</a:t>
            </a:r>
            <a:endParaRPr lang="zh-CN" altLang="zh-CN" sz="1050" kern="100" dirty="0">
              <a:latin typeface="宋体"/>
              <a:cs typeface="Courier New"/>
            </a:endParaRPr>
          </a:p>
        </p:txBody>
      </p:sp>
      <p:sp>
        <p:nvSpPr>
          <p:cNvPr id="6" name="矩形 5"/>
          <p:cNvSpPr/>
          <p:nvPr/>
        </p:nvSpPr>
        <p:spPr>
          <a:xfrm>
            <a:off x="422352" y="333211"/>
            <a:ext cx="10775603" cy="5262979"/>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观点一：认同王有福的态度。</a:t>
            </a:r>
            <a:r>
              <a:rPr lang="en-US" altLang="zh-CN" sz="2800" kern="100" dirty="0" smtClean="0">
                <a:solidFill>
                  <a:srgbClr val="C00000"/>
                </a:solidFill>
                <a:latin typeface="宋体"/>
                <a:ea typeface="华文细黑"/>
                <a:cs typeface="Times New Roman"/>
              </a:rPr>
              <a:t>①</a:t>
            </a:r>
            <a:r>
              <a:rPr lang="zh-CN" altLang="zh-CN" sz="2800" kern="100" dirty="0" smtClean="0">
                <a:solidFill>
                  <a:srgbClr val="C00000"/>
                </a:solidFill>
                <a:latin typeface="Times New Roman"/>
                <a:ea typeface="华文细黑"/>
                <a:cs typeface="Times New Roman"/>
              </a:rPr>
              <a:t>王有福受伤与酒店管理有关，但他是有行为能力的成年人，应负一定责任；</a:t>
            </a:r>
            <a:r>
              <a:rPr lang="en-US" altLang="zh-CN" sz="2800" kern="100" dirty="0" smtClean="0">
                <a:solidFill>
                  <a:srgbClr val="C00000"/>
                </a:solidFill>
                <a:latin typeface="宋体"/>
                <a:ea typeface="华文细黑"/>
                <a:cs typeface="Times New Roman"/>
              </a:rPr>
              <a:t>②</a:t>
            </a:r>
            <a:r>
              <a:rPr lang="zh-CN" altLang="zh-CN" sz="2800" kern="100" dirty="0" smtClean="0">
                <a:solidFill>
                  <a:srgbClr val="C00000"/>
                </a:solidFill>
                <a:latin typeface="Times New Roman"/>
                <a:ea typeface="华文细黑"/>
                <a:cs typeface="Times New Roman"/>
              </a:rPr>
              <a:t>王有福害怕赔偿溜走，逃避责任在先，索赔的理由不够正当充分；</a:t>
            </a:r>
            <a:r>
              <a:rPr lang="en-US" altLang="zh-CN" sz="2800" kern="100" dirty="0" smtClean="0">
                <a:solidFill>
                  <a:srgbClr val="C00000"/>
                </a:solidFill>
                <a:latin typeface="宋体"/>
                <a:ea typeface="华文细黑"/>
                <a:cs typeface="Times New Roman"/>
              </a:rPr>
              <a:t>③</a:t>
            </a:r>
            <a:r>
              <a:rPr lang="zh-CN" altLang="zh-CN" sz="2800" kern="100" dirty="0" smtClean="0">
                <a:solidFill>
                  <a:srgbClr val="C00000"/>
                </a:solidFill>
                <a:latin typeface="Times New Roman"/>
                <a:ea typeface="华文细黑"/>
                <a:cs typeface="Times New Roman"/>
              </a:rPr>
              <a:t>王有福害怕被骗而拒绝索赔，在当时情况下，未尝不是理性的选择。</a:t>
            </a:r>
            <a:endParaRPr lang="zh-CN" altLang="zh-CN" sz="1050" kern="100" dirty="0" smtClean="0">
              <a:latin typeface="宋体"/>
              <a:cs typeface="Courier New"/>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观点二：认同</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我</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的态度。</a:t>
            </a:r>
            <a:r>
              <a:rPr lang="en-US" altLang="zh-CN" sz="2800" kern="100" dirty="0" smtClean="0">
                <a:solidFill>
                  <a:srgbClr val="C00000"/>
                </a:solidFill>
                <a:latin typeface="宋体"/>
                <a:ea typeface="华文细黑"/>
                <a:cs typeface="Times New Roman"/>
              </a:rPr>
              <a:t>①</a:t>
            </a:r>
            <a:r>
              <a:rPr lang="zh-CN" altLang="zh-CN" sz="2800" kern="100" dirty="0" smtClean="0">
                <a:solidFill>
                  <a:srgbClr val="C00000"/>
                </a:solidFill>
                <a:latin typeface="Times New Roman"/>
                <a:ea typeface="华文细黑"/>
                <a:cs typeface="Times New Roman"/>
              </a:rPr>
              <a:t>酒店失误导致王有福受伤，要求赔偿正当合理；</a:t>
            </a:r>
            <a:r>
              <a:rPr lang="en-US" altLang="zh-CN" sz="2800" kern="100" dirty="0" smtClean="0">
                <a:solidFill>
                  <a:srgbClr val="C00000"/>
                </a:solidFill>
                <a:latin typeface="宋体"/>
                <a:ea typeface="华文细黑"/>
                <a:cs typeface="Times New Roman"/>
              </a:rPr>
              <a:t>②</a:t>
            </a:r>
            <a:r>
              <a:rPr lang="zh-CN" altLang="zh-CN" sz="2800" kern="100" dirty="0" smtClean="0">
                <a:solidFill>
                  <a:srgbClr val="C00000"/>
                </a:solidFill>
                <a:latin typeface="Times New Roman"/>
                <a:ea typeface="华文细黑"/>
                <a:cs typeface="Times New Roman"/>
              </a:rPr>
              <a:t>王有福放弃赔偿是担心被骗，说明他缺乏法律意识，更应进行法律启蒙；</a:t>
            </a:r>
            <a:r>
              <a:rPr lang="en-US" altLang="zh-CN" sz="2800" kern="100" dirty="0" smtClean="0">
                <a:solidFill>
                  <a:srgbClr val="C00000"/>
                </a:solidFill>
                <a:latin typeface="宋体"/>
                <a:ea typeface="华文细黑"/>
                <a:cs typeface="Times New Roman"/>
              </a:rPr>
              <a:t>③</a:t>
            </a:r>
            <a:r>
              <a:rPr lang="zh-CN" altLang="zh-CN" sz="2800" kern="100" dirty="0" smtClean="0">
                <a:solidFill>
                  <a:srgbClr val="C00000"/>
                </a:solidFill>
                <a:latin typeface="Times New Roman"/>
                <a:ea typeface="华文细黑"/>
                <a:cs typeface="Times New Roman"/>
              </a:rPr>
              <a:t>王有福式的宽容是对不良行为的纵容，有害无益。</a:t>
            </a:r>
            <a:endParaRPr lang="zh-CN" altLang="zh-CN" sz="1050" kern="100" dirty="0" smtClean="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3876919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1" end="1"/>
                                            </p:txEl>
                                          </p:spTgt>
                                        </p:tgtEl>
                                      </p:cBhvr>
                                    </p:animEffect>
                                    <p:set>
                                      <p:cBhvr>
                                        <p:cTn id="20"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944" y="981522"/>
            <a:ext cx="10941320"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在完成</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年全国卷真题训练的基础上将两年的小说命题作一比较，你能发现</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年全国卷小说命题有哪些变与不变？其命题趋势是什么？</a:t>
            </a:r>
            <a:endParaRPr lang="zh-CN" altLang="zh-CN" sz="1050" kern="100" dirty="0">
              <a:effectLst/>
              <a:latin typeface="宋体"/>
              <a:cs typeface="Courier New"/>
            </a:endParaRPr>
          </a:p>
        </p:txBody>
      </p:sp>
      <p:grpSp>
        <p:nvGrpSpPr>
          <p:cNvPr id="7" name="组合 6"/>
          <p:cNvGrpSpPr/>
          <p:nvPr/>
        </p:nvGrpSpPr>
        <p:grpSpPr>
          <a:xfrm>
            <a:off x="164" y="383188"/>
            <a:ext cx="2225907" cy="504216"/>
            <a:chOff x="164" y="308747"/>
            <a:chExt cx="2322232" cy="504216"/>
          </a:xfrm>
        </p:grpSpPr>
        <p:sp>
          <p:nvSpPr>
            <p:cNvPr id="8" name="五边形 7"/>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a:solidFill>
                    <a:schemeClr val="bg1"/>
                  </a:solidFill>
                  <a:latin typeface="黑体" pitchFamily="49" charset="-122"/>
                  <a:ea typeface="黑体" pitchFamily="49" charset="-122"/>
                  <a:cs typeface="Courier New"/>
                </a:rPr>
                <a:t>真题启示</a:t>
              </a:r>
              <a:endParaRPr lang="en-US" altLang="zh-CN" sz="2400" b="1" kern="100" dirty="0">
                <a:solidFill>
                  <a:schemeClr val="bg1"/>
                </a:solidFill>
                <a:latin typeface="黑体" pitchFamily="49" charset="-122"/>
                <a:ea typeface="黑体" pitchFamily="49" charset="-122"/>
                <a:cs typeface="Courier New"/>
              </a:endParaRPr>
            </a:p>
          </p:txBody>
        </p:sp>
      </p:grpSp>
      <p:sp>
        <p:nvSpPr>
          <p:cNvPr id="11" name="TextBox 10">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64887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189434"/>
            <a:ext cx="11272852"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Times New Roman"/>
                <a:ea typeface="华文细黑"/>
                <a:cs typeface="Courier New"/>
              </a:rPr>
              <a:t>2016</a:t>
            </a:r>
            <a:r>
              <a:rPr lang="zh-CN" altLang="zh-CN" sz="2800" kern="100" dirty="0">
                <a:solidFill>
                  <a:srgbClr val="C00000"/>
                </a:solidFill>
                <a:latin typeface="Times New Roman"/>
                <a:ea typeface="华文细黑"/>
                <a:cs typeface="Times New Roman"/>
              </a:rPr>
              <a:t>年全国卷小说命题相比，</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年全国卷小说命题以变为主，以不变为辅。</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变化点：</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篇幅减少：由原</a:t>
            </a:r>
            <a:r>
              <a:rPr lang="en-US" altLang="zh-CN" sz="2800" kern="100" dirty="0">
                <a:solidFill>
                  <a:srgbClr val="C00000"/>
                </a:solidFill>
                <a:latin typeface="Times New Roman"/>
                <a:ea typeface="华文细黑"/>
                <a:cs typeface="Courier New"/>
              </a:rPr>
              <a:t>1 500</a:t>
            </a:r>
            <a:r>
              <a:rPr lang="zh-CN" altLang="zh-CN" sz="2800" kern="100" dirty="0">
                <a:solidFill>
                  <a:srgbClr val="C00000"/>
                </a:solidFill>
                <a:latin typeface="Times New Roman"/>
                <a:ea typeface="华文细黑"/>
                <a:cs typeface="Times New Roman"/>
              </a:rPr>
              <a:t>字左右降至</a:t>
            </a:r>
            <a:r>
              <a:rPr lang="en-US" altLang="zh-CN" sz="2800" kern="100" dirty="0">
                <a:solidFill>
                  <a:srgbClr val="C00000"/>
                </a:solidFill>
                <a:latin typeface="Times New Roman"/>
                <a:ea typeface="华文细黑"/>
                <a:cs typeface="Courier New"/>
              </a:rPr>
              <a:t>1 300</a:t>
            </a:r>
            <a:r>
              <a:rPr lang="zh-CN" altLang="zh-CN" sz="2800" kern="100" dirty="0">
                <a:solidFill>
                  <a:srgbClr val="C00000"/>
                </a:solidFill>
                <a:latin typeface="Times New Roman"/>
                <a:ea typeface="华文细黑"/>
                <a:cs typeface="Times New Roman"/>
              </a:rPr>
              <a:t>字左右。</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题量减少：由四道题减为三道题，一道客观题两道主观题。</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分值减少：由</a:t>
            </a:r>
            <a:r>
              <a:rPr lang="en-US" altLang="zh-CN" sz="2800" kern="100" dirty="0">
                <a:solidFill>
                  <a:srgbClr val="C00000"/>
                </a:solidFill>
                <a:latin typeface="Times New Roman"/>
                <a:ea typeface="华文细黑"/>
                <a:cs typeface="Courier New"/>
              </a:rPr>
              <a:t>25</a:t>
            </a:r>
            <a:r>
              <a:rPr lang="zh-CN" altLang="zh-CN" sz="2800" kern="100" dirty="0">
                <a:solidFill>
                  <a:srgbClr val="C00000"/>
                </a:solidFill>
                <a:latin typeface="Times New Roman"/>
                <a:ea typeface="华文细黑"/>
                <a:cs typeface="Times New Roman"/>
              </a:rPr>
              <a:t>分减为</a:t>
            </a:r>
            <a:r>
              <a:rPr lang="en-US" altLang="zh-CN" sz="2800" kern="100" dirty="0">
                <a:solidFill>
                  <a:srgbClr val="C00000"/>
                </a:solidFill>
                <a:latin typeface="Times New Roman"/>
                <a:ea typeface="华文细黑"/>
                <a:cs typeface="Courier New"/>
              </a:rPr>
              <a:t>14</a:t>
            </a:r>
            <a:r>
              <a:rPr lang="zh-CN" altLang="zh-CN" sz="2800" kern="100" dirty="0">
                <a:solidFill>
                  <a:srgbClr val="C00000"/>
                </a:solidFill>
                <a:latin typeface="Times New Roman"/>
                <a:ea typeface="华文细黑"/>
                <a:cs typeface="Times New Roman"/>
              </a:rPr>
              <a:t>分。</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难度有所降低。</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题型有所变化：选择题由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五选二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式变为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四选一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式。</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⑥</a:t>
            </a:r>
            <a:r>
              <a:rPr lang="zh-CN" altLang="zh-CN" sz="2800" kern="100" dirty="0">
                <a:solidFill>
                  <a:srgbClr val="C00000"/>
                </a:solidFill>
                <a:latin typeface="Times New Roman"/>
                <a:ea typeface="华文细黑"/>
                <a:cs typeface="Times New Roman"/>
              </a:rPr>
              <a:t>命题重点有所变化：由过去的标题含义、词语作用、人物形象、艺术构思及个性探究等常规点转为聚焦结构艺术。</a:t>
            </a:r>
            <a:endParaRPr lang="zh-CN" altLang="zh-CN" sz="1050" kern="100" dirty="0">
              <a:effectLst/>
              <a:latin typeface="宋体"/>
              <a:cs typeface="Courier New"/>
            </a:endParaRPr>
          </a:p>
        </p:txBody>
      </p:sp>
    </p:spTree>
    <p:extLst>
      <p:ext uri="{BB962C8B-B14F-4D97-AF65-F5344CB8AC3E}">
        <p14:creationId xmlns:p14="http://schemas.microsoft.com/office/powerpoint/2010/main" val="3358389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blinds(horizontal)">
                                      <p:cBhvr>
                                        <p:cTn id="23" dur="750"/>
                                        <p:tgtEl>
                                          <p:spTgt spid="12">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blinds(horizontal)">
                                      <p:cBhvr>
                                        <p:cTn id="27" dur="750"/>
                                        <p:tgtEl>
                                          <p:spTgt spid="12">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animEffect transition="in" filter="blinds(horizontal)">
                                      <p:cBhvr>
                                        <p:cTn id="31" dur="750"/>
                                        <p:tgtEl>
                                          <p:spTgt spid="12">
                                            <p:txEl>
                                              <p:pRg st="6" end="6"/>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animEffect transition="in" filter="blinds(horizontal)">
                                      <p:cBhvr>
                                        <p:cTn id="35" dur="75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51215" y="208484"/>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不变点：</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小说文本选择：继续选取具有强烈现实感的中国当代小小说，主题注重人性挖掘，赞美淳朴人性，故事情节完整，叙事线索清晰，人物形象鲜明，细节描写精当，</a:t>
            </a:r>
            <a:r>
              <a:rPr lang="en-US" altLang="zh-CN" sz="2800" kern="100" dirty="0">
                <a:solidFill>
                  <a:srgbClr val="C00000"/>
                </a:solidFill>
                <a:latin typeface="Times New Roman"/>
                <a:ea typeface="华文细黑"/>
                <a:cs typeface="Courier New"/>
              </a:rPr>
              <a:t>1 300</a:t>
            </a:r>
            <a:r>
              <a:rPr lang="zh-CN" altLang="zh-CN" sz="2800" kern="100" dirty="0">
                <a:solidFill>
                  <a:srgbClr val="C00000"/>
                </a:solidFill>
                <a:latin typeface="Times New Roman"/>
                <a:ea typeface="华文细黑"/>
                <a:cs typeface="Times New Roman"/>
              </a:rPr>
              <a:t>字左右。</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重视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以文化人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的主题价值观。</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命题趋势：</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在保持</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年全国卷题量、题型、难度等基本不变的情况下，仍以情节结构、人物形象、环境、主题及表现手法为重点，其中审美鉴赏与价值判断是难点。</a:t>
            </a:r>
            <a:endParaRPr lang="zh-CN" altLang="zh-CN" sz="1050" kern="100" dirty="0">
              <a:effectLst/>
              <a:latin typeface="宋体"/>
              <a:cs typeface="Courier New"/>
            </a:endParaRPr>
          </a:p>
        </p:txBody>
      </p:sp>
    </p:spTree>
    <p:extLst>
      <p:ext uri="{BB962C8B-B14F-4D97-AF65-F5344CB8AC3E}">
        <p14:creationId xmlns:p14="http://schemas.microsoft.com/office/powerpoint/2010/main" val="4266417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blinds(horizontal)">
                                      <p:cBhvr>
                                        <p:cTn id="23" dur="75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47944" y="549474"/>
            <a:ext cx="1094132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全国卷小说阅读的命题特点对于我们复习备考来说有何启示？</a:t>
            </a:r>
            <a:endParaRPr lang="zh-CN" altLang="zh-CN" sz="1050" kern="100" dirty="0">
              <a:effectLst/>
              <a:latin typeface="宋体"/>
              <a:cs typeface="Courier New"/>
            </a:endParaRPr>
          </a:p>
        </p:txBody>
      </p:sp>
      <p:sp>
        <p:nvSpPr>
          <p:cNvPr id="11" name="TextBox 10">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3" name="图片 1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862930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62938" y="261442"/>
            <a:ext cx="11272852"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学好、复习好教材。要学好教材中的小说，树立、强化小说意识，奠定扎实基础，形成并练就阅读能力。近年来，小说命题不仅加强了与教材的联系，而且许多题目与教材中的练习题高度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神似</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，所以，要复习好教材。</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改变重做题、轻阅读的习惯，</a:t>
            </a:r>
            <a:r>
              <a:rPr lang="zh-CN" altLang="zh-CN" sz="2800" kern="100" dirty="0">
                <a:solidFill>
                  <a:srgbClr val="C00000"/>
                </a:solidFill>
                <a:latin typeface="宋体"/>
                <a:ea typeface="Times New Roman"/>
                <a:cs typeface="Courier New"/>
              </a:rPr>
              <a:t> </a:t>
            </a:r>
            <a:r>
              <a:rPr lang="zh-CN" altLang="zh-CN" sz="2800" kern="100" dirty="0">
                <a:solidFill>
                  <a:srgbClr val="C00000"/>
                </a:solidFill>
                <a:latin typeface="Times New Roman"/>
                <a:ea typeface="华文细黑"/>
                <a:cs typeface="Times New Roman"/>
              </a:rPr>
              <a:t>要把重心放在文本的阅读上来，提高自己对小说的整体阅读和精细化阅读能力。全国卷很看重考生对小说的整体把握能力，无论是选择题还是人物形象分析题还是探究题，考查的都是整体。因此，要多做整体阅读训练，如勾画核心句、划分层次、提炼要点、概括主旨、感知形象及特点等，这些工作要常抓不懈。</a:t>
            </a:r>
            <a:endParaRPr lang="zh-CN" altLang="zh-CN" sz="1050" kern="100" dirty="0">
              <a:effectLst/>
              <a:latin typeface="宋体"/>
              <a:cs typeface="Courier New"/>
            </a:endParaRPr>
          </a:p>
        </p:txBody>
      </p:sp>
    </p:spTree>
    <p:extLst>
      <p:ext uri="{BB962C8B-B14F-4D97-AF65-F5344CB8AC3E}">
        <p14:creationId xmlns:p14="http://schemas.microsoft.com/office/powerpoint/2010/main" val="107477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96119" y="64468"/>
            <a:ext cx="11614431" cy="6686935"/>
          </a:xfrm>
          <a:prstGeom prst="rect">
            <a:avLst/>
          </a:prstGeom>
        </p:spPr>
        <p:txBody>
          <a:bodyPr wrap="square" lIns="121898" tIns="60948" rIns="121898" bIns="60948">
            <a:spAutoFit/>
          </a:bodyPr>
          <a:lstStyle/>
          <a:p>
            <a:pPr algn="just">
              <a:lnSpc>
                <a:spcPct val="140000"/>
              </a:lnSpc>
              <a:spcAft>
                <a:spcPts val="0"/>
              </a:spcAft>
            </a:pPr>
            <a:r>
              <a:rPr lang="en-US" altLang="zh-CN" sz="2800" kern="100" spc="-100" dirty="0">
                <a:solidFill>
                  <a:srgbClr val="C00000"/>
                </a:solidFill>
                <a:latin typeface="Times New Roman"/>
                <a:ea typeface="华文细黑"/>
                <a:cs typeface="Courier New"/>
              </a:rPr>
              <a:t>(3)</a:t>
            </a:r>
            <a:r>
              <a:rPr lang="zh-CN" altLang="zh-CN" sz="2800" kern="100" spc="-100" dirty="0">
                <a:solidFill>
                  <a:srgbClr val="C00000"/>
                </a:solidFill>
                <a:latin typeface="Times New Roman"/>
                <a:ea typeface="华文细黑"/>
                <a:cs typeface="Times New Roman"/>
              </a:rPr>
              <a:t>训练仔细严格的审题与答题规范。全国卷题型较稳定，每道题在审题、答题思路、答题角度上都有一般性的要求。如人物形象分析概括题，其审题、答题都快模式化了，要多练这些规范。同时还要学会变通的方法，做到答题紧扣要求，问什么答什么，怎么问怎么答，讲究答案的层次化，实现要点全覆盖。特别要训练在考场环境情境中的</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规范读文本、准确审问题、有序想问题，扣问写答案</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的应考能力。</a:t>
            </a:r>
            <a:endParaRPr lang="zh-CN" altLang="zh-CN" sz="1050" kern="100" spc="-100" dirty="0">
              <a:latin typeface="宋体"/>
              <a:cs typeface="Courier New"/>
            </a:endParaRPr>
          </a:p>
          <a:p>
            <a:pPr algn="just">
              <a:lnSpc>
                <a:spcPct val="140000"/>
              </a:lnSpc>
              <a:spcAft>
                <a:spcPts val="0"/>
              </a:spcAft>
            </a:pPr>
            <a:r>
              <a:rPr lang="en-US" altLang="zh-CN" sz="2800" kern="100" spc="-100" dirty="0">
                <a:solidFill>
                  <a:srgbClr val="C00000"/>
                </a:solidFill>
                <a:latin typeface="Times New Roman"/>
                <a:ea typeface="华文细黑"/>
                <a:cs typeface="Courier New"/>
              </a:rPr>
              <a:t>(4)</a:t>
            </a:r>
            <a:r>
              <a:rPr lang="zh-CN" altLang="zh-CN" sz="2800" kern="100" spc="-100" dirty="0">
                <a:solidFill>
                  <a:srgbClr val="C00000"/>
                </a:solidFill>
                <a:latin typeface="Times New Roman"/>
                <a:ea typeface="华文细黑"/>
                <a:cs typeface="Times New Roman"/>
              </a:rPr>
              <a:t>文学即人学，作品即生活，阅读要与生活、思考结合起来。读小说，尤其不能孤立地读，要将小说中的人和事与自己的生活联系起来，知人论世，将心比心。或者要将生活中对人的观察、对人性的感悟同小说中的人物及其性格特征、人情人性联系起来，二者相得益彰。读小说，能提高生活的观察和认识能力；提高了生活的观察和认识能力，会更深入地读透小说。</a:t>
            </a:r>
            <a:endParaRPr lang="zh-CN" altLang="zh-CN" sz="1050" kern="100" spc="-100" dirty="0">
              <a:effectLst/>
              <a:latin typeface="宋体"/>
              <a:cs typeface="Courier New"/>
            </a:endParaRPr>
          </a:p>
        </p:txBody>
      </p:sp>
      <p:pic>
        <p:nvPicPr>
          <p:cNvPr id="4" name="图片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363149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2.12\timg (11).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4797" b="7490"/>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7522</TotalTime>
  <Words>7485</Words>
  <Application>Microsoft Office PowerPoint</Application>
  <PresentationFormat>自定义</PresentationFormat>
  <Paragraphs>537</Paragraphs>
  <Slides>98</Slides>
  <Notes>87</Notes>
  <HiddenSlides>22</HiddenSlides>
  <MMClips>0</MMClips>
  <ScaleCrop>false</ScaleCrop>
  <HeadingPairs>
    <vt:vector size="4" baseType="variant">
      <vt:variant>
        <vt:lpstr>主题</vt:lpstr>
      </vt:variant>
      <vt:variant>
        <vt:i4>1</vt:i4>
      </vt:variant>
      <vt:variant>
        <vt:lpstr>幻灯片标题</vt:lpstr>
      </vt:variant>
      <vt:variant>
        <vt:i4>98</vt:i4>
      </vt:variant>
    </vt:vector>
  </HeadingPairs>
  <TitlesOfParts>
    <vt:vector size="9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908</cp:revision>
  <dcterms:modified xsi:type="dcterms:W3CDTF">2018-04-06T08:21:56Z</dcterms:modified>
</cp:coreProperties>
</file>