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60" r:id="rId2"/>
    <p:sldId id="350" r:id="rId3"/>
    <p:sldId id="348" r:id="rId4"/>
    <p:sldId id="349" r:id="rId5"/>
    <p:sldId id="262" r:id="rId6"/>
    <p:sldId id="351" r:id="rId7"/>
    <p:sldId id="331" r:id="rId8"/>
    <p:sldId id="352" r:id="rId9"/>
    <p:sldId id="353" r:id="rId10"/>
    <p:sldId id="354" r:id="rId11"/>
    <p:sldId id="355" r:id="rId12"/>
    <p:sldId id="288" r:id="rId13"/>
    <p:sldId id="357" r:id="rId14"/>
    <p:sldId id="358" r:id="rId15"/>
    <p:sldId id="359" r:id="rId16"/>
    <p:sldId id="360" r:id="rId17"/>
    <p:sldId id="361" r:id="rId18"/>
    <p:sldId id="362" r:id="rId19"/>
    <p:sldId id="363" r:id="rId20"/>
    <p:sldId id="364" r:id="rId21"/>
    <p:sldId id="365" r:id="rId22"/>
    <p:sldId id="366" r:id="rId23"/>
    <p:sldId id="367" r:id="rId24"/>
    <p:sldId id="335" r:id="rId25"/>
    <p:sldId id="369" r:id="rId26"/>
    <p:sldId id="370" r:id="rId27"/>
    <p:sldId id="371" r:id="rId28"/>
    <p:sldId id="372" r:id="rId29"/>
    <p:sldId id="373" r:id="rId30"/>
    <p:sldId id="374" r:id="rId31"/>
    <p:sldId id="375" r:id="rId32"/>
    <p:sldId id="376" r:id="rId33"/>
    <p:sldId id="377" r:id="rId34"/>
    <p:sldId id="378" r:id="rId35"/>
    <p:sldId id="379" r:id="rId36"/>
    <p:sldId id="380" r:id="rId37"/>
    <p:sldId id="381" r:id="rId38"/>
    <p:sldId id="382" r:id="rId39"/>
    <p:sldId id="383" r:id="rId40"/>
    <p:sldId id="384" r:id="rId41"/>
    <p:sldId id="385" r:id="rId42"/>
    <p:sldId id="330" r:id="rId43"/>
    <p:sldId id="386" r:id="rId44"/>
    <p:sldId id="343" r:id="rId45"/>
    <p:sldId id="344" r:id="rId46"/>
    <p:sldId id="345" r:id="rId4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36758744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39616339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18662269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extLst>
      <p:ext uri="{BB962C8B-B14F-4D97-AF65-F5344CB8AC3E}">
        <p14:creationId xmlns:p14="http://schemas.microsoft.com/office/powerpoint/2010/main" val="3902963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828039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914524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267465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3233298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1791632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3653066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237528548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6157292" y="538157"/>
            <a:ext cx="124356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6320812" y="874706"/>
            <a:ext cx="93603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95736" y="2983026"/>
            <a:ext cx="6912768"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563888" y="538157"/>
            <a:ext cx="123742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697682" y="874706"/>
            <a:ext cx="96876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862292" y="538157"/>
            <a:ext cx="124242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988092" y="874706"/>
            <a:ext cx="100804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5.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题点四</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4115229" cy="369332"/>
          </a:xfrm>
          <a:prstGeom prst="rect">
            <a:avLst/>
          </a:prstGeom>
          <a:noFill/>
        </p:spPr>
        <p:txBody>
          <a:bodyPr wrap="none" rtlCol="0">
            <a:spAutoFit/>
          </a:bodyPr>
          <a:lstStyle/>
          <a:p>
            <a:r>
              <a:rPr lang="zh-CN" altLang="zh-CN" sz="1800" b="1" kern="1200" dirty="0" smtClean="0">
                <a:solidFill>
                  <a:srgbClr val="C00000"/>
                </a:solidFill>
                <a:effectLst/>
                <a:latin typeface="+mn-lt"/>
                <a:ea typeface="+mn-ea"/>
                <a:cs typeface="+mn-cs"/>
              </a:rPr>
              <a:t>题型</a:t>
            </a:r>
            <a:r>
              <a:rPr lang="en-US" altLang="zh-CN" sz="1800" b="1" kern="1200" dirty="0" smtClean="0">
                <a:solidFill>
                  <a:srgbClr val="C00000"/>
                </a:solidFill>
                <a:effectLst/>
                <a:latin typeface="+mn-lt"/>
                <a:ea typeface="+mn-ea"/>
                <a:cs typeface="+mn-cs"/>
              </a:rPr>
              <a:t>9</a:t>
            </a:r>
            <a:r>
              <a:rPr lang="zh-CN" altLang="zh-CN" sz="1800" b="1" kern="1200" dirty="0" smtClean="0">
                <a:solidFill>
                  <a:srgbClr val="C00000"/>
                </a:solidFill>
                <a:effectLst/>
                <a:latin typeface="+mn-lt"/>
                <a:ea typeface="+mn-ea"/>
                <a:cs typeface="+mn-cs"/>
              </a:rPr>
              <a:t>　情节结构题</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理清线索</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明确作用</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564278"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853582"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6142886"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1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1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notesSlide" Target="../notesSlides/notesSlide11.xml"/><Relationship Id="rId7" Type="http://schemas.openxmlformats.org/officeDocument/2006/relationships/package" Target="../embeddings/Microsoft_Word___1.docx"/><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 Target="slide24.xml"/><Relationship Id="rId4" Type="http://schemas.openxmlformats.org/officeDocument/2006/relationships/slide" Target="slide12.xml"/></Relationships>
</file>

<file path=ppt/slides/_rels/slide2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13.emf"/><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24.xml"/></Relationships>
</file>

<file path=ppt/slides/_rels/slide3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2.xml"/><Relationship Id="rId1" Type="http://schemas.openxmlformats.org/officeDocument/2006/relationships/slideLayout" Target="../slideLayouts/slideLayout9.xml"/><Relationship Id="rId5" Type="http://schemas.openxmlformats.org/officeDocument/2006/relationships/slide" Target="slide46.xml"/><Relationship Id="rId4" Type="http://schemas.openxmlformats.org/officeDocument/2006/relationships/slide" Target="slide45.xml"/></Relationships>
</file>

<file path=ppt/slides/_rels/slide36.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2.xml"/><Relationship Id="rId1" Type="http://schemas.openxmlformats.org/officeDocument/2006/relationships/slideLayout" Target="../slideLayouts/slideLayout9.xml"/><Relationship Id="rId5" Type="http://schemas.openxmlformats.org/officeDocument/2006/relationships/slide" Target="slide46.xml"/><Relationship Id="rId4" Type="http://schemas.openxmlformats.org/officeDocument/2006/relationships/slide" Target="slide45.xml"/></Relationships>
</file>

<file path=ppt/slides/_rels/slide37.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2.xml"/><Relationship Id="rId1" Type="http://schemas.openxmlformats.org/officeDocument/2006/relationships/slideLayout" Target="../slideLayouts/slideLayout9.xml"/><Relationship Id="rId5" Type="http://schemas.openxmlformats.org/officeDocument/2006/relationships/slide" Target="slide46.xml"/><Relationship Id="rId4" Type="http://schemas.openxmlformats.org/officeDocument/2006/relationships/slide" Target="slide45.xml"/></Relationships>
</file>

<file path=ppt/slides/_rels/slide38.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2.xml"/><Relationship Id="rId1" Type="http://schemas.openxmlformats.org/officeDocument/2006/relationships/slideLayout" Target="../slideLayouts/slideLayout9.xml"/><Relationship Id="rId5" Type="http://schemas.openxmlformats.org/officeDocument/2006/relationships/slide" Target="slide46.xml"/><Relationship Id="rId4" Type="http://schemas.openxmlformats.org/officeDocument/2006/relationships/slide" Target="slide45.xml"/></Relationships>
</file>

<file path=ppt/slides/_rels/slide39.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2.xml"/><Relationship Id="rId1" Type="http://schemas.openxmlformats.org/officeDocument/2006/relationships/slideLayout" Target="../slideLayouts/slideLayout9.xml"/><Relationship Id="rId5" Type="http://schemas.openxmlformats.org/officeDocument/2006/relationships/slide" Target="slide46.xml"/><Relationship Id="rId4" Type="http://schemas.openxmlformats.org/officeDocument/2006/relationships/slide" Target="slide4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2.xml"/><Relationship Id="rId1" Type="http://schemas.openxmlformats.org/officeDocument/2006/relationships/slideLayout" Target="../slideLayouts/slideLayout9.xml"/><Relationship Id="rId5" Type="http://schemas.openxmlformats.org/officeDocument/2006/relationships/slide" Target="slide46.xml"/><Relationship Id="rId4" Type="http://schemas.openxmlformats.org/officeDocument/2006/relationships/slide" Target="slide45.xml"/></Relationships>
</file>

<file path=ppt/slides/_rels/slide41.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2.xml"/><Relationship Id="rId1" Type="http://schemas.openxmlformats.org/officeDocument/2006/relationships/slideLayout" Target="../slideLayouts/slideLayout9.xml"/><Relationship Id="rId5" Type="http://schemas.openxmlformats.org/officeDocument/2006/relationships/slide" Target="slide46.xml"/><Relationship Id="rId4" Type="http://schemas.openxmlformats.org/officeDocument/2006/relationships/slide" Target="slide45.xml"/></Relationships>
</file>

<file path=ppt/slides/_rels/slide42.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2.xml"/><Relationship Id="rId1" Type="http://schemas.openxmlformats.org/officeDocument/2006/relationships/slideLayout" Target="../slideLayouts/slideLayout10.xml"/><Relationship Id="rId5" Type="http://schemas.openxmlformats.org/officeDocument/2006/relationships/slide" Target="slide46.xml"/><Relationship Id="rId4" Type="http://schemas.openxmlformats.org/officeDocument/2006/relationships/slide" Target="slide45.xml"/></Relationships>
</file>

<file path=ppt/slides/_rels/slide43.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2.xml"/><Relationship Id="rId1" Type="http://schemas.openxmlformats.org/officeDocument/2006/relationships/slideLayout" Target="../slideLayouts/slideLayout10.xml"/><Relationship Id="rId5" Type="http://schemas.openxmlformats.org/officeDocument/2006/relationships/slide" Target="slide46.xml"/><Relationship Id="rId4" Type="http://schemas.openxmlformats.org/officeDocument/2006/relationships/slide" Target="slide45.xml"/></Relationships>
</file>

<file path=ppt/slides/_rels/slide44.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2.xml"/><Relationship Id="rId1" Type="http://schemas.openxmlformats.org/officeDocument/2006/relationships/slideLayout" Target="../slideLayouts/slideLayout10.xml"/><Relationship Id="rId5" Type="http://schemas.openxmlformats.org/officeDocument/2006/relationships/slide" Target="slide46.xml"/><Relationship Id="rId4" Type="http://schemas.openxmlformats.org/officeDocument/2006/relationships/slide" Target="slide45.xml"/></Relationships>
</file>

<file path=ppt/slides/_rels/slide45.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2.xml"/><Relationship Id="rId1" Type="http://schemas.openxmlformats.org/officeDocument/2006/relationships/slideLayout" Target="../slideLayouts/slideLayout10.xml"/><Relationship Id="rId5" Type="http://schemas.openxmlformats.org/officeDocument/2006/relationships/slide" Target="slide46.xml"/><Relationship Id="rId4" Type="http://schemas.openxmlformats.org/officeDocument/2006/relationships/slide" Target="slide45.xml"/></Relationships>
</file>

<file path=ppt/slides/_rels/slide46.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2.xml"/><Relationship Id="rId1" Type="http://schemas.openxmlformats.org/officeDocument/2006/relationships/slideLayout" Target="../slideLayouts/slideLayout10.xml"/><Relationship Id="rId5" Type="http://schemas.openxmlformats.org/officeDocument/2006/relationships/slide" Target="slide46.xml"/><Relationship Id="rId4" Type="http://schemas.openxmlformats.org/officeDocument/2006/relationships/slide" Target="slide4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题点四　小说阅读</a:t>
            </a:r>
          </a:p>
        </p:txBody>
      </p:sp>
    </p:spTree>
    <p:extLst>
      <p:ext uri="{BB962C8B-B14F-4D97-AF65-F5344CB8AC3E}">
        <p14:creationId xmlns:p14="http://schemas.microsoft.com/office/powerpoint/2010/main" val="1878451494"/>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4" name="矩形 3"/>
          <p:cNvSpPr>
            <a:spLocks noChangeAspect="1"/>
          </p:cNvSpPr>
          <p:nvPr/>
        </p:nvSpPr>
        <p:spPr>
          <a:xfrm>
            <a:off x="508000" y="1279151"/>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小说的结尾是令人欣慰的理想的结尾。请结合文本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从艺术结构、故事情节、审美心理、小说主题四个方面谈谈作者这样设置结尾的用意。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542518"/>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此题考查探究小说的结尾艺术。题目给出了探究的角度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可结合小说温馨而又出人意料的结尾在这四个方面的作用分析。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在艺术结构上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照应文题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如果没有结尾处这个情节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签不了字的离婚协议书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这个题目就无法成立。</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在故事情节上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结尾处故事情节的陡转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出乎读者的意料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使小说更具有故事性。</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在审美心理上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符合读者的心理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使读者的心情由低沉转为兴奋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更容易让读者与作者产生情感上的共鸣。</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在小说主题上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使主题更加彰显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凸显出爱情的美好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讴歌了爱情的伟大与坚贞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也反映出人类向往真挚爱情和美好生活的愿望。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3148045"/>
      </p:ext>
    </p:extLst>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pic>
        <p:nvPicPr>
          <p:cNvPr id="3" name="图片 2"/>
          <p:cNvPicPr>
            <a:picLocks noChangeAspect="1"/>
          </p:cNvPicPr>
          <p:nvPr/>
        </p:nvPicPr>
        <p:blipFill>
          <a:blip r:embed="rId2"/>
          <a:stretch>
            <a:fillRect/>
          </a:stretch>
        </p:blipFill>
        <p:spPr>
          <a:xfrm>
            <a:off x="389076" y="1367982"/>
            <a:ext cx="8365849" cy="4581298"/>
          </a:xfrm>
          <a:prstGeom prst="rect">
            <a:avLst/>
          </a:prstGeom>
        </p:spPr>
      </p:pic>
    </p:spTree>
    <p:extLst>
      <p:ext uri="{BB962C8B-B14F-4D97-AF65-F5344CB8AC3E}">
        <p14:creationId xmlns:p14="http://schemas.microsoft.com/office/powerpoint/2010/main" val="3632298390"/>
      </p:ext>
    </p:extLst>
  </p:cSld>
  <p:clrMapOvr>
    <a:masterClrMapping/>
  </p:clrMapOvr>
  <p:transition>
    <p:zoom dir="in"/>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96055"/>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一、整体情节结构分析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抓住线索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关注角度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结合手法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明确作用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整体情节结构分析包括两种基本题型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一是故事情节的梳理概括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二是情节结构特点及作用的分析。情节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是人物行为的记录仪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梳理情节结构应聚焦人物本身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让人物本身命运的演进成为故事情节的主干。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梳理概括小说的情节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可以从以下几个方面入手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理清小说结构层次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即开端、发展、高潮、结局。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寻找贯串小说的线索。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抓住小说中的重要场面、重要事件。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规范的答题格式一般为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何事。当然具体答题时需要根据小说内容和题目要求对这些要素作适当取舍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但核心要素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必须具备。答题时要注意按照情节发生发展的顺序表述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按照主谓宾的形式组织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切不可纠缠于细节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面面俱到。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dissolve/>
      </p:transition>
    </mc:Choice>
    <mc:Fallback xmlns="">
      <p:transition spd="slow">
        <p:dissolv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80679"/>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情节结构特点及作用的分析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要注意三点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小说的线索。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小说线索可以是小说中的某个人物、某个事物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也可以是作者的情感、小说的事件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还可以是故事中的空间、时间。可通过小说标题、小说的中心词寻找线索。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高考要求分析的小说线索多是双线结构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一明一暗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相互交织。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小说线索的作用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引起读者注意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使文章连贯等。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情节的安排技巧。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情节的安排一般有以下几种形式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顺叙、倒叙、插叙、补叙、平叙等。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结构安排的技巧。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在情节结构上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还要注意常见的结构技巧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悬念、抑扬、照应、伏笔、对比、衬托、铺垫、突转等。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3523250"/>
      </p:ext>
    </p:extLst>
  </p:cSld>
  <p:clrMapOvr>
    <a:masterClrMapping/>
  </p:clrMapOvr>
  <mc:AlternateContent xmlns:mc="http://schemas.openxmlformats.org/markup-compatibility/2006" xmlns:p14="http://schemas.microsoft.com/office/powerpoint/2010/main">
    <mc:Choice Requires="p14">
      <p:transition spd="slow" p14:dur="800">
        <p:cover dir="u"/>
      </p:transition>
    </mc:Choice>
    <mc:Fallback xmlns="">
      <p:transition spd="slow">
        <p:cover di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92739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解答此类题目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首先是找出线索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理清情节的来龙去脉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其次是由事见人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看情节发展如何为人物形象塑造服务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再次是见微知著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通过细节分析情节对表现主题的意义。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81214777"/>
      </p:ext>
    </p:extLst>
  </p:cSld>
  <p:clrMapOvr>
    <a:masterClrMapping/>
  </p:clrMapOvr>
  <mc:AlternateContent xmlns:mc="http://schemas.openxmlformats.org/markup-compatibility/2006" xmlns:p14="http://schemas.microsoft.com/office/powerpoint/2010/main">
    <mc:Choice Requires="p14">
      <p:transition spd="slow" p14:dur="800">
        <p:strips/>
      </p:transition>
    </mc:Choice>
    <mc:Fallback xmlns="">
      <p:transition spd="slow">
        <p:strip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96055"/>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1(2016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战</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迈尔尼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我在伦敦被炸伤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住进了医院。我的军旅生涯就此黯然结束。我对自己很失望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对这场战争也很失望。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一天深夜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我想给一位朋友打电话。接线生把我的电话接到了一位妇女的电话线上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她当时也正准备跟别人通话。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我是格罗斯文诺</a:t>
            </a:r>
            <a:r>
              <a:rPr lang="en-US" altLang="zh-CN" sz="2200" dirty="0">
                <a:solidFill>
                  <a:srgbClr val="000000"/>
                </a:solidFill>
                <a:latin typeface="Times New Roman" panose="02020603050405020304" pitchFamily="18" charset="0"/>
                <a:cs typeface="Times New Roman" panose="02020603050405020304" pitchFamily="18" charset="0"/>
              </a:rPr>
              <a:t>8829,”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我听见她对接线生说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我要的是汉姆普斯特的号码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你接错了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那个倒霉蛋并不想跟我通话。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我忙插嘴。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她的声音很柔和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也很清晰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我立刻喜欢上了它。我们相互致歉后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挂上了话筒。可是两分钟后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我又拨通了她的号码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也许是命中注定我们要通话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我们在电话中交谈了</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多分钟。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385508"/>
      </p:ext>
    </p:extLst>
  </p:cSld>
  <p:clrMapOvr>
    <a:masterClrMapping/>
  </p:clrMapOvr>
  <mc:AlternateContent xmlns:mc="http://schemas.openxmlformats.org/markup-compatibility/2006" xmlns:p14="http://schemas.microsoft.com/office/powerpoint/2010/main">
    <mc:Choice Requires="p14">
      <p:transition spd="slow" p14:dur="800">
        <p:randomBar/>
      </p:transition>
    </mc:Choice>
    <mc:Fallback xmlns="">
      <p:transition spd="slow">
        <p:randomBa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你干吗三更半夜找人说话呢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我跟她说了原因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然后反问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那么你呢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她说她老母亲睡不好觉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她常常深夜打电话与她聊聊天。之后我们又谈了谈彼此正在读的几本书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还有这场战争。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我有好多年没这样畅快地跟人说话了。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就到这里吧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晚安。祝你做个好梦。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第二天整整一天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我老在想昨晚的对话情形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想她的机智、大方、热情和幽默感。当然还有那悦耳的口音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那么富有魅力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像乐曲一样老在我的脑海里回旋。到了晚上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我简直什么也看不进。午夜时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格罗斯文诺</a:t>
            </a:r>
            <a:r>
              <a:rPr lang="en-US" altLang="zh-CN" sz="2200" dirty="0">
                <a:solidFill>
                  <a:srgbClr val="000000"/>
                </a:solidFill>
                <a:latin typeface="Times New Roman" panose="02020603050405020304" pitchFamily="18" charset="0"/>
                <a:cs typeface="Times New Roman" panose="02020603050405020304" pitchFamily="18" charset="0"/>
              </a:rPr>
              <a:t>8829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老在我脑海里闪现。我实在难以忍受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颤抖着拨了那个号码。电话线彼端的铃声刚响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就马上被人接起来。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真对不起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打扰你了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我们继续谈昨晚的话题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33852272"/>
      </p:ext>
    </p:extLst>
  </p:cSld>
  <p:clrMapOvr>
    <a:masterClrMapping/>
  </p:clrMapOvr>
  <mc:AlternateContent xmlns:mc="http://schemas.openxmlformats.org/markup-compatibility/2006" xmlns:p14="http://schemas.microsoft.com/office/powerpoint/2010/main">
    <mc:Choice Requires="p14">
      <p:transition spd="slow" p14:dur="800">
        <p:wipe dir="u"/>
      </p:transition>
    </mc:Choice>
    <mc:Fallback xmlns="">
      <p:transition spd="slow">
        <p:wipe di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0801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没说行还是不行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她立即谈起了巴尔扎克的小说《贝姨》。不到两分钟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我们就相互开起玩笑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好像是多年的至交。这次我们谈了</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分钟。午夜时光和相互的不认识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打破了两人初交时的拘谨。我提议彼此介绍一下各自的身份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可是她婉言谢绝了。她说这会把事情全弄糟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不过她留下了我的电话号码。我一再许诺为她保密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直到战争结束。于是她说了一些她的情况</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岁时她嫁给一个自己不喜欢的男人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以后一直分居。她今年</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唯一的儿子在前不久的一次空袭中被炸死了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年仅</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岁。他是她的一切。她常常跟他说话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好像他还活着。她形容他像朝霞一样美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就跟她自己一样。于是她给我留下了一幅美丽的肖像。我说她一定很美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你怎么知道的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1223634"/>
      </p:ext>
    </p:extLst>
  </p:cSld>
  <p:clrMapOvr>
    <a:masterClrMapping/>
  </p:clrMapOvr>
  <mc:AlternateContent xmlns:mc="http://schemas.openxmlformats.org/markup-compatibility/2006" xmlns:p14="http://schemas.microsoft.com/office/powerpoint/2010/main">
    <mc:Choice Requires="p14">
      <p:transition spd="slow" p14:dur="800">
        <p:cover dir="ld"/>
      </p:transition>
    </mc:Choice>
    <mc:Fallback xmlns="">
      <p:transition spd="slow">
        <p:cover dir="l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772816"/>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我们越来越相互依赖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什么都谈。我们在大部分话题上看法相似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包括对战争的看法。我们开始读同样的书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以增加谈话的情趣。每天夜晚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不管多晚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我们都要通一次话。如果哪天我因事出城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没能通话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她就会埋怨说她那天晚上寂寞得辗转难眠。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随着时间的推移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我愈来愈渴望见到她。我有时吓唬她说我要找辆出租车立刻奔到她跟前。可是她不允许。她说如果我们相见后发现彼此并不相爱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她会死掉的。整整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我是在期待中度过的。我们的爱情虽然近在咫尺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却绕过了狂暴的感情波澜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正平稳地驶向永恒的彼岸。通话的魅力胜过了秋波和拥抱。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5331326"/>
      </p:ext>
    </p:extLst>
  </p:cSld>
  <p:clrMapOvr>
    <a:masterClrMapping/>
  </p:clrMapOvr>
  <mc:AlternateContent xmlns:mc="http://schemas.openxmlformats.org/markup-compatibility/2006" xmlns:p14="http://schemas.microsoft.com/office/powerpoint/2010/main">
    <mc:Choice Requires="p14">
      <p:transition spd="slow" p14:dur="800">
        <p:fade thruBlk="1"/>
      </p:transition>
    </mc:Choice>
    <mc:Fallback xmlns="">
      <p:transition spd="slow">
        <p:fade thruBlk="1"/>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我刚从乡间赶回伦敦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就连忙拿起话筒拨她的号码。一阵嘶哑的尖叫声代替了往日那清脆悦耳的银铃声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我顿时感到一阵晕眩。这意味着那条电话线出了故障或者被拆除了。第二天仍旧是嘶哑的尖叫。我找到接线生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请求他们帮我查查格罗斯文诺</a:t>
            </a:r>
            <a:r>
              <a:rPr lang="en-US" altLang="zh-CN" sz="2200" dirty="0">
                <a:solidFill>
                  <a:srgbClr val="000000"/>
                </a:solidFill>
                <a:latin typeface="Times New Roman" panose="02020603050405020304" pitchFamily="18" charset="0"/>
                <a:cs typeface="Times New Roman" panose="02020603050405020304" pitchFamily="18" charset="0"/>
              </a:rPr>
              <a:t>8829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起先他们不理睬我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因为我说不出她的名字。后来一位富有同情心的接线小姐答应帮我查查。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你好像很焦急。是吗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这个号码所属的那片区域前天夜里挨了炸弹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号码主人叫</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请你别说了。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我放下了话筒。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沈东子译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3527561"/>
      </p:ext>
    </p:extLst>
  </p:cSld>
  <p:clrMapOvr>
    <a:masterClrMapping/>
  </p:clrMapOvr>
  <mc:AlternateContent xmlns:mc="http://schemas.openxmlformats.org/markup-compatibility/2006" xmlns:p14="http://schemas.microsoft.com/office/powerpoint/2010/main">
    <mc:Choice Requires="p14">
      <p:transition spd="slow" p14:dur="800">
        <p:wipe dir="u"/>
      </p:transition>
    </mc:Choice>
    <mc:Fallback xmlns="">
      <p:transition spd="slow">
        <p:wipe di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124744"/>
            <a:ext cx="205056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要点</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梳理</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N04.eps" descr="id:2147488827;FounderCES"/>
          <p:cNvPicPr/>
          <p:nvPr/>
        </p:nvPicPr>
        <p:blipFill>
          <a:blip r:embed="rId2"/>
          <a:stretch>
            <a:fillRect/>
          </a:stretch>
        </p:blipFill>
        <p:spPr>
          <a:xfrm>
            <a:off x="323528" y="1860084"/>
            <a:ext cx="8640960" cy="3801164"/>
          </a:xfrm>
          <a:prstGeom prst="rect">
            <a:avLst/>
          </a:prstGeom>
        </p:spPr>
      </p:pic>
    </p:spTree>
    <p:extLst>
      <p:ext uri="{BB962C8B-B14F-4D97-AF65-F5344CB8AC3E}">
        <p14:creationId xmlns:p14="http://schemas.microsoft.com/office/powerpoint/2010/main" val="1973581107"/>
      </p:ext>
    </p:extLst>
  </p:cSld>
  <p:clrMapOvr>
    <a:masterClrMapping/>
  </p:clrMapOvr>
  <mc:AlternateContent xmlns:mc="http://schemas.openxmlformats.org/markup-compatibility/2006" xmlns:p14="http://schemas.microsoft.com/office/powerpoint/2010/main">
    <mc:Choice Requires="p14">
      <p:transition spd="slow" p14:dur="2000">
        <p:split dir="in"/>
      </p:transition>
    </mc:Choice>
    <mc:Fallback xmlns="">
      <p:transition spd="slow">
        <p:split dir="in"/>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读文有道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抓人物特点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战争中的伤兵。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格罗斯文诺</a:t>
            </a:r>
            <a:r>
              <a:rPr lang="en-US" altLang="zh-CN" sz="2200" dirty="0">
                <a:solidFill>
                  <a:srgbClr val="000000"/>
                </a:solidFill>
                <a:latin typeface="Times New Roman" panose="02020603050405020304" pitchFamily="18" charset="0"/>
                <a:cs typeface="Times New Roman" panose="02020603050405020304" pitchFamily="18" charset="0"/>
              </a:rPr>
              <a:t>8829,</a:t>
            </a:r>
            <a:r>
              <a:rPr lang="zh-CN" altLang="zh-CN" sz="2200" dirty="0">
                <a:solidFill>
                  <a:srgbClr val="000000"/>
                </a:solidFill>
                <a:latin typeface="Times New Roman" panose="02020603050405020304" pitchFamily="18" charset="0"/>
                <a:cs typeface="Times New Roman" panose="02020603050405020304" pitchFamily="18" charset="0"/>
              </a:rPr>
              <a:t>战争中几乎失去一切的单身女子。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理情节关系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一次偶然的错接电话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成了无话不谈的朋友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我们相互依靠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相互安慰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由相知到相恋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畅想爱情的甜蜜和婚姻的幸福时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可恶的战争却夺去了她的生命。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9852710"/>
      </p:ext>
    </p:extLst>
  </p:cSld>
  <p:clrMapOvr>
    <a:masterClrMapping/>
  </p:clrMapOvr>
  <mc:AlternateContent xmlns:mc="http://schemas.openxmlformats.org/markup-compatibility/2006" xmlns:p14="http://schemas.microsoft.com/office/powerpoint/2010/main">
    <mc:Choice Requires="p14">
      <p:transition spd="slow" p14:dur="800">
        <p:fade thruBlk="1"/>
      </p:transition>
    </mc:Choice>
    <mc:Fallback xmlns="">
      <p:transition spd="slow">
        <p:fade thruBlk="1"/>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02865"/>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899693865"/>
              </p:ext>
            </p:extLst>
          </p:nvPr>
        </p:nvGraphicFramePr>
        <p:xfrm>
          <a:off x="508000" y="3038969"/>
          <a:ext cx="8128000" cy="1614167"/>
        </p:xfrm>
        <a:graphic>
          <a:graphicData uri="http://schemas.openxmlformats.org/presentationml/2006/ole">
            <mc:AlternateContent xmlns:mc="http://schemas.openxmlformats.org/markup-compatibility/2006">
              <mc:Choice xmlns:v="urn:schemas-microsoft-com:vml" Requires="v">
                <p:oleObj spid="_x0000_s7180" name="文档" r:id="rId7" imgW="3837032" imgH="761373" progId="Word.Document.12">
                  <p:embed/>
                </p:oleObj>
              </mc:Choice>
              <mc:Fallback>
                <p:oleObj name="文档" r:id="rId7" imgW="3837032" imgH="761373" progId="Word.Document.12">
                  <p:embed/>
                  <p:pic>
                    <p:nvPicPr>
                      <p:cNvPr id="0" name=""/>
                      <p:cNvPicPr/>
                      <p:nvPr/>
                    </p:nvPicPr>
                    <p:blipFill>
                      <a:blip r:embed="rId8"/>
                      <a:stretch>
                        <a:fillRect/>
                      </a:stretch>
                    </p:blipFill>
                    <p:spPr>
                      <a:xfrm>
                        <a:off x="508000" y="3038969"/>
                        <a:ext cx="8128000" cy="1614167"/>
                      </a:xfrm>
                      <a:prstGeom prst="rect">
                        <a:avLst/>
                      </a:prstGeom>
                    </p:spPr>
                  </p:pic>
                </p:oleObj>
              </mc:Fallback>
            </mc:AlternateContent>
          </a:graphicData>
        </a:graphic>
      </p:graphicFrame>
    </p:spTree>
    <p:extLst>
      <p:ext uri="{BB962C8B-B14F-4D97-AF65-F5344CB8AC3E}">
        <p14:creationId xmlns:p14="http://schemas.microsoft.com/office/powerpoint/2010/main" val="69888901"/>
      </p:ext>
    </p:extLst>
  </p:cSld>
  <p:clrMapOvr>
    <a:masterClrMapping/>
  </p:clrMapOvr>
  <mc:AlternateContent xmlns:mc="http://schemas.openxmlformats.org/markup-compatibility/2006" xmlns:p14="http://schemas.microsoft.com/office/powerpoint/2010/main">
    <mc:Choice Requires="p14">
      <p:transition spd="slow" p14:dur="800">
        <p:wipe dir="u"/>
      </p:transition>
    </mc:Choice>
    <mc:Fallback xmlns="">
      <p:transition spd="slow">
        <p:wipe di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669084"/>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电话连接人物</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将两人连接在一起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偶然与必然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凸显战争中人生的戏剧性。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电话安排情节</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两人通过电话相识、相知、相恋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推动情节发展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人物的言行、心理、情感通过电话表现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塑造了人物形象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电话不通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预示了人物命运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增加了想象空间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表现了小说主题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反映了小说的构思精妙。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塑造人物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推动情节发展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表现小说主题。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9481474"/>
      </p:ext>
    </p:extLst>
  </p:cSld>
  <p:clrMapOvr>
    <a:masterClrMapping/>
  </p:clrMapOvr>
  <mc:AlternateContent xmlns:mc="http://schemas.openxmlformats.org/markup-compatibility/2006" xmlns:p14="http://schemas.microsoft.com/office/powerpoint/2010/main">
    <mc:Choice Requires="p14">
      <p:transition spd="slow" p14:dur="800">
        <p:cover dir="ru"/>
      </p:transition>
    </mc:Choice>
    <mc:Fallback xmlns="">
      <p:transition spd="slow">
        <p:cover dir="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一个电话将两人命运连在一起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偶然与必然交错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凸显了战争背景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强化了戏剧性情节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主人公言行主要通过电话聊天呈现出来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便于透露人物心声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使人物形象更真实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电话交流的限制性给小说留下较多空白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丰富了人物与主题的想象空间。</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9748297"/>
      </p:ext>
    </p:extLst>
  </p:cSld>
  <p:clrMapOvr>
    <a:masterClrMapping/>
  </p:clrMapOvr>
  <mc:AlternateContent xmlns:mc="http://schemas.openxmlformats.org/markup-compatibility/2006" xmlns:p14="http://schemas.microsoft.com/office/powerpoint/2010/main">
    <mc:Choice Requires="p14">
      <p:transition spd="slow" p14:dur="800">
        <p:cut/>
      </p:transition>
    </mc:Choice>
    <mc:Fallback xmlns="">
      <p:transition spd="slow">
        <p:cu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473453"/>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二、分析段落作用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找准位置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联系环境、人物、情节与主题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这类题型主要考查对情节作用的概括、分析、鉴赏能力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提问形式主要有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文章开头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结尾写某某情节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某情节对全文情节的展开有什么作用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请具体说明。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这类题可以从两个大的角度考虑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一是内容上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二是结构上。内容上是指情节与环境、人物、主题、读者之间的作用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结构上是指情节本身的作用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与其他情节之间的作用。另外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要注意根据提问形式来确定答题角度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如果是单一角度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即给定了答题角度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就按照给定角度来答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如果是综合角度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即没有给出明确的角度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就需要从以下五个方面来考虑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split dir="in"/>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矩形 5"/>
          <p:cNvSpPr>
            <a:spLocks noChangeAspect="1"/>
          </p:cNvSpPr>
          <p:nvPr/>
        </p:nvSpPr>
        <p:spPr>
          <a:xfrm>
            <a:off x="508000" y="1617145"/>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从情节与小说环境的关系角度考虑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常用术语有突出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人物活动的环境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使环境更具典型性等。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从情节与人物形象的关系角度考虑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常用术语有塑造了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的性格或精神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刻画了人物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的心理等。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从情节与小说主题的关系角度考虑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常用术语有揭示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表达、寄托、暗示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突出主题等。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从情节与其他情节的关系角度考虑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常用术语有埋下伏笔、设置悬念、铺垫照应、推动情节发展、对比衬托、承上启下等。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从情节与读者感受的关系角度考虑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常用术语有设置悬念、吸引读者注意力、引起读者的阅读兴趣、引发读者思考等。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1033304"/>
      </p:ext>
    </p:extLst>
  </p:cSld>
  <p:clrMapOvr>
    <a:masterClrMapping/>
  </p:clrMapOvr>
  <p:transition spd="slow">
    <p:pull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这类题型的规范的答题格式一般为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体现点。所谓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是指作用是什么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一般要用术语来答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是指这个作用在文中是如何体现出来的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必须结合文本具体内容分析。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6198390"/>
      </p:ext>
    </p:extLst>
  </p:cSld>
  <p:clrMapOvr>
    <a:masterClrMapping/>
  </p:clrMapOvr>
  <p:transition spd="slow">
    <p:randomBa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矩形 4"/>
          <p:cNvSpPr>
            <a:spLocks noChangeAspect="1"/>
          </p:cNvSpPr>
          <p:nvPr/>
        </p:nvSpPr>
        <p:spPr>
          <a:xfrm>
            <a:off x="508000" y="1473453"/>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独臂先生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杨小凡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药都自然出名医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何况又是华佗的后代。华济生一出诊便闻名百里。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到了四十岁上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更是妙手回春。不敢说药到病除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但只要不是死症没有他治不了的。当时病人及家人们有这样一说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华先生说没治了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死时都是笑着的。这意思很明显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华先生是不会错诊的。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他治不了的病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就是命该如此了。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华济生从此也更加自信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整个儿一副圣祖华佗再生的架势。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华先生刚开大门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便见一辆载一瞎眼老妇人的独轮车停在门前。推车的汉子见华先生出门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跪倒便拜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请先生救救俺娘。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77262"/>
      </p:ext>
    </p:extLst>
  </p:cSld>
  <p:clrMapOvr>
    <a:masterClrMapping/>
  </p:clrMapOvr>
  <p:transition spd="slow">
    <p:pull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380679"/>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华济生先观了一下老妇人铁青的脸色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看了舌苔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把脉片刻后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停了少顷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起身向门外走去。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汉子一步跟上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我娘的病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快回去弄点老人喜欢吃的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别亏了她的嘴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这就算你的孝道了。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说着掏出一把钱递过来。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天底下没有治不好的病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我不信俺娘不行了。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汉子接过来铜钱又撒了一地。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推我回吧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华先生说了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瞎老妇人呻吟着。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什么神医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汉子仍然不服气地嚷道。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这是断肠疔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眼下大肠都烂了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神仙也是治不好的。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华济生劝慰说。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要是有人能治好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我砸你的招牌。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汉子怒目发誓。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别说砸招牌了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你娘能挨过百天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我砍给你一只胳膊。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华济生拂袖而去。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3300191"/>
      </p:ext>
    </p:extLst>
  </p:cSld>
  <p:clrMapOvr>
    <a:masterClrMapping/>
  </p:clrMapOvr>
  <p:transition spd="slow">
    <p:cut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46306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七七四十九天后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汉子扶着老母直奔华济生的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济世堂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还不把这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济世堂</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的招牌砸了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华济生抬头审视红光满面的老妇人片刻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一句话没说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拎起一把风快的药铲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把左胳膊压在座凳上一闭眼举铲而下。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你不能啊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一声大叫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药铲被汉子夺下。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男人一口唾沫一个钉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还能让大风卷了舌头。留一只胳膊就够我用了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砍掉一只我就能记一辈子。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华济生痛苦地坐在凳子上。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你断我没治了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我还真等着死呢。可自打我吃了爬进碗中的一个活物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病竟慢慢地好了。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瞎老妇人迷惑地说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我正想找你问个究竟呢。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华济生起身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来回走了足足十趟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忽然拉住老妇人的手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我差点害了你老人家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生吃醋泡蜇过蜉蝣的公蝎是能治这病的。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656640"/>
      </p:ext>
    </p:extLst>
  </p:cSld>
  <p:clrMapOvr>
    <a:masterClrMapping/>
  </p:clrMapOvr>
  <p:transition spd="slow">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题型</a:t>
            </a:r>
            <a:r>
              <a:rPr lang="en-US" altLang="zh-CN" dirty="0"/>
              <a:t>9</a:t>
            </a:r>
            <a:r>
              <a:rPr lang="zh-CN" altLang="zh-CN" dirty="0"/>
              <a:t>　情节结构题</a:t>
            </a:r>
            <a:r>
              <a:rPr lang="en-US" altLang="zh-CN" dirty="0"/>
              <a:t>:</a:t>
            </a:r>
            <a:r>
              <a:rPr lang="zh-CN" altLang="zh-CN" dirty="0"/>
              <a:t/>
            </a:r>
            <a:br>
              <a:rPr lang="zh-CN" altLang="zh-CN" dirty="0"/>
            </a:br>
            <a:r>
              <a:rPr lang="en-US" altLang="zh-CN" dirty="0" smtClean="0"/>
              <a:t>       </a:t>
            </a:r>
            <a:r>
              <a:rPr lang="zh-CN" altLang="zh-CN" dirty="0" smtClean="0"/>
              <a:t>理</a:t>
            </a:r>
            <a:r>
              <a:rPr lang="zh-CN" altLang="zh-CN" dirty="0"/>
              <a:t>清线索</a:t>
            </a:r>
            <a:r>
              <a:rPr lang="en-US" altLang="zh-CN" dirty="0"/>
              <a:t>,</a:t>
            </a:r>
            <a:r>
              <a:rPr lang="zh-CN" altLang="zh-CN" dirty="0"/>
              <a:t>明确作用</a:t>
            </a:r>
          </a:p>
        </p:txBody>
      </p:sp>
    </p:spTree>
    <p:extLst>
      <p:ext uri="{BB962C8B-B14F-4D97-AF65-F5344CB8AC3E}">
        <p14:creationId xmlns:p14="http://schemas.microsoft.com/office/powerpoint/2010/main" val="1256779752"/>
      </p:ext>
    </p:extLst>
  </p:cSld>
  <p:clrMapOvr>
    <a:masterClrMapping/>
  </p:clrMapOvr>
  <p:transition spd="slow">
    <p:pull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送走汉子和老妇人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华济生便摘了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济世堂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金匾。从此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无论干啥就只用右手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左手总是背到背后。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后人给华济生塑像的时候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明明两只手都塑在前面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可第二天左手硬是又背到了后边。人们便称华济生为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独臂先生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药都中医只用右手把脉便沿袭下来。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30249795"/>
      </p:ext>
    </p:extLst>
  </p:cSld>
  <p:clrMapOvr>
    <a:masterClrMapping/>
  </p:clrMapOvr>
  <p:transition spd="slow">
    <p:pull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读文有道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抓人物特点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华济生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华佗后裔、中医名家、因误诊成为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独臂先生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理情节关系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华济生诊断一老妇人患断肠疔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并预言老人活不过百日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后老人奇迹自愈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于是他想自废左臂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被老人儿子拦下。从此只用右手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被人称为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独臂先生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8596124"/>
      </p:ext>
    </p:extLst>
  </p:cSld>
  <p:clrMapOvr>
    <a:masterClrMapping/>
  </p:clrMapOvr>
  <p:transition spd="slow">
    <p:randomBa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223928"/>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873148588"/>
              </p:ext>
            </p:extLst>
          </p:nvPr>
        </p:nvGraphicFramePr>
        <p:xfrm>
          <a:off x="508000" y="3160032"/>
          <a:ext cx="8128000" cy="1493104"/>
        </p:xfrm>
        <a:graphic>
          <a:graphicData uri="http://schemas.openxmlformats.org/presentationml/2006/ole">
            <mc:AlternateContent xmlns:mc="http://schemas.openxmlformats.org/markup-compatibility/2006">
              <mc:Choice xmlns:v="urn:schemas-microsoft-com:vml" Requires="v">
                <p:oleObj spid="_x0000_s25606" name="文档" r:id="rId6" imgW="3837032" imgH="704855" progId="Word.Document.12">
                  <p:embed/>
                </p:oleObj>
              </mc:Choice>
              <mc:Fallback>
                <p:oleObj name="文档" r:id="rId6" imgW="3837032" imgH="704855" progId="Word.Document.12">
                  <p:embed/>
                  <p:pic>
                    <p:nvPicPr>
                      <p:cNvPr id="0" name=""/>
                      <p:cNvPicPr/>
                      <p:nvPr/>
                    </p:nvPicPr>
                    <p:blipFill>
                      <a:blip r:embed="rId7"/>
                      <a:stretch>
                        <a:fillRect/>
                      </a:stretch>
                    </p:blipFill>
                    <p:spPr>
                      <a:xfrm>
                        <a:off x="508000" y="3160032"/>
                        <a:ext cx="8128000" cy="1493104"/>
                      </a:xfrm>
                      <a:prstGeom prst="rect">
                        <a:avLst/>
                      </a:prstGeom>
                    </p:spPr>
                  </p:pic>
                </p:oleObj>
              </mc:Fallback>
            </mc:AlternateContent>
          </a:graphicData>
        </a:graphic>
      </p:graphicFrame>
    </p:spTree>
    <p:extLst>
      <p:ext uri="{BB962C8B-B14F-4D97-AF65-F5344CB8AC3E}">
        <p14:creationId xmlns:p14="http://schemas.microsoft.com/office/powerpoint/2010/main" val="3476769242"/>
      </p:ext>
    </p:extLst>
  </p:cSld>
  <p:clrMapOvr>
    <a:masterClrMapping/>
  </p:clrMapOvr>
  <p:transition spd="slow">
    <p:cover dir="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67874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对小说局部情节作用的分析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要注意五个角度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环境、情节、人物、主题、读者。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此处是小说结尾部分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可排除环境关系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情节与情节</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使故事更加完整。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情节与人物</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此处才点出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独臂先生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呼应标题。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情节与主题</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凸显了华济生先生的自责、医德。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情节与读者</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有一种浪漫主义色彩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给人带来美的感受。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4647018"/>
      </p:ext>
    </p:extLst>
  </p:cSld>
  <p:clrMapOvr>
    <a:masterClrMapping/>
  </p:clrMapOvr>
  <p:transition spd="slow">
    <p:cu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小说最后虽有浪漫主义气息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但是与小说整体氛围依然是一致的。</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从标题看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独臂先生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到此才呈现出独臂的形象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从情节看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增加这个尾声部分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使情节更为完整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从内容看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小说开头和治病的药方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都有浓郁的民间故事的色彩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与结尾的浪漫色彩相一致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从人物形象塑造看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这样使主人公的自省、自责意识更能强烈地表达出来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从主题看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浪漫的结尾深化了主题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医者不仅要医术高明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更要医德高尚。</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4899283"/>
      </p:ext>
    </p:extLst>
  </p:cSld>
  <p:clrMapOvr>
    <a:masterClrMapping/>
  </p:clrMapOvr>
  <p:transition spd="slow">
    <p:cover dir="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5" name="矩形 4"/>
          <p:cNvSpPr>
            <a:spLocks noChangeAspect="1"/>
          </p:cNvSpPr>
          <p:nvPr/>
        </p:nvSpPr>
        <p:spPr>
          <a:xfrm>
            <a:off x="508000" y="1628800"/>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丁家斋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孙方友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北下街位于陈州城西南角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南起西关大街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北至朱家街。很早的时候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北下街就是回族群居的老街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到了清朝年间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回族聚居点不断由城内的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回族巷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向西扩展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北下街一带回民不断增多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只是少了一个清真寺。清末时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居住在西大街的沙、马两家富户捐资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在路西搭了个席棚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回民们开始就近在此礼拜。直到</a:t>
            </a: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伊斯兰教徒才开始集资筹建清真寺。再后来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越来越多的回民围寺而居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形成了较大的回民区。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椭圆 5">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7" name="椭圆 6">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8" name="椭圆 7">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val="3293277848"/>
      </p:ext>
    </p:extLst>
  </p:cSld>
  <p:clrMapOvr>
    <a:masterClrMapping/>
  </p:clrMapOvr>
  <p:transition spd="slow">
    <p:cover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清末民国时期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西关大街的商业繁盛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也给北下街的回族同胞带来了商机。他们纷纷做起清真风味小吃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而且很快形成了气候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打出了名气。如豆沫、羊肉胡辣汤、牛骨髓油茶、绿豆糊涂、羊肉水煎包等各有特色。名气大的有盖家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宝隆铺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的小苏肉、牛肉丸子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马家烧饼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白家豆腐脑儿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丁家斋八宝莲子粥。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白家豆腐脑儿配有煮熟的咸黄豆、酱胡萝卜、黄瓜丁、酱油盐卤和适量的卤汤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卤汁鲜美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豆腐软嫩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色泽明快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老少皆宜。丁家斋八宝莲子粥是用江米、薏仁米熬制而成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每碗现加糖莲子、糖百合、瓜条、葡萄干儿、桃仁、杏仁、瓜子仁等多种果料和白糖桂花。糯甜、味香、爽口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且又营养丰富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颇受顾客青睐。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椭圆 5">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7" name="椭圆 6">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8" name="椭圆 7">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val="2654665987"/>
      </p:ext>
    </p:extLst>
  </p:cSld>
  <p:clrMapOvr>
    <a:masterClrMapping/>
  </p:clrMapOvr>
  <p:transition spd="slow">
    <p:blinds/>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4" name="矩形 3"/>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传说掌柜白福祥的嗓音非常好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他站在店前一声吆喝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顺风能传到朱家街。白家和丁家的店铺挨着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席棚相连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白福祥年过古稀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身板硬朗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还能站坛前卖豆腐脑儿。丁家的老主人丁百仟已过世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接班的少掌柜丁海是丁百仟的三儿子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进铺子当掌柜的那一年才</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熬粥配料已很内行。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椭圆 5">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7" name="椭圆 6">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8" name="椭圆 7">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val="90778038"/>
      </p:ext>
    </p:extLst>
  </p:cSld>
  <p:clrMapOvr>
    <a:masterClrMapping/>
  </p:clrMapOvr>
  <p:transition spd="slow">
    <p:pull dir="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3" name="矩形 2"/>
          <p:cNvSpPr>
            <a:spLocks noChangeAspect="1"/>
          </p:cNvSpPr>
          <p:nvPr/>
        </p:nvSpPr>
        <p:spPr>
          <a:xfrm>
            <a:off x="508000" y="141277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与白家豆腐脑儿相比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无论制作方法和配料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丁家斋的八宝莲子粥皆属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贵族粥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是有钱人喝的。由于它配料高档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卖价也高。当时一碗豆腐脑是一文钱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而莲子粥就需十文钱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所以前来喝粥的客人多是中等以上的人家。为能与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贵人吃贵物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配套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丁家的铺子也比较高档一些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八仙桌、石鼓凳、明窗亮几。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丁记八宝莲子粥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的招牌据说是当年丁海的爷爷专请名人写的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花了</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两银子。与丁家相比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白家就显得寒酸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低桌子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小矮凳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而且又破又旧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油腻腻的样子。又由于所卖的是价格低廉的大众食品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前来喝豆腐脑儿的人也多是引车卖浆之流。对这种人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低桌矮凳自然也就可以了。每每开张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摆在街边处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上面搭卷棚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给人一种很临时的感觉。前来吃饭的人也多是慌里慌张的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全不像进丁家斋喝八宝粥的客人那样把吃饭当成了某种享受。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椭圆 5">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7" name="椭圆 6">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8" name="椭圆 7">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val="920065305"/>
      </p:ext>
    </p:extLst>
  </p:cSld>
  <p:clrMapOvr>
    <a:masterClrMapping/>
  </p:clrMapOvr>
  <p:transition spd="slow">
    <p:cover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丁海就有点儿看不起白家了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觉得白家太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下里巴人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与他们为邻总有点儿掉份儿之感。开始的时候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他还有点儿顾及父辈们的交情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每天早晨开张还时不时向白老板打声招呼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可后来就很少正眼朝白家卷棚瞧了。为能抬高自家的身价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丁海开始装修门面。他花钱将店门重漆一遍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门前的走廊间原来是砖铺地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现在换成了大理石的。店门两旁还放了两尊青田石狮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又摆了几盆时令大花盆。为与花盆对称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还在屋檐下挂了四个山东莱州的红绣球。如此一翻新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丁家斋更加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阳春白雪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更让白家显得寒酸。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椭圆 5">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7" name="椭圆 6">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8" name="椭圆 7">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val="2824201279"/>
      </p:ext>
    </p:extLst>
  </p:cSld>
  <p:clrMapOvr>
    <a:masterClrMapping/>
  </p:clrMapOvr>
  <p:transition spd="slow">
    <p:randomBa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【考点考情】</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小说作为文学类文本阅读的主要体裁多年连续考查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题型固定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难度适中。从命题考查的角度来讲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对情节结构的考查具有较强的综合性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它与小说环境、情节、人物、主题紧密联系。值得注意的是高考考查重点的变化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即由过去单一地从局部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某一情节、段落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切入考查转为更加注重小说情节设置及宏观结构特点的整体考查。因此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二轮复习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既要注意整体结构的把握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也要注意局部作用的分析。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307183"/>
      </p:ext>
    </p:extLst>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3" name="矩形 2"/>
          <p:cNvSpPr>
            <a:spLocks noChangeAspect="1"/>
          </p:cNvSpPr>
          <p:nvPr/>
        </p:nvSpPr>
        <p:spPr>
          <a:xfrm>
            <a:off x="508000" y="1349830"/>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让丁海不解的是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他如此这般非但没引起白福祥的不满和嫉妒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相反他还非常高兴似的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每见到丁海就禁不住由衷地祝贺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而且能让人看得出那是一种真诚与善意的祝贺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毫无虚伪之处。这就让丁海有些犯难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丁、白两家店铺相邻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世代友睦。他原以为自己如此朝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贵族化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发展能引起白家的忌恨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然后搬迁或将店铺转让于他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那样他就可以再将铺面扩大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使丁家斋彻头彻尾变成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阳春白雪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专赚富人们的银子。不想白老汉如此死脑筋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欺负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他还表示由衷的祝贺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仿佛丁家的生意是他白家的一样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跟这种毫无野心的人为邻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除非辈辈平庸下去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决不会有大的发展。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曾有那么几天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他看白家一直无动于衷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心想你不搬我搬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可又一想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回族巷是小吃一条街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如果离开此黄金地段生意肯定会受损不说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自己花这么多钱不是白装修了。更令他不解的是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白家的生意非但没因他的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贵族化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而减弱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反而越来越红火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自家的生意反而不见长进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某些时段还仿佛不如以前。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椭圆 5">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7" name="椭圆 6">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8" name="椭圆 7">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val="686236531"/>
      </p:ext>
    </p:extLst>
  </p:cSld>
  <p:clrMapOvr>
    <a:masterClrMapping/>
  </p:clrMapOvr>
  <p:transition spd="slow">
    <p:blinds dir="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4" name="矩形 3"/>
          <p:cNvSpPr>
            <a:spLocks noChangeAspect="1"/>
          </p:cNvSpPr>
          <p:nvPr/>
        </p:nvSpPr>
        <p:spPr>
          <a:xfrm>
            <a:off x="508000" y="155679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他按捺不住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宝隆铺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的盖老板求教。盖老板开初不愿说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逼得急了才笑了笑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你别忘了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车有车路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马有马道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你赚的是贵人的钱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而白老板赚的是穷人的钱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可天下还是穷人多呀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丁海一听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恍然大悟。自己一心想赚富人的钱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而北下街的富人就那么多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再加上北下街本来就是小吃一条街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人家真正有钱的人压根儿就不朝这里来。你把店铺打扮得再贵族化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可在人家眼里你的整条街就不够格儿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人家去的是闹市区的大饭店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要的是档次。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丁海的生意越来越清淡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门台一高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穷人不敢进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富人不愿来。再后来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终于撑不住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就将店铺盘了出去。可令他做梦也想不到的是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接他家店铺的不是别人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而是卖豆腐脑儿的白老汉。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选自孙方友《陈州笔记》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椭圆 5">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7" name="椭圆 6">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8" name="椭圆 7">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val="2023201954"/>
      </p:ext>
    </p:extLst>
  </p:cSld>
  <p:clrMapOvr>
    <a:masterClrMapping/>
  </p:clrMapOvr>
  <p:transition spd="slow">
    <p:cover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6" name="矩形 5"/>
          <p:cNvSpPr>
            <a:spLocks noChangeAspect="1"/>
          </p:cNvSpPr>
          <p:nvPr/>
        </p:nvSpPr>
        <p:spPr>
          <a:xfrm>
            <a:off x="508000" y="1556792"/>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下列对这篇小说思想内容与艺术特色的分析和鉴赏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小说开篇就交代了陈州城北下街的典型环境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它南起西关大街北至朱家街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很早就是一条回民聚居的老街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暗示丁海生意越发清淡并最终关门的结局。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作者运用点面结合的手法描写北下街清真风味小吃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先概括介绍其品种及特色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其中不乏知名品牌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后重点描写了白家豆腐脑儿与丁家斋的八宝莲子粥。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丁家斋接班的少掌柜丁海是老掌柜丁百仟的三儿子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他继承了家传熬粥技艺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为挤走白家独占市场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他特意装潢丁家斋门面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可事情发展与他的愿望相悖。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3969546"/>
      </p:ext>
    </p:extLst>
  </p:cSld>
  <p:clrMapOvr>
    <a:masterClrMapping/>
  </p:clrMapOvr>
  <mc:AlternateContent xmlns:mc="http://schemas.openxmlformats.org/markup-compatibility/2006" xmlns:p14="http://schemas.microsoft.com/office/powerpoint/2010/main">
    <mc:Choice Requires="p14">
      <p:transition spd="slow" p14:dur="1400">
        <p:cover dir="ru"/>
      </p:transition>
    </mc:Choice>
    <mc:Fallback xmlns="">
      <p:transition spd="slow">
        <p:cover dir="ru"/>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生意清淡之后少掌柜丁海前去请教宝隆铺盖老板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盖老板起初并不愿说破个中缘由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他怕说出实话伤了丁海的自尊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可见盖老板是一个心地善良的人。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小说题材具有浓郁的地域与民族特色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语言质朴自然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主题鲜明突出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深得中国传统小说的韵味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文中大量的内心独白很好地表现了丁海的个性特征。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五边形 1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2" name="五边形 11"/>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3" name="组合 12"/>
          <p:cNvGrpSpPr/>
          <p:nvPr/>
        </p:nvGrpSpPr>
        <p:grpSpPr>
          <a:xfrm>
            <a:off x="251520" y="4545212"/>
            <a:ext cx="8640960" cy="2124148"/>
            <a:chOff x="251520" y="2341939"/>
            <a:chExt cx="8640960" cy="2124148"/>
          </a:xfrm>
        </p:grpSpPr>
        <p:grpSp>
          <p:nvGrpSpPr>
            <p:cNvPr id="14" name="组合 13"/>
            <p:cNvGrpSpPr/>
            <p:nvPr/>
          </p:nvGrpSpPr>
          <p:grpSpPr>
            <a:xfrm>
              <a:off x="251520" y="2341939"/>
              <a:ext cx="8640960" cy="2124148"/>
              <a:chOff x="251520" y="296740"/>
              <a:chExt cx="8640960" cy="2124148"/>
            </a:xfrm>
          </p:grpSpPr>
          <p:sp>
            <p:nvSpPr>
              <p:cNvPr id="16" name="五边形 15"/>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7" name="燕尾形 1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 name="组合 17"/>
              <p:cNvGrpSpPr/>
              <p:nvPr/>
            </p:nvGrpSpPr>
            <p:grpSpPr>
              <a:xfrm>
                <a:off x="251520" y="296740"/>
                <a:ext cx="8640960" cy="1807141"/>
                <a:chOff x="251520" y="296740"/>
                <a:chExt cx="8640960" cy="1807141"/>
              </a:xfrm>
            </p:grpSpPr>
            <p:sp>
              <p:nvSpPr>
                <p:cNvPr id="19" name="矩形 18"/>
                <p:cNvSpPr/>
                <p:nvPr/>
              </p:nvSpPr>
              <p:spPr>
                <a:xfrm>
                  <a:off x="251520" y="296740"/>
                  <a:ext cx="8640960" cy="180714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28"/>
                <p:cNvSpPr txBox="1"/>
                <p:nvPr/>
              </p:nvSpPr>
              <p:spPr>
                <a:xfrm>
                  <a:off x="8382111" y="29674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5" name="矩形 14"/>
            <p:cNvSpPr>
              <a:spLocks noChangeAspect="1"/>
            </p:cNvSpPr>
            <p:nvPr/>
          </p:nvSpPr>
          <p:spPr>
            <a:xfrm>
              <a:off x="508000" y="2639110"/>
              <a:ext cx="8128000" cy="1477328"/>
            </a:xfrm>
            <a:prstGeom prst="rect">
              <a:avLst/>
            </a:prstGeom>
          </p:spPr>
          <p:txBody>
            <a:bodyPr>
              <a:spAutoFit/>
            </a:bodyPr>
            <a:lstStyle/>
            <a:p>
              <a:pPr>
                <a:lnSpc>
                  <a:spcPct val="150000"/>
                </a:lnSpc>
              </a:pPr>
              <a:r>
                <a:rPr lang="en-US" altLang="zh-CN" sz="2000" dirty="0"/>
                <a:t>A</a:t>
              </a:r>
              <a:r>
                <a:rPr lang="zh-CN" altLang="zh-CN" sz="2000" dirty="0"/>
                <a:t>项错在</a:t>
              </a:r>
              <a:r>
                <a:rPr lang="en-US" altLang="zh-CN" sz="2000" dirty="0"/>
                <a:t>“</a:t>
              </a:r>
              <a:r>
                <a:rPr lang="zh-CN" altLang="zh-CN" sz="2000" dirty="0"/>
                <a:t>暗示丁海生意越发清淡并最终关门的结局</a:t>
              </a:r>
              <a:r>
                <a:rPr lang="en-US" altLang="zh-CN" sz="2000" dirty="0"/>
                <a:t>”,</a:t>
              </a:r>
              <a:r>
                <a:rPr lang="zh-CN" altLang="zh-CN" sz="2000" dirty="0"/>
                <a:t>环境描写作用理解有误</a:t>
              </a:r>
              <a:r>
                <a:rPr lang="en-US" altLang="zh-CN" sz="2000" dirty="0"/>
                <a:t>;D</a:t>
              </a:r>
              <a:r>
                <a:rPr lang="zh-CN" altLang="zh-CN" sz="2000" dirty="0"/>
                <a:t>项错在</a:t>
              </a:r>
              <a:r>
                <a:rPr lang="en-US" altLang="zh-CN" sz="2000" dirty="0"/>
                <a:t>“</a:t>
              </a:r>
              <a:r>
                <a:rPr lang="zh-CN" altLang="zh-CN" sz="2000" dirty="0"/>
                <a:t>心地善良</a:t>
              </a:r>
              <a:r>
                <a:rPr lang="en-US" altLang="zh-CN" sz="2000" dirty="0"/>
                <a:t>”,</a:t>
              </a:r>
              <a:r>
                <a:rPr lang="zh-CN" altLang="zh-CN" sz="2000" dirty="0"/>
                <a:t>应该是老成世故或城府很深</a:t>
              </a:r>
              <a:r>
                <a:rPr lang="en-US" altLang="zh-CN" sz="2000" dirty="0"/>
                <a:t>;E</a:t>
              </a:r>
              <a:r>
                <a:rPr lang="zh-CN" altLang="zh-CN" sz="2000" dirty="0"/>
                <a:t>项错在</a:t>
              </a:r>
              <a:r>
                <a:rPr lang="en-US" altLang="zh-CN" sz="2000" dirty="0"/>
                <a:t>“</a:t>
              </a:r>
              <a:r>
                <a:rPr lang="zh-CN" altLang="zh-CN" sz="2000" dirty="0"/>
                <a:t>内心独白</a:t>
              </a:r>
              <a:r>
                <a:rPr lang="en-US" altLang="zh-CN" sz="2000" dirty="0"/>
                <a:t>”,</a:t>
              </a:r>
              <a:r>
                <a:rPr lang="zh-CN" altLang="zh-CN" sz="2000" dirty="0"/>
                <a:t>⑦</a:t>
              </a:r>
              <a:r>
                <a:rPr lang="en-US" altLang="zh-CN" sz="2000" dirty="0"/>
                <a:t>~</a:t>
              </a:r>
              <a:r>
                <a:rPr lang="zh-CN" altLang="zh-CN" sz="2000" dirty="0"/>
                <a:t>⑩段运用了大量心理描写。</a:t>
              </a:r>
            </a:p>
          </p:txBody>
        </p:sp>
      </p:grpSp>
      <p:grpSp>
        <p:nvGrpSpPr>
          <p:cNvPr id="22" name="组合 21"/>
          <p:cNvGrpSpPr/>
          <p:nvPr/>
        </p:nvGrpSpPr>
        <p:grpSpPr>
          <a:xfrm>
            <a:off x="251520" y="5633844"/>
            <a:ext cx="8640960" cy="1035516"/>
            <a:chOff x="251520" y="4869160"/>
            <a:chExt cx="8640960" cy="1035516"/>
          </a:xfrm>
        </p:grpSpPr>
        <p:grpSp>
          <p:nvGrpSpPr>
            <p:cNvPr id="23" name="组合 22"/>
            <p:cNvGrpSpPr/>
            <p:nvPr/>
          </p:nvGrpSpPr>
          <p:grpSpPr>
            <a:xfrm>
              <a:off x="251520" y="4869160"/>
              <a:ext cx="8640960" cy="1035516"/>
              <a:chOff x="251520" y="3872081"/>
              <a:chExt cx="8640960" cy="1035516"/>
            </a:xfrm>
          </p:grpSpPr>
          <p:sp>
            <p:nvSpPr>
              <p:cNvPr id="25" name="五边形 2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6" name="五边形 25"/>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7" name="燕尾形 2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4" name="矩形 23"/>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BC</a:t>
              </a:r>
              <a:endParaRPr lang="zh-CN" altLang="en-US" sz="2000" dirty="0"/>
            </a:p>
          </p:txBody>
        </p:sp>
      </p:grpSp>
    </p:spTree>
    <p:extLst>
      <p:ext uri="{BB962C8B-B14F-4D97-AF65-F5344CB8AC3E}">
        <p14:creationId xmlns:p14="http://schemas.microsoft.com/office/powerpoint/2010/main" val="3130159255"/>
      </p:ext>
    </p:extLst>
  </p:cSld>
  <p:clrMapOvr>
    <a:masterClrMapping/>
  </p:clrMapOvr>
  <mc:AlternateContent xmlns:mc="http://schemas.openxmlformats.org/markup-compatibility/2006" xmlns:p14="http://schemas.microsoft.com/office/powerpoint/2010/main">
    <mc:Choice Requires="p14">
      <p:transition spd="slow" p14:dur="1400">
        <p:split orient="vert"/>
      </p:transition>
    </mc:Choice>
    <mc:Fallback xmlns="">
      <p:transition spd="slow">
        <p:split orient="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22"/>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2"/>
                                        </p:tgtEl>
                                      </p:cBhvr>
                                    </p:animEffect>
                                    <p:set>
                                      <p:cBhvr>
                                        <p:cTn id="25"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659973"/>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小说中白福祥是一个什么样的人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153638"/>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此题考查概括小说中的人物形象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可以结合作者对白老板的介绍和白老板的言行分析。比如他身体硬朗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吆喝声响亮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对丁老板的挤对宽容对待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还真诚赞美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心胸豁达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是一个懂市场、会经营的商人。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年过古稀却身板硬朗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是一个身体康健的人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店前一声吆喝声音能传到朱家街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是一个精神饱满的人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遭人挤对仍真诚祝贺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是一个心胸开阔的人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立足现实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生意红火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是一个善于经营的人。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答出三点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5847982"/>
      </p:ext>
    </p:extLst>
  </p:cSld>
  <p:clrMapOvr>
    <a:masterClrMapping/>
  </p:clrMapOvr>
  <mc:AlternateContent xmlns:mc="http://schemas.openxmlformats.org/markup-compatibility/2006" xmlns:p14="http://schemas.microsoft.com/office/powerpoint/2010/main">
    <mc:Choice Requires="p14">
      <p:transition spd="slow" p14:dur="14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762425"/>
            <a:ext cx="4416594" cy="4597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请简要分析小说第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段的作用</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224026"/>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小说的第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段是对两家店铺的品位、价钱、顾客、饮食环境的对比描写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是小说的社会环境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也是丁家和白家上演故事的社会舞台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可以从环境、情节和主题多角度分析其作用。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对比描写白、丁两家小吃的品位、价钱、顾客、饮食环境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表现两家经营理念的差异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承上启下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承接上文对白、丁两家小吃特色与掌柜的描写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呼应上文对两家小吃与掌柜的描写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开启下文丁海装修门面挤对白家的描写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推动小说情节发展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增强小说的民俗文化气息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为人物活动提供更加逼真的环境背景。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4442024"/>
      </p:ext>
    </p:extLst>
  </p:cSld>
  <p:clrMapOvr>
    <a:masterClrMapping/>
  </p:clrMapOvr>
  <mc:AlternateContent xmlns:mc="http://schemas.openxmlformats.org/markup-compatibility/2006" xmlns:p14="http://schemas.microsoft.com/office/powerpoint/2010/main">
    <mc:Choice Requires="p14">
      <p:transition spd="slow" p14:dur="14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3" name="矩形 2"/>
          <p:cNvSpPr>
            <a:spLocks noChangeAspect="1"/>
          </p:cNvSpPr>
          <p:nvPr/>
        </p:nvSpPr>
        <p:spPr>
          <a:xfrm>
            <a:off x="508000" y="1340768"/>
            <a:ext cx="8128000" cy="866006"/>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白老板在丁老板装修门面后不怒反而道贺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最后又接手他盘出的店铺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小说为什么要设计这样的情节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请谈谈你的看法。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131187"/>
            <a:ext cx="8128000" cy="4708981"/>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此题考查分析小说局部情节的作用。解答此题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首先要明确答题角度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逐条分析这一情节与小说人物、环境、主题和其他情节的关系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要注意结合相关内容。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可增强小说情节的可读性。情节逆转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波峰迭起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摇曳多姿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从而吸引读者。</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可凸显小说的主题。丁老板装修门面损人利己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结果是生意清淡关门盘店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白老板宽厚待人诚实经营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结果是生意兴隆事业发达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这就凸显了经商有道亦有德的主题。</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可使人物形象更加丰满。白老板被人挤对后不怒反贺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其为人宽厚、大智若愚的一面得以显现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丁老板损人利己后满脑困惑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其狭隘自私、目光短浅的一面得以显现。</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可起到耐人寻味的悬念效应。受人挤对不怒反喜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装修门面生意转差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这自然有悬念效应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而接手丁家斋的竟是白老板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这自然又激发读者去深思。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442738"/>
      </p:ext>
    </p:extLst>
  </p:cSld>
  <p:clrMapOvr>
    <a:masterClrMapping/>
  </p:clrMapOvr>
  <mc:AlternateContent xmlns:mc="http://schemas.openxmlformats.org/markup-compatibility/2006" xmlns:p14="http://schemas.microsoft.com/office/powerpoint/2010/main">
    <mc:Choice Requires="p14">
      <p:transition spd="slow" p14:dur="14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矩形 1"/>
          <p:cNvSpPr>
            <a:spLocks noChangeAspect="1"/>
          </p:cNvSpPr>
          <p:nvPr/>
        </p:nvSpPr>
        <p:spPr>
          <a:xfrm>
            <a:off x="508000" y="989806"/>
            <a:ext cx="8128000" cy="5863144"/>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签不了字的离婚协议书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张军霞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哈丽娅很难过。她的丈夫约瑟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在吃早餐时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又一次咆哮如雷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逼着她同意离婚。为此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他甚至摔坏了那对陶瓷的小人儿。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约瑟追求她时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两人一起去陶艺店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共同动手做了这对小人儿。婚后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他们搬过很多次家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哈丽娅都会小心翼翼带着这对陶瓷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因为这是他们爱情的见证。看来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约瑟这次动真格了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哈丽娅收拾着地上的碎片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泪如雨下。两年前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约瑟在工厂上班时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因为一次事故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摔断了双腿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老板听说诊疗费的数额相当大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立刻被吓坏了。本来他的生意就很不景气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干脆丢下约瑟逃之夭夭。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为了给约瑟治病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哈丽娅一个人打了</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份工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上午当钟点工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中午发放商业广告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晚上去饭店洗盘子。她微薄的收入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要用来采买食品和药物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还要交房租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时常入不敷出。因为焦虑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哈丽娅变得憔悴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甚至两次晕倒在饭店的水池边上。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2524208"/>
      </p:ext>
    </p:extLst>
  </p:cSld>
  <p:clrMapOvr>
    <a:masterClrMapping/>
  </p:clrMapOvr>
  <p:transition>
    <p:spli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100018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因为晕倒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哈丽娅被好心的同事送回家。不料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约瑟非但不肯安慰她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反而冷言冷语地说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你这样拼命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是为了让全世界的人都知道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你有个废物丈夫吗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哈丽娅只能沉默不语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她知道丈夫整天坐在轮椅上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心情比谁都烦躁。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约瑟发火的次数越来越多。他甚至宣称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如果当年不娶哈丽娅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而是答应邻居家那个富翁女儿的求婚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自己就不必辛苦去工厂干活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更不会摔断腿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却又支付不起医疗费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变成世界上最倒霉的人。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约瑟不止一次提出要离婚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哈丽娅却坚定反对。可是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约瑟还是请来了他们的邻居罗莎太太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请求她来见证他们夫妻的协议离婚。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既然你们决定要分手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那就按照我的方式来进行吧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罗莎太太终于同意帮忙。第二天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按照罗莎的要求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哈丽娅和约瑟面对面坐在沙发上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开始回忆当年相识时的情形。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8244904"/>
      </p:ext>
    </p:extLst>
  </p:cSld>
  <p:clrMapOvr>
    <a:masterClrMapping/>
  </p:clrMapOvr>
  <p:transition>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95934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你总是喜欢穿白色的裙子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湛蓝的眼睛里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仿佛藏着晶莹的梦想</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约瑟对罗莎的安排十分不满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脸上带着不耐烦的表情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他的语气却变得温柔起来。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你喜欢带我去陶艺店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因为动作笨拙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我们不小心把泥巴弄到身上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后来干脆在彼此的衬衫上涂鸦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变成了脏兮兮的泥人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哈丽娅深深爱着丈夫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从头到尾充满着柔情。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他们想起第一次约会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第一次送对方礼物。相恋</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尽管囊中羞涩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他们依然绞尽脑汁要举办一场浪漫的婚礼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因为他们都曾发誓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那将是这辈子第一次也是唯一的一次婚礼</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他们说到约瑟摔断的腿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哈丽娅表示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我的努力反而会给你带来那么大的压力。要知道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我唯一的愿望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就是尽快筹到一笔钱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治好你的腿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面对妻子的真情表白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约瑟终于摘下伪装的面具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痛苦地表示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我明白你的一片苦心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但我不会改变离婚的决定。因为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你才能有新的开始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7862538"/>
      </p:ext>
    </p:extLst>
  </p:cSld>
  <p:clrMapOvr>
    <a:masterClrMapping/>
  </p:clrMapOvr>
  <p:transition>
    <p:pull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4" name="矩形 3"/>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请允许我以丈夫的名义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最后一次拥抱你吧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约瑟动情地请求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然后拿出早已准备好的离婚协议书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缓缓签下自己的名字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并且要求哈丽娅赶快签名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他将永远消失。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就在哈丽娅颤抖着拿起笔时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客厅的门突然被推开了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好几个陌生人闯了进来。罗莎太太忐忑不安地说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请原谅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我这个见证人作弊了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我不忍心看你们分手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就将这件事告诉了当记者的弟弟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他让我悄悄在你们的客厅安装了一个摄像头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拍下你们谈判的过程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有人愿意出</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万美元买下这段录像的直播权。如果你们同意播放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不仅可以筹到治病的钱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也可以让更多的人分享你们的爱情故事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约瑟牵着哈丽娅的手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挣扎着向罗莎鞠了一躬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好邻居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这是我们今生所见过的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最温暖的作弊</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7643932"/>
      </p:ext>
    </p:extLst>
  </p:cSld>
  <p:clrMapOvr>
    <a:masterClrMapping/>
  </p:clrMapOvr>
  <p:transition>
    <p:cut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1371212"/>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离婚协议书为什么签不了字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请根据文本简要分析。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1812371"/>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此题考查对小说有关情节的概括分析。小说围绕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离婚协议书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展开情节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先交代了约瑟受伤和哈丽娅为救治丈夫的腿而不辞劳苦地工作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再通过邻居罗莎太太帮助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回忆他们相识相爱的过程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最后写好心人对他们的帮助。根据这些情节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按照题目要求的角度整合作答即可。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哈丽娅夫妻俩都深爱着对方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他们的婚姻有很深厚的感情基础。</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哈丽娅夫妻的感情没有破裂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哈丽娅对丈夫不离不弃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她唯一的愿望就是治好丈夫的腿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约瑟深爱着妻子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怕妻子受自己连累才要求离婚的。</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罗莎太太对他们爱情的呵护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想出方法为他们筹到治疗费</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万美元。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5776532"/>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132</TotalTime>
  <Words>5761</Words>
  <Application>Microsoft Office PowerPoint</Application>
  <PresentationFormat>全屏显示(4:3)</PresentationFormat>
  <Paragraphs>324</Paragraphs>
  <Slides>46</Slides>
  <Notes>13</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59"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高优14新制作模板</vt:lpstr>
      <vt:lpstr>文档</vt:lpstr>
      <vt:lpstr>题点四　小说阅读</vt:lpstr>
      <vt:lpstr>PowerPoint 演示文稿</vt:lpstr>
      <vt:lpstr>题型9　情节结构题:        理清线索,明确作用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题点一　一般论述类文章阅读</dc:title>
  <dc:creator>dbc</dc:creator>
  <cp:lastModifiedBy>dbc</cp:lastModifiedBy>
  <cp:revision>16</cp:revision>
  <dcterms:created xsi:type="dcterms:W3CDTF">2016-09-18T00:26:18Z</dcterms:created>
  <dcterms:modified xsi:type="dcterms:W3CDTF">2016-10-21T04:34:31Z</dcterms:modified>
</cp:coreProperties>
</file>