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358" r:id="rId2"/>
    <p:sldId id="359" r:id="rId3"/>
    <p:sldId id="265" r:id="rId4"/>
    <p:sldId id="361" r:id="rId5"/>
    <p:sldId id="278" r:id="rId6"/>
    <p:sldId id="344" r:id="rId7"/>
    <p:sldId id="362" r:id="rId8"/>
    <p:sldId id="363" r:id="rId9"/>
    <p:sldId id="364" r:id="rId10"/>
    <p:sldId id="367" r:id="rId11"/>
    <p:sldId id="275" r:id="rId12"/>
    <p:sldId id="368" r:id="rId13"/>
    <p:sldId id="369" r:id="rId14"/>
    <p:sldId id="371" r:id="rId15"/>
    <p:sldId id="372" r:id="rId16"/>
    <p:sldId id="373" r:id="rId17"/>
    <p:sldId id="375" r:id="rId18"/>
    <p:sldId id="285" r:id="rId19"/>
    <p:sldId id="376" r:id="rId20"/>
    <p:sldId id="377" r:id="rId21"/>
    <p:sldId id="378" r:id="rId22"/>
    <p:sldId id="286" r:id="rId23"/>
    <p:sldId id="360" r:id="rId24"/>
    <p:sldId id="379" r:id="rId25"/>
    <p:sldId id="270" r:id="rId26"/>
    <p:sldId id="380" r:id="rId27"/>
    <p:sldId id="381" r:id="rId28"/>
    <p:sldId id="382" r:id="rId29"/>
    <p:sldId id="277" r:id="rId30"/>
    <p:sldId id="383"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858" y="90"/>
      </p:cViewPr>
      <p:guideLst>
        <p:guide orient="horz" pos="845"/>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2015-11-05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5.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1.xml"/><Relationship Id="rId4" Type="http://schemas.openxmlformats.org/officeDocument/2006/relationships/slide" Target="../slides/slide25.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5.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1.xml"/><Relationship Id="rId4" Type="http://schemas.openxmlformats.org/officeDocument/2006/relationships/slide" Target="../slides/slide25.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7.png"/><Relationship Id="rId4" Type="http://schemas.openxmlformats.org/officeDocument/2006/relationships/slide" Target="../slides/slide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latin typeface="+mn-lt"/>
                  <a:ea typeface="+mn-ea"/>
                </a:rPr>
                <a:t>INZHIDAOXUE</a:t>
              </a:r>
              <a:endParaRPr lang="zh-CN" altLang="en-US" sz="10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4" cy="584775"/>
            <a:chOff x="29482" y="2927145"/>
            <a:chExt cx="1463620" cy="487312"/>
          </a:xfrm>
        </p:grpSpPr>
        <p:sp>
          <p:nvSpPr>
            <p:cNvPr id="38" name="TextBox 37"/>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34020" cy="584775"/>
            <a:chOff x="29482" y="2927145"/>
            <a:chExt cx="1644038" cy="487312"/>
          </a:xfrm>
        </p:grpSpPr>
        <p:sp>
          <p:nvSpPr>
            <p:cNvPr id="41" name="TextBox 40"/>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1000" dirty="0" smtClean="0">
                    <a:solidFill>
                      <a:schemeClr val="bg1"/>
                    </a:solidFill>
                    <a:latin typeface="+mn-lt"/>
                    <a:ea typeface="+mn-ea"/>
                  </a:rPr>
                  <a:t>INZHIDAOXUE</a:t>
                </a:r>
                <a:endParaRPr lang="zh-CN" altLang="en-US" sz="10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4" cy="584775"/>
            <a:chOff x="29482" y="2927145"/>
            <a:chExt cx="1463620" cy="487312"/>
          </a:xfrm>
        </p:grpSpPr>
        <p:sp>
          <p:nvSpPr>
            <p:cNvPr id="40" name="TextBox 39"/>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34020" cy="584775"/>
            <a:chOff x="29482" y="2927145"/>
            <a:chExt cx="1644038" cy="487312"/>
          </a:xfrm>
        </p:grpSpPr>
        <p:sp>
          <p:nvSpPr>
            <p:cNvPr id="43" name="TextBox 42"/>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42870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HONGNANTANJIU</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87624" cy="584775"/>
              <a:chOff x="29482" y="2927145"/>
              <a:chExt cx="1463620" cy="487312"/>
            </a:xfrm>
          </p:grpSpPr>
          <p:sp>
            <p:nvSpPr>
              <p:cNvPr id="39" name="TextBox 38"/>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UXIETUOZHAN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2"/>
            <a:ext cx="1187624" cy="584775"/>
            <a:chOff x="29482" y="2927144"/>
            <a:chExt cx="1463620" cy="487312"/>
          </a:xfrm>
        </p:grpSpPr>
        <p:sp>
          <p:nvSpPr>
            <p:cNvPr id="39" name="TextBox 38"/>
            <p:cNvSpPr txBox="1"/>
            <p:nvPr userDrawn="1"/>
          </p:nvSpPr>
          <p:spPr>
            <a:xfrm>
              <a:off x="29482" y="2927144"/>
              <a:ext cx="1428704" cy="487312"/>
            </a:xfrm>
            <a:prstGeom prst="rect">
              <a:avLst/>
            </a:prstGeom>
            <a:noFill/>
          </p:spPr>
          <p:txBody>
            <a:bodyPr wrap="none" rtlCol="0">
              <a:spAutoFit/>
            </a:bodyPr>
            <a:lstStyle/>
            <a:p>
              <a:r>
                <a:rPr lang="en-US" altLang="zh-CN" sz="3200" kern="1200" baseline="0" dirty="0" smtClean="0">
                  <a:solidFill>
                    <a:srgbClr val="333333"/>
                  </a:solidFill>
                  <a:latin typeface="黑体" panose="02010600030101010101" pitchFamily="2" charset="-122"/>
                  <a:ea typeface="黑体" panose="02010600030101010101" pitchFamily="2" charset="-122"/>
                  <a:cs typeface="+mn-cs"/>
                </a:rPr>
                <a:t>D</a:t>
              </a:r>
              <a:r>
                <a:rPr lang="en-US" altLang="zh-CN" sz="1000" kern="1200" dirty="0" smtClean="0">
                  <a:solidFill>
                    <a:srgbClr val="333333"/>
                  </a:solidFill>
                  <a:latin typeface="+mn-lt"/>
                  <a:ea typeface="+mn-ea"/>
                  <a:cs typeface="+mn-cs"/>
                </a:rPr>
                <a:t>UXIETUOZHAN</a:t>
              </a:r>
              <a:endParaRPr lang="zh-CN" altLang="en-US" sz="1000" kern="1200" dirty="0">
                <a:solidFill>
                  <a:srgbClr val="333333"/>
                </a:solidFill>
                <a:latin typeface="+mn-lt"/>
                <a:ea typeface="+mn-ea"/>
                <a:cs typeface="+mn-cs"/>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kern="1200" dirty="0" smtClean="0">
                  <a:solidFill>
                    <a:srgbClr val="333333"/>
                  </a:solidFill>
                  <a:latin typeface="黑体" panose="02010600030101010101" pitchFamily="2" charset="-122"/>
                  <a:ea typeface="黑体" panose="02010600030101010101" pitchFamily="2" charset="-122"/>
                  <a:cs typeface="+mn-cs"/>
                </a:rPr>
                <a:t>读写拓展</a:t>
              </a:r>
              <a:endParaRPr lang="zh-CN" altLang="en-US" sz="1400" kern="1200" dirty="0">
                <a:solidFill>
                  <a:srgbClr val="333333"/>
                </a:solidFill>
                <a:latin typeface="黑体" panose="02010600030101010101" pitchFamily="2" charset="-122"/>
                <a:ea typeface="黑体" panose="02010600030101010101" pitchFamily="2" charset="-122"/>
                <a:cs typeface="+mn-cs"/>
              </a:endParaRPr>
            </a:p>
          </p:txBody>
        </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164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Effect transition="in" filter="fade">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2</a:t>
            </a:r>
            <a:r>
              <a:rPr lang="zh-CN" altLang="zh-CN" sz="1400" dirty="0" smtClean="0"/>
              <a:t>　祝　福</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11.xml"/><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8.xml"/><Relationship Id="rId9" Type="http://schemas.openxmlformats.org/officeDocument/2006/relationships/image" Target="../media/image12.emf"/></Relationships>
</file>

<file path=ppt/slides/_rels/slide1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1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11.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8.xml"/><Relationship Id="rId9" Type="http://schemas.openxmlformats.org/officeDocument/2006/relationships/image" Target="../media/image13.emf"/></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11.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8.xml"/><Relationship Id="rId9" Type="http://schemas.openxmlformats.org/officeDocument/2006/relationships/image" Target="../media/image14.emf"/></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11.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8.xml"/><Relationship Id="rId9" Type="http://schemas.openxmlformats.org/officeDocument/2006/relationships/image" Target="../media/image15.e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11.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8.xml"/><Relationship Id="rId9" Type="http://schemas.openxmlformats.org/officeDocument/2006/relationships/image" Target="../media/image16.emf"/></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image" Target="../media/image17.e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package" Target="../embeddings/Microsoft_Word___10.docx"/><Relationship Id="rId5" Type="http://schemas.openxmlformats.org/officeDocument/2006/relationships/oleObject" Target="../embeddings/oleObject10.bin"/><Relationship Id="rId4" Type="http://schemas.openxmlformats.org/officeDocument/2006/relationships/slide" Target="slide29.xml"/></Relationships>
</file>

<file path=ppt/slides/_rels/slide2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6.xml"/><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2</a:t>
            </a:r>
            <a:r>
              <a:rPr lang="zh-CN" altLang="zh-CN" dirty="0"/>
              <a:t>　祝　福</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3" name="矩形 2"/>
          <p:cNvSpPr>
            <a:spLocks noChangeAspect="1"/>
          </p:cNvSpPr>
          <p:nvPr/>
        </p:nvSpPr>
        <p:spPr>
          <a:xfrm>
            <a:off x="508000" y="2497377"/>
            <a:ext cx="8128000" cy="211724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NEU-BZ-S92"/>
                <a:ea typeface="方正宋黑_GBK"/>
                <a:cs typeface="Times New Roman" panose="02020603050405020304" pitchFamily="18" charset="0"/>
              </a:rPr>
              <a:t>鉴于</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NEU-BZ-S92"/>
                <a:ea typeface="方正宋黑_GBK"/>
                <a:cs typeface="Times New Roman" panose="02020603050405020304" pitchFamily="18" charset="0"/>
              </a:rPr>
              <a:t>基于</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鉴于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①介词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表示以某种情况为前提加以考虑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②连词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用在表示因果关系的复句中前一分句的句首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指出后一分句行为的依据、原因或理由。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基于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是凭借、根据。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基于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表示根据某些理由。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鉴于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意为引为教训或教训的事。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鉴于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表示觉察到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考虑到某些经验、教训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后面一般会给出应对措施。</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3950412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1654"/>
            <a:ext cx="8128000" cy="5355312"/>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目标一</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把握小说的情节与结构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体会环境描写的作用</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这篇小说按照排印时留下的大空行可以分成五个部分。根据其具体内容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请为各部分拟一个简短的标题</a:t>
            </a:r>
            <a:r>
              <a:rPr lang="zh-CN" altLang="zh-CN" dirty="0" smtClean="0">
                <a:solidFill>
                  <a:srgbClr val="000000"/>
                </a:solidFill>
                <a:latin typeface="Times New Roman" panose="02020603050405020304" pitchFamily="18" charset="0"/>
                <a:cs typeface="Times New Roman" panose="02020603050405020304" pitchFamily="18" charset="0"/>
              </a:rPr>
              <a:t>。</a:t>
            </a:r>
            <a:endParaRPr lang="en-US" altLang="zh-CN" dirty="0" smtClean="0">
              <a:solidFill>
                <a:srgbClr val="000000"/>
              </a:solidFill>
              <a:latin typeface="Times New Roman" panose="02020603050405020304" pitchFamily="18" charset="0"/>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smtClean="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en-US" altLang="zh-CN" sz="1600" dirty="0">
              <a:solidFill>
                <a:srgbClr val="000000"/>
              </a:solidFill>
              <a:latin typeface="Times New Roman" panose="02020603050405020304" pitchFamily="18" charset="0"/>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景象与祥林嫂之死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二、祥林嫂初到鲁镇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三、祥林嫂被卖改嫁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四、祥林嫂再到鲁镇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景象与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的感受。</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48918437"/>
              </p:ext>
            </p:extLst>
          </p:nvPr>
        </p:nvGraphicFramePr>
        <p:xfrm>
          <a:off x="508000" y="2967668"/>
          <a:ext cx="8128000" cy="3031848"/>
        </p:xfrm>
        <a:graphic>
          <a:graphicData uri="http://schemas.openxmlformats.org/presentationml/2006/ole">
            <mc:AlternateContent xmlns:mc="http://schemas.openxmlformats.org/markup-compatibility/2006">
              <mc:Choice xmlns:v="urn:schemas-microsoft-com:vml" Requires="v">
                <p:oleObj spid="_x0000_s5128" name="文档" r:id="rId8" imgW="3894229" imgH="1452753" progId="Word.Document.12">
                  <p:embed/>
                </p:oleObj>
              </mc:Choice>
              <mc:Fallback>
                <p:oleObj name="文档" r:id="rId8" imgW="3894229" imgH="1452753" progId="Word.Document.12">
                  <p:embed/>
                  <p:pic>
                    <p:nvPicPr>
                      <p:cNvPr id="0" name=""/>
                      <p:cNvPicPr/>
                      <p:nvPr/>
                    </p:nvPicPr>
                    <p:blipFill>
                      <a:blip r:embed="rId9"/>
                      <a:stretch>
                        <a:fillRect/>
                      </a:stretch>
                    </p:blipFill>
                    <p:spPr>
                      <a:xfrm>
                        <a:off x="508000" y="2967668"/>
                        <a:ext cx="8128000" cy="3031848"/>
                      </a:xfrm>
                      <a:prstGeom prst="rect">
                        <a:avLst/>
                      </a:prstGeom>
                    </p:spPr>
                  </p:pic>
                </p:oleObj>
              </mc:Fallback>
            </mc:AlternateContent>
          </a:graphicData>
        </a:graphic>
      </p:graphicFrame>
      <p:sp>
        <p:nvSpPr>
          <p:cNvPr id="4" name="矩形 3"/>
          <p:cNvSpPr/>
          <p:nvPr/>
        </p:nvSpPr>
        <p:spPr>
          <a:xfrm>
            <a:off x="434886" y="5650362"/>
            <a:ext cx="8064896" cy="10457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874129"/>
            <a:ext cx="8128000" cy="336374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这篇小说在讲述故事时采用了怎样的顺序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这种叙述方式有什么作用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小说采用了倒叙的手法。设置悬念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使读者急于追根溯源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探求原委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文章一开始就揭示祥林嫂在一片祝福中死去的结局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形成对比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渲染了浓重的悲剧气氛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突出了小说反封建的主题。</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课文开头是怎样描写鲁镇祝福景象的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这样的环境描写暗示了怎样的社会风气</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小说开头渲染了鲁镇年终祝福的热闹忙碌的气氛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暗示了辛亥革命以后农村风俗习惯、封建思想依旧的现实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揭示了造成祥林嫂悲剧的社会根源。</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2324608"/>
            <a:ext cx="8646661" cy="12701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3441" y="4402238"/>
            <a:ext cx="8646661" cy="9994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384036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8" name="矩形 7"/>
          <p:cNvSpPr>
            <a:spLocks noChangeAspect="1"/>
          </p:cNvSpPr>
          <p:nvPr/>
        </p:nvSpPr>
        <p:spPr>
          <a:xfrm>
            <a:off x="508000" y="1351654"/>
            <a:ext cx="8128000" cy="515186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作者巧妙地把祥林嫂的几次重大变化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都集中在鲁镇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的特定环境里。小说中共有几处关于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景象的描写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这样安排的目的是什么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共有三处。第一处是描写鲁镇上各家准备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的情景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第二处是描写鲁镇旧历的年底雪天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渲染了悲凉沉寂的气氛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烘托祥林嫂死后的凄凉和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的沉痛心情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第三处是结尾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的感受和鲁镇的祝福景象。年底的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作为一个时间标志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把祥林嫂的人生悲剧串连起来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形成清晰的发展脉络。</a:t>
            </a:r>
            <a:endParaRPr lang="zh-CN" altLang="zh-CN" sz="1600" dirty="0">
              <a:solidFill>
                <a:srgbClr val="000000"/>
              </a:solidFill>
              <a:latin typeface="NEU-BZ-S92"/>
              <a:ea typeface="方正书宋_GBK"/>
              <a:cs typeface="Times New Roman" panose="02020603050405020304" pitchFamily="18" charset="0"/>
            </a:endParaRPr>
          </a:p>
          <a:p>
            <a:pPr indent="254000">
              <a:lnSpc>
                <a:spcPct val="150000"/>
              </a:lnSpc>
              <a:spcAft>
                <a:spcPts val="0"/>
              </a:spcAft>
              <a:tabLst>
                <a:tab pos="1029335" algn="l"/>
                <a:tab pos="1850390" algn="l"/>
                <a:tab pos="2538095" algn="l"/>
                <a:tab pos="3221990" algn="l"/>
              </a:tabLst>
            </a:pPr>
            <a:r>
              <a:rPr lang="zh-CN" altLang="zh-CN" sz="2400" i="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知识窗</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自然环境描写对表现人物的身份、地位、性格、表达人物心情、渲染气氛都有重要作用。主要体现在如下几个方面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①</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交代故事发生的时间、地点、场所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②</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渲染故事气氛、增强故事真实性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③</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烘托人物形象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④</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推动故事情节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⑤</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暗示社会环境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⑥</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深化小说的主题。社会环境描写的主要作用是交代人物的生存环境、社会关系和作品的时代背景等。</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10" name="矩形 9"/>
          <p:cNvSpPr/>
          <p:nvPr/>
        </p:nvSpPr>
        <p:spPr>
          <a:xfrm>
            <a:off x="193441" y="2204424"/>
            <a:ext cx="8646661" cy="16964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441" y="3900837"/>
            <a:ext cx="8646661" cy="24804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387845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2226566"/>
            <a:ext cx="8128000" cy="2658869"/>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目标二</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鉴赏人物形象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探究造成人物悲剧命运的社会根源</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祥林嫂一生有哪些主要经历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请用简明的语言加以概括。</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祥林嫂可能是童养媳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春上死了丈夫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冬初到鲁镇做工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第二年春天被抓回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卖给贺老六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年底生阿毛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不久贺老六患伤寒死去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四岁的阿毛被狼衔走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小屋被收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重回到鲁镇做工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年底倾其所有捐门槛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后被赶出鲁四老爷家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沦落为乞丐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夜凄凉离开人世。</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3241440"/>
            <a:ext cx="8646661" cy="19252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313862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464819"/>
            <a:ext cx="8128000" cy="418236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有人说鲁迅的小说善于刻画眼睛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这篇小说被认为是刻画眼睛的典范。文中几次写祥林嫂的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眼睛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这些对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眼睛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的描写暗示了祥林嫂怎样的精神状态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请根据提示填空。</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祥林嫂第一次到鲁镇时是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①</a:t>
            </a:r>
            <a:r>
              <a:rPr lang="zh-CN" altLang="zh-CN"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第二次来鲁镇时是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②</a:t>
            </a:r>
            <a:r>
              <a:rPr lang="zh-CN" altLang="zh-CN"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③</a:t>
            </a:r>
            <a:r>
              <a:rPr lang="zh-CN" altLang="zh-CN"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捐了门槛以后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④</a:t>
            </a:r>
            <a:r>
              <a:rPr lang="zh-CN" altLang="zh-CN"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可四婶一声喝斥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第二天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⑤</a:t>
            </a:r>
            <a:r>
              <a:rPr lang="zh-CN" altLang="zh-CN"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到临死前木刻似的脸上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⑥</a:t>
            </a:r>
            <a:r>
              <a:rPr lang="zh-CN" altLang="zh-CN"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还可以表示她是一个活物。这些对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眼睛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展示了</a:t>
            </a:r>
            <a:r>
              <a:rPr lang="zh-CN" altLang="zh-CN"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⑦</a:t>
            </a:r>
            <a:r>
              <a:rPr lang="zh-CN" altLang="zh-CN"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形象地反映了祥林嫂是怎样一步步被封建礼教和封建思想逼到绝境的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这也是对罪恶的封建社会无声的控诉。</a:t>
            </a: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顺着眼</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顺着眼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眼角上带些泪痕</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没有先前那样精神</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④</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眼光也分外有神</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⑤</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眼睛窈陷下去</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⑥</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眼珠间或一轮</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cs typeface="Times New Roman" panose="02020603050405020304" pitchFamily="18" charset="0"/>
              </a:rPr>
              <a:t>⑦</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人物的内心世界</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4808237"/>
            <a:ext cx="8646661" cy="9914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4276195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2391"/>
            <a:ext cx="8128000" cy="128625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有人说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在当时的社会里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围绕在祥林嫂周围的人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不管亲的疏的、有恶意的、无恶意的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都在把她往死路上赶。请根据下表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写出祥林嫂周围的人对她的态度或影响</a:t>
            </a:r>
            <a:r>
              <a:rPr lang="zh-CN" altLang="zh-CN" dirty="0" smtClean="0">
                <a:solidFill>
                  <a:srgbClr val="000000"/>
                </a:solidFill>
                <a:latin typeface="Times New Roman" panose="02020603050405020304" pitchFamily="18" charset="0"/>
                <a:cs typeface="Times New Roman" panose="02020603050405020304" pitchFamily="18" charset="0"/>
              </a:rPr>
              <a:t>。</a:t>
            </a:r>
            <a:endParaRPr lang="en-US" altLang="zh-CN" dirty="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1411415"/>
              </p:ext>
            </p:extLst>
          </p:nvPr>
        </p:nvGraphicFramePr>
        <p:xfrm>
          <a:off x="508000" y="2721393"/>
          <a:ext cx="8128000" cy="4088852"/>
        </p:xfrm>
        <a:graphic>
          <a:graphicData uri="http://schemas.openxmlformats.org/presentationml/2006/ole">
            <mc:AlternateContent xmlns:mc="http://schemas.openxmlformats.org/markup-compatibility/2006">
              <mc:Choice xmlns:v="urn:schemas-microsoft-com:vml" Requires="v">
                <p:oleObj spid="_x0000_s6152" name="文档" r:id="rId8" imgW="3894589" imgH="1958639" progId="Word.Document.12">
                  <p:embed/>
                </p:oleObj>
              </mc:Choice>
              <mc:Fallback>
                <p:oleObj name="文档" r:id="rId8" imgW="3894589" imgH="1958639" progId="Word.Document.12">
                  <p:embed/>
                  <p:pic>
                    <p:nvPicPr>
                      <p:cNvPr id="0" name=""/>
                      <p:cNvPicPr/>
                      <p:nvPr/>
                    </p:nvPicPr>
                    <p:blipFill>
                      <a:blip r:embed="rId9"/>
                      <a:stretch>
                        <a:fillRect/>
                      </a:stretch>
                    </p:blipFill>
                    <p:spPr>
                      <a:xfrm>
                        <a:off x="508000" y="2721393"/>
                        <a:ext cx="8128000" cy="4088852"/>
                      </a:xfrm>
                      <a:prstGeom prst="rect">
                        <a:avLst/>
                      </a:prstGeom>
                    </p:spPr>
                  </p:pic>
                </p:oleObj>
              </mc:Fallback>
            </mc:AlternateContent>
          </a:graphicData>
        </a:graphic>
      </p:graphicFrame>
      <p:sp>
        <p:nvSpPr>
          <p:cNvPr id="4" name="矩形 3"/>
          <p:cNvSpPr>
            <a:spLocks noChangeAspect="1"/>
          </p:cNvSpPr>
          <p:nvPr/>
        </p:nvSpPr>
        <p:spPr>
          <a:xfrm>
            <a:off x="5176528" y="3202090"/>
            <a:ext cx="1165704" cy="507831"/>
          </a:xfrm>
          <a:prstGeom prst="rect">
            <a:avLst/>
          </a:prstGeom>
        </p:spPr>
        <p:txBody>
          <a:bodyPr wrap="none">
            <a:spAutoFit/>
          </a:bodyPr>
          <a:lstStyle/>
          <a:p>
            <a:pPr>
              <a:lnSpc>
                <a:spcPct val="150000"/>
              </a:lnSpc>
            </a:pP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精神</a:t>
            </a:r>
            <a:r>
              <a:rPr lang="zh-CN" altLang="zh-CN" dirty="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钳制</a:t>
            </a:r>
            <a:r>
              <a:rPr lang="en-US" altLang="zh-CN" dirty="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en-US" dirty="0"/>
          </a:p>
        </p:txBody>
      </p:sp>
      <p:sp>
        <p:nvSpPr>
          <p:cNvPr id="5" name="矩形 4"/>
          <p:cNvSpPr>
            <a:spLocks noChangeAspect="1"/>
          </p:cNvSpPr>
          <p:nvPr/>
        </p:nvSpPr>
        <p:spPr>
          <a:xfrm>
            <a:off x="5176528" y="3615387"/>
            <a:ext cx="1165704" cy="460382"/>
          </a:xfrm>
          <a:prstGeom prst="rect">
            <a:avLst/>
          </a:prstGeom>
        </p:spPr>
        <p:txBody>
          <a:bodyPr wrap="none">
            <a:spAutoFit/>
          </a:bodyPr>
          <a:lstStyle/>
          <a:p>
            <a:pPr>
              <a:lnSpc>
                <a:spcPct val="150000"/>
              </a:lnSpc>
            </a:pP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金钱</a:t>
            </a:r>
            <a:r>
              <a:rPr lang="zh-CN" altLang="zh-CN" dirty="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剥削</a:t>
            </a:r>
            <a:r>
              <a:rPr lang="en-US" altLang="zh-CN" dirty="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en-US" dirty="0"/>
          </a:p>
        </p:txBody>
      </p:sp>
      <p:sp>
        <p:nvSpPr>
          <p:cNvPr id="10" name="矩形 9"/>
          <p:cNvSpPr>
            <a:spLocks noChangeAspect="1"/>
          </p:cNvSpPr>
          <p:nvPr/>
        </p:nvSpPr>
        <p:spPr>
          <a:xfrm>
            <a:off x="5176528" y="4008288"/>
            <a:ext cx="1165704" cy="460382"/>
          </a:xfrm>
          <a:prstGeom prst="rect">
            <a:avLst/>
          </a:prstGeom>
        </p:spPr>
        <p:txBody>
          <a:bodyPr wrap="none">
            <a:spAutoFit/>
          </a:bodyPr>
          <a:lstStyle/>
          <a:p>
            <a:pPr>
              <a:lnSpc>
                <a:spcPct val="150000"/>
              </a:lnSpc>
            </a:pP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财产</a:t>
            </a:r>
            <a:r>
              <a:rPr lang="zh-CN" altLang="zh-CN" dirty="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掠夺</a:t>
            </a:r>
            <a:r>
              <a:rPr lang="en-US" altLang="zh-CN" dirty="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en-US" dirty="0"/>
          </a:p>
        </p:txBody>
      </p:sp>
      <p:sp>
        <p:nvSpPr>
          <p:cNvPr id="12" name="矩形 11"/>
          <p:cNvSpPr>
            <a:spLocks noChangeAspect="1"/>
          </p:cNvSpPr>
          <p:nvPr/>
        </p:nvSpPr>
        <p:spPr>
          <a:xfrm>
            <a:off x="5187617" y="4361614"/>
            <a:ext cx="1627369" cy="460382"/>
          </a:xfrm>
          <a:prstGeom prst="rect">
            <a:avLst/>
          </a:prstGeom>
        </p:spPr>
        <p:txBody>
          <a:bodyPr wrap="none">
            <a:spAutoFit/>
          </a:bodyPr>
          <a:lstStyle/>
          <a:p>
            <a:pPr>
              <a:lnSpc>
                <a:spcPct val="150000"/>
              </a:lnSpc>
            </a:pP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人身自由</a:t>
            </a:r>
            <a:r>
              <a:rPr lang="zh-CN" altLang="zh-CN" dirty="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剥夺</a:t>
            </a:r>
            <a:r>
              <a:rPr lang="en-US" altLang="zh-CN" dirty="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en-US" dirty="0"/>
          </a:p>
        </p:txBody>
      </p:sp>
      <p:sp>
        <p:nvSpPr>
          <p:cNvPr id="13" name="矩形 12"/>
          <p:cNvSpPr>
            <a:spLocks noChangeAspect="1"/>
          </p:cNvSpPr>
          <p:nvPr/>
        </p:nvSpPr>
        <p:spPr>
          <a:xfrm>
            <a:off x="5187617" y="4741855"/>
            <a:ext cx="1165704" cy="507831"/>
          </a:xfrm>
          <a:prstGeom prst="rect">
            <a:avLst/>
          </a:prstGeom>
        </p:spPr>
        <p:txBody>
          <a:bodyPr wrap="none">
            <a:spAutoFit/>
          </a:bodyPr>
          <a:lstStyle/>
          <a:p>
            <a:pPr>
              <a:lnSpc>
                <a:spcPct val="150000"/>
              </a:lnSpc>
            </a:pP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精神</a:t>
            </a:r>
            <a:r>
              <a:rPr lang="zh-CN" altLang="zh-CN" dirty="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恐吓</a:t>
            </a:r>
            <a:r>
              <a:rPr lang="en-US" altLang="zh-CN" dirty="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en-US" dirty="0"/>
          </a:p>
        </p:txBody>
      </p:sp>
      <p:sp>
        <p:nvSpPr>
          <p:cNvPr id="14" name="矩形 13"/>
          <p:cNvSpPr>
            <a:spLocks noChangeAspect="1"/>
          </p:cNvSpPr>
          <p:nvPr/>
        </p:nvSpPr>
        <p:spPr>
          <a:xfrm>
            <a:off x="5187414" y="5162270"/>
            <a:ext cx="1165704" cy="507831"/>
          </a:xfrm>
          <a:prstGeom prst="rect">
            <a:avLst/>
          </a:prstGeom>
        </p:spPr>
        <p:txBody>
          <a:bodyPr wrap="none">
            <a:spAutoFit/>
          </a:bodyPr>
          <a:lstStyle/>
          <a:p>
            <a:pPr>
              <a:lnSpc>
                <a:spcPct val="150000"/>
              </a:lnSpc>
            </a:pP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嘲笑</a:t>
            </a:r>
            <a:r>
              <a:rPr lang="zh-CN" altLang="zh-CN" dirty="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打击</a:t>
            </a:r>
            <a:r>
              <a:rPr lang="en-US" altLang="zh-CN" dirty="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en-US" dirty="0"/>
          </a:p>
        </p:txBody>
      </p:sp>
      <p:sp>
        <p:nvSpPr>
          <p:cNvPr id="15" name="矩形 14"/>
          <p:cNvSpPr>
            <a:spLocks noChangeAspect="1"/>
          </p:cNvSpPr>
          <p:nvPr/>
        </p:nvSpPr>
        <p:spPr>
          <a:xfrm>
            <a:off x="5203370" y="5539141"/>
            <a:ext cx="1396536" cy="507831"/>
          </a:xfrm>
          <a:prstGeom prst="rect">
            <a:avLst/>
          </a:prstGeom>
        </p:spPr>
        <p:txBody>
          <a:bodyPr wrap="none">
            <a:spAutoFit/>
          </a:bodyPr>
          <a:lstStyle/>
          <a:p>
            <a:pPr>
              <a:lnSpc>
                <a:spcPct val="150000"/>
              </a:lnSpc>
            </a:pP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增加其</a:t>
            </a:r>
            <a:r>
              <a:rPr lang="zh-CN" altLang="zh-CN" dirty="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痛苦</a:t>
            </a:r>
            <a:r>
              <a:rPr lang="en-US" altLang="zh-CN" dirty="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en-US" dirty="0"/>
          </a:p>
        </p:txBody>
      </p:sp>
      <p:sp>
        <p:nvSpPr>
          <p:cNvPr id="16" name="矩形 15"/>
          <p:cNvSpPr>
            <a:spLocks noChangeAspect="1"/>
          </p:cNvSpPr>
          <p:nvPr/>
        </p:nvSpPr>
        <p:spPr>
          <a:xfrm>
            <a:off x="4937345" y="5931663"/>
            <a:ext cx="1665841" cy="507831"/>
          </a:xfrm>
          <a:prstGeom prst="rect">
            <a:avLst/>
          </a:prstGeom>
        </p:spPr>
        <p:txBody>
          <a:bodyPr wrap="none">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毫无</a:t>
            </a:r>
            <a:r>
              <a:rPr lang="zh-CN" altLang="zh-CN" dirty="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同情心</a:t>
            </a:r>
            <a:r>
              <a:rPr lang="en-US" altLang="zh-CN" dirty="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zh-CN" sz="1600" dirty="0">
              <a:solidFill>
                <a:srgbClr val="FF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6030797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P spid="12" grpId="0"/>
      <p:bldP spid="13" grpId="0"/>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2289627"/>
            <a:ext cx="8128000" cy="253274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小说将祥林嫂丧夫、再嫁、失子、归天几个最关键的情节都安排在春天发生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是巧合还是有意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祥林嫂的悲剧形象有怎样的社会意义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是作者刻意把祥林嫂的悲剧安排在春天发生的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以生机盎然的春给祥林嫂的悲惨命运作自然背景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造成强烈的对比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更有力地揭示了封建制度的罪恶。祥林嫂的悲剧不仅仅是个人的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更具有深刻的社会性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不推翻吃人的封建礼教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像祥林嫂这样的劳动妇女是没有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春天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3169432"/>
            <a:ext cx="8646661" cy="21317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7507393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3" name="矩形 2"/>
          <p:cNvSpPr>
            <a:spLocks noChangeAspect="1"/>
          </p:cNvSpPr>
          <p:nvPr/>
        </p:nvSpPr>
        <p:spPr>
          <a:xfrm>
            <a:off x="508000" y="1352324"/>
            <a:ext cx="8128000" cy="170174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来到鲁四老爷家后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一见面是寒暄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寒暄之后说我</a:t>
            </a:r>
            <a:r>
              <a:rPr lang="en-US"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胖了</a:t>
            </a:r>
            <a:r>
              <a:rPr lang="en-US"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说我</a:t>
            </a:r>
            <a:r>
              <a:rPr lang="en-US"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胖了</a:t>
            </a:r>
            <a:r>
              <a:rPr lang="en-US"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之后即大骂其新党。但我知道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这并非借题在骂我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因为他所骂的还是康有为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。鲁四老爷为什么偏偏要骂康有为</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347075259"/>
              </p:ext>
            </p:extLst>
          </p:nvPr>
        </p:nvGraphicFramePr>
        <p:xfrm>
          <a:off x="508000" y="3140968"/>
          <a:ext cx="8128000" cy="3014488"/>
        </p:xfrm>
        <a:graphic>
          <a:graphicData uri="http://schemas.openxmlformats.org/presentationml/2006/ole">
            <mc:AlternateContent xmlns:mc="http://schemas.openxmlformats.org/markup-compatibility/2006">
              <mc:Choice xmlns:v="urn:schemas-microsoft-com:vml" Requires="v">
                <p:oleObj spid="_x0000_s7175" name="文档" r:id="rId8" imgW="3946416" imgH="1463571" progId="Word.Document.12">
                  <p:embed/>
                </p:oleObj>
              </mc:Choice>
              <mc:Fallback>
                <p:oleObj name="文档" r:id="rId8" imgW="3946416" imgH="1463571" progId="Word.Document.12">
                  <p:embed/>
                  <p:pic>
                    <p:nvPicPr>
                      <p:cNvPr id="0" name=""/>
                      <p:cNvPicPr/>
                      <p:nvPr/>
                    </p:nvPicPr>
                    <p:blipFill>
                      <a:blip r:embed="rId9"/>
                      <a:stretch>
                        <a:fillRect/>
                      </a:stretch>
                    </p:blipFill>
                    <p:spPr>
                      <a:xfrm>
                        <a:off x="508000" y="3140968"/>
                        <a:ext cx="8128000" cy="3014488"/>
                      </a:xfrm>
                      <a:prstGeom prst="rect">
                        <a:avLst/>
                      </a:prstGeom>
                    </p:spPr>
                  </p:pic>
                </p:oleObj>
              </mc:Fallback>
            </mc:AlternateContent>
          </a:graphicData>
        </a:graphic>
      </p:graphicFrame>
      <p:sp>
        <p:nvSpPr>
          <p:cNvPr id="9" name="矩形 8"/>
          <p:cNvSpPr/>
          <p:nvPr/>
        </p:nvSpPr>
        <p:spPr>
          <a:xfrm>
            <a:off x="193441" y="2641106"/>
            <a:ext cx="8646661" cy="34279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graphicFrame>
        <p:nvGraphicFramePr>
          <p:cNvPr id="2" name="对象 1"/>
          <p:cNvGraphicFramePr>
            <a:graphicFrameLocks noChangeAspect="1"/>
          </p:cNvGraphicFramePr>
          <p:nvPr>
            <p:extLst>
              <p:ext uri="{D42A27DB-BD31-4B8C-83A1-F6EECF244321}">
                <p14:modId xmlns:p14="http://schemas.microsoft.com/office/powerpoint/2010/main" val="3669402122"/>
              </p:ext>
            </p:extLst>
          </p:nvPr>
        </p:nvGraphicFramePr>
        <p:xfrm>
          <a:off x="508000" y="2226945"/>
          <a:ext cx="8128000" cy="2658110"/>
        </p:xfrm>
        <a:graphic>
          <a:graphicData uri="http://schemas.openxmlformats.org/presentationml/2006/ole">
            <mc:AlternateContent xmlns:mc="http://schemas.openxmlformats.org/markup-compatibility/2006">
              <mc:Choice xmlns:v="urn:schemas-microsoft-com:vml" Requires="v">
                <p:oleObj spid="_x0000_s8199" name="文档" r:id="rId8" imgW="3946416" imgH="1290495" progId="Word.Document.12">
                  <p:embed/>
                </p:oleObj>
              </mc:Choice>
              <mc:Fallback>
                <p:oleObj name="文档" r:id="rId8" imgW="3946416" imgH="1290495" progId="Word.Document.12">
                  <p:embed/>
                  <p:pic>
                    <p:nvPicPr>
                      <p:cNvPr id="0" name=""/>
                      <p:cNvPicPr/>
                      <p:nvPr/>
                    </p:nvPicPr>
                    <p:blipFill>
                      <a:blip r:embed="rId9"/>
                      <a:stretch>
                        <a:fillRect/>
                      </a:stretch>
                    </p:blipFill>
                    <p:spPr>
                      <a:xfrm>
                        <a:off x="508000" y="2226945"/>
                        <a:ext cx="8128000" cy="2658110"/>
                      </a:xfrm>
                      <a:prstGeom prst="rect">
                        <a:avLst/>
                      </a:prstGeom>
                    </p:spPr>
                  </p:pic>
                </p:oleObj>
              </mc:Fallback>
            </mc:AlternateContent>
          </a:graphicData>
        </a:graphic>
      </p:graphicFrame>
    </p:spTree>
    <p:extLst>
      <p:ext uri="{BB962C8B-B14F-4D97-AF65-F5344CB8AC3E}">
        <p14:creationId xmlns:p14="http://schemas.microsoft.com/office/powerpoint/2010/main" val="13275082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186348362"/>
              </p:ext>
            </p:extLst>
          </p:nvPr>
        </p:nvGraphicFramePr>
        <p:xfrm>
          <a:off x="508000" y="1376380"/>
          <a:ext cx="8128000" cy="4359241"/>
        </p:xfrm>
        <a:graphic>
          <a:graphicData uri="http://schemas.openxmlformats.org/presentationml/2006/ole">
            <mc:AlternateContent xmlns:mc="http://schemas.openxmlformats.org/markup-compatibility/2006">
              <mc:Choice xmlns:v="urn:schemas-microsoft-com:vml" Requires="v">
                <p:oleObj spid="_x0000_s1034" name="文档" r:id="rId4" imgW="3998963" imgH="2143974" progId="Word.Document.12">
                  <p:embed/>
                </p:oleObj>
              </mc:Choice>
              <mc:Fallback>
                <p:oleObj name="文档" r:id="rId4" imgW="3998963" imgH="2143974" progId="Word.Document.12">
                  <p:embed/>
                  <p:pic>
                    <p:nvPicPr>
                      <p:cNvPr id="0" name=""/>
                      <p:cNvPicPr/>
                      <p:nvPr/>
                    </p:nvPicPr>
                    <p:blipFill>
                      <a:blip r:embed="rId5"/>
                      <a:stretch>
                        <a:fillRect/>
                      </a:stretch>
                    </p:blipFill>
                    <p:spPr>
                      <a:xfrm>
                        <a:off x="508000" y="1376380"/>
                        <a:ext cx="8128000" cy="4359241"/>
                      </a:xfrm>
                      <a:prstGeom prst="rect">
                        <a:avLst/>
                      </a:prstGeom>
                    </p:spPr>
                  </p:pic>
                </p:oleObj>
              </mc:Fallback>
            </mc:AlternateContent>
          </a:graphicData>
        </a:graphic>
      </p:graphicFrame>
    </p:spTree>
    <p:extLst>
      <p:ext uri="{BB962C8B-B14F-4D97-AF65-F5344CB8AC3E}">
        <p14:creationId xmlns:p14="http://schemas.microsoft.com/office/powerpoint/2010/main" val="772075606"/>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2088066"/>
            <a:ext cx="8128000" cy="293586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作者写丧夫后的祥林嫂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头上扎着白头绳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再次丧夫后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她仍然头上扎着白头绳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。这样的描写有什么意义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同是扎着白头绳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祥林嫂却分别为祥林和贺老六两个男人服丧。这两处描写虽然毫无变化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但实际上概括了祥林嫂丧夫、改嫁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再丧夫、失子、被逐等种种不幸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并预示着更不幸的命运。这根白头绳就是沉重的精神枷锁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是祥林嫂不幸命运的耻辱标志。祥林嫂任人鄙弃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唾骂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扎着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仍然扎着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这表现出封建蒙昧主义的可怕和封建道德的顽固。这根白头绳是勒死祥林嫂的绞索。</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193441" y="2943448"/>
            <a:ext cx="8646661" cy="2335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065714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1654"/>
            <a:ext cx="8128000" cy="5433539"/>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本文是一出人间悲剧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题目为什么要用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其深意是什么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是鲁镇的一种封建迷信活动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充满了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男尊女卑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等封建礼教色彩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祝福之时也正是封建思想对人们影响和制约最深的时候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是人们对祥林嫂歧视和迫害最严重的时候。封建势力通过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杀害了祥林嫂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祥林嫂又死于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天地圣众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豫备给鲁镇的人们以无限的幸福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的祝福声中。这个标题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凶人的愚顽的欢呼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悲惨的弱者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的不幸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鲜明地摆到读者的面前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形成强烈的对比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增强了祥林嫂遭遇的悲剧性。</a:t>
            </a:r>
            <a:endParaRPr lang="zh-CN" altLang="zh-CN" sz="1600" dirty="0">
              <a:solidFill>
                <a:srgbClr val="000000"/>
              </a:solidFill>
              <a:latin typeface="NEU-BZ-S92"/>
              <a:ea typeface="方正书宋_GBK"/>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与人物性格和命运息息相关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是人物命运转变的契机和背景。小说起于祝福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结于祝福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中间一再写到祝福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情节的发展与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有着密切的关系。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展示了初到鲁镇的祥林嫂的勤劳能干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时一向勤快能干的祥林嫂受到了鲁家的冷遇和歧视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为了参与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她倾其所有。由此看来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只是人们的一厢情愿。</a:t>
            </a:r>
            <a:endParaRPr lang="zh-CN" altLang="zh-CN" sz="1600" dirty="0">
              <a:solidFill>
                <a:srgbClr val="000000"/>
              </a:solidFill>
              <a:latin typeface="NEU-BZ-S92"/>
              <a:ea typeface="方正书宋_GBK"/>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像祥林嫂这样的处在封建思想和制度压迫下的劳动人民哪有福可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又岂能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来幸福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为题有反讽之意。</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302301" y="1761929"/>
            <a:ext cx="8266991" cy="50123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87442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文脉图解</a:t>
            </a:r>
          </a:p>
        </p:txBody>
      </p:sp>
      <p:sp>
        <p:nvSpPr>
          <p:cNvPr id="10" name="矩形 9">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graphicFrame>
        <p:nvGraphicFramePr>
          <p:cNvPr id="2" name="对象 1"/>
          <p:cNvGraphicFramePr>
            <a:graphicFrameLocks noChangeAspect="1"/>
          </p:cNvGraphicFramePr>
          <p:nvPr>
            <p:extLst>
              <p:ext uri="{D42A27DB-BD31-4B8C-83A1-F6EECF244321}">
                <p14:modId xmlns:p14="http://schemas.microsoft.com/office/powerpoint/2010/main" val="951093443"/>
              </p:ext>
            </p:extLst>
          </p:nvPr>
        </p:nvGraphicFramePr>
        <p:xfrm>
          <a:off x="508000" y="2047763"/>
          <a:ext cx="8128000" cy="3016473"/>
        </p:xfrm>
        <a:graphic>
          <a:graphicData uri="http://schemas.openxmlformats.org/presentationml/2006/ole">
            <mc:AlternateContent xmlns:mc="http://schemas.openxmlformats.org/markup-compatibility/2006">
              <mc:Choice xmlns:v="urn:schemas-microsoft-com:vml" Requires="v">
                <p:oleObj spid="_x0000_s9222" name="文档" r:id="rId8" imgW="3837004" imgH="1423907" progId="Word.Document.12">
                  <p:embed/>
                </p:oleObj>
              </mc:Choice>
              <mc:Fallback>
                <p:oleObj name="文档" r:id="rId8" imgW="3837004" imgH="1423907" progId="Word.Document.12">
                  <p:embed/>
                  <p:pic>
                    <p:nvPicPr>
                      <p:cNvPr id="0" name=""/>
                      <p:cNvPicPr/>
                      <p:nvPr/>
                    </p:nvPicPr>
                    <p:blipFill>
                      <a:blip r:embed="rId9"/>
                      <a:stretch>
                        <a:fillRect/>
                      </a:stretch>
                    </p:blipFill>
                    <p:spPr>
                      <a:xfrm>
                        <a:off x="508000" y="2047763"/>
                        <a:ext cx="8128000" cy="3016473"/>
                      </a:xfrm>
                      <a:prstGeom prst="rect">
                        <a:avLst/>
                      </a:prstGeom>
                    </p:spPr>
                  </p:pic>
                </p:oleObj>
              </mc:Fallback>
            </mc:AlternateContent>
          </a:graphicData>
        </a:graphic>
      </p:graphicFrame>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6" name="矩形 5"/>
          <p:cNvSpPr>
            <a:spLocks noChangeAspect="1"/>
          </p:cNvSpPr>
          <p:nvPr/>
        </p:nvSpPr>
        <p:spPr>
          <a:xfrm>
            <a:off x="508000" y="1458631"/>
            <a:ext cx="8128000" cy="4194738"/>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环境描写的衬托意义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在《祝福》中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鲁迅先生把祥林嫂置于辛亥革命后一切封建势力和社会关系都依旧的鲁镇里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用特定的社会环境和自然环境来凸显主人公不幸的命运。具体体现在如下三个方面。</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一是迷信而庸俗的民俗环境。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作为一种民俗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忌讳很多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能享受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的人却不多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祥林嫂的悲惨命运因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祝福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而凸显。二是冷漠无情的人际关系。无论是鲁四老爷、卫老婆子还是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、柳妈、鲁镇的短工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都是冷漠的、无情的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甚至残忍的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祥林嫂的悲剧命运正是在这一群体的衬托之下才更显其悲凉。三是自然环境。小说中对雪的描写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正衬了人物命运的苍凉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对春的交代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反衬了祥林嫂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没有春天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的人生。</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50370592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6" name="矩形 5"/>
          <p:cNvSpPr>
            <a:spLocks noChangeAspect="1"/>
          </p:cNvSpPr>
          <p:nvPr/>
        </p:nvSpPr>
        <p:spPr>
          <a:xfrm>
            <a:off x="508000" y="1352324"/>
            <a:ext cx="8128000" cy="502573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学以致用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环境描写是指对人物所处的具体的社会环境和自然环境的描写。其中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社会环境是指能反映社会、时代特征的建筑、场所、陈设等景物以及民俗民风等。请仿照本文的写法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写一段文字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表现你所生活的社区、村庄的社会环境。</a:t>
            </a:r>
            <a:r>
              <a:rPr lang="en-US" altLang="zh-CN" dirty="0">
                <a:solidFill>
                  <a:srgbClr val="000000"/>
                </a:solidFill>
                <a:latin typeface="Times New Roman" panose="02020603050405020304" pitchFamily="18" charset="0"/>
                <a:cs typeface="Times New Roman" panose="02020603050405020304" pitchFamily="18" charset="0"/>
              </a:rPr>
              <a:t>200</a:t>
            </a:r>
            <a:r>
              <a:rPr lang="zh-CN" altLang="zh-CN" dirty="0">
                <a:solidFill>
                  <a:srgbClr val="000000"/>
                </a:solidFill>
                <a:latin typeface="Times New Roman" panose="02020603050405020304" pitchFamily="18" charset="0"/>
                <a:cs typeface="Times New Roman" panose="02020603050405020304" pitchFamily="18" charset="0"/>
              </a:rPr>
              <a:t>字左右。</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秦腔源于西府。在西府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民性敦厚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说话多用去声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一律咬字沉重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对话如吵架一样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哭丧又一呼三叹。呼喊远人更是特殊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前声拖十二分的长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末了方极快地道出内容。声韵的发展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使会远道喊人的人都从此有了唱秦腔的天分。老一辈的能唱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小一辈的能唱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男的能唱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女的能唱。唱秦腔成了做人最体面的事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任何一个乡下男女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只有唱秦腔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才有出人头地的可能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大凡有出息的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是个人才的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哪一个何曾未登过台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起码不能吼一阵乱弹呢</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摘自贾平凹的《秦腔》</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72815265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3779240"/>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人间鲁迅</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林贤治</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一个可以由此得生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也可以由此得死的时代是大时代。大时代总要产生巨人。</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鲁迅是巨人。他不是帝王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不是将军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他无须挥舞权杖。作为旧世界的逆子贰臣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唯以他的人格和思想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召引了大群年轻的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奴隶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。他把对于民族和人类的热爱埋得那么深沉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乃至他的目光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几乎只让人望见直逼现实的愤怒火焰。数千年的僵尸政治、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东方文明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专制、强暴、虚伪、保守和蒙昧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都是他攻击的目标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他教奴隶们如何反抗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钻网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如何进行韧性的战斗。他虽然注意实力的保存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却不惮牺牲自己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必要时照例单身鏖战。</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45428507"/>
              </p:ext>
            </p:extLst>
          </p:nvPr>
        </p:nvGraphicFramePr>
        <p:xfrm>
          <a:off x="548238" y="4859153"/>
          <a:ext cx="8047525" cy="1894514"/>
        </p:xfrm>
        <a:graphic>
          <a:graphicData uri="http://schemas.openxmlformats.org/presentationml/2006/ole">
            <mc:AlternateContent xmlns:mc="http://schemas.openxmlformats.org/markup-compatibility/2006">
              <mc:Choice xmlns:v="urn:schemas-microsoft-com:vml" Requires="v">
                <p:oleObj spid="_x0000_s10244" name="文档" r:id="rId6" imgW="3837004" imgH="903238" progId="Word.Document.12">
                  <p:embed/>
                </p:oleObj>
              </mc:Choice>
              <mc:Fallback>
                <p:oleObj name="文档" r:id="rId6" imgW="3837004" imgH="903238" progId="Word.Document.12">
                  <p:embed/>
                  <p:pic>
                    <p:nvPicPr>
                      <p:cNvPr id="0" name=""/>
                      <p:cNvPicPr/>
                      <p:nvPr/>
                    </p:nvPicPr>
                    <p:blipFill>
                      <a:blip r:embed="rId7"/>
                      <a:stretch>
                        <a:fillRect/>
                      </a:stretch>
                    </p:blipFill>
                    <p:spPr>
                      <a:xfrm>
                        <a:off x="548238" y="4859153"/>
                        <a:ext cx="8047525" cy="1894514"/>
                      </a:xfrm>
                      <a:prstGeom prst="rect">
                        <a:avLst/>
                      </a:prstGeom>
                    </p:spPr>
                  </p:pic>
                </p:oleObj>
              </mc:Fallback>
            </mc:AlternateContent>
          </a:graphicData>
        </a:graphic>
      </p:graphicFrame>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501336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在一生中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他呐喊过也彷徨过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甚至在横站着作战的晚年仍然背负着难耐的寂寞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但是从来耻于屈服和停顿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中国的思想文化界没有一个人像他一样赢来众多的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没有一个人像他一样招致密集的刀箭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因此也就没有一个人像他一样获得更为辉煌的战绩。他所凭借的仅仅是一支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金不换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便在看不见的但是无比险恶的战场里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建树了超人一等的殊勋。</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在他身后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自然要出现大大小小的纪念会、石雕、铜像以及传记。可悲哀的是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当再度被赋予形体的时候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这个始终屹立于人间的猛士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却不止一次地经过有意无意的铺垫与厚饰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成了奥林匹斯山上的宙斯。</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平凡的伟大才是真正的伟大。鲁迅是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人之子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人所具有的他都具有。正因为他耳闻了愚妄的欢呼和悲惨的呼号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目睹了淋漓的鲜血和升腾的地火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深味了人间的一切苦辛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在他的著作中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古老而艰深的象形文字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才会变得那么平易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那么新鲜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那么富于生命的活力。</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083114486"/>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这样一个毕生以文字搏战的人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他的形象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其实早经文字本身表达无疑了。世间的纪念物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丝毫也不能为他增添或减损什么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无非是后人的一种感念而已。如果他所激发的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不是对真理的渴求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不是奔赴生活的勇气和变革现实的热情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而是宗教式的膜拜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那么不如说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我们什么都不需要</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历史人物之所以伟大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正在于我们可以因他而深刻地意识到自身的存在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在存在方式的选择中间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我们根本不愿拒绝他的灵魂的参与。鲁迅就是这样一个人。他没有把黄金</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世界轻易预约给人类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却以燃烧般的生命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成为千千万万追求者的精神的火光。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真正的巨人活在时间的深度里。应当相信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历史终会把最有分量的东西保留下来。</a:t>
            </a:r>
            <a:endParaRPr lang="zh-CN" altLang="zh-CN" sz="1600" dirty="0">
              <a:solidFill>
                <a:srgbClr val="000000"/>
              </a:solidFill>
              <a:latin typeface="NEU-BZ-S92"/>
              <a:ea typeface="方正书宋_GBK"/>
              <a:cs typeface="Times New Roman" panose="02020603050405020304" pitchFamily="18" charset="0"/>
            </a:endParaRPr>
          </a:p>
          <a:p>
            <a:pPr indent="266700"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选自《风流人物》</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194926662"/>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89627"/>
            <a:ext cx="8128000" cy="253274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品读提示</a:t>
            </a:r>
            <a:r>
              <a:rPr lang="zh-CN" altLang="zh-CN" dirty="0">
                <a:solidFill>
                  <a:srgbClr val="000000"/>
                </a:solidFill>
                <a:latin typeface="Times New Roman" panose="02020603050405020304" pitchFamily="18" charset="0"/>
                <a:cs typeface="Times New Roman" panose="02020603050405020304" pitchFamily="18" charset="0"/>
              </a:rPr>
              <a:t>我们应该怎样看待鲁迅先生的一生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对这个鏖战在新文化运动中的勇士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我们奉献的是敬仰还是顶礼膜拜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鲁迅不是神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我们不能对他敬而远之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鲁迅是时代的巨人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他生活的时代虽然已过去一百多年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真正的巨人活在时间的深度里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他参与着我们的生活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以其独特的人格魅力击荡着我们的灵魂。读读林贤治先生的这篇短文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就能知道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在这个仍需激浊扬清的时代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鲁迅依然是我们的人生大纛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是我们的民族之魂。</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829079139"/>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2" name="矩形 1"/>
          <p:cNvSpPr>
            <a:spLocks noChangeAspect="1"/>
          </p:cNvSpPr>
          <p:nvPr/>
        </p:nvSpPr>
        <p:spPr>
          <a:xfrm>
            <a:off x="508000" y="1622901"/>
            <a:ext cx="8128000" cy="418236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在《祝福》中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似乎不乏表面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柳妈就是其中的一个。她和祥林嫂一样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要靠出卖自己的劳动力为生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她不杀生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出于拯救祥林嫂灵魂的目的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她告诉了祥林嫂死后有魂灵、如不捐门槛死后将被分割进地狱的事。由于她是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善女人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她与祥林嫂一样要靠帮工生活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对祥林嫂来说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她的说法更具有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可信性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亲和力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也因她表面的善良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所以最具有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毒害性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反对封建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提倡民主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反对迷信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提倡科学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已经整整一个世纪了。然而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在今天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受迫害的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祥林嫂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时有所闻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披着善良的外衣、满脑子牛鬼蛇神轮回报应的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更随处可见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这难道不应引起我们的高度重视吗</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a:t>
            </a:r>
            <a:r>
              <a:rPr lang="zh-CN" altLang="zh-CN" dirty="0" smtClean="0">
                <a:solidFill>
                  <a:srgbClr val="000000"/>
                </a:solidFill>
                <a:latin typeface="Times New Roman" panose="02020603050405020304" pitchFamily="18" charset="0"/>
                <a:ea typeface="方正韵动中黑简体"/>
                <a:cs typeface="Times New Roman" panose="02020603050405020304" pitchFamily="18" charset="0"/>
              </a:rPr>
              <a:t>方向</a:t>
            </a:r>
            <a:endParaRPr lang="en-US" altLang="zh-CN" dirty="0" smtClean="0">
              <a:solidFill>
                <a:srgbClr val="00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这</a:t>
            </a:r>
            <a:r>
              <a:rPr lang="zh-CN" altLang="zh-CN" dirty="0">
                <a:solidFill>
                  <a:srgbClr val="000000"/>
                </a:solidFill>
                <a:latin typeface="Times New Roman" panose="02020603050405020304" pitchFamily="18" charset="0"/>
                <a:cs typeface="Times New Roman" panose="02020603050405020304" pitchFamily="18" charset="0"/>
              </a:rPr>
              <a:t>则材料适用于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不要以善的名义行恶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拯救灵魂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等话题或立意的作文中。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560551"/>
            <a:ext cx="8128000" cy="253274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《祝福》写于</a:t>
            </a:r>
            <a:r>
              <a:rPr lang="en-US" altLang="zh-CN" dirty="0">
                <a:solidFill>
                  <a:srgbClr val="000000"/>
                </a:solidFill>
                <a:latin typeface="Times New Roman" panose="02020603050405020304" pitchFamily="18" charset="0"/>
                <a:cs typeface="Times New Roman" panose="02020603050405020304" pitchFamily="18" charset="0"/>
              </a:rPr>
              <a:t>1924</a:t>
            </a:r>
            <a:r>
              <a:rPr lang="zh-CN" altLang="zh-CN" dirty="0">
                <a:solidFill>
                  <a:srgbClr val="000000"/>
                </a:solidFill>
                <a:latin typeface="Times New Roman" panose="02020603050405020304" pitchFamily="18" charset="0"/>
                <a:cs typeface="Times New Roman" panose="02020603050405020304" pitchFamily="18" charset="0"/>
              </a:rPr>
              <a:t>年</a:t>
            </a: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月</a:t>
            </a:r>
            <a:r>
              <a:rPr lang="en-US" altLang="zh-CN" dirty="0">
                <a:solidFill>
                  <a:srgbClr val="000000"/>
                </a:solidFill>
                <a:latin typeface="Times New Roman" panose="02020603050405020304" pitchFamily="18" charset="0"/>
                <a:cs typeface="Times New Roman" panose="02020603050405020304" pitchFamily="18" charset="0"/>
              </a:rPr>
              <a:t>7</a:t>
            </a:r>
            <a:r>
              <a:rPr lang="zh-CN" altLang="zh-CN" dirty="0">
                <a:solidFill>
                  <a:srgbClr val="000000"/>
                </a:solidFill>
                <a:latin typeface="Times New Roman" panose="02020603050405020304" pitchFamily="18" charset="0"/>
                <a:cs typeface="Times New Roman" panose="02020603050405020304" pitchFamily="18" charset="0"/>
              </a:rPr>
              <a:t>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是鲁迅小说集《彷徨》的第一篇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故事反映的是辛亥革命后中国农村的黑暗现实。</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鲁迅曾以极大的热情欢呼辛亥革命的爆发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可是不久就失望了。他看到辛亥革命以后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帝制政权虽被推翻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但代之而起的却是地主阶级的军阀官僚的统治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封建社会的基础并没有被彻底摧毁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中国的广大人民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尤其是农民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日益贫困化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他们过着饥寒交迫的生活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宗法观念、封建礼教仍然是钳制人民思想的枷锁。</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915601649"/>
              </p:ext>
            </p:extLst>
          </p:nvPr>
        </p:nvGraphicFramePr>
        <p:xfrm>
          <a:off x="508000" y="1472319"/>
          <a:ext cx="8128000" cy="1940362"/>
        </p:xfrm>
        <a:graphic>
          <a:graphicData uri="http://schemas.openxmlformats.org/presentationml/2006/ole">
            <mc:AlternateContent xmlns:mc="http://schemas.openxmlformats.org/markup-compatibility/2006">
              <mc:Choice xmlns:v="urn:schemas-microsoft-com:vml" Requires="v">
                <p:oleObj spid="_x0000_s2058" name="文档" r:id="rId7" imgW="3837004" imgH="915858" progId="Word.Document.12">
                  <p:embed/>
                </p:oleObj>
              </mc:Choice>
              <mc:Fallback>
                <p:oleObj name="文档" r:id="rId7" imgW="3837004" imgH="915858" progId="Word.Document.12">
                  <p:embed/>
                  <p:pic>
                    <p:nvPicPr>
                      <p:cNvPr id="0" name=""/>
                      <p:cNvPicPr/>
                      <p:nvPr/>
                    </p:nvPicPr>
                    <p:blipFill>
                      <a:blip r:embed="rId8"/>
                      <a:stretch>
                        <a:fillRect/>
                      </a:stretch>
                    </p:blipFill>
                    <p:spPr>
                      <a:xfrm>
                        <a:off x="508000" y="1472319"/>
                        <a:ext cx="8128000" cy="1940362"/>
                      </a:xfrm>
                      <a:prstGeom prst="rect">
                        <a:avLst/>
                      </a:prstGeom>
                    </p:spPr>
                  </p:pic>
                </p:oleObj>
              </mc:Fallback>
            </mc:AlternateContent>
          </a:graphicData>
        </a:graphic>
      </p:graphicFrame>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2" name="矩形 1"/>
          <p:cNvSpPr>
            <a:spLocks noChangeAspect="1"/>
          </p:cNvSpPr>
          <p:nvPr/>
        </p:nvSpPr>
        <p:spPr>
          <a:xfrm>
            <a:off x="508000" y="1351647"/>
            <a:ext cx="8128000" cy="501336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鲁迅先生对中国的国民性有洞烛底里的认识。在《祝福》中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他这样描写了一群围观的闲人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男人听到这里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往往敛起笑容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没趣的走了开去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女人们却不独宽恕了她似的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脸上立刻改换了鄙薄的神气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还要陪出许多眼泪来。有些老女人没有在街头听到她的话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便特意寻来</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在《藤野先生》一文中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对喜欢围观的国人进行了如下描述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被日本军捕获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要枪毙了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围着看的也是一群中国人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。对于部分国人而言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不仅喜欢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而且围观起来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不分是非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冷漠淡然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有的甚至落井下石。</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我们要知道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公民社会、文明世风的构建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应该拒绝围观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只有勇敢地伸出我们的双手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帮助我们看到的所有弱者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才会改变麻木和冷漠。</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a:t>
            </a:r>
            <a:r>
              <a:rPr lang="zh-CN" altLang="zh-CN" dirty="0" smtClean="0">
                <a:solidFill>
                  <a:srgbClr val="000000"/>
                </a:solidFill>
                <a:latin typeface="Times New Roman" panose="02020603050405020304" pitchFamily="18" charset="0"/>
                <a:ea typeface="方正韵动中黑简体"/>
                <a:cs typeface="Times New Roman" panose="02020603050405020304" pitchFamily="18" charset="0"/>
              </a:rPr>
              <a:t>方向</a:t>
            </a:r>
            <a:endParaRPr lang="en-US" altLang="zh-CN" dirty="0" smtClean="0">
              <a:solidFill>
                <a:srgbClr val="00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这</a:t>
            </a:r>
            <a:r>
              <a:rPr lang="zh-CN" altLang="zh-CN" dirty="0">
                <a:solidFill>
                  <a:srgbClr val="000000"/>
                </a:solidFill>
                <a:latin typeface="Times New Roman" panose="02020603050405020304" pitchFamily="18" charset="0"/>
                <a:cs typeface="Times New Roman" panose="02020603050405020304" pitchFamily="18" charset="0"/>
              </a:rPr>
              <a:t>则材料适用于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拒绝围观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伸出爱的双手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远离麻木、冷漠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等话题或立意的作文中。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024529432"/>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497377"/>
            <a:ext cx="8128000" cy="211724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鲁迅在《祝福》里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深刻地展示了这一时期中国农村的真实面貌。小说通过祥林嫂一生的悲惨遭遇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揭露了地主阶级对劳动妇女的摧残与迫害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揭示了封建礼教吃人的本质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指出彻底反封建的必要性。这一时期的鲁迅基本上还是一个革命民主主义者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还不可能用马克思主义来观察分析问题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有时就不免发生怀疑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感到失望。他把这一时期的小说集叫作《彷徨》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显然反映了当时自己忧愤的心情。</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603261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相关链接</a:t>
            </a:r>
          </a:p>
        </p:txBody>
      </p:sp>
      <p:sp>
        <p:nvSpPr>
          <p:cNvPr id="14" name="矩形 1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497377"/>
            <a:ext cx="8128000" cy="211724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鲁迅</a:t>
            </a:r>
            <a:r>
              <a:rPr lang="en-US" altLang="zh-CN" dirty="0">
                <a:solidFill>
                  <a:srgbClr val="000000"/>
                </a:solidFill>
                <a:latin typeface="Times New Roman" panose="02020603050405020304" pitchFamily="18" charset="0"/>
                <a:cs typeface="Times New Roman" panose="02020603050405020304" pitchFamily="18" charset="0"/>
              </a:rPr>
              <a:t>(1881—1936),</a:t>
            </a:r>
            <a:r>
              <a:rPr lang="zh-CN" altLang="zh-CN" dirty="0">
                <a:solidFill>
                  <a:srgbClr val="000000"/>
                </a:solidFill>
                <a:latin typeface="Times New Roman" panose="02020603050405020304" pitchFamily="18" charset="0"/>
                <a:cs typeface="Times New Roman" panose="02020603050405020304" pitchFamily="18" charset="0"/>
              </a:rPr>
              <a:t>伟大的无产阶级文学家、思想家、革命家。原名周树人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字豫才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浙江绍兴人。</a:t>
            </a:r>
            <a:r>
              <a:rPr lang="en-US" altLang="zh-CN" dirty="0">
                <a:solidFill>
                  <a:srgbClr val="000000"/>
                </a:solidFill>
                <a:latin typeface="Times New Roman" panose="02020603050405020304" pitchFamily="18" charset="0"/>
                <a:cs typeface="Times New Roman" panose="02020603050405020304" pitchFamily="18" charset="0"/>
              </a:rPr>
              <a:t>1918</a:t>
            </a:r>
            <a:r>
              <a:rPr lang="zh-CN" altLang="zh-CN" dirty="0">
                <a:solidFill>
                  <a:srgbClr val="000000"/>
                </a:solidFill>
                <a:latin typeface="Times New Roman" panose="02020603050405020304" pitchFamily="18" charset="0"/>
                <a:cs typeface="Times New Roman" panose="02020603050405020304" pitchFamily="18" charset="0"/>
              </a:rPr>
              <a:t>年</a:t>
            </a: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cs typeface="Times New Roman" panose="02020603050405020304" pitchFamily="18" charset="0"/>
              </a:rPr>
              <a:t>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首次用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鲁迅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的笔名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发表中国现代文学史上第一篇白话小说《狂人日记》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奠定了新文学运动的基石。</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鲁迅一生的著作包括杂文集</a:t>
            </a:r>
            <a:r>
              <a:rPr lang="en-US" altLang="zh-CN" dirty="0">
                <a:solidFill>
                  <a:srgbClr val="000000"/>
                </a:solidFill>
                <a:latin typeface="Times New Roman" panose="02020603050405020304" pitchFamily="18" charset="0"/>
                <a:cs typeface="Times New Roman" panose="02020603050405020304" pitchFamily="18" charset="0"/>
              </a:rPr>
              <a:t>16</a:t>
            </a:r>
            <a:r>
              <a:rPr lang="zh-CN" altLang="zh-CN" dirty="0">
                <a:solidFill>
                  <a:srgbClr val="000000"/>
                </a:solidFill>
                <a:latin typeface="Times New Roman" panose="02020603050405020304" pitchFamily="18" charset="0"/>
                <a:cs typeface="Times New Roman" panose="02020603050405020304" pitchFamily="18" charset="0"/>
              </a:rPr>
              <a:t>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小说集《呐喊》《彷徨》《故事新编》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散文集《朝花夕拾》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散文诗集《野草》等。</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724808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351654"/>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558886870"/>
              </p:ext>
            </p:extLst>
          </p:nvPr>
        </p:nvGraphicFramePr>
        <p:xfrm>
          <a:off x="508000" y="1930175"/>
          <a:ext cx="8128000" cy="4811193"/>
        </p:xfrm>
        <a:graphic>
          <a:graphicData uri="http://schemas.openxmlformats.org/presentationml/2006/ole">
            <mc:AlternateContent xmlns:mc="http://schemas.openxmlformats.org/markup-compatibility/2006">
              <mc:Choice xmlns:v="urn:schemas-microsoft-com:vml" Requires="v">
                <p:oleObj spid="_x0000_s3081" name="文档" r:id="rId7" imgW="3894229" imgH="2305151" progId="Word.Document.12">
                  <p:embed/>
                </p:oleObj>
              </mc:Choice>
              <mc:Fallback>
                <p:oleObj name="文档" r:id="rId7" imgW="3894229" imgH="2305151" progId="Word.Document.12">
                  <p:embed/>
                  <p:pic>
                    <p:nvPicPr>
                      <p:cNvPr id="0" name=""/>
                      <p:cNvPicPr/>
                      <p:nvPr/>
                    </p:nvPicPr>
                    <p:blipFill>
                      <a:blip r:embed="rId8"/>
                      <a:stretch>
                        <a:fillRect/>
                      </a:stretch>
                    </p:blipFill>
                    <p:spPr>
                      <a:xfrm>
                        <a:off x="508000" y="1930175"/>
                        <a:ext cx="8128000" cy="4811193"/>
                      </a:xfrm>
                      <a:prstGeom prst="rect">
                        <a:avLst/>
                      </a:prstGeom>
                    </p:spPr>
                  </p:pic>
                </p:oleObj>
              </mc:Fallback>
            </mc:AlternateContent>
          </a:graphicData>
        </a:graphic>
      </p:graphicFrame>
    </p:spTree>
    <p:extLst>
      <p:ext uri="{BB962C8B-B14F-4D97-AF65-F5344CB8AC3E}">
        <p14:creationId xmlns:p14="http://schemas.microsoft.com/office/powerpoint/2010/main" val="39009159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988840"/>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写汉字</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949795384"/>
              </p:ext>
            </p:extLst>
          </p:nvPr>
        </p:nvGraphicFramePr>
        <p:xfrm>
          <a:off x="508000" y="2743942"/>
          <a:ext cx="8128000" cy="2534822"/>
        </p:xfrm>
        <a:graphic>
          <a:graphicData uri="http://schemas.openxmlformats.org/presentationml/2006/ole">
            <mc:AlternateContent xmlns:mc="http://schemas.openxmlformats.org/markup-compatibility/2006">
              <mc:Choice xmlns:v="urn:schemas-microsoft-com:vml" Requires="v">
                <p:oleObj spid="_x0000_s4105" name="文档" r:id="rId7" imgW="3894229" imgH="1214774" progId="Word.Document.12">
                  <p:embed/>
                </p:oleObj>
              </mc:Choice>
              <mc:Fallback>
                <p:oleObj name="文档" r:id="rId7" imgW="3894229" imgH="1214774" progId="Word.Document.12">
                  <p:embed/>
                  <p:pic>
                    <p:nvPicPr>
                      <p:cNvPr id="0" name=""/>
                      <p:cNvPicPr/>
                      <p:nvPr/>
                    </p:nvPicPr>
                    <p:blipFill>
                      <a:blip r:embed="rId8"/>
                      <a:stretch>
                        <a:fillRect/>
                      </a:stretch>
                    </p:blipFill>
                    <p:spPr>
                      <a:xfrm>
                        <a:off x="508000" y="2743942"/>
                        <a:ext cx="8128000" cy="2534822"/>
                      </a:xfrm>
                      <a:prstGeom prst="rect">
                        <a:avLst/>
                      </a:prstGeom>
                    </p:spPr>
                  </p:pic>
                </p:oleObj>
              </mc:Fallback>
            </mc:AlternateContent>
          </a:graphicData>
        </a:graphic>
      </p:graphicFrame>
    </p:spTree>
    <p:extLst>
      <p:ext uri="{BB962C8B-B14F-4D97-AF65-F5344CB8AC3E}">
        <p14:creationId xmlns:p14="http://schemas.microsoft.com/office/powerpoint/2010/main" val="21395942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666380"/>
            <a:ext cx="8128000" cy="377924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悚然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害怕的样子。</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不更事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经历世事不多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即缺乏社会经验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不懂人情世故。</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毫不介意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一点都不放在心上。</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委实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确实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实在。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cs typeface="Times New Roman" panose="02020603050405020304" pitchFamily="18" charset="0"/>
              </a:rPr>
              <a:t>百无聊赖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精神无所依托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感到非常无聊。</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(6)</a:t>
            </a:r>
            <a:r>
              <a:rPr lang="zh-CN" altLang="zh-CN" dirty="0">
                <a:solidFill>
                  <a:srgbClr val="000000"/>
                </a:solidFill>
                <a:latin typeface="Times New Roman" panose="02020603050405020304" pitchFamily="18" charset="0"/>
                <a:cs typeface="Times New Roman" panose="02020603050405020304" pitchFamily="18" charset="0"/>
              </a:rPr>
              <a:t>沸反盈天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形容人声喧嚣杂乱。沸反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像沸水一样翻腾。盈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满。</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(7)</a:t>
            </a:r>
            <a:r>
              <a:rPr lang="zh-CN" altLang="zh-CN" dirty="0">
                <a:solidFill>
                  <a:srgbClr val="000000"/>
                </a:solidFill>
                <a:latin typeface="Times New Roman" panose="02020603050405020304" pitchFamily="18" charset="0"/>
                <a:cs typeface="Times New Roman" panose="02020603050405020304" pitchFamily="18" charset="0"/>
              </a:rPr>
              <a:t>宽洪大量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形容人度量大。《现代汉语词典》第</a:t>
            </a:r>
            <a:r>
              <a:rPr lang="en-US" altLang="zh-CN" dirty="0">
                <a:solidFill>
                  <a:srgbClr val="000000"/>
                </a:solidFill>
                <a:latin typeface="Times New Roman" panose="02020603050405020304" pitchFamily="18" charset="0"/>
                <a:cs typeface="Times New Roman" panose="02020603050405020304" pitchFamily="18" charset="0"/>
              </a:rPr>
              <a:t>6</a:t>
            </a:r>
            <a:r>
              <a:rPr lang="zh-CN" altLang="zh-CN" dirty="0">
                <a:solidFill>
                  <a:srgbClr val="000000"/>
                </a:solidFill>
                <a:latin typeface="Times New Roman" panose="02020603050405020304" pitchFamily="18" charset="0"/>
                <a:cs typeface="Times New Roman" panose="02020603050405020304" pitchFamily="18" charset="0"/>
              </a:rPr>
              <a:t>版写作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宽宏大量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(8)</a:t>
            </a:r>
            <a:r>
              <a:rPr lang="zh-CN" altLang="zh-CN" dirty="0">
                <a:solidFill>
                  <a:srgbClr val="000000"/>
                </a:solidFill>
                <a:latin typeface="Times New Roman" panose="02020603050405020304" pitchFamily="18" charset="0"/>
                <a:cs typeface="Times New Roman" panose="02020603050405020304" pitchFamily="18" charset="0"/>
              </a:rPr>
              <a:t>精明强干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机警聪明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办事能力强。</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29337892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464819"/>
            <a:ext cx="8128000" cy="418236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NEU-BZ-S92"/>
                <a:ea typeface="方正宋黑_GBK"/>
                <a:cs typeface="Times New Roman" panose="02020603050405020304" pitchFamily="18" charset="0"/>
              </a:rPr>
              <a:t>偶尔</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NEU-BZ-S92"/>
                <a:ea typeface="方正宋黑_GBK"/>
                <a:cs typeface="Times New Roman" panose="02020603050405020304" pitchFamily="18" charset="0"/>
              </a:rPr>
              <a:t>偶然</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偶尔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①副词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间或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②形容词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偶然发生的。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偶然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事理上不一定要发生而发生的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超出一般规律的。两者的区别如下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偶然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的意思是事理上不一定发生却发生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没有规律性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必然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相对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偶尔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则是从时间方面进行理解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有时候、发生频率低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偶然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还可以当名词用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偶尔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则没有这种用法。</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NEU-BZ-S92"/>
                <a:ea typeface="方正宋黑_GBK"/>
                <a:cs typeface="Times New Roman" panose="02020603050405020304" pitchFamily="18" charset="0"/>
              </a:rPr>
              <a:t>简捷</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dirty="0">
                <a:solidFill>
                  <a:srgbClr val="000000"/>
                </a:solidFill>
                <a:latin typeface="NEU-BZ-S92"/>
                <a:ea typeface="方正宋黑_GBK"/>
                <a:cs typeface="Times New Roman" panose="02020603050405020304" pitchFamily="18" charset="0"/>
              </a:rPr>
              <a:t>简洁</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两者都有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简单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不烦琐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但词义的侧重点和使用对象不同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简捷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一般指方式方法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或态度上不绕弯子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简洁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说话、行文等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简明扼要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没有多余的内容。</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7907345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273</TotalTime>
  <Words>3567</Words>
  <Application>Microsoft Office PowerPoint</Application>
  <PresentationFormat>全屏显示(4:3)</PresentationFormat>
  <Paragraphs>187</Paragraphs>
  <Slides>30</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4"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2　祝　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Skykey</cp:lastModifiedBy>
  <cp:revision>78</cp:revision>
  <dcterms:created xsi:type="dcterms:W3CDTF">2014-04-23T05:53:17Z</dcterms:created>
  <dcterms:modified xsi:type="dcterms:W3CDTF">2015-11-05T07:24:07Z</dcterms:modified>
</cp:coreProperties>
</file>