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1520" r:id="rId2"/>
    <p:sldId id="1296" r:id="rId3"/>
    <p:sldId id="1360" r:id="rId4"/>
    <p:sldId id="856" r:id="rId5"/>
    <p:sldId id="1836" r:id="rId6"/>
    <p:sldId id="1788" r:id="rId7"/>
    <p:sldId id="1790" r:id="rId8"/>
    <p:sldId id="1792" r:id="rId9"/>
    <p:sldId id="1832" r:id="rId10"/>
    <p:sldId id="1825" r:id="rId11"/>
    <p:sldId id="1794" r:id="rId12"/>
    <p:sldId id="1827" r:id="rId13"/>
    <p:sldId id="1837" r:id="rId14"/>
    <p:sldId id="1804" r:id="rId15"/>
    <p:sldId id="1805" r:id="rId16"/>
    <p:sldId id="1806" r:id="rId17"/>
    <p:sldId id="1807" r:id="rId18"/>
    <p:sldId id="1808" r:id="rId19"/>
    <p:sldId id="1809" r:id="rId20"/>
    <p:sldId id="1789" r:id="rId21"/>
    <p:sldId id="1810" r:id="rId22"/>
    <p:sldId id="1384" r:id="rId23"/>
    <p:sldId id="1755" r:id="rId24"/>
    <p:sldId id="1811" r:id="rId25"/>
    <p:sldId id="1813" r:id="rId26"/>
    <p:sldId id="1838" r:id="rId27"/>
    <p:sldId id="1756" r:id="rId28"/>
    <p:sldId id="1839" r:id="rId29"/>
    <p:sldId id="1746" r:id="rId30"/>
    <p:sldId id="1770" r:id="rId31"/>
    <p:sldId id="1831" r:id="rId32"/>
    <p:sldId id="1834" r:id="rId33"/>
    <p:sldId id="1835" r:id="rId34"/>
    <p:sldId id="1840" r:id="rId35"/>
    <p:sldId id="1822" r:id="rId36"/>
    <p:sldId id="1519" r:id="rId37"/>
  </p:sldIdLst>
  <p:sldSz cx="12190413" cy="6859588"/>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DCE6F2"/>
    <a:srgbClr val="00CCFF"/>
    <a:srgbClr val="B4C7E7"/>
    <a:srgbClr val="0000FF"/>
    <a:srgbClr val="0066FF"/>
    <a:srgbClr val="9BBD59"/>
    <a:srgbClr val="7BC14A"/>
    <a:srgbClr val="FFD966"/>
    <a:srgbClr val="F3EF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152" autoAdjust="0"/>
    <p:restoredTop sz="96727" autoAdjust="0"/>
  </p:normalViewPr>
  <p:slideViewPr>
    <p:cSldViewPr>
      <p:cViewPr>
        <p:scale>
          <a:sx n="66" d="100"/>
          <a:sy n="66" d="100"/>
        </p:scale>
        <p:origin x="-1104" y="-594"/>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pPr/>
              <a:t>2017/12/21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pPr/>
              <a:t>‹#›</a:t>
            </a:fld>
            <a:endParaRPr lang="zh-CN" altLang="en-US"/>
          </a:p>
        </p:txBody>
      </p:sp>
    </p:spTree>
    <p:extLst>
      <p:ext uri="{BB962C8B-B14F-4D97-AF65-F5344CB8AC3E}">
        <p14:creationId xmlns:p14="http://schemas.microsoft.com/office/powerpoint/2010/main" xmlns="" val="738111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pPr/>
              <a:t>‹#›</a:t>
            </a:fld>
            <a:endParaRPr lang="zh-CN" altLang="en-US"/>
          </a:p>
        </p:txBody>
      </p:sp>
    </p:spTree>
    <p:extLst>
      <p:ext uri="{BB962C8B-B14F-4D97-AF65-F5344CB8AC3E}">
        <p14:creationId xmlns:p14="http://schemas.microsoft.com/office/powerpoint/2010/main" xmlns="" val="2725096833"/>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pPr/>
              <a:t>2017/12/21</a:t>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pPr/>
              <a:t>‹#›</a:t>
            </a:fld>
            <a:endParaRPr lang="zh-CN" altLang="en-US"/>
          </a:p>
        </p:txBody>
      </p:sp>
    </p:spTree>
    <p:extLst>
      <p:ext uri="{BB962C8B-B14F-4D97-AF65-F5344CB8AC3E}">
        <p14:creationId xmlns:p14="http://schemas.microsoft.com/office/powerpoint/2010/main" xmlns="" val="2582130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2" r:id="rId2"/>
    <p:sldLayoutId id="2147483664"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F:\未用 图\3.jpg"/>
          <p:cNvPicPr>
            <a:picLocks noChangeArrowheads="1"/>
          </p:cNvPicPr>
          <p:nvPr/>
        </p:nvPicPr>
        <p:blipFill rotWithShape="1">
          <a:blip r:embed="rId2" cstate="print">
            <a:extLst>
              <a:ext uri="{28A0092B-C50C-407E-A947-70E740481C1C}">
                <a14:useLocalDpi xmlns:a14="http://schemas.microsoft.com/office/drawing/2010/main" xmlns="" val="0"/>
              </a:ext>
            </a:extLst>
          </a:blip>
          <a:srcRect t="15940"/>
          <a:stretch/>
        </p:blipFill>
        <p:spPr bwMode="auto">
          <a:xfrm>
            <a:off x="406" y="0"/>
            <a:ext cx="12189600" cy="685958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标题 2"/>
          <p:cNvSpPr txBox="1">
            <a:spLocks/>
          </p:cNvSpPr>
          <p:nvPr/>
        </p:nvSpPr>
        <p:spPr>
          <a:xfrm>
            <a:off x="2825342" y="4346759"/>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zh-CN" sz="3600" b="1" dirty="0"/>
              <a:t>四、尊</a:t>
            </a:r>
            <a:r>
              <a:rPr lang="zh-CN" altLang="zh-CN" sz="3600" b="1" dirty="0" smtClean="0"/>
              <a:t>生</a:t>
            </a:r>
            <a:endParaRPr lang="zh-CN" altLang="zh-CN" sz="3600" b="1" dirty="0"/>
          </a:p>
        </p:txBody>
      </p:sp>
      <p:sp>
        <p:nvSpPr>
          <p:cNvPr id="13" name="标题 2"/>
          <p:cNvSpPr txBox="1">
            <a:spLocks/>
          </p:cNvSpPr>
          <p:nvPr/>
        </p:nvSpPr>
        <p:spPr>
          <a:xfrm>
            <a:off x="2753334" y="3767471"/>
            <a:ext cx="7806368" cy="670435"/>
          </a:xfrm>
          <a:prstGeom prst="rect">
            <a:avLst/>
          </a:prstGeom>
        </p:spPr>
        <p:txBody>
          <a:bodyPr>
            <a:no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l"/>
            <a:r>
              <a:rPr lang="zh-CN" altLang="en-US" b="1" kern="100" dirty="0" smtClean="0">
                <a:solidFill>
                  <a:schemeClr val="tx1">
                    <a:lumMod val="65000"/>
                    <a:lumOff val="35000"/>
                  </a:schemeClr>
                </a:solidFill>
                <a:latin typeface="Times New Roman"/>
                <a:ea typeface="微软雅黑" pitchFamily="34" charset="-122"/>
                <a:cs typeface="Times New Roman"/>
              </a:rPr>
              <a:t>第五单元   </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庄子</a:t>
            </a:r>
            <a:r>
              <a:rPr lang="en-US" altLang="zh-CN" b="1" kern="100" dirty="0" smtClean="0">
                <a:solidFill>
                  <a:schemeClr val="tx1">
                    <a:lumMod val="65000"/>
                    <a:lumOff val="35000"/>
                  </a:schemeClr>
                </a:solidFill>
                <a:latin typeface="Times New Roman"/>
                <a:ea typeface="微软雅黑" pitchFamily="34" charset="-122"/>
                <a:cs typeface="Times New Roman"/>
              </a:rPr>
              <a:t>》</a:t>
            </a:r>
            <a:r>
              <a:rPr lang="zh-CN" altLang="en-US" b="1" kern="100" dirty="0" smtClean="0">
                <a:solidFill>
                  <a:schemeClr val="tx1">
                    <a:lumMod val="65000"/>
                    <a:lumOff val="35000"/>
                  </a:schemeClr>
                </a:solidFill>
                <a:latin typeface="Times New Roman"/>
                <a:ea typeface="微软雅黑" pitchFamily="34" charset="-122"/>
                <a:cs typeface="Times New Roman"/>
              </a:rPr>
              <a:t>选读 </a:t>
            </a:r>
            <a:endParaRPr lang="en-US" altLang="zh-CN" b="1" kern="100" dirty="0">
              <a:solidFill>
                <a:schemeClr val="tx1">
                  <a:lumMod val="65000"/>
                  <a:lumOff val="35000"/>
                </a:schemeClr>
              </a:solidFill>
              <a:latin typeface="Times New Roman"/>
              <a:ea typeface="微软雅黑" pitchFamily="34" charset="-122"/>
              <a:cs typeface="Times New Roman"/>
            </a:endParaRPr>
          </a:p>
        </p:txBody>
      </p:sp>
    </p:spTree>
    <p:extLst>
      <p:ext uri="{BB962C8B-B14F-4D97-AF65-F5344CB8AC3E}">
        <p14:creationId xmlns:p14="http://schemas.microsoft.com/office/powerpoint/2010/main" xmlns="" val="9482886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7" name="左大括号 16"/>
          <p:cNvSpPr/>
          <p:nvPr/>
        </p:nvSpPr>
        <p:spPr>
          <a:xfrm>
            <a:off x="2017730" y="2393150"/>
            <a:ext cx="158240" cy="24474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2134766" y="2277666"/>
            <a:ext cx="7632848"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自吾</a:t>
            </a:r>
            <a:r>
              <a:rPr lang="zh-CN" altLang="zh-CN" sz="2800" kern="100" dirty="0">
                <a:solidFill>
                  <a:srgbClr val="0000FF"/>
                </a:solidFill>
                <a:latin typeface="Times New Roman"/>
                <a:ea typeface="华文细黑"/>
                <a:cs typeface="Times New Roman"/>
              </a:rPr>
              <a:t>执</a:t>
            </a:r>
            <a:r>
              <a:rPr lang="zh-CN" altLang="zh-CN" sz="2800" kern="100" dirty="0">
                <a:latin typeface="Times New Roman"/>
                <a:ea typeface="华文细黑"/>
                <a:cs typeface="Times New Roman"/>
              </a:rPr>
              <a:t>斧斤以随夫子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执</a:t>
            </a:r>
            <a:r>
              <a:rPr lang="zh-CN" altLang="zh-CN" sz="2800" kern="100" dirty="0">
                <a:latin typeface="Times New Roman"/>
                <a:ea typeface="华文细黑"/>
                <a:cs typeface="Times New Roman"/>
              </a:rPr>
              <a:t>其手而与之谋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圣人</a:t>
            </a:r>
            <a:r>
              <a:rPr lang="zh-CN" altLang="zh-CN" sz="2800" kern="100" dirty="0">
                <a:solidFill>
                  <a:srgbClr val="0000FF"/>
                </a:solidFill>
                <a:latin typeface="Times New Roman"/>
                <a:ea typeface="华文细黑"/>
                <a:cs typeface="Times New Roman"/>
              </a:rPr>
              <a:t>执</a:t>
            </a:r>
            <a:r>
              <a:rPr lang="zh-CN" altLang="zh-CN" sz="2800" kern="100" dirty="0">
                <a:latin typeface="Times New Roman"/>
                <a:ea typeface="华文细黑"/>
                <a:cs typeface="Times New Roman"/>
              </a:rPr>
              <a:t>要，四方来效</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能</a:t>
            </a:r>
            <a:r>
              <a:rPr lang="zh-CN" altLang="zh-CN" sz="2800" kern="100" dirty="0">
                <a:solidFill>
                  <a:srgbClr val="0000FF"/>
                </a:solidFill>
                <a:latin typeface="Times New Roman"/>
                <a:ea typeface="华文细黑"/>
                <a:cs typeface="Times New Roman"/>
              </a:rPr>
              <a:t>执</a:t>
            </a:r>
            <a:r>
              <a:rPr lang="zh-CN" altLang="zh-CN" sz="2800" kern="100" dirty="0">
                <a:latin typeface="Times New Roman"/>
                <a:ea typeface="华文细黑"/>
                <a:cs typeface="Times New Roman"/>
              </a:rPr>
              <a:t>大义，以身救民</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en-US" sz="2800" dirty="0"/>
          </a:p>
        </p:txBody>
      </p:sp>
      <p:sp>
        <p:nvSpPr>
          <p:cNvPr id="23" name="矩形 22"/>
          <p:cNvSpPr/>
          <p:nvPr/>
        </p:nvSpPr>
        <p:spPr>
          <a:xfrm>
            <a:off x="1126654" y="3098473"/>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执</a:t>
            </a:r>
            <a:endParaRPr lang="en-US" altLang="zh-CN" sz="2800" kern="100" dirty="0" smtClean="0">
              <a:latin typeface="Times New Roman"/>
              <a:ea typeface="华文细黑"/>
              <a:cs typeface="Times New Roman"/>
            </a:endParaRPr>
          </a:p>
        </p:txBody>
      </p:sp>
      <p:sp>
        <p:nvSpPr>
          <p:cNvPr id="24" name="矩形 23"/>
          <p:cNvSpPr/>
          <p:nvPr/>
        </p:nvSpPr>
        <p:spPr>
          <a:xfrm>
            <a:off x="1126654" y="101520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惑</a:t>
            </a:r>
            <a:endParaRPr lang="en-US" altLang="zh-CN" sz="2800" kern="100" dirty="0" smtClean="0">
              <a:latin typeface="Times New Roman"/>
              <a:ea typeface="华文细黑"/>
              <a:cs typeface="Times New Roman"/>
            </a:endParaRPr>
          </a:p>
        </p:txBody>
      </p:sp>
      <p:sp>
        <p:nvSpPr>
          <p:cNvPr id="25" name="矩形 24"/>
          <p:cNvSpPr/>
          <p:nvPr/>
        </p:nvSpPr>
        <p:spPr>
          <a:xfrm>
            <a:off x="2058565" y="405458"/>
            <a:ext cx="8915091"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岂不</a:t>
            </a:r>
            <a:r>
              <a:rPr lang="zh-CN" altLang="zh-CN" sz="2800" kern="100" dirty="0">
                <a:solidFill>
                  <a:srgbClr val="0000FF"/>
                </a:solidFill>
                <a:latin typeface="Times New Roman"/>
                <a:ea typeface="华文细黑"/>
                <a:cs typeface="Times New Roman"/>
              </a:rPr>
              <a:t>惑</a:t>
            </a:r>
            <a:r>
              <a:rPr lang="zh-CN" altLang="zh-CN" sz="2800" kern="100" dirty="0">
                <a:latin typeface="Times New Roman"/>
                <a:ea typeface="华文细黑"/>
                <a:cs typeface="Times New Roman"/>
              </a:rPr>
              <a:t>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所以传道受业解</a:t>
            </a:r>
            <a:r>
              <a:rPr lang="zh-CN" altLang="zh-CN" sz="2800" kern="100" dirty="0">
                <a:solidFill>
                  <a:srgbClr val="0000FF"/>
                </a:solidFill>
                <a:latin typeface="Times New Roman"/>
                <a:ea typeface="华文细黑"/>
                <a:cs typeface="Times New Roman"/>
              </a:rPr>
              <a:t>惑</a:t>
            </a:r>
            <a:r>
              <a:rPr lang="zh-CN" altLang="zh-CN" sz="2800" kern="100" dirty="0">
                <a:latin typeface="Times New Roman"/>
                <a:ea typeface="华文细黑"/>
                <a:cs typeface="Times New Roman"/>
              </a:rPr>
              <a:t>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zh-CN" altLang="en-US" sz="2800" dirty="0"/>
          </a:p>
        </p:txBody>
      </p:sp>
      <p:sp>
        <p:nvSpPr>
          <p:cNvPr id="26" name="左大括号 25"/>
          <p:cNvSpPr/>
          <p:nvPr/>
        </p:nvSpPr>
        <p:spPr>
          <a:xfrm>
            <a:off x="1972656" y="632801"/>
            <a:ext cx="169654" cy="112626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896251" y="477466"/>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糊涂</a:t>
            </a:r>
            <a:endParaRPr lang="zh-CN" altLang="en-US" sz="2800" kern="100" dirty="0">
              <a:solidFill>
                <a:srgbClr val="C00000"/>
              </a:solidFill>
              <a:latin typeface="宋体" pitchFamily="2" charset="-122"/>
              <a:ea typeface="华文细黑"/>
            </a:endParaRPr>
          </a:p>
        </p:txBody>
      </p:sp>
      <p:sp>
        <p:nvSpPr>
          <p:cNvPr id="3" name="矩形 2"/>
          <p:cNvSpPr/>
          <p:nvPr/>
        </p:nvSpPr>
        <p:spPr>
          <a:xfrm>
            <a:off x="5698385" y="1125538"/>
            <a:ext cx="162095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疑难问题</a:t>
            </a:r>
            <a:endParaRPr lang="zh-CN" altLang="en-US" sz="2800" kern="100" dirty="0">
              <a:solidFill>
                <a:srgbClr val="C00000"/>
              </a:solidFill>
              <a:latin typeface="宋体" pitchFamily="2" charset="-122"/>
              <a:ea typeface="华文细黑"/>
            </a:endParaRPr>
          </a:p>
        </p:txBody>
      </p:sp>
      <p:sp>
        <p:nvSpPr>
          <p:cNvPr id="4" name="矩形 3"/>
          <p:cNvSpPr/>
          <p:nvPr/>
        </p:nvSpPr>
        <p:spPr>
          <a:xfrm>
            <a:off x="5848190" y="2402518"/>
            <a:ext cx="54373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拿</a:t>
            </a:r>
            <a:endParaRPr lang="zh-CN" altLang="en-US" sz="2800" kern="100" dirty="0">
              <a:solidFill>
                <a:srgbClr val="C00000"/>
              </a:solidFill>
              <a:latin typeface="宋体" pitchFamily="2" charset="-122"/>
              <a:ea typeface="华文细黑"/>
            </a:endParaRPr>
          </a:p>
        </p:txBody>
      </p:sp>
      <p:sp>
        <p:nvSpPr>
          <p:cNvPr id="5" name="矩形 4"/>
          <p:cNvSpPr/>
          <p:nvPr/>
        </p:nvSpPr>
        <p:spPr>
          <a:xfrm>
            <a:off x="5015086" y="305059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握着</a:t>
            </a:r>
            <a:endParaRPr lang="zh-CN" altLang="en-US" sz="2800" kern="100" dirty="0">
              <a:solidFill>
                <a:srgbClr val="C00000"/>
              </a:solidFill>
              <a:latin typeface="宋体" pitchFamily="2" charset="-122"/>
              <a:ea typeface="华文细黑"/>
            </a:endParaRPr>
          </a:p>
        </p:txBody>
      </p:sp>
      <p:sp>
        <p:nvSpPr>
          <p:cNvPr id="6" name="矩形 5"/>
          <p:cNvSpPr/>
          <p:nvPr/>
        </p:nvSpPr>
        <p:spPr>
          <a:xfrm>
            <a:off x="5699353" y="3626654"/>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掌握，控制</a:t>
            </a:r>
            <a:endParaRPr lang="zh-CN" altLang="en-US" sz="2800" kern="100" dirty="0">
              <a:solidFill>
                <a:srgbClr val="C00000"/>
              </a:solidFill>
              <a:latin typeface="宋体" pitchFamily="2" charset="-122"/>
              <a:ea typeface="华文细黑"/>
            </a:endParaRPr>
          </a:p>
        </p:txBody>
      </p:sp>
      <p:sp>
        <p:nvSpPr>
          <p:cNvPr id="7" name="矩形 6"/>
          <p:cNvSpPr/>
          <p:nvPr/>
        </p:nvSpPr>
        <p:spPr>
          <a:xfrm>
            <a:off x="5807174" y="429389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坚持</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4414473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0590" y="306880"/>
            <a:ext cx="11364853" cy="529373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solidFill>
                  <a:srgbClr val="0000FF"/>
                </a:solidFill>
                <a:latin typeface="Times New Roman"/>
                <a:ea typeface="华文细黑"/>
                <a:cs typeface="Times New Roman"/>
              </a:rPr>
              <a:t>虽然</a:t>
            </a:r>
            <a:r>
              <a:rPr lang="zh-CN" altLang="zh-CN" sz="2800" kern="100" dirty="0">
                <a:latin typeface="Times New Roman"/>
                <a:ea typeface="华文细黑"/>
                <a:cs typeface="Times New Roman"/>
              </a:rPr>
              <a:t>，我适有幽忧之病</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今义：连词，用在上半句，下半句往往有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可是、但是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等跟它呼应，表示承认甲事为事实，但乙事并不因为甲事而不成立。</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故天下</a:t>
            </a:r>
            <a:r>
              <a:rPr lang="zh-CN" altLang="zh-CN" sz="2800" kern="100" dirty="0">
                <a:solidFill>
                  <a:srgbClr val="0000FF"/>
                </a:solidFill>
                <a:latin typeface="Times New Roman"/>
                <a:ea typeface="华文细黑"/>
                <a:cs typeface="Times New Roman"/>
              </a:rPr>
              <a:t>大器</a:t>
            </a:r>
            <a:r>
              <a:rPr lang="zh-CN" altLang="zh-CN" sz="2800" kern="100" dirty="0">
                <a:latin typeface="Times New Roman"/>
                <a:ea typeface="华文细黑"/>
                <a:cs typeface="Times New Roman"/>
              </a:rPr>
              <a:t>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今义：比喻有很高的才能、能干大事业的人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74726" y="170160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rPr>
              <a:t>虽然这样。</a:t>
            </a:r>
          </a:p>
        </p:txBody>
      </p:sp>
      <p:sp>
        <p:nvSpPr>
          <p:cNvPr id="13" name="矩形 12"/>
          <p:cNvSpPr/>
          <p:nvPr/>
        </p:nvSpPr>
        <p:spPr>
          <a:xfrm>
            <a:off x="1774726" y="4221882"/>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最珍贵的器物。</a:t>
            </a:r>
          </a:p>
        </p:txBody>
      </p:sp>
    </p:spTree>
    <p:extLst>
      <p:ext uri="{BB962C8B-B14F-4D97-AF65-F5344CB8AC3E}">
        <p14:creationId xmlns:p14="http://schemas.microsoft.com/office/powerpoint/2010/main" xmlns="" val="42607342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409076"/>
            <a:ext cx="11252330" cy="4388870"/>
          </a:xfrm>
          <a:prstGeom prst="rect">
            <a:avLst/>
          </a:prstGeom>
        </p:spPr>
        <p:txBody>
          <a:bodyPr wrap="square" lIns="121898" tIns="60948" rIns="121898" bIns="60948">
            <a:spAutoFit/>
          </a:bodyPr>
          <a:lstStyle/>
          <a:p>
            <a:pPr algn="just">
              <a:lnSpc>
                <a:spcPct val="135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冬日衣</a:t>
            </a:r>
            <a:r>
              <a:rPr lang="zh-CN" altLang="zh-CN" sz="2800" kern="100" dirty="0">
                <a:solidFill>
                  <a:srgbClr val="0000FF"/>
                </a:solidFill>
                <a:latin typeface="Times New Roman"/>
                <a:ea typeface="华文细黑"/>
                <a:cs typeface="Times New Roman"/>
              </a:rPr>
              <a:t>皮毛</a:t>
            </a:r>
            <a:endParaRPr lang="zh-CN" altLang="zh-CN" sz="1050" kern="100" dirty="0">
              <a:latin typeface="宋体"/>
              <a:cs typeface="Courier New"/>
            </a:endParaRPr>
          </a:p>
          <a:p>
            <a:pPr algn="just">
              <a:lnSpc>
                <a:spcPct val="135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_______________________</a:t>
            </a:r>
            <a:endParaRPr lang="zh-CN" altLang="zh-CN" sz="1050" kern="100" dirty="0">
              <a:latin typeface="宋体"/>
              <a:cs typeface="Courier New"/>
            </a:endParaRPr>
          </a:p>
          <a:p>
            <a:pPr algn="just">
              <a:lnSpc>
                <a:spcPct val="135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带毛的兽皮的总称。</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指事物的浅层或表面。</a:t>
            </a:r>
            <a:endParaRPr lang="en-US" altLang="zh-CN" sz="2800" kern="100" dirty="0">
              <a:latin typeface="Times New Roman"/>
              <a:ea typeface="华文细黑"/>
              <a:cs typeface="Times New Roman"/>
            </a:endParaRPr>
          </a:p>
          <a:p>
            <a:pPr algn="just">
              <a:lnSpc>
                <a:spcPct val="135000"/>
              </a:lnSpc>
              <a:spcAft>
                <a:spcPts val="0"/>
              </a:spcAft>
              <a:tabLst>
                <a:tab pos="1890395" algn="l"/>
              </a:tabLs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借指表面的知识。</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smtClean="0">
                <a:latin typeface="宋体"/>
                <a:ea typeface="华文细黑"/>
                <a:cs typeface="Times New Roman"/>
              </a:rPr>
              <a:t>④</a:t>
            </a:r>
            <a:r>
              <a:rPr lang="zh-CN" altLang="zh-CN" sz="2800" kern="100" dirty="0">
                <a:solidFill>
                  <a:srgbClr val="0000FF"/>
                </a:solidFill>
                <a:latin typeface="Times New Roman"/>
                <a:ea typeface="华文细黑"/>
                <a:cs typeface="Times New Roman"/>
              </a:rPr>
              <a:t>至于</a:t>
            </a:r>
            <a:r>
              <a:rPr lang="zh-CN" altLang="zh-CN" sz="2800" kern="100" dirty="0">
                <a:latin typeface="Times New Roman"/>
                <a:ea typeface="华文细黑"/>
                <a:cs typeface="Times New Roman"/>
              </a:rPr>
              <a:t>曲辕</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表示达到某种程度。</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表示另提一事</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02718" y="1034366"/>
            <a:ext cx="4134465"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指用带毛兽皮做的衣服。</a:t>
            </a:r>
            <a:endParaRPr lang="zh-CN" altLang="en-US" sz="2800" dirty="0"/>
          </a:p>
        </p:txBody>
      </p:sp>
      <p:sp>
        <p:nvSpPr>
          <p:cNvPr id="7" name="矩形 6"/>
          <p:cNvSpPr/>
          <p:nvPr/>
        </p:nvSpPr>
        <p:spPr>
          <a:xfrm>
            <a:off x="1630710" y="3410630"/>
            <a:ext cx="1261884"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到达。</a:t>
            </a:r>
            <a:endParaRPr lang="zh-CN" altLang="en-US" sz="2800" dirty="0">
              <a:solidFill>
                <a:srgbClr val="C00000"/>
              </a:solidFill>
            </a:endParaRPr>
          </a:p>
        </p:txBody>
      </p:sp>
    </p:spTree>
    <p:extLst>
      <p:ext uri="{BB962C8B-B14F-4D97-AF65-F5344CB8AC3E}">
        <p14:creationId xmlns:p14="http://schemas.microsoft.com/office/powerpoint/2010/main" xmlns="" val="14588286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2086" y="409076"/>
            <a:ext cx="11252330" cy="594006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匠伯</a:t>
            </a:r>
            <a:r>
              <a:rPr lang="zh-CN" altLang="zh-CN" sz="2800" kern="100" dirty="0">
                <a:solidFill>
                  <a:srgbClr val="0000FF"/>
                </a:solidFill>
                <a:latin typeface="Times New Roman"/>
                <a:ea typeface="华文细黑"/>
                <a:cs typeface="Times New Roman"/>
              </a:rPr>
              <a:t>不顾</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不照顾。</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不考虑；不顾忌。</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秋</a:t>
            </a:r>
            <a:r>
              <a:rPr lang="zh-CN" altLang="zh-CN" sz="2800" kern="100" dirty="0">
                <a:solidFill>
                  <a:srgbClr val="0000FF"/>
                </a:solidFill>
                <a:latin typeface="Times New Roman"/>
                <a:ea typeface="华文细黑"/>
                <a:cs typeface="Times New Roman"/>
              </a:rPr>
              <a:t>收敛</a:t>
            </a:r>
            <a:r>
              <a:rPr lang="zh-CN" altLang="zh-CN" sz="2800" kern="100" dirty="0">
                <a:latin typeface="Times New Roman"/>
                <a:ea typeface="华文细黑"/>
                <a:cs typeface="Times New Roman"/>
              </a:rPr>
              <a:t>，身足以休食</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今义：减轻放纵的程度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指言行</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弟子</a:t>
            </a:r>
            <a:r>
              <a:rPr lang="zh-CN" altLang="zh-CN" sz="2800" kern="100" dirty="0">
                <a:solidFill>
                  <a:srgbClr val="0000FF"/>
                </a:solidFill>
                <a:latin typeface="Times New Roman"/>
                <a:ea typeface="华文细黑"/>
                <a:cs typeface="Times New Roman"/>
              </a:rPr>
              <a:t>厌</a:t>
            </a:r>
            <a:r>
              <a:rPr lang="zh-CN" altLang="zh-CN" sz="2800" kern="100" dirty="0">
                <a:latin typeface="Times New Roman"/>
                <a:ea typeface="华文细黑"/>
                <a:cs typeface="Times New Roman"/>
              </a:rPr>
              <a:t>观之</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古义：</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今义：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因过多而不喜欢。</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憎恶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11" name="矩形 10"/>
          <p:cNvSpPr/>
          <p:nvPr/>
        </p:nvSpPr>
        <p:spPr>
          <a:xfrm>
            <a:off x="1702718" y="1178382"/>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不转头看。</a:t>
            </a:r>
            <a:endParaRPr lang="zh-CN" altLang="en-US" sz="2800" dirty="0"/>
          </a:p>
        </p:txBody>
      </p:sp>
      <p:sp>
        <p:nvSpPr>
          <p:cNvPr id="7" name="矩形 6"/>
          <p:cNvSpPr/>
          <p:nvPr/>
        </p:nvSpPr>
        <p:spPr>
          <a:xfrm>
            <a:off x="1558702" y="3069754"/>
            <a:ext cx="1980029"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收获敛藏</a:t>
            </a:r>
            <a:r>
              <a:rPr lang="zh-CN" altLang="en-US" sz="2800" kern="100" dirty="0" smtClean="0">
                <a:solidFill>
                  <a:srgbClr val="C00000"/>
                </a:solidFill>
                <a:latin typeface="Times New Roman"/>
                <a:ea typeface="华文细黑"/>
                <a:cs typeface="Times New Roman"/>
              </a:rPr>
              <a:t>。</a:t>
            </a:r>
            <a:endParaRPr lang="zh-CN" altLang="en-US" sz="2800" dirty="0">
              <a:solidFill>
                <a:srgbClr val="C00000"/>
              </a:solidFill>
            </a:endParaRPr>
          </a:p>
        </p:txBody>
      </p:sp>
      <p:sp>
        <p:nvSpPr>
          <p:cNvPr id="2" name="矩形 1"/>
          <p:cNvSpPr/>
          <p:nvPr/>
        </p:nvSpPr>
        <p:spPr>
          <a:xfrm>
            <a:off x="1702718" y="5013970"/>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满足。</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1937296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1" grpId="0"/>
      <p:bldP spid="11" grpId="1"/>
      <p:bldP spid="7" grpId="0"/>
      <p:bldP spid="7" grpId="1"/>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90753"/>
            <a:ext cx="1029714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虚词归纳</a:t>
            </a:r>
            <a:endParaRPr lang="zh-CN" altLang="zh-CN" sz="1050" kern="100" dirty="0">
              <a:effectLst/>
              <a:latin typeface="宋体"/>
              <a:cs typeface="Courier New"/>
            </a:endParaRPr>
          </a:p>
        </p:txBody>
      </p:sp>
      <p:sp>
        <p:nvSpPr>
          <p:cNvPr id="29" name="矩形 28"/>
          <p:cNvSpPr/>
          <p:nvPr/>
        </p:nvSpPr>
        <p:spPr>
          <a:xfrm>
            <a:off x="550590" y="1696611"/>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而</a:t>
            </a:r>
            <a:endParaRPr lang="en-US" altLang="zh-CN" sz="2800" kern="100" dirty="0" smtClean="0">
              <a:latin typeface="Times New Roman"/>
              <a:ea typeface="华文细黑"/>
              <a:cs typeface="Times New Roman"/>
            </a:endParaRPr>
          </a:p>
        </p:txBody>
      </p:sp>
      <p:sp>
        <p:nvSpPr>
          <p:cNvPr id="30" name="矩形 29"/>
          <p:cNvSpPr/>
          <p:nvPr/>
        </p:nvSpPr>
        <p:spPr>
          <a:xfrm>
            <a:off x="1558702" y="549474"/>
            <a:ext cx="10297144" cy="2677656"/>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日出</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民相连</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从之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事之以皮帛</a:t>
            </a: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不受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而</a:t>
            </a:r>
            <a:r>
              <a:rPr lang="zh-CN" altLang="zh-CN" sz="2800" kern="100" dirty="0">
                <a:latin typeface="Times New Roman"/>
                <a:ea typeface="华文细黑"/>
                <a:cs typeface="Times New Roman"/>
              </a:rPr>
              <a:t>几死之散人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32" name="左大括号 31"/>
          <p:cNvSpPr/>
          <p:nvPr/>
        </p:nvSpPr>
        <p:spPr>
          <a:xfrm>
            <a:off x="1425064" y="766356"/>
            <a:ext cx="169654" cy="24474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550590" y="4099596"/>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之</a:t>
            </a:r>
            <a:endParaRPr lang="en-US" altLang="zh-CN" sz="2800" kern="100" dirty="0" smtClean="0">
              <a:latin typeface="Times New Roman"/>
              <a:ea typeface="华文细黑"/>
              <a:cs typeface="Times New Roman"/>
            </a:endParaRPr>
          </a:p>
        </p:txBody>
      </p:sp>
      <p:sp>
        <p:nvSpPr>
          <p:cNvPr id="21" name="矩形 20"/>
          <p:cNvSpPr/>
          <p:nvPr/>
        </p:nvSpPr>
        <p:spPr>
          <a:xfrm>
            <a:off x="1558702" y="3299138"/>
            <a:ext cx="10297144"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匠石</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齐</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勿言</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矣</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是不材</a:t>
            </a:r>
            <a:r>
              <a:rPr lang="zh-CN" altLang="zh-CN" sz="2800" kern="100" dirty="0">
                <a:solidFill>
                  <a:srgbClr val="0000FF"/>
                </a:solidFill>
                <a:latin typeface="Times New Roman"/>
                <a:ea typeface="华文细黑"/>
                <a:cs typeface="Times New Roman"/>
              </a:rPr>
              <a:t>之</a:t>
            </a:r>
            <a:r>
              <a:rPr lang="zh-CN" altLang="zh-CN" sz="2800" kern="100" dirty="0">
                <a:latin typeface="Times New Roman"/>
                <a:ea typeface="华文细黑"/>
                <a:cs typeface="Times New Roman"/>
              </a:rPr>
              <a:t>木也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a:t>
            </a:r>
            <a:r>
              <a:rPr lang="zh-CN" altLang="zh-CN" sz="2800" u="sng" kern="100" dirty="0">
                <a:latin typeface="Times New Roman"/>
                <a:ea typeface="华文细黑"/>
                <a:cs typeface="Times New Roman"/>
              </a:rPr>
              <a:t>　　　　　　　　　</a:t>
            </a:r>
            <a:endParaRPr lang="zh-CN" altLang="en-US" sz="2800" dirty="0"/>
          </a:p>
        </p:txBody>
      </p:sp>
      <p:sp>
        <p:nvSpPr>
          <p:cNvPr id="22" name="左大括号 21"/>
          <p:cNvSpPr/>
          <p:nvPr/>
        </p:nvSpPr>
        <p:spPr>
          <a:xfrm>
            <a:off x="1425064" y="3497192"/>
            <a:ext cx="169654" cy="178001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600485" y="5675402"/>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以</a:t>
            </a:r>
            <a:endParaRPr lang="en-US" altLang="zh-CN" sz="2800" kern="100" dirty="0" smtClean="0">
              <a:latin typeface="Times New Roman"/>
              <a:ea typeface="华文细黑"/>
              <a:cs typeface="Times New Roman"/>
            </a:endParaRPr>
          </a:p>
        </p:txBody>
      </p:sp>
      <p:sp>
        <p:nvSpPr>
          <p:cNvPr id="26" name="矩形 25"/>
          <p:cNvSpPr/>
          <p:nvPr/>
        </p:nvSpPr>
        <p:spPr>
          <a:xfrm>
            <a:off x="1630710" y="5219883"/>
            <a:ext cx="10297144" cy="138499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事之</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皮帛而不受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虽贵富不</a:t>
            </a:r>
            <a:r>
              <a:rPr lang="zh-CN" altLang="zh-CN" sz="2800" kern="100" dirty="0">
                <a:solidFill>
                  <a:srgbClr val="0000FF"/>
                </a:solidFill>
                <a:latin typeface="Times New Roman"/>
                <a:ea typeface="华文细黑"/>
                <a:cs typeface="Times New Roman"/>
              </a:rPr>
              <a:t>以</a:t>
            </a:r>
            <a:r>
              <a:rPr lang="zh-CN" altLang="zh-CN" sz="2800" kern="100" dirty="0">
                <a:latin typeface="Times New Roman"/>
                <a:ea typeface="华文细黑"/>
                <a:cs typeface="Times New Roman"/>
              </a:rPr>
              <a:t>养伤身</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en-US" sz="2800" dirty="0"/>
          </a:p>
        </p:txBody>
      </p:sp>
      <p:sp>
        <p:nvSpPr>
          <p:cNvPr id="27" name="左大括号 26"/>
          <p:cNvSpPr/>
          <p:nvPr/>
        </p:nvSpPr>
        <p:spPr>
          <a:xfrm>
            <a:off x="1461056" y="5446989"/>
            <a:ext cx="169654" cy="110407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矩形 1"/>
          <p:cNvSpPr/>
          <p:nvPr/>
        </p:nvSpPr>
        <p:spPr>
          <a:xfrm>
            <a:off x="3358902" y="674326"/>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表顺承</a:t>
            </a:r>
            <a:endParaRPr lang="zh-CN" altLang="en-US" sz="2800" kern="100" dirty="0">
              <a:solidFill>
                <a:srgbClr val="C00000"/>
              </a:solidFill>
              <a:latin typeface="宋体" pitchFamily="2" charset="-122"/>
              <a:ea typeface="华文细黑"/>
            </a:endParaRPr>
          </a:p>
        </p:txBody>
      </p:sp>
      <p:sp>
        <p:nvSpPr>
          <p:cNvPr id="5" name="矩形 4"/>
          <p:cNvSpPr/>
          <p:nvPr/>
        </p:nvSpPr>
        <p:spPr>
          <a:xfrm>
            <a:off x="4150990" y="1250390"/>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表修饰</a:t>
            </a:r>
            <a:endParaRPr lang="zh-CN" altLang="en-US" sz="2800" kern="100" dirty="0">
              <a:solidFill>
                <a:srgbClr val="C00000"/>
              </a:solidFill>
              <a:latin typeface="宋体" pitchFamily="2" charset="-122"/>
              <a:ea typeface="华文细黑"/>
            </a:endParaRPr>
          </a:p>
        </p:txBody>
      </p:sp>
      <p:sp>
        <p:nvSpPr>
          <p:cNvPr id="6" name="矩形 5"/>
          <p:cNvSpPr/>
          <p:nvPr/>
        </p:nvSpPr>
        <p:spPr>
          <a:xfrm>
            <a:off x="4907265" y="1917626"/>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表转折，却</a:t>
            </a:r>
            <a:endParaRPr lang="zh-CN" altLang="en-US" sz="2800" kern="100" dirty="0">
              <a:solidFill>
                <a:srgbClr val="C00000"/>
              </a:solidFill>
              <a:latin typeface="宋体" pitchFamily="2" charset="-122"/>
              <a:ea typeface="华文细黑"/>
            </a:endParaRPr>
          </a:p>
        </p:txBody>
      </p:sp>
      <p:sp>
        <p:nvSpPr>
          <p:cNvPr id="7" name="矩形 6"/>
          <p:cNvSpPr/>
          <p:nvPr/>
        </p:nvSpPr>
        <p:spPr>
          <a:xfrm>
            <a:off x="4150990" y="2565698"/>
            <a:ext cx="54373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你</a:t>
            </a:r>
            <a:endParaRPr lang="zh-CN" altLang="en-US" sz="2800" kern="100" dirty="0">
              <a:solidFill>
                <a:srgbClr val="C00000"/>
              </a:solidFill>
              <a:latin typeface="宋体" pitchFamily="2" charset="-122"/>
              <a:ea typeface="华文细黑"/>
            </a:endParaRPr>
          </a:p>
        </p:txBody>
      </p:sp>
      <p:sp>
        <p:nvSpPr>
          <p:cNvPr id="9" name="矩形 8"/>
          <p:cNvSpPr/>
          <p:nvPr/>
        </p:nvSpPr>
        <p:spPr>
          <a:xfrm>
            <a:off x="3502918" y="3410630"/>
            <a:ext cx="54373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到</a:t>
            </a:r>
            <a:endParaRPr lang="zh-CN" altLang="en-US" sz="2800" kern="100" dirty="0">
              <a:solidFill>
                <a:srgbClr val="C00000"/>
              </a:solidFill>
              <a:latin typeface="宋体" pitchFamily="2" charset="-122"/>
              <a:ea typeface="华文细黑"/>
            </a:endParaRPr>
          </a:p>
        </p:txBody>
      </p:sp>
      <p:sp>
        <p:nvSpPr>
          <p:cNvPr id="10" name="矩形 9"/>
          <p:cNvSpPr/>
          <p:nvPr/>
        </p:nvSpPr>
        <p:spPr>
          <a:xfrm>
            <a:off x="3430910" y="4058702"/>
            <a:ext cx="54373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它</a:t>
            </a:r>
            <a:endParaRPr lang="zh-CN" altLang="en-US" sz="2800" kern="100" dirty="0">
              <a:solidFill>
                <a:srgbClr val="C00000"/>
              </a:solidFill>
              <a:latin typeface="宋体" pitchFamily="2" charset="-122"/>
              <a:ea typeface="华文细黑"/>
            </a:endParaRPr>
          </a:p>
        </p:txBody>
      </p:sp>
      <p:sp>
        <p:nvSpPr>
          <p:cNvPr id="11" name="矩形 10"/>
          <p:cNvSpPr/>
          <p:nvPr/>
        </p:nvSpPr>
        <p:spPr>
          <a:xfrm>
            <a:off x="4188152" y="4653930"/>
            <a:ext cx="2339102"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结构助词，的</a:t>
            </a:r>
            <a:endParaRPr lang="zh-CN" altLang="en-US" sz="2800" kern="100" dirty="0">
              <a:solidFill>
                <a:srgbClr val="C00000"/>
              </a:solidFill>
              <a:latin typeface="宋体" pitchFamily="2" charset="-122"/>
              <a:ea typeface="华文细黑"/>
            </a:endParaRPr>
          </a:p>
        </p:txBody>
      </p:sp>
      <p:sp>
        <p:nvSpPr>
          <p:cNvPr id="12" name="矩形 11"/>
          <p:cNvSpPr/>
          <p:nvPr/>
        </p:nvSpPr>
        <p:spPr>
          <a:xfrm>
            <a:off x="4907265" y="5302002"/>
            <a:ext cx="1261884"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拿，用</a:t>
            </a:r>
            <a:endParaRPr lang="zh-CN" altLang="en-US" sz="2800" kern="100" dirty="0">
              <a:solidFill>
                <a:srgbClr val="C00000"/>
              </a:solidFill>
              <a:latin typeface="宋体" pitchFamily="2" charset="-122"/>
              <a:ea typeface="华文细黑"/>
            </a:endParaRPr>
          </a:p>
        </p:txBody>
      </p:sp>
      <p:sp>
        <p:nvSpPr>
          <p:cNvPr id="13" name="矩形 12"/>
          <p:cNvSpPr/>
          <p:nvPr/>
        </p:nvSpPr>
        <p:spPr>
          <a:xfrm>
            <a:off x="4994468" y="593091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因为</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2976912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9"/>
                                        </p:tgtEl>
                                      </p:cBhvr>
                                    </p:animEffect>
                                    <p:set>
                                      <p:cBhvr>
                                        <p:cTn id="52" dur="1" fill="hold">
                                          <p:stCondLst>
                                            <p:cond delay="499"/>
                                          </p:stCondLst>
                                        </p:cTn>
                                        <p:tgtEl>
                                          <p:spTgt spid="9"/>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0"/>
                                        </p:tgtEl>
                                      </p:cBhvr>
                                    </p:animEffect>
                                    <p:set>
                                      <p:cBhvr>
                                        <p:cTn id="55" dur="1" fill="hold">
                                          <p:stCondLst>
                                            <p:cond delay="499"/>
                                          </p:stCondLst>
                                        </p:cTn>
                                        <p:tgtEl>
                                          <p:spTgt spid="10"/>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1"/>
                                        </p:tgtEl>
                                      </p:cBhvr>
                                    </p:animEffect>
                                    <p:set>
                                      <p:cBhvr>
                                        <p:cTn id="58" dur="1" fill="hold">
                                          <p:stCondLst>
                                            <p:cond delay="499"/>
                                          </p:stCondLst>
                                        </p:cTn>
                                        <p:tgtEl>
                                          <p:spTgt spid="11"/>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3"/>
                                        </p:tgtEl>
                                      </p:cBhvr>
                                    </p:animEffect>
                                    <p:set>
                                      <p:cBhvr>
                                        <p:cTn id="6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5" grpId="0"/>
      <p:bldP spid="5" grpId="1"/>
      <p:bldP spid="6" grpId="0"/>
      <p:bldP spid="6" grpId="1"/>
      <p:bldP spid="7" grpId="0"/>
      <p:bldP spid="7" grpId="1"/>
      <p:bldP spid="9" grpId="0"/>
      <p:bldP spid="9" grpId="1"/>
      <p:bldP spid="10" grpId="0"/>
      <p:bldP spid="10" grpId="1"/>
      <p:bldP spid="11" grpId="0"/>
      <p:bldP spid="11"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06574" y="42505"/>
            <a:ext cx="11634558" cy="4616648"/>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冬日</a:t>
            </a:r>
            <a:r>
              <a:rPr lang="zh-CN" altLang="zh-CN" sz="2800" kern="100" dirty="0">
                <a:solidFill>
                  <a:srgbClr val="0000FF"/>
                </a:solidFill>
                <a:latin typeface="Times New Roman"/>
                <a:ea typeface="华文细黑"/>
                <a:cs typeface="Times New Roman"/>
              </a:rPr>
              <a:t>衣</a:t>
            </a:r>
            <a:r>
              <a:rPr lang="zh-CN" altLang="zh-CN" sz="2800" kern="100" dirty="0">
                <a:latin typeface="Times New Roman"/>
                <a:ea typeface="华文细黑"/>
                <a:cs typeface="Times New Roman"/>
              </a:rPr>
              <a:t>皮毛：</a:t>
            </a:r>
            <a:r>
              <a:rPr lang="en-US" altLang="zh-CN" sz="2800" kern="100" dirty="0" smtClean="0">
                <a:latin typeface="Times New Roman"/>
                <a:ea typeface="华文细黑"/>
                <a:cs typeface="Courier New"/>
              </a:rPr>
              <a:t>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之以珠玉而不受：</a:t>
            </a:r>
            <a:r>
              <a:rPr lang="en-US" altLang="zh-CN" sz="2800" kern="100" dirty="0" smtClean="0">
                <a:latin typeface="Times New Roman"/>
                <a:ea typeface="华文细黑"/>
                <a:cs typeface="Courier New"/>
              </a:rPr>
              <a:t>________________________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与人之兄居而</a:t>
            </a:r>
            <a:r>
              <a:rPr lang="zh-CN" altLang="zh-CN" sz="2800" kern="100" dirty="0">
                <a:solidFill>
                  <a:srgbClr val="0000FF"/>
                </a:solidFill>
                <a:latin typeface="Times New Roman"/>
                <a:ea typeface="华文细黑"/>
                <a:cs typeface="Times New Roman"/>
              </a:rPr>
              <a:t>杀</a:t>
            </a:r>
            <a:r>
              <a:rPr lang="zh-CN" altLang="zh-CN" sz="2800" kern="100" dirty="0">
                <a:latin typeface="Times New Roman"/>
                <a:ea typeface="华文细黑"/>
                <a:cs typeface="Times New Roman"/>
              </a:rPr>
              <a:t>其弟：</a:t>
            </a:r>
            <a:r>
              <a:rPr lang="en-US" altLang="zh-CN" sz="2800" kern="100" dirty="0" smtClean="0">
                <a:latin typeface="Times New Roman"/>
                <a:ea typeface="华文细黑"/>
                <a:cs typeface="Courier New"/>
              </a:rPr>
              <a:t>____________________________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因</a:t>
            </a:r>
            <a:r>
              <a:rPr lang="zh-CN" altLang="zh-CN" sz="2800" kern="100" dirty="0">
                <a:solidFill>
                  <a:srgbClr val="0000FF"/>
                </a:solidFill>
                <a:latin typeface="Times New Roman"/>
                <a:ea typeface="华文细黑"/>
                <a:cs typeface="Times New Roman"/>
              </a:rPr>
              <a:t>杖</a:t>
            </a:r>
            <a:r>
              <a:rPr lang="zh-CN" altLang="zh-CN" sz="2800" kern="100" dirty="0">
                <a:latin typeface="Times New Roman"/>
                <a:ea typeface="华文细黑"/>
                <a:cs typeface="Times New Roman"/>
              </a:rPr>
              <a:t>策而去之：</a:t>
            </a:r>
            <a:r>
              <a:rPr lang="en-US" altLang="zh-CN" sz="2800" kern="100" dirty="0" smtClean="0">
                <a:latin typeface="Times New Roman"/>
                <a:ea typeface="华文细黑"/>
                <a:cs typeface="Courier New"/>
              </a:rPr>
              <a:t>___________________________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是不</a:t>
            </a:r>
            <a:r>
              <a:rPr lang="zh-CN" altLang="zh-CN" sz="2800" kern="100" dirty="0">
                <a:solidFill>
                  <a:srgbClr val="0000FF"/>
                </a:solidFill>
                <a:latin typeface="Times New Roman"/>
                <a:ea typeface="华文细黑"/>
                <a:cs typeface="Times New Roman"/>
              </a:rPr>
              <a:t>材</a:t>
            </a:r>
            <a:r>
              <a:rPr lang="zh-CN" altLang="zh-CN" sz="2800" kern="100" dirty="0">
                <a:latin typeface="Times New Roman"/>
                <a:ea typeface="华文细黑"/>
                <a:cs typeface="Times New Roman"/>
              </a:rPr>
              <a:t>之木也：</a:t>
            </a:r>
            <a:r>
              <a:rPr lang="en-US" altLang="zh-CN" sz="2800" kern="100" dirty="0" smtClean="0">
                <a:latin typeface="Times New Roman"/>
                <a:ea typeface="华文细黑"/>
                <a:cs typeface="Courier New"/>
              </a:rPr>
              <a:t>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虽贫贱不以</a:t>
            </a:r>
            <a:r>
              <a:rPr lang="zh-CN" altLang="zh-CN" sz="2800" kern="100" dirty="0">
                <a:solidFill>
                  <a:srgbClr val="0000FF"/>
                </a:solidFill>
                <a:latin typeface="Times New Roman"/>
                <a:ea typeface="华文细黑"/>
                <a:cs typeface="Times New Roman"/>
              </a:rPr>
              <a:t>利</a:t>
            </a:r>
            <a:r>
              <a:rPr lang="zh-CN" altLang="zh-CN" sz="2800" kern="100" dirty="0">
                <a:latin typeface="Times New Roman"/>
                <a:ea typeface="华文细黑"/>
                <a:cs typeface="Times New Roman"/>
              </a:rPr>
              <a:t>累形：</a:t>
            </a:r>
            <a:r>
              <a:rPr lang="en-US" altLang="zh-CN" sz="2800" kern="100" dirty="0" smtClean="0">
                <a:latin typeface="Times New Roman"/>
                <a:ea typeface="华文细黑"/>
                <a:cs typeface="Courier New"/>
              </a:rPr>
              <a:t>______________________</a:t>
            </a:r>
            <a:endParaRPr lang="zh-CN" altLang="zh-CN" sz="1050" kern="100" dirty="0">
              <a:effectLst/>
              <a:latin typeface="宋体"/>
              <a:cs typeface="Courier New"/>
            </a:endParaRPr>
          </a:p>
        </p:txBody>
      </p:sp>
      <p:sp>
        <p:nvSpPr>
          <p:cNvPr id="18" name="矩形 17"/>
          <p:cNvSpPr/>
          <p:nvPr/>
        </p:nvSpPr>
        <p:spPr>
          <a:xfrm>
            <a:off x="3088548" y="757268"/>
            <a:ext cx="5814970"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名词作动词，穿</a:t>
            </a:r>
            <a:endParaRPr lang="zh-CN" altLang="en-US" sz="2800" dirty="0"/>
          </a:p>
        </p:txBody>
      </p:sp>
      <p:sp>
        <p:nvSpPr>
          <p:cNvPr id="13" name="矩形 12"/>
          <p:cNvSpPr/>
          <p:nvPr/>
        </p:nvSpPr>
        <p:spPr>
          <a:xfrm>
            <a:off x="4168668" y="1413570"/>
            <a:ext cx="5814970"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名词作动词，敬赠，</a:t>
            </a:r>
            <a:r>
              <a:rPr lang="zh-CN" altLang="en-US" sz="2800" kern="100" dirty="0" smtClean="0">
                <a:solidFill>
                  <a:srgbClr val="C00000"/>
                </a:solidFill>
                <a:latin typeface="Times New Roman"/>
                <a:ea typeface="华文细黑"/>
                <a:cs typeface="Times New Roman"/>
              </a:rPr>
              <a:t>供奉</a:t>
            </a:r>
            <a:endParaRPr lang="zh-CN" altLang="en-US" sz="2800" dirty="0"/>
          </a:p>
        </p:txBody>
      </p:sp>
      <p:sp>
        <p:nvSpPr>
          <p:cNvPr id="14" name="矩形 13"/>
          <p:cNvSpPr/>
          <p:nvPr/>
        </p:nvSpPr>
        <p:spPr>
          <a:xfrm>
            <a:off x="4511030" y="2061642"/>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动词的使动用法，使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被杀　</a:t>
            </a:r>
            <a:endParaRPr lang="zh-CN" altLang="en-US" sz="2800" dirty="0">
              <a:solidFill>
                <a:srgbClr val="C00000"/>
              </a:solidFill>
            </a:endParaRPr>
          </a:p>
        </p:txBody>
      </p:sp>
      <p:sp>
        <p:nvSpPr>
          <p:cNvPr id="15" name="矩形 14"/>
          <p:cNvSpPr/>
          <p:nvPr/>
        </p:nvSpPr>
        <p:spPr>
          <a:xfrm>
            <a:off x="3430910" y="2637706"/>
            <a:ext cx="5814970" cy="523220"/>
          </a:xfrm>
          <a:prstGeom prst="rect">
            <a:avLst/>
          </a:prstGeom>
        </p:spPr>
        <p:txBody>
          <a:bodyPr wrap="square">
            <a:spAutoFit/>
          </a:bodyPr>
          <a:lstStyle/>
          <a:p>
            <a:pPr algn="just">
              <a:spcAft>
                <a:spcPts val="0"/>
              </a:spcAft>
            </a:pPr>
            <a:r>
              <a:rPr lang="zh-CN" altLang="zh-CN" sz="2800" kern="100" dirty="0">
                <a:solidFill>
                  <a:srgbClr val="C00000"/>
                </a:solidFill>
                <a:latin typeface="Times New Roman"/>
                <a:ea typeface="华文细黑"/>
                <a:cs typeface="Times New Roman"/>
              </a:rPr>
              <a:t>名词的意动用法，以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为杖</a:t>
            </a:r>
            <a:endParaRPr lang="zh-CN" altLang="en-US" sz="2800" dirty="0">
              <a:solidFill>
                <a:srgbClr val="C00000"/>
              </a:solidFill>
            </a:endParaRPr>
          </a:p>
        </p:txBody>
      </p:sp>
      <p:sp>
        <p:nvSpPr>
          <p:cNvPr id="24" name="矩形 23"/>
          <p:cNvSpPr/>
          <p:nvPr/>
        </p:nvSpPr>
        <p:spPr>
          <a:xfrm>
            <a:off x="3430910" y="3338622"/>
            <a:ext cx="5814970"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名词作动词，成材</a:t>
            </a:r>
            <a:endParaRPr lang="zh-CN" altLang="en-US" sz="2800" dirty="0">
              <a:solidFill>
                <a:srgbClr val="C00000"/>
              </a:solidFill>
            </a:endParaRPr>
          </a:p>
        </p:txBody>
      </p:sp>
      <p:sp>
        <p:nvSpPr>
          <p:cNvPr id="25" name="矩形 24"/>
          <p:cNvSpPr/>
          <p:nvPr/>
        </p:nvSpPr>
        <p:spPr>
          <a:xfrm>
            <a:off x="4078982" y="3933850"/>
            <a:ext cx="5814970" cy="523220"/>
          </a:xfrm>
          <a:prstGeom prst="rect">
            <a:avLst/>
          </a:prstGeom>
        </p:spPr>
        <p:txBody>
          <a:bodyPr wrap="square">
            <a:spAutoFit/>
          </a:bodyPr>
          <a:lstStyle/>
          <a:p>
            <a:pPr algn="just">
              <a:spcAft>
                <a:spcPts val="0"/>
              </a:spcAft>
            </a:pPr>
            <a:r>
              <a:rPr lang="zh-CN" altLang="en-US" sz="2800" kern="100" dirty="0">
                <a:solidFill>
                  <a:srgbClr val="C00000"/>
                </a:solidFill>
                <a:latin typeface="Times New Roman"/>
                <a:ea typeface="华文细黑"/>
                <a:cs typeface="Times New Roman"/>
              </a:rPr>
              <a:t>名词作动词，追逐利益</a:t>
            </a:r>
            <a:endParaRPr lang="zh-CN" altLang="en-US" sz="2800" dirty="0">
              <a:solidFill>
                <a:srgbClr val="C00000"/>
              </a:solidFill>
            </a:endParaRPr>
          </a:p>
        </p:txBody>
      </p:sp>
    </p:spTree>
    <p:extLst>
      <p:ext uri="{BB962C8B-B14F-4D97-AF65-F5344CB8AC3E}">
        <p14:creationId xmlns:p14="http://schemas.microsoft.com/office/powerpoint/2010/main" xmlns="" val="3330304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4"/>
                                        </p:tgtEl>
                                      </p:cBhvr>
                                    </p:animEffect>
                                    <p:set>
                                      <p:cBhvr>
                                        <p:cTn id="49" dur="1" fill="hold">
                                          <p:stCondLst>
                                            <p:cond delay="499"/>
                                          </p:stCondLst>
                                        </p:cTn>
                                        <p:tgtEl>
                                          <p:spTgt spid="2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5"/>
                                        </p:tgtEl>
                                      </p:cBhvr>
                                    </p:animEffect>
                                    <p:set>
                                      <p:cBhvr>
                                        <p:cTn id="5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8" grpId="0"/>
      <p:bldP spid="18" grpId="1"/>
      <p:bldP spid="13" grpId="0"/>
      <p:bldP spid="13" grpId="1"/>
      <p:bldP spid="14" grpId="0"/>
      <p:bldP spid="14" grpId="1"/>
      <p:bldP spid="15" grpId="0"/>
      <p:bldP spid="15" grpId="1"/>
      <p:bldP spid="24" grpId="0"/>
      <p:bldP spid="24" grpId="1"/>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328796"/>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特殊句式</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是不材之木也。</a:t>
            </a:r>
            <a:r>
              <a:rPr lang="en-US" altLang="zh-CN" sz="2800" kern="100" dirty="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夫天下至重也。</a:t>
            </a:r>
            <a:r>
              <a:rPr lang="en-US" altLang="zh-CN" sz="2800" kern="100" dirty="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此有道者之所以异乎俗者也。</a:t>
            </a:r>
            <a:r>
              <a:rPr lang="en-US" altLang="zh-CN" sz="2800" kern="100" dirty="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狄人之所求者，土地也。</a:t>
            </a:r>
            <a:r>
              <a:rPr lang="en-US" altLang="zh-CN" sz="2800" kern="100" dirty="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此以其能苦其生者也。</a:t>
            </a:r>
            <a:r>
              <a:rPr lang="en-US" altLang="zh-CN" sz="2800" kern="100" dirty="0">
                <a:latin typeface="Times New Roman"/>
                <a:ea typeface="华文细黑"/>
                <a:cs typeface="Courier New"/>
              </a:rPr>
              <a:t>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自掊击于世俗者也。</a:t>
            </a:r>
            <a:r>
              <a:rPr lang="en-US" altLang="zh-CN" sz="2800" kern="100" dirty="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逍遥于天地之间。</a:t>
            </a:r>
            <a:r>
              <a:rPr lang="en-US" altLang="zh-CN" sz="2800" kern="100" dirty="0" smtClean="0">
                <a:latin typeface="Times New Roman"/>
                <a:ea typeface="华文细黑"/>
                <a:cs typeface="Courier New"/>
              </a:rPr>
              <a:t>_________________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事之以皮帛而不受。</a:t>
            </a:r>
            <a:r>
              <a:rPr lang="en-US" altLang="zh-CN" sz="2800" kern="100" dirty="0" smtClean="0">
                <a:latin typeface="Times New Roman"/>
                <a:ea typeface="华文细黑"/>
                <a:cs typeface="Courier New"/>
              </a:rPr>
              <a:t>________________</a:t>
            </a:r>
            <a:endParaRPr lang="zh-CN" altLang="zh-CN" sz="1050" kern="100" dirty="0">
              <a:effectLst/>
              <a:latin typeface="宋体"/>
              <a:cs typeface="Courier New"/>
            </a:endParaRPr>
          </a:p>
        </p:txBody>
      </p:sp>
      <p:sp>
        <p:nvSpPr>
          <p:cNvPr id="5" name="矩形 4"/>
          <p:cNvSpPr/>
          <p:nvPr/>
        </p:nvSpPr>
        <p:spPr>
          <a:xfrm>
            <a:off x="3430910" y="110637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2" name="矩形 11"/>
          <p:cNvSpPr/>
          <p:nvPr/>
        </p:nvSpPr>
        <p:spPr>
          <a:xfrm>
            <a:off x="3438034" y="1701602"/>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3" name="矩形 12"/>
          <p:cNvSpPr/>
          <p:nvPr/>
        </p:nvSpPr>
        <p:spPr>
          <a:xfrm>
            <a:off x="5634180" y="2349674"/>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15" name="矩形 14"/>
          <p:cNvSpPr/>
          <p:nvPr/>
        </p:nvSpPr>
        <p:spPr>
          <a:xfrm>
            <a:off x="4871070" y="3021841"/>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22" name="矩形 21"/>
          <p:cNvSpPr/>
          <p:nvPr/>
        </p:nvSpPr>
        <p:spPr>
          <a:xfrm>
            <a:off x="4545290" y="364581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判断句</a:t>
            </a:r>
          </a:p>
        </p:txBody>
      </p:sp>
      <p:sp>
        <p:nvSpPr>
          <p:cNvPr id="23" name="矩形 22"/>
          <p:cNvSpPr/>
          <p:nvPr/>
        </p:nvSpPr>
        <p:spPr>
          <a:xfrm>
            <a:off x="4078982" y="4274726"/>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判断句、被动句</a:t>
            </a:r>
          </a:p>
        </p:txBody>
      </p:sp>
      <p:sp>
        <p:nvSpPr>
          <p:cNvPr id="24" name="矩形 23"/>
          <p:cNvSpPr/>
          <p:nvPr/>
        </p:nvSpPr>
        <p:spPr>
          <a:xfrm>
            <a:off x="3901087" y="4922798"/>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25" name="矩形 24"/>
          <p:cNvSpPr/>
          <p:nvPr/>
        </p:nvSpPr>
        <p:spPr>
          <a:xfrm>
            <a:off x="4150990" y="5570870"/>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Tree>
    <p:extLst>
      <p:ext uri="{BB962C8B-B14F-4D97-AF65-F5344CB8AC3E}">
        <p14:creationId xmlns:p14="http://schemas.microsoft.com/office/powerpoint/2010/main" xmlns="" val="2033939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linds(horizontal)">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2"/>
                                        </p:tgtEl>
                                      </p:cBhvr>
                                    </p:animEffect>
                                    <p:set>
                                      <p:cBhvr>
                                        <p:cTn id="59" dur="1" fill="hold">
                                          <p:stCondLst>
                                            <p:cond delay="499"/>
                                          </p:stCondLst>
                                        </p:cTn>
                                        <p:tgtEl>
                                          <p:spTgt spid="22"/>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3"/>
                                        </p:tgtEl>
                                      </p:cBhvr>
                                    </p:animEffect>
                                    <p:set>
                                      <p:cBhvr>
                                        <p:cTn id="62" dur="1" fill="hold">
                                          <p:stCondLst>
                                            <p:cond delay="499"/>
                                          </p:stCondLst>
                                        </p:cTn>
                                        <p:tgtEl>
                                          <p:spTgt spid="2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5"/>
                                        </p:tgtEl>
                                      </p:cBhvr>
                                    </p:animEffect>
                                    <p:set>
                                      <p:cBhvr>
                                        <p:cTn id="68"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12" grpId="0"/>
      <p:bldP spid="12" grpId="1"/>
      <p:bldP spid="13" grpId="0"/>
      <p:bldP spid="13" grpId="1"/>
      <p:bldP spid="15" grpId="0"/>
      <p:bldP spid="15" grpId="1"/>
      <p:bldP spid="22" grpId="0"/>
      <p:bldP spid="22" grpId="1"/>
      <p:bldP spid="23" grpId="0"/>
      <p:bldP spid="23" grpId="1"/>
      <p:bldP spid="24" grpId="0"/>
      <p:bldP spid="24" grpId="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562467" y="623155"/>
            <a:ext cx="11405311" cy="3323987"/>
          </a:xfrm>
          <a:prstGeom prst="rect">
            <a:avLst/>
          </a:prstGeom>
        </p:spPr>
        <p:txBody>
          <a:bodyPr wrap="square">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事之以犬马而不受。</a:t>
            </a:r>
            <a:r>
              <a:rPr lang="en-US" altLang="zh-CN" sz="2800" kern="100" dirty="0" smtClean="0">
                <a:latin typeface="Times New Roman"/>
                <a:ea typeface="华文细黑"/>
                <a:cs typeface="Courier New"/>
              </a:rPr>
              <a:t>________________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事之以珠玉而不受。</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遂成国于岐山之下。</a:t>
            </a:r>
            <a:r>
              <a:rPr lang="en-US" altLang="zh-CN" sz="2800" kern="100" dirty="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吾何以天下为哉！</a:t>
            </a:r>
            <a:r>
              <a:rPr lang="en-US" altLang="zh-CN" sz="2800" kern="100" dirty="0">
                <a:latin typeface="Times New Roman"/>
                <a:ea typeface="华文细黑"/>
                <a:cs typeface="Courier New"/>
              </a:rPr>
              <a:t>______________</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为吾臣与为狄人臣奚以异</a:t>
            </a:r>
            <a:r>
              <a:rPr lang="zh-CN" altLang="zh-CN" sz="2800" kern="100" dirty="0" smtClean="0">
                <a:latin typeface="Times New Roman"/>
                <a:ea typeface="华文细黑"/>
                <a:cs typeface="Times New Roman"/>
              </a:rPr>
              <a:t>！</a:t>
            </a:r>
            <a:r>
              <a:rPr lang="en-US" altLang="zh-CN" sz="2800" kern="100" dirty="0">
                <a:solidFill>
                  <a:prstClr val="black"/>
                </a:solidFill>
                <a:latin typeface="Times New Roman"/>
                <a:ea typeface="华文细黑"/>
                <a:cs typeface="Courier New"/>
              </a:rPr>
              <a:t> </a:t>
            </a:r>
            <a:r>
              <a:rPr lang="en-US" altLang="zh-CN" sz="2800" kern="100" dirty="0" smtClean="0">
                <a:solidFill>
                  <a:prstClr val="black"/>
                </a:solidFill>
                <a:latin typeface="Times New Roman"/>
                <a:ea typeface="华文细黑"/>
                <a:cs typeface="Courier New"/>
              </a:rPr>
              <a:t>____________</a:t>
            </a:r>
            <a:endParaRPr lang="zh-CN" altLang="zh-CN" sz="1050" kern="100" dirty="0">
              <a:latin typeface="宋体"/>
              <a:cs typeface="Courier New"/>
            </a:endParaRPr>
          </a:p>
        </p:txBody>
      </p:sp>
      <p:sp>
        <p:nvSpPr>
          <p:cNvPr id="15" name="矩形 14"/>
          <p:cNvSpPr/>
          <p:nvPr/>
        </p:nvSpPr>
        <p:spPr>
          <a:xfrm>
            <a:off x="4261127" y="746334"/>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3" name="矩形 12"/>
          <p:cNvSpPr/>
          <p:nvPr/>
        </p:nvSpPr>
        <p:spPr>
          <a:xfrm>
            <a:off x="4333135" y="1341562"/>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4" name="矩形 13"/>
          <p:cNvSpPr/>
          <p:nvPr/>
        </p:nvSpPr>
        <p:spPr>
          <a:xfrm>
            <a:off x="4405143" y="1989634"/>
            <a:ext cx="2698175" cy="523220"/>
          </a:xfrm>
          <a:prstGeom prst="rect">
            <a:avLst/>
          </a:prstGeom>
        </p:spPr>
        <p:txBody>
          <a:bodyPr wrap="none">
            <a:spAutoFit/>
          </a:bodyPr>
          <a:lstStyle/>
          <a:p>
            <a:r>
              <a:rPr lang="zh-CN" altLang="en-US" sz="2800" kern="100" dirty="0">
                <a:solidFill>
                  <a:srgbClr val="C00000"/>
                </a:solidFill>
                <a:latin typeface="Times New Roman"/>
                <a:ea typeface="华文细黑"/>
              </a:rPr>
              <a:t>介宾短语后置句</a:t>
            </a:r>
          </a:p>
        </p:txBody>
      </p:sp>
      <p:sp>
        <p:nvSpPr>
          <p:cNvPr id="16" name="矩形 15"/>
          <p:cNvSpPr/>
          <p:nvPr/>
        </p:nvSpPr>
        <p:spPr>
          <a:xfrm>
            <a:off x="4117111" y="2637706"/>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宾语前置句</a:t>
            </a:r>
            <a:endParaRPr lang="zh-CN" altLang="en-US" sz="2800" kern="100" dirty="0">
              <a:solidFill>
                <a:srgbClr val="C00000"/>
              </a:solidFill>
              <a:latin typeface="宋体" pitchFamily="2" charset="-122"/>
              <a:ea typeface="华文细黑"/>
            </a:endParaRPr>
          </a:p>
        </p:txBody>
      </p:sp>
      <p:sp>
        <p:nvSpPr>
          <p:cNvPr id="2" name="矩形 1"/>
          <p:cNvSpPr/>
          <p:nvPr/>
        </p:nvSpPr>
        <p:spPr>
          <a:xfrm>
            <a:off x="5591150" y="3285778"/>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宾语前置句</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5981498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15" grpId="0"/>
      <p:bldP spid="15" grpId="1"/>
      <p:bldP spid="13" grpId="0"/>
      <p:bldP spid="13" grpId="1"/>
      <p:bldP spid="14" grpId="0"/>
      <p:bldP spid="14" grpId="1"/>
      <p:bldP spid="16" grpId="0"/>
      <p:bldP spid="16" grpId="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447843" y="117426"/>
            <a:ext cx="11634558" cy="5909310"/>
          </a:xfrm>
          <a:prstGeom prst="rect">
            <a:avLst/>
          </a:prstGeom>
        </p:spPr>
        <p:txBody>
          <a:bodyPr wrap="square">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语句翻译</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虽然，我适有幽忧之病，方且治之，未暇治天下也。</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_______</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事之以皮帛而不受。</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a:t>
            </a: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能尊生者，虽贵富不以养伤身，虽贫贱不以利累形。</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a:t>
            </a:r>
            <a:r>
              <a:rPr lang="en-US" altLang="zh-CN" sz="2800" kern="100" dirty="0">
                <a:latin typeface="Times New Roman"/>
                <a:ea typeface="华文细黑"/>
                <a:cs typeface="Courier New"/>
              </a:rPr>
              <a:t>___</a:t>
            </a:r>
            <a:r>
              <a:rPr lang="en-US" altLang="zh-CN" sz="2800" kern="100" dirty="0" smtClean="0">
                <a:latin typeface="Times New Roman"/>
                <a:ea typeface="华文细黑"/>
                <a:cs typeface="Courier New"/>
              </a:rPr>
              <a:t>__</a:t>
            </a:r>
            <a:endParaRPr lang="en-US" altLang="zh-CN" sz="2800" kern="100" dirty="0">
              <a:latin typeface="Times New Roman"/>
              <a:ea typeface="华文细黑"/>
              <a:cs typeface="Courier New"/>
            </a:endParaRPr>
          </a:p>
        </p:txBody>
      </p:sp>
      <p:sp>
        <p:nvSpPr>
          <p:cNvPr id="4" name="矩形 3"/>
          <p:cNvSpPr/>
          <p:nvPr/>
        </p:nvSpPr>
        <p:spPr>
          <a:xfrm>
            <a:off x="478582" y="1337039"/>
            <a:ext cx="1117950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虽然</a:t>
            </a:r>
            <a:r>
              <a:rPr lang="zh-CN" altLang="zh-CN" sz="2800" kern="100" dirty="0">
                <a:solidFill>
                  <a:srgbClr val="C00000"/>
                </a:solidFill>
                <a:latin typeface="Times New Roman"/>
                <a:ea typeface="华文细黑"/>
                <a:cs typeface="Times New Roman"/>
              </a:rPr>
              <a:t>这样，我碰巧有很厉害很顽固的病，正将治疗它，没空儿治理天下啊。</a:t>
            </a:r>
            <a:endParaRPr lang="zh-CN" altLang="zh-CN" sz="1050" kern="100" dirty="0">
              <a:solidFill>
                <a:srgbClr val="C00000"/>
              </a:solidFill>
              <a:effectLst/>
              <a:latin typeface="宋体"/>
              <a:cs typeface="Courier New"/>
            </a:endParaRPr>
          </a:p>
        </p:txBody>
      </p:sp>
      <p:sp>
        <p:nvSpPr>
          <p:cNvPr id="7" name="矩形 6"/>
          <p:cNvSpPr/>
          <p:nvPr/>
        </p:nvSpPr>
        <p:spPr>
          <a:xfrm>
            <a:off x="1616703" y="3213770"/>
            <a:ext cx="10959223" cy="656077"/>
          </a:xfrm>
          <a:prstGeom prst="rect">
            <a:avLst/>
          </a:prstGeom>
        </p:spPr>
        <p:txBody>
          <a:bodyPr>
            <a:spAutoFit/>
          </a:bodyPr>
          <a:lstStyle/>
          <a:p>
            <a:pPr algn="just">
              <a:lnSpc>
                <a:spcPct val="150000"/>
              </a:lnSpc>
              <a:spcAft>
                <a:spcPts val="0"/>
              </a:spcAft>
            </a:pPr>
            <a:r>
              <a:rPr lang="zh-CN" altLang="en-US" sz="2800" kern="100" dirty="0">
                <a:solidFill>
                  <a:srgbClr val="C00000"/>
                </a:solidFill>
                <a:latin typeface="Times New Roman"/>
                <a:ea typeface="华文细黑"/>
                <a:cs typeface="Times New Roman"/>
              </a:rPr>
              <a:t>拿兽皮、丝织品来供奉他们，他们不接受。</a:t>
            </a:r>
            <a:endParaRPr lang="zh-CN" altLang="zh-CN" sz="1050" kern="100" dirty="0">
              <a:solidFill>
                <a:srgbClr val="C00000"/>
              </a:solidFill>
              <a:effectLst/>
              <a:latin typeface="宋体"/>
              <a:cs typeface="Courier New"/>
            </a:endParaRPr>
          </a:p>
        </p:txBody>
      </p:sp>
      <p:sp>
        <p:nvSpPr>
          <p:cNvPr id="8" name="矩形 7"/>
          <p:cNvSpPr/>
          <p:nvPr/>
        </p:nvSpPr>
        <p:spPr>
          <a:xfrm>
            <a:off x="595397" y="4503650"/>
            <a:ext cx="11179503" cy="1302408"/>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能够</a:t>
            </a:r>
            <a:r>
              <a:rPr lang="zh-CN" altLang="zh-CN" sz="2800" kern="100" dirty="0">
                <a:solidFill>
                  <a:srgbClr val="C00000"/>
                </a:solidFill>
                <a:latin typeface="Times New Roman"/>
                <a:ea typeface="华文细黑"/>
                <a:cs typeface="Times New Roman"/>
              </a:rPr>
              <a:t>珍视生命的人，即使地位高财物多也不会因用来养生的物品伤害身体，即使贫贱同样不会因追逐利益而拖累、祸害身体。</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xmlns="" val="73962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7" grpId="0"/>
      <p:bldP spid="7"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4606" y="189434"/>
            <a:ext cx="10636914" cy="2677656"/>
          </a:xfrm>
          <a:prstGeom prst="rect">
            <a:avLst/>
          </a:prstGeom>
        </p:spPr>
        <p:txBody>
          <a:bodyPr>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实熟则剥。</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译文</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a:t>
            </a:r>
          </a:p>
          <a:p>
            <a:pPr algn="just">
              <a:lnSpc>
                <a:spcPct val="150000"/>
              </a:lnSpc>
              <a:spcAft>
                <a:spcPts val="0"/>
              </a:spcAft>
              <a:tabLst>
                <a:tab pos="1890395"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以为舟则沈。</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译文</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a:t>
            </a:r>
            <a:endParaRPr lang="zh-CN" altLang="zh-CN" sz="1050" kern="100" dirty="0">
              <a:latin typeface="宋体"/>
              <a:cs typeface="Courier New"/>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4" name="矩形 3"/>
          <p:cNvSpPr/>
          <p:nvPr/>
        </p:nvSpPr>
        <p:spPr>
          <a:xfrm>
            <a:off x="854485" y="768695"/>
            <a:ext cx="9921241" cy="656077"/>
          </a:xfrm>
          <a:prstGeom prst="rect">
            <a:avLst/>
          </a:prstGeom>
        </p:spPr>
        <p:txBody>
          <a:bodyPr>
            <a:spAutoFit/>
          </a:bodyPr>
          <a:lstStyle/>
          <a:p>
            <a:pPr algn="just">
              <a:lnSpc>
                <a:spcPct val="150000"/>
              </a:lnSpc>
              <a:spcAft>
                <a:spcPts val="0"/>
              </a:spcAft>
              <a:tabLst>
                <a:tab pos="1890395" algn="l"/>
              </a:tabLs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果子</a:t>
            </a:r>
            <a:r>
              <a:rPr lang="zh-CN" altLang="zh-CN" sz="2800" kern="100" dirty="0">
                <a:solidFill>
                  <a:srgbClr val="C00000"/>
                </a:solidFill>
                <a:latin typeface="Times New Roman"/>
                <a:ea typeface="华文细黑"/>
                <a:cs typeface="Times New Roman"/>
              </a:rPr>
              <a:t>成熟了就遭受击打。</a:t>
            </a:r>
            <a:endParaRPr lang="zh-CN" altLang="zh-CN" sz="1050" kern="100" dirty="0">
              <a:solidFill>
                <a:srgbClr val="C00000"/>
              </a:solidFill>
              <a:effectLst/>
              <a:latin typeface="宋体"/>
              <a:cs typeface="Courier New"/>
            </a:endParaRPr>
          </a:p>
        </p:txBody>
      </p:sp>
      <p:sp>
        <p:nvSpPr>
          <p:cNvPr id="2" name="矩形 1"/>
          <p:cNvSpPr/>
          <p:nvPr/>
        </p:nvSpPr>
        <p:spPr>
          <a:xfrm>
            <a:off x="1846734" y="2205658"/>
            <a:ext cx="4493538"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拿它做船，这船就会沉没。</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23087599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4" grpId="0"/>
      <p:bldP spid="4" grpId="1"/>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内容索引</a:t>
            </a:r>
            <a:endParaRPr lang="zh-CN" altLang="en-US" sz="20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3"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预读先学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读文本内容</a:t>
            </a:r>
            <a:r>
              <a:rPr lang="zh-CN" altLang="en-US" sz="2800" b="1" dirty="0" smtClean="0">
                <a:solidFill>
                  <a:srgbClr val="3114AC"/>
                </a:solidFill>
                <a:latin typeface="Times New Roman" pitchFamily="18" charset="0"/>
                <a:ea typeface="华文细黑" pitchFamily="2" charset="-122"/>
                <a:cs typeface="Times New Roman" pitchFamily="18" charset="0"/>
              </a:rPr>
              <a:t>，知文理学基础</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4"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精读研析 </a:t>
            </a:r>
            <a:r>
              <a:rPr lang="en-US" altLang="zh-CN" sz="2800" b="1" dirty="0" smtClean="0">
                <a:solidFill>
                  <a:srgbClr val="3114AC"/>
                </a:solidFill>
                <a:latin typeface="Times New Roman" pitchFamily="18" charset="0"/>
                <a:ea typeface="微软雅黑" pitchFamily="34" charset="-122"/>
                <a:cs typeface="Times New Roman" pitchFamily="18" charset="0"/>
              </a:rPr>
              <a:t>—— </a:t>
            </a:r>
            <a:r>
              <a:rPr lang="zh-CN" altLang="en-US" sz="2800" b="1" dirty="0">
                <a:solidFill>
                  <a:srgbClr val="3114AC"/>
                </a:solidFill>
                <a:latin typeface="Times New Roman" pitchFamily="18" charset="0"/>
                <a:ea typeface="华文细黑" pitchFamily="2" charset="-122"/>
                <a:cs typeface="Times New Roman" pitchFamily="18" charset="0"/>
              </a:rPr>
              <a:t>读课文题点，析思路明答案</a:t>
            </a:r>
            <a:endParaRPr lang="en-US" altLang="zh-CN" sz="2800" b="1" dirty="0">
              <a:solidFill>
                <a:srgbClr val="3114AC"/>
              </a:solidFill>
              <a:latin typeface="Times New Roman" pitchFamily="18" charset="0"/>
              <a:ea typeface="华文细黑" pitchFamily="2" charset="-122"/>
              <a:cs typeface="Times New Roman" pitchFamily="18" charset="0"/>
            </a:endParaRPr>
          </a:p>
        </p:txBody>
      </p:sp>
      <p:sp>
        <p:nvSpPr>
          <p:cNvPr id="20" name="TextBox 19">
            <a:hlinkClick r:id="rId5"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多读厚积 </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a:solidFill>
                  <a:srgbClr val="3114AC"/>
                </a:solidFill>
                <a:latin typeface="Times New Roman" pitchFamily="18" charset="0"/>
                <a:ea typeface="华文细黑" pitchFamily="2" charset="-122"/>
                <a:cs typeface="Times New Roman" pitchFamily="18" charset="0"/>
              </a:rPr>
              <a:t>读优秀作文，积素养提技能</a:t>
            </a:r>
            <a:endParaRPr lang="en-US" altLang="zh-CN" sz="2800" b="1" dirty="0">
              <a:solidFill>
                <a:srgbClr val="3114AC"/>
              </a:solidFill>
              <a:latin typeface="Times New Roman" pitchFamily="18" charset="0"/>
              <a:ea typeface="华文细黑" pitchFamily="2" charset="-122"/>
              <a:cs typeface="Times New Roman"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1266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549474"/>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文本名句</a:t>
            </a:r>
            <a:endParaRPr lang="zh-CN" altLang="zh-CN" sz="2800" b="1" kern="100" dirty="0">
              <a:solidFill>
                <a:srgbClr val="0000FF"/>
              </a:solidFill>
              <a:latin typeface="微软雅黑"/>
              <a:ea typeface="微软雅黑"/>
              <a:cs typeface="Times New Roman"/>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名言警句</a:t>
            </a:r>
            <a:endParaRPr lang="zh-CN" altLang="en-US" b="1" dirty="0">
              <a:solidFill>
                <a:srgbClr val="FFFF00"/>
              </a:solidFill>
              <a:latin typeface="微软雅黑" pitchFamily="34" charset="-122"/>
              <a:ea typeface="微软雅黑" pitchFamily="34" charset="-122"/>
            </a:endParaRPr>
          </a:p>
        </p:txBody>
      </p:sp>
      <p:sp>
        <p:nvSpPr>
          <p:cNvPr id="5" name="矩形 4"/>
          <p:cNvSpPr/>
          <p:nvPr/>
        </p:nvSpPr>
        <p:spPr>
          <a:xfrm>
            <a:off x="305336" y="1235250"/>
            <a:ext cx="11030615" cy="19802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日出而作，日入而息，逍遥于天地之间，而心意自得。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能尊生者，虽贵富不以养伤身，虽贫贱不以利累形。</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且予求无所可用久矣，几死，乃今得之，为予大用。</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410828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a:ea typeface="微软雅黑"/>
                <a:cs typeface="Times New Roman"/>
              </a:rPr>
              <a:t>文外名句</a:t>
            </a:r>
            <a:endParaRPr lang="zh-CN" altLang="zh-CN" sz="2800" b="1" kern="100" dirty="0">
              <a:solidFill>
                <a:srgbClr val="0000FF"/>
              </a:solidFill>
              <a:latin typeface="微软雅黑"/>
              <a:ea typeface="微软雅黑"/>
              <a:cs typeface="Times New Roman"/>
            </a:endParaRPr>
          </a:p>
        </p:txBody>
      </p:sp>
      <p:sp>
        <p:nvSpPr>
          <p:cNvPr id="5" name="矩形 4"/>
          <p:cNvSpPr/>
          <p:nvPr/>
        </p:nvSpPr>
        <p:spPr>
          <a:xfrm>
            <a:off x="406574" y="1413570"/>
            <a:ext cx="11030615" cy="19802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夫小惑易方，大惑易性。</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孝子不谀其亲，忠臣不谄其君，臣子之盛也。</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夫哀莫大于心死，而人死亦次之。</a:t>
            </a:r>
            <a:endParaRPr lang="zh-CN" altLang="zh-CN" sz="1050" kern="100" dirty="0">
              <a:effectLst/>
              <a:latin typeface="宋体"/>
              <a:cs typeface="Courier New"/>
            </a:endParaRPr>
          </a:p>
        </p:txBody>
      </p:sp>
      <p:pic>
        <p:nvPicPr>
          <p:cNvPr id="7" name="图片 6">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40476285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精读研析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读课文题点，析思路明答案</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25522012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77466"/>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简述《庄子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让王》节选部分的主旨及作用。</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要点突破</a:t>
            </a:r>
            <a:endParaRPr lang="zh-CN" altLang="en-US" b="1" dirty="0">
              <a:solidFill>
                <a:srgbClr val="FFFF00"/>
              </a:solidFill>
              <a:latin typeface="微软雅黑" pitchFamily="34" charset="-122"/>
              <a:ea typeface="微软雅黑" pitchFamily="34" charset="-122"/>
            </a:endParaRPr>
          </a:p>
        </p:txBody>
      </p:sp>
      <p:sp>
        <p:nvSpPr>
          <p:cNvPr id="44" name="TextBox 43"/>
          <p:cNvSpPr txBox="1"/>
          <p:nvPr/>
        </p:nvSpPr>
        <p:spPr>
          <a:xfrm>
            <a:off x="7607374" y="62148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6" name="矩形 45"/>
          <p:cNvSpPr/>
          <p:nvPr/>
        </p:nvSpPr>
        <p:spPr>
          <a:xfrm>
            <a:off x="369879" y="1266773"/>
            <a:ext cx="11500473" cy="4534062"/>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让王，即禅让王位。文章的主旨在于阐述重生、尊生，不因外物妨碍生命的思想。利禄不可取，王位可以让，全在于看重生命、保全生命。第一部分写许由、子州支父等不愿接受禅让的故事，阐明重视生命的思想，天下固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，但不能以此害生。本部分在阐明题旨上处于重要地位，其余部分皆由此展开。第二部分写大王亶父迁邠的故事，在前一部分的基础上进一步阐述重视生命的思想，提出了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不以养伤身，不以利累形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的鲜明观点，引人深思。</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9138561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linds(horizont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6"/>
                                        </p:tgtEl>
                                      </p:cBhvr>
                                    </p:animEffect>
                                    <p:set>
                                      <p:cBhvr>
                                        <p:cTn id="12"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6" grpId="0" animBg="1"/>
      <p:bldP spid="4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614082"/>
            <a:ext cx="11478502"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庄子借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舜让天下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的故事，表达了怎样的思想？</a:t>
            </a:r>
            <a:endParaRPr lang="zh-CN" altLang="zh-CN" sz="1050" kern="100" dirty="0">
              <a:effectLst/>
              <a:latin typeface="宋体"/>
              <a:cs typeface="Courier New"/>
            </a:endParaRPr>
          </a:p>
        </p:txBody>
      </p:sp>
      <p:sp>
        <p:nvSpPr>
          <p:cNvPr id="44" name="TextBox 43"/>
          <p:cNvSpPr txBox="1"/>
          <p:nvPr/>
        </p:nvSpPr>
        <p:spPr>
          <a:xfrm>
            <a:off x="521360" y="1485578"/>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521360" y="2061642"/>
            <a:ext cx="11162246" cy="1948739"/>
          </a:xfrm>
          <a:prstGeom prst="rect">
            <a:avLst/>
          </a:prstGeom>
          <a:solidFill>
            <a:schemeClr val="accent1">
              <a:lumMod val="20000"/>
              <a:lumOff val="80000"/>
            </a:schemeClr>
          </a:solidFill>
        </p:spPr>
        <p:txBody>
          <a:bodyPr wrap="square">
            <a:spAutoFit/>
          </a:bodyPr>
          <a:lstStyle/>
          <a:p>
            <a:pPr lvl="0" algn="just">
              <a:lnSpc>
                <a:spcPct val="150000"/>
              </a:lnSpc>
              <a:tabLst>
                <a:tab pos="1890395" algn="l"/>
              </a:tabLst>
            </a:pPr>
            <a:r>
              <a:rPr lang="zh-CN" altLang="zh-CN" sz="2800" kern="100" dirty="0">
                <a:solidFill>
                  <a:prstClr val="black"/>
                </a:solidFill>
                <a:latin typeface="Times New Roman"/>
                <a:ea typeface="华文细黑"/>
                <a:cs typeface="Times New Roman"/>
              </a:rPr>
              <a:t>庄子借此告诉世人，有道的人跟一般人不同，他们把生命看得很重，即使拿世人看得最重的天下来，他们也不会为此伤害生命。主张自己劳动、自给自足、逍遥自在的生活，尊重生命，不为世俗所累。</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121588244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156600"/>
            <a:ext cx="11140921" cy="1333161"/>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叙议结合、寓理于事、形神兼备，是第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则选文的突出特点，试简要分析。</a:t>
            </a:r>
            <a:endParaRPr lang="zh-CN" altLang="zh-CN" sz="1050" kern="100" dirty="0">
              <a:effectLst/>
              <a:latin typeface="宋体"/>
              <a:cs typeface="Courier New"/>
            </a:endParaRPr>
          </a:p>
        </p:txBody>
      </p:sp>
      <p:sp>
        <p:nvSpPr>
          <p:cNvPr id="44" name="TextBox 43"/>
          <p:cNvSpPr txBox="1"/>
          <p:nvPr/>
        </p:nvSpPr>
        <p:spPr>
          <a:xfrm>
            <a:off x="1733489" y="98570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437962" y="1561769"/>
            <a:ext cx="11273868" cy="5180393"/>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则选文选自《庄子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让王》，提出了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主旨，成为后文的总纲。前三段分别叙述了许由、子州支伯、善卷不受王位的故事。叙述虽有雷同但简洁明了，突出了三人的共同选择和尊生思想。在前两段叙后跟议，画龙点睛，一语破的，更加突出了尊生重于得天下的道理。最后一段也是先叙事再说理，水乳交融、相得益彰。同时善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去而入深山，莫知其处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杖策而去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等细节描述，充分展示了人物的个性情态及理想追求，可谓妙笔。在生动活泼、富于变化的文字背后，处处透射着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的主旨，体现了文笔的娴熟、思想的博大，确为文之上品。</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39525472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415900"/>
            <a:ext cx="11140921" cy="68760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则选文是如何体现浪漫主义色彩的？</a:t>
            </a:r>
            <a:endParaRPr lang="zh-CN" altLang="zh-CN" sz="1050" kern="100" dirty="0">
              <a:effectLst/>
              <a:latin typeface="宋体"/>
              <a:cs typeface="Courier New"/>
            </a:endParaRPr>
          </a:p>
        </p:txBody>
      </p:sp>
      <p:sp>
        <p:nvSpPr>
          <p:cNvPr id="44" name="TextBox 43"/>
          <p:cNvSpPr txBox="1"/>
          <p:nvPr/>
        </p:nvSpPr>
        <p:spPr>
          <a:xfrm>
            <a:off x="7062081" y="61154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sp>
        <p:nvSpPr>
          <p:cNvPr id="4" name="矩形 3"/>
          <p:cNvSpPr/>
          <p:nvPr/>
        </p:nvSpPr>
        <p:spPr>
          <a:xfrm>
            <a:off x="549584" y="1168814"/>
            <a:ext cx="11162246" cy="2621020"/>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写栎社树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大蔽数千牛，絜之百围；其高临山，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旁十数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，想象丰富，描写生动逼真，极具浪漫主义情调。尤其是栎社见梦，更是构思奇特、情节离奇，将深刻的道理形象地寄寓在虚妄的故事中，在一种超现实的艺术氛围里巧妙地表现思想，充满浓厚的浪漫主义色彩。</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127371342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bldLst>
      <p:bldP spid="4" grpId="0" animBg="1"/>
      <p:bldP spid="4"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6571" y="543210"/>
            <a:ext cx="11478502" cy="686830"/>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怎样认识庄子的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延伸探究</a:t>
            </a:r>
            <a:endParaRPr lang="zh-CN" altLang="en-US" b="1" dirty="0">
              <a:solidFill>
                <a:srgbClr val="FFFF00"/>
              </a:solidFill>
              <a:latin typeface="微软雅黑" pitchFamily="34" charset="-122"/>
              <a:ea typeface="微软雅黑" pitchFamily="34" charset="-122"/>
            </a:endParaRPr>
          </a:p>
        </p:txBody>
      </p:sp>
      <p:sp>
        <p:nvSpPr>
          <p:cNvPr id="7" name="TextBox 6">
            <a:hlinkClick r:id="rId2" action="ppaction://hlinksldjump"/>
          </p:cNvPr>
          <p:cNvSpPr txBox="1"/>
          <p:nvPr/>
        </p:nvSpPr>
        <p:spPr>
          <a:xfrm>
            <a:off x="316571" y="1311944"/>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答案</a:t>
            </a: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194206345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
        <p:nvSpPr>
          <p:cNvPr id="9" name="矩形 8"/>
          <p:cNvSpPr/>
          <p:nvPr/>
        </p:nvSpPr>
        <p:spPr>
          <a:xfrm>
            <a:off x="273186" y="267367"/>
            <a:ext cx="11654668" cy="5826723"/>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庄子重视生命，认为天下固然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，但不能以此害生。庄子说：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能尊生者，虽贵富不以养伤身，虽贫贱不以利累形。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此句表现了庄子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贵生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哲学思想，强调生命重于一切。那些名利富贵，乃至天下，与生命相比，都是微不足道的，表现了庄子追求超脱世俗的精神自由。庄子列举了周朝先王亶父尊重生命的事迹。亶父，周文王的祖父，居于邠地，在位期间为周围戎狄所侵扰，为了不使为争夺养生的土地而伤害人民的性命，亶父离开邠地，百姓成群结队地跟着他，来到岐山脚下，定立新都。由此看来，亶父不仅尊重自己的生命，更尊重百姓的生命。在强权争霸的时代，统治者在珍视个人利益的同时也能珍视百姓的利益的做法是很可贵的。</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28054631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57763" y="2925738"/>
            <a:ext cx="967444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多读厚积 </a:t>
            </a:r>
            <a:r>
              <a:rPr lang="en-US" altLang="zh-CN" sz="4000" b="1" dirty="0">
                <a:solidFill>
                  <a:schemeClr val="bg1"/>
                </a:solidFill>
                <a:latin typeface="Times New Roman" pitchFamily="18" charset="0"/>
                <a:ea typeface="微软雅黑" pitchFamily="34" charset="-122"/>
                <a:cs typeface="Times New Roman" pitchFamily="18" charset="0"/>
              </a:rPr>
              <a:t>—— </a:t>
            </a:r>
            <a:r>
              <a:rPr lang="zh-CN" altLang="en-US" sz="4000" dirty="0">
                <a:solidFill>
                  <a:schemeClr val="bg1"/>
                </a:solidFill>
                <a:latin typeface="Times New Roman" pitchFamily="18" charset="0"/>
                <a:ea typeface="华文细黑" pitchFamily="2" charset="-122"/>
                <a:cs typeface="Times New Roman" pitchFamily="18" charset="0"/>
              </a:rPr>
              <a:t>读优秀作文，积素养提技能</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1556671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22105" y="3075851"/>
            <a:ext cx="9546203" cy="707886"/>
          </a:xfrm>
          <a:prstGeom prst="rect">
            <a:avLst/>
          </a:prstGeom>
        </p:spPr>
        <p:txBody>
          <a:bodyPr wrap="none">
            <a:spAutoFit/>
          </a:bodyPr>
          <a:lstStyle/>
          <a:p>
            <a:pPr algn="ctr"/>
            <a:r>
              <a:rPr lang="zh-CN" altLang="en-US" sz="4000" b="1" dirty="0">
                <a:solidFill>
                  <a:schemeClr val="bg1"/>
                </a:solidFill>
                <a:latin typeface="Times New Roman" pitchFamily="18" charset="0"/>
                <a:ea typeface="微软雅黑" pitchFamily="34" charset="-122"/>
                <a:cs typeface="Times New Roman" pitchFamily="18" charset="0"/>
              </a:rPr>
              <a:t>预读先学 </a:t>
            </a:r>
            <a:r>
              <a:rPr lang="en-US" altLang="zh-CN" sz="4000" b="1" dirty="0" smtClean="0">
                <a:solidFill>
                  <a:schemeClr val="bg1"/>
                </a:solidFill>
                <a:latin typeface="Times New Roman" pitchFamily="18" charset="0"/>
                <a:ea typeface="微软雅黑" pitchFamily="34" charset="-122"/>
                <a:cs typeface="Times New Roman" pitchFamily="18" charset="0"/>
              </a:rPr>
              <a:t>——</a:t>
            </a:r>
            <a:r>
              <a:rPr lang="zh-CN" altLang="en-US" sz="4000" dirty="0" smtClean="0">
                <a:solidFill>
                  <a:schemeClr val="bg1"/>
                </a:solidFill>
                <a:latin typeface="Times New Roman" pitchFamily="18" charset="0"/>
                <a:ea typeface="华文细黑" pitchFamily="2" charset="-122"/>
                <a:cs typeface="Times New Roman" pitchFamily="18" charset="0"/>
              </a:rPr>
              <a:t>读</a:t>
            </a:r>
            <a:r>
              <a:rPr lang="zh-CN" altLang="en-US" sz="4000" dirty="0">
                <a:solidFill>
                  <a:schemeClr val="bg1"/>
                </a:solidFill>
                <a:latin typeface="Times New Roman" pitchFamily="18" charset="0"/>
                <a:ea typeface="华文细黑" pitchFamily="2" charset="-122"/>
                <a:cs typeface="Times New Roman" pitchFamily="18" charset="0"/>
              </a:rPr>
              <a:t>文本内容，知文理学基础</a:t>
            </a:r>
            <a:endParaRPr lang="en-US" altLang="zh-CN" sz="4000" dirty="0">
              <a:solidFill>
                <a:schemeClr val="bg1"/>
              </a:solidFill>
              <a:latin typeface="Times New Roman" pitchFamily="18" charset="0"/>
              <a:ea typeface="华文细黑" pitchFamily="2" charset="-122"/>
              <a:cs typeface="Times New Roman" pitchFamily="18" charset="0"/>
            </a:endParaRPr>
          </a:p>
        </p:txBody>
      </p:sp>
    </p:spTree>
    <p:extLst>
      <p:ext uri="{BB962C8B-B14F-4D97-AF65-F5344CB8AC3E}">
        <p14:creationId xmlns:p14="http://schemas.microsoft.com/office/powerpoint/2010/main" xmlns="" val="24798451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17426"/>
            <a:ext cx="11252330" cy="5664347"/>
          </a:xfrm>
          <a:prstGeom prst="rect">
            <a:avLst/>
          </a:prstGeom>
        </p:spPr>
        <p:txBody>
          <a:bodyPr wrap="square" lIns="121898" tIns="60948" rIns="121898" bIns="60948">
            <a:spAutoFit/>
          </a:bodyPr>
          <a:lstStyle/>
          <a:p>
            <a:pPr algn="ctr">
              <a:lnSpc>
                <a:spcPct val="130000"/>
              </a:lnSpc>
              <a:spcAft>
                <a:spcPts val="0"/>
              </a:spcAft>
              <a:tabLst>
                <a:tab pos="1890395" algn="l"/>
              </a:tabLst>
            </a:pPr>
            <a:r>
              <a:rPr lang="zh-CN" altLang="zh-CN" sz="2800" b="1" kern="100" dirty="0">
                <a:solidFill>
                  <a:srgbClr val="C00000"/>
                </a:solidFill>
                <a:latin typeface="Times New Roman"/>
                <a:ea typeface="华文细黑"/>
                <a:cs typeface="Times New Roman"/>
              </a:rPr>
              <a:t>神圣的尊严</a:t>
            </a:r>
            <a:endParaRPr lang="zh-CN" altLang="zh-CN" sz="1050" kern="100" dirty="0">
              <a:latin typeface="宋体"/>
              <a:cs typeface="Courier New"/>
            </a:endParaRPr>
          </a:p>
          <a:p>
            <a:pPr indent="711200" algn="just">
              <a:lnSpc>
                <a:spcPct val="13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海卡尔说：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人的尊严比金钱、地位、权势，甚至比生命都更有价值。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美国纽约中央车站，人们向流浪汉或流浪艺人施舍时，一定得平等待之。他们在表演时，身旁放着收钱的金色盘子或帽子，如果你没有欣赏他们的表演便投钱，会被拒绝；如果你欣赏完后没有鼓掌或者发表评论，他们照样不会接受你的钱。因为他们认为：您的施舍，我的尊严，我们是平等的。所以人活着，要顶天立地，要昂首挺胸，要有尊严。</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3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a:rPr>
              <a:t>【</a:t>
            </a:r>
            <a:r>
              <a:rPr lang="zh-CN" altLang="en-US" sz="2800" b="1" kern="100" dirty="0">
                <a:solidFill>
                  <a:srgbClr val="C00000"/>
                </a:solidFill>
                <a:latin typeface="华文细黑" pitchFamily="2" charset="-122"/>
                <a:ea typeface="华文细黑" pitchFamily="2" charset="-122"/>
                <a:cs typeface="Times New Roman"/>
              </a:rPr>
              <a:t>思悟亮点</a:t>
            </a:r>
            <a:r>
              <a:rPr lang="en-US" altLang="zh-CN" sz="2800" b="1" kern="100" dirty="0">
                <a:solidFill>
                  <a:srgbClr val="C00000"/>
                </a:solidFill>
                <a:latin typeface="华文细黑" pitchFamily="2" charset="-122"/>
                <a:ea typeface="华文细黑" pitchFamily="2" charset="-122"/>
                <a:cs typeface="Times New Roman"/>
              </a:rPr>
              <a:t>】</a:t>
            </a:r>
          </a:p>
          <a:p>
            <a:pPr algn="just">
              <a:lnSpc>
                <a:spcPct val="13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文章第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段是如何引出论点的？</a:t>
            </a:r>
            <a:endParaRPr lang="zh-CN" altLang="zh-CN" sz="2000" kern="100" dirty="0">
              <a:effectLst/>
              <a:latin typeface="宋体"/>
              <a:cs typeface="Courier New"/>
            </a:endParaRPr>
          </a:p>
        </p:txBody>
      </p:sp>
      <p:sp>
        <p:nvSpPr>
          <p:cNvPr id="3" name="TextBox 2"/>
          <p:cNvSpPr txBox="1"/>
          <p:nvPr/>
        </p:nvSpPr>
        <p:spPr>
          <a:xfrm>
            <a:off x="5909953" y="527238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478582" y="5878066"/>
            <a:ext cx="11478502" cy="523220"/>
          </a:xfrm>
          <a:prstGeom prst="rect">
            <a:avLst/>
          </a:prstGeom>
          <a:solidFill>
            <a:schemeClr val="accent1">
              <a:lumMod val="20000"/>
              <a:lumOff val="80000"/>
            </a:schemeClr>
          </a:solidFill>
        </p:spPr>
        <p:txBody>
          <a:bodyPr wrap="square">
            <a:spAutoFit/>
          </a:bodyPr>
          <a:lstStyle/>
          <a:p>
            <a:pPr algn="just">
              <a:spcAft>
                <a:spcPts val="0"/>
              </a:spcAft>
              <a:tabLst>
                <a:tab pos="1890395" algn="l"/>
              </a:tabLst>
            </a:pPr>
            <a:r>
              <a:rPr lang="zh-CN" altLang="zh-CN" sz="2800" kern="100" dirty="0">
                <a:latin typeface="Times New Roman"/>
                <a:ea typeface="华文细黑"/>
                <a:cs typeface="Times New Roman"/>
              </a:rPr>
              <a:t>由海卡尔的一句名言和一个事例自然引入尊严话题，确立论点。</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885190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279" y="289336"/>
            <a:ext cx="11140921" cy="3354740"/>
          </a:xfrm>
          <a:prstGeom prst="rect">
            <a:avLst/>
          </a:prstGeom>
        </p:spPr>
        <p:txBody>
          <a:bodyPr wrap="square" lIns="121898" tIns="60948" rIns="121898" bIns="60948">
            <a:spAutoFit/>
          </a:bodyPr>
          <a:lstStyle/>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②</a:t>
            </a:r>
            <a:r>
              <a:rPr lang="zh-CN" altLang="zh-CN" sz="2800" kern="100" dirty="0">
                <a:latin typeface="Times New Roman"/>
                <a:ea typeface="华文细黑"/>
                <a:cs typeface="Times New Roman"/>
              </a:rPr>
              <a:t>尊严，是一个人的颜面，是一个人得到他人认可的某种东西。这种颜面不是虚荣的面子，不是用来炫耀的某些东西。</a:t>
            </a:r>
            <a:endParaRPr lang="zh-CN" altLang="zh-CN" sz="2000" kern="100" dirty="0">
              <a:latin typeface="宋体"/>
              <a:cs typeface="Courier New"/>
            </a:endParaRPr>
          </a:p>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③</a:t>
            </a:r>
            <a:r>
              <a:rPr lang="zh-CN" altLang="zh-CN" sz="2800" kern="100" dirty="0">
                <a:latin typeface="Times New Roman"/>
                <a:ea typeface="华文细黑"/>
                <a:cs typeface="Times New Roman"/>
              </a:rPr>
              <a:t>尊严，是一种操守、一种价值观、一种自立自强的精神；是一种通过自尊自爱，从而得到他尊他爱的美好感受。</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p>
          <a:p>
            <a:pPr algn="just">
              <a:lnSpc>
                <a:spcPct val="150000"/>
              </a:lnSpc>
              <a:spcAft>
                <a:spcPts val="0"/>
              </a:spcAft>
              <a:tabLst>
                <a:tab pos="1890395"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②③</a:t>
            </a:r>
            <a:r>
              <a:rPr lang="zh-CN" altLang="zh-CN" sz="2800" kern="100" dirty="0">
                <a:latin typeface="Times New Roman"/>
                <a:ea typeface="华文细黑"/>
                <a:cs typeface="Times New Roman"/>
              </a:rPr>
              <a:t>段论述了什么问题</a:t>
            </a:r>
            <a:r>
              <a:rPr lang="zh-CN" altLang="zh-CN" sz="2800" kern="100" dirty="0" smtClean="0">
                <a:latin typeface="Times New Roman"/>
                <a:ea typeface="华文细黑"/>
                <a:cs typeface="Times New Roman"/>
              </a:rPr>
              <a:t>？</a:t>
            </a:r>
            <a:endParaRPr lang="zh-CN" altLang="zh-CN" sz="2000" kern="100" dirty="0">
              <a:latin typeface="宋体"/>
              <a:cs typeface="Courier New"/>
            </a:endParaRPr>
          </a:p>
        </p:txBody>
      </p:sp>
      <p:sp>
        <p:nvSpPr>
          <p:cNvPr id="3" name="TextBox 2"/>
          <p:cNvSpPr txBox="1"/>
          <p:nvPr/>
        </p:nvSpPr>
        <p:spPr>
          <a:xfrm>
            <a:off x="5333889" y="304013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531508" y="3666091"/>
            <a:ext cx="11252330"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简要论述了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什么是尊严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，尊严对一个人的重要性，为下文展开议论打下基础。</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591493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279" y="308621"/>
            <a:ext cx="11140921" cy="5940063"/>
          </a:xfrm>
          <a:prstGeom prst="rect">
            <a:avLst/>
          </a:prstGeom>
        </p:spPr>
        <p:txBody>
          <a:bodyPr wrap="square" lIns="121898" tIns="60948" rIns="121898" bIns="60948">
            <a:spAutoFit/>
          </a:bodyPr>
          <a:lstStyle/>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④</a:t>
            </a:r>
            <a:r>
              <a:rPr lang="zh-CN" altLang="zh-CN" sz="2800" kern="100" dirty="0">
                <a:latin typeface="Times New Roman"/>
                <a:ea typeface="华文细黑"/>
                <a:cs typeface="Times New Roman"/>
              </a:rPr>
              <a:t>尊严是神圣的，不可侵犯、不可亵渎，我们应该捍卫尊严。一个人如果连尊严都没有，那他的生命必定是黯淡的，甚至是毫无价值的。人都应带着尊严活着。有了尊严，你才会看得起自己，从而对自己高标准、严要求，不逾矩；有了尊严，别人才会敬重你，你的所作所为才有意义。一个人、一个民族，如何获得尊严？不能靠别人，只能靠自己。靠自身的修养，靠骨子里那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富贵不能淫，贫贱不能移，威武不能屈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的精神。自敬者人恒敬之，自贱者人必蔑之，这是最基本的道理。有尊严地活着才有意义，决不可放弃做人的尊严；卑微的生命因尊严而高贵。</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356151534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79636" y="477466"/>
            <a:ext cx="10706206" cy="4001071"/>
          </a:xfrm>
          <a:prstGeom prst="rect">
            <a:avLst/>
          </a:prstGeom>
        </p:spPr>
        <p:txBody>
          <a:bodyPr wrap="square" lIns="121898" tIns="60948" rIns="121898" bIns="60948">
            <a:spAutoFit/>
          </a:bodyPr>
          <a:lstStyle/>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⑤</a:t>
            </a:r>
            <a:r>
              <a:rPr lang="zh-CN" altLang="zh-CN" sz="2800" kern="100" dirty="0">
                <a:latin typeface="Times New Roman"/>
                <a:ea typeface="华文细黑"/>
                <a:cs typeface="Times New Roman"/>
              </a:rPr>
              <a:t>在大是大非面前，历史上许多仁人志士视尊严为生命，他们宁为玉碎，不为瓦全，在历史的长河中，留下了许多美谈。陶渊明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不为五斗米折腰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，苏武宁牧羊塞外也不投降，文天祥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人生自古谁无死，留取丹心照汗青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，朱自清宁可饿死也不领美国救济粮。他们有浩然正气，他们活得有尊严，宁可站着死，也不跪着生。就算失去了生命，也要捍卫尊严。</a:t>
            </a:r>
            <a:endParaRPr lang="zh-CN" altLang="zh-CN" sz="2000" kern="100" dirty="0">
              <a:effectLst/>
              <a:latin typeface="宋体"/>
              <a:cs typeface="Courier New"/>
            </a:endParaRPr>
          </a:p>
        </p:txBody>
      </p:sp>
    </p:spTree>
    <p:extLst>
      <p:ext uri="{BB962C8B-B14F-4D97-AF65-F5344CB8AC3E}">
        <p14:creationId xmlns:p14="http://schemas.microsoft.com/office/powerpoint/2010/main" xmlns="" val="21942527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279" y="-124658"/>
            <a:ext cx="11140921" cy="5481220"/>
          </a:xfrm>
          <a:prstGeom prst="rect">
            <a:avLst/>
          </a:prstGeom>
        </p:spPr>
        <p:txBody>
          <a:bodyPr wrap="square" lIns="121898" tIns="60948" rIns="121898" bIns="60948">
            <a:spAutoFit/>
          </a:bodyPr>
          <a:lstStyle/>
          <a:p>
            <a:pPr indent="304800" algn="just">
              <a:lnSpc>
                <a:spcPct val="140000"/>
              </a:lnSpc>
              <a:spcAft>
                <a:spcPts val="0"/>
              </a:spcAft>
              <a:tabLst>
                <a:tab pos="1890395" algn="l"/>
              </a:tabLst>
            </a:pPr>
            <a:r>
              <a:rPr lang="en-US" altLang="zh-CN" sz="2700" kern="100" dirty="0" smtClean="0">
                <a:latin typeface="宋体"/>
                <a:ea typeface="华文细黑"/>
                <a:cs typeface="Times New Roman"/>
              </a:rPr>
              <a:t>  ⑥</a:t>
            </a:r>
            <a:r>
              <a:rPr lang="zh-CN" altLang="zh-CN" sz="2700" kern="100" dirty="0">
                <a:latin typeface="Times New Roman"/>
                <a:ea typeface="华文细黑"/>
                <a:cs typeface="Times New Roman"/>
              </a:rPr>
              <a:t>然而也有许多人为了生存，为了追名逐利，为了向上攀爬</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出卖尊严。现实生活中有为息事宁人屈辱下跪的，有为金钱触及道德底线的，更有为一时利益出卖人格的</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尊严，似乎与我们渐行渐远。奴颜婢膝、阿谀奉承，丢失尊严、丧失人格。就算荣华富贵享之不尽，也不会得到真正的快乐，只会为世人所不齿。文强、许迈永、曾锦春之流为了一己私利，出卖人格、出卖尊严，全然忘却了做人的基本准则。李浩之流，为泄私欲，不惜任意限制、剥夺他人自由和生命，完全丧失做人的底线，丑恶至极。</a:t>
            </a:r>
            <a:r>
              <a:rPr lang="en-US" altLang="zh-CN" sz="2700" kern="100" dirty="0">
                <a:latin typeface="Times New Roman"/>
                <a:ea typeface="华文细黑"/>
                <a:cs typeface="Courier New"/>
              </a:rPr>
              <a:t>(3</a:t>
            </a:r>
            <a:r>
              <a:rPr lang="en-US" altLang="zh-CN" sz="2700" kern="100" dirty="0" smtClean="0">
                <a:latin typeface="Times New Roman"/>
                <a:ea typeface="华文细黑"/>
                <a:cs typeface="Courier New"/>
              </a:rPr>
              <a:t>)</a:t>
            </a:r>
          </a:p>
          <a:p>
            <a:pPr algn="just">
              <a:lnSpc>
                <a:spcPct val="140000"/>
              </a:lnSpc>
              <a:spcAft>
                <a:spcPts val="0"/>
              </a:spcAft>
              <a:tabLst>
                <a:tab pos="1890395" algn="l"/>
              </a:tabLst>
            </a:pPr>
            <a:r>
              <a:rPr lang="en-US" altLang="zh-CN" sz="2700" kern="100" dirty="0">
                <a:latin typeface="Times New Roman"/>
                <a:ea typeface="华文细黑"/>
                <a:cs typeface="Courier New"/>
              </a:rPr>
              <a:t>(3)</a:t>
            </a:r>
            <a:r>
              <a:rPr lang="zh-CN" altLang="zh-CN" sz="2700" kern="100" dirty="0">
                <a:latin typeface="Times New Roman"/>
                <a:ea typeface="华文细黑"/>
                <a:cs typeface="Times New Roman"/>
              </a:rPr>
              <a:t>第</a:t>
            </a:r>
            <a:r>
              <a:rPr lang="en-US" altLang="zh-CN" sz="2700" kern="100" dirty="0">
                <a:latin typeface="宋体"/>
                <a:ea typeface="华文细黑"/>
                <a:cs typeface="Times New Roman"/>
              </a:rPr>
              <a:t>⑤⑥</a:t>
            </a:r>
            <a:r>
              <a:rPr lang="zh-CN" altLang="zh-CN" sz="2700" kern="100" dirty="0">
                <a:latin typeface="Times New Roman"/>
                <a:ea typeface="华文细黑"/>
                <a:cs typeface="Times New Roman"/>
              </a:rPr>
              <a:t>段是从哪两个角度论证的？有什么作用</a:t>
            </a:r>
            <a:r>
              <a:rPr lang="zh-CN" altLang="zh-CN" sz="2700" kern="100" dirty="0" smtClean="0">
                <a:latin typeface="Times New Roman"/>
                <a:ea typeface="华文细黑"/>
                <a:cs typeface="Times New Roman"/>
              </a:rPr>
              <a:t>？</a:t>
            </a:r>
            <a:endParaRPr lang="zh-CN" altLang="zh-CN" sz="2700" kern="100" dirty="0">
              <a:latin typeface="宋体"/>
              <a:cs typeface="Courier New"/>
            </a:endParaRPr>
          </a:p>
        </p:txBody>
      </p:sp>
      <p:sp>
        <p:nvSpPr>
          <p:cNvPr id="3" name="TextBox 2"/>
          <p:cNvSpPr txBox="1"/>
          <p:nvPr/>
        </p:nvSpPr>
        <p:spPr>
          <a:xfrm>
            <a:off x="8111430" y="462431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sp>
        <p:nvSpPr>
          <p:cNvPr id="5" name="矩形 4"/>
          <p:cNvSpPr/>
          <p:nvPr/>
        </p:nvSpPr>
        <p:spPr>
          <a:xfrm>
            <a:off x="622598" y="5085978"/>
            <a:ext cx="11140921" cy="1711751"/>
          </a:xfrm>
          <a:prstGeom prst="rect">
            <a:avLst/>
          </a:prstGeom>
          <a:solidFill>
            <a:schemeClr val="accent1">
              <a:lumMod val="20000"/>
              <a:lumOff val="80000"/>
            </a:schemeClr>
          </a:solidFill>
        </p:spPr>
        <p:txBody>
          <a:bodyPr wrap="square">
            <a:spAutoFit/>
          </a:bodyPr>
          <a:lstStyle/>
          <a:p>
            <a:pPr algn="just">
              <a:lnSpc>
                <a:spcPct val="130000"/>
              </a:lnSpc>
              <a:spcAft>
                <a:spcPts val="0"/>
              </a:spcAft>
              <a:tabLst>
                <a:tab pos="1890395" algn="l"/>
              </a:tabLst>
            </a:pPr>
            <a:r>
              <a:rPr lang="zh-CN" altLang="zh-CN" sz="2700" kern="100" dirty="0">
                <a:latin typeface="Times New Roman"/>
                <a:ea typeface="华文细黑"/>
                <a:cs typeface="Times New Roman"/>
              </a:rPr>
              <a:t>从正反两方面重点论证</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人为什么要有尊严</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，既有古代仁人志士的典型事例，又有当今社会的反面典型。恰当地使用作文素材，增强了论证的力度。</a:t>
            </a:r>
            <a:endParaRPr lang="zh-CN" altLang="zh-CN" sz="2700" kern="100" dirty="0">
              <a:effectLst/>
              <a:latin typeface="宋体"/>
              <a:cs typeface="Courier New"/>
            </a:endParaRPr>
          </a:p>
        </p:txBody>
      </p:sp>
    </p:spTree>
    <p:extLst>
      <p:ext uri="{BB962C8B-B14F-4D97-AF65-F5344CB8AC3E}">
        <p14:creationId xmlns:p14="http://schemas.microsoft.com/office/powerpoint/2010/main" xmlns="" val="10357088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1391" y="594143"/>
            <a:ext cx="11364853" cy="2708410"/>
          </a:xfrm>
          <a:prstGeom prst="rect">
            <a:avLst/>
          </a:prstGeom>
        </p:spPr>
        <p:txBody>
          <a:bodyPr wrap="square" lIns="121898" tIns="60948" rIns="121898" bIns="60948">
            <a:spAutoFit/>
          </a:bodyPr>
          <a:lstStyle/>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⑦</a:t>
            </a:r>
            <a:r>
              <a:rPr lang="zh-CN" altLang="zh-CN" sz="2800" kern="100" dirty="0">
                <a:latin typeface="Times New Roman"/>
                <a:ea typeface="华文细黑"/>
                <a:cs typeface="Times New Roman"/>
              </a:rPr>
              <a:t>尊严，不是谁特有的，世间万物都有尊严。没有贫富差距、没有高低贵贱，尊严是平等的。上至伟人、下至普通百姓，都有尊严。</a:t>
            </a:r>
            <a:endParaRPr lang="zh-CN" altLang="zh-CN" sz="2000" kern="100" dirty="0">
              <a:latin typeface="宋体"/>
              <a:cs typeface="Courier New"/>
            </a:endParaRPr>
          </a:p>
          <a:p>
            <a:pPr indent="304800" algn="just">
              <a:lnSpc>
                <a:spcPct val="150000"/>
              </a:lnSpc>
              <a:spcAft>
                <a:spcPts val="0"/>
              </a:spcAft>
              <a:tabLst>
                <a:tab pos="1890395" algn="l"/>
              </a:tabLst>
            </a:pPr>
            <a:r>
              <a:rPr lang="en-US" altLang="zh-CN" sz="2800" kern="100" dirty="0" smtClean="0">
                <a:latin typeface="宋体"/>
                <a:ea typeface="华文细黑"/>
                <a:cs typeface="Times New Roman"/>
              </a:rPr>
              <a:t>  ⑧</a:t>
            </a:r>
            <a:r>
              <a:rPr lang="zh-CN" altLang="zh-CN" sz="2800" kern="100" dirty="0">
                <a:latin typeface="Times New Roman"/>
                <a:ea typeface="华文细黑"/>
                <a:cs typeface="Times New Roman"/>
              </a:rPr>
              <a:t>尊严，神圣不可侵犯。</a:t>
            </a:r>
            <a:r>
              <a:rPr lang="en-US" altLang="zh-CN" sz="2800" kern="100" dirty="0">
                <a:latin typeface="Times New Roman"/>
                <a:ea typeface="华文细黑"/>
                <a:cs typeface="Courier New"/>
              </a:rPr>
              <a:t>(4)</a:t>
            </a:r>
            <a:endParaRPr lang="zh-CN" altLang="zh-CN" sz="200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最后一段有何特点？作用是什么？</a:t>
            </a:r>
            <a:endParaRPr lang="zh-CN" altLang="zh-CN" sz="2000" kern="100" dirty="0">
              <a:effectLst/>
              <a:latin typeface="宋体"/>
              <a:cs typeface="Courier New"/>
            </a:endParaRPr>
          </a:p>
        </p:txBody>
      </p:sp>
      <p:sp>
        <p:nvSpPr>
          <p:cNvPr id="7" name="矩形 6"/>
          <p:cNvSpPr/>
          <p:nvPr/>
        </p:nvSpPr>
        <p:spPr>
          <a:xfrm>
            <a:off x="490993" y="3379876"/>
            <a:ext cx="11364853" cy="553974"/>
          </a:xfrm>
          <a:prstGeom prst="rect">
            <a:avLst/>
          </a:prstGeom>
          <a:solidFill>
            <a:srgbClr val="DCE6F2"/>
          </a:solidFill>
        </p:spPr>
        <p:txBody>
          <a:bodyPr wrap="square" lIns="121898" tIns="60948" rIns="121898" bIns="60948">
            <a:spAutoFit/>
          </a:bodyPr>
          <a:lstStyle/>
          <a:p>
            <a:pPr algn="just">
              <a:spcAft>
                <a:spcPts val="0"/>
              </a:spcAft>
              <a:tabLst>
                <a:tab pos="1890395" algn="l"/>
              </a:tabLst>
            </a:pPr>
            <a:r>
              <a:rPr lang="zh-CN" altLang="zh-CN" sz="2800" kern="100" dirty="0">
                <a:latin typeface="Times New Roman"/>
                <a:ea typeface="华文细黑"/>
                <a:cs typeface="Courier New"/>
              </a:rPr>
              <a:t>一句话单独成段，言简意赅，掷地有声地印证和呼应了论点。</a:t>
            </a:r>
            <a:endParaRPr lang="zh-CN" altLang="zh-CN" sz="2000" kern="100" dirty="0">
              <a:effectLst/>
              <a:latin typeface="宋体"/>
              <a:cs typeface="Courier New"/>
            </a:endParaRPr>
          </a:p>
        </p:txBody>
      </p:sp>
      <p:sp>
        <p:nvSpPr>
          <p:cNvPr id="8" name="TextBox 7"/>
          <p:cNvSpPr txBox="1"/>
          <p:nvPr/>
        </p:nvSpPr>
        <p:spPr>
          <a:xfrm>
            <a:off x="6239222" y="270971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p>
        </p:txBody>
      </p:sp>
      <p:pic>
        <p:nvPicPr>
          <p:cNvPr id="5" name="图片 4">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589027" y="6255027"/>
            <a:ext cx="602973" cy="602973"/>
          </a:xfrm>
          <a:prstGeom prst="rect">
            <a:avLst/>
          </a:prstGeom>
        </p:spPr>
      </p:pic>
    </p:spTree>
    <p:extLst>
      <p:ext uri="{BB962C8B-B14F-4D97-AF65-F5344CB8AC3E}">
        <p14:creationId xmlns:p14="http://schemas.microsoft.com/office/powerpoint/2010/main" xmlns="" val="304445246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animBg="1"/>
      <p:bldP spid="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F:\未用 图\3.jpg"/>
          <p:cNvPicPr>
            <a:picLocks noChangeArrowheads="1"/>
          </p:cNvPicPr>
          <p:nvPr/>
        </p:nvPicPr>
        <p:blipFill rotWithShape="1">
          <a:blip r:embed="rId2" cstate="print">
            <a:extLst>
              <a:ext uri="{28A0092B-C50C-407E-A947-70E740481C1C}">
                <a14:useLocalDpi xmlns:a14="http://schemas.microsoft.com/office/drawing/2010/main" xmlns="" val="0"/>
              </a:ext>
            </a:extLst>
          </a:blip>
          <a:srcRect t="15940"/>
          <a:stretch/>
        </p:blipFill>
        <p:spPr bwMode="auto">
          <a:xfrm>
            <a:off x="406" y="0"/>
            <a:ext cx="12189600" cy="6859588"/>
          </a:xfrm>
          <a:prstGeom prst="rect">
            <a:avLst/>
          </a:prstGeom>
          <a:noFill/>
          <a:extLst>
            <a:ext uri="{909E8E84-426E-40DD-AFC4-6F175D3DCCD1}">
              <a14:hiddenFill xmlns:a14="http://schemas.microsoft.com/office/drawing/2010/main" xmlns="">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itchFamily="34" charset="-122"/>
                <a:ea typeface="微软雅黑" pitchFamily="34" charset="-122"/>
              </a:rPr>
              <a:t>本课结束</a:t>
            </a:r>
            <a:endParaRPr lang="zh-CN" altLang="en-US" sz="4400" b="1" dirty="0">
              <a:solidFill>
                <a:srgbClr val="0000FF"/>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xmlns="" val="53661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1246" y="477466"/>
            <a:ext cx="11335913" cy="5896975"/>
          </a:xfrm>
          <a:prstGeom prst="rect">
            <a:avLst/>
          </a:prstGeom>
        </p:spPr>
        <p:txBody>
          <a:bodyPr wrap="square" lIns="121898" tIns="60948" rIns="121898" bIns="60948">
            <a:spAutoFit/>
          </a:bodyPr>
          <a:lstStyle/>
          <a:p>
            <a:pPr algn="just">
              <a:lnSpc>
                <a:spcPct val="140000"/>
              </a:lnSpc>
              <a:spcAft>
                <a:spcPts val="0"/>
              </a:spcAft>
            </a:pPr>
            <a:r>
              <a:rPr lang="zh-CN" altLang="en-US" sz="2800" b="1" kern="100" dirty="0">
                <a:solidFill>
                  <a:srgbClr val="0000FF"/>
                </a:solidFill>
                <a:latin typeface="微软雅黑"/>
                <a:ea typeface="微软雅黑"/>
                <a:cs typeface="Times New Roman"/>
              </a:rPr>
              <a:t>释文</a:t>
            </a:r>
            <a:r>
              <a:rPr lang="zh-CN" altLang="en-US" sz="2800" b="1" kern="100" dirty="0" smtClean="0">
                <a:solidFill>
                  <a:srgbClr val="0000FF"/>
                </a:solidFill>
                <a:latin typeface="微软雅黑"/>
                <a:ea typeface="微软雅黑"/>
                <a:cs typeface="Times New Roman"/>
              </a:rPr>
              <a:t>题</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一词出自《庄子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让王》，就是要尊重生命。庄子在叙述了大王亶父为了保全邠地百姓的性命而主动拄着拐杖离开邠地，最终赢得民心的故事后，大发感慨：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夫大王亶父可谓能尊生矣。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表达了自己对尊重生命的人的由衷敬仰与赞美之情。在常人眼中，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最尊贵的东西，而在庄子及其后学的眼中，生命的价值才是无与伦比的。世间万物中，人的生命无疑是最宝贵的。我们是否珍惜生命呢？假如我们珍惜自己的生命，那么是否会同样珍惜他人的生命呢？从一般意义上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体现在两个方面：一是要珍重自己的生命，二是要珍重他人</a:t>
            </a:r>
            <a:r>
              <a:rPr lang="zh-CN" altLang="zh-CN" sz="2800" kern="100" dirty="0" smtClean="0">
                <a:latin typeface="Times New Roman"/>
                <a:ea typeface="华文细黑"/>
                <a:cs typeface="Times New Roman"/>
              </a:rPr>
              <a:t>的</a:t>
            </a:r>
            <a:endParaRPr lang="zh-CN" altLang="zh-CN" sz="1050" kern="100" dirty="0">
              <a:effectLst/>
              <a:latin typeface="宋体"/>
              <a:cs typeface="Courier New"/>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知文明理</a:t>
            </a:r>
            <a:endParaRPr lang="zh-CN" altLang="en-US" sz="1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79768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2927" y="947987"/>
            <a:ext cx="11112550" cy="262582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生命。这两篇故事，强调了要以生命为本，反对让世俗名利牵累和祸害生命。既要尊重自己的生命，又要尊重他人的生命，张扬了生命的价值与尊严，体现了对人的关怀。庄子的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思想在一个把拥有天下视为最高价值、最高追求的时代里，无疑是对世俗观念的反叛。</a:t>
            </a:r>
            <a:endParaRPr lang="zh-CN" altLang="zh-CN" sz="1050" kern="100" dirty="0">
              <a:latin typeface="宋体"/>
              <a:cs typeface="Courier New"/>
            </a:endParaRPr>
          </a:p>
        </p:txBody>
      </p:sp>
    </p:spTree>
    <p:extLst>
      <p:ext uri="{BB962C8B-B14F-4D97-AF65-F5344CB8AC3E}">
        <p14:creationId xmlns:p14="http://schemas.microsoft.com/office/powerpoint/2010/main" xmlns="" val="25746262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364" y="405458"/>
            <a:ext cx="11223676" cy="5724620"/>
          </a:xfrm>
          <a:prstGeom prst="rect">
            <a:avLst/>
          </a:prstGeom>
        </p:spPr>
        <p:txBody>
          <a:bodyPr wrap="square" lIns="121898" tIns="60948" rIns="121898" bIns="60948">
            <a:spAutoFit/>
          </a:bodyPr>
          <a:lstStyle/>
          <a:p>
            <a:pPr algn="just">
              <a:spcAft>
                <a:spcPts val="0"/>
              </a:spcAft>
            </a:pPr>
            <a:r>
              <a:rPr lang="zh-CN" altLang="en-US" sz="2800" b="1" kern="100" dirty="0">
                <a:solidFill>
                  <a:srgbClr val="0000FF"/>
                </a:solidFill>
                <a:latin typeface="微软雅黑"/>
                <a:ea typeface="微软雅黑"/>
                <a:cs typeface="Times New Roman"/>
              </a:rPr>
              <a:t>明主旨</a:t>
            </a:r>
            <a:endParaRPr lang="en-US" altLang="zh-CN" sz="2800" b="1" kern="100" dirty="0" smtClean="0">
              <a:solidFill>
                <a:srgbClr val="0000FF"/>
              </a:solidFill>
              <a:latin typeface="微软雅黑"/>
              <a:ea typeface="微软雅黑"/>
              <a:cs typeface="Times New Roman"/>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本课所录两则选文从不同方面阐释了庄子的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则阐释了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的一般意义，即既要尊重自己的生命，也要尊重他人的生命。庄子及其后学拿天下和生命相比，以一种极端的形式来彰显生命的价值，主要是反对世人以养伤身，以利累形。第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则阐释了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尊生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更深刻的意义，即尊生意味着不能使生命沦落为工具。人既不能将自己变成某种工具</a:t>
            </a:r>
            <a:r>
              <a:rPr lang="zh-CN" altLang="zh-CN" sz="2800" kern="100" dirty="0" smtClean="0">
                <a:latin typeface="Times New Roman"/>
                <a:ea typeface="华文细黑"/>
                <a:cs typeface="Times New Roman"/>
              </a:rPr>
              <a:t>，也</a:t>
            </a:r>
            <a:r>
              <a:rPr lang="zh-CN" altLang="zh-CN" sz="2800" kern="100" dirty="0">
                <a:latin typeface="Times New Roman"/>
                <a:ea typeface="华文细黑"/>
                <a:cs typeface="Times New Roman"/>
              </a:rPr>
              <a:t>不能将他人工具化，期望他人能满足自己的要求。庄子的这种思想，蕴含着对当时社会的沉痛感悟，也张扬了生命的价值和尊严，体现了对人的极大关怀。</a:t>
            </a:r>
            <a:endParaRPr lang="zh-CN" altLang="zh-CN" sz="1050" kern="100" dirty="0">
              <a:effectLst/>
              <a:latin typeface="宋体"/>
              <a:cs typeface="Courier New"/>
            </a:endParaRPr>
          </a:p>
        </p:txBody>
      </p:sp>
    </p:spTree>
    <p:extLst>
      <p:ext uri="{BB962C8B-B14F-4D97-AF65-F5344CB8AC3E}">
        <p14:creationId xmlns:p14="http://schemas.microsoft.com/office/powerpoint/2010/main" xmlns="" val="963863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itchFamily="34" charset="-122"/>
              <a:ea typeface="微软雅黑"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itchFamily="34" charset="-122"/>
                <a:ea typeface="微软雅黑" pitchFamily="34" charset="-122"/>
              </a:rPr>
              <a:t>语言积累</a:t>
            </a:r>
            <a:endParaRPr lang="zh-CN" altLang="en-US" sz="1800" b="1" dirty="0">
              <a:solidFill>
                <a:schemeClr val="bg1"/>
              </a:solidFill>
              <a:latin typeface="微软雅黑" pitchFamily="34" charset="-122"/>
              <a:ea typeface="微软雅黑" pitchFamily="34" charset="-122"/>
            </a:endParaRPr>
          </a:p>
        </p:txBody>
      </p:sp>
      <p:sp>
        <p:nvSpPr>
          <p:cNvPr id="5" name="矩形 4"/>
          <p:cNvSpPr/>
          <p:nvPr/>
        </p:nvSpPr>
        <p:spPr>
          <a:xfrm>
            <a:off x="262558" y="549474"/>
            <a:ext cx="11449272" cy="5896975"/>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词语理解</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大王亶</a:t>
            </a:r>
            <a:r>
              <a:rPr lang="zh-CN" altLang="zh-CN" sz="2800" kern="100" dirty="0">
                <a:solidFill>
                  <a:srgbClr val="000000"/>
                </a:solidFill>
                <a:latin typeface="Times New Roman"/>
                <a:ea typeface="华文细黑"/>
                <a:cs typeface="Times New Roman"/>
              </a:rPr>
              <a:t>父</a:t>
            </a:r>
            <a:r>
              <a:rPr lang="zh-CN" altLang="zh-CN" sz="2800" kern="100" dirty="0">
                <a:latin typeface="Times New Roman"/>
                <a:ea typeface="华文细黑"/>
                <a:cs typeface="Times New Roman"/>
              </a:rPr>
              <a:t>居</a:t>
            </a:r>
            <a:r>
              <a:rPr lang="zh-CN" altLang="zh-CN" sz="2800" kern="100" dirty="0">
                <a:solidFill>
                  <a:srgbClr val="0000FF"/>
                </a:solidFill>
                <a:latin typeface="Times New Roman"/>
                <a:ea typeface="华文细黑"/>
                <a:cs typeface="Times New Roman"/>
              </a:rPr>
              <a:t>邠</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见利轻</a:t>
            </a:r>
            <a:r>
              <a:rPr lang="zh-CN" altLang="zh-CN" sz="2800" kern="100" dirty="0">
                <a:solidFill>
                  <a:srgbClr val="0000FF"/>
                </a:solidFill>
                <a:latin typeface="Times New Roman"/>
                <a:ea typeface="华文细黑"/>
                <a:cs typeface="Times New Roman"/>
              </a:rPr>
              <a:t>亡</a:t>
            </a:r>
            <a:r>
              <a:rPr lang="zh-CN" altLang="zh-CN" sz="2800" kern="100" dirty="0">
                <a:latin typeface="Times New Roman"/>
                <a:ea typeface="华文细黑"/>
                <a:cs typeface="Times New Roman"/>
              </a:rPr>
              <a:t>其身</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其可以为舟者</a:t>
            </a:r>
            <a:r>
              <a:rPr lang="zh-CN" altLang="zh-CN" sz="2800" kern="100" dirty="0">
                <a:solidFill>
                  <a:srgbClr val="0000FF"/>
                </a:solidFill>
                <a:latin typeface="Times New Roman"/>
                <a:ea typeface="华文细黑"/>
                <a:cs typeface="Times New Roman"/>
              </a:rPr>
              <a:t>旁</a:t>
            </a:r>
            <a:r>
              <a:rPr lang="zh-CN" altLang="zh-CN" sz="2800" kern="100" dirty="0">
                <a:latin typeface="Times New Roman"/>
                <a:ea typeface="华文细黑"/>
                <a:cs typeface="Times New Roman"/>
              </a:rPr>
              <a:t>十</a:t>
            </a:r>
            <a:r>
              <a:rPr lang="zh-CN" altLang="zh-CN" sz="2800" kern="100" dirty="0" smtClean="0">
                <a:latin typeface="Times New Roman"/>
                <a:ea typeface="华文细黑"/>
                <a:cs typeface="Times New Roman"/>
              </a:rPr>
              <a:t>数</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④</a:t>
            </a:r>
            <a:r>
              <a:rPr lang="zh-CN" altLang="zh-CN" sz="2800" kern="100" dirty="0">
                <a:solidFill>
                  <a:srgbClr val="0000FF"/>
                </a:solidFill>
                <a:latin typeface="Times New Roman"/>
                <a:ea typeface="华文细黑"/>
                <a:cs typeface="Times New Roman"/>
              </a:rPr>
              <a:t>女</a:t>
            </a:r>
            <a:r>
              <a:rPr lang="zh-CN" altLang="zh-CN" sz="2800" kern="100" dirty="0">
                <a:latin typeface="Times New Roman"/>
                <a:ea typeface="华文细黑"/>
                <a:cs typeface="Times New Roman"/>
              </a:rPr>
              <a:t>将恶乎比予哉</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a:t>
            </a:r>
          </a:p>
          <a:p>
            <a:pPr algn="just">
              <a:lnSpc>
                <a:spcPct val="150000"/>
              </a:lnSpc>
              <a:spcAft>
                <a:spcPts val="0"/>
              </a:spcAft>
              <a:tabLst>
                <a:tab pos="1890395"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夫</a:t>
            </a:r>
            <a:r>
              <a:rPr lang="zh-CN" altLang="zh-CN" sz="2800" kern="100" dirty="0">
                <a:solidFill>
                  <a:srgbClr val="0000FF"/>
                </a:solidFill>
                <a:latin typeface="Times New Roman"/>
                <a:ea typeface="华文细黑"/>
                <a:cs typeface="Times New Roman"/>
              </a:rPr>
              <a:t>柤</a:t>
            </a:r>
            <a:r>
              <a:rPr lang="zh-CN" altLang="zh-CN" sz="2800" kern="100" dirty="0">
                <a:latin typeface="Times New Roman"/>
                <a:ea typeface="华文细黑"/>
                <a:cs typeface="Times New Roman"/>
              </a:rPr>
              <a:t>梨橘柚果蓏之</a:t>
            </a:r>
            <a:r>
              <a:rPr lang="zh-CN" altLang="zh-CN" sz="2800" kern="100" dirty="0" smtClean="0">
                <a:latin typeface="Times New Roman"/>
                <a:ea typeface="华文细黑"/>
                <a:cs typeface="Times New Roman"/>
              </a:rPr>
              <a:t>属</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实熟则</a:t>
            </a:r>
            <a:r>
              <a:rPr lang="zh-CN" altLang="zh-CN" sz="2800" kern="100" dirty="0">
                <a:solidFill>
                  <a:srgbClr val="0000FF"/>
                </a:solidFill>
                <a:latin typeface="Times New Roman"/>
                <a:ea typeface="华文细黑"/>
                <a:cs typeface="Times New Roman"/>
              </a:rPr>
              <a:t>剥</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 </a:t>
            </a:r>
            <a:endParaRPr lang="zh-CN" altLang="zh-CN" sz="1050" kern="100" dirty="0">
              <a:latin typeface="宋体"/>
              <a:cs typeface="Courier New"/>
            </a:endParaRPr>
          </a:p>
          <a:p>
            <a:pPr algn="just">
              <a:lnSpc>
                <a:spcPct val="150000"/>
              </a:lnSpc>
              <a:spcAft>
                <a:spcPts val="0"/>
              </a:spcAft>
              <a:tabLst>
                <a:tab pos="1890395"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小枝</a:t>
            </a:r>
            <a:r>
              <a:rPr lang="zh-CN" altLang="zh-CN" sz="2800" kern="100" dirty="0">
                <a:solidFill>
                  <a:srgbClr val="0000FF"/>
                </a:solidFill>
                <a:latin typeface="Times New Roman"/>
                <a:ea typeface="华文细黑"/>
                <a:cs typeface="Times New Roman"/>
              </a:rPr>
              <a:t>泄</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 </a:t>
            </a:r>
            <a:endParaRPr lang="zh-CN" altLang="zh-CN" sz="1050" kern="100" dirty="0">
              <a:latin typeface="宋体"/>
              <a:cs typeface="Courier New"/>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2" name="矩形 1"/>
          <p:cNvSpPr/>
          <p:nvPr/>
        </p:nvSpPr>
        <p:spPr>
          <a:xfrm>
            <a:off x="3790950" y="191762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豳</a:t>
            </a:r>
            <a:endParaRPr lang="zh-CN" altLang="en-US" sz="2800" kern="100" dirty="0">
              <a:solidFill>
                <a:srgbClr val="C00000"/>
              </a:solidFill>
              <a:latin typeface="Times New Roman"/>
              <a:ea typeface="华文细黑"/>
            </a:endParaRPr>
          </a:p>
        </p:txBody>
      </p:sp>
      <p:sp>
        <p:nvSpPr>
          <p:cNvPr id="7" name="矩形 6"/>
          <p:cNvSpPr/>
          <p:nvPr/>
        </p:nvSpPr>
        <p:spPr>
          <a:xfrm>
            <a:off x="4976371" y="191762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地名</a:t>
            </a:r>
            <a:endParaRPr lang="zh-CN" altLang="en-US" sz="2800" kern="100" dirty="0">
              <a:solidFill>
                <a:srgbClr val="C00000"/>
              </a:solidFill>
              <a:latin typeface="Times New Roman"/>
              <a:ea typeface="华文细黑"/>
            </a:endParaRPr>
          </a:p>
        </p:txBody>
      </p:sp>
      <p:sp>
        <p:nvSpPr>
          <p:cNvPr id="16" name="矩形 15"/>
          <p:cNvSpPr/>
          <p:nvPr/>
        </p:nvSpPr>
        <p:spPr>
          <a:xfrm>
            <a:off x="3790950" y="256569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忘</a:t>
            </a:r>
            <a:endParaRPr lang="zh-CN" altLang="en-US" sz="2800" kern="100" dirty="0">
              <a:solidFill>
                <a:srgbClr val="C00000"/>
              </a:solidFill>
              <a:latin typeface="Times New Roman"/>
              <a:ea typeface="华文细黑"/>
            </a:endParaRPr>
          </a:p>
        </p:txBody>
      </p:sp>
      <p:sp>
        <p:nvSpPr>
          <p:cNvPr id="17" name="矩形 16"/>
          <p:cNvSpPr/>
          <p:nvPr/>
        </p:nvSpPr>
        <p:spPr>
          <a:xfrm>
            <a:off x="5192395" y="25656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忘记</a:t>
            </a:r>
            <a:endParaRPr lang="zh-CN" altLang="en-US" sz="2800" kern="100" dirty="0">
              <a:solidFill>
                <a:srgbClr val="C00000"/>
              </a:solidFill>
              <a:latin typeface="Times New Roman"/>
              <a:ea typeface="华文细黑"/>
            </a:endParaRPr>
          </a:p>
        </p:txBody>
      </p:sp>
      <p:sp>
        <p:nvSpPr>
          <p:cNvPr id="18" name="矩形 17"/>
          <p:cNvSpPr/>
          <p:nvPr/>
        </p:nvSpPr>
        <p:spPr>
          <a:xfrm>
            <a:off x="4991576" y="319593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方</a:t>
            </a:r>
            <a:endParaRPr lang="zh-CN" altLang="en-US" sz="2800" kern="100" dirty="0">
              <a:solidFill>
                <a:srgbClr val="C00000"/>
              </a:solidFill>
              <a:latin typeface="Times New Roman"/>
              <a:ea typeface="华文细黑"/>
            </a:endParaRPr>
          </a:p>
        </p:txBody>
      </p:sp>
      <p:sp>
        <p:nvSpPr>
          <p:cNvPr id="19" name="矩形 18"/>
          <p:cNvSpPr/>
          <p:nvPr/>
        </p:nvSpPr>
        <p:spPr>
          <a:xfrm>
            <a:off x="6491441" y="319816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将近、大约</a:t>
            </a:r>
            <a:endParaRPr lang="zh-CN" altLang="en-US" sz="2800" kern="100" dirty="0">
              <a:solidFill>
                <a:srgbClr val="C00000"/>
              </a:solidFill>
              <a:latin typeface="Times New Roman"/>
              <a:ea typeface="华文细黑"/>
            </a:endParaRPr>
          </a:p>
        </p:txBody>
      </p:sp>
      <p:sp>
        <p:nvSpPr>
          <p:cNvPr id="20" name="矩形 19"/>
          <p:cNvSpPr/>
          <p:nvPr/>
        </p:nvSpPr>
        <p:spPr>
          <a:xfrm>
            <a:off x="4150990" y="38426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汝</a:t>
            </a:r>
            <a:endParaRPr lang="zh-CN" altLang="en-US" sz="2800" kern="100" dirty="0">
              <a:solidFill>
                <a:srgbClr val="C00000"/>
              </a:solidFill>
              <a:latin typeface="Times New Roman"/>
              <a:ea typeface="华文细黑"/>
            </a:endParaRPr>
          </a:p>
        </p:txBody>
      </p:sp>
      <p:sp>
        <p:nvSpPr>
          <p:cNvPr id="21" name="矩形 20"/>
          <p:cNvSpPr/>
          <p:nvPr/>
        </p:nvSpPr>
        <p:spPr>
          <a:xfrm>
            <a:off x="5231110" y="38426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你</a:t>
            </a:r>
            <a:endParaRPr lang="zh-CN" altLang="en-US" sz="2800" kern="100" dirty="0">
              <a:solidFill>
                <a:srgbClr val="C00000"/>
              </a:solidFill>
              <a:latin typeface="Times New Roman"/>
              <a:ea typeface="华文细黑"/>
            </a:endParaRPr>
          </a:p>
        </p:txBody>
      </p:sp>
      <p:sp>
        <p:nvSpPr>
          <p:cNvPr id="22" name="矩形 21"/>
          <p:cNvSpPr/>
          <p:nvPr/>
        </p:nvSpPr>
        <p:spPr>
          <a:xfrm>
            <a:off x="4943078" y="4437906"/>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楂</a:t>
            </a:r>
            <a:endParaRPr lang="zh-CN" altLang="en-US" sz="2800" kern="100" dirty="0">
              <a:solidFill>
                <a:srgbClr val="C00000"/>
              </a:solidFill>
              <a:latin typeface="Times New Roman"/>
              <a:ea typeface="华文细黑"/>
            </a:endParaRPr>
          </a:p>
        </p:txBody>
      </p:sp>
      <p:sp>
        <p:nvSpPr>
          <p:cNvPr id="23" name="矩形 22"/>
          <p:cNvSpPr/>
          <p:nvPr/>
        </p:nvSpPr>
        <p:spPr>
          <a:xfrm>
            <a:off x="6383238" y="443790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山楂</a:t>
            </a:r>
            <a:endParaRPr lang="zh-CN" altLang="en-US" sz="2800" kern="100" dirty="0">
              <a:solidFill>
                <a:srgbClr val="C00000"/>
              </a:solidFill>
              <a:latin typeface="Times New Roman"/>
              <a:ea typeface="华文细黑"/>
            </a:endParaRPr>
          </a:p>
        </p:txBody>
      </p:sp>
      <p:sp>
        <p:nvSpPr>
          <p:cNvPr id="24" name="矩形 23"/>
          <p:cNvSpPr/>
          <p:nvPr/>
        </p:nvSpPr>
        <p:spPr>
          <a:xfrm>
            <a:off x="2998862" y="5085978"/>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扑</a:t>
            </a:r>
            <a:endParaRPr lang="zh-CN" altLang="en-US" sz="2800" kern="100" dirty="0">
              <a:solidFill>
                <a:srgbClr val="C00000"/>
              </a:solidFill>
              <a:latin typeface="Times New Roman"/>
              <a:ea typeface="华文细黑"/>
            </a:endParaRPr>
          </a:p>
        </p:txBody>
      </p:sp>
      <p:sp>
        <p:nvSpPr>
          <p:cNvPr id="25" name="矩形 24"/>
          <p:cNvSpPr/>
          <p:nvPr/>
        </p:nvSpPr>
        <p:spPr>
          <a:xfrm>
            <a:off x="4400307" y="5109128"/>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击打</a:t>
            </a:r>
            <a:endParaRPr lang="zh-CN" altLang="en-US" sz="2800" kern="100" dirty="0">
              <a:solidFill>
                <a:srgbClr val="C00000"/>
              </a:solidFill>
              <a:latin typeface="Times New Roman"/>
              <a:ea typeface="华文细黑"/>
            </a:endParaRPr>
          </a:p>
        </p:txBody>
      </p:sp>
      <p:sp>
        <p:nvSpPr>
          <p:cNvPr id="26" name="矩形 25"/>
          <p:cNvSpPr/>
          <p:nvPr/>
        </p:nvSpPr>
        <p:spPr>
          <a:xfrm>
            <a:off x="2710830" y="5786894"/>
            <a:ext cx="543739" cy="523220"/>
          </a:xfrm>
          <a:prstGeom prst="rect">
            <a:avLst/>
          </a:prstGeom>
        </p:spPr>
        <p:txBody>
          <a:bodyPr wrap="none">
            <a:spAutoFit/>
          </a:bodyPr>
          <a:lstStyle/>
          <a:p>
            <a:r>
              <a:rPr lang="zh-CN" altLang="zh-CN" sz="2800" kern="100" dirty="0">
                <a:solidFill>
                  <a:srgbClr val="C00000"/>
                </a:solidFill>
                <a:latin typeface="Times New Roman"/>
                <a:ea typeface="华文细黑"/>
              </a:rPr>
              <a:t>抴</a:t>
            </a:r>
            <a:endParaRPr lang="zh-CN" altLang="en-US" sz="2800" kern="100" dirty="0">
              <a:solidFill>
                <a:srgbClr val="C00000"/>
              </a:solidFill>
              <a:latin typeface="Times New Roman"/>
              <a:ea typeface="华文细黑"/>
            </a:endParaRPr>
          </a:p>
        </p:txBody>
      </p:sp>
      <p:sp>
        <p:nvSpPr>
          <p:cNvPr id="27" name="矩形 26"/>
          <p:cNvSpPr/>
          <p:nvPr/>
        </p:nvSpPr>
        <p:spPr>
          <a:xfrm>
            <a:off x="4115177" y="5734050"/>
            <a:ext cx="1980029" cy="523220"/>
          </a:xfrm>
          <a:prstGeom prst="rect">
            <a:avLst/>
          </a:prstGeom>
        </p:spPr>
        <p:txBody>
          <a:bodyPr wrap="none">
            <a:spAutoFit/>
          </a:bodyPr>
          <a:lstStyle/>
          <a:p>
            <a:r>
              <a:rPr lang="zh-CN" altLang="zh-CN" sz="2800" kern="100" dirty="0">
                <a:solidFill>
                  <a:srgbClr val="C00000"/>
                </a:solidFill>
                <a:latin typeface="Times New Roman"/>
                <a:ea typeface="华文细黑"/>
              </a:rPr>
              <a:t>拖，用力拉</a:t>
            </a:r>
            <a:endParaRPr lang="zh-CN" altLang="en-US" sz="2800" kern="100" dirty="0">
              <a:solidFill>
                <a:srgbClr val="C00000"/>
              </a:solidFill>
              <a:latin typeface="Times New Roman"/>
              <a:ea typeface="华文细黑"/>
            </a:endParaRPr>
          </a:p>
        </p:txBody>
      </p:sp>
    </p:spTree>
    <p:extLst>
      <p:ext uri="{BB962C8B-B14F-4D97-AF65-F5344CB8AC3E}">
        <p14:creationId xmlns:p14="http://schemas.microsoft.com/office/powerpoint/2010/main" xmlns="" val="250739215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linds(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linds(horizontal)">
                                      <p:cBhvr>
                                        <p:cTn id="39" dur="500"/>
                                        <p:tgtEl>
                                          <p:spTgt spid="2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500"/>
                                        <p:tgtEl>
                                          <p:spTgt spid="24"/>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linds(horizontal)">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linds(horizontal)">
                                      <p:cBhvr>
                                        <p:cTn id="55" dur="500"/>
                                        <p:tgtEl>
                                          <p:spTgt spid="26"/>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blinds(horizontal)">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1" nodeType="clickEffect">
                                  <p:stCondLst>
                                    <p:cond delay="0"/>
                                  </p:stCondLst>
                                  <p:childTnLst>
                                    <p:animEffect transition="out" filter="fade">
                                      <p:cBhvr>
                                        <p:cTn id="62" dur="500"/>
                                        <p:tgtEl>
                                          <p:spTgt spid="2"/>
                                        </p:tgtEl>
                                      </p:cBhvr>
                                    </p:animEffect>
                                    <p:set>
                                      <p:cBhvr>
                                        <p:cTn id="63" dur="1" fill="hold">
                                          <p:stCondLst>
                                            <p:cond delay="499"/>
                                          </p:stCondLst>
                                        </p:cTn>
                                        <p:tgtEl>
                                          <p:spTgt spid="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6"/>
                                        </p:tgtEl>
                                      </p:cBhvr>
                                    </p:animEffect>
                                    <p:set>
                                      <p:cBhvr>
                                        <p:cTn id="69" dur="1" fill="hold">
                                          <p:stCondLst>
                                            <p:cond delay="499"/>
                                          </p:stCondLst>
                                        </p:cTn>
                                        <p:tgtEl>
                                          <p:spTgt spid="16"/>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7"/>
                                        </p:tgtEl>
                                      </p:cBhvr>
                                    </p:animEffect>
                                    <p:set>
                                      <p:cBhvr>
                                        <p:cTn id="72" dur="1" fill="hold">
                                          <p:stCondLst>
                                            <p:cond delay="499"/>
                                          </p:stCondLst>
                                        </p:cTn>
                                        <p:tgtEl>
                                          <p:spTgt spid="17"/>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19"/>
                                        </p:tgtEl>
                                      </p:cBhvr>
                                    </p:animEffect>
                                    <p:set>
                                      <p:cBhvr>
                                        <p:cTn id="75" dur="1" fill="hold">
                                          <p:stCondLst>
                                            <p:cond delay="499"/>
                                          </p:stCondLst>
                                        </p:cTn>
                                        <p:tgtEl>
                                          <p:spTgt spid="19"/>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18"/>
                                        </p:tgtEl>
                                      </p:cBhvr>
                                    </p:animEffect>
                                    <p:set>
                                      <p:cBhvr>
                                        <p:cTn id="78" dur="1" fill="hold">
                                          <p:stCondLst>
                                            <p:cond delay="499"/>
                                          </p:stCondLst>
                                        </p:cTn>
                                        <p:tgtEl>
                                          <p:spTgt spid="18"/>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2"/>
                                        </p:tgtEl>
                                      </p:cBhvr>
                                    </p:animEffect>
                                    <p:set>
                                      <p:cBhvr>
                                        <p:cTn id="87" dur="1" fill="hold">
                                          <p:stCondLst>
                                            <p:cond delay="499"/>
                                          </p:stCondLst>
                                        </p:cTn>
                                        <p:tgtEl>
                                          <p:spTgt spid="22"/>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3"/>
                                        </p:tgtEl>
                                      </p:cBhvr>
                                    </p:animEffect>
                                    <p:set>
                                      <p:cBhvr>
                                        <p:cTn id="90" dur="1" fill="hold">
                                          <p:stCondLst>
                                            <p:cond delay="499"/>
                                          </p:stCondLst>
                                        </p:cTn>
                                        <p:tgtEl>
                                          <p:spTgt spid="23"/>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4"/>
                                        </p:tgtEl>
                                      </p:cBhvr>
                                    </p:animEffect>
                                    <p:set>
                                      <p:cBhvr>
                                        <p:cTn id="93" dur="1" fill="hold">
                                          <p:stCondLst>
                                            <p:cond delay="499"/>
                                          </p:stCondLst>
                                        </p:cTn>
                                        <p:tgtEl>
                                          <p:spTgt spid="24"/>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25"/>
                                        </p:tgtEl>
                                      </p:cBhvr>
                                    </p:animEffect>
                                    <p:set>
                                      <p:cBhvr>
                                        <p:cTn id="96" dur="1" fill="hold">
                                          <p:stCondLst>
                                            <p:cond delay="499"/>
                                          </p:stCondLst>
                                        </p:cTn>
                                        <p:tgtEl>
                                          <p:spTgt spid="25"/>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26"/>
                                        </p:tgtEl>
                                      </p:cBhvr>
                                    </p:animEffect>
                                    <p:set>
                                      <p:cBhvr>
                                        <p:cTn id="99" dur="1" fill="hold">
                                          <p:stCondLst>
                                            <p:cond delay="499"/>
                                          </p:stCondLst>
                                        </p:cTn>
                                        <p:tgtEl>
                                          <p:spTgt spid="26"/>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7"/>
                                        </p:tgtEl>
                                      </p:cBhvr>
                                    </p:animEffect>
                                    <p:set>
                                      <p:cBhvr>
                                        <p:cTn id="10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139516"/>
            <a:ext cx="11478502" cy="553974"/>
          </a:xfrm>
          <a:prstGeom prst="rect">
            <a:avLst/>
          </a:prstGeom>
        </p:spPr>
        <p:txBody>
          <a:bodyPr wrap="square" lIns="121898" tIns="60948" rIns="121898" bIns="60948">
            <a:spAutoFit/>
          </a:bodyPr>
          <a:lstStyle/>
          <a:p>
            <a:pPr algn="just">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4" name="矩形 3"/>
          <p:cNvSpPr/>
          <p:nvPr/>
        </p:nvSpPr>
        <p:spPr>
          <a:xfrm>
            <a:off x="622598" y="165168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适</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572603" y="909514"/>
            <a:ext cx="8915091"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我</a:t>
            </a:r>
            <a:r>
              <a:rPr lang="zh-CN" altLang="zh-CN" sz="2800" kern="100" dirty="0">
                <a:solidFill>
                  <a:srgbClr val="0000FF"/>
                </a:solidFill>
                <a:latin typeface="Times New Roman"/>
                <a:ea typeface="华文细黑"/>
                <a:cs typeface="Times New Roman"/>
              </a:rPr>
              <a:t>适</a:t>
            </a:r>
            <a:r>
              <a:rPr lang="zh-CN" altLang="zh-CN" sz="2800" kern="100" dirty="0">
                <a:latin typeface="Times New Roman"/>
                <a:ea typeface="华文细黑"/>
                <a:cs typeface="Times New Roman"/>
              </a:rPr>
              <a:t>有幽忧之病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逝将去女，</a:t>
            </a:r>
            <a:r>
              <a:rPr lang="zh-CN" altLang="zh-CN" sz="2800" kern="100" dirty="0">
                <a:solidFill>
                  <a:srgbClr val="0000FF"/>
                </a:solidFill>
                <a:latin typeface="Times New Roman"/>
                <a:ea typeface="华文细黑"/>
                <a:cs typeface="Times New Roman"/>
              </a:rPr>
              <a:t>适</a:t>
            </a:r>
            <a:r>
              <a:rPr lang="zh-CN" altLang="zh-CN" sz="2800" kern="100" dirty="0">
                <a:latin typeface="Times New Roman"/>
                <a:ea typeface="华文细黑"/>
                <a:cs typeface="Times New Roman"/>
              </a:rPr>
              <a:t>彼乐土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削足</a:t>
            </a:r>
            <a:r>
              <a:rPr lang="zh-CN" altLang="zh-CN" sz="2800" kern="100" dirty="0">
                <a:solidFill>
                  <a:srgbClr val="0000FF"/>
                </a:solidFill>
                <a:latin typeface="Times New Roman"/>
                <a:ea typeface="华文细黑"/>
                <a:cs typeface="Times New Roman"/>
              </a:rPr>
              <a:t>适</a:t>
            </a:r>
            <a:r>
              <a:rPr lang="zh-CN" altLang="zh-CN" sz="2800" kern="100" dirty="0">
                <a:latin typeface="Times New Roman"/>
                <a:ea typeface="华文细黑"/>
                <a:cs typeface="Times New Roman"/>
              </a:rPr>
              <a:t>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19" name="左大括号 18"/>
          <p:cNvSpPr/>
          <p:nvPr/>
        </p:nvSpPr>
        <p:spPr>
          <a:xfrm>
            <a:off x="1483169" y="1147256"/>
            <a:ext cx="169654" cy="17105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685564" y="380355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a:t>
            </a:r>
            <a:endParaRPr lang="en-US" altLang="zh-CN" sz="2800" kern="100" dirty="0" smtClean="0">
              <a:latin typeface="Times New Roman"/>
              <a:ea typeface="华文细黑"/>
              <a:cs typeface="Times New Roman"/>
            </a:endParaRPr>
          </a:p>
        </p:txBody>
      </p:sp>
      <p:sp>
        <p:nvSpPr>
          <p:cNvPr id="27" name="矩形 26"/>
          <p:cNvSpPr/>
          <p:nvPr/>
        </p:nvSpPr>
        <p:spPr>
          <a:xfrm>
            <a:off x="1635569" y="3133392"/>
            <a:ext cx="8915091"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日出而</a:t>
            </a:r>
            <a:r>
              <a:rPr lang="zh-CN" altLang="zh-CN" sz="2800" kern="100" dirty="0">
                <a:solidFill>
                  <a:srgbClr val="0000FF"/>
                </a:solidFill>
                <a:latin typeface="Times New Roman"/>
                <a:ea typeface="华文细黑"/>
                <a:cs typeface="Times New Roman"/>
              </a:rPr>
              <a:t>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一鼓</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气</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天下之大事必</a:t>
            </a:r>
            <a:r>
              <a:rPr lang="zh-CN" altLang="zh-CN" sz="2800" kern="100" dirty="0">
                <a:solidFill>
                  <a:srgbClr val="0000FF"/>
                </a:solidFill>
                <a:latin typeface="Times New Roman"/>
                <a:ea typeface="华文细黑"/>
                <a:cs typeface="Times New Roman"/>
              </a:rPr>
              <a:t>作</a:t>
            </a:r>
            <a:r>
              <a:rPr lang="zh-CN" altLang="zh-CN" sz="2800" kern="100" dirty="0">
                <a:latin typeface="Times New Roman"/>
                <a:ea typeface="华文细黑"/>
                <a:cs typeface="Times New Roman"/>
              </a:rPr>
              <a:t>于细</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zh-CN" altLang="en-US" sz="2800" dirty="0"/>
          </a:p>
        </p:txBody>
      </p:sp>
      <p:sp>
        <p:nvSpPr>
          <p:cNvPr id="28" name="左大括号 27"/>
          <p:cNvSpPr/>
          <p:nvPr/>
        </p:nvSpPr>
        <p:spPr>
          <a:xfrm>
            <a:off x="1546135" y="3299126"/>
            <a:ext cx="169654" cy="17105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4511030" y="1034366"/>
            <a:ext cx="902811" cy="523220"/>
          </a:xfrm>
          <a:prstGeom prst="rect">
            <a:avLst/>
          </a:prstGeom>
        </p:spPr>
        <p:txBody>
          <a:bodyPr wrap="none">
            <a:spAutoFit/>
          </a:bodyPr>
          <a:lstStyle/>
          <a:p>
            <a:r>
              <a:rPr lang="zh-CN" altLang="zh-CN" sz="2800" kern="100" dirty="0">
                <a:solidFill>
                  <a:srgbClr val="C00000"/>
                </a:solidFill>
                <a:latin typeface="Times New Roman"/>
                <a:ea typeface="华文细黑"/>
              </a:rPr>
              <a:t>碰巧</a:t>
            </a:r>
            <a:endParaRPr lang="zh-CN" altLang="en-US" sz="2800" kern="100" dirty="0">
              <a:solidFill>
                <a:srgbClr val="C00000"/>
              </a:solidFill>
              <a:latin typeface="Times New Roman"/>
              <a:ea typeface="华文细黑"/>
            </a:endParaRPr>
          </a:p>
        </p:txBody>
      </p:sp>
      <p:sp>
        <p:nvSpPr>
          <p:cNvPr id="8" name="矩形 7"/>
          <p:cNvSpPr/>
          <p:nvPr/>
        </p:nvSpPr>
        <p:spPr>
          <a:xfrm>
            <a:off x="5159102" y="1682438"/>
            <a:ext cx="1620957"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到</a:t>
            </a:r>
            <a:r>
              <a:rPr lang="en-US" altLang="zh-CN" sz="2800" kern="100" dirty="0">
                <a:solidFill>
                  <a:srgbClr val="C00000"/>
                </a:solidFill>
                <a:latin typeface="宋体" pitchFamily="2" charset="-122"/>
                <a:ea typeface="华文细黑"/>
              </a:rPr>
              <a:t>……</a:t>
            </a:r>
            <a:r>
              <a:rPr lang="zh-CN" altLang="zh-CN" sz="2800" kern="100" dirty="0">
                <a:solidFill>
                  <a:srgbClr val="C00000"/>
                </a:solidFill>
                <a:latin typeface="宋体" pitchFamily="2" charset="-122"/>
                <a:ea typeface="华文细黑"/>
              </a:rPr>
              <a:t>去</a:t>
            </a:r>
            <a:endParaRPr lang="zh-CN" altLang="en-US" sz="2800" kern="100" dirty="0">
              <a:solidFill>
                <a:srgbClr val="C00000"/>
              </a:solidFill>
              <a:latin typeface="宋体" pitchFamily="2" charset="-122"/>
              <a:ea typeface="华文细黑"/>
            </a:endParaRPr>
          </a:p>
        </p:txBody>
      </p:sp>
      <p:sp>
        <p:nvSpPr>
          <p:cNvPr id="10" name="矩形 9"/>
          <p:cNvSpPr/>
          <p:nvPr/>
        </p:nvSpPr>
        <p:spPr>
          <a:xfrm>
            <a:off x="3395097" y="2277666"/>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适合、适应</a:t>
            </a:r>
            <a:endParaRPr lang="zh-CN" altLang="en-US" sz="2800" kern="100" dirty="0">
              <a:solidFill>
                <a:srgbClr val="C00000"/>
              </a:solidFill>
              <a:latin typeface="宋体" pitchFamily="2" charset="-122"/>
              <a:ea typeface="华文细黑"/>
            </a:endParaRPr>
          </a:p>
        </p:txBody>
      </p:sp>
      <p:sp>
        <p:nvSpPr>
          <p:cNvPr id="11" name="矩形 10"/>
          <p:cNvSpPr/>
          <p:nvPr/>
        </p:nvSpPr>
        <p:spPr>
          <a:xfrm>
            <a:off x="3464203" y="3224511"/>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劳动</a:t>
            </a:r>
            <a:endParaRPr lang="zh-CN" altLang="en-US" sz="2800" kern="100" dirty="0">
              <a:solidFill>
                <a:srgbClr val="C00000"/>
              </a:solidFill>
              <a:latin typeface="宋体" pitchFamily="2" charset="-122"/>
              <a:ea typeface="华文细黑"/>
            </a:endParaRPr>
          </a:p>
        </p:txBody>
      </p:sp>
      <p:sp>
        <p:nvSpPr>
          <p:cNvPr id="12" name="矩形 11"/>
          <p:cNvSpPr/>
          <p:nvPr/>
        </p:nvSpPr>
        <p:spPr>
          <a:xfrm>
            <a:off x="3464203" y="3887444"/>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振作</a:t>
            </a:r>
            <a:endParaRPr lang="zh-CN" altLang="en-US" sz="2800" kern="100" dirty="0">
              <a:solidFill>
                <a:srgbClr val="C00000"/>
              </a:solidFill>
              <a:latin typeface="宋体" pitchFamily="2" charset="-122"/>
              <a:ea typeface="华文细黑"/>
            </a:endParaRPr>
          </a:p>
        </p:txBody>
      </p:sp>
      <p:sp>
        <p:nvSpPr>
          <p:cNvPr id="15" name="矩形 14"/>
          <p:cNvSpPr/>
          <p:nvPr/>
        </p:nvSpPr>
        <p:spPr>
          <a:xfrm>
            <a:off x="5264403" y="449075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开始</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115375010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linds(horizont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8" grpId="0"/>
      <p:bldP spid="8" grpId="1"/>
      <p:bldP spid="10" grpId="0"/>
      <p:bldP spid="10" grpId="1"/>
      <p:bldP spid="11" grpId="0"/>
      <p:bldP spid="11" grpId="1"/>
      <p:bldP spid="12" grpId="0"/>
      <p:bldP spid="12"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0191" y="1242994"/>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去</a:t>
            </a:r>
            <a:endParaRPr lang="en-US" altLang="zh-CN" sz="2800" kern="100" dirty="0" smtClean="0">
              <a:latin typeface="Times New Roman"/>
              <a:ea typeface="华文细黑"/>
              <a:cs typeface="Times New Roman"/>
            </a:endParaRPr>
          </a:p>
        </p:txBody>
      </p:sp>
      <p:pic>
        <p:nvPicPr>
          <p:cNvPr id="42" name="图片 4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07574" y="6026030"/>
            <a:ext cx="2674827" cy="829568"/>
          </a:xfrm>
          <a:prstGeom prst="rect">
            <a:avLst/>
          </a:prstGeom>
        </p:spPr>
      </p:pic>
      <p:sp>
        <p:nvSpPr>
          <p:cNvPr id="3" name="矩形 2"/>
          <p:cNvSpPr/>
          <p:nvPr/>
        </p:nvSpPr>
        <p:spPr>
          <a:xfrm>
            <a:off x="1716619" y="462365"/>
            <a:ext cx="8915091" cy="2031325"/>
          </a:xfrm>
          <a:prstGeom prst="rect">
            <a:avLst/>
          </a:prstGeom>
        </p:spPr>
        <p:txBody>
          <a:bodyPr wrap="square">
            <a:spAutoFit/>
          </a:bodyPr>
          <a:lstStyle/>
          <a:p>
            <a:pPr algn="just">
              <a:lnSpc>
                <a:spcPct val="150000"/>
              </a:lnSpc>
              <a:spcAft>
                <a:spcPts val="0"/>
              </a:spcAft>
              <a:tabLst>
                <a:tab pos="1890395" algn="l"/>
              </a:tabLst>
            </a:pPr>
            <a:r>
              <a:rPr lang="zh-CN" altLang="zh-CN" sz="2800" kern="100" dirty="0">
                <a:latin typeface="Times New Roman"/>
                <a:ea typeface="华文细黑"/>
                <a:cs typeface="Times New Roman"/>
              </a:rPr>
              <a:t>于是</a:t>
            </a: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而入深山</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连峰</a:t>
            </a: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天不盈尺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solidFill>
                  <a:srgbClr val="0000FF"/>
                </a:solidFill>
                <a:latin typeface="Times New Roman"/>
                <a:ea typeface="华文细黑"/>
                <a:cs typeface="Times New Roman"/>
              </a:rPr>
              <a:t>去</a:t>
            </a:r>
            <a:r>
              <a:rPr lang="zh-CN" altLang="zh-CN" sz="2800" kern="100" dirty="0">
                <a:latin typeface="Times New Roman"/>
                <a:ea typeface="华文细黑"/>
                <a:cs typeface="Times New Roman"/>
              </a:rPr>
              <a:t>伪存真</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zh-CN" altLang="en-US" sz="2800" dirty="0"/>
          </a:p>
        </p:txBody>
      </p:sp>
      <p:sp>
        <p:nvSpPr>
          <p:cNvPr id="9" name="左大括号 8"/>
          <p:cNvSpPr/>
          <p:nvPr/>
        </p:nvSpPr>
        <p:spPr>
          <a:xfrm>
            <a:off x="1580762" y="698396"/>
            <a:ext cx="169654" cy="171055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矩形 12"/>
          <p:cNvSpPr/>
          <p:nvPr/>
        </p:nvSpPr>
        <p:spPr>
          <a:xfrm>
            <a:off x="744501" y="4005858"/>
            <a:ext cx="1030225" cy="553974"/>
          </a:xfrm>
          <a:prstGeom prst="rect">
            <a:avLst/>
          </a:prstGeom>
        </p:spPr>
        <p:txBody>
          <a:bodyPr wrap="square" lIns="121898" tIns="60948" rIns="121898" bIns="60948">
            <a:spAutoFit/>
          </a:bodyPr>
          <a:lstStyle/>
          <a:p>
            <a:pPr algn="just"/>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事</a:t>
            </a:r>
            <a:endParaRPr lang="en-US" altLang="zh-CN" sz="2800" kern="100" dirty="0" smtClean="0">
              <a:latin typeface="Times New Roman"/>
              <a:ea typeface="华文细黑"/>
              <a:cs typeface="Times New Roman"/>
            </a:endParaRPr>
          </a:p>
        </p:txBody>
      </p:sp>
      <p:sp>
        <p:nvSpPr>
          <p:cNvPr id="14" name="矩形 13"/>
          <p:cNvSpPr/>
          <p:nvPr/>
        </p:nvSpPr>
        <p:spPr>
          <a:xfrm>
            <a:off x="1788627" y="2637706"/>
            <a:ext cx="8915091" cy="3323987"/>
          </a:xfrm>
          <a:prstGeom prst="rect">
            <a:avLst/>
          </a:prstGeom>
        </p:spPr>
        <p:txBody>
          <a:bodyPr wrap="square">
            <a:spAutoFit/>
          </a:bodyPr>
          <a:lstStyle/>
          <a:p>
            <a:pPr algn="just">
              <a:lnSpc>
                <a:spcPct val="150000"/>
              </a:lnSpc>
              <a:spcAft>
                <a:spcPts val="0"/>
              </a:spcAft>
              <a:tabLst>
                <a:tab pos="1890395" algn="l"/>
              </a:tabLst>
            </a:pP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之以皮帛而不受</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工欲善其</a:t>
            </a:r>
            <a:r>
              <a:rPr lang="zh-CN" altLang="zh-CN" sz="2800" kern="100" dirty="0">
                <a:solidFill>
                  <a:srgbClr val="0000FF"/>
                </a:solidFill>
                <a:latin typeface="Times New Roman"/>
                <a:ea typeface="华文细黑"/>
                <a:cs typeface="Times New Roman"/>
              </a:rPr>
              <a:t>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有</a:t>
            </a: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则兵强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1890395" algn="l"/>
              </a:tabLst>
            </a:pPr>
            <a:r>
              <a:rPr lang="zh-CN" altLang="zh-CN" sz="2800" kern="100" dirty="0">
                <a:latin typeface="Times New Roman"/>
                <a:ea typeface="华文细黑"/>
                <a:cs typeface="Times New Roman"/>
              </a:rPr>
              <a:t>食焉而怠其</a:t>
            </a: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，必有天殃</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a:t>
            </a:r>
            <a:r>
              <a:rPr lang="en-US" altLang="zh-CN" sz="2800" kern="100" dirty="0">
                <a:latin typeface="Times New Roman"/>
                <a:ea typeface="华文细黑"/>
                <a:cs typeface="Times New Roman"/>
              </a:rPr>
              <a:t>___</a:t>
            </a:r>
            <a:r>
              <a:rPr lang="en-US" altLang="zh-CN" sz="2800" kern="100" dirty="0" smtClean="0">
                <a:latin typeface="Times New Roman"/>
                <a:ea typeface="华文细黑"/>
                <a:cs typeface="Times New Roman"/>
              </a:rPr>
              <a:t>_</a:t>
            </a:r>
            <a:r>
              <a:rPr lang="zh-CN" altLang="zh-CN" sz="2800" u="sng"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无所</a:t>
            </a:r>
            <a:r>
              <a:rPr lang="zh-CN" altLang="zh-CN" sz="2800" kern="100" dirty="0">
                <a:solidFill>
                  <a:srgbClr val="0000FF"/>
                </a:solidFill>
                <a:latin typeface="Times New Roman"/>
                <a:ea typeface="华文细黑"/>
                <a:cs typeface="Times New Roman"/>
              </a:rPr>
              <a:t>事</a:t>
            </a:r>
            <a:r>
              <a:rPr lang="zh-CN" altLang="zh-CN" sz="2800" kern="100" dirty="0">
                <a:latin typeface="Times New Roman"/>
                <a:ea typeface="华文细黑"/>
                <a:cs typeface="Times New Roman"/>
              </a:rPr>
              <a:t>事</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zh-CN" altLang="en-US" sz="2800" dirty="0"/>
          </a:p>
        </p:txBody>
      </p:sp>
      <p:sp>
        <p:nvSpPr>
          <p:cNvPr id="16" name="左大括号 15"/>
          <p:cNvSpPr/>
          <p:nvPr/>
        </p:nvSpPr>
        <p:spPr>
          <a:xfrm>
            <a:off x="1621910" y="2782957"/>
            <a:ext cx="169654" cy="30161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矩形 5"/>
          <p:cNvSpPr/>
          <p:nvPr/>
        </p:nvSpPr>
        <p:spPr>
          <a:xfrm>
            <a:off x="4655046" y="549474"/>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离开</a:t>
            </a:r>
            <a:endParaRPr lang="zh-CN" altLang="en-US" sz="2800" kern="100" dirty="0">
              <a:solidFill>
                <a:srgbClr val="C00000"/>
              </a:solidFill>
              <a:latin typeface="宋体" pitchFamily="2" charset="-122"/>
              <a:ea typeface="华文细黑"/>
            </a:endParaRPr>
          </a:p>
        </p:txBody>
      </p:sp>
      <p:sp>
        <p:nvSpPr>
          <p:cNvPr id="11" name="矩形 10"/>
          <p:cNvSpPr/>
          <p:nvPr/>
        </p:nvSpPr>
        <p:spPr>
          <a:xfrm>
            <a:off x="4583038" y="1197546"/>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距离</a:t>
            </a:r>
            <a:endParaRPr lang="zh-CN" altLang="en-US" sz="2800" kern="100" dirty="0">
              <a:solidFill>
                <a:srgbClr val="C00000"/>
              </a:solidFill>
              <a:latin typeface="宋体" pitchFamily="2" charset="-122"/>
              <a:ea typeface="华文细黑"/>
            </a:endParaRPr>
          </a:p>
        </p:txBody>
      </p:sp>
      <p:sp>
        <p:nvSpPr>
          <p:cNvPr id="12" name="矩形 11"/>
          <p:cNvSpPr/>
          <p:nvPr/>
        </p:nvSpPr>
        <p:spPr>
          <a:xfrm>
            <a:off x="3588072" y="1845618"/>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除去、去掉</a:t>
            </a:r>
            <a:endParaRPr lang="zh-CN" altLang="en-US" sz="2800" kern="100" dirty="0">
              <a:solidFill>
                <a:srgbClr val="C00000"/>
              </a:solidFill>
              <a:latin typeface="宋体" pitchFamily="2" charset="-122"/>
              <a:ea typeface="华文细黑"/>
            </a:endParaRPr>
          </a:p>
        </p:txBody>
      </p:sp>
      <p:sp>
        <p:nvSpPr>
          <p:cNvPr id="15" name="矩形 14"/>
          <p:cNvSpPr/>
          <p:nvPr/>
        </p:nvSpPr>
        <p:spPr>
          <a:xfrm>
            <a:off x="5034443" y="2762558"/>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供奉，敬赠</a:t>
            </a:r>
            <a:endParaRPr lang="zh-CN" altLang="en-US" sz="2800" kern="100" dirty="0">
              <a:solidFill>
                <a:srgbClr val="C00000"/>
              </a:solidFill>
              <a:latin typeface="宋体" pitchFamily="2" charset="-122"/>
              <a:ea typeface="华文细黑"/>
            </a:endParaRPr>
          </a:p>
        </p:txBody>
      </p:sp>
      <p:sp>
        <p:nvSpPr>
          <p:cNvPr id="17" name="矩形 16"/>
          <p:cNvSpPr/>
          <p:nvPr/>
        </p:nvSpPr>
        <p:spPr>
          <a:xfrm>
            <a:off x="4040267" y="3410630"/>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事情</a:t>
            </a:r>
            <a:endParaRPr lang="zh-CN" altLang="en-US" sz="2800" kern="100" dirty="0">
              <a:solidFill>
                <a:srgbClr val="C00000"/>
              </a:solidFill>
              <a:latin typeface="宋体" pitchFamily="2" charset="-122"/>
              <a:ea typeface="华文细黑"/>
            </a:endParaRPr>
          </a:p>
        </p:txBody>
      </p:sp>
      <p:sp>
        <p:nvSpPr>
          <p:cNvPr id="18" name="矩形 17"/>
          <p:cNvSpPr/>
          <p:nvPr/>
        </p:nvSpPr>
        <p:spPr>
          <a:xfrm>
            <a:off x="4112275" y="4005858"/>
            <a:ext cx="902811"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战事</a:t>
            </a:r>
            <a:endParaRPr lang="zh-CN" altLang="en-US" sz="2800" kern="100" dirty="0">
              <a:solidFill>
                <a:srgbClr val="C00000"/>
              </a:solidFill>
              <a:latin typeface="宋体" pitchFamily="2" charset="-122"/>
              <a:ea typeface="华文细黑"/>
            </a:endParaRPr>
          </a:p>
        </p:txBody>
      </p:sp>
      <p:sp>
        <p:nvSpPr>
          <p:cNvPr id="19" name="矩形 18"/>
          <p:cNvSpPr/>
          <p:nvPr/>
        </p:nvSpPr>
        <p:spPr>
          <a:xfrm>
            <a:off x="6131401" y="4653930"/>
            <a:ext cx="198002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职务，工作</a:t>
            </a:r>
            <a:endParaRPr lang="zh-CN" altLang="en-US" sz="2800" kern="100" dirty="0">
              <a:solidFill>
                <a:srgbClr val="C00000"/>
              </a:solidFill>
              <a:latin typeface="宋体" pitchFamily="2" charset="-122"/>
              <a:ea typeface="华文细黑"/>
            </a:endParaRPr>
          </a:p>
        </p:txBody>
      </p:sp>
      <p:sp>
        <p:nvSpPr>
          <p:cNvPr id="20" name="矩形 19"/>
          <p:cNvSpPr/>
          <p:nvPr/>
        </p:nvSpPr>
        <p:spPr>
          <a:xfrm>
            <a:off x="3646934" y="5302002"/>
            <a:ext cx="543739" cy="523220"/>
          </a:xfrm>
          <a:prstGeom prst="rect">
            <a:avLst/>
          </a:prstGeom>
        </p:spPr>
        <p:txBody>
          <a:bodyPr wrap="none">
            <a:spAutoFit/>
          </a:bodyPr>
          <a:lstStyle/>
          <a:p>
            <a:r>
              <a:rPr lang="zh-CN" altLang="zh-CN" sz="2800" kern="100" dirty="0">
                <a:solidFill>
                  <a:srgbClr val="C00000"/>
                </a:solidFill>
                <a:latin typeface="宋体" pitchFamily="2" charset="-122"/>
                <a:ea typeface="华文细黑"/>
              </a:rPr>
              <a:t>做</a:t>
            </a:r>
            <a:endParaRPr lang="zh-CN" altLang="en-US" sz="2800" kern="100" dirty="0">
              <a:solidFill>
                <a:srgbClr val="C00000"/>
              </a:solidFill>
              <a:latin typeface="宋体" pitchFamily="2" charset="-122"/>
              <a:ea typeface="华文细黑"/>
            </a:endParaRPr>
          </a:p>
        </p:txBody>
      </p:sp>
    </p:spTree>
    <p:extLst>
      <p:ext uri="{BB962C8B-B14F-4D97-AF65-F5344CB8AC3E}">
        <p14:creationId xmlns:p14="http://schemas.microsoft.com/office/powerpoint/2010/main" xmlns="" val="35367342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6" grpId="0"/>
      <p:bldP spid="6" grpId="1"/>
      <p:bldP spid="11" grpId="0"/>
      <p:bldP spid="11" grpId="1"/>
      <p:bldP spid="12" grpId="0"/>
      <p:bldP spid="12" grpId="1"/>
      <p:bldP spid="15" grpId="0"/>
      <p:bldP spid="15" grpId="1"/>
      <p:bldP spid="17" grpId="0"/>
      <p:bldP spid="17" grpId="1"/>
      <p:bldP spid="18" grpId="0"/>
      <p:bldP spid="18" grpId="1"/>
      <p:bldP spid="19" grpId="0"/>
      <p:bldP spid="19" grpId="1"/>
      <p:bldP spid="20" grpId="0"/>
      <p:bldP spid="20"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6813</TotalTime>
  <Words>4449</Words>
  <Application>Microsoft Office PowerPoint</Application>
  <PresentationFormat>自定义</PresentationFormat>
  <Paragraphs>245</Paragraphs>
  <Slides>36</Slides>
  <Notes>0</Notes>
  <HiddenSlides>1</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Administrator</dc:creator>
  <dc:description>语文备课大师【全免费】</dc:description>
  <cp:lastModifiedBy>Administrator</cp:lastModifiedBy>
  <cp:revision>语文备课大师【全免费】</cp:revision>
  <dcterms:created xsi:type="dcterms:W3CDTF">2014-11-27T01:03:00Z</dcterms:created>
  <dcterms:modified xsi:type="dcterms:W3CDTF">2017-12-21T02:42:09Z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y fmtid="{64440492-4C8B-11D1-8B70-080036B11A03}" pid="4">
    <vt:lpwstr>语文备课大师【全免费】</vt:lpwstr>
  </property>
</Properties>
</file>