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341" r:id="rId3"/>
    <p:sldId id="320" r:id="rId4"/>
    <p:sldId id="321" r:id="rId5"/>
    <p:sldId id="324" r:id="rId6"/>
    <p:sldId id="323" r:id="rId7"/>
    <p:sldId id="325" r:id="rId8"/>
    <p:sldId id="330" r:id="rId9"/>
    <p:sldId id="329" r:id="rId10"/>
    <p:sldId id="328" r:id="rId11"/>
    <p:sldId id="327" r:id="rId12"/>
    <p:sldId id="334" r:id="rId13"/>
    <p:sldId id="333" r:id="rId14"/>
    <p:sldId id="332" r:id="rId15"/>
    <p:sldId id="331" r:id="rId16"/>
    <p:sldId id="337" r:id="rId17"/>
    <p:sldId id="336" r:id="rId18"/>
    <p:sldId id="319" r:id="rId19"/>
    <p:sldId id="340" r:id="rId20"/>
    <p:sldId id="339" r:id="rId21"/>
    <p:sldId id="306" r:id="rId22"/>
  </p:sldIdLst>
  <p:sldSz cx="9144000" cy="6858000" type="screen4x3"/>
  <p:notesSz cx="6858000" cy="9144000"/>
  <p:defaultTextStyle>
    <a:defPPr>
      <a:defRPr lang="zh-CN"/>
    </a:defPPr>
    <a:lvl1pPr algn="l" rtl="0" fontAlgn="base">
      <a:spcBef>
        <a:spcPct val="0"/>
      </a:spcBef>
      <a:spcAft>
        <a:spcPct val="0"/>
      </a:spcAft>
      <a:defRPr sz="3200" kern="1200">
        <a:solidFill>
          <a:schemeClr val="tx1"/>
        </a:solidFill>
        <a:latin typeface="Arial" charset="0"/>
        <a:ea typeface="宋体" charset="-122"/>
        <a:cs typeface="+mn-cs"/>
      </a:defRPr>
    </a:lvl1pPr>
    <a:lvl2pPr marL="457200" algn="l" rtl="0" fontAlgn="base">
      <a:spcBef>
        <a:spcPct val="0"/>
      </a:spcBef>
      <a:spcAft>
        <a:spcPct val="0"/>
      </a:spcAft>
      <a:defRPr sz="3200" kern="1200">
        <a:solidFill>
          <a:schemeClr val="tx1"/>
        </a:solidFill>
        <a:latin typeface="Arial" charset="0"/>
        <a:ea typeface="宋体" charset="-122"/>
        <a:cs typeface="+mn-cs"/>
      </a:defRPr>
    </a:lvl2pPr>
    <a:lvl3pPr marL="914400" algn="l" rtl="0" fontAlgn="base">
      <a:spcBef>
        <a:spcPct val="0"/>
      </a:spcBef>
      <a:spcAft>
        <a:spcPct val="0"/>
      </a:spcAft>
      <a:defRPr sz="3200" kern="1200">
        <a:solidFill>
          <a:schemeClr val="tx1"/>
        </a:solidFill>
        <a:latin typeface="Arial" charset="0"/>
        <a:ea typeface="宋体" charset="-122"/>
        <a:cs typeface="+mn-cs"/>
      </a:defRPr>
    </a:lvl3pPr>
    <a:lvl4pPr marL="1371600" algn="l" rtl="0" fontAlgn="base">
      <a:spcBef>
        <a:spcPct val="0"/>
      </a:spcBef>
      <a:spcAft>
        <a:spcPct val="0"/>
      </a:spcAft>
      <a:defRPr sz="3200" kern="1200">
        <a:solidFill>
          <a:schemeClr val="tx1"/>
        </a:solidFill>
        <a:latin typeface="Arial" charset="0"/>
        <a:ea typeface="宋体" charset="-122"/>
        <a:cs typeface="+mn-cs"/>
      </a:defRPr>
    </a:lvl4pPr>
    <a:lvl5pPr marL="1828800" algn="l" rtl="0" fontAlgn="base">
      <a:spcBef>
        <a:spcPct val="0"/>
      </a:spcBef>
      <a:spcAft>
        <a:spcPct val="0"/>
      </a:spcAft>
      <a:defRPr sz="3200" kern="1200">
        <a:solidFill>
          <a:schemeClr val="tx1"/>
        </a:solidFill>
        <a:latin typeface="Arial" charset="0"/>
        <a:ea typeface="宋体" charset="-122"/>
        <a:cs typeface="+mn-cs"/>
      </a:defRPr>
    </a:lvl5pPr>
    <a:lvl6pPr marL="2286000" algn="l" defTabSz="914400" rtl="0" eaLnBrk="1" latinLnBrk="0" hangingPunct="1">
      <a:defRPr sz="3200" kern="1200">
        <a:solidFill>
          <a:schemeClr val="tx1"/>
        </a:solidFill>
        <a:latin typeface="Arial" charset="0"/>
        <a:ea typeface="宋体" charset="-122"/>
        <a:cs typeface="+mn-cs"/>
      </a:defRPr>
    </a:lvl6pPr>
    <a:lvl7pPr marL="2743200" algn="l" defTabSz="914400" rtl="0" eaLnBrk="1" latinLnBrk="0" hangingPunct="1">
      <a:defRPr sz="3200" kern="1200">
        <a:solidFill>
          <a:schemeClr val="tx1"/>
        </a:solidFill>
        <a:latin typeface="Arial" charset="0"/>
        <a:ea typeface="宋体" charset="-122"/>
        <a:cs typeface="+mn-cs"/>
      </a:defRPr>
    </a:lvl7pPr>
    <a:lvl8pPr marL="3200400" algn="l" defTabSz="914400" rtl="0" eaLnBrk="1" latinLnBrk="0" hangingPunct="1">
      <a:defRPr sz="3200" kern="1200">
        <a:solidFill>
          <a:schemeClr val="tx1"/>
        </a:solidFill>
        <a:latin typeface="Arial" charset="0"/>
        <a:ea typeface="宋体" charset="-122"/>
        <a:cs typeface="+mn-cs"/>
      </a:defRPr>
    </a:lvl8pPr>
    <a:lvl9pPr marL="3657600" algn="l" defTabSz="914400" rtl="0" eaLnBrk="1" latinLnBrk="0" hangingPunct="1">
      <a:defRPr sz="3200"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91" autoAdjust="0"/>
    <p:restoredTop sz="94641" autoAdjust="0"/>
  </p:normalViewPr>
  <p:slideViewPr>
    <p:cSldViewPr>
      <p:cViewPr varScale="1">
        <p:scale>
          <a:sx n="84" d="100"/>
          <a:sy n="84" d="100"/>
        </p:scale>
        <p:origin x="-1152" y="66"/>
      </p:cViewPr>
      <p:guideLst>
        <p:guide orient="horz" pos="2160"/>
        <p:guide pos="2880"/>
      </p:guideLst>
    </p:cSldViewPr>
  </p:slideViewPr>
  <p:outlineViewPr>
    <p:cViewPr>
      <p:scale>
        <a:sx n="33" d="100"/>
        <a:sy n="33" d="100"/>
      </p:scale>
      <p:origin x="0" y="3402"/>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78" d="100"/>
          <a:sy n="78" d="100"/>
        </p:scale>
        <p:origin x="-3246"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notesMaster" Target="notesMasters/notesMaster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ea typeface="+mn-ea"/>
              </a:defRPr>
            </a:lvl1pPr>
          </a:lstStyle>
          <a:p>
            <a:pPr>
              <a:defRPr/>
            </a:pPr>
            <a:fld id="{DFDCBBFC-4FC4-4F72-A2BD-146476B9911C}" type="datetimeFigureOut">
              <a:rPr lang="zh-CN" altLang="en-US"/>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ea typeface="+mn-ea"/>
              </a:defRPr>
            </a:lvl1pPr>
          </a:lstStyle>
          <a:p>
            <a:pPr>
              <a:defRPr/>
            </a:pPr>
            <a:fld id="{7AF46253-02FB-457B-A215-4A9967B19C3B}"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629841" y="2505075"/>
            <a:ext cx="3868340"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2505075"/>
            <a:ext cx="3887391"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8" name="页脚占位符 7"/>
          <p:cNvSpPr>
            <a:spLocks noGrp="1"/>
          </p:cNvSpPr>
          <p:nvPr>
            <p:ph type="ftr" sz="quarter" idx="11"/>
          </p:nvPr>
        </p:nvSpPr>
        <p:spPr/>
        <p:txBody>
          <a:bodyPr/>
          <a:lstStyle/>
          <a:p>
            <a:pPr lvl="0" eaLnBrk="1" hangingPunct="1"/>
            <a:endParaRPr lang="zh-CN" altLang="en-US" dirty="0"/>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4" name="页脚占位符 3"/>
          <p:cNvSpPr>
            <a:spLocks noGrp="1"/>
          </p:cNvSpPr>
          <p:nvPr>
            <p:ph type="ftr" sz="quarter" idx="11"/>
          </p:nvPr>
        </p:nvSpPr>
        <p:spPr/>
        <p:txBody>
          <a:bodyPr/>
          <a:lstStyle/>
          <a:p>
            <a:pPr lvl="0" eaLnBrk="1" hangingPunct="1"/>
            <a:endParaRPr lang="zh-CN" altLang="en-US" dirty="0"/>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3" name="页脚占位符 2"/>
          <p:cNvSpPr>
            <a:spLocks noGrp="1"/>
          </p:cNvSpPr>
          <p:nvPr>
            <p:ph type="ftr" sz="quarter" idx="11"/>
          </p:nvPr>
        </p:nvSpPr>
        <p:spPr/>
        <p:txBody>
          <a:bodyPr/>
          <a:lstStyle/>
          <a:p>
            <a:pPr lvl="0" eaLnBrk="1" hangingPunct="1"/>
            <a:endParaRPr lang="zh-CN" altLang="en-US" dirty="0"/>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987425"/>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sp>
        <p:nvSpPr>
          <p:cNvPr id="1026" name="Rectangle 2"/>
          <p:cNvSpPr>
            <a:spLocks noGrp="1"/>
          </p:cNvSpPr>
          <p:nvPr>
            <p:ph type="title"/>
          </p:nvPr>
        </p:nvSpPr>
        <p:spPr>
          <a:xfrm>
            <a:off x="457200" y="274638"/>
            <a:ext cx="8229600" cy="1143000"/>
          </a:xfrm>
          <a:prstGeom prst="rect">
            <a:avLst/>
          </a:prstGeom>
          <a:noFill/>
          <a:ln w="9525">
            <a:noFill/>
            <a:miter/>
          </a:ln>
        </p:spPr>
        <p:txBody>
          <a:bodyPr anchor="ctr"/>
          <a:p>
            <a:pPr lvl="0"/>
            <a:r>
              <a:rPr lang="zh-CN" altLang="en-US"/>
              <a:t>单击此处编辑母版标题样式</a:t>
            </a:r>
            <a:endParaRPr lang="zh-CN" altLang="en-US"/>
          </a:p>
        </p:txBody>
      </p:sp>
      <p:sp>
        <p:nvSpPr>
          <p:cNvPr id="1027" name="Rectangle 3"/>
          <p:cNvSpPr>
            <a:spLocks noGrp="1"/>
          </p:cNvSpPr>
          <p:nvPr>
            <p:ph type="body" idx="1"/>
          </p:nvPr>
        </p:nvSpPr>
        <p:spPr>
          <a:xfrm>
            <a:off x="457200" y="1600200"/>
            <a:ext cx="8229600" cy="4525963"/>
          </a:xfrm>
          <a:prstGeom prst="rect">
            <a:avLst/>
          </a:prstGeom>
          <a:noFill/>
          <a:ln w="9525">
            <a:noFill/>
            <a:miter/>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Rectangle 4"/>
          <p:cNvSpPr>
            <a:spLocks noGrp="1"/>
          </p:cNvSpPr>
          <p:nvPr>
            <p:ph type="dt" sz="half" idx="2"/>
          </p:nvPr>
        </p:nvSpPr>
        <p:spPr>
          <a:xfrm>
            <a:off x="457200" y="6245225"/>
            <a:ext cx="2133600" cy="476250"/>
          </a:xfrm>
          <a:prstGeom prst="rect">
            <a:avLst/>
          </a:prstGeom>
          <a:noFill/>
          <a:ln w="9525">
            <a:noFill/>
            <a:miter/>
          </a:ln>
        </p:spPr>
        <p:txBody>
          <a:bodyPr/>
          <a:lstStyle>
            <a:lvl1pPr>
              <a:defRPr sz="1400"/>
            </a:lvl1pPr>
          </a:lstStyle>
          <a:p>
            <a:pPr lvl="0" eaLnBrk="1" hangingPunct="1"/>
            <a:fld id="{BB962C8B-B14F-4D97-AF65-F5344CB8AC3E}" type="datetime1">
              <a:rPr lang="zh-CN" altLang="en-US" dirty="0"/>
            </a:fld>
            <a:endParaRPr lang="zh-CN" altLang="en-US" dirty="0"/>
          </a:p>
        </p:txBody>
      </p:sp>
      <p:sp>
        <p:nvSpPr>
          <p:cNvPr id="1029" name="Rectangle 5"/>
          <p:cNvSpPr>
            <a:spLocks noGrp="1"/>
          </p:cNvSpPr>
          <p:nvPr>
            <p:ph type="ftr" sz="quarter" idx="3"/>
          </p:nvPr>
        </p:nvSpPr>
        <p:spPr>
          <a:xfrm>
            <a:off x="3124200" y="6245225"/>
            <a:ext cx="2895600" cy="476250"/>
          </a:xfrm>
          <a:prstGeom prst="rect">
            <a:avLst/>
          </a:prstGeom>
          <a:noFill/>
          <a:ln w="9525">
            <a:noFill/>
            <a:miter/>
          </a:ln>
        </p:spPr>
        <p:txBody>
          <a:bodyPr/>
          <a:lstStyle>
            <a:lvl1pPr algn="ctr">
              <a:defRPr sz="1400"/>
            </a:lvl1pPr>
          </a:lstStyle>
          <a:p>
            <a:pPr lvl="0" eaLnBrk="1" hangingPunct="1"/>
            <a:endParaRPr lang="zh-CN" altLang="en-US" dirty="0"/>
          </a:p>
        </p:txBody>
      </p:sp>
      <p:sp>
        <p:nvSpPr>
          <p:cNvPr id="1030" name="Rectangle 6"/>
          <p:cNvSpPr>
            <a:spLocks noGrp="1"/>
          </p:cNvSpPr>
          <p:nvPr>
            <p:ph type="sldNum" sz="quarter" idx="4"/>
          </p:nvPr>
        </p:nvSpPr>
        <p:spPr>
          <a:xfrm>
            <a:off x="6553200" y="6245225"/>
            <a:ext cx="2133600" cy="476250"/>
          </a:xfrm>
          <a:prstGeom prst="rect">
            <a:avLst/>
          </a:prstGeom>
          <a:noFill/>
          <a:ln w="9525">
            <a:noFill/>
            <a:miter/>
          </a:ln>
        </p:spPr>
        <p:txBody>
          <a:bodyPr/>
          <a:lstStyle>
            <a:lvl1pPr algn="r">
              <a:defRPr sz="1400"/>
            </a:lvl1pPr>
          </a:lstStyle>
          <a:p>
            <a:pPr lvl="0" eaLnBrk="1" hangingPunct="1"/>
            <a:fld id="{9A0DB2DC-4C9A-4742-B13C-FB6460FD3503}" type="slidenum">
              <a:rPr lang="zh-CN" altLang="en-US" dirty="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0" fontAlgn="base" latinLnBrk="0" hangingPunct="0">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0" fontAlgn="base" latinLnBrk="0" hangingPunct="0">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1.jpeg"/><Relationship Id="rId1" Type="http://schemas.openxmlformats.org/officeDocument/2006/relationships/image" Target="../media/image10.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3.jpeg"/><Relationship Id="rId1" Type="http://schemas.openxmlformats.org/officeDocument/2006/relationships/image" Target="../media/image1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5.jpeg"/><Relationship Id="rId1" Type="http://schemas.openxmlformats.org/officeDocument/2006/relationships/image" Target="../media/image1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jpeg"/><Relationship Id="rId1"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6.jpeg"/><Relationship Id="rId1" Type="http://schemas.openxmlformats.org/officeDocument/2006/relationships/image" Target="../media/image5.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preferRelativeResize="0">
            <a:picLocks noChangeArrowheads="1"/>
          </p:cNvPicPr>
          <p:nvPr/>
        </p:nvPicPr>
        <p:blipFill>
          <a:blip r:embed="rId1" cstate="print"/>
          <a:srcRect b="19682"/>
          <a:stretch>
            <a:fillRect/>
          </a:stretch>
        </p:blipFill>
        <p:spPr bwMode="auto">
          <a:xfrm>
            <a:off x="899592" y="2204864"/>
            <a:ext cx="7611889" cy="3118793"/>
          </a:xfrm>
          <a:prstGeom prst="rect">
            <a:avLst/>
          </a:prstGeom>
          <a:noFill/>
          <a:ln w="9525" cap="flat">
            <a:noFill/>
            <a:prstDash val="solid"/>
            <a:miter lim="800000"/>
            <a:headEnd type="none" w="med" len="med"/>
            <a:tailEnd type="none" w="med" len="med"/>
          </a:ln>
          <a:effectLst/>
        </p:spPr>
      </p:pic>
      <p:sp>
        <p:nvSpPr>
          <p:cNvPr id="2052" name="Line 3"/>
          <p:cNvSpPr>
            <a:spLocks noChangeShapeType="1"/>
          </p:cNvSpPr>
          <p:nvPr/>
        </p:nvSpPr>
        <p:spPr bwMode="auto">
          <a:xfrm>
            <a:off x="1475656" y="1628800"/>
            <a:ext cx="6986587" cy="0"/>
          </a:xfrm>
          <a:prstGeom prst="line">
            <a:avLst/>
          </a:prstGeom>
          <a:noFill/>
          <a:ln w="28575" cap="flat">
            <a:solidFill>
              <a:srgbClr val="000000"/>
            </a:solidFill>
            <a:prstDash val="solid"/>
            <a:round/>
            <a:headEnd type="none" w="med" len="med"/>
            <a:tailEnd type="none" w="med" len="med"/>
          </a:ln>
        </p:spPr>
        <p:txBody>
          <a:bodyPr wrap="none"/>
          <a:lstStyle/>
          <a:p>
            <a:endParaRPr lang="zh-CN" altLang="en-US"/>
          </a:p>
        </p:txBody>
      </p:sp>
      <p:sp>
        <p:nvSpPr>
          <p:cNvPr id="2053" name="TextBox 3"/>
          <p:cNvSpPr>
            <a:spLocks noChangeArrowheads="1"/>
          </p:cNvSpPr>
          <p:nvPr/>
        </p:nvSpPr>
        <p:spPr bwMode="auto">
          <a:xfrm>
            <a:off x="683568" y="836712"/>
            <a:ext cx="8101012" cy="762000"/>
          </a:xfrm>
          <a:prstGeom prst="rect">
            <a:avLst/>
          </a:prstGeom>
          <a:noFill/>
          <a:ln w="9525" cap="flat">
            <a:noFill/>
            <a:prstDash val="solid"/>
            <a:miter lim="800000"/>
            <a:headEnd type="none" w="med" len="med"/>
            <a:tailEnd type="none" w="med" len="med"/>
          </a:ln>
          <a:effectLst/>
        </p:spPr>
        <p:txBody>
          <a:bodyPr>
            <a:spAutoFit/>
          </a:bodyPr>
          <a:lstStyle/>
          <a:p>
            <a:pPr algn="ctr" eaLnBrk="0" hangingPunct="0"/>
            <a:r>
              <a:rPr lang="zh-CN" sz="4000" b="1" dirty="0" smtClean="0">
                <a:solidFill>
                  <a:schemeClr val="hlink"/>
                </a:solidFill>
                <a:latin typeface="黑体" pitchFamily="49" charset="-122"/>
                <a:ea typeface="黑体" pitchFamily="49" charset="-122"/>
              </a:rPr>
              <a:t> </a:t>
            </a:r>
            <a:r>
              <a:rPr lang="zh-CN" sz="4400" b="1" dirty="0" smtClean="0">
                <a:solidFill>
                  <a:srgbClr val="FF0000"/>
                </a:solidFill>
                <a:latin typeface="黑体" pitchFamily="49" charset="-122"/>
                <a:ea typeface="黑体" pitchFamily="49" charset="-122"/>
              </a:rPr>
              <a:t> </a:t>
            </a:r>
            <a:r>
              <a:rPr lang="zh-CN" sz="4000" b="1" dirty="0">
                <a:solidFill>
                  <a:srgbClr val="FF0000"/>
                </a:solidFill>
                <a:latin typeface="黑体" pitchFamily="49" charset="-122"/>
                <a:ea typeface="黑体" pitchFamily="49" charset="-122"/>
              </a:rPr>
              <a:t>黄河颂</a:t>
            </a:r>
          </a:p>
        </p:txBody>
      </p:sp>
      <p:sp>
        <p:nvSpPr>
          <p:cNvPr id="7" name="矩形 6"/>
          <p:cNvSpPr/>
          <p:nvPr/>
        </p:nvSpPr>
        <p:spPr>
          <a:xfrm>
            <a:off x="6588224" y="1628800"/>
            <a:ext cx="1261884" cy="523220"/>
          </a:xfrm>
          <a:prstGeom prst="rect">
            <a:avLst/>
          </a:prstGeom>
        </p:spPr>
        <p:txBody>
          <a:bodyPr wrap="none">
            <a:spAutoFit/>
          </a:bodyPr>
          <a:lstStyle/>
          <a:p>
            <a:r>
              <a:rPr lang="zh-CN" altLang="zh-CN" sz="2800" b="1" dirty="0" smtClean="0">
                <a:latin typeface="微软雅黑" pitchFamily="34" charset="-122"/>
                <a:ea typeface="微软雅黑" pitchFamily="34" charset="-122"/>
              </a:rPr>
              <a:t>光未然</a:t>
            </a:r>
            <a:endParaRPr lang="zh-CN" altLang="en-US" sz="2800" b="1" dirty="0">
              <a:latin typeface="微软雅黑" pitchFamily="34" charset="-122"/>
              <a:ea typeface="微软雅黑" pitchFamily="34" charset="-122"/>
            </a:endParaRPr>
          </a:p>
        </p:txBody>
      </p:sp>
      <p:sp>
        <p:nvSpPr>
          <p:cNvPr id="6" name="矩形 5"/>
          <p:cNvSpPr/>
          <p:nvPr/>
        </p:nvSpPr>
        <p:spPr>
          <a:xfrm>
            <a:off x="827584" y="260648"/>
            <a:ext cx="4572000" cy="369332"/>
          </a:xfrm>
          <a:prstGeom prst="rect">
            <a:avLst/>
          </a:prstGeom>
        </p:spPr>
        <p:txBody>
          <a:bodyPr>
            <a:spAutoFit/>
          </a:bodyPr>
          <a:lstStyle/>
          <a:p>
            <a:r>
              <a:rPr lang="zh-CN" altLang="en-US" sz="1800" dirty="0" smtClean="0">
                <a:solidFill>
                  <a:srgbClr val="FF0000"/>
                </a:solidFill>
                <a:latin typeface="楷体" pitchFamily="49" charset="-122"/>
                <a:ea typeface="楷体" pitchFamily="49" charset="-122"/>
              </a:rPr>
              <a:t>七年级语文</a:t>
            </a:r>
            <a:r>
              <a:rPr lang="en-US" altLang="zh-CN" sz="1800" dirty="0" smtClean="0">
                <a:solidFill>
                  <a:srgbClr val="FF0000"/>
                </a:solidFill>
                <a:latin typeface="楷体" pitchFamily="49" charset="-122"/>
                <a:ea typeface="楷体" pitchFamily="49" charset="-122"/>
              </a:rPr>
              <a:t>·</a:t>
            </a:r>
            <a:r>
              <a:rPr lang="zh-CN" altLang="en-US" sz="1800" dirty="0" smtClean="0">
                <a:solidFill>
                  <a:srgbClr val="FF0000"/>
                </a:solidFill>
                <a:latin typeface="楷体" pitchFamily="49" charset="-122"/>
                <a:ea typeface="楷体" pitchFamily="49" charset="-122"/>
              </a:rPr>
              <a:t>下  新课标</a:t>
            </a:r>
            <a:r>
              <a:rPr lang="en-US" altLang="zh-CN" sz="1800" dirty="0" smtClean="0">
                <a:solidFill>
                  <a:srgbClr val="FF0000"/>
                </a:solidFill>
                <a:latin typeface="楷体" pitchFamily="49" charset="-122"/>
                <a:ea typeface="楷体" pitchFamily="49" charset="-122"/>
              </a:rPr>
              <a:t>[</a:t>
            </a:r>
            <a:r>
              <a:rPr lang="zh-CN" altLang="en-US" sz="1800" dirty="0" smtClean="0">
                <a:solidFill>
                  <a:srgbClr val="FF0000"/>
                </a:solidFill>
                <a:latin typeface="楷体" pitchFamily="49" charset="-122"/>
                <a:ea typeface="楷体" pitchFamily="49" charset="-122"/>
              </a:rPr>
              <a:t>人</a:t>
            </a:r>
            <a:r>
              <a:rPr lang="en-US" altLang="zh-CN" sz="1800" dirty="0" smtClean="0">
                <a:solidFill>
                  <a:srgbClr val="FF0000"/>
                </a:solidFill>
                <a:latin typeface="楷体" pitchFamily="49" charset="-122"/>
                <a:ea typeface="楷体" pitchFamily="49" charset="-122"/>
              </a:rPr>
              <a:t>]</a:t>
            </a:r>
            <a:endParaRPr lang="zh-CN" altLang="en-US" sz="1800" dirty="0">
              <a:solidFill>
                <a:srgbClr val="FF0000"/>
              </a:solidFill>
              <a:latin typeface="楷体" pitchFamily="49" charset="-122"/>
              <a:ea typeface="楷体"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052"/>
                                        </p:tgtEl>
                                        <p:attrNameLst>
                                          <p:attrName>style.visibility</p:attrName>
                                        </p:attrNameLst>
                                      </p:cBhvr>
                                      <p:to>
                                        <p:strVal val="visible"/>
                                      </p:to>
                                    </p:set>
                                    <p:animEffect transition="in" filter="slide(fromBottom)">
                                      <p:cBhvr>
                                        <p:cTn id="7" dur="500"/>
                                        <p:tgtEl>
                                          <p:spTgt spid="2052"/>
                                        </p:tgtEl>
                                      </p:cBhvr>
                                    </p:animEffect>
                                  </p:childTnLst>
                                </p:cTn>
                              </p:par>
                            </p:childTnLst>
                          </p:cTn>
                        </p:par>
                      </p:childTnLst>
                    </p:cTn>
                  </p:par>
                  <p:par>
                    <p:cTn id="8" fill="hold">
                      <p:stCondLst>
                        <p:cond delay="indefinite"/>
                      </p:stCondLst>
                      <p:childTnLst>
                        <p:par>
                          <p:cTn id="9" fill="hold">
                            <p:stCondLst>
                              <p:cond delay="0"/>
                            </p:stCondLst>
                            <p:childTnLst>
                              <p:par>
                                <p:cTn id="10" presetID="49" presetClass="entr" presetSubtype="0" decel="10000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 calcmode="lin" valueType="num">
                                      <p:cBhvr>
                                        <p:cTn id="14" dur="500" fill="hold"/>
                                        <p:tgtEl>
                                          <p:spTgt spid="7"/>
                                        </p:tgtEl>
                                        <p:attrNameLst>
                                          <p:attrName>style.rotation</p:attrName>
                                        </p:attrNameLst>
                                      </p:cBhvr>
                                      <p:tavLst>
                                        <p:tav tm="0">
                                          <p:val>
                                            <p:fltVal val="360"/>
                                          </p:val>
                                        </p:tav>
                                        <p:tav tm="100000">
                                          <p:val>
                                            <p:fltVal val="0"/>
                                          </p:val>
                                        </p:tav>
                                      </p:tavLst>
                                    </p:anim>
                                    <p:animEffect transition="in" filter="fade">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29" presetClass="entr" presetSubtype="0" fill="hold" nodeType="clickEffect">
                                  <p:stCondLst>
                                    <p:cond delay="0"/>
                                  </p:stCondLst>
                                  <p:childTnLst>
                                    <p:set>
                                      <p:cBhvr>
                                        <p:cTn id="19" dur="1" fill="hold">
                                          <p:stCondLst>
                                            <p:cond delay="0"/>
                                          </p:stCondLst>
                                        </p:cTn>
                                        <p:tgtEl>
                                          <p:spTgt spid="2050"/>
                                        </p:tgtEl>
                                        <p:attrNameLst>
                                          <p:attrName>style.visibility</p:attrName>
                                        </p:attrNameLst>
                                      </p:cBhvr>
                                      <p:to>
                                        <p:strVal val="visible"/>
                                      </p:to>
                                    </p:set>
                                    <p:anim calcmode="lin" valueType="num">
                                      <p:cBhvr>
                                        <p:cTn id="20" dur="1000" fill="hold"/>
                                        <p:tgtEl>
                                          <p:spTgt spid="2050"/>
                                        </p:tgtEl>
                                        <p:attrNameLst>
                                          <p:attrName>ppt_x</p:attrName>
                                        </p:attrNameLst>
                                      </p:cBhvr>
                                      <p:tavLst>
                                        <p:tav tm="0">
                                          <p:val>
                                            <p:strVal val="#ppt_x-.2"/>
                                          </p:val>
                                        </p:tav>
                                        <p:tav tm="100000">
                                          <p:val>
                                            <p:strVal val="#ppt_x"/>
                                          </p:val>
                                        </p:tav>
                                      </p:tavLst>
                                    </p:anim>
                                    <p:anim calcmode="lin" valueType="num">
                                      <p:cBhvr>
                                        <p:cTn id="21" dur="1000" fill="hold"/>
                                        <p:tgtEl>
                                          <p:spTgt spid="2050"/>
                                        </p:tgtEl>
                                        <p:attrNameLst>
                                          <p:attrName>ppt_y</p:attrName>
                                        </p:attrNameLst>
                                      </p:cBhvr>
                                      <p:tavLst>
                                        <p:tav tm="0">
                                          <p:val>
                                            <p:strVal val="#ppt_y"/>
                                          </p:val>
                                        </p:tav>
                                        <p:tav tm="100000">
                                          <p:val>
                                            <p:strVal val="#ppt_y"/>
                                          </p:val>
                                        </p:tav>
                                      </p:tavLst>
                                    </p:anim>
                                    <p:animEffect transition="in" filter="wipe(right)" prLst="gradientSize: 0.1">
                                      <p:cBhvr>
                                        <p:cTn id="22" dur="10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2" grpId="0" animBg="1"/>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39"/>
            <a:ext cx="3024336"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2698175"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欣赏诗歌语言美</a:t>
            </a:r>
            <a:endParaRPr lang="zh-CN" altLang="en-US" sz="2800" b="1" dirty="0">
              <a:latin typeface="微软雅黑" pitchFamily="34" charset="-122"/>
              <a:ea typeface="微软雅黑" pitchFamily="34" charset="-122"/>
            </a:endParaRPr>
          </a:p>
        </p:txBody>
      </p:sp>
      <p:pic>
        <p:nvPicPr>
          <p:cNvPr id="30722" name="Picture 2" descr="C:\Users\Administrator\Desktop\课件图片\花边21\QQ截图20160323193958.png"/>
          <p:cNvPicPr>
            <a:picLocks noChangeAspect="1" noChangeArrowheads="1"/>
          </p:cNvPicPr>
          <p:nvPr/>
        </p:nvPicPr>
        <p:blipFill>
          <a:blip r:embed="rId1" cstate="print"/>
          <a:srcRect/>
          <a:stretch>
            <a:fillRect/>
          </a:stretch>
        </p:blipFill>
        <p:spPr bwMode="auto">
          <a:xfrm>
            <a:off x="251520" y="1124744"/>
            <a:ext cx="8640960" cy="4968552"/>
          </a:xfrm>
          <a:prstGeom prst="rect">
            <a:avLst/>
          </a:prstGeom>
          <a:noFill/>
        </p:spPr>
      </p:pic>
      <p:sp>
        <p:nvSpPr>
          <p:cNvPr id="30723" name="Rectangle 3"/>
          <p:cNvSpPr>
            <a:spLocks noChangeArrowheads="1"/>
          </p:cNvSpPr>
          <p:nvPr/>
        </p:nvSpPr>
        <p:spPr bwMode="auto">
          <a:xfrm>
            <a:off x="467544" y="1412776"/>
            <a:ext cx="7056784" cy="3970318"/>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1.</a:t>
            </a:r>
            <a:r>
              <a:rPr kumimoji="0" lang="zh-CN" altLang="en-US"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歌词中反复出现的“啊</a:t>
            </a:r>
            <a:r>
              <a:rPr kumimoji="0" lang="en-US" altLang="zh-CN"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黄河</a:t>
            </a:r>
            <a:r>
              <a:rPr kumimoji="0" lang="en-US" altLang="zh-CN"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起了怎样的作用</a:t>
            </a:r>
            <a:r>
              <a:rPr kumimoji="0" lang="en-US" altLang="zh-CN"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endParaRPr kumimoji="0" lang="en-US" altLang="zh-CN"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lang="en-US" altLang="zh-CN" sz="2400" dirty="0" smtClean="0">
                <a:solidFill>
                  <a:srgbClr val="000000"/>
                </a:solidFill>
                <a:latin typeface="微软雅黑" pitchFamily="34" charset="-122"/>
                <a:ea typeface="微软雅黑" pitchFamily="34" charset="-122"/>
                <a:cs typeface="Times New Roman" pitchFamily="18" charset="0"/>
              </a:rPr>
              <a:t>   </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把握“啊</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黄河</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在结构上的作用。“啊</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黄河</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反复出现</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把歌词主体部分从“啊</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黄河</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你是中华民族的摇篮”到“将要在你的哺育下</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发扬滋长”分为三个层次</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依次是</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黄河养育了中华民族</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黄河保卫了中华民族</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黄河还将激励着中华民族。由实到虚</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环环相扣</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逐步深入。</a:t>
            </a: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30723">
                                            <p:txEl>
                                              <p:pRg st="1" end="1"/>
                                            </p:txEl>
                                          </p:spTgt>
                                        </p:tgtEl>
                                        <p:attrNameLst>
                                          <p:attrName>style.visibility</p:attrName>
                                        </p:attrNameLst>
                                      </p:cBhvr>
                                      <p:to>
                                        <p:strVal val="visible"/>
                                      </p:to>
                                    </p:set>
                                    <p:anim calcmode="lin" valueType="num">
                                      <p:cBhvr>
                                        <p:cTn id="7" dur="1000" fill="hold"/>
                                        <p:tgtEl>
                                          <p:spTgt spid="30723">
                                            <p:txEl>
                                              <p:pRg st="1" end="1"/>
                                            </p:txEl>
                                          </p:spTgt>
                                        </p:tgtEl>
                                        <p:attrNameLst>
                                          <p:attrName>ppt_x</p:attrName>
                                        </p:attrNameLst>
                                      </p:cBhvr>
                                      <p:tavLst>
                                        <p:tav tm="0">
                                          <p:val>
                                            <p:strVal val="#ppt_x-.2"/>
                                          </p:val>
                                        </p:tav>
                                        <p:tav tm="100000">
                                          <p:val>
                                            <p:strVal val="#ppt_x"/>
                                          </p:val>
                                        </p:tav>
                                      </p:tavLst>
                                    </p:anim>
                                    <p:anim calcmode="lin" valueType="num">
                                      <p:cBhvr>
                                        <p:cTn id="8" dur="1000" fill="hold"/>
                                        <p:tgtEl>
                                          <p:spTgt spid="30723">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3072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39"/>
            <a:ext cx="3024336"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2698175"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欣赏诗歌语言美</a:t>
            </a:r>
            <a:endParaRPr lang="zh-CN" altLang="en-US" sz="2800" b="1" dirty="0">
              <a:latin typeface="微软雅黑" pitchFamily="34" charset="-122"/>
              <a:ea typeface="微软雅黑" pitchFamily="34" charset="-122"/>
            </a:endParaRPr>
          </a:p>
        </p:txBody>
      </p:sp>
      <p:pic>
        <p:nvPicPr>
          <p:cNvPr id="32769" name="Picture 1" descr="C:\Users\Administrator\Desktop\课件图片\花边\QQ截图20160926103925.png"/>
          <p:cNvPicPr>
            <a:picLocks noChangeAspect="1" noChangeArrowheads="1"/>
          </p:cNvPicPr>
          <p:nvPr/>
        </p:nvPicPr>
        <p:blipFill>
          <a:blip r:embed="rId1" cstate="print"/>
          <a:srcRect/>
          <a:stretch>
            <a:fillRect/>
          </a:stretch>
        </p:blipFill>
        <p:spPr bwMode="auto">
          <a:xfrm>
            <a:off x="683568" y="1268760"/>
            <a:ext cx="7776864" cy="3816424"/>
          </a:xfrm>
          <a:prstGeom prst="rect">
            <a:avLst/>
          </a:prstGeom>
          <a:noFill/>
        </p:spPr>
      </p:pic>
      <p:sp>
        <p:nvSpPr>
          <p:cNvPr id="32770" name="Rectangle 2"/>
          <p:cNvSpPr>
            <a:spLocks noChangeArrowheads="1"/>
          </p:cNvSpPr>
          <p:nvPr/>
        </p:nvSpPr>
        <p:spPr bwMode="auto">
          <a:xfrm>
            <a:off x="1187624" y="1844824"/>
            <a:ext cx="6696744" cy="2308324"/>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2.</a:t>
            </a:r>
            <a:r>
              <a:rPr kumimoji="0" lang="zh-CN" altLang="en-US"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如何理解黄河是“摇篮”</a:t>
            </a:r>
            <a:r>
              <a:rPr kumimoji="0" lang="en-US" altLang="zh-CN"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是“屏障”</a:t>
            </a:r>
            <a:r>
              <a:rPr kumimoji="0" lang="en-US" altLang="zh-CN"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endParaRPr kumimoji="0" lang="en-US" altLang="zh-CN"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lang="en-US" altLang="zh-CN" sz="2400" dirty="0" smtClean="0">
                <a:solidFill>
                  <a:srgbClr val="000000"/>
                </a:solidFill>
                <a:latin typeface="微软雅黑" pitchFamily="34" charset="-122"/>
                <a:ea typeface="微软雅黑" pitchFamily="34" charset="-122"/>
                <a:cs typeface="Times New Roman" pitchFamily="18" charset="0"/>
              </a:rPr>
              <a:t>    </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黄河天险在地理位置上可作为军事屏障</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黄河的伟大坚强精神</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更足以成为民族精神上的城防</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这是中华民族抵御外侮的制胜法宝。</a:t>
            </a: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pic>
        <p:nvPicPr>
          <p:cNvPr id="9" name="Picture 71"/>
          <p:cNvPicPr preferRelativeResize="0">
            <a:picLocks noChangeArrowheads="1"/>
          </p:cNvPicPr>
          <p:nvPr/>
        </p:nvPicPr>
        <p:blipFill>
          <a:blip r:embed="rId2" cstate="print"/>
          <a:srcRect/>
          <a:stretch>
            <a:fillRect/>
          </a:stretch>
        </p:blipFill>
        <p:spPr bwMode="auto">
          <a:xfrm>
            <a:off x="3491880" y="4293096"/>
            <a:ext cx="4530725" cy="1742901"/>
          </a:xfrm>
          <a:prstGeom prst="rect">
            <a:avLst/>
          </a:prstGeom>
          <a:noFill/>
          <a:ln w="9525" cap="flat">
            <a:noFill/>
            <a:prstDash val="solid"/>
            <a:miter lim="800000"/>
            <a:headEnd type="none" w="med" len="med"/>
            <a:tailEnd type="none" w="med" len="me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32770">
                                            <p:txEl>
                                              <p:pRg st="1" end="1"/>
                                            </p:txEl>
                                          </p:spTgt>
                                        </p:tgtEl>
                                        <p:attrNameLst>
                                          <p:attrName>style.visibility</p:attrName>
                                        </p:attrNameLst>
                                      </p:cBhvr>
                                      <p:to>
                                        <p:strVal val="visible"/>
                                      </p:to>
                                    </p:set>
                                    <p:anim calcmode="lin" valueType="num">
                                      <p:cBhvr>
                                        <p:cTn id="7" dur="500" fill="hold"/>
                                        <p:tgtEl>
                                          <p:spTgt spid="32770">
                                            <p:txEl>
                                              <p:pRg st="1" end="1"/>
                                            </p:txEl>
                                          </p:spTgt>
                                        </p:tgtEl>
                                        <p:attrNameLst>
                                          <p:attrName>ppt_w</p:attrName>
                                        </p:attrNameLst>
                                      </p:cBhvr>
                                      <p:tavLst>
                                        <p:tav tm="0">
                                          <p:val>
                                            <p:fltVal val="0"/>
                                          </p:val>
                                        </p:tav>
                                        <p:tav tm="100000">
                                          <p:val>
                                            <p:strVal val="#ppt_w"/>
                                          </p:val>
                                        </p:tav>
                                      </p:tavLst>
                                    </p:anim>
                                    <p:anim calcmode="lin" valueType="num">
                                      <p:cBhvr>
                                        <p:cTn id="8" dur="500" fill="hold"/>
                                        <p:tgtEl>
                                          <p:spTgt spid="32770">
                                            <p:txEl>
                                              <p:pRg st="1" end="1"/>
                                            </p:txEl>
                                          </p:spTgt>
                                        </p:tgtEl>
                                        <p:attrNameLst>
                                          <p:attrName>ppt_h</p:attrName>
                                        </p:attrNameLst>
                                      </p:cBhvr>
                                      <p:tavLst>
                                        <p:tav tm="0">
                                          <p:val>
                                            <p:fltVal val="0"/>
                                          </p:val>
                                        </p:tav>
                                        <p:tav tm="100000">
                                          <p:val>
                                            <p:strVal val="#ppt_h"/>
                                          </p:val>
                                        </p:tav>
                                      </p:tavLst>
                                    </p:anim>
                                    <p:anim calcmode="lin" valueType="num">
                                      <p:cBhvr>
                                        <p:cTn id="9" dur="500" fill="hold"/>
                                        <p:tgtEl>
                                          <p:spTgt spid="32770">
                                            <p:txEl>
                                              <p:pRg st="1" end="1"/>
                                            </p:txEl>
                                          </p:spTgt>
                                        </p:tgtEl>
                                        <p:attrNameLst>
                                          <p:attrName>style.rotation</p:attrName>
                                        </p:attrNameLst>
                                      </p:cBhvr>
                                      <p:tavLst>
                                        <p:tav tm="0">
                                          <p:val>
                                            <p:fltVal val="360"/>
                                          </p:val>
                                        </p:tav>
                                        <p:tav tm="100000">
                                          <p:val>
                                            <p:fltVal val="0"/>
                                          </p:val>
                                        </p:tav>
                                      </p:tavLst>
                                    </p:anim>
                                    <p:animEffect transition="in" filter="fade">
                                      <p:cBhvr>
                                        <p:cTn id="10" dur="500"/>
                                        <p:tgtEl>
                                          <p:spTgt spid="32770">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50" presetClass="entr" presetSubtype="0" decel="10000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p:cTn id="15" dur="1000" fill="hold"/>
                                        <p:tgtEl>
                                          <p:spTgt spid="9"/>
                                        </p:tgtEl>
                                        <p:attrNameLst>
                                          <p:attrName>ppt_w</p:attrName>
                                        </p:attrNameLst>
                                      </p:cBhvr>
                                      <p:tavLst>
                                        <p:tav tm="0">
                                          <p:val>
                                            <p:strVal val="#ppt_w+.3"/>
                                          </p:val>
                                        </p:tav>
                                        <p:tav tm="100000">
                                          <p:val>
                                            <p:strVal val="#ppt_w"/>
                                          </p:val>
                                        </p:tav>
                                      </p:tavLst>
                                    </p:anim>
                                    <p:anim calcmode="lin" valueType="num">
                                      <p:cBhvr>
                                        <p:cTn id="16" dur="1000" fill="hold"/>
                                        <p:tgtEl>
                                          <p:spTgt spid="9"/>
                                        </p:tgtEl>
                                        <p:attrNameLst>
                                          <p:attrName>ppt_h</p:attrName>
                                        </p:attrNameLst>
                                      </p:cBhvr>
                                      <p:tavLst>
                                        <p:tav tm="0">
                                          <p:val>
                                            <p:strVal val="#ppt_h"/>
                                          </p:val>
                                        </p:tav>
                                        <p:tav tm="100000">
                                          <p:val>
                                            <p:strVal val="#ppt_h"/>
                                          </p:val>
                                        </p:tav>
                                      </p:tavLst>
                                    </p:anim>
                                    <p:animEffect transition="in" filter="fade">
                                      <p:cBhvr>
                                        <p:cTn id="17"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39"/>
            <a:ext cx="3024336"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2698175"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欣赏诗歌语言美</a:t>
            </a:r>
            <a:endParaRPr lang="zh-CN" altLang="en-US" sz="2800" b="1" dirty="0">
              <a:latin typeface="微软雅黑" pitchFamily="34" charset="-122"/>
              <a:ea typeface="微软雅黑" pitchFamily="34" charset="-122"/>
            </a:endParaRPr>
          </a:p>
        </p:txBody>
      </p:sp>
      <p:sp>
        <p:nvSpPr>
          <p:cNvPr id="9" name="圆角矩形 8"/>
          <p:cNvSpPr/>
          <p:nvPr/>
        </p:nvSpPr>
        <p:spPr>
          <a:xfrm>
            <a:off x="683568" y="1124744"/>
            <a:ext cx="7992888" cy="4752528"/>
          </a:xfrm>
          <a:prstGeom prst="roundRect">
            <a:avLst>
              <a:gd name="adj" fmla="val 10006"/>
            </a:avLst>
          </a:prstGeom>
          <a:solidFill>
            <a:srgbClr val="4BACC6"/>
          </a:solidFill>
          <a:ln w="25400" cap="flat" cmpd="sng" algn="ctr">
            <a:noFill/>
            <a:prstDash val="solid"/>
          </a:ln>
          <a:effectLst>
            <a:outerShdw dist="38100" algn="l" rotWithShape="0">
              <a:prstClr val="black">
                <a:alpha val="49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10" name="圆角矩形 9"/>
          <p:cNvSpPr/>
          <p:nvPr/>
        </p:nvSpPr>
        <p:spPr>
          <a:xfrm>
            <a:off x="899592" y="1268760"/>
            <a:ext cx="7632848" cy="4464495"/>
          </a:xfrm>
          <a:prstGeom prst="roundRect">
            <a:avLst>
              <a:gd name="adj" fmla="val 10006"/>
            </a:avLst>
          </a:prstGeom>
          <a:solidFill>
            <a:sysClr val="window" lastClr="FFFFFF"/>
          </a:solidFill>
          <a:ln w="25400" cap="flat" cmpd="sng" algn="ctr">
            <a:noFill/>
            <a:prstDash val="solid"/>
          </a:ln>
          <a:effectLst>
            <a:innerShdw blurRad="63500" dist="25400" dir="13500000">
              <a:prstClr val="black">
                <a:alpha val="61000"/>
              </a:prstClr>
            </a:inn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3793" name="Rectangle 1"/>
          <p:cNvSpPr>
            <a:spLocks noChangeArrowheads="1"/>
          </p:cNvSpPr>
          <p:nvPr/>
        </p:nvSpPr>
        <p:spPr bwMode="auto">
          <a:xfrm>
            <a:off x="1043608" y="1412776"/>
            <a:ext cx="7056784" cy="4192943"/>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3.</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如何理解黄河“向南北两岸</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伸出千万条铁的臂膀”</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endParaRPr kumimoji="0" lang="en-US" altLang="zh-CN"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lang="en-US" altLang="zh-CN" sz="2000" dirty="0" smtClean="0">
                <a:solidFill>
                  <a:srgbClr val="000000"/>
                </a:solidFill>
                <a:latin typeface="微软雅黑" pitchFamily="34" charset="-122"/>
                <a:ea typeface="微软雅黑" pitchFamily="34" charset="-122"/>
                <a:cs typeface="Times New Roman" pitchFamily="18" charset="0"/>
              </a:rPr>
              <a:t>    </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对黄河“向南北两岸</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伸出千万条铁的臂膀”一句的理解</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首先应该明确句中的“臂膀”指的是什么。其次</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应该和诗歌结合起来理解。</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从全句看</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这是一个比喻句</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把黄河比喻为一个巨人</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黄河主流是巨人的躯干</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黄河流域中的无数条支流就是“巨人”身上千万条“铁的臂膀”。如此巨人</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一泻万丈</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浩浩荡荡”</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体现了气势磅礴、勇不可当的气度和力量</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正足以激发民族的精神和信念。</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33793">
                                            <p:txEl>
                                              <p:pRg st="1" end="1"/>
                                            </p:txEl>
                                          </p:spTgt>
                                        </p:tgtEl>
                                        <p:attrNameLst>
                                          <p:attrName>style.visibility</p:attrName>
                                        </p:attrNameLst>
                                      </p:cBhvr>
                                      <p:to>
                                        <p:strVal val="visible"/>
                                      </p:to>
                                    </p:set>
                                    <p:animEffect transition="in" filter="wedge">
                                      <p:cBhvr>
                                        <p:cTn id="7" dur="2000"/>
                                        <p:tgtEl>
                                          <p:spTgt spid="33793">
                                            <p:txEl>
                                              <p:pRg st="1" end="1"/>
                                            </p:txEl>
                                          </p:spTgt>
                                        </p:tgtEl>
                                      </p:cBhvr>
                                    </p:animEffect>
                                  </p:childTnLst>
                                </p:cTn>
                              </p:par>
                              <p:par>
                                <p:cTn id="8" presetID="20" presetClass="entr" presetSubtype="0" fill="hold" nodeType="withEffect">
                                  <p:stCondLst>
                                    <p:cond delay="0"/>
                                  </p:stCondLst>
                                  <p:childTnLst>
                                    <p:set>
                                      <p:cBhvr>
                                        <p:cTn id="9" dur="1" fill="hold">
                                          <p:stCondLst>
                                            <p:cond delay="0"/>
                                          </p:stCondLst>
                                        </p:cTn>
                                        <p:tgtEl>
                                          <p:spTgt spid="33793">
                                            <p:txEl>
                                              <p:pRg st="2" end="2"/>
                                            </p:txEl>
                                          </p:spTgt>
                                        </p:tgtEl>
                                        <p:attrNameLst>
                                          <p:attrName>style.visibility</p:attrName>
                                        </p:attrNameLst>
                                      </p:cBhvr>
                                      <p:to>
                                        <p:strVal val="visible"/>
                                      </p:to>
                                    </p:set>
                                    <p:animEffect transition="in" filter="wedge">
                                      <p:cBhvr>
                                        <p:cTn id="10" dur="2000"/>
                                        <p:tgtEl>
                                          <p:spTgt spid="3379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39"/>
            <a:ext cx="3024336"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2698175"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欣赏诗歌语言美</a:t>
            </a:r>
            <a:endParaRPr lang="zh-CN" altLang="en-US" sz="2800" b="1" dirty="0">
              <a:latin typeface="微软雅黑" pitchFamily="34" charset="-122"/>
              <a:ea typeface="微软雅黑" pitchFamily="34" charset="-122"/>
            </a:endParaRPr>
          </a:p>
        </p:txBody>
      </p:sp>
      <p:sp>
        <p:nvSpPr>
          <p:cNvPr id="34817" name="Rectangle 1"/>
          <p:cNvSpPr>
            <a:spLocks noChangeArrowheads="1"/>
          </p:cNvSpPr>
          <p:nvPr/>
        </p:nvSpPr>
        <p:spPr bwMode="auto">
          <a:xfrm>
            <a:off x="1115616" y="1052736"/>
            <a:ext cx="6408712" cy="452431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4.</a:t>
            </a:r>
            <a:r>
              <a:rPr kumimoji="0" lang="zh-CN" altLang="en-US"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诗歌中多次出现第二人称“你”</a:t>
            </a:r>
            <a:r>
              <a:rPr kumimoji="0" lang="en-US" altLang="zh-CN"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这样写有什么好处</a:t>
            </a:r>
            <a:r>
              <a:rPr kumimoji="0" lang="en-US" altLang="zh-CN"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endParaRPr kumimoji="0" lang="en-US" altLang="zh-CN"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亲切、自然、直抒胸臆。</a:t>
            </a:r>
            <a:endPar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5.</a:t>
            </a:r>
            <a:r>
              <a:rPr kumimoji="0" lang="zh-CN" altLang="en-US"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诗歌结尾处“像你一样的伟大坚强”出现两次是否重复</a:t>
            </a:r>
            <a:r>
              <a:rPr kumimoji="0" lang="en-US" altLang="zh-CN"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为什么</a:t>
            </a:r>
            <a:r>
              <a:rPr kumimoji="0" lang="en-US" altLang="zh-CN"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endParaRPr kumimoji="0" lang="en-US" altLang="zh-CN"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lang="en-US" altLang="zh-CN" sz="2400" dirty="0" smtClean="0">
                <a:solidFill>
                  <a:srgbClr val="000000"/>
                </a:solidFill>
                <a:latin typeface="微软雅黑" pitchFamily="34" charset="-122"/>
                <a:ea typeface="微软雅黑" pitchFamily="34" charset="-122"/>
                <a:cs typeface="Times New Roman" pitchFamily="18" charset="0"/>
              </a:rPr>
              <a:t>   </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否。表达了中华儿女有着坚强不屈、斗争到底的民族精神。</a:t>
            </a: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pic>
        <p:nvPicPr>
          <p:cNvPr id="34818" name="Picture 2" descr="C:\Users\Administrator\Desktop\图片2.png"/>
          <p:cNvPicPr>
            <a:picLocks noChangeAspect="1" noChangeArrowheads="1"/>
          </p:cNvPicPr>
          <p:nvPr/>
        </p:nvPicPr>
        <p:blipFill>
          <a:blip r:embed="rId1" cstate="print"/>
          <a:srcRect/>
          <a:stretch>
            <a:fillRect/>
          </a:stretch>
        </p:blipFill>
        <p:spPr bwMode="auto">
          <a:xfrm>
            <a:off x="467544" y="2060848"/>
            <a:ext cx="819150" cy="819150"/>
          </a:xfrm>
          <a:prstGeom prst="rect">
            <a:avLst/>
          </a:prstGeom>
          <a:noFill/>
        </p:spPr>
      </p:pic>
      <p:sp>
        <p:nvSpPr>
          <p:cNvPr id="9" name="任意多边形 8"/>
          <p:cNvSpPr/>
          <p:nvPr/>
        </p:nvSpPr>
        <p:spPr>
          <a:xfrm>
            <a:off x="1472540" y="2798618"/>
            <a:ext cx="6412676" cy="740229"/>
          </a:xfrm>
          <a:custGeom>
            <a:avLst/>
            <a:gdLst>
              <a:gd name="connsiteX0" fmla="*/ 0 w 6412676"/>
              <a:gd name="connsiteY0" fmla="*/ 205839 h 740229"/>
              <a:gd name="connsiteX1" fmla="*/ 2090057 w 6412676"/>
              <a:gd name="connsiteY1" fmla="*/ 431470 h 740229"/>
              <a:gd name="connsiteX2" fmla="*/ 3633850 w 6412676"/>
              <a:gd name="connsiteY2" fmla="*/ 51460 h 740229"/>
              <a:gd name="connsiteX3" fmla="*/ 6412676 w 6412676"/>
              <a:gd name="connsiteY3" fmla="*/ 740229 h 740229"/>
            </a:gdLst>
            <a:ahLst/>
            <a:cxnLst>
              <a:cxn ang="0">
                <a:pos x="connsiteX0" y="connsiteY0"/>
              </a:cxn>
              <a:cxn ang="0">
                <a:pos x="connsiteX1" y="connsiteY1"/>
              </a:cxn>
              <a:cxn ang="0">
                <a:pos x="connsiteX2" y="connsiteY2"/>
              </a:cxn>
              <a:cxn ang="0">
                <a:pos x="connsiteX3" y="connsiteY3"/>
              </a:cxn>
            </a:cxnLst>
            <a:rect l="l" t="t" r="r" b="b"/>
            <a:pathLst>
              <a:path w="6412676" h="740229">
                <a:moveTo>
                  <a:pt x="0" y="205839"/>
                </a:moveTo>
                <a:cubicBezTo>
                  <a:pt x="742207" y="331519"/>
                  <a:pt x="1484415" y="457200"/>
                  <a:pt x="2090057" y="431470"/>
                </a:cubicBezTo>
                <a:cubicBezTo>
                  <a:pt x="2695699" y="405740"/>
                  <a:pt x="2913414" y="0"/>
                  <a:pt x="3633850" y="51460"/>
                </a:cubicBezTo>
                <a:cubicBezTo>
                  <a:pt x="4354286" y="102920"/>
                  <a:pt x="5383481" y="421574"/>
                  <a:pt x="6412676" y="740229"/>
                </a:cubicBezTo>
              </a:path>
            </a:pathLst>
          </a:custGeom>
          <a:ln w="38100">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圆角矩形标注 9"/>
          <p:cNvSpPr/>
          <p:nvPr/>
        </p:nvSpPr>
        <p:spPr>
          <a:xfrm>
            <a:off x="1475656" y="2204864"/>
            <a:ext cx="3384376" cy="576064"/>
          </a:xfrm>
          <a:prstGeom prst="wedgeRoundRectCallout">
            <a:avLst>
              <a:gd name="adj1" fmla="val 6887"/>
              <a:gd name="adj2" fmla="val -87987"/>
              <a:gd name="adj3" fmla="val 16667"/>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标注 10"/>
          <p:cNvSpPr/>
          <p:nvPr/>
        </p:nvSpPr>
        <p:spPr>
          <a:xfrm>
            <a:off x="1115616" y="4437112"/>
            <a:ext cx="6408712" cy="1152128"/>
          </a:xfrm>
          <a:prstGeom prst="wedgeRoundRectCallout">
            <a:avLst>
              <a:gd name="adj1" fmla="val 2329"/>
              <a:gd name="adj2" fmla="val -67372"/>
              <a:gd name="adj3" fmla="val 16667"/>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Picture 96"/>
          <p:cNvPicPr preferRelativeResize="0">
            <a:picLocks noChangeArrowheads="1"/>
          </p:cNvPicPr>
          <p:nvPr/>
        </p:nvPicPr>
        <p:blipFill>
          <a:blip r:embed="rId2" cstate="print"/>
          <a:srcRect b="6104"/>
          <a:stretch>
            <a:fillRect/>
          </a:stretch>
        </p:blipFill>
        <p:spPr bwMode="auto">
          <a:xfrm>
            <a:off x="5940152" y="1772816"/>
            <a:ext cx="2750840" cy="1512168"/>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4817">
                                            <p:txEl>
                                              <p:pRg st="1" end="1"/>
                                            </p:txEl>
                                          </p:spTgt>
                                        </p:tgtEl>
                                        <p:attrNameLst>
                                          <p:attrName>style.visibility</p:attrName>
                                        </p:attrNameLst>
                                      </p:cBhvr>
                                      <p:to>
                                        <p:strVal val="visible"/>
                                      </p:to>
                                    </p:set>
                                    <p:animEffect transition="in" filter="checkerboard(across)">
                                      <p:cBhvr>
                                        <p:cTn id="7" dur="500"/>
                                        <p:tgtEl>
                                          <p:spTgt spid="3481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34817">
                                            <p:txEl>
                                              <p:pRg st="4" end="4"/>
                                            </p:txEl>
                                          </p:spTgt>
                                        </p:tgtEl>
                                        <p:attrNameLst>
                                          <p:attrName>style.visibility</p:attrName>
                                        </p:attrNameLst>
                                      </p:cBhvr>
                                      <p:to>
                                        <p:strVal val="visible"/>
                                      </p:to>
                                    </p:set>
                                    <p:animEffect transition="in" filter="checkerboard(across)">
                                      <p:cBhvr>
                                        <p:cTn id="12" dur="500"/>
                                        <p:tgtEl>
                                          <p:spTgt spid="34817">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slide(fromBottom)">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39"/>
            <a:ext cx="3024336"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2698175"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欣赏诗歌语言美</a:t>
            </a:r>
            <a:endParaRPr lang="zh-CN" altLang="en-US" sz="2800" b="1" dirty="0">
              <a:latin typeface="微软雅黑" pitchFamily="34" charset="-122"/>
              <a:ea typeface="微软雅黑" pitchFamily="34" charset="-122"/>
            </a:endParaRPr>
          </a:p>
        </p:txBody>
      </p:sp>
      <p:pic>
        <p:nvPicPr>
          <p:cNvPr id="9" name="图片 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52536" y="908720"/>
            <a:ext cx="8424936" cy="5616624"/>
          </a:xfrm>
          <a:prstGeom prst="rect">
            <a:avLst/>
          </a:prstGeom>
          <a:effectLst>
            <a:reflection blurRad="6350" stA="52000" endA="300" endPos="35000" dir="5400000" sy="-100000" algn="bl" rotWithShape="0"/>
          </a:effectLst>
        </p:spPr>
      </p:pic>
      <p:sp>
        <p:nvSpPr>
          <p:cNvPr id="35841" name="Rectangle 1"/>
          <p:cNvSpPr>
            <a:spLocks noChangeArrowheads="1"/>
          </p:cNvSpPr>
          <p:nvPr/>
        </p:nvSpPr>
        <p:spPr bwMode="auto">
          <a:xfrm>
            <a:off x="755576" y="1741748"/>
            <a:ext cx="6228184" cy="2862322"/>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900" b="0" i="0" u="none" strike="noStrike" cap="none" normalizeH="0" baseline="0" dirty="0" smtClean="0">
                <a:ln>
                  <a:noFill/>
                </a:ln>
                <a:solidFill>
                  <a:srgbClr val="FF00FF"/>
                </a:solidFill>
                <a:effectLst/>
                <a:latin typeface="宋体" pitchFamily="2" charset="-122"/>
                <a:ea typeface="宋体" pitchFamily="2" charset="-122"/>
                <a:cs typeface="Times New Roman" pitchFamily="18" charset="0"/>
              </a:rPr>
              <a:t>　</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6.</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师概括本诗的语言特点。</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lang="en-US" altLang="zh-CN" sz="2000" dirty="0" smtClean="0">
                <a:solidFill>
                  <a:srgbClr val="000000"/>
                </a:solidFill>
                <a:latin typeface="微软雅黑" pitchFamily="34" charset="-122"/>
                <a:ea typeface="微软雅黑" pitchFamily="34" charset="-122"/>
                <a:cs typeface="Times New Roman" pitchFamily="18" charset="0"/>
              </a:rPr>
              <a:t>    </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在“颂黄河”部分</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诗人先把黄河比喻成“民族的摇篮”</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借以赞颂中华民族历史的悠久</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中华文化的博大精深。接着把黄河比喻为“民族的屏障”</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侧重黄河对中华民族的保卫作用而言。最后</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诗人把黄河比喻为一个巨人</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黄河的主干是“巨人”的躯干</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黄河的支流是“巨人”身上千万条“铁的臂膀”。同时歌颂了黄河“一泻万丈”“浩浩荡荡”的气势</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这些比喻形象生动地描绘了黄河的伟大、描绘了民族精神的伟大。</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pic>
        <p:nvPicPr>
          <p:cNvPr id="35842" name="Picture 2" descr="C:\Users\Administrator\Desktop\课件图片\人物肖像\4cb6653850bc10f4_副本.jp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flipH="1">
            <a:off x="7651552" y="1988840"/>
            <a:ext cx="1492448" cy="3916164"/>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35841">
                                            <p:txEl>
                                              <p:pRg st="1" end="1"/>
                                            </p:txEl>
                                          </p:spTgt>
                                        </p:tgtEl>
                                        <p:attrNameLst>
                                          <p:attrName>style.visibility</p:attrName>
                                        </p:attrNameLst>
                                      </p:cBhvr>
                                      <p:to>
                                        <p:strVal val="visible"/>
                                      </p:to>
                                    </p:set>
                                    <p:animEffect transition="in" filter="slide(fromBottom)">
                                      <p:cBhvr>
                                        <p:cTn id="7" dur="500"/>
                                        <p:tgtEl>
                                          <p:spTgt spid="3584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5" presetClass="entr" presetSubtype="0" fill="hold" nodeType="clickEffect">
                                  <p:stCondLst>
                                    <p:cond delay="0"/>
                                  </p:stCondLst>
                                  <p:childTnLst>
                                    <p:set>
                                      <p:cBhvr>
                                        <p:cTn id="11" dur="1" fill="hold">
                                          <p:stCondLst>
                                            <p:cond delay="0"/>
                                          </p:stCondLst>
                                        </p:cTn>
                                        <p:tgtEl>
                                          <p:spTgt spid="35842"/>
                                        </p:tgtEl>
                                        <p:attrNameLst>
                                          <p:attrName>style.visibility</p:attrName>
                                        </p:attrNameLst>
                                      </p:cBhvr>
                                      <p:to>
                                        <p:strVal val="visible"/>
                                      </p:to>
                                    </p:set>
                                    <p:anim calcmode="lin" valueType="num">
                                      <p:cBhvr>
                                        <p:cTn id="12" dur="500" decel="50000" fill="hold">
                                          <p:stCondLst>
                                            <p:cond delay="0"/>
                                          </p:stCondLst>
                                        </p:cTn>
                                        <p:tgtEl>
                                          <p:spTgt spid="35842"/>
                                        </p:tgtEl>
                                        <p:attrNameLst>
                                          <p:attrName>style.rotation</p:attrName>
                                        </p:attrNameLst>
                                      </p:cBhvr>
                                      <p:tavLst>
                                        <p:tav tm="0">
                                          <p:val>
                                            <p:fltVal val="-90"/>
                                          </p:val>
                                        </p:tav>
                                        <p:tav tm="100000">
                                          <p:val>
                                            <p:fltVal val="0"/>
                                          </p:val>
                                        </p:tav>
                                      </p:tavLst>
                                    </p:anim>
                                    <p:anim calcmode="lin" valueType="num">
                                      <p:cBhvr>
                                        <p:cTn id="13" dur="500" decel="50000" fill="hold">
                                          <p:stCondLst>
                                            <p:cond delay="0"/>
                                          </p:stCondLst>
                                        </p:cTn>
                                        <p:tgtEl>
                                          <p:spTgt spid="35842"/>
                                        </p:tgtEl>
                                        <p:attrNameLst>
                                          <p:attrName>ppt_w</p:attrName>
                                        </p:attrNameLst>
                                      </p:cBhvr>
                                      <p:tavLst>
                                        <p:tav tm="0">
                                          <p:val>
                                            <p:strVal val="#ppt_w"/>
                                          </p:val>
                                        </p:tav>
                                        <p:tav tm="100000">
                                          <p:val>
                                            <p:strVal val="#ppt_w*.05"/>
                                          </p:val>
                                        </p:tav>
                                      </p:tavLst>
                                    </p:anim>
                                    <p:anim calcmode="lin" valueType="num">
                                      <p:cBhvr>
                                        <p:cTn id="14" dur="500" accel="50000" fill="hold">
                                          <p:stCondLst>
                                            <p:cond delay="500"/>
                                          </p:stCondLst>
                                        </p:cTn>
                                        <p:tgtEl>
                                          <p:spTgt spid="35842"/>
                                        </p:tgtEl>
                                        <p:attrNameLst>
                                          <p:attrName>ppt_w</p:attrName>
                                        </p:attrNameLst>
                                      </p:cBhvr>
                                      <p:tavLst>
                                        <p:tav tm="0">
                                          <p:val>
                                            <p:strVal val="#ppt_w*.05"/>
                                          </p:val>
                                        </p:tav>
                                        <p:tav tm="100000">
                                          <p:val>
                                            <p:strVal val="#ppt_w"/>
                                          </p:val>
                                        </p:tav>
                                      </p:tavLst>
                                    </p:anim>
                                    <p:anim calcmode="lin" valueType="num">
                                      <p:cBhvr>
                                        <p:cTn id="15" dur="1000" fill="hold"/>
                                        <p:tgtEl>
                                          <p:spTgt spid="35842"/>
                                        </p:tgtEl>
                                        <p:attrNameLst>
                                          <p:attrName>ppt_h</p:attrName>
                                        </p:attrNameLst>
                                      </p:cBhvr>
                                      <p:tavLst>
                                        <p:tav tm="0">
                                          <p:val>
                                            <p:strVal val="#ppt_h"/>
                                          </p:val>
                                        </p:tav>
                                        <p:tav tm="100000">
                                          <p:val>
                                            <p:strVal val="#ppt_h"/>
                                          </p:val>
                                        </p:tav>
                                      </p:tavLst>
                                    </p:anim>
                                    <p:anim calcmode="lin" valueType="num">
                                      <p:cBhvr>
                                        <p:cTn id="16" dur="500" decel="50000" fill="hold">
                                          <p:stCondLst>
                                            <p:cond delay="0"/>
                                          </p:stCondLst>
                                        </p:cTn>
                                        <p:tgtEl>
                                          <p:spTgt spid="35842"/>
                                        </p:tgtEl>
                                        <p:attrNameLst>
                                          <p:attrName>ppt_x</p:attrName>
                                        </p:attrNameLst>
                                      </p:cBhvr>
                                      <p:tavLst>
                                        <p:tav tm="0">
                                          <p:val>
                                            <p:strVal val="#ppt_x+.4"/>
                                          </p:val>
                                        </p:tav>
                                        <p:tav tm="100000">
                                          <p:val>
                                            <p:strVal val="#ppt_x"/>
                                          </p:val>
                                        </p:tav>
                                      </p:tavLst>
                                    </p:anim>
                                    <p:anim calcmode="lin" valueType="num">
                                      <p:cBhvr>
                                        <p:cTn id="17" dur="500" decel="50000" fill="hold">
                                          <p:stCondLst>
                                            <p:cond delay="0"/>
                                          </p:stCondLst>
                                        </p:cTn>
                                        <p:tgtEl>
                                          <p:spTgt spid="35842"/>
                                        </p:tgtEl>
                                        <p:attrNameLst>
                                          <p:attrName>ppt_y</p:attrName>
                                        </p:attrNameLst>
                                      </p:cBhvr>
                                      <p:tavLst>
                                        <p:tav tm="0">
                                          <p:val>
                                            <p:strVal val="#ppt_y-.2"/>
                                          </p:val>
                                        </p:tav>
                                        <p:tav tm="100000">
                                          <p:val>
                                            <p:strVal val="#ppt_y+.1"/>
                                          </p:val>
                                        </p:tav>
                                      </p:tavLst>
                                    </p:anim>
                                    <p:anim calcmode="lin" valueType="num">
                                      <p:cBhvr>
                                        <p:cTn id="18" dur="500" accel="50000" fill="hold">
                                          <p:stCondLst>
                                            <p:cond delay="500"/>
                                          </p:stCondLst>
                                        </p:cTn>
                                        <p:tgtEl>
                                          <p:spTgt spid="35842"/>
                                        </p:tgtEl>
                                        <p:attrNameLst>
                                          <p:attrName>ppt_y</p:attrName>
                                        </p:attrNameLst>
                                      </p:cBhvr>
                                      <p:tavLst>
                                        <p:tav tm="0">
                                          <p:val>
                                            <p:strVal val="#ppt_y+.1"/>
                                          </p:val>
                                        </p:tav>
                                        <p:tav tm="100000">
                                          <p:val>
                                            <p:strVal val="#ppt_y"/>
                                          </p:val>
                                        </p:tav>
                                      </p:tavLst>
                                    </p:anim>
                                    <p:animEffect transition="in" filter="fade">
                                      <p:cBhvr>
                                        <p:cTn id="19" dur="1000" decel="50000">
                                          <p:stCondLst>
                                            <p:cond delay="0"/>
                                          </p:stCondLst>
                                        </p:cTn>
                                        <p:tgtEl>
                                          <p:spTgt spid="358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38"/>
            <a:ext cx="1944216"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拓展迁移</a:t>
            </a:r>
            <a:endParaRPr lang="zh-CN" altLang="en-US" sz="2800" b="1" dirty="0">
              <a:latin typeface="微软雅黑" pitchFamily="34" charset="-122"/>
              <a:ea typeface="微软雅黑" pitchFamily="34" charset="-122"/>
            </a:endParaRPr>
          </a:p>
        </p:txBody>
      </p:sp>
      <p:sp>
        <p:nvSpPr>
          <p:cNvPr id="9" name="矩形 8"/>
          <p:cNvSpPr/>
          <p:nvPr/>
        </p:nvSpPr>
        <p:spPr>
          <a:xfrm>
            <a:off x="3419872" y="188640"/>
            <a:ext cx="8064896" cy="707886"/>
          </a:xfrm>
          <a:prstGeom prst="rect">
            <a:avLst/>
          </a:prstGeom>
        </p:spPr>
        <p:txBody>
          <a:bodyPr wrap="square">
            <a:spAutoFit/>
          </a:bodyPr>
          <a:lstStyle/>
          <a:p>
            <a:r>
              <a:rPr lang="zh-CN" altLang="zh-CN" sz="2000" dirty="0" smtClean="0">
                <a:solidFill>
                  <a:srgbClr val="FF0000"/>
                </a:solidFill>
                <a:latin typeface="微软雅黑" pitchFamily="34" charset="-122"/>
                <a:ea typeface="微软雅黑" pitchFamily="34" charset="-122"/>
              </a:rPr>
              <a:t>用“我欣赏这首诗</a:t>
            </a:r>
            <a:r>
              <a:rPr lang="zh-CN" altLang="zh-CN" sz="2000" u="sng" dirty="0" smtClean="0">
                <a:solidFill>
                  <a:srgbClr val="FF0000"/>
                </a:solidFill>
                <a:latin typeface="微软雅黑" pitchFamily="34" charset="-122"/>
                <a:ea typeface="微软雅黑" pitchFamily="34" charset="-122"/>
              </a:rPr>
              <a:t>　　　　</a:t>
            </a:r>
            <a:r>
              <a:rPr lang="en-US" altLang="zh-CN" sz="2000" dirty="0" smtClean="0">
                <a:solidFill>
                  <a:srgbClr val="FF0000"/>
                </a:solidFill>
                <a:latin typeface="微软雅黑" pitchFamily="34" charset="-122"/>
                <a:ea typeface="微软雅黑" pitchFamily="34" charset="-122"/>
              </a:rPr>
              <a:t>,</a:t>
            </a:r>
            <a:r>
              <a:rPr lang="zh-CN" altLang="zh-CN" sz="2000" dirty="0" smtClean="0">
                <a:solidFill>
                  <a:srgbClr val="FF0000"/>
                </a:solidFill>
                <a:latin typeface="微软雅黑" pitchFamily="34" charset="-122"/>
                <a:ea typeface="微软雅黑" pitchFamily="34" charset="-122"/>
              </a:rPr>
              <a:t>因为</a:t>
            </a:r>
            <a:r>
              <a:rPr lang="zh-CN" altLang="zh-CN" sz="2000" u="sng" dirty="0" smtClean="0">
                <a:solidFill>
                  <a:srgbClr val="FF0000"/>
                </a:solidFill>
                <a:latin typeface="微软雅黑" pitchFamily="34" charset="-122"/>
                <a:ea typeface="微软雅黑" pitchFamily="34" charset="-122"/>
              </a:rPr>
              <a:t>　　　　</a:t>
            </a:r>
            <a:r>
              <a:rPr lang="zh-CN" altLang="zh-CN" sz="2000" dirty="0" smtClean="0">
                <a:solidFill>
                  <a:srgbClr val="FF0000"/>
                </a:solidFill>
                <a:latin typeface="微软雅黑" pitchFamily="34" charset="-122"/>
                <a:ea typeface="微软雅黑" pitchFamily="34" charset="-122"/>
              </a:rPr>
              <a:t>”</a:t>
            </a:r>
            <a:endParaRPr lang="en-US" altLang="zh-CN" sz="2000" dirty="0" smtClean="0">
              <a:solidFill>
                <a:srgbClr val="FF0000"/>
              </a:solidFill>
              <a:latin typeface="微软雅黑" pitchFamily="34" charset="-122"/>
              <a:ea typeface="微软雅黑" pitchFamily="34" charset="-122"/>
            </a:endParaRPr>
          </a:p>
          <a:p>
            <a:r>
              <a:rPr lang="zh-CN" altLang="zh-CN" sz="2000" dirty="0" smtClean="0">
                <a:solidFill>
                  <a:srgbClr val="FF0000"/>
                </a:solidFill>
                <a:latin typeface="微软雅黑" pitchFamily="34" charset="-122"/>
                <a:ea typeface="微软雅黑" pitchFamily="34" charset="-122"/>
              </a:rPr>
              <a:t>的句式说话。</a:t>
            </a:r>
            <a:endParaRPr lang="zh-CN" altLang="en-US" sz="2000" dirty="0">
              <a:solidFill>
                <a:srgbClr val="FF0000"/>
              </a:solidFill>
              <a:latin typeface="微软雅黑" pitchFamily="34" charset="-122"/>
              <a:ea typeface="微软雅黑" pitchFamily="34" charset="-122"/>
            </a:endParaRPr>
          </a:p>
        </p:txBody>
      </p:sp>
      <p:sp>
        <p:nvSpPr>
          <p:cNvPr id="36865" name="Rectangle 1"/>
          <p:cNvSpPr>
            <a:spLocks noChangeArrowheads="1"/>
          </p:cNvSpPr>
          <p:nvPr/>
        </p:nvSpPr>
        <p:spPr bwMode="auto">
          <a:xfrm>
            <a:off x="395536" y="1052736"/>
            <a:ext cx="8280920" cy="5170646"/>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生</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我欣赏这首诗优美的旋律</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因为它汩汩而下</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让人读着读着</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不觉低声吟唱</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从心里流出音符</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流出诗情</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真可谓“黄河之水心上来</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奔流到海不复回”。</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生</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2:</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我欣赏这首诗形象的语言</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因为它勾勒了黄河的轮廓</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形神兼备</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让我这个从未见过黄河的人</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也不觉怦然心动</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想一睹黄河英雄般的风采。</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生</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3:</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我欣赏这首诗铿锵的韵律</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因为它有雄浑奔放的旋律、鲜明的节奏、洪亮的音节、错落的句式</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引人高歌</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催人奋进。</a:t>
            </a:r>
            <a:endPar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生</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4:</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我欣赏这首诗的画面</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因为它为我们呈现了黄河立体的美</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近远结合</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纵横相接</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全方位展现了黄河独特的美</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雄浑的美、壮阔的美、蜿蜒的美</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使我们真切感受到黄河的磅礴气势、勇不可当的气度和力量</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这足以激发每一位华夏儿女的民族精神和信念</a:t>
            </a:r>
            <a:r>
              <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rPr>
              <a:t> </a:t>
            </a:r>
          </a:p>
        </p:txBody>
      </p:sp>
      <p:sp>
        <p:nvSpPr>
          <p:cNvPr id="10" name="圆角矩形 9"/>
          <p:cNvSpPr/>
          <p:nvPr/>
        </p:nvSpPr>
        <p:spPr>
          <a:xfrm>
            <a:off x="251520" y="980728"/>
            <a:ext cx="8496944" cy="5256584"/>
          </a:xfrm>
          <a:prstGeom prst="round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36865">
                                            <p:txEl>
                                              <p:pRg st="0" end="0"/>
                                            </p:txEl>
                                          </p:spTgt>
                                        </p:tgtEl>
                                        <p:attrNameLst>
                                          <p:attrName>style.visibility</p:attrName>
                                        </p:attrNameLst>
                                      </p:cBhvr>
                                      <p:to>
                                        <p:strVal val="visible"/>
                                      </p:to>
                                    </p:set>
                                    <p:anim calcmode="lin" valueType="num">
                                      <p:cBhvr>
                                        <p:cTn id="7" dur="1000" fill="hold"/>
                                        <p:tgtEl>
                                          <p:spTgt spid="36865">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36865">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36865">
                                            <p:txEl>
                                              <p:pRg st="0" end="0"/>
                                            </p:txEl>
                                          </p:spTgt>
                                        </p:tgtEl>
                                      </p:cBhvr>
                                    </p:animEffect>
                                  </p:childTnLst>
                                </p:cTn>
                              </p:par>
                              <p:par>
                                <p:cTn id="10" presetID="55" presetClass="entr" presetSubtype="0" fill="hold" nodeType="withEffect">
                                  <p:stCondLst>
                                    <p:cond delay="0"/>
                                  </p:stCondLst>
                                  <p:childTnLst>
                                    <p:set>
                                      <p:cBhvr>
                                        <p:cTn id="11" dur="1" fill="hold">
                                          <p:stCondLst>
                                            <p:cond delay="0"/>
                                          </p:stCondLst>
                                        </p:cTn>
                                        <p:tgtEl>
                                          <p:spTgt spid="36865">
                                            <p:txEl>
                                              <p:pRg st="1" end="1"/>
                                            </p:txEl>
                                          </p:spTgt>
                                        </p:tgtEl>
                                        <p:attrNameLst>
                                          <p:attrName>style.visibility</p:attrName>
                                        </p:attrNameLst>
                                      </p:cBhvr>
                                      <p:to>
                                        <p:strVal val="visible"/>
                                      </p:to>
                                    </p:set>
                                    <p:anim calcmode="lin" valueType="num">
                                      <p:cBhvr>
                                        <p:cTn id="12" dur="1000" fill="hold"/>
                                        <p:tgtEl>
                                          <p:spTgt spid="36865">
                                            <p:txEl>
                                              <p:pRg st="1" end="1"/>
                                            </p:txEl>
                                          </p:spTgt>
                                        </p:tgtEl>
                                        <p:attrNameLst>
                                          <p:attrName>ppt_w</p:attrName>
                                        </p:attrNameLst>
                                      </p:cBhvr>
                                      <p:tavLst>
                                        <p:tav tm="0">
                                          <p:val>
                                            <p:strVal val="#ppt_w*0.70"/>
                                          </p:val>
                                        </p:tav>
                                        <p:tav tm="100000">
                                          <p:val>
                                            <p:strVal val="#ppt_w"/>
                                          </p:val>
                                        </p:tav>
                                      </p:tavLst>
                                    </p:anim>
                                    <p:anim calcmode="lin" valueType="num">
                                      <p:cBhvr>
                                        <p:cTn id="13" dur="1000" fill="hold"/>
                                        <p:tgtEl>
                                          <p:spTgt spid="36865">
                                            <p:txEl>
                                              <p:pRg st="1" end="1"/>
                                            </p:txEl>
                                          </p:spTgt>
                                        </p:tgtEl>
                                        <p:attrNameLst>
                                          <p:attrName>ppt_h</p:attrName>
                                        </p:attrNameLst>
                                      </p:cBhvr>
                                      <p:tavLst>
                                        <p:tav tm="0">
                                          <p:val>
                                            <p:strVal val="#ppt_h"/>
                                          </p:val>
                                        </p:tav>
                                        <p:tav tm="100000">
                                          <p:val>
                                            <p:strVal val="#ppt_h"/>
                                          </p:val>
                                        </p:tav>
                                      </p:tavLst>
                                    </p:anim>
                                    <p:animEffect transition="in" filter="fade">
                                      <p:cBhvr>
                                        <p:cTn id="14" dur="1000"/>
                                        <p:tgtEl>
                                          <p:spTgt spid="36865">
                                            <p:txEl>
                                              <p:pRg st="1" end="1"/>
                                            </p:txEl>
                                          </p:spTgt>
                                        </p:tgtEl>
                                      </p:cBhvr>
                                    </p:animEffect>
                                  </p:childTnLst>
                                </p:cTn>
                              </p:par>
                              <p:par>
                                <p:cTn id="15" presetID="55" presetClass="entr" presetSubtype="0" fill="hold" nodeType="withEffect">
                                  <p:stCondLst>
                                    <p:cond delay="0"/>
                                  </p:stCondLst>
                                  <p:childTnLst>
                                    <p:set>
                                      <p:cBhvr>
                                        <p:cTn id="16" dur="1" fill="hold">
                                          <p:stCondLst>
                                            <p:cond delay="0"/>
                                          </p:stCondLst>
                                        </p:cTn>
                                        <p:tgtEl>
                                          <p:spTgt spid="36865">
                                            <p:txEl>
                                              <p:pRg st="2" end="2"/>
                                            </p:txEl>
                                          </p:spTgt>
                                        </p:tgtEl>
                                        <p:attrNameLst>
                                          <p:attrName>style.visibility</p:attrName>
                                        </p:attrNameLst>
                                      </p:cBhvr>
                                      <p:to>
                                        <p:strVal val="visible"/>
                                      </p:to>
                                    </p:set>
                                    <p:anim calcmode="lin" valueType="num">
                                      <p:cBhvr>
                                        <p:cTn id="17" dur="1000" fill="hold"/>
                                        <p:tgtEl>
                                          <p:spTgt spid="36865">
                                            <p:txEl>
                                              <p:pRg st="2" end="2"/>
                                            </p:txEl>
                                          </p:spTgt>
                                        </p:tgtEl>
                                        <p:attrNameLst>
                                          <p:attrName>ppt_w</p:attrName>
                                        </p:attrNameLst>
                                      </p:cBhvr>
                                      <p:tavLst>
                                        <p:tav tm="0">
                                          <p:val>
                                            <p:strVal val="#ppt_w*0.70"/>
                                          </p:val>
                                        </p:tav>
                                        <p:tav tm="100000">
                                          <p:val>
                                            <p:strVal val="#ppt_w"/>
                                          </p:val>
                                        </p:tav>
                                      </p:tavLst>
                                    </p:anim>
                                    <p:anim calcmode="lin" valueType="num">
                                      <p:cBhvr>
                                        <p:cTn id="18" dur="1000" fill="hold"/>
                                        <p:tgtEl>
                                          <p:spTgt spid="36865">
                                            <p:txEl>
                                              <p:pRg st="2" end="2"/>
                                            </p:txEl>
                                          </p:spTgt>
                                        </p:tgtEl>
                                        <p:attrNameLst>
                                          <p:attrName>ppt_h</p:attrName>
                                        </p:attrNameLst>
                                      </p:cBhvr>
                                      <p:tavLst>
                                        <p:tav tm="0">
                                          <p:val>
                                            <p:strVal val="#ppt_h"/>
                                          </p:val>
                                        </p:tav>
                                        <p:tav tm="100000">
                                          <p:val>
                                            <p:strVal val="#ppt_h"/>
                                          </p:val>
                                        </p:tav>
                                      </p:tavLst>
                                    </p:anim>
                                    <p:animEffect transition="in" filter="fade">
                                      <p:cBhvr>
                                        <p:cTn id="19" dur="1000"/>
                                        <p:tgtEl>
                                          <p:spTgt spid="36865">
                                            <p:txEl>
                                              <p:pRg st="2" end="2"/>
                                            </p:txEl>
                                          </p:spTgt>
                                        </p:tgtEl>
                                      </p:cBhvr>
                                    </p:animEffect>
                                  </p:childTnLst>
                                </p:cTn>
                              </p:par>
                              <p:par>
                                <p:cTn id="20" presetID="55" presetClass="entr" presetSubtype="0" fill="hold" nodeType="withEffect">
                                  <p:stCondLst>
                                    <p:cond delay="0"/>
                                  </p:stCondLst>
                                  <p:childTnLst>
                                    <p:set>
                                      <p:cBhvr>
                                        <p:cTn id="21" dur="1" fill="hold">
                                          <p:stCondLst>
                                            <p:cond delay="0"/>
                                          </p:stCondLst>
                                        </p:cTn>
                                        <p:tgtEl>
                                          <p:spTgt spid="36865">
                                            <p:txEl>
                                              <p:pRg st="3" end="3"/>
                                            </p:txEl>
                                          </p:spTgt>
                                        </p:tgtEl>
                                        <p:attrNameLst>
                                          <p:attrName>style.visibility</p:attrName>
                                        </p:attrNameLst>
                                      </p:cBhvr>
                                      <p:to>
                                        <p:strVal val="visible"/>
                                      </p:to>
                                    </p:set>
                                    <p:anim calcmode="lin" valueType="num">
                                      <p:cBhvr>
                                        <p:cTn id="22" dur="1000" fill="hold"/>
                                        <p:tgtEl>
                                          <p:spTgt spid="36865">
                                            <p:txEl>
                                              <p:pRg st="3" end="3"/>
                                            </p:txEl>
                                          </p:spTgt>
                                        </p:tgtEl>
                                        <p:attrNameLst>
                                          <p:attrName>ppt_w</p:attrName>
                                        </p:attrNameLst>
                                      </p:cBhvr>
                                      <p:tavLst>
                                        <p:tav tm="0">
                                          <p:val>
                                            <p:strVal val="#ppt_w*0.70"/>
                                          </p:val>
                                        </p:tav>
                                        <p:tav tm="100000">
                                          <p:val>
                                            <p:strVal val="#ppt_w"/>
                                          </p:val>
                                        </p:tav>
                                      </p:tavLst>
                                    </p:anim>
                                    <p:anim calcmode="lin" valueType="num">
                                      <p:cBhvr>
                                        <p:cTn id="23" dur="1000" fill="hold"/>
                                        <p:tgtEl>
                                          <p:spTgt spid="36865">
                                            <p:txEl>
                                              <p:pRg st="3" end="3"/>
                                            </p:txEl>
                                          </p:spTgt>
                                        </p:tgtEl>
                                        <p:attrNameLst>
                                          <p:attrName>ppt_h</p:attrName>
                                        </p:attrNameLst>
                                      </p:cBhvr>
                                      <p:tavLst>
                                        <p:tav tm="0">
                                          <p:val>
                                            <p:strVal val="#ppt_h"/>
                                          </p:val>
                                        </p:tav>
                                        <p:tav tm="100000">
                                          <p:val>
                                            <p:strVal val="#ppt_h"/>
                                          </p:val>
                                        </p:tav>
                                      </p:tavLst>
                                    </p:anim>
                                    <p:animEffect transition="in" filter="fade">
                                      <p:cBhvr>
                                        <p:cTn id="24" dur="1000"/>
                                        <p:tgtEl>
                                          <p:spTgt spid="3686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38"/>
            <a:ext cx="1944216"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拓展迁移</a:t>
            </a:r>
            <a:endParaRPr lang="zh-CN" altLang="en-US" sz="2800" b="1" dirty="0">
              <a:latin typeface="微软雅黑" pitchFamily="34" charset="-122"/>
              <a:ea typeface="微软雅黑" pitchFamily="34" charset="-122"/>
            </a:endParaRPr>
          </a:p>
        </p:txBody>
      </p:sp>
      <p:sp>
        <p:nvSpPr>
          <p:cNvPr id="37889" name="Rectangle 1"/>
          <p:cNvSpPr>
            <a:spLocks noChangeArrowheads="1"/>
          </p:cNvSpPr>
          <p:nvPr/>
        </p:nvSpPr>
        <p:spPr bwMode="auto">
          <a:xfrm>
            <a:off x="539552" y="908720"/>
            <a:ext cx="7992888" cy="5170646"/>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生</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5:</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我欣赏这首诗的语言美</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特别是修辞的运用。如把黄河比喻为“中华民族的摇篮”</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是说黄河哺育滋养了世代炎黄子孙</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把黄河比喻为“民族的屏障”</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既写出了黄河天险在地理上的战略意义</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也写出了黄河的伟大坚强精神已成为民族精神上的城防</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把黄河比喻为一个巨人</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那“千万条铁的臂膀”就是黄河的无数支流。诗歌是语言的艺术</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语言的好与差决定着诗歌艺术成就的高低。修辞手法的运用</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更好地表达了黄河的气势及其对中华民族的伟大贡献。</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lang="en-US" altLang="zh-CN" sz="2000" dirty="0" smtClean="0">
                <a:solidFill>
                  <a:srgbClr val="000000"/>
                </a:solidFill>
                <a:latin typeface="微软雅黑" pitchFamily="34" charset="-122"/>
                <a:ea typeface="微软雅黑" pitchFamily="34" charset="-122"/>
                <a:cs typeface="Times New Roman" pitchFamily="18" charset="0"/>
              </a:rPr>
              <a:t>    </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美是多元的</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横看成岭侧成峰”</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同学们要以富于个性化的眼光发现诗歌独特的美。美在旋律</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美在语言</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美在画面</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美在风格</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美在意象</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美在情感</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真是美不胜收。让我们齐诵这首诗歌。</a:t>
            </a:r>
            <a:endPar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p:txBody>
      </p:sp>
      <p:sp>
        <p:nvSpPr>
          <p:cNvPr id="9" name="对角圆角矩形 8"/>
          <p:cNvSpPr/>
          <p:nvPr/>
        </p:nvSpPr>
        <p:spPr>
          <a:xfrm>
            <a:off x="395536" y="980728"/>
            <a:ext cx="8208912" cy="5184576"/>
          </a:xfrm>
          <a:prstGeom prst="round2Diag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37889">
                                            <p:txEl>
                                              <p:pRg st="2" end="2"/>
                                            </p:txEl>
                                          </p:spTgt>
                                        </p:tgtEl>
                                        <p:attrNameLst>
                                          <p:attrName>style.visibility</p:attrName>
                                        </p:attrNameLst>
                                      </p:cBhvr>
                                      <p:to>
                                        <p:strVal val="visible"/>
                                      </p:to>
                                    </p:set>
                                    <p:anim calcmode="lin" valueType="num">
                                      <p:cBhvr>
                                        <p:cTn id="7" dur="1000" fill="hold"/>
                                        <p:tgtEl>
                                          <p:spTgt spid="37889">
                                            <p:txEl>
                                              <p:pRg st="2" end="2"/>
                                            </p:txEl>
                                          </p:spTgt>
                                        </p:tgtEl>
                                        <p:attrNameLst>
                                          <p:attrName>ppt_x</p:attrName>
                                        </p:attrNameLst>
                                      </p:cBhvr>
                                      <p:tavLst>
                                        <p:tav tm="0">
                                          <p:val>
                                            <p:strVal val="#ppt_x-.2"/>
                                          </p:val>
                                        </p:tav>
                                        <p:tav tm="100000">
                                          <p:val>
                                            <p:strVal val="#ppt_x"/>
                                          </p:val>
                                        </p:tav>
                                      </p:tavLst>
                                    </p:anim>
                                    <p:anim calcmode="lin" valueType="num">
                                      <p:cBhvr>
                                        <p:cTn id="8" dur="1000" fill="hold"/>
                                        <p:tgtEl>
                                          <p:spTgt spid="37889">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3788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布置作业</a:t>
            </a:r>
            <a:endParaRPr lang="zh-CN" altLang="en-US" sz="2800" b="1" dirty="0">
              <a:latin typeface="微软雅黑" pitchFamily="34" charset="-122"/>
              <a:ea typeface="微软雅黑" pitchFamily="34" charset="-122"/>
            </a:endParaRPr>
          </a:p>
        </p:txBody>
      </p:sp>
      <p:sp>
        <p:nvSpPr>
          <p:cNvPr id="5121" name="Rectangle 1"/>
          <p:cNvSpPr>
            <a:spLocks noChangeArrowheads="1"/>
          </p:cNvSpPr>
          <p:nvPr/>
        </p:nvSpPr>
        <p:spPr bwMode="auto">
          <a:xfrm>
            <a:off x="3491880" y="188640"/>
            <a:ext cx="5827236" cy="40011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长江之歌</a:t>
            </a:r>
            <a:r>
              <a:rPr kumimoji="0" lang="zh-CN"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歌词</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学生阅读</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并思考文后的题目</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5122" name="Rectangle 2"/>
          <p:cNvSpPr>
            <a:spLocks noChangeArrowheads="1"/>
          </p:cNvSpPr>
          <p:nvPr/>
        </p:nvSpPr>
        <p:spPr bwMode="auto">
          <a:xfrm>
            <a:off x="1043608" y="548680"/>
            <a:ext cx="4480714" cy="6093976"/>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a:t>
            </a:r>
            <a:r>
              <a:rPr kumimoji="0" 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长江之歌</a:t>
            </a:r>
            <a:endParaRPr kumimoji="0" lang="zh-CN" sz="20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你从雪山走来</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春潮是你的风采</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你向东海奔去</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惊涛是你的气概。</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你用甘甜的乳汁</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哺育各族儿女</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你用健美的臂膀</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挽起高山大海。</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我们赞美长江</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你是无穷的源泉</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我们依恋长江</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你有母亲的情怀</a:t>
            </a:r>
            <a:r>
              <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rPr>
              <a:t> </a:t>
            </a:r>
          </a:p>
        </p:txBody>
      </p:sp>
      <p:sp>
        <p:nvSpPr>
          <p:cNvPr id="5123" name="Rectangle 3"/>
          <p:cNvSpPr>
            <a:spLocks noChangeArrowheads="1"/>
          </p:cNvSpPr>
          <p:nvPr/>
        </p:nvSpPr>
        <p:spPr bwMode="auto">
          <a:xfrm>
            <a:off x="5076056" y="1052736"/>
            <a:ext cx="2492990" cy="5577937"/>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你从远古走来</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巨浪荡涤着尘埃</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你向未来奔去</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涛声回荡在天外。</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你用纯洁的清流</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灌溉花的国土</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你用磅礴的力量</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推动新的时代。</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我们赞美长江</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你是无穷的源泉</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我们依恋长江</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你有母亲的情怀</a:t>
            </a:r>
            <a:r>
              <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5122">
                                            <p:txEl>
                                              <p:pRg st="1" end="1"/>
                                            </p:txEl>
                                          </p:spTgt>
                                        </p:tgtEl>
                                        <p:attrNameLst>
                                          <p:attrName>style.visibility</p:attrName>
                                        </p:attrNameLst>
                                      </p:cBhvr>
                                      <p:to>
                                        <p:strVal val="visible"/>
                                      </p:to>
                                    </p:set>
                                    <p:anim calcmode="lin" valueType="num">
                                      <p:cBhvr>
                                        <p:cTn id="7" dur="1000" fill="hold"/>
                                        <p:tgtEl>
                                          <p:spTgt spid="5122">
                                            <p:txEl>
                                              <p:pRg st="1" end="1"/>
                                            </p:txEl>
                                          </p:spTgt>
                                        </p:tgtEl>
                                        <p:attrNameLst>
                                          <p:attrName>ppt_w</p:attrName>
                                        </p:attrNameLst>
                                      </p:cBhvr>
                                      <p:tavLst>
                                        <p:tav tm="0">
                                          <p:val>
                                            <p:strVal val="#ppt_w*0.70"/>
                                          </p:val>
                                        </p:tav>
                                        <p:tav tm="100000">
                                          <p:val>
                                            <p:strVal val="#ppt_w"/>
                                          </p:val>
                                        </p:tav>
                                      </p:tavLst>
                                    </p:anim>
                                    <p:anim calcmode="lin" valueType="num">
                                      <p:cBhvr>
                                        <p:cTn id="8" dur="1000" fill="hold"/>
                                        <p:tgtEl>
                                          <p:spTgt spid="5122">
                                            <p:txEl>
                                              <p:pRg st="1" end="1"/>
                                            </p:txEl>
                                          </p:spTgt>
                                        </p:tgtEl>
                                        <p:attrNameLst>
                                          <p:attrName>ppt_h</p:attrName>
                                        </p:attrNameLst>
                                      </p:cBhvr>
                                      <p:tavLst>
                                        <p:tav tm="0">
                                          <p:val>
                                            <p:strVal val="#ppt_h"/>
                                          </p:val>
                                        </p:tav>
                                        <p:tav tm="100000">
                                          <p:val>
                                            <p:strVal val="#ppt_h"/>
                                          </p:val>
                                        </p:tav>
                                      </p:tavLst>
                                    </p:anim>
                                    <p:animEffect transition="in" filter="fade">
                                      <p:cBhvr>
                                        <p:cTn id="9" dur="1000"/>
                                        <p:tgtEl>
                                          <p:spTgt spid="5122">
                                            <p:txEl>
                                              <p:pRg st="1" end="1"/>
                                            </p:txEl>
                                          </p:spTgt>
                                        </p:tgtEl>
                                      </p:cBhvr>
                                    </p:animEffect>
                                  </p:childTnLst>
                                </p:cTn>
                              </p:par>
                              <p:par>
                                <p:cTn id="10" presetID="55" presetClass="entr" presetSubtype="0" fill="hold" nodeType="withEffect">
                                  <p:stCondLst>
                                    <p:cond delay="0"/>
                                  </p:stCondLst>
                                  <p:childTnLst>
                                    <p:set>
                                      <p:cBhvr>
                                        <p:cTn id="11" dur="1" fill="hold">
                                          <p:stCondLst>
                                            <p:cond delay="0"/>
                                          </p:stCondLst>
                                        </p:cTn>
                                        <p:tgtEl>
                                          <p:spTgt spid="5122">
                                            <p:txEl>
                                              <p:pRg st="2" end="2"/>
                                            </p:txEl>
                                          </p:spTgt>
                                        </p:tgtEl>
                                        <p:attrNameLst>
                                          <p:attrName>style.visibility</p:attrName>
                                        </p:attrNameLst>
                                      </p:cBhvr>
                                      <p:to>
                                        <p:strVal val="visible"/>
                                      </p:to>
                                    </p:set>
                                    <p:anim calcmode="lin" valueType="num">
                                      <p:cBhvr>
                                        <p:cTn id="12" dur="1000" fill="hold"/>
                                        <p:tgtEl>
                                          <p:spTgt spid="5122">
                                            <p:txEl>
                                              <p:pRg st="2" end="2"/>
                                            </p:txEl>
                                          </p:spTgt>
                                        </p:tgtEl>
                                        <p:attrNameLst>
                                          <p:attrName>ppt_w</p:attrName>
                                        </p:attrNameLst>
                                      </p:cBhvr>
                                      <p:tavLst>
                                        <p:tav tm="0">
                                          <p:val>
                                            <p:strVal val="#ppt_w*0.70"/>
                                          </p:val>
                                        </p:tav>
                                        <p:tav tm="100000">
                                          <p:val>
                                            <p:strVal val="#ppt_w"/>
                                          </p:val>
                                        </p:tav>
                                      </p:tavLst>
                                    </p:anim>
                                    <p:anim calcmode="lin" valueType="num">
                                      <p:cBhvr>
                                        <p:cTn id="13" dur="1000" fill="hold"/>
                                        <p:tgtEl>
                                          <p:spTgt spid="5122">
                                            <p:txEl>
                                              <p:pRg st="2" end="2"/>
                                            </p:txEl>
                                          </p:spTgt>
                                        </p:tgtEl>
                                        <p:attrNameLst>
                                          <p:attrName>ppt_h</p:attrName>
                                        </p:attrNameLst>
                                      </p:cBhvr>
                                      <p:tavLst>
                                        <p:tav tm="0">
                                          <p:val>
                                            <p:strVal val="#ppt_h"/>
                                          </p:val>
                                        </p:tav>
                                        <p:tav tm="100000">
                                          <p:val>
                                            <p:strVal val="#ppt_h"/>
                                          </p:val>
                                        </p:tav>
                                      </p:tavLst>
                                    </p:anim>
                                    <p:animEffect transition="in" filter="fade">
                                      <p:cBhvr>
                                        <p:cTn id="14" dur="1000"/>
                                        <p:tgtEl>
                                          <p:spTgt spid="5122">
                                            <p:txEl>
                                              <p:pRg st="2" end="2"/>
                                            </p:txEl>
                                          </p:spTgt>
                                        </p:tgtEl>
                                      </p:cBhvr>
                                    </p:animEffect>
                                  </p:childTnLst>
                                </p:cTn>
                              </p:par>
                              <p:par>
                                <p:cTn id="15" presetID="55" presetClass="entr" presetSubtype="0" fill="hold" nodeType="withEffect">
                                  <p:stCondLst>
                                    <p:cond delay="0"/>
                                  </p:stCondLst>
                                  <p:childTnLst>
                                    <p:set>
                                      <p:cBhvr>
                                        <p:cTn id="16" dur="1" fill="hold">
                                          <p:stCondLst>
                                            <p:cond delay="0"/>
                                          </p:stCondLst>
                                        </p:cTn>
                                        <p:tgtEl>
                                          <p:spTgt spid="5122">
                                            <p:txEl>
                                              <p:pRg st="3" end="3"/>
                                            </p:txEl>
                                          </p:spTgt>
                                        </p:tgtEl>
                                        <p:attrNameLst>
                                          <p:attrName>style.visibility</p:attrName>
                                        </p:attrNameLst>
                                      </p:cBhvr>
                                      <p:to>
                                        <p:strVal val="visible"/>
                                      </p:to>
                                    </p:set>
                                    <p:anim calcmode="lin" valueType="num">
                                      <p:cBhvr>
                                        <p:cTn id="17" dur="1000" fill="hold"/>
                                        <p:tgtEl>
                                          <p:spTgt spid="5122">
                                            <p:txEl>
                                              <p:pRg st="3" end="3"/>
                                            </p:txEl>
                                          </p:spTgt>
                                        </p:tgtEl>
                                        <p:attrNameLst>
                                          <p:attrName>ppt_w</p:attrName>
                                        </p:attrNameLst>
                                      </p:cBhvr>
                                      <p:tavLst>
                                        <p:tav tm="0">
                                          <p:val>
                                            <p:strVal val="#ppt_w*0.70"/>
                                          </p:val>
                                        </p:tav>
                                        <p:tav tm="100000">
                                          <p:val>
                                            <p:strVal val="#ppt_w"/>
                                          </p:val>
                                        </p:tav>
                                      </p:tavLst>
                                    </p:anim>
                                    <p:anim calcmode="lin" valueType="num">
                                      <p:cBhvr>
                                        <p:cTn id="18" dur="1000" fill="hold"/>
                                        <p:tgtEl>
                                          <p:spTgt spid="5122">
                                            <p:txEl>
                                              <p:pRg st="3" end="3"/>
                                            </p:txEl>
                                          </p:spTgt>
                                        </p:tgtEl>
                                        <p:attrNameLst>
                                          <p:attrName>ppt_h</p:attrName>
                                        </p:attrNameLst>
                                      </p:cBhvr>
                                      <p:tavLst>
                                        <p:tav tm="0">
                                          <p:val>
                                            <p:strVal val="#ppt_h"/>
                                          </p:val>
                                        </p:tav>
                                        <p:tav tm="100000">
                                          <p:val>
                                            <p:strVal val="#ppt_h"/>
                                          </p:val>
                                        </p:tav>
                                      </p:tavLst>
                                    </p:anim>
                                    <p:animEffect transition="in" filter="fade">
                                      <p:cBhvr>
                                        <p:cTn id="19" dur="1000"/>
                                        <p:tgtEl>
                                          <p:spTgt spid="5122">
                                            <p:txEl>
                                              <p:pRg st="3" end="3"/>
                                            </p:txEl>
                                          </p:spTgt>
                                        </p:tgtEl>
                                      </p:cBhvr>
                                    </p:animEffect>
                                  </p:childTnLst>
                                </p:cTn>
                              </p:par>
                              <p:par>
                                <p:cTn id="20" presetID="55" presetClass="entr" presetSubtype="0" fill="hold" nodeType="withEffect">
                                  <p:stCondLst>
                                    <p:cond delay="0"/>
                                  </p:stCondLst>
                                  <p:childTnLst>
                                    <p:set>
                                      <p:cBhvr>
                                        <p:cTn id="21" dur="1" fill="hold">
                                          <p:stCondLst>
                                            <p:cond delay="0"/>
                                          </p:stCondLst>
                                        </p:cTn>
                                        <p:tgtEl>
                                          <p:spTgt spid="5122">
                                            <p:txEl>
                                              <p:pRg st="4" end="4"/>
                                            </p:txEl>
                                          </p:spTgt>
                                        </p:tgtEl>
                                        <p:attrNameLst>
                                          <p:attrName>style.visibility</p:attrName>
                                        </p:attrNameLst>
                                      </p:cBhvr>
                                      <p:to>
                                        <p:strVal val="visible"/>
                                      </p:to>
                                    </p:set>
                                    <p:anim calcmode="lin" valueType="num">
                                      <p:cBhvr>
                                        <p:cTn id="22" dur="1000" fill="hold"/>
                                        <p:tgtEl>
                                          <p:spTgt spid="5122">
                                            <p:txEl>
                                              <p:pRg st="4" end="4"/>
                                            </p:txEl>
                                          </p:spTgt>
                                        </p:tgtEl>
                                        <p:attrNameLst>
                                          <p:attrName>ppt_w</p:attrName>
                                        </p:attrNameLst>
                                      </p:cBhvr>
                                      <p:tavLst>
                                        <p:tav tm="0">
                                          <p:val>
                                            <p:strVal val="#ppt_w*0.70"/>
                                          </p:val>
                                        </p:tav>
                                        <p:tav tm="100000">
                                          <p:val>
                                            <p:strVal val="#ppt_w"/>
                                          </p:val>
                                        </p:tav>
                                      </p:tavLst>
                                    </p:anim>
                                    <p:anim calcmode="lin" valueType="num">
                                      <p:cBhvr>
                                        <p:cTn id="23" dur="1000" fill="hold"/>
                                        <p:tgtEl>
                                          <p:spTgt spid="5122">
                                            <p:txEl>
                                              <p:pRg st="4" end="4"/>
                                            </p:txEl>
                                          </p:spTgt>
                                        </p:tgtEl>
                                        <p:attrNameLst>
                                          <p:attrName>ppt_h</p:attrName>
                                        </p:attrNameLst>
                                      </p:cBhvr>
                                      <p:tavLst>
                                        <p:tav tm="0">
                                          <p:val>
                                            <p:strVal val="#ppt_h"/>
                                          </p:val>
                                        </p:tav>
                                        <p:tav tm="100000">
                                          <p:val>
                                            <p:strVal val="#ppt_h"/>
                                          </p:val>
                                        </p:tav>
                                      </p:tavLst>
                                    </p:anim>
                                    <p:animEffect transition="in" filter="fade">
                                      <p:cBhvr>
                                        <p:cTn id="24" dur="1000"/>
                                        <p:tgtEl>
                                          <p:spTgt spid="5122">
                                            <p:txEl>
                                              <p:pRg st="4" end="4"/>
                                            </p:txEl>
                                          </p:spTgt>
                                        </p:tgtEl>
                                      </p:cBhvr>
                                    </p:animEffect>
                                  </p:childTnLst>
                                </p:cTn>
                              </p:par>
                              <p:par>
                                <p:cTn id="25" presetID="55" presetClass="entr" presetSubtype="0" fill="hold" nodeType="withEffect">
                                  <p:stCondLst>
                                    <p:cond delay="0"/>
                                  </p:stCondLst>
                                  <p:childTnLst>
                                    <p:set>
                                      <p:cBhvr>
                                        <p:cTn id="26" dur="1" fill="hold">
                                          <p:stCondLst>
                                            <p:cond delay="0"/>
                                          </p:stCondLst>
                                        </p:cTn>
                                        <p:tgtEl>
                                          <p:spTgt spid="5122">
                                            <p:txEl>
                                              <p:pRg st="5" end="5"/>
                                            </p:txEl>
                                          </p:spTgt>
                                        </p:tgtEl>
                                        <p:attrNameLst>
                                          <p:attrName>style.visibility</p:attrName>
                                        </p:attrNameLst>
                                      </p:cBhvr>
                                      <p:to>
                                        <p:strVal val="visible"/>
                                      </p:to>
                                    </p:set>
                                    <p:anim calcmode="lin" valueType="num">
                                      <p:cBhvr>
                                        <p:cTn id="27" dur="1000" fill="hold"/>
                                        <p:tgtEl>
                                          <p:spTgt spid="5122">
                                            <p:txEl>
                                              <p:pRg st="5" end="5"/>
                                            </p:txEl>
                                          </p:spTgt>
                                        </p:tgtEl>
                                        <p:attrNameLst>
                                          <p:attrName>ppt_w</p:attrName>
                                        </p:attrNameLst>
                                      </p:cBhvr>
                                      <p:tavLst>
                                        <p:tav tm="0">
                                          <p:val>
                                            <p:strVal val="#ppt_w*0.70"/>
                                          </p:val>
                                        </p:tav>
                                        <p:tav tm="100000">
                                          <p:val>
                                            <p:strVal val="#ppt_w"/>
                                          </p:val>
                                        </p:tav>
                                      </p:tavLst>
                                    </p:anim>
                                    <p:anim calcmode="lin" valueType="num">
                                      <p:cBhvr>
                                        <p:cTn id="28" dur="1000" fill="hold"/>
                                        <p:tgtEl>
                                          <p:spTgt spid="5122">
                                            <p:txEl>
                                              <p:pRg st="5" end="5"/>
                                            </p:txEl>
                                          </p:spTgt>
                                        </p:tgtEl>
                                        <p:attrNameLst>
                                          <p:attrName>ppt_h</p:attrName>
                                        </p:attrNameLst>
                                      </p:cBhvr>
                                      <p:tavLst>
                                        <p:tav tm="0">
                                          <p:val>
                                            <p:strVal val="#ppt_h"/>
                                          </p:val>
                                        </p:tav>
                                        <p:tav tm="100000">
                                          <p:val>
                                            <p:strVal val="#ppt_h"/>
                                          </p:val>
                                        </p:tav>
                                      </p:tavLst>
                                    </p:anim>
                                    <p:animEffect transition="in" filter="fade">
                                      <p:cBhvr>
                                        <p:cTn id="29" dur="1000"/>
                                        <p:tgtEl>
                                          <p:spTgt spid="5122">
                                            <p:txEl>
                                              <p:pRg st="5" end="5"/>
                                            </p:txEl>
                                          </p:spTgt>
                                        </p:tgtEl>
                                      </p:cBhvr>
                                    </p:animEffect>
                                  </p:childTnLst>
                                </p:cTn>
                              </p:par>
                              <p:par>
                                <p:cTn id="30" presetID="55" presetClass="entr" presetSubtype="0" fill="hold" nodeType="withEffect">
                                  <p:stCondLst>
                                    <p:cond delay="0"/>
                                  </p:stCondLst>
                                  <p:childTnLst>
                                    <p:set>
                                      <p:cBhvr>
                                        <p:cTn id="31" dur="1" fill="hold">
                                          <p:stCondLst>
                                            <p:cond delay="0"/>
                                          </p:stCondLst>
                                        </p:cTn>
                                        <p:tgtEl>
                                          <p:spTgt spid="5122">
                                            <p:txEl>
                                              <p:pRg st="6" end="6"/>
                                            </p:txEl>
                                          </p:spTgt>
                                        </p:tgtEl>
                                        <p:attrNameLst>
                                          <p:attrName>style.visibility</p:attrName>
                                        </p:attrNameLst>
                                      </p:cBhvr>
                                      <p:to>
                                        <p:strVal val="visible"/>
                                      </p:to>
                                    </p:set>
                                    <p:anim calcmode="lin" valueType="num">
                                      <p:cBhvr>
                                        <p:cTn id="32" dur="1000" fill="hold"/>
                                        <p:tgtEl>
                                          <p:spTgt spid="5122">
                                            <p:txEl>
                                              <p:pRg st="6" end="6"/>
                                            </p:txEl>
                                          </p:spTgt>
                                        </p:tgtEl>
                                        <p:attrNameLst>
                                          <p:attrName>ppt_w</p:attrName>
                                        </p:attrNameLst>
                                      </p:cBhvr>
                                      <p:tavLst>
                                        <p:tav tm="0">
                                          <p:val>
                                            <p:strVal val="#ppt_w*0.70"/>
                                          </p:val>
                                        </p:tav>
                                        <p:tav tm="100000">
                                          <p:val>
                                            <p:strVal val="#ppt_w"/>
                                          </p:val>
                                        </p:tav>
                                      </p:tavLst>
                                    </p:anim>
                                    <p:anim calcmode="lin" valueType="num">
                                      <p:cBhvr>
                                        <p:cTn id="33" dur="1000" fill="hold"/>
                                        <p:tgtEl>
                                          <p:spTgt spid="5122">
                                            <p:txEl>
                                              <p:pRg st="6" end="6"/>
                                            </p:txEl>
                                          </p:spTgt>
                                        </p:tgtEl>
                                        <p:attrNameLst>
                                          <p:attrName>ppt_h</p:attrName>
                                        </p:attrNameLst>
                                      </p:cBhvr>
                                      <p:tavLst>
                                        <p:tav tm="0">
                                          <p:val>
                                            <p:strVal val="#ppt_h"/>
                                          </p:val>
                                        </p:tav>
                                        <p:tav tm="100000">
                                          <p:val>
                                            <p:strVal val="#ppt_h"/>
                                          </p:val>
                                        </p:tav>
                                      </p:tavLst>
                                    </p:anim>
                                    <p:animEffect transition="in" filter="fade">
                                      <p:cBhvr>
                                        <p:cTn id="34" dur="1000"/>
                                        <p:tgtEl>
                                          <p:spTgt spid="5122">
                                            <p:txEl>
                                              <p:pRg st="6" end="6"/>
                                            </p:txEl>
                                          </p:spTgt>
                                        </p:tgtEl>
                                      </p:cBhvr>
                                    </p:animEffect>
                                  </p:childTnLst>
                                </p:cTn>
                              </p:par>
                              <p:par>
                                <p:cTn id="35" presetID="55" presetClass="entr" presetSubtype="0" fill="hold" nodeType="withEffect">
                                  <p:stCondLst>
                                    <p:cond delay="0"/>
                                  </p:stCondLst>
                                  <p:childTnLst>
                                    <p:set>
                                      <p:cBhvr>
                                        <p:cTn id="36" dur="1" fill="hold">
                                          <p:stCondLst>
                                            <p:cond delay="0"/>
                                          </p:stCondLst>
                                        </p:cTn>
                                        <p:tgtEl>
                                          <p:spTgt spid="5122">
                                            <p:txEl>
                                              <p:pRg st="7" end="7"/>
                                            </p:txEl>
                                          </p:spTgt>
                                        </p:tgtEl>
                                        <p:attrNameLst>
                                          <p:attrName>style.visibility</p:attrName>
                                        </p:attrNameLst>
                                      </p:cBhvr>
                                      <p:to>
                                        <p:strVal val="visible"/>
                                      </p:to>
                                    </p:set>
                                    <p:anim calcmode="lin" valueType="num">
                                      <p:cBhvr>
                                        <p:cTn id="37" dur="1000" fill="hold"/>
                                        <p:tgtEl>
                                          <p:spTgt spid="5122">
                                            <p:txEl>
                                              <p:pRg st="7" end="7"/>
                                            </p:txEl>
                                          </p:spTgt>
                                        </p:tgtEl>
                                        <p:attrNameLst>
                                          <p:attrName>ppt_w</p:attrName>
                                        </p:attrNameLst>
                                      </p:cBhvr>
                                      <p:tavLst>
                                        <p:tav tm="0">
                                          <p:val>
                                            <p:strVal val="#ppt_w*0.70"/>
                                          </p:val>
                                        </p:tav>
                                        <p:tav tm="100000">
                                          <p:val>
                                            <p:strVal val="#ppt_w"/>
                                          </p:val>
                                        </p:tav>
                                      </p:tavLst>
                                    </p:anim>
                                    <p:anim calcmode="lin" valueType="num">
                                      <p:cBhvr>
                                        <p:cTn id="38" dur="1000" fill="hold"/>
                                        <p:tgtEl>
                                          <p:spTgt spid="5122">
                                            <p:txEl>
                                              <p:pRg st="7" end="7"/>
                                            </p:txEl>
                                          </p:spTgt>
                                        </p:tgtEl>
                                        <p:attrNameLst>
                                          <p:attrName>ppt_h</p:attrName>
                                        </p:attrNameLst>
                                      </p:cBhvr>
                                      <p:tavLst>
                                        <p:tav tm="0">
                                          <p:val>
                                            <p:strVal val="#ppt_h"/>
                                          </p:val>
                                        </p:tav>
                                        <p:tav tm="100000">
                                          <p:val>
                                            <p:strVal val="#ppt_h"/>
                                          </p:val>
                                        </p:tav>
                                      </p:tavLst>
                                    </p:anim>
                                    <p:animEffect transition="in" filter="fade">
                                      <p:cBhvr>
                                        <p:cTn id="39" dur="1000"/>
                                        <p:tgtEl>
                                          <p:spTgt spid="5122">
                                            <p:txEl>
                                              <p:pRg st="7" end="7"/>
                                            </p:txEl>
                                          </p:spTgt>
                                        </p:tgtEl>
                                      </p:cBhvr>
                                    </p:animEffect>
                                  </p:childTnLst>
                                </p:cTn>
                              </p:par>
                              <p:par>
                                <p:cTn id="40" presetID="55" presetClass="entr" presetSubtype="0" fill="hold" nodeType="withEffect">
                                  <p:stCondLst>
                                    <p:cond delay="0"/>
                                  </p:stCondLst>
                                  <p:childTnLst>
                                    <p:set>
                                      <p:cBhvr>
                                        <p:cTn id="41" dur="1" fill="hold">
                                          <p:stCondLst>
                                            <p:cond delay="0"/>
                                          </p:stCondLst>
                                        </p:cTn>
                                        <p:tgtEl>
                                          <p:spTgt spid="5122">
                                            <p:txEl>
                                              <p:pRg st="8" end="8"/>
                                            </p:txEl>
                                          </p:spTgt>
                                        </p:tgtEl>
                                        <p:attrNameLst>
                                          <p:attrName>style.visibility</p:attrName>
                                        </p:attrNameLst>
                                      </p:cBhvr>
                                      <p:to>
                                        <p:strVal val="visible"/>
                                      </p:to>
                                    </p:set>
                                    <p:anim calcmode="lin" valueType="num">
                                      <p:cBhvr>
                                        <p:cTn id="42" dur="1000" fill="hold"/>
                                        <p:tgtEl>
                                          <p:spTgt spid="5122">
                                            <p:txEl>
                                              <p:pRg st="8" end="8"/>
                                            </p:txEl>
                                          </p:spTgt>
                                        </p:tgtEl>
                                        <p:attrNameLst>
                                          <p:attrName>ppt_w</p:attrName>
                                        </p:attrNameLst>
                                      </p:cBhvr>
                                      <p:tavLst>
                                        <p:tav tm="0">
                                          <p:val>
                                            <p:strVal val="#ppt_w*0.70"/>
                                          </p:val>
                                        </p:tav>
                                        <p:tav tm="100000">
                                          <p:val>
                                            <p:strVal val="#ppt_w"/>
                                          </p:val>
                                        </p:tav>
                                      </p:tavLst>
                                    </p:anim>
                                    <p:anim calcmode="lin" valueType="num">
                                      <p:cBhvr>
                                        <p:cTn id="43" dur="1000" fill="hold"/>
                                        <p:tgtEl>
                                          <p:spTgt spid="5122">
                                            <p:txEl>
                                              <p:pRg st="8" end="8"/>
                                            </p:txEl>
                                          </p:spTgt>
                                        </p:tgtEl>
                                        <p:attrNameLst>
                                          <p:attrName>ppt_h</p:attrName>
                                        </p:attrNameLst>
                                      </p:cBhvr>
                                      <p:tavLst>
                                        <p:tav tm="0">
                                          <p:val>
                                            <p:strVal val="#ppt_h"/>
                                          </p:val>
                                        </p:tav>
                                        <p:tav tm="100000">
                                          <p:val>
                                            <p:strVal val="#ppt_h"/>
                                          </p:val>
                                        </p:tav>
                                      </p:tavLst>
                                    </p:anim>
                                    <p:animEffect transition="in" filter="fade">
                                      <p:cBhvr>
                                        <p:cTn id="44" dur="1000"/>
                                        <p:tgtEl>
                                          <p:spTgt spid="5122">
                                            <p:txEl>
                                              <p:pRg st="8" end="8"/>
                                            </p:txEl>
                                          </p:spTgt>
                                        </p:tgtEl>
                                      </p:cBhvr>
                                    </p:animEffect>
                                  </p:childTnLst>
                                </p:cTn>
                              </p:par>
                              <p:par>
                                <p:cTn id="45" presetID="55" presetClass="entr" presetSubtype="0" fill="hold" nodeType="withEffect">
                                  <p:stCondLst>
                                    <p:cond delay="0"/>
                                  </p:stCondLst>
                                  <p:childTnLst>
                                    <p:set>
                                      <p:cBhvr>
                                        <p:cTn id="46" dur="1" fill="hold">
                                          <p:stCondLst>
                                            <p:cond delay="0"/>
                                          </p:stCondLst>
                                        </p:cTn>
                                        <p:tgtEl>
                                          <p:spTgt spid="5122">
                                            <p:txEl>
                                              <p:pRg st="9" end="9"/>
                                            </p:txEl>
                                          </p:spTgt>
                                        </p:tgtEl>
                                        <p:attrNameLst>
                                          <p:attrName>style.visibility</p:attrName>
                                        </p:attrNameLst>
                                      </p:cBhvr>
                                      <p:to>
                                        <p:strVal val="visible"/>
                                      </p:to>
                                    </p:set>
                                    <p:anim calcmode="lin" valueType="num">
                                      <p:cBhvr>
                                        <p:cTn id="47" dur="1000" fill="hold"/>
                                        <p:tgtEl>
                                          <p:spTgt spid="5122">
                                            <p:txEl>
                                              <p:pRg st="9" end="9"/>
                                            </p:txEl>
                                          </p:spTgt>
                                        </p:tgtEl>
                                        <p:attrNameLst>
                                          <p:attrName>ppt_w</p:attrName>
                                        </p:attrNameLst>
                                      </p:cBhvr>
                                      <p:tavLst>
                                        <p:tav tm="0">
                                          <p:val>
                                            <p:strVal val="#ppt_w*0.70"/>
                                          </p:val>
                                        </p:tav>
                                        <p:tav tm="100000">
                                          <p:val>
                                            <p:strVal val="#ppt_w"/>
                                          </p:val>
                                        </p:tav>
                                      </p:tavLst>
                                    </p:anim>
                                    <p:anim calcmode="lin" valueType="num">
                                      <p:cBhvr>
                                        <p:cTn id="48" dur="1000" fill="hold"/>
                                        <p:tgtEl>
                                          <p:spTgt spid="5122">
                                            <p:txEl>
                                              <p:pRg st="9" end="9"/>
                                            </p:txEl>
                                          </p:spTgt>
                                        </p:tgtEl>
                                        <p:attrNameLst>
                                          <p:attrName>ppt_h</p:attrName>
                                        </p:attrNameLst>
                                      </p:cBhvr>
                                      <p:tavLst>
                                        <p:tav tm="0">
                                          <p:val>
                                            <p:strVal val="#ppt_h"/>
                                          </p:val>
                                        </p:tav>
                                        <p:tav tm="100000">
                                          <p:val>
                                            <p:strVal val="#ppt_h"/>
                                          </p:val>
                                        </p:tav>
                                      </p:tavLst>
                                    </p:anim>
                                    <p:animEffect transition="in" filter="fade">
                                      <p:cBhvr>
                                        <p:cTn id="49" dur="1000"/>
                                        <p:tgtEl>
                                          <p:spTgt spid="5122">
                                            <p:txEl>
                                              <p:pRg st="9" end="9"/>
                                            </p:txEl>
                                          </p:spTgt>
                                        </p:tgtEl>
                                      </p:cBhvr>
                                    </p:animEffect>
                                  </p:childTnLst>
                                </p:cTn>
                              </p:par>
                              <p:par>
                                <p:cTn id="50" presetID="55" presetClass="entr" presetSubtype="0" fill="hold" nodeType="withEffect">
                                  <p:stCondLst>
                                    <p:cond delay="0"/>
                                  </p:stCondLst>
                                  <p:childTnLst>
                                    <p:set>
                                      <p:cBhvr>
                                        <p:cTn id="51" dur="1" fill="hold">
                                          <p:stCondLst>
                                            <p:cond delay="0"/>
                                          </p:stCondLst>
                                        </p:cTn>
                                        <p:tgtEl>
                                          <p:spTgt spid="5122">
                                            <p:txEl>
                                              <p:pRg st="10" end="10"/>
                                            </p:txEl>
                                          </p:spTgt>
                                        </p:tgtEl>
                                        <p:attrNameLst>
                                          <p:attrName>style.visibility</p:attrName>
                                        </p:attrNameLst>
                                      </p:cBhvr>
                                      <p:to>
                                        <p:strVal val="visible"/>
                                      </p:to>
                                    </p:set>
                                    <p:anim calcmode="lin" valueType="num">
                                      <p:cBhvr>
                                        <p:cTn id="52" dur="1000" fill="hold"/>
                                        <p:tgtEl>
                                          <p:spTgt spid="5122">
                                            <p:txEl>
                                              <p:pRg st="10" end="10"/>
                                            </p:txEl>
                                          </p:spTgt>
                                        </p:tgtEl>
                                        <p:attrNameLst>
                                          <p:attrName>ppt_w</p:attrName>
                                        </p:attrNameLst>
                                      </p:cBhvr>
                                      <p:tavLst>
                                        <p:tav tm="0">
                                          <p:val>
                                            <p:strVal val="#ppt_w*0.70"/>
                                          </p:val>
                                        </p:tav>
                                        <p:tav tm="100000">
                                          <p:val>
                                            <p:strVal val="#ppt_w"/>
                                          </p:val>
                                        </p:tav>
                                      </p:tavLst>
                                    </p:anim>
                                    <p:anim calcmode="lin" valueType="num">
                                      <p:cBhvr>
                                        <p:cTn id="53" dur="1000" fill="hold"/>
                                        <p:tgtEl>
                                          <p:spTgt spid="5122">
                                            <p:txEl>
                                              <p:pRg st="10" end="10"/>
                                            </p:txEl>
                                          </p:spTgt>
                                        </p:tgtEl>
                                        <p:attrNameLst>
                                          <p:attrName>ppt_h</p:attrName>
                                        </p:attrNameLst>
                                      </p:cBhvr>
                                      <p:tavLst>
                                        <p:tav tm="0">
                                          <p:val>
                                            <p:strVal val="#ppt_h"/>
                                          </p:val>
                                        </p:tav>
                                        <p:tav tm="100000">
                                          <p:val>
                                            <p:strVal val="#ppt_h"/>
                                          </p:val>
                                        </p:tav>
                                      </p:tavLst>
                                    </p:anim>
                                    <p:animEffect transition="in" filter="fade">
                                      <p:cBhvr>
                                        <p:cTn id="54" dur="1000"/>
                                        <p:tgtEl>
                                          <p:spTgt spid="5122">
                                            <p:txEl>
                                              <p:pRg st="10" end="10"/>
                                            </p:txEl>
                                          </p:spTgt>
                                        </p:tgtEl>
                                      </p:cBhvr>
                                    </p:animEffect>
                                  </p:childTnLst>
                                </p:cTn>
                              </p:par>
                              <p:par>
                                <p:cTn id="55" presetID="55" presetClass="entr" presetSubtype="0" fill="hold" nodeType="withEffect">
                                  <p:stCondLst>
                                    <p:cond delay="0"/>
                                  </p:stCondLst>
                                  <p:childTnLst>
                                    <p:set>
                                      <p:cBhvr>
                                        <p:cTn id="56" dur="1" fill="hold">
                                          <p:stCondLst>
                                            <p:cond delay="0"/>
                                          </p:stCondLst>
                                        </p:cTn>
                                        <p:tgtEl>
                                          <p:spTgt spid="5122">
                                            <p:txEl>
                                              <p:pRg st="11" end="11"/>
                                            </p:txEl>
                                          </p:spTgt>
                                        </p:tgtEl>
                                        <p:attrNameLst>
                                          <p:attrName>style.visibility</p:attrName>
                                        </p:attrNameLst>
                                      </p:cBhvr>
                                      <p:to>
                                        <p:strVal val="visible"/>
                                      </p:to>
                                    </p:set>
                                    <p:anim calcmode="lin" valueType="num">
                                      <p:cBhvr>
                                        <p:cTn id="57" dur="1000" fill="hold"/>
                                        <p:tgtEl>
                                          <p:spTgt spid="5122">
                                            <p:txEl>
                                              <p:pRg st="11" end="11"/>
                                            </p:txEl>
                                          </p:spTgt>
                                        </p:tgtEl>
                                        <p:attrNameLst>
                                          <p:attrName>ppt_w</p:attrName>
                                        </p:attrNameLst>
                                      </p:cBhvr>
                                      <p:tavLst>
                                        <p:tav tm="0">
                                          <p:val>
                                            <p:strVal val="#ppt_w*0.70"/>
                                          </p:val>
                                        </p:tav>
                                        <p:tav tm="100000">
                                          <p:val>
                                            <p:strVal val="#ppt_w"/>
                                          </p:val>
                                        </p:tav>
                                      </p:tavLst>
                                    </p:anim>
                                    <p:anim calcmode="lin" valueType="num">
                                      <p:cBhvr>
                                        <p:cTn id="58" dur="1000" fill="hold"/>
                                        <p:tgtEl>
                                          <p:spTgt spid="5122">
                                            <p:txEl>
                                              <p:pRg st="11" end="11"/>
                                            </p:txEl>
                                          </p:spTgt>
                                        </p:tgtEl>
                                        <p:attrNameLst>
                                          <p:attrName>ppt_h</p:attrName>
                                        </p:attrNameLst>
                                      </p:cBhvr>
                                      <p:tavLst>
                                        <p:tav tm="0">
                                          <p:val>
                                            <p:strVal val="#ppt_h"/>
                                          </p:val>
                                        </p:tav>
                                        <p:tav tm="100000">
                                          <p:val>
                                            <p:strVal val="#ppt_h"/>
                                          </p:val>
                                        </p:tav>
                                      </p:tavLst>
                                    </p:anim>
                                    <p:animEffect transition="in" filter="fade">
                                      <p:cBhvr>
                                        <p:cTn id="59" dur="1000"/>
                                        <p:tgtEl>
                                          <p:spTgt spid="5122">
                                            <p:txEl>
                                              <p:pRg st="11" end="11"/>
                                            </p:txEl>
                                          </p:spTgt>
                                        </p:tgtEl>
                                      </p:cBhvr>
                                    </p:animEffect>
                                  </p:childTnLst>
                                </p:cTn>
                              </p:par>
                              <p:par>
                                <p:cTn id="60" presetID="55" presetClass="entr" presetSubtype="0" fill="hold" nodeType="withEffect">
                                  <p:stCondLst>
                                    <p:cond delay="0"/>
                                  </p:stCondLst>
                                  <p:childTnLst>
                                    <p:set>
                                      <p:cBhvr>
                                        <p:cTn id="61" dur="1" fill="hold">
                                          <p:stCondLst>
                                            <p:cond delay="0"/>
                                          </p:stCondLst>
                                        </p:cTn>
                                        <p:tgtEl>
                                          <p:spTgt spid="5122">
                                            <p:txEl>
                                              <p:pRg st="12" end="12"/>
                                            </p:txEl>
                                          </p:spTgt>
                                        </p:tgtEl>
                                        <p:attrNameLst>
                                          <p:attrName>style.visibility</p:attrName>
                                        </p:attrNameLst>
                                      </p:cBhvr>
                                      <p:to>
                                        <p:strVal val="visible"/>
                                      </p:to>
                                    </p:set>
                                    <p:anim calcmode="lin" valueType="num">
                                      <p:cBhvr>
                                        <p:cTn id="62" dur="1000" fill="hold"/>
                                        <p:tgtEl>
                                          <p:spTgt spid="5122">
                                            <p:txEl>
                                              <p:pRg st="12" end="12"/>
                                            </p:txEl>
                                          </p:spTgt>
                                        </p:tgtEl>
                                        <p:attrNameLst>
                                          <p:attrName>ppt_w</p:attrName>
                                        </p:attrNameLst>
                                      </p:cBhvr>
                                      <p:tavLst>
                                        <p:tav tm="0">
                                          <p:val>
                                            <p:strVal val="#ppt_w*0.70"/>
                                          </p:val>
                                        </p:tav>
                                        <p:tav tm="100000">
                                          <p:val>
                                            <p:strVal val="#ppt_w"/>
                                          </p:val>
                                        </p:tav>
                                      </p:tavLst>
                                    </p:anim>
                                    <p:anim calcmode="lin" valueType="num">
                                      <p:cBhvr>
                                        <p:cTn id="63" dur="1000" fill="hold"/>
                                        <p:tgtEl>
                                          <p:spTgt spid="5122">
                                            <p:txEl>
                                              <p:pRg st="12" end="12"/>
                                            </p:txEl>
                                          </p:spTgt>
                                        </p:tgtEl>
                                        <p:attrNameLst>
                                          <p:attrName>ppt_h</p:attrName>
                                        </p:attrNameLst>
                                      </p:cBhvr>
                                      <p:tavLst>
                                        <p:tav tm="0">
                                          <p:val>
                                            <p:strVal val="#ppt_h"/>
                                          </p:val>
                                        </p:tav>
                                        <p:tav tm="100000">
                                          <p:val>
                                            <p:strVal val="#ppt_h"/>
                                          </p:val>
                                        </p:tav>
                                      </p:tavLst>
                                    </p:anim>
                                    <p:animEffect transition="in" filter="fade">
                                      <p:cBhvr>
                                        <p:cTn id="64" dur="1000"/>
                                        <p:tgtEl>
                                          <p:spTgt spid="5122">
                                            <p:txEl>
                                              <p:pRg st="12" end="12"/>
                                            </p:txEl>
                                          </p:spTgt>
                                        </p:tgtEl>
                                      </p:cBhvr>
                                    </p:animEffect>
                                  </p:childTnLst>
                                </p:cTn>
                              </p:par>
                            </p:childTnLst>
                          </p:cTn>
                        </p:par>
                      </p:childTnLst>
                    </p:cTn>
                  </p:par>
                  <p:par>
                    <p:cTn id="65" fill="hold">
                      <p:stCondLst>
                        <p:cond delay="indefinite"/>
                      </p:stCondLst>
                      <p:childTnLst>
                        <p:par>
                          <p:cTn id="66" fill="hold">
                            <p:stCondLst>
                              <p:cond delay="0"/>
                            </p:stCondLst>
                            <p:childTnLst>
                              <p:par>
                                <p:cTn id="67" presetID="5" presetClass="entr" presetSubtype="10" fill="hold" nodeType="clickEffect">
                                  <p:stCondLst>
                                    <p:cond delay="0"/>
                                  </p:stCondLst>
                                  <p:childTnLst>
                                    <p:set>
                                      <p:cBhvr>
                                        <p:cTn id="68" dur="1" fill="hold">
                                          <p:stCondLst>
                                            <p:cond delay="0"/>
                                          </p:stCondLst>
                                        </p:cTn>
                                        <p:tgtEl>
                                          <p:spTgt spid="5123">
                                            <p:txEl>
                                              <p:pRg st="0" end="0"/>
                                            </p:txEl>
                                          </p:spTgt>
                                        </p:tgtEl>
                                        <p:attrNameLst>
                                          <p:attrName>style.visibility</p:attrName>
                                        </p:attrNameLst>
                                      </p:cBhvr>
                                      <p:to>
                                        <p:strVal val="visible"/>
                                      </p:to>
                                    </p:set>
                                    <p:animEffect transition="in" filter="checkerboard(across)">
                                      <p:cBhvr>
                                        <p:cTn id="69" dur="500"/>
                                        <p:tgtEl>
                                          <p:spTgt spid="5123">
                                            <p:txEl>
                                              <p:pRg st="0" end="0"/>
                                            </p:txEl>
                                          </p:spTgt>
                                        </p:tgtEl>
                                      </p:cBhvr>
                                    </p:animEffect>
                                  </p:childTnLst>
                                </p:cTn>
                              </p:par>
                              <p:par>
                                <p:cTn id="70" presetID="5" presetClass="entr" presetSubtype="10" fill="hold" nodeType="withEffect">
                                  <p:stCondLst>
                                    <p:cond delay="0"/>
                                  </p:stCondLst>
                                  <p:childTnLst>
                                    <p:set>
                                      <p:cBhvr>
                                        <p:cTn id="71" dur="1" fill="hold">
                                          <p:stCondLst>
                                            <p:cond delay="0"/>
                                          </p:stCondLst>
                                        </p:cTn>
                                        <p:tgtEl>
                                          <p:spTgt spid="5123">
                                            <p:txEl>
                                              <p:pRg st="1" end="1"/>
                                            </p:txEl>
                                          </p:spTgt>
                                        </p:tgtEl>
                                        <p:attrNameLst>
                                          <p:attrName>style.visibility</p:attrName>
                                        </p:attrNameLst>
                                      </p:cBhvr>
                                      <p:to>
                                        <p:strVal val="visible"/>
                                      </p:to>
                                    </p:set>
                                    <p:animEffect transition="in" filter="checkerboard(across)">
                                      <p:cBhvr>
                                        <p:cTn id="72" dur="500"/>
                                        <p:tgtEl>
                                          <p:spTgt spid="5123">
                                            <p:txEl>
                                              <p:pRg st="1" end="1"/>
                                            </p:txEl>
                                          </p:spTgt>
                                        </p:tgtEl>
                                      </p:cBhvr>
                                    </p:animEffect>
                                  </p:childTnLst>
                                </p:cTn>
                              </p:par>
                              <p:par>
                                <p:cTn id="73" presetID="5" presetClass="entr" presetSubtype="10" fill="hold" nodeType="withEffect">
                                  <p:stCondLst>
                                    <p:cond delay="0"/>
                                  </p:stCondLst>
                                  <p:childTnLst>
                                    <p:set>
                                      <p:cBhvr>
                                        <p:cTn id="74" dur="1" fill="hold">
                                          <p:stCondLst>
                                            <p:cond delay="0"/>
                                          </p:stCondLst>
                                        </p:cTn>
                                        <p:tgtEl>
                                          <p:spTgt spid="5123">
                                            <p:txEl>
                                              <p:pRg st="2" end="2"/>
                                            </p:txEl>
                                          </p:spTgt>
                                        </p:tgtEl>
                                        <p:attrNameLst>
                                          <p:attrName>style.visibility</p:attrName>
                                        </p:attrNameLst>
                                      </p:cBhvr>
                                      <p:to>
                                        <p:strVal val="visible"/>
                                      </p:to>
                                    </p:set>
                                    <p:animEffect transition="in" filter="checkerboard(across)">
                                      <p:cBhvr>
                                        <p:cTn id="75" dur="500"/>
                                        <p:tgtEl>
                                          <p:spTgt spid="5123">
                                            <p:txEl>
                                              <p:pRg st="2" end="2"/>
                                            </p:txEl>
                                          </p:spTgt>
                                        </p:tgtEl>
                                      </p:cBhvr>
                                    </p:animEffect>
                                  </p:childTnLst>
                                </p:cTn>
                              </p:par>
                              <p:par>
                                <p:cTn id="76" presetID="5" presetClass="entr" presetSubtype="10" fill="hold" nodeType="withEffect">
                                  <p:stCondLst>
                                    <p:cond delay="0"/>
                                  </p:stCondLst>
                                  <p:childTnLst>
                                    <p:set>
                                      <p:cBhvr>
                                        <p:cTn id="77" dur="1" fill="hold">
                                          <p:stCondLst>
                                            <p:cond delay="0"/>
                                          </p:stCondLst>
                                        </p:cTn>
                                        <p:tgtEl>
                                          <p:spTgt spid="5123">
                                            <p:txEl>
                                              <p:pRg st="3" end="3"/>
                                            </p:txEl>
                                          </p:spTgt>
                                        </p:tgtEl>
                                        <p:attrNameLst>
                                          <p:attrName>style.visibility</p:attrName>
                                        </p:attrNameLst>
                                      </p:cBhvr>
                                      <p:to>
                                        <p:strVal val="visible"/>
                                      </p:to>
                                    </p:set>
                                    <p:animEffect transition="in" filter="checkerboard(across)">
                                      <p:cBhvr>
                                        <p:cTn id="78" dur="500"/>
                                        <p:tgtEl>
                                          <p:spTgt spid="5123">
                                            <p:txEl>
                                              <p:pRg st="3" end="3"/>
                                            </p:txEl>
                                          </p:spTgt>
                                        </p:tgtEl>
                                      </p:cBhvr>
                                    </p:animEffect>
                                  </p:childTnLst>
                                </p:cTn>
                              </p:par>
                              <p:par>
                                <p:cTn id="79" presetID="5" presetClass="entr" presetSubtype="10" fill="hold" nodeType="withEffect">
                                  <p:stCondLst>
                                    <p:cond delay="0"/>
                                  </p:stCondLst>
                                  <p:childTnLst>
                                    <p:set>
                                      <p:cBhvr>
                                        <p:cTn id="80" dur="1" fill="hold">
                                          <p:stCondLst>
                                            <p:cond delay="0"/>
                                          </p:stCondLst>
                                        </p:cTn>
                                        <p:tgtEl>
                                          <p:spTgt spid="5123">
                                            <p:txEl>
                                              <p:pRg st="4" end="4"/>
                                            </p:txEl>
                                          </p:spTgt>
                                        </p:tgtEl>
                                        <p:attrNameLst>
                                          <p:attrName>style.visibility</p:attrName>
                                        </p:attrNameLst>
                                      </p:cBhvr>
                                      <p:to>
                                        <p:strVal val="visible"/>
                                      </p:to>
                                    </p:set>
                                    <p:animEffect transition="in" filter="checkerboard(across)">
                                      <p:cBhvr>
                                        <p:cTn id="81" dur="500"/>
                                        <p:tgtEl>
                                          <p:spTgt spid="5123">
                                            <p:txEl>
                                              <p:pRg st="4" end="4"/>
                                            </p:txEl>
                                          </p:spTgt>
                                        </p:tgtEl>
                                      </p:cBhvr>
                                    </p:animEffect>
                                  </p:childTnLst>
                                </p:cTn>
                              </p:par>
                              <p:par>
                                <p:cTn id="82" presetID="5" presetClass="entr" presetSubtype="10" fill="hold" nodeType="withEffect">
                                  <p:stCondLst>
                                    <p:cond delay="0"/>
                                  </p:stCondLst>
                                  <p:childTnLst>
                                    <p:set>
                                      <p:cBhvr>
                                        <p:cTn id="83" dur="1" fill="hold">
                                          <p:stCondLst>
                                            <p:cond delay="0"/>
                                          </p:stCondLst>
                                        </p:cTn>
                                        <p:tgtEl>
                                          <p:spTgt spid="5123">
                                            <p:txEl>
                                              <p:pRg st="5" end="5"/>
                                            </p:txEl>
                                          </p:spTgt>
                                        </p:tgtEl>
                                        <p:attrNameLst>
                                          <p:attrName>style.visibility</p:attrName>
                                        </p:attrNameLst>
                                      </p:cBhvr>
                                      <p:to>
                                        <p:strVal val="visible"/>
                                      </p:to>
                                    </p:set>
                                    <p:animEffect transition="in" filter="checkerboard(across)">
                                      <p:cBhvr>
                                        <p:cTn id="84" dur="500"/>
                                        <p:tgtEl>
                                          <p:spTgt spid="5123">
                                            <p:txEl>
                                              <p:pRg st="5" end="5"/>
                                            </p:txEl>
                                          </p:spTgt>
                                        </p:tgtEl>
                                      </p:cBhvr>
                                    </p:animEffect>
                                  </p:childTnLst>
                                </p:cTn>
                              </p:par>
                              <p:par>
                                <p:cTn id="85" presetID="5" presetClass="entr" presetSubtype="10" fill="hold" nodeType="withEffect">
                                  <p:stCondLst>
                                    <p:cond delay="0"/>
                                  </p:stCondLst>
                                  <p:childTnLst>
                                    <p:set>
                                      <p:cBhvr>
                                        <p:cTn id="86" dur="1" fill="hold">
                                          <p:stCondLst>
                                            <p:cond delay="0"/>
                                          </p:stCondLst>
                                        </p:cTn>
                                        <p:tgtEl>
                                          <p:spTgt spid="5123">
                                            <p:txEl>
                                              <p:pRg st="6" end="6"/>
                                            </p:txEl>
                                          </p:spTgt>
                                        </p:tgtEl>
                                        <p:attrNameLst>
                                          <p:attrName>style.visibility</p:attrName>
                                        </p:attrNameLst>
                                      </p:cBhvr>
                                      <p:to>
                                        <p:strVal val="visible"/>
                                      </p:to>
                                    </p:set>
                                    <p:animEffect transition="in" filter="checkerboard(across)">
                                      <p:cBhvr>
                                        <p:cTn id="87" dur="500"/>
                                        <p:tgtEl>
                                          <p:spTgt spid="5123">
                                            <p:txEl>
                                              <p:pRg st="6" end="6"/>
                                            </p:txEl>
                                          </p:spTgt>
                                        </p:tgtEl>
                                      </p:cBhvr>
                                    </p:animEffect>
                                  </p:childTnLst>
                                </p:cTn>
                              </p:par>
                              <p:par>
                                <p:cTn id="88" presetID="5" presetClass="entr" presetSubtype="10" fill="hold" nodeType="withEffect">
                                  <p:stCondLst>
                                    <p:cond delay="0"/>
                                  </p:stCondLst>
                                  <p:childTnLst>
                                    <p:set>
                                      <p:cBhvr>
                                        <p:cTn id="89" dur="1" fill="hold">
                                          <p:stCondLst>
                                            <p:cond delay="0"/>
                                          </p:stCondLst>
                                        </p:cTn>
                                        <p:tgtEl>
                                          <p:spTgt spid="5123">
                                            <p:txEl>
                                              <p:pRg st="7" end="7"/>
                                            </p:txEl>
                                          </p:spTgt>
                                        </p:tgtEl>
                                        <p:attrNameLst>
                                          <p:attrName>style.visibility</p:attrName>
                                        </p:attrNameLst>
                                      </p:cBhvr>
                                      <p:to>
                                        <p:strVal val="visible"/>
                                      </p:to>
                                    </p:set>
                                    <p:animEffect transition="in" filter="checkerboard(across)">
                                      <p:cBhvr>
                                        <p:cTn id="90" dur="500"/>
                                        <p:tgtEl>
                                          <p:spTgt spid="5123">
                                            <p:txEl>
                                              <p:pRg st="7" end="7"/>
                                            </p:txEl>
                                          </p:spTgt>
                                        </p:tgtEl>
                                      </p:cBhvr>
                                    </p:animEffect>
                                  </p:childTnLst>
                                </p:cTn>
                              </p:par>
                              <p:par>
                                <p:cTn id="91" presetID="5" presetClass="entr" presetSubtype="10" fill="hold" nodeType="withEffect">
                                  <p:stCondLst>
                                    <p:cond delay="0"/>
                                  </p:stCondLst>
                                  <p:childTnLst>
                                    <p:set>
                                      <p:cBhvr>
                                        <p:cTn id="92" dur="1" fill="hold">
                                          <p:stCondLst>
                                            <p:cond delay="0"/>
                                          </p:stCondLst>
                                        </p:cTn>
                                        <p:tgtEl>
                                          <p:spTgt spid="5123">
                                            <p:txEl>
                                              <p:pRg st="8" end="8"/>
                                            </p:txEl>
                                          </p:spTgt>
                                        </p:tgtEl>
                                        <p:attrNameLst>
                                          <p:attrName>style.visibility</p:attrName>
                                        </p:attrNameLst>
                                      </p:cBhvr>
                                      <p:to>
                                        <p:strVal val="visible"/>
                                      </p:to>
                                    </p:set>
                                    <p:animEffect transition="in" filter="checkerboard(across)">
                                      <p:cBhvr>
                                        <p:cTn id="93" dur="500"/>
                                        <p:tgtEl>
                                          <p:spTgt spid="5123">
                                            <p:txEl>
                                              <p:pRg st="8" end="8"/>
                                            </p:txEl>
                                          </p:spTgt>
                                        </p:tgtEl>
                                      </p:cBhvr>
                                    </p:animEffect>
                                  </p:childTnLst>
                                </p:cTn>
                              </p:par>
                              <p:par>
                                <p:cTn id="94" presetID="5" presetClass="entr" presetSubtype="10" fill="hold" nodeType="withEffect">
                                  <p:stCondLst>
                                    <p:cond delay="0"/>
                                  </p:stCondLst>
                                  <p:childTnLst>
                                    <p:set>
                                      <p:cBhvr>
                                        <p:cTn id="95" dur="1" fill="hold">
                                          <p:stCondLst>
                                            <p:cond delay="0"/>
                                          </p:stCondLst>
                                        </p:cTn>
                                        <p:tgtEl>
                                          <p:spTgt spid="5123">
                                            <p:txEl>
                                              <p:pRg st="9" end="9"/>
                                            </p:txEl>
                                          </p:spTgt>
                                        </p:tgtEl>
                                        <p:attrNameLst>
                                          <p:attrName>style.visibility</p:attrName>
                                        </p:attrNameLst>
                                      </p:cBhvr>
                                      <p:to>
                                        <p:strVal val="visible"/>
                                      </p:to>
                                    </p:set>
                                    <p:animEffect transition="in" filter="checkerboard(across)">
                                      <p:cBhvr>
                                        <p:cTn id="96" dur="500"/>
                                        <p:tgtEl>
                                          <p:spTgt spid="5123">
                                            <p:txEl>
                                              <p:pRg st="9" end="9"/>
                                            </p:txEl>
                                          </p:spTgt>
                                        </p:tgtEl>
                                      </p:cBhvr>
                                    </p:animEffect>
                                  </p:childTnLst>
                                </p:cTn>
                              </p:par>
                              <p:par>
                                <p:cTn id="97" presetID="5" presetClass="entr" presetSubtype="10" fill="hold" nodeType="withEffect">
                                  <p:stCondLst>
                                    <p:cond delay="0"/>
                                  </p:stCondLst>
                                  <p:childTnLst>
                                    <p:set>
                                      <p:cBhvr>
                                        <p:cTn id="98" dur="1" fill="hold">
                                          <p:stCondLst>
                                            <p:cond delay="0"/>
                                          </p:stCondLst>
                                        </p:cTn>
                                        <p:tgtEl>
                                          <p:spTgt spid="5123">
                                            <p:txEl>
                                              <p:pRg st="10" end="10"/>
                                            </p:txEl>
                                          </p:spTgt>
                                        </p:tgtEl>
                                        <p:attrNameLst>
                                          <p:attrName>style.visibility</p:attrName>
                                        </p:attrNameLst>
                                      </p:cBhvr>
                                      <p:to>
                                        <p:strVal val="visible"/>
                                      </p:to>
                                    </p:set>
                                    <p:animEffect transition="in" filter="checkerboard(across)">
                                      <p:cBhvr>
                                        <p:cTn id="99" dur="500"/>
                                        <p:tgtEl>
                                          <p:spTgt spid="5123">
                                            <p:txEl>
                                              <p:pRg st="10" end="10"/>
                                            </p:txEl>
                                          </p:spTgt>
                                        </p:tgtEl>
                                      </p:cBhvr>
                                    </p:animEffect>
                                  </p:childTnLst>
                                </p:cTn>
                              </p:par>
                              <p:par>
                                <p:cTn id="100" presetID="5" presetClass="entr" presetSubtype="10" fill="hold" nodeType="withEffect">
                                  <p:stCondLst>
                                    <p:cond delay="0"/>
                                  </p:stCondLst>
                                  <p:childTnLst>
                                    <p:set>
                                      <p:cBhvr>
                                        <p:cTn id="101" dur="1" fill="hold">
                                          <p:stCondLst>
                                            <p:cond delay="0"/>
                                          </p:stCondLst>
                                        </p:cTn>
                                        <p:tgtEl>
                                          <p:spTgt spid="5123">
                                            <p:txEl>
                                              <p:pRg st="11" end="11"/>
                                            </p:txEl>
                                          </p:spTgt>
                                        </p:tgtEl>
                                        <p:attrNameLst>
                                          <p:attrName>style.visibility</p:attrName>
                                        </p:attrNameLst>
                                      </p:cBhvr>
                                      <p:to>
                                        <p:strVal val="visible"/>
                                      </p:to>
                                    </p:set>
                                    <p:animEffect transition="in" filter="checkerboard(across)">
                                      <p:cBhvr>
                                        <p:cTn id="102" dur="500"/>
                                        <p:tgtEl>
                                          <p:spTgt spid="5123">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布置作业</a:t>
            </a:r>
            <a:endParaRPr lang="zh-CN" altLang="en-US" sz="2800" b="1" dirty="0">
              <a:latin typeface="微软雅黑" pitchFamily="34" charset="-122"/>
              <a:ea typeface="微软雅黑" pitchFamily="34" charset="-122"/>
            </a:endParaRPr>
          </a:p>
        </p:txBody>
      </p:sp>
      <p:sp>
        <p:nvSpPr>
          <p:cNvPr id="39937" name="Rectangle 1"/>
          <p:cNvSpPr>
            <a:spLocks noChangeArrowheads="1"/>
          </p:cNvSpPr>
          <p:nvPr/>
        </p:nvSpPr>
        <p:spPr bwMode="auto">
          <a:xfrm>
            <a:off x="899592" y="1268760"/>
            <a:ext cx="7284366" cy="1135054"/>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比较</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长江之歌</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与课文</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黄河颂</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说说这两首诗</a:t>
            </a:r>
            <a:endPar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有什么内在联系。</a:t>
            </a: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39938" name="Rectangle 2"/>
          <p:cNvSpPr>
            <a:spLocks noChangeArrowheads="1"/>
          </p:cNvSpPr>
          <p:nvPr/>
        </p:nvSpPr>
        <p:spPr bwMode="auto">
          <a:xfrm>
            <a:off x="827584" y="2564904"/>
            <a:ext cx="7128792" cy="2308324"/>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两首歌词都是以物喻人。</a:t>
            </a:r>
            <a:r>
              <a:rPr kumimoji="0" lang="en-US" altLang="zh-CN"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黄河颂</a:t>
            </a:r>
            <a:r>
              <a:rPr kumimoji="0" lang="en-US" altLang="zh-CN"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表现其巨人形象</a:t>
            </a:r>
            <a:r>
              <a:rPr kumimoji="0" lang="en-US" altLang="zh-CN"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表达中华民族顽强的奋斗精神和不屈的意志</a:t>
            </a:r>
            <a:r>
              <a:rPr kumimoji="0" lang="en-US" altLang="zh-CN"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长江之歌</a:t>
            </a:r>
            <a:r>
              <a:rPr kumimoji="0" lang="en-US" altLang="zh-CN"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热情赞美母亲河哺育中华民族的高大形象。两首歌词风格相近</a:t>
            </a:r>
            <a:r>
              <a:rPr kumimoji="0" lang="en-US" altLang="zh-CN"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都是直抒胸臆</a:t>
            </a:r>
            <a:r>
              <a:rPr kumimoji="0" lang="en-US" altLang="zh-CN"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热情豪迈。</a:t>
            </a:r>
            <a:endParaRPr kumimoji="0" lang="zh-CN" altLang="en-US" sz="24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p:txBody>
      </p:sp>
      <p:sp>
        <p:nvSpPr>
          <p:cNvPr id="9" name="圆角矩形标注 8"/>
          <p:cNvSpPr/>
          <p:nvPr/>
        </p:nvSpPr>
        <p:spPr>
          <a:xfrm>
            <a:off x="827584" y="2708920"/>
            <a:ext cx="7128792" cy="2376264"/>
          </a:xfrm>
          <a:prstGeom prst="wedgeRoundRectCallout">
            <a:avLst>
              <a:gd name="adj1" fmla="val -2704"/>
              <a:gd name="adj2" fmla="val -59612"/>
              <a:gd name="adj3" fmla="val 16667"/>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39938">
                                            <p:txEl>
                                              <p:pRg st="0" end="0"/>
                                            </p:txEl>
                                          </p:spTgt>
                                        </p:tgtEl>
                                        <p:attrNameLst>
                                          <p:attrName>style.visibility</p:attrName>
                                        </p:attrNameLst>
                                      </p:cBhvr>
                                      <p:to>
                                        <p:strVal val="visible"/>
                                      </p:to>
                                    </p:set>
                                    <p:animEffect transition="in" filter="slide(fromBottom)">
                                      <p:cBhvr>
                                        <p:cTn id="7" dur="500"/>
                                        <p:tgtEl>
                                          <p:spTgt spid="3993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布置作业</a:t>
            </a:r>
            <a:endParaRPr lang="zh-CN" altLang="en-US" sz="2800" b="1" dirty="0">
              <a:latin typeface="微软雅黑" pitchFamily="34" charset="-122"/>
              <a:ea typeface="微软雅黑" pitchFamily="34" charset="-122"/>
            </a:endParaRPr>
          </a:p>
        </p:txBody>
      </p:sp>
      <p:sp>
        <p:nvSpPr>
          <p:cNvPr id="40961" name="Rectangle 1"/>
          <p:cNvSpPr>
            <a:spLocks noChangeArrowheads="1"/>
          </p:cNvSpPr>
          <p:nvPr/>
        </p:nvSpPr>
        <p:spPr bwMode="auto">
          <a:xfrm>
            <a:off x="683568" y="1124744"/>
            <a:ext cx="9144000" cy="1938992"/>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2.</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揣摩下列比喻句、拟人句中加点词语的含义。</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你用健美的臂膀</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挽起高山大海。</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(2)</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用你那英雄的体魄</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筑成我们民族的屏障。</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(3)</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你是中华民族的摇篮。</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9" name="矩形 8"/>
          <p:cNvSpPr/>
          <p:nvPr/>
        </p:nvSpPr>
        <p:spPr>
          <a:xfrm>
            <a:off x="827584" y="3429000"/>
            <a:ext cx="4572000" cy="1658724"/>
          </a:xfrm>
          <a:prstGeom prst="rect">
            <a:avLst/>
          </a:prstGeom>
        </p:spPr>
        <p:txBody>
          <a:bodyPr>
            <a:spAutoFit/>
          </a:bodyPr>
          <a:lstStyle/>
          <a:p>
            <a:pPr>
              <a:lnSpc>
                <a:spcPct val="150000"/>
              </a:lnSpc>
            </a:pPr>
            <a:r>
              <a:rPr lang="en-US" altLang="zh-CN" sz="2000" dirty="0" smtClean="0">
                <a:solidFill>
                  <a:srgbClr val="FF0000"/>
                </a:solidFill>
                <a:latin typeface="微软雅黑" pitchFamily="34" charset="-122"/>
                <a:ea typeface="微软雅黑" pitchFamily="34" charset="-122"/>
              </a:rPr>
              <a:t>(1)</a:t>
            </a:r>
            <a:r>
              <a:rPr lang="zh-CN" altLang="zh-CN" sz="2000" dirty="0" smtClean="0">
                <a:solidFill>
                  <a:srgbClr val="FF0000"/>
                </a:solidFill>
                <a:latin typeface="微软雅黑" pitchFamily="34" charset="-122"/>
                <a:ea typeface="微软雅黑" pitchFamily="34" charset="-122"/>
              </a:rPr>
              <a:t>“臂膀”指长江主干及其支流。</a:t>
            </a:r>
            <a:r>
              <a:rPr lang="en-US" altLang="zh-CN" sz="2000" dirty="0" smtClean="0">
                <a:solidFill>
                  <a:srgbClr val="FF0000"/>
                </a:solidFill>
                <a:latin typeface="微软雅黑" pitchFamily="34" charset="-122"/>
                <a:ea typeface="微软雅黑" pitchFamily="34" charset="-122"/>
              </a:rPr>
              <a:t>(2)</a:t>
            </a:r>
            <a:r>
              <a:rPr lang="zh-CN" altLang="zh-CN" sz="2000" dirty="0" smtClean="0">
                <a:solidFill>
                  <a:srgbClr val="FF0000"/>
                </a:solidFill>
                <a:latin typeface="微软雅黑" pitchFamily="34" charset="-122"/>
                <a:ea typeface="微软雅黑" pitchFamily="34" charset="-122"/>
              </a:rPr>
              <a:t>“屏障”指中华民族繁衍生息的源泉。</a:t>
            </a:r>
            <a:r>
              <a:rPr lang="en-US" altLang="zh-CN" sz="2000" dirty="0" smtClean="0">
                <a:solidFill>
                  <a:srgbClr val="FF0000"/>
                </a:solidFill>
                <a:latin typeface="微软雅黑" pitchFamily="34" charset="-122"/>
                <a:ea typeface="微软雅黑" pitchFamily="34" charset="-122"/>
              </a:rPr>
              <a:t>(3)</a:t>
            </a:r>
            <a:r>
              <a:rPr lang="zh-CN" altLang="zh-CN" sz="2000" dirty="0" smtClean="0">
                <a:solidFill>
                  <a:srgbClr val="FF0000"/>
                </a:solidFill>
                <a:latin typeface="微软雅黑" pitchFamily="34" charset="-122"/>
                <a:ea typeface="微软雅黑" pitchFamily="34" charset="-122"/>
              </a:rPr>
              <a:t>“摇篮”指中华民族文明的孕育地</a:t>
            </a:r>
            <a:r>
              <a:rPr lang="zh-CN" altLang="zh-CN" dirty="0" smtClean="0">
                <a:solidFill>
                  <a:srgbClr val="FF0000"/>
                </a:solidFill>
              </a:rPr>
              <a:t>。</a:t>
            </a:r>
            <a:endParaRPr lang="zh-CN" altLang="en-US" dirty="0">
              <a:solidFill>
                <a:srgbClr val="FF0000"/>
              </a:solidFill>
            </a:endParaRPr>
          </a:p>
        </p:txBody>
      </p:sp>
      <p:sp>
        <p:nvSpPr>
          <p:cNvPr id="11" name="椭圆 10"/>
          <p:cNvSpPr/>
          <p:nvPr/>
        </p:nvSpPr>
        <p:spPr>
          <a:xfrm>
            <a:off x="2771800" y="2060848"/>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3059832" y="2060848"/>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5364088" y="2492896"/>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5724128" y="2492896"/>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3275856" y="2996952"/>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3563888" y="2996952"/>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角矩形标注 16"/>
          <p:cNvSpPr/>
          <p:nvPr/>
        </p:nvSpPr>
        <p:spPr>
          <a:xfrm>
            <a:off x="611560" y="3429000"/>
            <a:ext cx="6336704" cy="1872208"/>
          </a:xfrm>
          <a:prstGeom prst="wedgeRoundRectCallout">
            <a:avLst>
              <a:gd name="adj1" fmla="val 3530"/>
              <a:gd name="adj2" fmla="val -62456"/>
              <a:gd name="adj3" fmla="val 16667"/>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wedge">
                                      <p:cBhvr>
                                        <p:cTn id="7" dur="20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激趣导入</a:t>
            </a:r>
            <a:endParaRPr lang="zh-CN" altLang="en-US" sz="2800" b="1" dirty="0">
              <a:latin typeface="微软雅黑" pitchFamily="34" charset="-122"/>
              <a:ea typeface="微软雅黑" pitchFamily="34" charset="-122"/>
            </a:endParaRPr>
          </a:p>
        </p:txBody>
      </p:sp>
      <p:sp>
        <p:nvSpPr>
          <p:cNvPr id="9" name="矩形 8"/>
          <p:cNvSpPr/>
          <p:nvPr/>
        </p:nvSpPr>
        <p:spPr>
          <a:xfrm>
            <a:off x="899592" y="1484784"/>
            <a:ext cx="4176464" cy="3416320"/>
          </a:xfrm>
          <a:prstGeom prst="rect">
            <a:avLst/>
          </a:prstGeom>
        </p:spPr>
        <p:txBody>
          <a:bodyPr wrap="square">
            <a:spAutoFit/>
          </a:bodyPr>
          <a:lstStyle/>
          <a:p>
            <a:pPr>
              <a:lnSpc>
                <a:spcPct val="150000"/>
              </a:lnSpc>
            </a:pPr>
            <a:r>
              <a:rPr lang="en-US" altLang="zh-CN" sz="2400" dirty="0" smtClean="0">
                <a:latin typeface="微软雅黑" pitchFamily="34" charset="-122"/>
                <a:ea typeface="微软雅黑" pitchFamily="34" charset="-122"/>
              </a:rPr>
              <a:t>        </a:t>
            </a:r>
            <a:r>
              <a:rPr lang="zh-CN" altLang="zh-CN" sz="2400" dirty="0" smtClean="0">
                <a:latin typeface="微软雅黑" pitchFamily="34" charset="-122"/>
                <a:ea typeface="微软雅黑" pitchFamily="34" charset="-122"/>
              </a:rPr>
              <a:t>毛泽东同志曾说过一句话</a:t>
            </a:r>
            <a:r>
              <a:rPr lang="en-US" altLang="zh-CN" sz="2400" dirty="0" smtClean="0">
                <a:latin typeface="微软雅黑" pitchFamily="34" charset="-122"/>
                <a:ea typeface="微软雅黑" pitchFamily="34" charset="-122"/>
              </a:rPr>
              <a:t>:</a:t>
            </a:r>
            <a:r>
              <a:rPr lang="zh-CN" altLang="zh-CN" sz="2400" dirty="0" smtClean="0">
                <a:latin typeface="微软雅黑" pitchFamily="34" charset="-122"/>
                <a:ea typeface="微软雅黑" pitchFamily="34" charset="-122"/>
              </a:rPr>
              <a:t>“藐视黄河</a:t>
            </a:r>
            <a:r>
              <a:rPr lang="en-US" altLang="zh-CN" sz="2400" dirty="0" smtClean="0">
                <a:latin typeface="微软雅黑" pitchFamily="34" charset="-122"/>
                <a:ea typeface="微软雅黑" pitchFamily="34" charset="-122"/>
              </a:rPr>
              <a:t>,</a:t>
            </a:r>
            <a:r>
              <a:rPr lang="zh-CN" altLang="zh-CN" sz="2400" dirty="0" smtClean="0">
                <a:latin typeface="微软雅黑" pitchFamily="34" charset="-122"/>
                <a:ea typeface="微软雅黑" pitchFamily="34" charset="-122"/>
              </a:rPr>
              <a:t>就是藐视我们这个民族。”黄河</a:t>
            </a:r>
            <a:r>
              <a:rPr lang="en-US" altLang="zh-CN" sz="2400" dirty="0" smtClean="0">
                <a:latin typeface="微软雅黑" pitchFamily="34" charset="-122"/>
                <a:ea typeface="微软雅黑" pitchFamily="34" charset="-122"/>
              </a:rPr>
              <a:t>,</a:t>
            </a:r>
            <a:r>
              <a:rPr lang="zh-CN" altLang="zh-CN" sz="2400" dirty="0" smtClean="0">
                <a:latin typeface="微软雅黑" pitchFamily="34" charset="-122"/>
                <a:ea typeface="微软雅黑" pitchFamily="34" charset="-122"/>
              </a:rPr>
              <a:t>是中华民族的象征。请同学们谈谈黄河在我们民族历史上的重要地位和地理位置上的重要性。</a:t>
            </a:r>
            <a:endParaRPr lang="zh-CN" altLang="en-US" sz="2400" dirty="0">
              <a:latin typeface="微软雅黑" pitchFamily="34" charset="-122"/>
              <a:ea typeface="微软雅黑" pitchFamily="34" charset="-122"/>
            </a:endParaRPr>
          </a:p>
        </p:txBody>
      </p:sp>
      <p:pic>
        <p:nvPicPr>
          <p:cNvPr id="1026" name="Picture 2" descr="C:\Users\Administrator\Desktop\t01cf3024743def1f75.jpg"/>
          <p:cNvPicPr>
            <a:picLocks noChangeAspect="1" noChangeArrowheads="1"/>
          </p:cNvPicPr>
          <p:nvPr/>
        </p:nvPicPr>
        <p:blipFill>
          <a:blip r:embed="rId1" cstate="print"/>
          <a:srcRect/>
          <a:stretch>
            <a:fillRect/>
          </a:stretch>
        </p:blipFill>
        <p:spPr bwMode="auto">
          <a:xfrm>
            <a:off x="5364088" y="1700808"/>
            <a:ext cx="2777108" cy="3048000"/>
          </a:xfrm>
          <a:prstGeom prst="rect">
            <a:avLst/>
          </a:prstGeom>
          <a:noFill/>
        </p:spPr>
      </p:pic>
      <p:sp>
        <p:nvSpPr>
          <p:cNvPr id="10" name="圆角矩形 9"/>
          <p:cNvSpPr/>
          <p:nvPr/>
        </p:nvSpPr>
        <p:spPr>
          <a:xfrm>
            <a:off x="611560" y="1340768"/>
            <a:ext cx="8064896" cy="3888432"/>
          </a:xfrm>
          <a:prstGeom prst="round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slide(fromBottom)">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Effect transition="in" filter="wedge">
                                      <p:cBhvr>
                                        <p:cTn id="12" dur="2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板书设计</a:t>
            </a:r>
            <a:endParaRPr lang="zh-CN" altLang="en-US" sz="2800" b="1" dirty="0">
              <a:latin typeface="微软雅黑" pitchFamily="34" charset="-122"/>
              <a:ea typeface="微软雅黑" pitchFamily="34" charset="-122"/>
            </a:endParaRPr>
          </a:p>
        </p:txBody>
      </p:sp>
      <p:pic>
        <p:nvPicPr>
          <p:cNvPr id="2049" name="Picture 1" descr="C:\Users\Administrator\AppData\Roaming\Tencent\Users\1037696216\QQ\WinTemp\RichOle\8D49_25}}8Z~47O0R3IFMD7.png"/>
          <p:cNvPicPr>
            <a:picLocks noChangeAspect="1" noChangeArrowheads="1"/>
          </p:cNvPicPr>
          <p:nvPr/>
        </p:nvPicPr>
        <p:blipFill>
          <a:blip r:embed="rId1" cstate="print"/>
          <a:srcRect/>
          <a:stretch>
            <a:fillRect/>
          </a:stretch>
        </p:blipFill>
        <p:spPr bwMode="auto">
          <a:xfrm>
            <a:off x="1331640" y="2060848"/>
            <a:ext cx="6489361" cy="2681554"/>
          </a:xfrm>
          <a:prstGeom prst="roundRect">
            <a:avLst>
              <a:gd name="adj" fmla="val 8594"/>
            </a:avLst>
          </a:prstGeom>
          <a:solidFill>
            <a:srgbClr val="FFFFFF">
              <a:shade val="85000"/>
            </a:srgbClr>
          </a:solidFill>
          <a:ln>
            <a:solidFill>
              <a:srgbClr val="FF0000"/>
            </a:solidFill>
          </a:ln>
          <a:effectLst>
            <a:reflection blurRad="12700" stA="38000" endPos="28000" dist="5000" dir="5400000" sy="-100000" algn="bl" rotWithShape="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4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作者简介</a:t>
            </a:r>
            <a:endParaRPr lang="zh-CN" altLang="en-US" sz="2800" b="1" dirty="0">
              <a:latin typeface="微软雅黑" pitchFamily="34" charset="-122"/>
              <a:ea typeface="微软雅黑" pitchFamily="34" charset="-122"/>
            </a:endParaRPr>
          </a:p>
        </p:txBody>
      </p:sp>
      <p:pic>
        <p:nvPicPr>
          <p:cNvPr id="2050" name="Picture 2" descr="C:\Users\Administrator\Desktop\课件图片\黑板与纸张\u=3219698849,401487938&amp;fm=21&amp;gp=0.jpg"/>
          <p:cNvPicPr>
            <a:picLocks noChangeAspect="1" noChangeArrowheads="1"/>
          </p:cNvPicPr>
          <p:nvPr/>
        </p:nvPicPr>
        <p:blipFill>
          <a:blip r:embed="rId1" cstate="print"/>
          <a:srcRect/>
          <a:stretch>
            <a:fillRect/>
          </a:stretch>
        </p:blipFill>
        <p:spPr bwMode="auto">
          <a:xfrm>
            <a:off x="539552" y="1124744"/>
            <a:ext cx="7992888" cy="4680520"/>
          </a:xfrm>
          <a:prstGeom prst="rect">
            <a:avLst/>
          </a:prstGeom>
          <a:noFill/>
        </p:spPr>
      </p:pic>
      <p:sp>
        <p:nvSpPr>
          <p:cNvPr id="2051" name="Rectangle 3"/>
          <p:cNvSpPr>
            <a:spLocks noChangeArrowheads="1"/>
          </p:cNvSpPr>
          <p:nvPr/>
        </p:nvSpPr>
        <p:spPr bwMode="auto">
          <a:xfrm>
            <a:off x="755576" y="1268760"/>
            <a:ext cx="5760640" cy="4247317"/>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光未然</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(1913—2002),</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原名张光年</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湖北光化县人。在中学时代即参加革命工作</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四一二”反革命政变后辍学</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曾做过学徒、店员和小学教师。</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1935</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年</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8</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月创作</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五月的鲜花</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歌词</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,1936</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年抵达上海</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参加抗日救亡运动并从事进步文艺活动。</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1939</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年到延安后创作了歌颂中华民族精神的组诗</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黄河大合唱</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经冼星海谱曲后风行全国。新中国成立后</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曾担任</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剧本</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文艺报</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人民文学</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主编。</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pic>
        <p:nvPicPr>
          <p:cNvPr id="9" name="Picture 17"/>
          <p:cNvPicPr preferRelativeResize="0">
            <a:picLocks noChangeArrowheads="1"/>
          </p:cNvPicPr>
          <p:nvPr/>
        </p:nvPicPr>
        <p:blipFill>
          <a:blip r:embed="rId2" cstate="print"/>
          <a:srcRect/>
          <a:stretch>
            <a:fillRect/>
          </a:stretch>
        </p:blipFill>
        <p:spPr bwMode="auto">
          <a:xfrm>
            <a:off x="6588224" y="1844824"/>
            <a:ext cx="1798960" cy="2728912"/>
          </a:xfrm>
          <a:prstGeom prst="rect">
            <a:avLst/>
          </a:prstGeom>
          <a:noFill/>
          <a:ln w="9525" cap="flat">
            <a:noFill/>
            <a:prstDash val="solid"/>
            <a:miter lim="800000"/>
            <a:headEnd type="none" w="med" len="med"/>
            <a:tailEnd type="none" w="med" len="me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2051">
                                            <p:txEl>
                                              <p:pRg st="0" end="0"/>
                                            </p:txEl>
                                          </p:spTgt>
                                        </p:tgtEl>
                                        <p:attrNameLst>
                                          <p:attrName>style.visibility</p:attrName>
                                        </p:attrNameLst>
                                      </p:cBhvr>
                                      <p:to>
                                        <p:strVal val="visible"/>
                                      </p:to>
                                    </p:set>
                                    <p:anim calcmode="lin" valueType="num">
                                      <p:cBhvr>
                                        <p:cTn id="7" dur="1000" fill="hold"/>
                                        <p:tgtEl>
                                          <p:spTgt spid="2051">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2051">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2051">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4" presetClass="entr" presetSubtype="16"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ox(in)">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文题背景</a:t>
            </a:r>
            <a:endParaRPr lang="zh-CN" altLang="en-US" sz="2800" b="1" dirty="0">
              <a:latin typeface="微软雅黑" pitchFamily="34" charset="-122"/>
              <a:ea typeface="微软雅黑" pitchFamily="34" charset="-122"/>
            </a:endParaRPr>
          </a:p>
        </p:txBody>
      </p:sp>
      <p:sp>
        <p:nvSpPr>
          <p:cNvPr id="1025" name="Rectangle 1"/>
          <p:cNvSpPr>
            <a:spLocks noChangeArrowheads="1"/>
          </p:cNvSpPr>
          <p:nvPr/>
        </p:nvSpPr>
        <p:spPr bwMode="auto">
          <a:xfrm>
            <a:off x="5004048" y="260648"/>
            <a:ext cx="2339102" cy="52322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28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sz="28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文题解说</a:t>
            </a:r>
            <a:r>
              <a:rPr kumimoji="0" lang="zh-CN" altLang="zh-CN" sz="28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endParaRPr kumimoji="0" lang="zh-CN" altLang="zh-CN" sz="2800" b="1"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p:txBody>
      </p:sp>
      <p:pic>
        <p:nvPicPr>
          <p:cNvPr id="14338" name="Picture 2" descr="C:\Users\Administrator\Desktop\课件图片\黑板与纸张\图片19347.jpg"/>
          <p:cNvPicPr>
            <a:picLocks noChangeAspect="1" noChangeArrowheads="1"/>
          </p:cNvPicPr>
          <p:nvPr/>
        </p:nvPicPr>
        <p:blipFill>
          <a:blip r:embed="rId1" cstate="print"/>
          <a:srcRect/>
          <a:stretch>
            <a:fillRect/>
          </a:stretch>
        </p:blipFill>
        <p:spPr bwMode="auto">
          <a:xfrm>
            <a:off x="827584" y="1628800"/>
            <a:ext cx="7920880" cy="3868365"/>
          </a:xfrm>
          <a:prstGeom prst="rect">
            <a:avLst/>
          </a:prstGeom>
          <a:noFill/>
        </p:spPr>
      </p:pic>
      <p:sp>
        <p:nvSpPr>
          <p:cNvPr id="9" name="矩形 8"/>
          <p:cNvSpPr/>
          <p:nvPr/>
        </p:nvSpPr>
        <p:spPr>
          <a:xfrm>
            <a:off x="1331640" y="2276872"/>
            <a:ext cx="6768752" cy="2677656"/>
          </a:xfrm>
          <a:prstGeom prst="rect">
            <a:avLst/>
          </a:prstGeom>
        </p:spPr>
        <p:txBody>
          <a:bodyPr wrap="square">
            <a:spAutoFit/>
          </a:bodyPr>
          <a:lstStyle/>
          <a:p>
            <a:pPr>
              <a:lnSpc>
                <a:spcPct val="150000"/>
              </a:lnSpc>
            </a:pPr>
            <a:r>
              <a:rPr lang="en-US" altLang="zh-CN" sz="2800" dirty="0" smtClean="0">
                <a:latin typeface="微软雅黑" pitchFamily="34" charset="-122"/>
                <a:ea typeface="微软雅黑" pitchFamily="34" charset="-122"/>
              </a:rPr>
              <a:t>      </a:t>
            </a:r>
            <a:r>
              <a:rPr lang="zh-CN" altLang="zh-CN" sz="2800" dirty="0" smtClean="0">
                <a:latin typeface="微软雅黑" pitchFamily="34" charset="-122"/>
                <a:ea typeface="微软雅黑" pitchFamily="34" charset="-122"/>
              </a:rPr>
              <a:t>《黄河颂》在体裁上是一首颂诗</a:t>
            </a:r>
            <a:r>
              <a:rPr lang="en-US" altLang="zh-CN" sz="2800" dirty="0" smtClean="0">
                <a:latin typeface="微软雅黑" pitchFamily="34" charset="-122"/>
                <a:ea typeface="微软雅黑" pitchFamily="34" charset="-122"/>
              </a:rPr>
              <a:t>,</a:t>
            </a:r>
            <a:r>
              <a:rPr lang="zh-CN" altLang="zh-CN" sz="2800" dirty="0" smtClean="0">
                <a:latin typeface="微软雅黑" pitchFamily="34" charset="-122"/>
                <a:ea typeface="微软雅黑" pitchFamily="34" charset="-122"/>
              </a:rPr>
              <a:t>着眼于“歌颂”。“黄河颂”即歌颂黄河</a:t>
            </a:r>
            <a:r>
              <a:rPr lang="en-US" altLang="zh-CN" sz="2800" dirty="0" smtClean="0">
                <a:latin typeface="微软雅黑" pitchFamily="34" charset="-122"/>
                <a:ea typeface="微软雅黑" pitchFamily="34" charset="-122"/>
              </a:rPr>
              <a:t>,</a:t>
            </a:r>
            <a:r>
              <a:rPr lang="zh-CN" altLang="zh-CN" sz="2800" dirty="0" smtClean="0">
                <a:latin typeface="微软雅黑" pitchFamily="34" charset="-122"/>
                <a:ea typeface="微软雅黑" pitchFamily="34" charset="-122"/>
              </a:rPr>
              <a:t>歌颂黄河的伟大、坚强。题目点明了诗歌赞颂的对象和内容。</a:t>
            </a:r>
            <a:endParaRPr lang="zh-CN" altLang="en-US" sz="2800" dirty="0">
              <a:latin typeface="微软雅黑" pitchFamily="34" charset="-122"/>
              <a:ea typeface="微软雅黑" pitchFamily="34" charset="-122"/>
            </a:endParaRPr>
          </a:p>
        </p:txBody>
      </p:sp>
      <p:pic>
        <p:nvPicPr>
          <p:cNvPr id="10" name="Picture 55"/>
          <p:cNvPicPr preferRelativeResize="0">
            <a:picLocks noChangeArrowheads="1"/>
          </p:cNvPicPr>
          <p:nvPr/>
        </p:nvPicPr>
        <p:blipFill>
          <a:blip r:embed="rId2" cstate="print"/>
          <a:srcRect/>
          <a:stretch>
            <a:fillRect/>
          </a:stretch>
        </p:blipFill>
        <p:spPr bwMode="auto">
          <a:xfrm>
            <a:off x="3995936" y="4221088"/>
            <a:ext cx="3992562" cy="1728192"/>
          </a:xfrm>
          <a:prstGeom prst="rect">
            <a:avLst/>
          </a:prstGeom>
          <a:noFill/>
          <a:ln w="9525" cap="flat">
            <a:noFill/>
            <a:prstDash val="solid"/>
            <a:bevel/>
            <a:headEnd type="none" w="med" len="med"/>
            <a:tailEnd type="none" w="med" len="me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wedge">
                                      <p:cBhvr>
                                        <p:cTn id="7" dur="20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ox(in)">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文题背景</a:t>
            </a:r>
            <a:endParaRPr lang="zh-CN" altLang="en-US" sz="2800" b="1" dirty="0">
              <a:latin typeface="微软雅黑" pitchFamily="34" charset="-122"/>
              <a:ea typeface="微软雅黑" pitchFamily="34" charset="-122"/>
            </a:endParaRPr>
          </a:p>
        </p:txBody>
      </p:sp>
      <p:sp>
        <p:nvSpPr>
          <p:cNvPr id="1025" name="Rectangle 1"/>
          <p:cNvSpPr>
            <a:spLocks noChangeArrowheads="1"/>
          </p:cNvSpPr>
          <p:nvPr/>
        </p:nvSpPr>
        <p:spPr bwMode="auto">
          <a:xfrm>
            <a:off x="5004048" y="260648"/>
            <a:ext cx="2339102" cy="52322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28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lang="zh-CN" altLang="en-US" sz="2800" b="1" dirty="0" smtClean="0">
                <a:solidFill>
                  <a:srgbClr val="FF0000"/>
                </a:solidFill>
                <a:latin typeface="微软雅黑" pitchFamily="34" charset="-122"/>
                <a:ea typeface="微软雅黑" pitchFamily="34" charset="-122"/>
                <a:cs typeface="Times New Roman" pitchFamily="18" charset="0"/>
              </a:rPr>
              <a:t>创作背景</a:t>
            </a:r>
            <a:r>
              <a:rPr kumimoji="0" lang="zh-CN" altLang="zh-CN" sz="28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endParaRPr kumimoji="0" lang="zh-CN" altLang="zh-CN" sz="2800" b="1"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p:txBody>
      </p:sp>
      <p:pic>
        <p:nvPicPr>
          <p:cNvPr id="13313" name="Picture 1" descr="C:\Users\Administrator\Desktop\课件图片\黑板与纸张\u=4240108390,274577649&amp;fm=21&amp;gp=0_副本.jpg"/>
          <p:cNvPicPr>
            <a:picLocks noChangeAspect="1" noChangeArrowheads="1"/>
          </p:cNvPicPr>
          <p:nvPr/>
        </p:nvPicPr>
        <p:blipFill>
          <a:blip r:embed="rId1" cstate="print"/>
          <a:srcRect/>
          <a:stretch>
            <a:fillRect/>
          </a:stretch>
        </p:blipFill>
        <p:spPr bwMode="auto">
          <a:xfrm>
            <a:off x="467544" y="980728"/>
            <a:ext cx="8208912" cy="5040560"/>
          </a:xfrm>
          <a:prstGeom prst="rect">
            <a:avLst/>
          </a:prstGeom>
          <a:noFill/>
        </p:spPr>
      </p:pic>
      <p:sp>
        <p:nvSpPr>
          <p:cNvPr id="13314" name="Rectangle 2"/>
          <p:cNvSpPr>
            <a:spLocks noChangeArrowheads="1"/>
          </p:cNvSpPr>
          <p:nvPr/>
        </p:nvSpPr>
        <p:spPr bwMode="auto">
          <a:xfrm>
            <a:off x="1403648" y="1412776"/>
            <a:ext cx="6336704" cy="2862322"/>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1938</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年</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抗战正在激烈进行</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日本侵略者的铁蹄正践踏着华北大地。在中华民族最危险的时刻</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英勇无畏的华夏儿女将全国抗日救亡运动推向高潮。</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1938</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年</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9</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月</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诗人光未然带领抗敌演出队来到了黄河</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来到了壶口瀑布。滔滔的黄河水</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在诗人心中掀起了万丈狂澜</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他挥笔写下了不朽的诗篇</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黄河颂</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13314">
                                            <p:txEl>
                                              <p:pRg st="0" end="0"/>
                                            </p:txEl>
                                          </p:spTgt>
                                        </p:tgtEl>
                                        <p:attrNameLst>
                                          <p:attrName>style.visibility</p:attrName>
                                        </p:attrNameLst>
                                      </p:cBhvr>
                                      <p:to>
                                        <p:strVal val="visible"/>
                                      </p:to>
                                    </p:set>
                                    <p:anim calcmode="lin" valueType="num">
                                      <p:cBhvr>
                                        <p:cTn id="7" dur="1000" fill="hold"/>
                                        <p:tgtEl>
                                          <p:spTgt spid="13314">
                                            <p:txEl>
                                              <p:pRg st="0" end="0"/>
                                            </p:txEl>
                                          </p:spTgt>
                                        </p:tgtEl>
                                        <p:attrNameLst>
                                          <p:attrName>ppt_w</p:attrName>
                                        </p:attrNameLst>
                                      </p:cBhvr>
                                      <p:tavLst>
                                        <p:tav tm="0">
                                          <p:val>
                                            <p:strVal val="#ppt_w+.3"/>
                                          </p:val>
                                        </p:tav>
                                        <p:tav tm="100000">
                                          <p:val>
                                            <p:strVal val="#ppt_w"/>
                                          </p:val>
                                        </p:tav>
                                      </p:tavLst>
                                    </p:anim>
                                    <p:anim calcmode="lin" valueType="num">
                                      <p:cBhvr>
                                        <p:cTn id="8" dur="1000" fill="hold"/>
                                        <p:tgtEl>
                                          <p:spTgt spid="13314">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133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39"/>
            <a:ext cx="2952328"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2698175"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感悟诗歌节奏美</a:t>
            </a:r>
            <a:endParaRPr lang="zh-CN" altLang="en-US" sz="2800" b="1" dirty="0">
              <a:latin typeface="微软雅黑" pitchFamily="34" charset="-122"/>
              <a:ea typeface="微软雅黑" pitchFamily="34" charset="-122"/>
            </a:endParaRPr>
          </a:p>
        </p:txBody>
      </p:sp>
      <p:sp>
        <p:nvSpPr>
          <p:cNvPr id="26625" name="Rectangle 1"/>
          <p:cNvSpPr>
            <a:spLocks noChangeArrowheads="1"/>
          </p:cNvSpPr>
          <p:nvPr/>
        </p:nvSpPr>
        <p:spPr bwMode="auto">
          <a:xfrm>
            <a:off x="539552" y="1206624"/>
            <a:ext cx="8136904" cy="4708981"/>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教师范读。强调朗读时</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要注意热血沸腾、壮怀激烈的情感</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同时要融合国难当头的悲壮情怀。</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2.</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学生自由、有感情地朗读。指导朗读</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诗歌分为朗诵词和歌词两大部分</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朗读时应该注意停顿</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以示区别。</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(2)“</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我站在高山之巅</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望黄河滚滚</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奔向东南。”总领下文</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因此停顿要稍长。后面的四个分句注意重点词语“掀”“奔”“劈”的重读</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且四句应该越读越激昂</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表现黄河的气势。</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(3)</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三个“啊”要读得深沉</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声音稍稍延长</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黄河”要读得高昂</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表明在歌颂。</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(4)</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最后的两句“像你一样的伟大坚强</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充满了战斗的决心</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要读得铿锵有力。</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3.</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四人小组中的成员进行朗读交流</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相互做出评价。</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4.</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请两到三名学生选取自己喜欢的部分在课堂上朗读</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并请全体学生讨论如何读得更好</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更能读出感情。发言者也可通过自己朗读来表达意见。</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5.</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全班齐读诗歌。</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9" name="圆角矩形 8"/>
          <p:cNvSpPr/>
          <p:nvPr/>
        </p:nvSpPr>
        <p:spPr>
          <a:xfrm>
            <a:off x="395536" y="1124744"/>
            <a:ext cx="8352928" cy="4752528"/>
          </a:xfrm>
          <a:prstGeom prst="round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6625">
                                            <p:txEl>
                                              <p:pRg st="0" end="0"/>
                                            </p:txEl>
                                          </p:spTgt>
                                        </p:tgtEl>
                                        <p:attrNameLst>
                                          <p:attrName>style.visibility</p:attrName>
                                        </p:attrNameLst>
                                      </p:cBhvr>
                                      <p:to>
                                        <p:strVal val="visible"/>
                                      </p:to>
                                    </p:set>
                                    <p:animEffect transition="in" filter="box(in)">
                                      <p:cBhvr>
                                        <p:cTn id="7" dur="500"/>
                                        <p:tgtEl>
                                          <p:spTgt spid="26625">
                                            <p:txEl>
                                              <p:pRg st="0" end="0"/>
                                            </p:txEl>
                                          </p:spTgt>
                                        </p:tgtEl>
                                      </p:cBhvr>
                                    </p:animEffect>
                                  </p:childTnLst>
                                </p:cTn>
                              </p:par>
                              <p:par>
                                <p:cTn id="8" presetID="4" presetClass="entr" presetSubtype="16" fill="hold" nodeType="withEffect">
                                  <p:stCondLst>
                                    <p:cond delay="0"/>
                                  </p:stCondLst>
                                  <p:childTnLst>
                                    <p:set>
                                      <p:cBhvr>
                                        <p:cTn id="9" dur="1" fill="hold">
                                          <p:stCondLst>
                                            <p:cond delay="0"/>
                                          </p:stCondLst>
                                        </p:cTn>
                                        <p:tgtEl>
                                          <p:spTgt spid="26625">
                                            <p:txEl>
                                              <p:pRg st="1" end="1"/>
                                            </p:txEl>
                                          </p:spTgt>
                                        </p:tgtEl>
                                        <p:attrNameLst>
                                          <p:attrName>style.visibility</p:attrName>
                                        </p:attrNameLst>
                                      </p:cBhvr>
                                      <p:to>
                                        <p:strVal val="visible"/>
                                      </p:to>
                                    </p:set>
                                    <p:animEffect transition="in" filter="box(in)">
                                      <p:cBhvr>
                                        <p:cTn id="10" dur="500"/>
                                        <p:tgtEl>
                                          <p:spTgt spid="26625">
                                            <p:txEl>
                                              <p:pRg st="1" end="1"/>
                                            </p:txEl>
                                          </p:spTgt>
                                        </p:tgtEl>
                                      </p:cBhvr>
                                    </p:animEffect>
                                  </p:childTnLst>
                                </p:cTn>
                              </p:par>
                              <p:par>
                                <p:cTn id="11" presetID="4" presetClass="entr" presetSubtype="16" fill="hold" nodeType="withEffect">
                                  <p:stCondLst>
                                    <p:cond delay="0"/>
                                  </p:stCondLst>
                                  <p:childTnLst>
                                    <p:set>
                                      <p:cBhvr>
                                        <p:cTn id="12" dur="1" fill="hold">
                                          <p:stCondLst>
                                            <p:cond delay="0"/>
                                          </p:stCondLst>
                                        </p:cTn>
                                        <p:tgtEl>
                                          <p:spTgt spid="26625">
                                            <p:txEl>
                                              <p:pRg st="2" end="2"/>
                                            </p:txEl>
                                          </p:spTgt>
                                        </p:tgtEl>
                                        <p:attrNameLst>
                                          <p:attrName>style.visibility</p:attrName>
                                        </p:attrNameLst>
                                      </p:cBhvr>
                                      <p:to>
                                        <p:strVal val="visible"/>
                                      </p:to>
                                    </p:set>
                                    <p:animEffect transition="in" filter="box(in)">
                                      <p:cBhvr>
                                        <p:cTn id="13" dur="500"/>
                                        <p:tgtEl>
                                          <p:spTgt spid="26625">
                                            <p:txEl>
                                              <p:pRg st="2" end="2"/>
                                            </p:txEl>
                                          </p:spTgt>
                                        </p:tgtEl>
                                      </p:cBhvr>
                                    </p:animEffect>
                                  </p:childTnLst>
                                </p:cTn>
                              </p:par>
                              <p:par>
                                <p:cTn id="14" presetID="4" presetClass="entr" presetSubtype="16" fill="hold" nodeType="withEffect">
                                  <p:stCondLst>
                                    <p:cond delay="0"/>
                                  </p:stCondLst>
                                  <p:childTnLst>
                                    <p:set>
                                      <p:cBhvr>
                                        <p:cTn id="15" dur="1" fill="hold">
                                          <p:stCondLst>
                                            <p:cond delay="0"/>
                                          </p:stCondLst>
                                        </p:cTn>
                                        <p:tgtEl>
                                          <p:spTgt spid="26625">
                                            <p:txEl>
                                              <p:pRg st="3" end="3"/>
                                            </p:txEl>
                                          </p:spTgt>
                                        </p:tgtEl>
                                        <p:attrNameLst>
                                          <p:attrName>style.visibility</p:attrName>
                                        </p:attrNameLst>
                                      </p:cBhvr>
                                      <p:to>
                                        <p:strVal val="visible"/>
                                      </p:to>
                                    </p:set>
                                    <p:animEffect transition="in" filter="box(in)">
                                      <p:cBhvr>
                                        <p:cTn id="16" dur="500"/>
                                        <p:tgtEl>
                                          <p:spTgt spid="26625">
                                            <p:txEl>
                                              <p:pRg st="3" end="3"/>
                                            </p:txEl>
                                          </p:spTgt>
                                        </p:tgtEl>
                                      </p:cBhvr>
                                    </p:animEffect>
                                  </p:childTnLst>
                                </p:cTn>
                              </p:par>
                              <p:par>
                                <p:cTn id="17" presetID="4" presetClass="entr" presetSubtype="16" fill="hold" nodeType="withEffect">
                                  <p:stCondLst>
                                    <p:cond delay="0"/>
                                  </p:stCondLst>
                                  <p:childTnLst>
                                    <p:set>
                                      <p:cBhvr>
                                        <p:cTn id="18" dur="1" fill="hold">
                                          <p:stCondLst>
                                            <p:cond delay="0"/>
                                          </p:stCondLst>
                                        </p:cTn>
                                        <p:tgtEl>
                                          <p:spTgt spid="26625">
                                            <p:txEl>
                                              <p:pRg st="4" end="4"/>
                                            </p:txEl>
                                          </p:spTgt>
                                        </p:tgtEl>
                                        <p:attrNameLst>
                                          <p:attrName>style.visibility</p:attrName>
                                        </p:attrNameLst>
                                      </p:cBhvr>
                                      <p:to>
                                        <p:strVal val="visible"/>
                                      </p:to>
                                    </p:set>
                                    <p:animEffect transition="in" filter="box(in)">
                                      <p:cBhvr>
                                        <p:cTn id="19" dur="500"/>
                                        <p:tgtEl>
                                          <p:spTgt spid="26625">
                                            <p:txEl>
                                              <p:pRg st="4" end="4"/>
                                            </p:txEl>
                                          </p:spTgt>
                                        </p:tgtEl>
                                      </p:cBhvr>
                                    </p:animEffect>
                                  </p:childTnLst>
                                </p:cTn>
                              </p:par>
                              <p:par>
                                <p:cTn id="20" presetID="4" presetClass="entr" presetSubtype="16" fill="hold" nodeType="withEffect">
                                  <p:stCondLst>
                                    <p:cond delay="0"/>
                                  </p:stCondLst>
                                  <p:childTnLst>
                                    <p:set>
                                      <p:cBhvr>
                                        <p:cTn id="21" dur="1" fill="hold">
                                          <p:stCondLst>
                                            <p:cond delay="0"/>
                                          </p:stCondLst>
                                        </p:cTn>
                                        <p:tgtEl>
                                          <p:spTgt spid="26625">
                                            <p:txEl>
                                              <p:pRg st="5" end="5"/>
                                            </p:txEl>
                                          </p:spTgt>
                                        </p:tgtEl>
                                        <p:attrNameLst>
                                          <p:attrName>style.visibility</p:attrName>
                                        </p:attrNameLst>
                                      </p:cBhvr>
                                      <p:to>
                                        <p:strVal val="visible"/>
                                      </p:to>
                                    </p:set>
                                    <p:animEffect transition="in" filter="box(in)">
                                      <p:cBhvr>
                                        <p:cTn id="22" dur="500"/>
                                        <p:tgtEl>
                                          <p:spTgt spid="26625">
                                            <p:txEl>
                                              <p:pRg st="5" end="5"/>
                                            </p:txEl>
                                          </p:spTgt>
                                        </p:tgtEl>
                                      </p:cBhvr>
                                    </p:animEffect>
                                  </p:childTnLst>
                                </p:cTn>
                              </p:par>
                              <p:par>
                                <p:cTn id="23" presetID="4" presetClass="entr" presetSubtype="16" fill="hold" nodeType="withEffect">
                                  <p:stCondLst>
                                    <p:cond delay="0"/>
                                  </p:stCondLst>
                                  <p:childTnLst>
                                    <p:set>
                                      <p:cBhvr>
                                        <p:cTn id="24" dur="1" fill="hold">
                                          <p:stCondLst>
                                            <p:cond delay="0"/>
                                          </p:stCondLst>
                                        </p:cTn>
                                        <p:tgtEl>
                                          <p:spTgt spid="26625">
                                            <p:txEl>
                                              <p:pRg st="6" end="6"/>
                                            </p:txEl>
                                          </p:spTgt>
                                        </p:tgtEl>
                                        <p:attrNameLst>
                                          <p:attrName>style.visibility</p:attrName>
                                        </p:attrNameLst>
                                      </p:cBhvr>
                                      <p:to>
                                        <p:strVal val="visible"/>
                                      </p:to>
                                    </p:set>
                                    <p:animEffect transition="in" filter="box(in)">
                                      <p:cBhvr>
                                        <p:cTn id="25" dur="500"/>
                                        <p:tgtEl>
                                          <p:spTgt spid="26625">
                                            <p:txEl>
                                              <p:pRg st="6" end="6"/>
                                            </p:txEl>
                                          </p:spTgt>
                                        </p:tgtEl>
                                      </p:cBhvr>
                                    </p:animEffect>
                                  </p:childTnLst>
                                </p:cTn>
                              </p:par>
                              <p:par>
                                <p:cTn id="26" presetID="4" presetClass="entr" presetSubtype="16" fill="hold" nodeType="withEffect">
                                  <p:stCondLst>
                                    <p:cond delay="0"/>
                                  </p:stCondLst>
                                  <p:childTnLst>
                                    <p:set>
                                      <p:cBhvr>
                                        <p:cTn id="27" dur="1" fill="hold">
                                          <p:stCondLst>
                                            <p:cond delay="0"/>
                                          </p:stCondLst>
                                        </p:cTn>
                                        <p:tgtEl>
                                          <p:spTgt spid="26625">
                                            <p:txEl>
                                              <p:pRg st="7" end="7"/>
                                            </p:txEl>
                                          </p:spTgt>
                                        </p:tgtEl>
                                        <p:attrNameLst>
                                          <p:attrName>style.visibility</p:attrName>
                                        </p:attrNameLst>
                                      </p:cBhvr>
                                      <p:to>
                                        <p:strVal val="visible"/>
                                      </p:to>
                                    </p:set>
                                    <p:animEffect transition="in" filter="box(in)">
                                      <p:cBhvr>
                                        <p:cTn id="28" dur="500"/>
                                        <p:tgtEl>
                                          <p:spTgt spid="26625">
                                            <p:txEl>
                                              <p:pRg st="7" end="7"/>
                                            </p:txEl>
                                          </p:spTgt>
                                        </p:tgtEl>
                                      </p:cBhvr>
                                    </p:animEffect>
                                  </p:childTnLst>
                                </p:cTn>
                              </p:par>
                              <p:par>
                                <p:cTn id="29" presetID="4" presetClass="entr" presetSubtype="16" fill="hold" nodeType="withEffect">
                                  <p:stCondLst>
                                    <p:cond delay="0"/>
                                  </p:stCondLst>
                                  <p:childTnLst>
                                    <p:set>
                                      <p:cBhvr>
                                        <p:cTn id="30" dur="1" fill="hold">
                                          <p:stCondLst>
                                            <p:cond delay="0"/>
                                          </p:stCondLst>
                                        </p:cTn>
                                        <p:tgtEl>
                                          <p:spTgt spid="26625">
                                            <p:txEl>
                                              <p:pRg st="8" end="8"/>
                                            </p:txEl>
                                          </p:spTgt>
                                        </p:tgtEl>
                                        <p:attrNameLst>
                                          <p:attrName>style.visibility</p:attrName>
                                        </p:attrNameLst>
                                      </p:cBhvr>
                                      <p:to>
                                        <p:strVal val="visible"/>
                                      </p:to>
                                    </p:set>
                                    <p:animEffect transition="in" filter="box(in)">
                                      <p:cBhvr>
                                        <p:cTn id="31" dur="500"/>
                                        <p:tgtEl>
                                          <p:spTgt spid="26625">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39"/>
            <a:ext cx="3024336"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2698175"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感悟诗歌整体美</a:t>
            </a:r>
            <a:endParaRPr lang="zh-CN" altLang="en-US" sz="2800" b="1" dirty="0">
              <a:latin typeface="微软雅黑" pitchFamily="34" charset="-122"/>
              <a:ea typeface="微软雅黑" pitchFamily="34" charset="-122"/>
            </a:endParaRPr>
          </a:p>
        </p:txBody>
      </p:sp>
      <p:sp>
        <p:nvSpPr>
          <p:cNvPr id="9" name="圆角矩形 8"/>
          <p:cNvSpPr/>
          <p:nvPr/>
        </p:nvSpPr>
        <p:spPr>
          <a:xfrm>
            <a:off x="2555776" y="2204864"/>
            <a:ext cx="5616624" cy="3888432"/>
          </a:xfrm>
          <a:prstGeom prst="round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Picture 2" descr="C:\Users\Administrator\Desktop\课件图片\黑板与纸张\u=4136582609,2091400362&amp;fm=21&amp;gp=0_副本.jpg"/>
          <p:cNvPicPr>
            <a:picLocks noChangeAspect="1" noChangeArrowheads="1"/>
          </p:cNvPicPr>
          <p:nvPr/>
        </p:nvPicPr>
        <p:blipFill>
          <a:blip r:embed="rId1" cstate="print">
            <a:clrChange>
              <a:clrFrom>
                <a:srgbClr val="FFFFFF"/>
              </a:clrFrom>
              <a:clrTo>
                <a:srgbClr val="FFFFFF">
                  <a:alpha val="0"/>
                </a:srgbClr>
              </a:clrTo>
            </a:clrChange>
          </a:blip>
          <a:srcRect/>
          <a:stretch>
            <a:fillRect/>
          </a:stretch>
        </p:blipFill>
        <p:spPr bwMode="auto">
          <a:xfrm>
            <a:off x="539552" y="1196752"/>
            <a:ext cx="3810000" cy="5076825"/>
          </a:xfrm>
          <a:prstGeom prst="rect">
            <a:avLst/>
          </a:prstGeom>
          <a:noFill/>
        </p:spPr>
      </p:pic>
      <p:sp>
        <p:nvSpPr>
          <p:cNvPr id="27651" name="Rectangle 3"/>
          <p:cNvSpPr>
            <a:spLocks noChangeArrowheads="1"/>
          </p:cNvSpPr>
          <p:nvPr/>
        </p:nvSpPr>
        <p:spPr bwMode="auto">
          <a:xfrm>
            <a:off x="2555776" y="2377218"/>
            <a:ext cx="5616624" cy="3416320"/>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       1.</a:t>
            </a:r>
            <a:r>
              <a:rPr kumimoji="0" lang="zh-CN" altLang="en-US"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再读诗歌</a:t>
            </a:r>
            <a:r>
              <a:rPr kumimoji="0" lang="en-US" altLang="zh-CN"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概括诗歌大意。</a:t>
            </a: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lang="en-US" altLang="zh-CN" sz="2400" dirty="0" smtClean="0">
                <a:solidFill>
                  <a:srgbClr val="000000"/>
                </a:solidFill>
                <a:latin typeface="微软雅黑" pitchFamily="34" charset="-122"/>
                <a:ea typeface="微软雅黑" pitchFamily="34" charset="-122"/>
                <a:cs typeface="Times New Roman" pitchFamily="18" charset="0"/>
              </a:rPr>
              <a:t>    </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这首诗写得很有气势</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写出了黄河在中华儿女心目中的重要地位。黄河两岸是我们的母亲河</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歌颂黄河就是歌颂我们中华民族。黄河代表我们的民族精神</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英雄的黄河代表着英雄的中华民族。</a:t>
            </a: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27651">
                                            <p:txEl>
                                              <p:pRg st="1" end="1"/>
                                            </p:txEl>
                                          </p:spTgt>
                                        </p:tgtEl>
                                        <p:attrNameLst>
                                          <p:attrName>style.visibility</p:attrName>
                                        </p:attrNameLst>
                                      </p:cBhvr>
                                      <p:to>
                                        <p:strVal val="visible"/>
                                      </p:to>
                                    </p:set>
                                    <p:anim calcmode="lin" valueType="num">
                                      <p:cBhvr>
                                        <p:cTn id="7" dur="1000" fill="hold"/>
                                        <p:tgtEl>
                                          <p:spTgt spid="27651">
                                            <p:txEl>
                                              <p:pRg st="1" end="1"/>
                                            </p:txEl>
                                          </p:spTgt>
                                        </p:tgtEl>
                                        <p:attrNameLst>
                                          <p:attrName>ppt_w</p:attrName>
                                        </p:attrNameLst>
                                      </p:cBhvr>
                                      <p:tavLst>
                                        <p:tav tm="0">
                                          <p:val>
                                            <p:strVal val="#ppt_w+.3"/>
                                          </p:val>
                                        </p:tav>
                                        <p:tav tm="100000">
                                          <p:val>
                                            <p:strVal val="#ppt_w"/>
                                          </p:val>
                                        </p:tav>
                                      </p:tavLst>
                                    </p:anim>
                                    <p:anim calcmode="lin" valueType="num">
                                      <p:cBhvr>
                                        <p:cTn id="8" dur="1000" fill="hold"/>
                                        <p:tgtEl>
                                          <p:spTgt spid="27651">
                                            <p:txEl>
                                              <p:pRg st="1" end="1"/>
                                            </p:txEl>
                                          </p:spTgt>
                                        </p:tgtEl>
                                        <p:attrNameLst>
                                          <p:attrName>ppt_h</p:attrName>
                                        </p:attrNameLst>
                                      </p:cBhvr>
                                      <p:tavLst>
                                        <p:tav tm="0">
                                          <p:val>
                                            <p:strVal val="#ppt_h"/>
                                          </p:val>
                                        </p:tav>
                                        <p:tav tm="100000">
                                          <p:val>
                                            <p:strVal val="#ppt_h"/>
                                          </p:val>
                                        </p:tav>
                                      </p:tavLst>
                                    </p:anim>
                                    <p:animEffect transition="in" filter="fade">
                                      <p:cBhvr>
                                        <p:cTn id="9" dur="1000"/>
                                        <p:tgtEl>
                                          <p:spTgt spid="2765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39"/>
            <a:ext cx="3024336"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2698175"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感悟诗歌整体美</a:t>
            </a:r>
            <a:endParaRPr lang="zh-CN" altLang="en-US" sz="2800" b="1" dirty="0">
              <a:latin typeface="微软雅黑" pitchFamily="34" charset="-122"/>
              <a:ea typeface="微软雅黑" pitchFamily="34" charset="-122"/>
            </a:endParaRPr>
          </a:p>
        </p:txBody>
      </p:sp>
      <p:sp>
        <p:nvSpPr>
          <p:cNvPr id="28673" name="Rectangle 1"/>
          <p:cNvSpPr>
            <a:spLocks noChangeArrowheads="1"/>
          </p:cNvSpPr>
          <p:nvPr/>
        </p:nvSpPr>
        <p:spPr bwMode="auto">
          <a:xfrm>
            <a:off x="4932040" y="260648"/>
            <a:ext cx="3653564" cy="40011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900" b="0" i="0" u="none" strike="noStrike" cap="none" normalizeH="0" baseline="0" dirty="0" smtClean="0">
                <a:ln>
                  <a:noFill/>
                </a:ln>
                <a:solidFill>
                  <a:srgbClr val="FF00FF"/>
                </a:solidFill>
                <a:effectLst/>
                <a:latin typeface="宋体" pitchFamily="2" charset="-122"/>
                <a:ea typeface="宋体" pitchFamily="2" charset="-122"/>
                <a:cs typeface="Times New Roman" pitchFamily="18" charset="0"/>
              </a:rPr>
              <a:t>　</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2.</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悟读诗</a:t>
            </a:r>
            <a:r>
              <a:rPr kumimoji="0" lang="en-US" altLang="zh-CN"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体会诗歌的整体美。</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28674" name="Rectangle 2"/>
          <p:cNvSpPr>
            <a:spLocks noChangeArrowheads="1"/>
          </p:cNvSpPr>
          <p:nvPr/>
        </p:nvSpPr>
        <p:spPr bwMode="auto">
          <a:xfrm>
            <a:off x="755576" y="980728"/>
            <a:ext cx="7632848" cy="2400657"/>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诗由朗诵词和歌词两部分组成</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从全诗来看</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你认为朗诵词这部分所起的作用是什么</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endParaRPr lang="en-US" altLang="zh-CN" sz="2000" dirty="0" smtClean="0">
              <a:solidFill>
                <a:srgbClr val="000000"/>
              </a:solidFill>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(2)</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诗人在歌颂黄河之前</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对黄河作了一番描绘</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这些句子表现了黄河的什么特点</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28675" name="Rectangle 3"/>
          <p:cNvSpPr>
            <a:spLocks noChangeArrowheads="1"/>
          </p:cNvSpPr>
          <p:nvPr/>
        </p:nvSpPr>
        <p:spPr bwMode="auto">
          <a:xfrm>
            <a:off x="827584" y="1844824"/>
            <a:ext cx="7416824" cy="4247317"/>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朗诵词提纲挈领地概括出黄河的性格</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引出下面的唱词。</a:t>
            </a:r>
            <a:endPar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endParaRPr lang="en-US" altLang="zh-CN" sz="2000" dirty="0" smtClean="0">
              <a:solidFill>
                <a:srgbClr val="FF0000"/>
              </a:solidFill>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endPar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诗人在歌颂黄河之前</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对黄河作了一番描绘</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即“望黄河滚滚”所统领的句子。先是近镜头特写</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惊涛澎湃</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掀起万丈狂澜”</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再是俯瞰全景式的总写</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浊流宛转</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结成九曲连环”</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然后是纵向描写黄河的流向</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从昆仑山下</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奔向黄海之边”</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最后横向展开到黄河流域两岸</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把中原大地</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劈成南北两面”。这些句子表现了黄河一往无前、无坚不摧的特点。</a:t>
            </a:r>
            <a:endPar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p:txBody>
      </p:sp>
      <p:sp>
        <p:nvSpPr>
          <p:cNvPr id="9" name="圆角矩形标注 8"/>
          <p:cNvSpPr/>
          <p:nvPr/>
        </p:nvSpPr>
        <p:spPr>
          <a:xfrm>
            <a:off x="899592" y="1988840"/>
            <a:ext cx="6192688" cy="432048"/>
          </a:xfrm>
          <a:prstGeom prst="wedgeRoundRectCallout">
            <a:avLst>
              <a:gd name="adj1" fmla="val -5875"/>
              <a:gd name="adj2" fmla="val -69433"/>
              <a:gd name="adj3" fmla="val 16667"/>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标注 9"/>
          <p:cNvSpPr/>
          <p:nvPr/>
        </p:nvSpPr>
        <p:spPr>
          <a:xfrm>
            <a:off x="755576" y="3356992"/>
            <a:ext cx="7344816" cy="2736304"/>
          </a:xfrm>
          <a:prstGeom prst="wedgeRoundRectCallout">
            <a:avLst>
              <a:gd name="adj1" fmla="val -3210"/>
              <a:gd name="adj2" fmla="val -53810"/>
              <a:gd name="adj3" fmla="val 16667"/>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28675">
                                            <p:txEl>
                                              <p:pRg st="0" end="0"/>
                                            </p:txEl>
                                          </p:spTgt>
                                        </p:tgtEl>
                                        <p:attrNameLst>
                                          <p:attrName>style.visibility</p:attrName>
                                        </p:attrNameLst>
                                      </p:cBhvr>
                                      <p:to>
                                        <p:strVal val="visible"/>
                                      </p:to>
                                    </p:set>
                                    <p:animEffect transition="in" filter="wedge">
                                      <p:cBhvr>
                                        <p:cTn id="7" dur="2000"/>
                                        <p:tgtEl>
                                          <p:spTgt spid="2867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28675">
                                            <p:txEl>
                                              <p:pRg st="3" end="3"/>
                                            </p:txEl>
                                          </p:spTgt>
                                        </p:tgtEl>
                                        <p:attrNameLst>
                                          <p:attrName>style.visibility</p:attrName>
                                        </p:attrNameLst>
                                      </p:cBhvr>
                                      <p:to>
                                        <p:strVal val="visible"/>
                                      </p:to>
                                    </p:set>
                                    <p:animEffect transition="in" filter="slide(fromBottom)">
                                      <p:cBhvr>
                                        <p:cTn id="12" dur="500"/>
                                        <p:tgtEl>
                                          <p:spTgt spid="2867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39"/>
            <a:ext cx="3024336"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2698175"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感悟诗歌整体美</a:t>
            </a:r>
            <a:endParaRPr lang="zh-CN" altLang="en-US" sz="2800" b="1" dirty="0">
              <a:latin typeface="微软雅黑" pitchFamily="34" charset="-122"/>
              <a:ea typeface="微软雅黑" pitchFamily="34" charset="-122"/>
            </a:endParaRPr>
          </a:p>
        </p:txBody>
      </p:sp>
      <p:sp>
        <p:nvSpPr>
          <p:cNvPr id="29697" name="Rectangle 1"/>
          <p:cNvSpPr>
            <a:spLocks noChangeArrowheads="1"/>
          </p:cNvSpPr>
          <p:nvPr/>
        </p:nvSpPr>
        <p:spPr bwMode="auto">
          <a:xfrm>
            <a:off x="755576" y="836712"/>
            <a:ext cx="7920880" cy="3323987"/>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(3)</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诗人从哪些方面赞美了黄河的英雄气魄</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反复出现的“啊</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黄河</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起了什么作用</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endPar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endParaRPr lang="en-US" altLang="zh-CN" sz="2000" dirty="0" smtClean="0">
              <a:solidFill>
                <a:srgbClr val="000000"/>
              </a:solidFill>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endPar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endParaRPr kumimoji="0" lang="en-US" altLang="zh-CN"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(4)</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诗人借歌颂黄河表达了什么感情</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29698" name="Rectangle 2"/>
          <p:cNvSpPr>
            <a:spLocks noChangeArrowheads="1"/>
          </p:cNvSpPr>
          <p:nvPr/>
        </p:nvSpPr>
        <p:spPr bwMode="auto">
          <a:xfrm>
            <a:off x="755576" y="1772816"/>
            <a:ext cx="7848872" cy="3785652"/>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啊</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黄河</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在诗中出现了三次</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把歌词主体部分从“啊</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黄河</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你是中华民族的摇篮”到“将要在你的哺育下</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发扬滋长”分为三个层次</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从三个方面赞颂了黄河的英雄气魄</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即黄河哺育了中华民族</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黄河保卫了中华民族</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黄河还将激励着中华民族勇往直前。</a:t>
            </a:r>
            <a:endPar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a:t>
            </a:r>
            <a:endPar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lang="zh-CN" altLang="en-US" sz="2000" dirty="0" smtClean="0">
                <a:solidFill>
                  <a:srgbClr val="FF0000"/>
                </a:solidFill>
                <a:latin typeface="微软雅黑" pitchFamily="34" charset="-122"/>
                <a:ea typeface="微软雅黑" pitchFamily="34" charset="-122"/>
                <a:cs typeface="Times New Roman" pitchFamily="18" charset="0"/>
              </a:rPr>
              <a:t>       </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诗人借歌颂黄河歌颂我们的民族</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激发广大中华儿女的民族自豪感与自信心</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激励中华儿女像黄河一样“伟大坚强”</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以英勇的气概和坚强的决心保卫黄河</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保卫中国。</a:t>
            </a:r>
            <a:endPar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p:txBody>
      </p:sp>
      <p:sp>
        <p:nvSpPr>
          <p:cNvPr id="9" name="圆角矩形标注 8"/>
          <p:cNvSpPr/>
          <p:nvPr/>
        </p:nvSpPr>
        <p:spPr>
          <a:xfrm>
            <a:off x="755576" y="1772816"/>
            <a:ext cx="7848872" cy="1872208"/>
          </a:xfrm>
          <a:prstGeom prst="wedgeRoundRectCallout">
            <a:avLst>
              <a:gd name="adj1" fmla="val -4947"/>
              <a:gd name="adj2" fmla="val -58016"/>
              <a:gd name="adj3" fmla="val 16667"/>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标注 9"/>
          <p:cNvSpPr/>
          <p:nvPr/>
        </p:nvSpPr>
        <p:spPr>
          <a:xfrm>
            <a:off x="683568" y="4149080"/>
            <a:ext cx="7848872" cy="1656184"/>
          </a:xfrm>
          <a:prstGeom prst="wedgeRoundRectCallout">
            <a:avLst>
              <a:gd name="adj1" fmla="val 7309"/>
              <a:gd name="adj2" fmla="val -57961"/>
              <a:gd name="adj3" fmla="val 16667"/>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Picture 2"/>
          <p:cNvPicPr preferRelativeResize="0">
            <a:picLocks noChangeArrowheads="1"/>
          </p:cNvPicPr>
          <p:nvPr/>
        </p:nvPicPr>
        <p:blipFill>
          <a:blip r:embed="rId1" cstate="print"/>
          <a:srcRect b="19682"/>
          <a:stretch>
            <a:fillRect/>
          </a:stretch>
        </p:blipFill>
        <p:spPr bwMode="auto">
          <a:xfrm>
            <a:off x="4427984" y="5157192"/>
            <a:ext cx="3312368" cy="1201961"/>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29698">
                                            <p:txEl>
                                              <p:pRg st="0" end="0"/>
                                            </p:txEl>
                                          </p:spTgt>
                                        </p:tgtEl>
                                        <p:attrNameLst>
                                          <p:attrName>style.visibility</p:attrName>
                                        </p:attrNameLst>
                                      </p:cBhvr>
                                      <p:to>
                                        <p:strVal val="visible"/>
                                      </p:to>
                                    </p:set>
                                    <p:animEffect transition="in" filter="slide(fromBottom)">
                                      <p:cBhvr>
                                        <p:cTn id="7" dur="500"/>
                                        <p:tgtEl>
                                          <p:spTgt spid="29698">
                                            <p:txEl>
                                              <p:pRg st="0" end="0"/>
                                            </p:txEl>
                                          </p:spTgt>
                                        </p:tgtEl>
                                      </p:cBhvr>
                                    </p:animEffect>
                                  </p:childTnLst>
                                </p:cTn>
                              </p:par>
                              <p:par>
                                <p:cTn id="8" presetID="12" presetClass="entr" presetSubtype="4" fill="hold" nodeType="withEffect">
                                  <p:stCondLst>
                                    <p:cond delay="0"/>
                                  </p:stCondLst>
                                  <p:childTnLst>
                                    <p:set>
                                      <p:cBhvr>
                                        <p:cTn id="9" dur="1" fill="hold">
                                          <p:stCondLst>
                                            <p:cond delay="0"/>
                                          </p:stCondLst>
                                        </p:cTn>
                                        <p:tgtEl>
                                          <p:spTgt spid="29698">
                                            <p:txEl>
                                              <p:pRg st="1" end="1"/>
                                            </p:txEl>
                                          </p:spTgt>
                                        </p:tgtEl>
                                        <p:attrNameLst>
                                          <p:attrName>style.visibility</p:attrName>
                                        </p:attrNameLst>
                                      </p:cBhvr>
                                      <p:to>
                                        <p:strVal val="visible"/>
                                      </p:to>
                                    </p:set>
                                    <p:animEffect transition="in" filter="slide(fromBottom)">
                                      <p:cBhvr>
                                        <p:cTn id="10" dur="500"/>
                                        <p:tgtEl>
                                          <p:spTgt spid="29698">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50" presetClass="entr" presetSubtype="0" decel="100000" fill="hold" nodeType="clickEffect">
                                  <p:stCondLst>
                                    <p:cond delay="0"/>
                                  </p:stCondLst>
                                  <p:childTnLst>
                                    <p:set>
                                      <p:cBhvr>
                                        <p:cTn id="14" dur="1" fill="hold">
                                          <p:stCondLst>
                                            <p:cond delay="0"/>
                                          </p:stCondLst>
                                        </p:cTn>
                                        <p:tgtEl>
                                          <p:spTgt spid="29698">
                                            <p:txEl>
                                              <p:pRg st="2" end="2"/>
                                            </p:txEl>
                                          </p:spTgt>
                                        </p:tgtEl>
                                        <p:attrNameLst>
                                          <p:attrName>style.visibility</p:attrName>
                                        </p:attrNameLst>
                                      </p:cBhvr>
                                      <p:to>
                                        <p:strVal val="visible"/>
                                      </p:to>
                                    </p:set>
                                    <p:anim calcmode="lin" valueType="num">
                                      <p:cBhvr>
                                        <p:cTn id="15" dur="1000" fill="hold"/>
                                        <p:tgtEl>
                                          <p:spTgt spid="29698">
                                            <p:txEl>
                                              <p:pRg st="2" end="2"/>
                                            </p:txEl>
                                          </p:spTgt>
                                        </p:tgtEl>
                                        <p:attrNameLst>
                                          <p:attrName>ppt_w</p:attrName>
                                        </p:attrNameLst>
                                      </p:cBhvr>
                                      <p:tavLst>
                                        <p:tav tm="0">
                                          <p:val>
                                            <p:strVal val="#ppt_w+.3"/>
                                          </p:val>
                                        </p:tav>
                                        <p:tav tm="100000">
                                          <p:val>
                                            <p:strVal val="#ppt_w"/>
                                          </p:val>
                                        </p:tav>
                                      </p:tavLst>
                                    </p:anim>
                                    <p:anim calcmode="lin" valueType="num">
                                      <p:cBhvr>
                                        <p:cTn id="16" dur="1000" fill="hold"/>
                                        <p:tgtEl>
                                          <p:spTgt spid="29698">
                                            <p:txEl>
                                              <p:pRg st="2" end="2"/>
                                            </p:txEl>
                                          </p:spTgt>
                                        </p:tgtEl>
                                        <p:attrNameLst>
                                          <p:attrName>ppt_h</p:attrName>
                                        </p:attrNameLst>
                                      </p:cBhvr>
                                      <p:tavLst>
                                        <p:tav tm="0">
                                          <p:val>
                                            <p:strVal val="#ppt_h"/>
                                          </p:val>
                                        </p:tav>
                                        <p:tav tm="100000">
                                          <p:val>
                                            <p:strVal val="#ppt_h"/>
                                          </p:val>
                                        </p:tav>
                                      </p:tavLst>
                                    </p:anim>
                                    <p:animEffect transition="in" filter="fade">
                                      <p:cBhvr>
                                        <p:cTn id="17" dur="1000"/>
                                        <p:tgtEl>
                                          <p:spTgt spid="2969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9" presetClass="entr" presetSubtype="0"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p:cTn id="22" dur="1000" fill="hold"/>
                                        <p:tgtEl>
                                          <p:spTgt spid="11"/>
                                        </p:tgtEl>
                                        <p:attrNameLst>
                                          <p:attrName>ppt_x</p:attrName>
                                        </p:attrNameLst>
                                      </p:cBhvr>
                                      <p:tavLst>
                                        <p:tav tm="0">
                                          <p:val>
                                            <p:strVal val="#ppt_x-.2"/>
                                          </p:val>
                                        </p:tav>
                                        <p:tav tm="100000">
                                          <p:val>
                                            <p:strVal val="#ppt_x"/>
                                          </p:val>
                                        </p:tav>
                                      </p:tavLst>
                                    </p:anim>
                                    <p:anim calcmode="lin" valueType="num">
                                      <p:cBhvr>
                                        <p:cTn id="23"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24"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A7C6E5"/>
      </a:accent1>
      <a:accent2>
        <a:srgbClr val="333399"/>
      </a:accent2>
      <a:accent3>
        <a:srgbClr val="FFFFFF"/>
      </a:accent3>
      <a:accent4>
        <a:srgbClr val="000000"/>
      </a:accent4>
      <a:accent5>
        <a:srgbClr val="D0DFEF"/>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
        <a:dk1>
          <a:srgbClr val="000000"/>
        </a:dk1>
        <a:lt1>
          <a:srgbClr val="FFFFFF"/>
        </a:lt1>
        <a:dk2>
          <a:srgbClr val="000000"/>
        </a:dk2>
        <a:lt2>
          <a:srgbClr val="808080"/>
        </a:lt2>
        <a:accent1>
          <a:srgbClr val="A7C6E5"/>
        </a:accent1>
        <a:accent2>
          <a:srgbClr val="333399"/>
        </a:accent2>
        <a:accent3>
          <a:srgbClr val="FFFFFF"/>
        </a:accent3>
        <a:accent4>
          <a:srgbClr val="000000"/>
        </a:accent4>
        <a:accent5>
          <a:srgbClr val="D0DFEF"/>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3596</Words>
  <Application>Kingsoft Office WPP</Application>
  <PresentationFormat>全屏显示(4:3)</PresentationFormat>
  <Paragraphs>163</Paragraphs>
  <Slides>20</Slides>
  <Notes>0</Notes>
  <HiddenSlides>0</HiddenSlides>
  <MMClips>0</MMClips>
  <ScaleCrop>false</ScaleCrop>
  <HeadingPairs>
    <vt:vector size="4" baseType="variant">
      <vt:variant>
        <vt:lpstr>主题</vt:lpstr>
      </vt:variant>
      <vt:variant>
        <vt:i4>1</vt:i4>
      </vt:variant>
      <vt:variant>
        <vt:lpstr>幻灯片标题</vt:lpstr>
      </vt:variant>
      <vt:variant>
        <vt:i4>20</vt:i4>
      </vt:variant>
    </vt:vector>
  </HeadingPairs>
  <TitlesOfParts>
    <vt:vector size="21" baseType="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Administrator</cp:lastModifiedBy>
  <cp:revision>85</cp:revision>
  <dcterms:created xsi:type="dcterms:W3CDTF">2015-11-21T07:20:00Z</dcterms:created>
  <dcterms:modified xsi:type="dcterms:W3CDTF">2017-02-07T02:40:26Z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2052-10.8.0.5391</vt:lpwstr>
  </property>
</Properties>
</file>