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68" r:id="rId4"/>
    <p:sldId id="265" r:id="rId5"/>
    <p:sldId id="269" r:id="rId6"/>
    <p:sldId id="259" r:id="rId7"/>
    <p:sldId id="270" r:id="rId8"/>
    <p:sldId id="271" r:id="rId9"/>
    <p:sldId id="276" r:id="rId10"/>
    <p:sldId id="277" r:id="rId11"/>
    <p:sldId id="272" r:id="rId12"/>
    <p:sldId id="273" r:id="rId13"/>
    <p:sldId id="264" r:id="rId14"/>
    <p:sldId id="274" r:id="rId15"/>
    <p:sldId id="278" r:id="rId16"/>
    <p:sldId id="281" r:id="rId17"/>
    <p:sldId id="280" r:id="rId18"/>
    <p:sldId id="282" r:id="rId19"/>
    <p:sldId id="283" r:id="rId20"/>
    <p:sldId id="279" r:id="rId21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tags" Target="tags/tag1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2DEE5-3BD5-4FE3-AAE9-458CD3392F0D}" type="datetimeFigureOut">
              <a:rPr lang="zh-CN" altLang="en-US" smtClean="0"/>
              <a:t>2020-12-29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164ED-D7DC-46DC-8BE7-669901949A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file:///C:\Documents%20and%20Settings\Administrator\&#26700;&#38754;\KT20+25.TIF" TargetMode="External" /><Relationship Id="rId3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标题 1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/>
            <a:endParaRPr lang="zh-CN" altLang="en-US" noProof="1"/>
          </a:p>
        </p:txBody>
      </p:sp>
      <p:pic>
        <p:nvPicPr>
          <p:cNvPr id="2051" name="Picture 2" descr="C:\Users\Administrator\Desktop\1-2003292220340-L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25400" y="0"/>
            <a:ext cx="9169400" cy="62372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052" name="矩形 5"/>
          <p:cNvSpPr>
            <a:spLocks noChangeArrowheads="1"/>
          </p:cNvSpPr>
          <p:nvPr/>
        </p:nvSpPr>
        <p:spPr bwMode="auto">
          <a:xfrm>
            <a:off x="1042988" y="2565400"/>
            <a:ext cx="6956425" cy="1446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4400" b="1">
                <a:latin typeface="华文行楷" pitchFamily="2" charset="-122"/>
                <a:ea typeface="华文行楷" pitchFamily="2" charset="-122"/>
              </a:rPr>
              <a:t>人的正确思想是从哪里来的</a:t>
            </a:r>
            <a:endParaRPr lang="en-US" altLang="zh-CN" sz="4400" b="1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4400" b="1">
                <a:latin typeface="华文行楷" pitchFamily="2" charset="-122"/>
                <a:ea typeface="华文行楷" pitchFamily="2" charset="-122"/>
              </a:rPr>
              <a:t>                                </a:t>
            </a:r>
            <a:r>
              <a:rPr lang="zh-CN" altLang="en-US" sz="4400" b="1">
                <a:latin typeface="华文行楷" pitchFamily="2" charset="-122"/>
                <a:ea typeface="华文行楷" pitchFamily="2" charset="-122"/>
              </a:rPr>
              <a:t>毛泽东</a:t>
            </a:r>
            <a:endParaRPr lang="zh-CN" altLang="en-US" sz="440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14480" y="274638"/>
            <a:ext cx="4500594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mtClean="0"/>
              <a:t>思维导图</a:t>
            </a:r>
            <a:endParaRPr lang="zh-CN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 rot="16200000">
            <a:off x="2035951" y="-107182"/>
            <a:ext cx="4786346" cy="81439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zh-CN" altLang="en-US" b="1" smtClean="0"/>
          </a:p>
          <a:p>
            <a:r>
              <a:rPr lang="zh-CN" altLang="en-US" b="1" smtClean="0">
                <a:solidFill>
                  <a:srgbClr val="FF0000"/>
                </a:solidFill>
              </a:rPr>
              <a:t>思考</a:t>
            </a:r>
            <a:r>
              <a:rPr lang="en-US" altLang="zh-CN" b="1" smtClean="0">
                <a:solidFill>
                  <a:srgbClr val="FF0000"/>
                </a:solidFill>
              </a:rPr>
              <a:t>5</a:t>
            </a:r>
            <a:r>
              <a:rPr lang="zh-CN" altLang="en-US" b="1" smtClean="0"/>
              <a:t>：这篇文章针对什么现实问题提出的？针对哪些人？</a:t>
            </a:r>
            <a:endParaRPr lang="en-US" altLang="zh-CN" b="1" smtClean="0"/>
          </a:p>
          <a:p>
            <a:r>
              <a:rPr lang="en-US" altLang="zh-CN" b="1" smtClean="0"/>
              <a:t>  </a:t>
            </a:r>
            <a:r>
              <a:rPr lang="zh-CN" altLang="en-US" b="1" smtClean="0"/>
              <a:t>针对后文</a:t>
            </a:r>
            <a:r>
              <a:rPr lang="en-US" b="1" smtClean="0"/>
              <a:t>“</a:t>
            </a:r>
            <a:r>
              <a:rPr lang="zh-CN" altLang="en-US" b="1" smtClean="0"/>
              <a:t>现在我们的同志中，有许多人还不懂这个认识论的道理</a:t>
            </a:r>
            <a:r>
              <a:rPr lang="en-US" b="1" smtClean="0"/>
              <a:t>”</a:t>
            </a:r>
            <a:r>
              <a:rPr lang="zh-CN" altLang="en-US" b="1" smtClean="0"/>
              <a:t>的现实提出的。本文是</a:t>
            </a:r>
            <a:r>
              <a:rPr lang="en-US" b="1" smtClean="0"/>
              <a:t>1963</a:t>
            </a:r>
            <a:r>
              <a:rPr lang="zh-CN" altLang="en-US" b="1" smtClean="0"/>
              <a:t>年写给农村工作者读的，所以语言上通俗易懂。</a:t>
            </a:r>
            <a:endParaRPr lang="zh-CN" altLang="en-US" smtClean="0"/>
          </a:p>
          <a:p>
            <a:endParaRPr lang="zh-CN" altLang="en-US" smtClean="0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00298" y="274638"/>
            <a:ext cx="4214842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mtClean="0"/>
              <a:t>精读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思考：本文说理深透而又通俗明白，本文的</a:t>
            </a:r>
            <a:r>
              <a:rPr lang="zh-CN" altLang="en-US" b="1" smtClean="0">
                <a:solidFill>
                  <a:srgbClr val="FF0000"/>
                </a:solidFill>
              </a:rPr>
              <a:t>一些修饰成分对事物的性质，内容状况，范畴和条件进行了补充</a:t>
            </a:r>
            <a:r>
              <a:rPr lang="zh-CN" altLang="en-US" b="1" smtClean="0"/>
              <a:t>，使议论无懈可击，请举例说明。</a:t>
            </a:r>
            <a:endParaRPr lang="en-US" altLang="zh-CN" b="1" smtClean="0"/>
          </a:p>
          <a:p>
            <a:r>
              <a:rPr lang="zh-CN" altLang="en-US" b="1" smtClean="0"/>
              <a:t>要求：找出来，重读这些词语。做好说明用词效果。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28728" y="274638"/>
            <a:ext cx="5214974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mtClean="0"/>
              <a:t>精读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5602" name="Picture 2" descr="C:\Users\Administrator\Desktop\1-2002241616410-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27025" y="-531813"/>
            <a:ext cx="9471025" cy="7389813"/>
          </a:xfrm>
        </p:spPr>
      </p:pic>
      <p:sp>
        <p:nvSpPr>
          <p:cNvPr id="4" name="流程图: 延期 3"/>
          <p:cNvSpPr/>
          <p:nvPr/>
        </p:nvSpPr>
        <p:spPr>
          <a:xfrm>
            <a:off x="-323850" y="0"/>
            <a:ext cx="1008063" cy="692150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FF0000"/>
              </a:solidFill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549275"/>
            <a:ext cx="9143999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indent="228600"/>
            <a:r>
              <a:rPr lang="zh-CN" altLang="en-US" sz="2800" noProof="1">
                <a:latin typeface="宋体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noProof="1" smtClean="0">
                <a:solidFill>
                  <a:srgbClr val="FF0000"/>
                </a:solidFill>
                <a:latin typeface="宋体" pitchFamily="2" charset="-122"/>
                <a:cs typeface="Times New Roman" panose="02020603050405020304" pitchFamily="18" charset="0"/>
              </a:rPr>
              <a:t>举例</a:t>
            </a:r>
            <a:r>
              <a:rPr lang="zh-CN" altLang="en-US" sz="2800" noProof="1" smtClean="0">
                <a:solidFill>
                  <a:srgbClr val="FF0000"/>
                </a:solidFill>
                <a:latin typeface="宋体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800" noProof="1" smtClean="0">
                <a:latin typeface="宋体" pitchFamily="2" charset="-122"/>
                <a:cs typeface="Times New Roman" panose="02020603050405020304" pitchFamily="18" charset="0"/>
              </a:rPr>
              <a:t> </a:t>
            </a:r>
            <a:endParaRPr lang="en-US" altLang="zh-CN" sz="2800" noProof="1" smtClean="0">
              <a:latin typeface="宋体" pitchFamily="2" charset="-122"/>
              <a:cs typeface="Times New Roman" panose="02020603050405020304" pitchFamily="18" charset="0"/>
            </a:endParaRPr>
          </a:p>
          <a:p>
            <a:pPr indent="228600"/>
            <a:r>
              <a:rPr lang="en-US" altLang="zh-CN" sz="2800" b="1" noProof="1" smtClean="0">
                <a:solidFill>
                  <a:srgbClr val="0070C0"/>
                </a:solidFill>
                <a:latin typeface="宋体" pitchFamily="2" charset="-122"/>
                <a:ea typeface="+mn-ea"/>
                <a:cs typeface="Times New Roman" panose="02020603050405020304" pitchFamily="18" charset="0"/>
              </a:rPr>
              <a:t>  </a:t>
            </a:r>
            <a:r>
              <a:rPr lang="zh-CN" altLang="zh-CN" sz="3200" b="1" noProof="1" smtClean="0">
                <a:solidFill>
                  <a:srgbClr val="0070C0"/>
                </a:solidFill>
                <a:latin typeface="+mn-lt"/>
                <a:ea typeface="+mn-ea"/>
              </a:rPr>
              <a:t>文章</a:t>
            </a:r>
            <a:r>
              <a:rPr lang="zh-CN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开头写道</a:t>
            </a:r>
            <a:r>
              <a:rPr lang="zh-CN" altLang="zh-CN" sz="3200" b="1" noProof="1" smtClean="0">
                <a:solidFill>
                  <a:srgbClr val="0070C0"/>
                </a:solidFill>
                <a:latin typeface="+mn-lt"/>
                <a:ea typeface="+mn-ea"/>
              </a:rPr>
              <a:t>“人</a:t>
            </a:r>
            <a:r>
              <a:rPr lang="zh-CN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的正确思想</a:t>
            </a:r>
            <a:r>
              <a:rPr lang="en-US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,</a:t>
            </a:r>
            <a:r>
              <a:rPr lang="zh-CN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只能从社会实践中来</a:t>
            </a:r>
            <a:r>
              <a:rPr lang="en-US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,</a:t>
            </a:r>
            <a:r>
              <a:rPr lang="zh-CN" altLang="zh-CN" sz="3200" b="1" noProof="1">
                <a:solidFill>
                  <a:srgbClr val="0070C0"/>
                </a:solidFill>
                <a:latin typeface="+mn-lt"/>
                <a:ea typeface="+mn-ea"/>
              </a:rPr>
              <a:t>只能从社会的生产斗争、阶级斗争和科学实验这三项实践中来。</a:t>
            </a:r>
            <a:r>
              <a:rPr lang="zh-CN" altLang="zh-CN" sz="3200" b="1" noProof="1" smtClean="0">
                <a:solidFill>
                  <a:srgbClr val="0070C0"/>
                </a:solidFill>
                <a:latin typeface="+mn-lt"/>
                <a:ea typeface="+mn-ea"/>
              </a:rPr>
              <a:t>”</a:t>
            </a:r>
            <a:endParaRPr lang="en-US" altLang="zh-CN" sz="3200" b="1" noProof="1">
              <a:solidFill>
                <a:srgbClr val="0070C0"/>
              </a:solidFill>
            </a:endParaRPr>
          </a:p>
          <a:p>
            <a:pPr indent="228600"/>
            <a:r>
              <a:rPr lang="en-US" altLang="zh-CN" sz="3200" b="1" noProof="1">
                <a:solidFill>
                  <a:srgbClr val="0070C0"/>
                </a:solidFill>
                <a:latin typeface="宋体" pitchFamily="2" charset="-122"/>
                <a:cs typeface="Times New Roman" panose="02020603050405020304" pitchFamily="18" charset="0"/>
              </a:rPr>
              <a:t> </a:t>
            </a:r>
          </a:p>
          <a:p>
            <a:pPr indent="76200" eaLnBrk="0" hangingPunct="0"/>
            <a:r>
              <a:rPr lang="zh-CN" altLang="en-US" sz="3200" b="1" noProof="1">
                <a:latin typeface="宋体" pitchFamily="2" charset="-122"/>
                <a:cs typeface="Times New Roman" panose="02020603050405020304" pitchFamily="18" charset="0"/>
              </a:rPr>
              <a:t>  </a:t>
            </a:r>
            <a:endParaRPr lang="en-US" altLang="zh-CN" sz="3200" b="1" noProof="1">
              <a:solidFill>
                <a:srgbClr val="FF0000"/>
              </a:solidFill>
              <a:latin typeface="宋体" pitchFamily="2" charset="-122"/>
              <a:cs typeface="Times New Roman" panose="02020603050405020304" pitchFamily="18" charset="0"/>
            </a:endParaRPr>
          </a:p>
          <a:p>
            <a:pPr indent="76200" eaLnBrk="0" hangingPunct="0"/>
            <a:r>
              <a:rPr lang="en-US" altLang="zh-CN" sz="3200" b="1" noProof="1">
                <a:latin typeface="宋体" pitchFamily="2" charset="-122"/>
                <a:cs typeface="Times New Roman" panose="02020603050405020304" pitchFamily="18" charset="0"/>
              </a:rPr>
              <a:t> </a:t>
            </a:r>
            <a:endParaRPr lang="zh-CN" altLang="en-US" sz="3200" b="1" noProof="1">
              <a:solidFill>
                <a:srgbClr val="FF0000"/>
              </a:solidFill>
              <a:latin typeface="Arial" pitchFamily="34" charset="0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-285784" y="2636838"/>
            <a:ext cx="9215502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/>
              <a:t>      </a:t>
            </a:r>
            <a:r>
              <a:rPr lang="en-US" altLang="zh-CN" sz="2800" b="1" smtClean="0"/>
              <a:t>  </a:t>
            </a:r>
            <a:r>
              <a:rPr lang="zh-CN" altLang="zh-CN" sz="3200" b="1" smtClean="0"/>
              <a:t>用</a:t>
            </a:r>
            <a:r>
              <a:rPr lang="zh-CN" altLang="zh-CN" sz="3200" b="1"/>
              <a:t>了</a:t>
            </a:r>
            <a:r>
              <a:rPr lang="zh-CN" altLang="zh-CN" sz="3200" b="1">
                <a:solidFill>
                  <a:srgbClr val="FF0000"/>
                </a:solidFill>
              </a:rPr>
              <a:t>两个“只能”</a:t>
            </a:r>
            <a:r>
              <a:rPr lang="en-US" altLang="zh-CN" sz="3200" b="1"/>
              <a:t>,</a:t>
            </a:r>
            <a:r>
              <a:rPr lang="zh-CN" altLang="zh-CN" sz="3200" b="1"/>
              <a:t>把它放在介宾短语前面</a:t>
            </a:r>
            <a:r>
              <a:rPr lang="en-US" altLang="zh-CN" sz="3200" b="1"/>
              <a:t>,</a:t>
            </a:r>
            <a:r>
              <a:rPr lang="zh-CN" altLang="zh-CN" sz="3200" b="1"/>
              <a:t>起到了限制作用</a:t>
            </a:r>
            <a:r>
              <a:rPr lang="en-US" altLang="zh-CN" sz="3200" b="1"/>
              <a:t>,</a:t>
            </a:r>
            <a:r>
              <a:rPr lang="zh-CN" altLang="zh-CN" sz="3200" b="1"/>
              <a:t>说明人的正确思想来自实践是唯一的</a:t>
            </a:r>
            <a:r>
              <a:rPr lang="en-US" altLang="zh-CN" sz="3200" b="1"/>
              <a:t>,</a:t>
            </a:r>
            <a:r>
              <a:rPr lang="zh-CN" altLang="zh-CN" sz="3200" b="1"/>
              <a:t>回答非常肯定</a:t>
            </a:r>
            <a:r>
              <a:rPr lang="en-US" altLang="zh-CN" sz="3200" b="1"/>
              <a:t>,</a:t>
            </a:r>
            <a:r>
              <a:rPr lang="zh-CN" altLang="zh-CN" sz="3200" b="1"/>
              <a:t>特别是后一个“只能”</a:t>
            </a:r>
            <a:r>
              <a:rPr lang="en-US" altLang="zh-CN" sz="3200" b="1"/>
              <a:t>,</a:t>
            </a:r>
            <a:r>
              <a:rPr lang="zh-CN" altLang="zh-CN" sz="3200" b="1"/>
              <a:t>进步具体地说明了人的正确思想来自社会实践的道理。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altLang="zh-CN" b="1" smtClean="0"/>
          </a:p>
          <a:p>
            <a:r>
              <a:rPr lang="zh-CN" altLang="en-US" b="1" smtClean="0"/>
              <a:t>①代表</a:t>
            </a:r>
            <a:r>
              <a:rPr lang="zh-CN" altLang="en-US" b="1" smtClean="0">
                <a:solidFill>
                  <a:srgbClr val="FF0000"/>
                </a:solidFill>
              </a:rPr>
              <a:t>先进阶级</a:t>
            </a:r>
            <a:r>
              <a:rPr lang="zh-CN" altLang="en-US" b="1" smtClean="0"/>
              <a:t>的</a:t>
            </a:r>
            <a:r>
              <a:rPr lang="zh-CN" altLang="en-US" b="1" smtClean="0">
                <a:solidFill>
                  <a:srgbClr val="FF0000"/>
                </a:solidFill>
              </a:rPr>
              <a:t>正确</a:t>
            </a:r>
            <a:r>
              <a:rPr lang="zh-CN" altLang="en-US" b="1" smtClean="0"/>
              <a:t>思想</a:t>
            </a:r>
            <a:endParaRPr lang="en-US" altLang="zh-CN" b="1" smtClean="0"/>
          </a:p>
          <a:p>
            <a:r>
              <a:rPr lang="en-US" b="1" smtClean="0"/>
              <a:t> (</a:t>
            </a:r>
            <a:r>
              <a:rPr lang="zh-CN" altLang="en-US" b="1" smtClean="0"/>
              <a:t>前一定语说明“思想”的阶级性，后一定语说明“思想”的真理性</a:t>
            </a:r>
            <a:r>
              <a:rPr lang="en-US" b="1" smtClean="0"/>
              <a:t>)</a:t>
            </a:r>
            <a:endParaRPr lang="zh-CN" altLang="en-US" b="1" smtClean="0"/>
          </a:p>
          <a:p>
            <a:r>
              <a:rPr lang="zh-CN" altLang="en-US" b="1" smtClean="0"/>
              <a:t>②变成</a:t>
            </a:r>
            <a:r>
              <a:rPr lang="zh-CN" altLang="en-US" b="1" smtClean="0">
                <a:solidFill>
                  <a:srgbClr val="FF0000"/>
                </a:solidFill>
              </a:rPr>
              <a:t>改造社会</a:t>
            </a:r>
            <a:r>
              <a:rPr lang="zh-CN" altLang="en-US" b="1" smtClean="0"/>
              <a:t>，</a:t>
            </a:r>
            <a:r>
              <a:rPr lang="zh-CN" altLang="en-US" b="1" smtClean="0">
                <a:solidFill>
                  <a:srgbClr val="FF0000"/>
                </a:solidFill>
              </a:rPr>
              <a:t>改造世界</a:t>
            </a:r>
            <a:r>
              <a:rPr lang="zh-CN" altLang="en-US" b="1" smtClean="0"/>
              <a:t>的物质力量</a:t>
            </a:r>
            <a:r>
              <a:rPr lang="en-US" b="1" smtClean="0"/>
              <a:t> </a:t>
            </a:r>
          </a:p>
          <a:p>
            <a:r>
              <a:rPr lang="en-US" b="1" smtClean="0"/>
              <a:t>(</a:t>
            </a:r>
            <a:r>
              <a:rPr lang="zh-CN" altLang="en-US" b="1" smtClean="0"/>
              <a:t>两个定语说明这种物质力量的作用“改造世界”则是“改造社会”意义的更进一层</a:t>
            </a:r>
            <a:r>
              <a:rPr lang="en-US" b="1" smtClean="0"/>
              <a:t>)</a:t>
            </a:r>
            <a:endParaRPr lang="zh-CN" altLang="en-US" b="1" smtClean="0"/>
          </a:p>
          <a:p>
            <a:r>
              <a:rPr lang="zh-CN" altLang="en-US" b="1" smtClean="0"/>
              <a:t>③通过人的</a:t>
            </a:r>
            <a:r>
              <a:rPr lang="zh-CN" altLang="en-US" b="1" smtClean="0">
                <a:solidFill>
                  <a:srgbClr val="FF0000"/>
                </a:solidFill>
              </a:rPr>
              <a:t>眼、耳、口、鼻、舌、身</a:t>
            </a:r>
            <a:r>
              <a:rPr lang="zh-CN" altLang="en-US" b="1" smtClean="0"/>
              <a:t>这五个官能</a:t>
            </a:r>
            <a:r>
              <a:rPr lang="en-US" b="1" smtClean="0"/>
              <a:t> </a:t>
            </a:r>
          </a:p>
          <a:p>
            <a:r>
              <a:rPr lang="en-US" b="1" smtClean="0"/>
              <a:t>(</a:t>
            </a:r>
            <a:r>
              <a:rPr lang="zh-CN" altLang="en-US" b="1" smtClean="0"/>
              <a:t>明白“官能”的实际所指</a:t>
            </a:r>
            <a:r>
              <a:rPr lang="en-US" b="1" smtClean="0"/>
              <a:t>)</a:t>
            </a:r>
            <a:endParaRPr lang="zh-CN" altLang="en-US" b="1" smtClean="0"/>
          </a:p>
          <a:p>
            <a:r>
              <a:rPr lang="zh-CN" altLang="en-US" b="1" smtClean="0"/>
              <a:t>④</a:t>
            </a:r>
            <a:r>
              <a:rPr lang="zh-CN" altLang="en-US" b="1" smtClean="0">
                <a:solidFill>
                  <a:srgbClr val="FF0000"/>
                </a:solidFill>
              </a:rPr>
              <a:t>一般的说来</a:t>
            </a:r>
            <a:r>
              <a:rPr lang="zh-CN" altLang="en-US" b="1" smtClean="0"/>
              <a:t>，成功了的就是正确的，失败了的就是错误的，特别是人类对自然界的斗争是如此</a:t>
            </a:r>
            <a:r>
              <a:rPr lang="en-US" b="1" smtClean="0"/>
              <a:t> </a:t>
            </a:r>
          </a:p>
          <a:p>
            <a:r>
              <a:rPr lang="en-US" b="1" smtClean="0"/>
              <a:t>(</a:t>
            </a:r>
            <a:r>
              <a:rPr lang="zh-CN" altLang="en-US" b="1" smtClean="0"/>
              <a:t>前一个附加语，指明了后一判断的前提是就一般情况而言的；主句后的补充，则特别强调了这一判断所适用的范围</a:t>
            </a:r>
            <a:r>
              <a:rPr lang="en-US" b="1" smtClean="0"/>
              <a:t>)</a:t>
            </a:r>
            <a:endParaRPr lang="zh-CN" altLang="en-US" b="1" smtClean="0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28728" y="274638"/>
            <a:ext cx="5214974" cy="65403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r>
              <a:rPr lang="zh-CN" altLang="en-US" smtClean="0"/>
              <a:t>交流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 lnSpcReduction="10000"/>
          </a:bodyPr>
          <a:lstStyle/>
          <a:p>
            <a:r>
              <a:rPr lang="en-US" b="1" smtClean="0"/>
              <a:t> </a:t>
            </a:r>
            <a:r>
              <a:rPr lang="zh-CN" altLang="en-US" b="1" smtClean="0"/>
              <a:t>⑤</a:t>
            </a:r>
            <a:r>
              <a:rPr lang="zh-CN" altLang="en-US" b="1" smtClean="0">
                <a:solidFill>
                  <a:srgbClr val="FF0000"/>
                </a:solidFill>
              </a:rPr>
              <a:t>有时候</a:t>
            </a:r>
            <a:r>
              <a:rPr lang="zh-CN" altLang="en-US" b="1" smtClean="0"/>
              <a:t>有些失败</a:t>
            </a:r>
            <a:r>
              <a:rPr lang="en-US" altLang="zh-CN" b="1" smtClean="0"/>
              <a:t>……</a:t>
            </a:r>
            <a:r>
              <a:rPr lang="zh-CN" altLang="en-US" b="1" smtClean="0">
                <a:solidFill>
                  <a:srgbClr val="FF0000"/>
                </a:solidFill>
              </a:rPr>
              <a:t>暂时</a:t>
            </a:r>
            <a:r>
              <a:rPr lang="zh-CN" altLang="en-US" b="1" smtClean="0"/>
              <a:t>失败了</a:t>
            </a:r>
            <a:r>
              <a:rPr lang="en-US" b="1" smtClean="0"/>
              <a:t> (</a:t>
            </a:r>
            <a:r>
              <a:rPr lang="zh-CN" altLang="en-US" b="1" smtClean="0"/>
              <a:t>准确地从时间、程度和性质上对先进力量的失败作恰当的说明</a:t>
            </a:r>
            <a:r>
              <a:rPr lang="en-US" b="1" smtClean="0"/>
              <a:t>)</a:t>
            </a:r>
          </a:p>
          <a:p>
            <a:r>
              <a:rPr lang="zh-CN" altLang="en-US" b="1" smtClean="0"/>
              <a:t>⑥无产阶级认识世界的目的，</a:t>
            </a:r>
            <a:r>
              <a:rPr lang="zh-CN" altLang="en-US" b="1" smtClean="0">
                <a:solidFill>
                  <a:srgbClr val="C00000"/>
                </a:solidFill>
              </a:rPr>
              <a:t>只是</a:t>
            </a:r>
            <a:r>
              <a:rPr lang="zh-CN" altLang="en-US" b="1" smtClean="0"/>
              <a:t>为了改造世界，此外再无别的目的</a:t>
            </a:r>
            <a:r>
              <a:rPr lang="en-US" b="1" smtClean="0"/>
              <a:t> </a:t>
            </a:r>
            <a:r>
              <a:rPr lang="zh-CN" altLang="en-US" b="1" smtClean="0"/>
              <a:t>。</a:t>
            </a:r>
            <a:endParaRPr lang="en-US" b="1" smtClean="0"/>
          </a:p>
          <a:p>
            <a:r>
              <a:rPr lang="en-US" b="1" smtClean="0"/>
              <a:t>(</a:t>
            </a:r>
            <a:r>
              <a:rPr lang="zh-CN" altLang="en-US" b="1" smtClean="0"/>
              <a:t>在主句中用了“只是”一词加以强调后，再补说一句以排除其它目的，突出了这一目的是“唯一”的</a:t>
            </a:r>
            <a:r>
              <a:rPr lang="en-US" b="1" smtClean="0"/>
              <a:t>)</a:t>
            </a:r>
            <a:endParaRPr lang="zh-CN" altLang="en-US" b="1" smtClean="0"/>
          </a:p>
          <a:p>
            <a:r>
              <a:rPr lang="zh-CN" altLang="en-US" b="1" smtClean="0"/>
              <a:t>⑦</a:t>
            </a:r>
            <a:r>
              <a:rPr lang="zh-CN" altLang="en-US" b="1" smtClean="0">
                <a:solidFill>
                  <a:srgbClr val="C00000"/>
                </a:solidFill>
              </a:rPr>
              <a:t>滔滔不绝</a:t>
            </a:r>
            <a:r>
              <a:rPr lang="zh-CN" altLang="en-US" b="1" smtClean="0"/>
              <a:t>的演说、</a:t>
            </a:r>
            <a:r>
              <a:rPr lang="zh-CN" altLang="en-US" b="1" smtClean="0">
                <a:solidFill>
                  <a:srgbClr val="C00000"/>
                </a:solidFill>
              </a:rPr>
              <a:t>大块</a:t>
            </a:r>
            <a:r>
              <a:rPr lang="zh-CN" altLang="en-US" b="1" smtClean="0"/>
              <a:t>的文章</a:t>
            </a:r>
            <a:r>
              <a:rPr lang="en-US" b="1" smtClean="0"/>
              <a:t> (</a:t>
            </a:r>
            <a:r>
              <a:rPr lang="zh-CN" altLang="en-US" b="1" smtClean="0"/>
              <a:t>两个定语使读者在直感形象中明白褒贬</a:t>
            </a:r>
            <a:r>
              <a:rPr lang="en-US" b="1" smtClean="0"/>
              <a:t>)</a:t>
            </a:r>
            <a:endParaRPr lang="zh-CN" altLang="en-US" b="1" smtClean="0"/>
          </a:p>
          <a:p>
            <a:r>
              <a:rPr lang="zh-CN" altLang="en-US" b="1" smtClean="0"/>
              <a:t>总结：范围上</a:t>
            </a:r>
            <a:r>
              <a:rPr lang="en-US" b="1" smtClean="0"/>
              <a:t>  </a:t>
            </a:r>
            <a:r>
              <a:rPr lang="zh-CN" altLang="en-US" b="1" smtClean="0"/>
              <a:t>、时间上、程度上、性质上</a:t>
            </a:r>
          </a:p>
          <a:p>
            <a:endParaRPr lang="zh-CN" altLang="en-US" smtClean="0"/>
          </a:p>
          <a:p>
            <a:endParaRPr lang="zh-CN" altLang="en-US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 smtClean="0"/>
              <a:t>请分享你的生活中遇到的“实践检验真理”的典型事例。</a:t>
            </a:r>
            <a:endParaRPr lang="en-US" altLang="zh-CN" sz="3600" b="1" smtClean="0"/>
          </a:p>
          <a:p>
            <a:endParaRPr lang="zh-CN" altLang="en-US" sz="3600" b="1" smtClean="0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71604" y="274638"/>
            <a:ext cx="5929354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zh-CN" altLang="en-US" smtClean="0"/>
              <a:t>拓展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92500" lnSpcReduction="10000"/>
          </a:bodyPr>
          <a:lstStyle/>
          <a:p>
            <a:r>
              <a:rPr lang="en-US" b="1" smtClean="0"/>
              <a:t>1.</a:t>
            </a:r>
            <a:r>
              <a:rPr lang="zh-CN" altLang="en-US" b="1" smtClean="0"/>
              <a:t>门捷列夫根据原子量的变化</a:t>
            </a:r>
            <a:r>
              <a:rPr lang="en-US" b="1" smtClean="0"/>
              <a:t>,</a:t>
            </a:r>
            <a:r>
              <a:rPr lang="zh-CN" altLang="en-US" b="1" smtClean="0"/>
              <a:t>制定了元素周期表</a:t>
            </a:r>
            <a:r>
              <a:rPr lang="en-US" b="1" smtClean="0"/>
              <a:t>,</a:t>
            </a:r>
            <a:r>
              <a:rPr lang="zh-CN" altLang="en-US" b="1" smtClean="0"/>
              <a:t>有人赞同，有人怀疑，争论不休。尔后，根据元素周期表发现了几种元素，它们的化学特性刚好符合元素周期表的预测。这样，元素周期表就被证实了是真理。 </a:t>
            </a:r>
            <a:r>
              <a:rPr lang="en-US" b="1" smtClean="0"/>
              <a:t> </a:t>
            </a:r>
            <a:endParaRPr lang="zh-CN" altLang="en-US" b="1" smtClean="0"/>
          </a:p>
          <a:p>
            <a:r>
              <a:rPr lang="en-US" b="1" smtClean="0"/>
              <a:t>2.</a:t>
            </a:r>
            <a:r>
              <a:rPr lang="zh-CN" altLang="en-US" b="1" smtClean="0"/>
              <a:t>哥白尼的太阳系学说在三百年里一直是一种假说</a:t>
            </a:r>
            <a:r>
              <a:rPr lang="en-US" b="1" smtClean="0"/>
              <a:t>,</a:t>
            </a:r>
            <a:r>
              <a:rPr lang="zh-CN" altLang="en-US" b="1" smtClean="0"/>
              <a:t>而当勒维烈从这个太阳系学说所提供的数据</a:t>
            </a:r>
            <a:r>
              <a:rPr lang="en-US" b="1" smtClean="0"/>
              <a:t>,</a:t>
            </a:r>
            <a:r>
              <a:rPr lang="zh-CN" altLang="en-US" b="1" smtClean="0"/>
              <a:t>不仅推算出一定还存在一个尚未知道的行星</a:t>
            </a:r>
            <a:r>
              <a:rPr lang="en-US" b="1" smtClean="0"/>
              <a:t>,</a:t>
            </a:r>
            <a:r>
              <a:rPr lang="zh-CN" altLang="en-US" b="1" smtClean="0"/>
              <a:t>而且还推算出这个行星在太空中的位置的时候</a:t>
            </a:r>
            <a:r>
              <a:rPr lang="en-US" b="1" smtClean="0"/>
              <a:t>,</a:t>
            </a:r>
            <a:r>
              <a:rPr lang="zh-CN" altLang="en-US" b="1" smtClean="0"/>
              <a:t>当加勒于一八四六年确实发现了海王星这颗行星的时候</a:t>
            </a:r>
            <a:r>
              <a:rPr lang="en-US" b="1" smtClean="0"/>
              <a:t>,</a:t>
            </a:r>
            <a:r>
              <a:rPr lang="zh-CN" altLang="en-US" b="1" smtClean="0"/>
              <a:t>哥白尼的太阳系学说才被证实了，成了公认的真理。</a:t>
            </a:r>
            <a:endParaRPr lang="zh-CN" altLang="en-US" b="1" smtClean="0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smtClean="0"/>
              <a:t>3.</a:t>
            </a:r>
            <a:r>
              <a:rPr lang="zh-CN" altLang="en-US" sz="3600" b="1" smtClean="0"/>
              <a:t>真理总是诞生于一百个问号之后。 </a:t>
            </a:r>
            <a:r>
              <a:rPr lang="en-US" sz="3600" b="1" smtClean="0"/>
              <a:t> </a:t>
            </a:r>
            <a:endParaRPr lang="zh-CN" altLang="en-US" sz="3600" b="1" smtClean="0"/>
          </a:p>
          <a:p>
            <a:r>
              <a:rPr lang="en-US" sz="3600" b="1" smtClean="0"/>
              <a:t>4.</a:t>
            </a:r>
            <a:r>
              <a:rPr lang="zh-CN" altLang="en-US" sz="3600" b="1" smtClean="0"/>
              <a:t>毛主席说：“真理只有一个，而究竟谁发现了真理，不依靠主观的夸张，而依靠客观的实践。只有千百万人民的革命实践，才是检验真理的尺度。 </a:t>
            </a:r>
            <a:r>
              <a:rPr lang="en-US" sz="3600" b="1" smtClean="0"/>
              <a:t> </a:t>
            </a:r>
            <a:endParaRPr lang="zh-CN" altLang="en-US" sz="3600" b="1" smtClean="0"/>
          </a:p>
          <a:p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en-US" b="1" smtClean="0"/>
              <a:t>5</a:t>
            </a:r>
            <a:r>
              <a:rPr lang="zh-CN" altLang="en-US" b="1" smtClean="0"/>
              <a:t>农村包围城市的革命道路</a:t>
            </a:r>
          </a:p>
          <a:p>
            <a:r>
              <a:rPr lang="en-US" b="1" smtClean="0"/>
              <a:t>6 </a:t>
            </a:r>
            <a:r>
              <a:rPr lang="zh-CN" altLang="en-US" b="1" smtClean="0"/>
              <a:t>改革开放，设立特区</a:t>
            </a:r>
          </a:p>
          <a:p>
            <a:r>
              <a:rPr lang="en-US" altLang="zh-CN" b="1" smtClean="0"/>
              <a:t>7</a:t>
            </a:r>
            <a:r>
              <a:rPr lang="zh-CN" altLang="en-US" b="1" smtClean="0"/>
              <a:t>中国特色的社会主义发展道路</a:t>
            </a:r>
          </a:p>
          <a:p>
            <a:r>
              <a:rPr lang="en-US" altLang="zh-CN" b="1" smtClean="0"/>
              <a:t>8</a:t>
            </a:r>
            <a:r>
              <a:rPr lang="zh-CN" altLang="en-US" b="1" smtClean="0"/>
              <a:t>计划生育政策调整（放开二胎）</a:t>
            </a:r>
          </a:p>
          <a:p>
            <a:r>
              <a:rPr lang="en-US" altLang="zh-CN" b="1" smtClean="0"/>
              <a:t>9</a:t>
            </a:r>
            <a:r>
              <a:rPr lang="zh-CN" altLang="en-US" b="1" smtClean="0"/>
              <a:t>精准扶贫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8194" name="Picture 2" descr="C:\Users\Administrator\Desktop\1-2002241616410-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60350"/>
            <a:ext cx="9144000" cy="7389813"/>
          </a:xfrm>
        </p:spPr>
      </p:pic>
      <p:sp>
        <p:nvSpPr>
          <p:cNvPr id="4" name="流程图: 延期 3"/>
          <p:cNvSpPr/>
          <p:nvPr/>
        </p:nvSpPr>
        <p:spPr>
          <a:xfrm>
            <a:off x="0" y="476250"/>
            <a:ext cx="1008063" cy="576263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FF0000"/>
              </a:solidFill>
            </a:endParaRPr>
          </a:p>
        </p:txBody>
      </p:sp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0" y="492125"/>
            <a:ext cx="8929718" cy="526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宋体" pitchFamily="2" charset="-122"/>
              </a:rPr>
              <a:t>    </a:t>
            </a:r>
            <a:r>
              <a:rPr lang="en-US" altLang="zh-CN" sz="2800" b="1"/>
              <a:t>1</a:t>
            </a:r>
            <a:r>
              <a:rPr lang="zh-CN" altLang="zh-CN" sz="2800" b="1"/>
              <a:t>、中国人民从此站起来了！</a:t>
            </a:r>
          </a:p>
          <a:p>
            <a:r>
              <a:rPr lang="zh-CN" altLang="zh-CN" sz="2800" b="1"/>
              <a:t>　　</a:t>
            </a:r>
            <a:r>
              <a:rPr lang="en-US" altLang="zh-CN" sz="2800" b="1"/>
              <a:t>2</a:t>
            </a:r>
            <a:r>
              <a:rPr lang="zh-CN" altLang="zh-CN" sz="2800" b="1"/>
              <a:t>、一切反动派都是纸老虎！</a:t>
            </a:r>
            <a:r>
              <a:rPr lang="en-US" altLang="zh-CN" sz="2800" b="1"/>
              <a:t> </a:t>
            </a:r>
            <a:endParaRPr lang="zh-CN" altLang="zh-CN" sz="2800" b="1"/>
          </a:p>
          <a:p>
            <a:r>
              <a:rPr lang="zh-CN" altLang="zh-CN" sz="2800" b="1"/>
              <a:t>　　</a:t>
            </a:r>
            <a:r>
              <a:rPr lang="en-US" altLang="zh-CN" sz="2800" b="1"/>
              <a:t>3</a:t>
            </a:r>
            <a:r>
              <a:rPr lang="zh-CN" altLang="zh-CN" sz="2800" b="1"/>
              <a:t>、夺取全国胜利，这只是万里长征第一步。</a:t>
            </a:r>
          </a:p>
          <a:p>
            <a:r>
              <a:rPr lang="zh-CN" altLang="zh-CN" sz="2800" b="1"/>
              <a:t>　　</a:t>
            </a:r>
            <a:r>
              <a:rPr lang="en-US" altLang="zh-CN" sz="2800" b="1"/>
              <a:t>4</a:t>
            </a:r>
            <a:r>
              <a:rPr lang="zh-CN" altLang="zh-CN" sz="2800" b="1"/>
              <a:t>、星星之火，可以燎原。</a:t>
            </a:r>
          </a:p>
          <a:p>
            <a:r>
              <a:rPr lang="zh-CN" altLang="zh-CN" sz="2800" b="1"/>
              <a:t>　　</a:t>
            </a:r>
            <a:r>
              <a:rPr lang="en-US" altLang="zh-CN" sz="2800" b="1"/>
              <a:t>5</a:t>
            </a:r>
            <a:r>
              <a:rPr lang="zh-CN" altLang="zh-CN" sz="2800" b="1"/>
              <a:t>、人不犯我，我不犯人；人若犯我，我必犯人！</a:t>
            </a:r>
          </a:p>
          <a:p>
            <a:r>
              <a:rPr lang="zh-CN" altLang="zh-CN" sz="2800" b="1"/>
              <a:t>　　</a:t>
            </a:r>
            <a:r>
              <a:rPr lang="en-US" altLang="zh-CN" sz="2800" b="1"/>
              <a:t>6</a:t>
            </a:r>
            <a:r>
              <a:rPr lang="zh-CN" altLang="zh-CN" sz="2800" b="1"/>
              <a:t>、自信人生二百年，会当水击三千里！</a:t>
            </a:r>
          </a:p>
          <a:p>
            <a:r>
              <a:rPr lang="zh-CN" altLang="zh-CN" sz="2800" b="1"/>
              <a:t>　　</a:t>
            </a:r>
            <a:r>
              <a:rPr lang="en-US" altLang="zh-CN" sz="2800" b="1"/>
              <a:t>7</a:t>
            </a:r>
            <a:r>
              <a:rPr lang="zh-CN" altLang="en-US" sz="2800" b="1"/>
              <a:t>、</a:t>
            </a:r>
            <a:r>
              <a:rPr lang="zh-CN" altLang="zh-CN" sz="2800" b="1"/>
              <a:t>军民团结如一人，试看天下谁能敌！</a:t>
            </a:r>
          </a:p>
          <a:p>
            <a:r>
              <a:rPr lang="zh-CN" altLang="zh-CN" sz="2800" b="1"/>
              <a:t>　　</a:t>
            </a:r>
            <a:r>
              <a:rPr lang="en-US" altLang="zh-CN" sz="2800" b="1"/>
              <a:t>8</a:t>
            </a:r>
            <a:r>
              <a:rPr lang="zh-CN" altLang="zh-CN" sz="2800" b="1"/>
              <a:t>、枪杆子里面出政权！</a:t>
            </a:r>
          </a:p>
          <a:p>
            <a:r>
              <a:rPr lang="zh-CN" altLang="zh-CN" sz="2800" b="1"/>
              <a:t>　　</a:t>
            </a:r>
            <a:r>
              <a:rPr lang="en-US" altLang="zh-CN" sz="2800" b="1"/>
              <a:t>9</a:t>
            </a:r>
            <a:r>
              <a:rPr lang="zh-CN" altLang="zh-CN" sz="2800" b="1"/>
              <a:t>、在战略上要藐视敌人，在战术上要重视敌人！</a:t>
            </a:r>
          </a:p>
          <a:p>
            <a:r>
              <a:rPr lang="zh-CN" altLang="zh-CN" sz="2800" b="1"/>
              <a:t>　　</a:t>
            </a:r>
            <a:r>
              <a:rPr lang="en-US" altLang="zh-CN" sz="2800" b="1"/>
              <a:t>10</a:t>
            </a:r>
            <a:r>
              <a:rPr lang="zh-CN" altLang="en-US" sz="2800" b="1"/>
              <a:t>、</a:t>
            </a:r>
            <a:r>
              <a:rPr lang="zh-CN" altLang="zh-CN" sz="2800" b="1"/>
              <a:t>自己动手，丰衣足食！</a:t>
            </a:r>
          </a:p>
          <a:p>
            <a:r>
              <a:rPr lang="zh-CN" altLang="zh-CN" sz="2800" b="1"/>
              <a:t>　　</a:t>
            </a:r>
            <a:r>
              <a:rPr lang="en-US" altLang="zh-CN" sz="2800" b="1"/>
              <a:t>11</a:t>
            </a:r>
            <a:r>
              <a:rPr lang="zh-CN" altLang="zh-CN" sz="2800" b="1"/>
              <a:t>、与天奋斗其乐无穷！与地奋斗其乐无穷！与人奋斗其乐无穷！</a:t>
            </a:r>
          </a:p>
        </p:txBody>
      </p:sp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-25400" y="1341438"/>
            <a:ext cx="738188" cy="3743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毛泽东经典名言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     一个正确的认识往往要经过由实践到认识、认识到实践的多次反复才能完成，对此你有怎样的看法？完成一篇</a:t>
            </a:r>
            <a:r>
              <a:rPr lang="en-US" altLang="zh-CN" b="1" smtClean="0"/>
              <a:t>《</a:t>
            </a:r>
            <a:r>
              <a:rPr lang="zh-CN" altLang="en-US" b="1" smtClean="0"/>
              <a:t>人的正确思想是从哪里来的？</a:t>
            </a:r>
            <a:r>
              <a:rPr lang="en-US" altLang="zh-CN" b="1" smtClean="0"/>
              <a:t>》</a:t>
            </a:r>
            <a:r>
              <a:rPr lang="zh-CN" altLang="en-US" b="1" smtClean="0"/>
              <a:t>读后感（不少于</a:t>
            </a:r>
            <a:r>
              <a:rPr lang="en-US" altLang="zh-CN" b="1" smtClean="0"/>
              <a:t>1</a:t>
            </a:r>
            <a:r>
              <a:rPr lang="en-US" b="1" smtClean="0"/>
              <a:t>00</a:t>
            </a:r>
            <a:r>
              <a:rPr lang="zh-CN" altLang="en-US" b="1" smtClean="0"/>
              <a:t>字）</a:t>
            </a:r>
            <a:endParaRPr lang="en-US" altLang="zh-CN" b="1" smtClean="0"/>
          </a:p>
          <a:p>
            <a:r>
              <a:rPr lang="zh-CN" altLang="en-US" b="1" smtClean="0"/>
              <a:t>要求：论证结构运用总分总式。</a:t>
            </a:r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857356" y="274638"/>
            <a:ext cx="5429288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zh-CN" altLang="en-US" smtClean="0"/>
              <a:t>小写作</a:t>
            </a:r>
            <a:endParaRPr lang="zh-CN" altLang="en-US"/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709400" y="124841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074" name="Picture 2" descr="C:\Users\Administrator\Desktop\1-2002241616410-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27025" y="-531813"/>
            <a:ext cx="9471025" cy="7389813"/>
          </a:xfrm>
        </p:spPr>
      </p:pic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539750" y="-149225"/>
            <a:ext cx="8104216" cy="50167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152400"/>
            <a:r>
              <a:rPr lang="zh-CN" altLang="en-US" sz="4400" b="1" smtClean="0">
                <a:solidFill>
                  <a:srgbClr val="0070C0"/>
                </a:solidFill>
                <a:latin typeface="宋体" pitchFamily="2" charset="-122"/>
              </a:rPr>
              <a:t> </a:t>
            </a:r>
            <a:endParaRPr lang="en-US" altLang="zh-CN" sz="4400" b="1">
              <a:solidFill>
                <a:srgbClr val="0070C0"/>
              </a:solidFill>
              <a:latin typeface="宋体" pitchFamily="2" charset="-122"/>
            </a:endParaRPr>
          </a:p>
          <a:p>
            <a:pPr indent="152400"/>
            <a:r>
              <a:rPr lang="zh-CN" altLang="en-US" sz="4400" b="1" smtClean="0"/>
              <a:t>     本篇是毛泽东同志一篇很重要的</a:t>
            </a:r>
            <a:r>
              <a:rPr lang="zh-CN" altLang="en-US" sz="4400" b="1" smtClean="0">
                <a:solidFill>
                  <a:srgbClr val="FF0000"/>
                </a:solidFill>
              </a:rPr>
              <a:t>哲学论文</a:t>
            </a:r>
            <a:r>
              <a:rPr lang="zh-CN" altLang="en-US" sz="4400" b="1" smtClean="0"/>
              <a:t>，是一篇</a:t>
            </a:r>
            <a:r>
              <a:rPr lang="zh-CN" altLang="en-US" sz="4400" b="1" smtClean="0">
                <a:solidFill>
                  <a:srgbClr val="FF0000"/>
                </a:solidFill>
              </a:rPr>
              <a:t>文质兼美</a:t>
            </a:r>
            <a:r>
              <a:rPr lang="zh-CN" altLang="en-US" sz="4400" b="1" smtClean="0"/>
              <a:t>的典范。</a:t>
            </a:r>
          </a:p>
          <a:p>
            <a:pPr indent="152400"/>
            <a:endParaRPr lang="zh-CN" altLang="zh-CN" sz="3600"/>
          </a:p>
          <a:p>
            <a:pPr indent="152400"/>
            <a:endParaRPr lang="en-US" altLang="zh-CN" sz="3600" b="1">
              <a:solidFill>
                <a:srgbClr val="0070C0"/>
              </a:solidFill>
              <a:latin typeface="宋体" pitchFamily="2" charset="-122"/>
            </a:endParaRPr>
          </a:p>
          <a:p>
            <a:pPr indent="152400"/>
            <a:endParaRPr lang="zh-CN" altLang="en-US" sz="3600">
              <a:solidFill>
                <a:srgbClr val="0070C0"/>
              </a:solidFill>
              <a:latin typeface="Arial" pitchFamily="34" charset="0"/>
            </a:endParaRPr>
          </a:p>
          <a:p>
            <a:pPr indent="152400" eaLnBrk="0" hangingPunct="0"/>
            <a:endParaRPr lang="zh-CN" altLang="en-US" sz="3600">
              <a:latin typeface="Arial" pitchFamily="34" charset="0"/>
            </a:endParaRPr>
          </a:p>
        </p:txBody>
      </p:sp>
      <p:sp>
        <p:nvSpPr>
          <p:cNvPr id="5" name="流程图: 延期 4"/>
          <p:cNvSpPr/>
          <p:nvPr/>
        </p:nvSpPr>
        <p:spPr>
          <a:xfrm>
            <a:off x="-323850" y="260350"/>
            <a:ext cx="1008063" cy="576263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学习目标：</a:t>
            </a:r>
          </a:p>
          <a:p>
            <a:r>
              <a:rPr lang="zh-CN" altLang="en-US" b="1" smtClean="0"/>
              <a:t>梳理文章的论述思路，画出思维导图。</a:t>
            </a:r>
          </a:p>
          <a:p>
            <a:r>
              <a:rPr lang="zh-CN" altLang="en-US" b="1" smtClean="0"/>
              <a:t>赏析语言表达的准确性和严密性。</a:t>
            </a:r>
            <a:endParaRPr lang="en-US" altLang="zh-CN" b="1" smtClean="0"/>
          </a:p>
          <a:p>
            <a:r>
              <a:rPr lang="zh-CN" altLang="en-US" b="1" smtClean="0"/>
              <a:t>举出事实或理论论据，证明“实践检验真理”这一观点的正确性。</a:t>
            </a:r>
          </a:p>
          <a:p>
            <a:endParaRPr lang="zh-CN" altLang="en-US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思考</a:t>
            </a:r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zh-CN" altLang="en-US" b="1" smtClean="0">
                <a:solidFill>
                  <a:srgbClr val="FF0000"/>
                </a:solidFill>
              </a:rPr>
              <a:t>思考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en-US" b="1" smtClean="0"/>
              <a:t>：标题“人的正确思想是从哪里来的？”从哪里来呢？作者回答了吗？边读边画。</a:t>
            </a:r>
          </a:p>
          <a:p>
            <a:r>
              <a:rPr lang="zh-CN" altLang="en-US" b="1" smtClean="0"/>
              <a:t>人的正确思想，只能从社会实践中来，只能从社会的生产斗争、阶级斗争和科学实验这三项实践中来。</a:t>
            </a:r>
            <a:endParaRPr lang="en-US" altLang="zh-CN" b="1" smtClean="0"/>
          </a:p>
          <a:p>
            <a:endParaRPr lang="en-US" altLang="zh-CN" b="1" smtClean="0"/>
          </a:p>
          <a:p>
            <a:r>
              <a:rPr lang="en-US" altLang="zh-CN" b="1" smtClean="0">
                <a:solidFill>
                  <a:srgbClr val="FF0000"/>
                </a:solidFill>
              </a:rPr>
              <a:t>                                          ——</a:t>
            </a:r>
            <a:r>
              <a:rPr lang="zh-CN" altLang="en-US" b="1" smtClean="0">
                <a:solidFill>
                  <a:srgbClr val="FF0000"/>
                </a:solidFill>
              </a:rPr>
              <a:t>文章中心论点</a:t>
            </a:r>
          </a:p>
          <a:p>
            <a:endParaRPr lang="zh-CN" altLang="en-US"/>
          </a:p>
        </p:txBody>
      </p:sp>
      <p:sp>
        <p:nvSpPr>
          <p:cNvPr id="4" name="流程图: 可选过程 3"/>
          <p:cNvSpPr/>
          <p:nvPr/>
        </p:nvSpPr>
        <p:spPr>
          <a:xfrm>
            <a:off x="2700338" y="333375"/>
            <a:ext cx="3240087" cy="90805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4000" noProof="1" smtClean="0"/>
              <a:t>初读</a:t>
            </a:r>
            <a:endParaRPr lang="zh-CN" altLang="en-US" sz="4000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Picture 2" descr="C:\Users\Administrator\Desktop\1-2002241616410-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36613"/>
            <a:ext cx="9144000" cy="7389812"/>
          </a:xfrm>
        </p:spPr>
      </p:pic>
      <p:sp>
        <p:nvSpPr>
          <p:cNvPr id="4" name="流程图: 延期 3"/>
          <p:cNvSpPr/>
          <p:nvPr/>
        </p:nvSpPr>
        <p:spPr>
          <a:xfrm>
            <a:off x="0" y="836613"/>
            <a:ext cx="1008063" cy="57626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solidFill>
                <a:srgbClr val="FF0000"/>
              </a:solidFill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2700338" y="333375"/>
            <a:ext cx="3240087" cy="90805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2987675" y="333375"/>
            <a:ext cx="266382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smtClean="0">
                <a:solidFill>
                  <a:schemeClr val="bg1"/>
                </a:solidFill>
              </a:rPr>
              <a:t>    初读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755650" y="1155700"/>
            <a:ext cx="7129463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思考</a:t>
            </a:r>
            <a:r>
              <a:rPr lang="en-US" altLang="zh-CN" sz="3200" b="1" smtClean="0">
                <a:solidFill>
                  <a:srgbClr val="FF0000"/>
                </a:solidFill>
              </a:rPr>
              <a:t>2</a:t>
            </a:r>
            <a:r>
              <a:rPr lang="zh-CN" altLang="en-US" sz="3200" b="1" smtClean="0">
                <a:solidFill>
                  <a:srgbClr val="0070C0"/>
                </a:solidFill>
              </a:rPr>
              <a:t>：开</a:t>
            </a:r>
            <a:r>
              <a:rPr lang="zh-CN" altLang="zh-CN" sz="3200" b="1" smtClean="0">
                <a:solidFill>
                  <a:srgbClr val="0070C0"/>
                </a:solidFill>
              </a:rPr>
              <a:t>头</a:t>
            </a:r>
            <a:r>
              <a:rPr lang="zh-CN" altLang="zh-CN" sz="3200" b="1">
                <a:solidFill>
                  <a:srgbClr val="0070C0"/>
                </a:solidFill>
              </a:rPr>
              <a:t>连提三个问题有什么作用</a:t>
            </a:r>
            <a:r>
              <a:rPr lang="en-US" altLang="zh-CN" sz="3200" b="1" smtClean="0">
                <a:solidFill>
                  <a:srgbClr val="0070C0"/>
                </a:solidFill>
              </a:rPr>
              <a:t>?</a:t>
            </a:r>
            <a:endParaRPr lang="zh-CN" altLang="zh-CN" sz="3200">
              <a:solidFill>
                <a:srgbClr val="0070C0"/>
              </a:solidFill>
            </a:endParaRPr>
          </a:p>
          <a:p>
            <a:r>
              <a:rPr lang="en-US" altLang="zh-CN" sz="3200"/>
              <a:t> </a:t>
            </a:r>
            <a:r>
              <a:rPr lang="zh-CN" altLang="zh-CN" sz="3200" b="1">
                <a:solidFill>
                  <a:srgbClr val="FF0000"/>
                </a:solidFill>
              </a:rPr>
              <a:t>作用</a:t>
            </a:r>
            <a:r>
              <a:rPr lang="en-US" altLang="zh-CN" sz="3200" b="1">
                <a:solidFill>
                  <a:srgbClr val="FF0000"/>
                </a:solidFill>
              </a:rPr>
              <a:t>:</a:t>
            </a:r>
          </a:p>
          <a:p>
            <a:r>
              <a:rPr lang="zh-CN" altLang="zh-CN" sz="3200" b="1">
                <a:solidFill>
                  <a:srgbClr val="FF0000"/>
                </a:solidFill>
              </a:rPr>
              <a:t>①造成疑问和悬念</a:t>
            </a:r>
            <a:r>
              <a:rPr lang="en-US" altLang="zh-CN" sz="3200" b="1">
                <a:solidFill>
                  <a:srgbClr val="FF0000"/>
                </a:solidFill>
              </a:rPr>
              <a:t>,</a:t>
            </a:r>
            <a:r>
              <a:rPr lang="zh-CN" altLang="zh-CN" sz="3200" b="1">
                <a:solidFill>
                  <a:srgbClr val="FF0000"/>
                </a:solidFill>
              </a:rPr>
              <a:t>引起读者的注意和思考。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zh-CN" sz="3200" b="1">
                <a:solidFill>
                  <a:srgbClr val="FF0000"/>
                </a:solidFill>
              </a:rPr>
              <a:t>②正误对照</a:t>
            </a:r>
            <a:r>
              <a:rPr lang="en-US" altLang="zh-CN" sz="3200" b="1">
                <a:solidFill>
                  <a:srgbClr val="FF0000"/>
                </a:solidFill>
              </a:rPr>
              <a:t>,</a:t>
            </a:r>
            <a:r>
              <a:rPr lang="zh-CN" altLang="zh-CN" sz="3200" b="1">
                <a:solidFill>
                  <a:srgbClr val="FF0000"/>
                </a:solidFill>
              </a:rPr>
              <a:t>强调了回答的内容</a:t>
            </a:r>
            <a:r>
              <a:rPr lang="en-US" altLang="zh-CN" sz="3200" b="1">
                <a:solidFill>
                  <a:srgbClr val="FF0000"/>
                </a:solidFill>
              </a:rPr>
              <a:t>,</a:t>
            </a:r>
            <a:r>
              <a:rPr lang="zh-CN" altLang="zh-CN" sz="3200" b="1">
                <a:solidFill>
                  <a:srgbClr val="FF0000"/>
                </a:solidFill>
              </a:rPr>
              <a:t>使中心论点鲜明突出。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zh-CN" sz="3200" b="1">
                <a:solidFill>
                  <a:srgbClr val="FF0000"/>
                </a:solidFill>
              </a:rPr>
              <a:t>③强调并说明了中心论点的内在含意。</a:t>
            </a:r>
          </a:p>
          <a:p>
            <a:r>
              <a:rPr lang="en-US" altLang="zh-CN" sz="3200"/>
              <a:t>  </a:t>
            </a:r>
            <a:endParaRPr lang="zh-CN" altLang="zh-CN" sz="3200" b="1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思考</a:t>
            </a:r>
            <a:r>
              <a:rPr lang="en-US" altLang="zh-CN" b="1" smtClean="0"/>
              <a:t>3</a:t>
            </a:r>
            <a:r>
              <a:rPr lang="zh-CN" altLang="en-US" b="1" smtClean="0"/>
              <a:t>：这是一篇议论文，全文共一个段落，诵读课文，根据你的理解，将文本切分成几个段落。</a:t>
            </a:r>
            <a:endParaRPr lang="en-US" altLang="zh-CN" b="1" smtClean="0"/>
          </a:p>
          <a:p>
            <a:r>
              <a:rPr lang="zh-CN" altLang="en-US" b="1" smtClean="0"/>
              <a:t>提示：</a:t>
            </a:r>
            <a:r>
              <a:rPr lang="zh-CN" altLang="en-US" smtClean="0"/>
              <a:t>  </a:t>
            </a:r>
          </a:p>
          <a:p>
            <a:r>
              <a:rPr lang="zh-CN" altLang="en-US" b="1" smtClean="0"/>
              <a:t>议论文的论证结构一般体现“提出问题</a:t>
            </a:r>
            <a:r>
              <a:rPr lang="en-US" altLang="zh-CN" b="1" smtClean="0"/>
              <a:t>——</a:t>
            </a:r>
            <a:r>
              <a:rPr lang="zh-CN" altLang="en-US" b="1" smtClean="0"/>
              <a:t>分析问题</a:t>
            </a:r>
            <a:r>
              <a:rPr lang="en-US" altLang="zh-CN" b="1" smtClean="0"/>
              <a:t>——</a:t>
            </a:r>
            <a:r>
              <a:rPr lang="zh-CN" altLang="en-US" b="1" smtClean="0"/>
              <a:t>解决问题”的逻辑思维过程。</a:t>
            </a:r>
            <a:endParaRPr lang="en-US" altLang="zh-CN" b="1" smtClean="0"/>
          </a:p>
          <a:p>
            <a:endParaRPr lang="zh-CN" altLang="en-US" b="1" smtClean="0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643174" y="274638"/>
            <a:ext cx="3857652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mtClean="0"/>
              <a:t>再读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b="1">
              <a:solidFill>
                <a:srgbClr val="0070C0"/>
              </a:solidFill>
            </a:endParaRPr>
          </a:p>
        </p:txBody>
      </p:sp>
      <p:pic>
        <p:nvPicPr>
          <p:cNvPr id="4" name="内容占位符 3" descr="KT20+25.TIF"/>
          <p:cNvPicPr>
            <a:picLocks noGrp="1"/>
          </p:cNvPicPr>
          <p:nvPr>
            <p:ph idx="1"/>
          </p:nvPr>
        </p:nvPicPr>
        <p:blipFill>
          <a:blip r:embed="rId3" r:link="rId2"/>
          <a:stretch>
            <a:fillRect/>
          </a:stretch>
        </p:blipFill>
        <p:spPr bwMode="auto">
          <a:xfrm>
            <a:off x="1285852" y="1500174"/>
            <a:ext cx="7358114" cy="507209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/>
              <a:t>思考</a:t>
            </a:r>
            <a:r>
              <a:rPr lang="en-US" altLang="zh-CN" b="1" smtClean="0"/>
              <a:t>4</a:t>
            </a:r>
            <a:r>
              <a:rPr lang="zh-CN" altLang="en-US" b="1" smtClean="0"/>
              <a:t>：</a:t>
            </a:r>
            <a:r>
              <a:rPr lang="zh-CN" altLang="zh-CN" b="1" smtClean="0">
                <a:solidFill>
                  <a:srgbClr val="0070C0"/>
                </a:solidFill>
              </a:rPr>
              <a:t>分析问</a:t>
            </a:r>
            <a:r>
              <a:rPr lang="zh-CN" altLang="en-US" b="1" smtClean="0">
                <a:solidFill>
                  <a:srgbClr val="0070C0"/>
                </a:solidFill>
              </a:rPr>
              <a:t>题部分</a:t>
            </a:r>
            <a:r>
              <a:rPr lang="zh-CN" altLang="zh-CN" b="1" smtClean="0">
                <a:solidFill>
                  <a:srgbClr val="0070C0"/>
                </a:solidFill>
              </a:rPr>
              <a:t>的结构层次怎样划分</a:t>
            </a:r>
            <a:r>
              <a:rPr lang="en-US" altLang="zh-CN" b="1" smtClean="0">
                <a:solidFill>
                  <a:srgbClr val="0070C0"/>
                </a:solidFill>
              </a:rPr>
              <a:t>?</a:t>
            </a:r>
            <a:endParaRPr lang="zh-CN" altLang="zh-CN" b="1" smtClean="0">
              <a:solidFill>
                <a:srgbClr val="0070C0"/>
              </a:solidFill>
            </a:endParaRPr>
          </a:p>
          <a:p>
            <a:r>
              <a:rPr lang="zh-CN" altLang="en-US" b="1" smtClean="0"/>
              <a:t>画出思维导图，并说明理由。</a:t>
            </a:r>
            <a:endParaRPr lang="en-US" altLang="zh-CN" b="1" smtClean="0"/>
          </a:p>
          <a:p>
            <a:r>
              <a:rPr lang="zh-CN" altLang="en-US" b="1" smtClean="0"/>
              <a:t>提示：</a:t>
            </a:r>
            <a:endParaRPr lang="en-US" altLang="zh-CN" b="1" smtClean="0"/>
          </a:p>
          <a:p>
            <a:r>
              <a:rPr lang="zh-CN" altLang="en-US" b="1" smtClean="0"/>
              <a:t>画出</a:t>
            </a:r>
            <a:r>
              <a:rPr lang="en-US" altLang="zh-CN" b="1" smtClean="0"/>
              <a:t>——</a:t>
            </a:r>
            <a:r>
              <a:rPr lang="zh-CN" altLang="en-US" b="1" smtClean="0"/>
              <a:t>交流</a:t>
            </a:r>
            <a:r>
              <a:rPr lang="en-US" altLang="zh-CN" b="1" smtClean="0"/>
              <a:t>——</a:t>
            </a:r>
            <a:r>
              <a:rPr lang="zh-CN" altLang="en-US" b="1" smtClean="0"/>
              <a:t>展示</a:t>
            </a:r>
            <a:endParaRPr lang="en-US" altLang="zh-CN" b="1" smtClean="0"/>
          </a:p>
          <a:p>
            <a:endParaRPr lang="en-US" altLang="zh-CN" b="1" smtClean="0"/>
          </a:p>
          <a:p>
            <a:endParaRPr lang="zh-CN" altLang="en-US" b="1" smtClean="0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643174" y="274638"/>
            <a:ext cx="3857652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mtClean="0"/>
              <a:t>再读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82</Paragraphs>
  <Slides>20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6">
      <vt:lpstr>Arial</vt:lpstr>
      <vt:lpstr>Calibri</vt:lpstr>
      <vt:lpstr>华文行楷</vt:lpstr>
      <vt:lpstr>宋体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思考1</vt:lpstr>
      <vt:lpstr>PowerPoint Presentation</vt:lpstr>
      <vt:lpstr>再读</vt:lpstr>
      <vt:lpstr>PowerPoint Presentation</vt:lpstr>
      <vt:lpstr>再读</vt:lpstr>
      <vt:lpstr>思维导图</vt:lpstr>
      <vt:lpstr>精读</vt:lpstr>
      <vt:lpstr>精读</vt:lpstr>
      <vt:lpstr>PowerPoint Presentation</vt:lpstr>
      <vt:lpstr>交流</vt:lpstr>
      <vt:lpstr>PowerPoint Presentation</vt:lpstr>
      <vt:lpstr>拓展</vt:lpstr>
      <vt:lpstr>PowerPoint Presentation</vt:lpstr>
      <vt:lpstr>PowerPoint Presentation</vt:lpstr>
      <vt:lpstr>PowerPoint Presentation</vt:lpstr>
      <vt:lpstr>小写作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2020-12-30T08:53:30.608</cp:lastPrinted>
  <dcterms:created xsi:type="dcterms:W3CDTF">2020-12-30T08:53:30Z</dcterms:created>
  <dcterms:modified xsi:type="dcterms:W3CDTF">2020-12-30T00:53:30Z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