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6"/>
  </p:notesMasterIdLst>
  <p:sldIdLst>
    <p:sldId id="299" r:id="rId3"/>
    <p:sldId id="372" r:id="rId4"/>
    <p:sldId id="257" r:id="rId5"/>
    <p:sldId id="258" r:id="rId7"/>
    <p:sldId id="426" r:id="rId8"/>
    <p:sldId id="268" r:id="rId9"/>
    <p:sldId id="410" r:id="rId10"/>
    <p:sldId id="270" r:id="rId11"/>
    <p:sldId id="420" r:id="rId12"/>
    <p:sldId id="275" r:id="rId13"/>
    <p:sldId id="276" r:id="rId14"/>
    <p:sldId id="430" r:id="rId15"/>
    <p:sldId id="432" r:id="rId16"/>
    <p:sldId id="431" r:id="rId17"/>
    <p:sldId id="433" r:id="rId18"/>
    <p:sldId id="371" r:id="rId19"/>
    <p:sldId id="262" r:id="rId20"/>
    <p:sldId id="411" r:id="rId21"/>
    <p:sldId id="399" r:id="rId22"/>
    <p:sldId id="434" r:id="rId23"/>
    <p:sldId id="401" r:id="rId24"/>
    <p:sldId id="290" r:id="rId25"/>
    <p:sldId id="436" r:id="rId26"/>
    <p:sldId id="437" r:id="rId27"/>
    <p:sldId id="438" r:id="rId28"/>
    <p:sldId id="439" r:id="rId29"/>
    <p:sldId id="435" r:id="rId30"/>
    <p:sldId id="292" r:id="rId31"/>
    <p:sldId id="300" r:id="rId32"/>
  </p:sldIdLst>
  <p:sldSz cx="12190095" cy="6858000"/>
  <p:notesSz cx="6858000" cy="9144000"/>
  <p:embeddedFontLst>
    <p:embeddedFont>
      <p:font typeface="华文细黑" panose="02010600040101010101" pitchFamily="2" charset="-122"/>
      <p:regular r:id="rId36"/>
    </p:embeddedFont>
    <p:embeddedFont>
      <p:font typeface="微软雅黑" panose="020B0503020204020204" pitchFamily="34" charset="-122"/>
      <p:regular r:id="rId37"/>
    </p:embeddedFont>
    <p:embeddedFont>
      <p:font typeface="华文细黑" panose="02010600040101010101"/>
      <p:regular r:id="rId38"/>
    </p:embeddedFont>
    <p:embeddedFont>
      <p:font typeface="华文新魏" panose="02010800040101010101" pitchFamily="2" charset="-122"/>
      <p:regular r:id="rId39"/>
    </p:embeddedFont>
    <p:embeddedFont>
      <p:font typeface="黑体" panose="02010609060101010101" pitchFamily="49" charset="-122"/>
      <p:regular r:id="rId40"/>
    </p:embeddedFont>
    <p:embeddedFont>
      <p:font typeface="Calibri" panose="020F0502020204030204" charset="0"/>
      <p:regular r:id="rId41"/>
      <p:bold r:id="rId42"/>
      <p:italic r:id="rId43"/>
      <p:boldItalic r:id="rId44"/>
    </p:embeddedFont>
    <p:embeddedFont>
      <p:font typeface="Broadway" panose="04040905080B02020502" pitchFamily="82" charset="0"/>
      <p:regular r:id="rId45"/>
    </p:embeddedFont>
    <p:embeddedFont>
      <p:font typeface="仿宋_GB2312" panose="02010609030101010101"/>
      <p:regular r:id="rId4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1822" autoAdjust="0"/>
    <p:restoredTop sz="94718" autoAdjust="0"/>
  </p:normalViewPr>
  <p:slideViewPr>
    <p:cSldViewPr>
      <p:cViewPr>
        <p:scale>
          <a:sx n="75" d="100"/>
          <a:sy n="75" d="100"/>
        </p:scale>
        <p:origin x="-288" y="-420"/>
      </p:cViewPr>
      <p:guideLst>
        <p:guide orient="horz" pos="2160"/>
        <p:guide pos="3840"/>
      </p:guideLst>
    </p:cSldViewPr>
  </p:slideViewPr>
  <p:notesTextViewPr>
    <p:cViewPr>
      <p:scale>
        <a:sx n="1" d="1"/>
        <a:sy n="1" d="1"/>
      </p:scale>
      <p:origin x="0" y="0"/>
    </p:cViewPr>
  </p:notesTextViewPr>
  <p:sorterViewPr>
    <p:cViewPr>
      <p:scale>
        <a:sx n="100" d="100"/>
        <a:sy n="100" d="100"/>
      </p:scale>
      <p:origin x="0" y="257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6" Type="http://schemas.openxmlformats.org/officeDocument/2006/relationships/font" Target="fonts/font11.fntdata"/><Relationship Id="rId45" Type="http://schemas.openxmlformats.org/officeDocument/2006/relationships/font" Target="fonts/font10.fntdata"/><Relationship Id="rId44" Type="http://schemas.openxmlformats.org/officeDocument/2006/relationships/font" Target="fonts/font9.fntdata"/><Relationship Id="rId43" Type="http://schemas.openxmlformats.org/officeDocument/2006/relationships/font" Target="fonts/font8.fntdata"/><Relationship Id="rId42" Type="http://schemas.openxmlformats.org/officeDocument/2006/relationships/font" Target="fonts/font7.fntdata"/><Relationship Id="rId41" Type="http://schemas.openxmlformats.org/officeDocument/2006/relationships/font" Target="fonts/font6.fntdata"/><Relationship Id="rId40" Type="http://schemas.openxmlformats.org/officeDocument/2006/relationships/font" Target="fonts/font5.fntdata"/><Relationship Id="rId4" Type="http://schemas.openxmlformats.org/officeDocument/2006/relationships/slide" Target="slides/slide2.xml"/><Relationship Id="rId39" Type="http://schemas.openxmlformats.org/officeDocument/2006/relationships/font" Target="fonts/font4.fntdata"/><Relationship Id="rId38" Type="http://schemas.openxmlformats.org/officeDocument/2006/relationships/font" Target="fonts/font3.fntdata"/><Relationship Id="rId37" Type="http://schemas.openxmlformats.org/officeDocument/2006/relationships/font" Target="fonts/font2.fntdata"/><Relationship Id="rId36" Type="http://schemas.openxmlformats.org/officeDocument/2006/relationships/font" Target="fonts/font1.fntdata"/><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文本占位符 3"/>
          <p:cNvSpPr>
            <a:spLocks noGrp="1"/>
          </p:cNvSpPr>
          <p:nvPr>
            <p:ph type="body" sz="quarter" idx="10"/>
          </p:nvPr>
        </p:nvSpPr>
        <p:spPr>
          <a:xfrm>
            <a:off x="380165" y="285728"/>
            <a:ext cx="11501519" cy="6072230"/>
          </a:xfrm>
          <a:prstGeom prst="rect">
            <a:avLst/>
          </a:prstGeom>
        </p:spPr>
        <p:txBody>
          <a:bodyPr/>
          <a:lstStyle>
            <a:lvl1pPr marL="0" indent="0" eaLnBrk="1" hangingPunct="0">
              <a:lnSpc>
                <a:spcPts val="5000"/>
              </a:lnSpc>
              <a:buFontTx/>
              <a:buNone/>
              <a:defRPr sz="2800">
                <a:latin typeface="Times New Roman" panose="02020603050405020304" pitchFamily="18" charset="0"/>
                <a:ea typeface="华文细黑" panose="02010600040101010101" pitchFamily="2" charset="-122"/>
                <a:cs typeface="Times New Roman" panose="02020603050405020304" pitchFamily="18" charset="0"/>
              </a:defRPr>
            </a:lvl1pPr>
            <a:lvl2pPr marL="0" indent="0" eaLnBrk="1" hangingPunct="0">
              <a:lnSpc>
                <a:spcPts val="5000"/>
              </a:lnSpc>
              <a:buFontTx/>
              <a:buNone/>
              <a:defRPr sz="2800">
                <a:latin typeface="Times New Roman" panose="02020603050405020304" pitchFamily="18" charset="0"/>
                <a:ea typeface="华文细黑" panose="02010600040101010101" pitchFamily="2" charset="-122"/>
                <a:cs typeface="Times New Roman" panose="02020603050405020304" pitchFamily="18" charset="0"/>
              </a:defRPr>
            </a:lvl2pPr>
            <a:lvl3pPr marL="0" indent="0" eaLnBrk="1" hangingPunct="0">
              <a:lnSpc>
                <a:spcPts val="5000"/>
              </a:lnSpc>
              <a:buFontTx/>
              <a:buNone/>
              <a:defRPr sz="2800">
                <a:latin typeface="Times New Roman" panose="02020603050405020304" pitchFamily="18" charset="0"/>
                <a:ea typeface="华文细黑" panose="02010600040101010101" pitchFamily="2" charset="-122"/>
                <a:cs typeface="Times New Roman" panose="02020603050405020304" pitchFamily="18" charset="0"/>
              </a:defRPr>
            </a:lvl3pPr>
            <a:lvl4pPr marL="0" indent="0" eaLnBrk="1" hangingPunct="0">
              <a:lnSpc>
                <a:spcPts val="5000"/>
              </a:lnSpc>
              <a:buFontTx/>
              <a:buNone/>
              <a:defRPr sz="2800">
                <a:latin typeface="Times New Roman" panose="02020603050405020304" pitchFamily="18" charset="0"/>
                <a:ea typeface="华文细黑" panose="02010600040101010101" pitchFamily="2" charset="-122"/>
                <a:cs typeface="Times New Roman" panose="02020603050405020304" pitchFamily="18" charset="0"/>
              </a:defRPr>
            </a:lvl4pPr>
            <a:lvl5pPr marL="0" indent="0" eaLnBrk="1" hangingPunct="0">
              <a:lnSpc>
                <a:spcPts val="5000"/>
              </a:lnSpc>
              <a:buFontTx/>
              <a:buNone/>
              <a:defRPr sz="2800">
                <a:latin typeface="Times New Roman" panose="02020603050405020304" pitchFamily="18" charset="0"/>
                <a:ea typeface="华文细黑" panose="02010600040101010101" pitchFamily="2" charset="-122"/>
                <a:cs typeface="Times New Roman" panose="02020603050405020304" pitchFamily="18" charset="0"/>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3.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slide" Target="slide22.xml"/><Relationship Id="rId3" Type="http://schemas.openxmlformats.org/officeDocument/2006/relationships/slide" Target="slide17.xml"/><Relationship Id="rId2" Type="http://schemas.openxmlformats.org/officeDocument/2006/relationships/slide" Target="slide8.xml"/><Relationship Id="rId1" Type="http://schemas.openxmlformats.org/officeDocument/2006/relationships/slide" Target="slide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858942" y="2696078"/>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第四单元　创造</a:t>
            </a:r>
            <a:r>
              <a:rPr lang="zh-CN" altLang="en-US" sz="1600" i="1" smtClean="0">
                <a:solidFill>
                  <a:schemeClr val="accent6">
                    <a:lumMod val="75000"/>
                  </a:schemeClr>
                </a:solidFill>
                <a:latin typeface="微软雅黑" panose="020B0503020204020204" pitchFamily="34" charset="-122"/>
                <a:ea typeface="微软雅黑" panose="020B0503020204020204" pitchFamily="34" charset="-122"/>
              </a:rPr>
              <a:t>形象     诗文</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有别</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786934" y="3272142"/>
            <a:ext cx="11135829" cy="1175130"/>
          </a:xfrm>
          <a:prstGeom prst="rect">
            <a:avLst/>
          </a:prstGeom>
          <a:noFill/>
        </p:spPr>
        <p:txBody>
          <a:bodyPr wrap="square" rtlCol="0">
            <a:spAutoFit/>
          </a:bodyPr>
          <a:lstStyle/>
          <a:p>
            <a:pPr>
              <a:lnSpc>
                <a:spcPct val="130000"/>
              </a:lnSpc>
            </a:pP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16</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课　过小孤山大孤山</a:t>
            </a:r>
            <a:endParaRPr lang="en-US" altLang="zh-CN"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5" name="Picture 2" descr="F:\下图\创新粤教唐诗宋词元散曲\第1课.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119814" y="1191"/>
            <a:ext cx="4068016" cy="27321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1" name="圆角矩形 3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622598" y="1340768"/>
            <a:ext cx="3101448" cy="3323987"/>
          </a:xfrm>
          <a:prstGeom prst="rect">
            <a:avLst/>
          </a:prstGeom>
        </p:spPr>
        <p:txBody>
          <a:bodyPr wrap="square">
            <a:spAutoFit/>
          </a:bodyPr>
          <a:lstStyle/>
          <a:p>
            <a:pPr algn="just">
              <a:lnSpc>
                <a:spcPct val="150000"/>
              </a:lnSpc>
              <a:spcAft>
                <a:spcPts val="0"/>
              </a:spcAft>
              <a:tabLst>
                <a:tab pos="1890395" algn="l"/>
              </a:tabLst>
            </a:pPr>
            <a:r>
              <a:rPr lang="en-US" altLang="zh-CN" sz="2800" kern="100" dirty="0" smtClean="0">
                <a:latin typeface="Times New Roman" panose="02020603050405020304"/>
                <a:ea typeface="华文细黑" panose="02010600040101010101"/>
                <a:cs typeface="Courier New" panose="02070309020205020404"/>
              </a:rPr>
              <a:t>1</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字音识记</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①</a:t>
            </a:r>
            <a:r>
              <a:rPr lang="zh-CN" altLang="zh-CN" sz="2800" kern="100" dirty="0">
                <a:latin typeface="Times New Roman" panose="02020603050405020304"/>
                <a:ea typeface="华文细黑" panose="02010600040101010101"/>
                <a:cs typeface="Times New Roman" panose="02020603050405020304"/>
              </a:rPr>
              <a:t>烽火</a:t>
            </a:r>
            <a:r>
              <a:rPr lang="zh-CN" altLang="zh-CN" sz="2800" kern="100" dirty="0">
                <a:solidFill>
                  <a:srgbClr val="FF0000"/>
                </a:solidFill>
                <a:latin typeface="Times New Roman" panose="02020603050405020304"/>
                <a:ea typeface="华文细黑" panose="02010600040101010101"/>
                <a:cs typeface="Times New Roman" panose="02020603050405020304"/>
              </a:rPr>
              <a:t>矶</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endParaRPr lang="en-US" altLang="zh-CN" sz="2800" kern="100" dirty="0" smtClean="0">
              <a:latin typeface="Times New Roman" panose="02020603050405020304"/>
              <a:ea typeface="华文细黑" panose="02010600040101010101"/>
              <a:cs typeface="Times New Roman" panose="02020603050405020304"/>
            </a:endParaRPr>
          </a:p>
          <a:p>
            <a:pPr algn="just">
              <a:lnSpc>
                <a:spcPct val="150000"/>
              </a:lnSpc>
              <a:spcAft>
                <a:spcPts val="0"/>
              </a:spcAft>
              <a:tabLst>
                <a:tab pos="1890395" algn="l"/>
              </a:tabLst>
            </a:pPr>
            <a:r>
              <a:rPr lang="en-US" altLang="zh-CN" sz="2800" kern="100" dirty="0" smtClean="0">
                <a:latin typeface="宋体" panose="02010600030101010101" pitchFamily="2" charset="-122"/>
                <a:ea typeface="华文细黑" panose="02010600040101010101"/>
                <a:cs typeface="Times New Roman" panose="02020603050405020304"/>
              </a:rPr>
              <a:t>②</a:t>
            </a:r>
            <a:r>
              <a:rPr lang="zh-CN" altLang="zh-CN" sz="2800" kern="100" dirty="0">
                <a:latin typeface="Times New Roman" panose="02020603050405020304"/>
                <a:ea typeface="华文细黑" panose="02010600040101010101"/>
                <a:cs typeface="Times New Roman" panose="02020603050405020304"/>
              </a:rPr>
              <a:t>烽</a:t>
            </a:r>
            <a:r>
              <a:rPr lang="zh-CN" altLang="zh-CN" sz="2800" kern="100" dirty="0">
                <a:solidFill>
                  <a:srgbClr val="FF0000"/>
                </a:solidFill>
                <a:latin typeface="Times New Roman" panose="02020603050405020304"/>
                <a:ea typeface="华文细黑" panose="02010600040101010101"/>
                <a:cs typeface="Times New Roman" panose="02020603050405020304"/>
              </a:rPr>
              <a:t>燧</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endParaRPr lang="en-US" altLang="zh-CN" sz="2800" kern="100" dirty="0" smtClean="0">
              <a:latin typeface="Times New Roman" panose="02020603050405020304"/>
              <a:ea typeface="华文细黑" panose="02010600040101010101"/>
              <a:cs typeface="Times New Roman" panose="02020603050405020304"/>
            </a:endParaRPr>
          </a:p>
          <a:p>
            <a:pPr algn="just">
              <a:lnSpc>
                <a:spcPct val="150000"/>
              </a:lnSpc>
              <a:spcAft>
                <a:spcPts val="0"/>
              </a:spcAft>
              <a:tabLst>
                <a:tab pos="1890395" algn="l"/>
              </a:tabLst>
            </a:pPr>
            <a:r>
              <a:rPr lang="en-US" altLang="zh-CN" sz="2800" kern="100" dirty="0" smtClean="0">
                <a:latin typeface="宋体" panose="02010600030101010101" pitchFamily="2" charset="-122"/>
                <a:ea typeface="华文细黑" panose="02010600040101010101"/>
                <a:cs typeface="Times New Roman" panose="02020603050405020304"/>
              </a:rPr>
              <a:t>③</a:t>
            </a:r>
            <a:r>
              <a:rPr lang="zh-CN" altLang="zh-CN" sz="2800" kern="100" dirty="0">
                <a:solidFill>
                  <a:srgbClr val="FF0000"/>
                </a:solidFill>
                <a:latin typeface="Times New Roman" panose="02020603050405020304"/>
                <a:ea typeface="华文细黑" panose="02010600040101010101"/>
                <a:cs typeface="Times New Roman" panose="02020603050405020304"/>
              </a:rPr>
              <a:t>潦</a:t>
            </a:r>
            <a:r>
              <a:rPr lang="zh-CN" altLang="zh-CN" sz="2800" kern="100" dirty="0">
                <a:latin typeface="Times New Roman" panose="02020603050405020304"/>
                <a:ea typeface="华文细黑" panose="02010600040101010101"/>
                <a:cs typeface="Times New Roman" panose="02020603050405020304"/>
              </a:rPr>
              <a:t>缩</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nSpc>
                <a:spcPct val="150000"/>
              </a:lnSpc>
            </a:pPr>
            <a:r>
              <a:rPr lang="en-US" altLang="zh-CN" sz="2800" kern="100" dirty="0" smtClean="0">
                <a:latin typeface="宋体" panose="02010600030101010101" pitchFamily="2" charset="-122"/>
                <a:ea typeface="华文细黑" panose="02010600040101010101"/>
                <a:cs typeface="Times New Roman" panose="02020603050405020304"/>
              </a:rPr>
              <a:t>④</a:t>
            </a:r>
            <a:r>
              <a:rPr lang="zh-CN" altLang="zh-CN" sz="2800" kern="100" dirty="0">
                <a:solidFill>
                  <a:srgbClr val="FF0000"/>
                </a:solidFill>
                <a:latin typeface="Times New Roman" panose="02020603050405020304"/>
                <a:ea typeface="华文细黑" panose="02010600040101010101"/>
                <a:cs typeface="Times New Roman" panose="02020603050405020304"/>
              </a:rPr>
              <a:t>巉</a:t>
            </a:r>
            <a:r>
              <a:rPr lang="zh-CN" altLang="zh-CN" sz="2800" kern="100" dirty="0">
                <a:latin typeface="Times New Roman" panose="02020603050405020304"/>
                <a:ea typeface="华文细黑" panose="02010600040101010101"/>
                <a:cs typeface="Times New Roman" panose="02020603050405020304"/>
              </a:rPr>
              <a:t>然</a:t>
            </a:r>
            <a:r>
              <a:rPr lang="en-US" altLang="zh-CN" sz="2800" kern="100" dirty="0">
                <a:latin typeface="Times New Roman" panose="02020603050405020304"/>
                <a:ea typeface="华文细黑" panose="02010600040101010101"/>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rPr>
              <a:t>) </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406574" y="476672"/>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a:solidFill>
                  <a:sysClr val="window" lastClr="FFFFFF"/>
                </a:solidFill>
                <a:latin typeface="微软雅黑" panose="020B0503020204020204" pitchFamily="34" charset="-122"/>
                <a:ea typeface="微软雅黑" panose="020B0503020204020204" pitchFamily="34" charset="-122"/>
              </a:rPr>
              <a:t>预习作业</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9" name="矩形 8"/>
          <p:cNvSpPr/>
          <p:nvPr/>
        </p:nvSpPr>
        <p:spPr>
          <a:xfrm>
            <a:off x="-2526" y="476672"/>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二</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15" name="矩形 14"/>
          <p:cNvSpPr/>
          <p:nvPr/>
        </p:nvSpPr>
        <p:spPr>
          <a:xfrm>
            <a:off x="4433918" y="1988840"/>
            <a:ext cx="3101448" cy="2677656"/>
          </a:xfrm>
          <a:prstGeom prst="rect">
            <a:avLst/>
          </a:prstGeom>
        </p:spPr>
        <p:txBody>
          <a:bodyPr wrap="square">
            <a:spAutoFit/>
          </a:bodyPr>
          <a:lstStyle/>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⑤</a:t>
            </a:r>
            <a:r>
              <a:rPr lang="zh-CN" altLang="zh-CN" sz="2800" kern="100" dirty="0">
                <a:latin typeface="Times New Roman" panose="02020603050405020304"/>
                <a:ea typeface="华文细黑" panose="02010600040101010101"/>
                <a:cs typeface="Times New Roman" panose="02020603050405020304"/>
              </a:rPr>
              <a:t>西</a:t>
            </a:r>
            <a:r>
              <a:rPr lang="zh-CN" altLang="zh-CN" sz="2800" kern="100" dirty="0">
                <a:solidFill>
                  <a:srgbClr val="FF0000"/>
                </a:solidFill>
                <a:latin typeface="Times New Roman" panose="02020603050405020304"/>
                <a:ea typeface="华文细黑" panose="02010600040101010101"/>
                <a:cs typeface="Times New Roman" panose="02020603050405020304"/>
              </a:rPr>
              <a:t>麓</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 </a:t>
            </a:r>
            <a:endParaRPr lang="en-US" altLang="zh-CN" sz="2800" kern="100" dirty="0" smtClean="0">
              <a:latin typeface="Times New Roman" panose="02020603050405020304"/>
              <a:ea typeface="华文细黑" panose="02010600040101010101"/>
              <a:cs typeface="Courier New" panose="02070309020205020404"/>
            </a:endParaRPr>
          </a:p>
          <a:p>
            <a:pPr algn="just">
              <a:lnSpc>
                <a:spcPct val="150000"/>
              </a:lnSpc>
              <a:spcAft>
                <a:spcPts val="0"/>
              </a:spcAft>
              <a:tabLst>
                <a:tab pos="1890395" algn="l"/>
              </a:tabLst>
            </a:pPr>
            <a:r>
              <a:rPr lang="en-US" altLang="zh-CN" sz="2800" kern="100" dirty="0" smtClean="0">
                <a:latin typeface="宋体" panose="02010600030101010101" pitchFamily="2" charset="-122"/>
                <a:ea typeface="华文细黑" panose="02010600040101010101"/>
                <a:cs typeface="Times New Roman" panose="02020603050405020304"/>
              </a:rPr>
              <a:t>⑥</a:t>
            </a:r>
            <a:r>
              <a:rPr lang="zh-CN" altLang="zh-CN" sz="2800" kern="100" dirty="0">
                <a:solidFill>
                  <a:srgbClr val="FF0000"/>
                </a:solidFill>
                <a:latin typeface="Times New Roman" panose="02020603050405020304"/>
                <a:ea typeface="华文细黑" panose="02010600040101010101"/>
                <a:cs typeface="Times New Roman" panose="02020603050405020304"/>
              </a:rPr>
              <a:t>抟</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⑦</a:t>
            </a:r>
            <a:r>
              <a:rPr lang="zh-CN" altLang="zh-CN" sz="2800" kern="100" dirty="0">
                <a:solidFill>
                  <a:srgbClr val="FF0000"/>
                </a:solidFill>
                <a:latin typeface="Times New Roman" panose="02020603050405020304"/>
                <a:ea typeface="华文细黑" panose="02010600040101010101"/>
                <a:cs typeface="Times New Roman" panose="02020603050405020304"/>
              </a:rPr>
              <a:t>赪</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  </a:t>
            </a:r>
            <a:endParaRPr lang="en-US" altLang="zh-CN" sz="2800" kern="100" dirty="0" smtClean="0">
              <a:latin typeface="Times New Roman" panose="02020603050405020304"/>
              <a:ea typeface="华文细黑" panose="02010600040101010101"/>
              <a:cs typeface="Courier New" panose="02070309020205020404"/>
            </a:endParaRPr>
          </a:p>
          <a:p>
            <a:pPr algn="just">
              <a:lnSpc>
                <a:spcPct val="150000"/>
              </a:lnSpc>
              <a:spcAft>
                <a:spcPts val="0"/>
              </a:spcAft>
              <a:tabLst>
                <a:tab pos="1890395" algn="l"/>
              </a:tabLst>
            </a:pPr>
            <a:r>
              <a:rPr lang="en-US" altLang="zh-CN" sz="2800" kern="100" dirty="0" smtClean="0">
                <a:latin typeface="宋体" panose="02010600030101010101" pitchFamily="2" charset="-122"/>
                <a:ea typeface="华文细黑" panose="02010600040101010101"/>
                <a:cs typeface="Times New Roman" panose="02020603050405020304"/>
              </a:rPr>
              <a:t>⑧</a:t>
            </a:r>
            <a:r>
              <a:rPr lang="zh-CN" altLang="zh-CN" sz="2800" kern="100" dirty="0">
                <a:solidFill>
                  <a:srgbClr val="FF0000"/>
                </a:solidFill>
                <a:latin typeface="Times New Roman" panose="02020603050405020304"/>
                <a:ea typeface="华文细黑" panose="02010600040101010101"/>
                <a:cs typeface="Times New Roman" panose="02020603050405020304"/>
              </a:rPr>
              <a:t>葭</a:t>
            </a:r>
            <a:r>
              <a:rPr lang="zh-CN" altLang="zh-CN" sz="2800" kern="100" dirty="0">
                <a:latin typeface="Times New Roman" panose="02020603050405020304"/>
                <a:ea typeface="华文细黑" panose="02010600040101010101"/>
                <a:cs typeface="Times New Roman" panose="02020603050405020304"/>
              </a:rPr>
              <a:t>苇</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2332496" y="2060848"/>
            <a:ext cx="383438"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panose="02010600040101010101"/>
              </a:rPr>
              <a:t>jī</a:t>
            </a:r>
            <a:endParaRPr lang="zh-CN" altLang="en-US" sz="2800" kern="100" dirty="0">
              <a:solidFill>
                <a:srgbClr val="3333FF"/>
              </a:solidFill>
              <a:latin typeface="Times New Roman" panose="02020603050405020304"/>
              <a:ea typeface="华文细黑" panose="02010600040101010101"/>
            </a:endParaRPr>
          </a:p>
        </p:txBody>
      </p:sp>
      <p:sp>
        <p:nvSpPr>
          <p:cNvPr id="13" name="矩形 12"/>
          <p:cNvSpPr/>
          <p:nvPr/>
        </p:nvSpPr>
        <p:spPr>
          <a:xfrm>
            <a:off x="1896860" y="2763539"/>
            <a:ext cx="603050"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panose="02010600040101010101"/>
              </a:rPr>
              <a:t>suì</a:t>
            </a:r>
            <a:endParaRPr lang="zh-CN" altLang="en-US" sz="2800" kern="100" dirty="0">
              <a:solidFill>
                <a:srgbClr val="3333FF"/>
              </a:solidFill>
              <a:latin typeface="Times New Roman" panose="02020603050405020304"/>
              <a:ea typeface="华文细黑" panose="02010600040101010101"/>
            </a:endParaRPr>
          </a:p>
        </p:txBody>
      </p:sp>
      <p:sp>
        <p:nvSpPr>
          <p:cNvPr id="14" name="矩形 13"/>
          <p:cNvSpPr/>
          <p:nvPr/>
        </p:nvSpPr>
        <p:spPr>
          <a:xfrm>
            <a:off x="1877624" y="3361928"/>
            <a:ext cx="62228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panose="02010600040101010101"/>
              </a:rPr>
              <a:t>lǎo</a:t>
            </a:r>
            <a:endParaRPr lang="zh-CN" altLang="en-US" sz="2800" kern="100" dirty="0">
              <a:solidFill>
                <a:srgbClr val="3333FF"/>
              </a:solidFill>
              <a:latin typeface="Times New Roman" panose="02020603050405020304"/>
              <a:ea typeface="华文细黑" panose="02010600040101010101"/>
            </a:endParaRPr>
          </a:p>
        </p:txBody>
      </p:sp>
      <p:sp>
        <p:nvSpPr>
          <p:cNvPr id="16" name="矩形 15"/>
          <p:cNvSpPr/>
          <p:nvPr/>
        </p:nvSpPr>
        <p:spPr>
          <a:xfrm>
            <a:off x="1851838" y="4057908"/>
            <a:ext cx="86113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panose="02010600040101010101"/>
              </a:rPr>
              <a:t>chán</a:t>
            </a:r>
            <a:endParaRPr lang="zh-CN" altLang="en-US" sz="2800" kern="100" dirty="0">
              <a:solidFill>
                <a:srgbClr val="3333FF"/>
              </a:solidFill>
              <a:latin typeface="Times New Roman" panose="02020603050405020304"/>
              <a:ea typeface="华文细黑" panose="02010600040101010101"/>
            </a:endParaRPr>
          </a:p>
        </p:txBody>
      </p:sp>
      <p:sp>
        <p:nvSpPr>
          <p:cNvPr id="17" name="矩形 16"/>
          <p:cNvSpPr/>
          <p:nvPr/>
        </p:nvSpPr>
        <p:spPr>
          <a:xfrm>
            <a:off x="5777255" y="2085732"/>
            <a:ext cx="463588"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panose="02010600040101010101"/>
              </a:rPr>
              <a:t>lù</a:t>
            </a:r>
            <a:endParaRPr lang="zh-CN" altLang="en-US" sz="2800" kern="100" dirty="0">
              <a:solidFill>
                <a:srgbClr val="3333FF"/>
              </a:solidFill>
              <a:latin typeface="Times New Roman" panose="02020603050405020304"/>
              <a:ea typeface="华文细黑" panose="02010600040101010101"/>
            </a:endParaRPr>
          </a:p>
        </p:txBody>
      </p:sp>
      <p:sp>
        <p:nvSpPr>
          <p:cNvPr id="18" name="矩形 17"/>
          <p:cNvSpPr/>
          <p:nvPr/>
        </p:nvSpPr>
        <p:spPr>
          <a:xfrm>
            <a:off x="5365391" y="2761764"/>
            <a:ext cx="80182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panose="02010600040101010101"/>
              </a:rPr>
              <a:t>tuán</a:t>
            </a:r>
            <a:endParaRPr lang="zh-CN" altLang="en-US" sz="2800" kern="100" dirty="0">
              <a:solidFill>
                <a:srgbClr val="3333FF"/>
              </a:solidFill>
              <a:latin typeface="Times New Roman" panose="02020603050405020304"/>
              <a:ea typeface="华文细黑" panose="02010600040101010101"/>
            </a:endParaRPr>
          </a:p>
        </p:txBody>
      </p:sp>
      <p:sp>
        <p:nvSpPr>
          <p:cNvPr id="19" name="矩形 18"/>
          <p:cNvSpPr/>
          <p:nvPr/>
        </p:nvSpPr>
        <p:spPr>
          <a:xfrm>
            <a:off x="5342568" y="3409836"/>
            <a:ext cx="1040670"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panose="02010600040101010101"/>
              </a:rPr>
              <a:t>chēnɡ</a:t>
            </a:r>
            <a:endParaRPr lang="zh-CN" altLang="en-US" sz="2800" kern="100" dirty="0">
              <a:solidFill>
                <a:srgbClr val="3333FF"/>
              </a:solidFill>
              <a:latin typeface="Times New Roman" panose="02020603050405020304"/>
              <a:ea typeface="华文细黑" panose="02010600040101010101"/>
            </a:endParaRPr>
          </a:p>
        </p:txBody>
      </p:sp>
      <p:sp>
        <p:nvSpPr>
          <p:cNvPr id="20" name="矩形 19"/>
          <p:cNvSpPr/>
          <p:nvPr/>
        </p:nvSpPr>
        <p:spPr>
          <a:xfrm>
            <a:off x="5735166" y="3985900"/>
            <a:ext cx="5421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panose="02010600040101010101"/>
              </a:rPr>
              <a:t>jiā</a:t>
            </a:r>
            <a:endParaRPr lang="zh-CN" altLang="en-US" sz="2800" kern="100" dirty="0">
              <a:solidFill>
                <a:srgbClr val="3333FF"/>
              </a:solidFill>
              <a:latin typeface="Times New Roman" panose="02020603050405020304"/>
              <a:ea typeface="华文细黑" panose="02010600040101010101"/>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linds(horizontal)">
                                      <p:cBhvr>
                                        <p:cTn id="13" dur="500"/>
                                        <p:tgtEl>
                                          <p:spTgt spid="1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linds(horizontal)">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linds(horizontal)">
                                      <p:cBhvr>
                                        <p:cTn id="21" dur="500"/>
                                        <p:tgtEl>
                                          <p:spTgt spid="17"/>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linds(horizontal)">
                                      <p:cBhvr>
                                        <p:cTn id="24" dur="500"/>
                                        <p:tgtEl>
                                          <p:spTgt spid="18"/>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linds(horizontal)">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3"/>
                                        </p:tgtEl>
                                      </p:cBhvr>
                                    </p:animEffect>
                                    <p:set>
                                      <p:cBhvr>
                                        <p:cTn id="38" dur="1" fill="hold">
                                          <p:stCondLst>
                                            <p:cond delay="499"/>
                                          </p:stCondLst>
                                        </p:cTn>
                                        <p:tgtEl>
                                          <p:spTgt spid="13"/>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4"/>
                                        </p:tgtEl>
                                      </p:cBhvr>
                                    </p:animEffect>
                                    <p:set>
                                      <p:cBhvr>
                                        <p:cTn id="41" dur="1" fill="hold">
                                          <p:stCondLst>
                                            <p:cond delay="499"/>
                                          </p:stCondLst>
                                        </p:cTn>
                                        <p:tgtEl>
                                          <p:spTgt spid="14"/>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6"/>
                                        </p:tgtEl>
                                      </p:cBhvr>
                                    </p:animEffect>
                                    <p:set>
                                      <p:cBhvr>
                                        <p:cTn id="44" dur="1" fill="hold">
                                          <p:stCondLst>
                                            <p:cond delay="499"/>
                                          </p:stCondLst>
                                        </p:cTn>
                                        <p:tgtEl>
                                          <p:spTgt spid="16"/>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8"/>
                                        </p:tgtEl>
                                      </p:cBhvr>
                                    </p:animEffect>
                                    <p:set>
                                      <p:cBhvr>
                                        <p:cTn id="50" dur="1" fill="hold">
                                          <p:stCondLst>
                                            <p:cond delay="499"/>
                                          </p:stCondLst>
                                        </p:cTn>
                                        <p:tgtEl>
                                          <p:spTgt spid="18"/>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9"/>
                                        </p:tgtEl>
                                      </p:cBhvr>
                                    </p:animEffect>
                                    <p:set>
                                      <p:cBhvr>
                                        <p:cTn id="53" dur="1" fill="hold">
                                          <p:stCondLst>
                                            <p:cond delay="499"/>
                                          </p:stCondLst>
                                        </p:cTn>
                                        <p:tgtEl>
                                          <p:spTgt spid="19"/>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20"/>
                                        </p:tgtEl>
                                      </p:cBhvr>
                                    </p:animEffect>
                                    <p:set>
                                      <p:cBhvr>
                                        <p:cTn id="56"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31"/>
                  </p:tgtEl>
                </p:cond>
              </p:nextCondLst>
            </p:seq>
          </p:childTnLst>
        </p:cTn>
      </p:par>
    </p:tnLst>
    <p:bldLst>
      <p:bldP spid="6" grpId="0"/>
      <p:bldP spid="6" grpId="1"/>
      <p:bldP spid="13" grpId="0"/>
      <p:bldP spid="13" grpId="1"/>
      <p:bldP spid="14" grpId="0"/>
      <p:bldP spid="14" grpId="1"/>
      <p:bldP spid="16" grpId="0"/>
      <p:bldP spid="16" grpId="1"/>
      <p:bldP spid="17" grpId="0"/>
      <p:bldP spid="17" grpId="1"/>
      <p:bldP spid="18" grpId="0"/>
      <p:bldP spid="18" grpId="1"/>
      <p:bldP spid="19" grpId="0"/>
      <p:bldP spid="19" grpId="1"/>
      <p:bldP spid="20" grpId="0"/>
      <p:bldP spid="2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7" name="圆角矩形 26"/>
          <p:cNvSpPr/>
          <p:nvPr/>
        </p:nvSpPr>
        <p:spPr>
          <a:xfrm>
            <a:off x="11398413"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262558" y="116632"/>
            <a:ext cx="11755638" cy="6555641"/>
          </a:xfrm>
          <a:prstGeom prst="rect">
            <a:avLst/>
          </a:prstGeom>
        </p:spPr>
        <p:txBody>
          <a:bodyPr>
            <a:spAutoFit/>
          </a:bodyPr>
          <a:lstStyle/>
          <a:p>
            <a:pPr algn="just">
              <a:lnSpc>
                <a:spcPct val="150000"/>
              </a:lnSpc>
              <a:spcAft>
                <a:spcPts val="0"/>
              </a:spcAft>
              <a:tabLst>
                <a:tab pos="2667000" algn="ctr"/>
                <a:tab pos="5334000" algn="r"/>
              </a:tabLst>
            </a:pPr>
            <a:r>
              <a:rPr lang="en-US" altLang="zh-CN" sz="2800" kern="100" dirty="0">
                <a:latin typeface="Times New Roman" panose="02020603050405020304"/>
                <a:ea typeface="华文细黑" panose="02010600040101010101"/>
                <a:cs typeface="Courier New" panose="02070309020205020404"/>
              </a:rPr>
              <a:t>2.</a:t>
            </a:r>
            <a:r>
              <a:rPr lang="zh-CN" altLang="zh-CN" sz="2800" kern="100" dirty="0">
                <a:latin typeface="Times New Roman" panose="02020603050405020304"/>
                <a:ea typeface="华文细黑" panose="02010600040101010101"/>
                <a:cs typeface="Times New Roman" panose="02020603050405020304"/>
              </a:rPr>
              <a:t>古今异义</a:t>
            </a:r>
            <a:endParaRPr lang="zh-CN" altLang="zh-CN" sz="2800" kern="100" dirty="0">
              <a:latin typeface="宋体" panose="02010600030101010101" pitchFamily="2" charset="-122"/>
              <a:ea typeface="华文细黑" panose="02010600040101010101"/>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①</a:t>
            </a:r>
            <a:r>
              <a:rPr lang="zh-CN" altLang="zh-CN" sz="2800" kern="100" dirty="0">
                <a:latin typeface="Times New Roman" panose="02020603050405020304"/>
                <a:ea typeface="华文细黑" panose="02010600040101010101"/>
                <a:cs typeface="Times New Roman" panose="02020603050405020304"/>
              </a:rPr>
              <a:t>与江山相</a:t>
            </a:r>
            <a:r>
              <a:rPr lang="zh-CN" altLang="zh-CN" sz="2800" kern="100" dirty="0">
                <a:solidFill>
                  <a:srgbClr val="FF0000"/>
                </a:solidFill>
                <a:latin typeface="Times New Roman" panose="02020603050405020304"/>
                <a:ea typeface="华文细黑" panose="02010600040101010101"/>
                <a:cs typeface="Times New Roman" panose="02020603050405020304"/>
              </a:rPr>
              <a:t>发挥</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古义：</a:t>
            </a:r>
            <a:r>
              <a:rPr lang="en-US" altLang="zh-CN" sz="2800" kern="100" dirty="0" smtClean="0">
                <a:latin typeface="Times New Roman" panose="02020603050405020304"/>
                <a:ea typeface="华文细黑" panose="02010600040101010101"/>
                <a:cs typeface="Courier New" panose="02070309020205020404"/>
              </a:rPr>
              <a:t>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今义：</a:t>
            </a:r>
            <a:r>
              <a:rPr lang="en-US" altLang="zh-CN" sz="2800" kern="100" dirty="0" smtClean="0">
                <a:latin typeface="Times New Roman" panose="02020603050405020304"/>
                <a:ea typeface="华文细黑" panose="02010600040101010101"/>
                <a:cs typeface="Courier New" panose="02070309020205020404"/>
              </a:rPr>
              <a:t>____________________________________________________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②</a:t>
            </a:r>
            <a:r>
              <a:rPr lang="zh-CN" altLang="zh-CN" sz="2800" kern="100" dirty="0">
                <a:latin typeface="Times New Roman" panose="02020603050405020304"/>
                <a:ea typeface="华文细黑" panose="02010600040101010101"/>
                <a:cs typeface="Times New Roman" panose="02020603050405020304"/>
              </a:rPr>
              <a:t>舟人</a:t>
            </a:r>
            <a:r>
              <a:rPr lang="zh-CN" altLang="zh-CN" sz="2800" kern="100" dirty="0">
                <a:solidFill>
                  <a:srgbClr val="FF0000"/>
                </a:solidFill>
                <a:latin typeface="Times New Roman" panose="02020603050405020304"/>
                <a:ea typeface="华文细黑" panose="02010600040101010101"/>
                <a:cs typeface="Times New Roman" panose="02020603050405020304"/>
              </a:rPr>
              <a:t>指点</a:t>
            </a:r>
            <a:r>
              <a:rPr lang="zh-CN" altLang="zh-CN" sz="2800" kern="100" dirty="0">
                <a:latin typeface="Times New Roman" panose="02020603050405020304"/>
                <a:ea typeface="华文细黑" panose="02010600040101010101"/>
                <a:cs typeface="Times New Roman" panose="02020603050405020304"/>
              </a:rPr>
              <a:t>岸如赪</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古义：</a:t>
            </a:r>
            <a:r>
              <a:rPr lang="en-US" altLang="zh-CN" sz="2800" kern="100" dirty="0" smtClean="0">
                <a:latin typeface="Times New Roman" panose="02020603050405020304"/>
                <a:ea typeface="华文细黑" panose="02010600040101010101"/>
                <a:cs typeface="Courier New" panose="02070309020205020404"/>
              </a:rPr>
              <a:t>__________________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今义：</a:t>
            </a:r>
            <a:r>
              <a:rPr lang="en-US" altLang="zh-CN" sz="2800" kern="100" dirty="0" smtClean="0">
                <a:latin typeface="Times New Roman" panose="02020603050405020304"/>
                <a:ea typeface="华文细黑" panose="02010600040101010101"/>
                <a:cs typeface="Courier New" panose="02070309020205020404"/>
              </a:rPr>
              <a:t>____________________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③</a:t>
            </a:r>
            <a:r>
              <a:rPr lang="zh-CN" altLang="zh-CN" sz="2800" kern="100" dirty="0">
                <a:latin typeface="Times New Roman" panose="02020603050405020304"/>
                <a:ea typeface="华文细黑" panose="02010600040101010101"/>
                <a:cs typeface="Times New Roman" panose="02020603050405020304"/>
              </a:rPr>
              <a:t>其间一日阻风</a:t>
            </a:r>
            <a:r>
              <a:rPr lang="zh-CN" altLang="zh-CN" sz="2800" kern="100" dirty="0">
                <a:solidFill>
                  <a:srgbClr val="FF0000"/>
                </a:solidFill>
                <a:latin typeface="Times New Roman" panose="02020603050405020304"/>
                <a:ea typeface="华文细黑" panose="02010600040101010101"/>
                <a:cs typeface="Times New Roman" panose="02020603050405020304"/>
              </a:rPr>
              <a:t>不行</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古义：</a:t>
            </a:r>
            <a:r>
              <a:rPr lang="en-US" altLang="zh-CN" sz="2800" kern="100" dirty="0" smtClean="0">
                <a:latin typeface="Times New Roman" panose="02020603050405020304"/>
                <a:ea typeface="华文细黑" panose="02010600040101010101"/>
                <a:cs typeface="Courier New" panose="02070309020205020404"/>
              </a:rPr>
              <a:t>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今义：</a:t>
            </a:r>
            <a:r>
              <a:rPr lang="en-US" altLang="zh-CN" sz="2800" kern="100" dirty="0" smtClean="0">
                <a:latin typeface="Times New Roman" panose="02020603050405020304"/>
                <a:ea typeface="华文细黑" panose="02010600040101010101"/>
                <a:cs typeface="Courier New" panose="02070309020205020404"/>
              </a:rPr>
              <a:t>____________________________</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1342678" y="1494944"/>
            <a:ext cx="90281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辉映</a:t>
            </a:r>
            <a:endParaRPr lang="zh-CN" altLang="en-US" sz="2800" kern="100" dirty="0">
              <a:solidFill>
                <a:srgbClr val="3333FF"/>
              </a:solidFill>
              <a:latin typeface="Times New Roman" panose="02020603050405020304"/>
              <a:ea typeface="华文细黑" panose="02010600040101010101"/>
            </a:endParaRPr>
          </a:p>
        </p:txBody>
      </p:sp>
      <p:sp>
        <p:nvSpPr>
          <p:cNvPr id="4" name="矩形 3"/>
          <p:cNvSpPr/>
          <p:nvPr/>
        </p:nvSpPr>
        <p:spPr>
          <a:xfrm>
            <a:off x="1342678" y="2111648"/>
            <a:ext cx="9815958" cy="523220"/>
          </a:xfrm>
          <a:prstGeom prst="rect">
            <a:avLst/>
          </a:prstGeom>
        </p:spPr>
        <p:txBody>
          <a:bodyPr wrap="square">
            <a:spAutoFit/>
          </a:bodyPr>
          <a:lstStyle/>
          <a:p>
            <a:r>
              <a:rPr lang="zh-CN" altLang="zh-CN" sz="2800" kern="100" dirty="0">
                <a:solidFill>
                  <a:srgbClr val="3333FF"/>
                </a:solidFill>
                <a:latin typeface="Times New Roman" panose="02020603050405020304"/>
                <a:ea typeface="华文细黑" panose="02010600040101010101"/>
              </a:rPr>
              <a:t>把内在的性质或能力表现出来；把道理或意思充分表达出来</a:t>
            </a:r>
            <a:endParaRPr lang="zh-CN" altLang="en-US" sz="2800" kern="100" dirty="0">
              <a:solidFill>
                <a:srgbClr val="3333FF"/>
              </a:solidFill>
              <a:latin typeface="Times New Roman" panose="02020603050405020304"/>
              <a:ea typeface="华文细黑" panose="02010600040101010101"/>
            </a:endParaRPr>
          </a:p>
        </p:txBody>
      </p:sp>
      <p:sp>
        <p:nvSpPr>
          <p:cNvPr id="5" name="矩形 4"/>
          <p:cNvSpPr/>
          <p:nvPr/>
        </p:nvSpPr>
        <p:spPr>
          <a:xfrm>
            <a:off x="1342678" y="3410813"/>
            <a:ext cx="3775393"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以手指或其他物点示　</a:t>
            </a:r>
            <a:endParaRPr lang="zh-CN" altLang="en-US" sz="2800" kern="100" dirty="0">
              <a:solidFill>
                <a:srgbClr val="3333FF"/>
              </a:solidFill>
              <a:latin typeface="Times New Roman" panose="02020603050405020304"/>
              <a:ea typeface="华文细黑" panose="02010600040101010101"/>
            </a:endParaRPr>
          </a:p>
        </p:txBody>
      </p:sp>
      <p:sp>
        <p:nvSpPr>
          <p:cNvPr id="6" name="矩形 5"/>
          <p:cNvSpPr/>
          <p:nvPr/>
        </p:nvSpPr>
        <p:spPr>
          <a:xfrm>
            <a:off x="1342678" y="4044816"/>
            <a:ext cx="3775393"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指出来使人知道；点明</a:t>
            </a:r>
            <a:endParaRPr lang="zh-CN" altLang="en-US" sz="2800" kern="100" dirty="0">
              <a:solidFill>
                <a:srgbClr val="3333FF"/>
              </a:solidFill>
              <a:latin typeface="Times New Roman" panose="02020603050405020304"/>
              <a:ea typeface="华文细黑" panose="02010600040101010101"/>
            </a:endParaRPr>
          </a:p>
        </p:txBody>
      </p:sp>
      <p:sp>
        <p:nvSpPr>
          <p:cNvPr id="7" name="矩形 6"/>
          <p:cNvSpPr/>
          <p:nvPr/>
        </p:nvSpPr>
        <p:spPr>
          <a:xfrm>
            <a:off x="1342678" y="5312524"/>
            <a:ext cx="162095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没有前行</a:t>
            </a:r>
            <a:endParaRPr lang="zh-CN" altLang="en-US" sz="2800" kern="100" dirty="0">
              <a:solidFill>
                <a:srgbClr val="3333FF"/>
              </a:solidFill>
              <a:latin typeface="Times New Roman" panose="02020603050405020304"/>
              <a:ea typeface="华文细黑" panose="02010600040101010101"/>
            </a:endParaRPr>
          </a:p>
        </p:txBody>
      </p:sp>
      <p:sp>
        <p:nvSpPr>
          <p:cNvPr id="11" name="矩形 10"/>
          <p:cNvSpPr/>
          <p:nvPr/>
        </p:nvSpPr>
        <p:spPr>
          <a:xfrm>
            <a:off x="1342678" y="5969600"/>
            <a:ext cx="5211683"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不可以，不被允许或者没有能力</a:t>
            </a:r>
            <a:endParaRPr lang="zh-CN" altLang="en-US" sz="2800" kern="100" dirty="0">
              <a:solidFill>
                <a:srgbClr val="3333FF"/>
              </a:solidFill>
              <a:latin typeface="Times New Roman" panose="02020603050405020304"/>
              <a:ea typeface="华文细黑" panose="02010600040101010101"/>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6"/>
                                        </p:tgtEl>
                                      </p:cBhvr>
                                    </p:animEffect>
                                    <p:set>
                                      <p:cBhvr>
                                        <p:cTn id="40" dur="1" fill="hold">
                                          <p:stCondLst>
                                            <p:cond delay="499"/>
                                          </p:stCondLst>
                                        </p:cTn>
                                        <p:tgtEl>
                                          <p:spTgt spid="6"/>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7"/>
                                        </p:tgtEl>
                                      </p:cBhvr>
                                    </p:animEffect>
                                    <p:set>
                                      <p:cBhvr>
                                        <p:cTn id="43" dur="1" fill="hold">
                                          <p:stCondLst>
                                            <p:cond delay="499"/>
                                          </p:stCondLst>
                                        </p:cTn>
                                        <p:tgtEl>
                                          <p:spTgt spid="7"/>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1"/>
                                        </p:tgtEl>
                                      </p:cBhvr>
                                    </p:animEffect>
                                    <p:set>
                                      <p:cBhvr>
                                        <p:cTn id="46"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2" grpId="0"/>
      <p:bldP spid="2" grpId="1"/>
      <p:bldP spid="4" grpId="0"/>
      <p:bldP spid="4" grpId="1"/>
      <p:bldP spid="5" grpId="0"/>
      <p:bldP spid="5" grpId="1"/>
      <p:bldP spid="6" grpId="0"/>
      <p:bldP spid="6" grpId="1"/>
      <p:bldP spid="7" grpId="0"/>
      <p:bldP spid="7" grpId="1"/>
      <p:bldP spid="11" grpId="0"/>
      <p:bldP spid="11"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7" name="圆角矩形 26"/>
          <p:cNvSpPr/>
          <p:nvPr/>
        </p:nvSpPr>
        <p:spPr>
          <a:xfrm>
            <a:off x="11398413"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334566" y="546870"/>
            <a:ext cx="11524006" cy="3323987"/>
          </a:xfrm>
          <a:prstGeom prst="rect">
            <a:avLst/>
          </a:prstGeom>
        </p:spPr>
        <p:txBody>
          <a:bodyPr>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3.</a:t>
            </a:r>
            <a:r>
              <a:rPr lang="zh-CN" altLang="zh-CN" sz="2800" kern="100" dirty="0">
                <a:latin typeface="Times New Roman" panose="02020603050405020304"/>
                <a:ea typeface="华文细黑" panose="02010600040101010101"/>
                <a:cs typeface="Times New Roman" panose="02020603050405020304"/>
              </a:rPr>
              <a:t>一词多义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(1)</a:t>
            </a:r>
            <a:r>
              <a:rPr lang="zh-CN" altLang="zh-CN" sz="2800" kern="100" dirty="0">
                <a:latin typeface="Times New Roman" panose="02020603050405020304"/>
                <a:ea typeface="华文细黑" panose="02010600040101010101"/>
                <a:cs typeface="Times New Roman" panose="02020603050405020304"/>
              </a:rPr>
              <a:t>然</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①</a:t>
            </a:r>
            <a:r>
              <a:rPr lang="zh-CN" altLang="zh-CN" sz="2800" kern="100" dirty="0">
                <a:latin typeface="Times New Roman" panose="02020603050405020304"/>
                <a:ea typeface="华文细黑" panose="02010600040101010101"/>
                <a:cs typeface="Times New Roman" panose="02020603050405020304"/>
              </a:rPr>
              <a:t>杰然特起</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②</a:t>
            </a:r>
            <a:r>
              <a:rPr lang="zh-CN" altLang="zh-CN" sz="2800" kern="100" dirty="0">
                <a:latin typeface="Times New Roman" panose="02020603050405020304"/>
                <a:ea typeface="华文细黑" panose="02010600040101010101"/>
                <a:cs typeface="Times New Roman" panose="02020603050405020304"/>
              </a:rPr>
              <a:t>然峭拔秀丽皆不可与小孤比</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③</a:t>
            </a:r>
            <a:r>
              <a:rPr lang="zh-CN" altLang="zh-CN" sz="2800" kern="100" dirty="0">
                <a:latin typeface="Times New Roman" panose="02020603050405020304"/>
                <a:ea typeface="华文细黑" panose="02010600040101010101"/>
                <a:cs typeface="Times New Roman" panose="02020603050405020304"/>
              </a:rPr>
              <a:t>实不然也</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9" name="矩形 8"/>
          <p:cNvSpPr/>
          <p:nvPr/>
        </p:nvSpPr>
        <p:spPr>
          <a:xfrm>
            <a:off x="2386985" y="1916832"/>
            <a:ext cx="1980029" cy="523220"/>
          </a:xfrm>
          <a:prstGeom prst="rect">
            <a:avLst/>
          </a:prstGeom>
        </p:spPr>
        <p:txBody>
          <a:bodyPr wrap="none">
            <a:spAutoFit/>
          </a:bodyPr>
          <a:lstStyle/>
          <a:p>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的样子</a:t>
            </a:r>
            <a:endParaRPr lang="zh-CN" altLang="en-US" sz="2800" dirty="0">
              <a:solidFill>
                <a:srgbClr val="3333FF"/>
              </a:solidFill>
            </a:endParaRPr>
          </a:p>
        </p:txBody>
      </p:sp>
      <p:sp>
        <p:nvSpPr>
          <p:cNvPr id="10" name="矩形 9"/>
          <p:cNvSpPr/>
          <p:nvPr/>
        </p:nvSpPr>
        <p:spPr>
          <a:xfrm>
            <a:off x="5159102" y="2564904"/>
            <a:ext cx="90281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但是</a:t>
            </a:r>
            <a:endParaRPr lang="zh-CN" altLang="en-US" sz="2800" kern="100" dirty="0">
              <a:solidFill>
                <a:srgbClr val="3333FF"/>
              </a:solidFill>
              <a:latin typeface="Times New Roman" panose="02020603050405020304"/>
              <a:ea typeface="华文细黑" panose="02010600040101010101"/>
            </a:endParaRPr>
          </a:p>
        </p:txBody>
      </p:sp>
      <p:sp>
        <p:nvSpPr>
          <p:cNvPr id="12" name="矩形 11"/>
          <p:cNvSpPr/>
          <p:nvPr/>
        </p:nvSpPr>
        <p:spPr>
          <a:xfrm>
            <a:off x="2278782" y="3265820"/>
            <a:ext cx="90281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这样</a:t>
            </a:r>
            <a:endParaRPr lang="zh-CN" altLang="en-US" sz="2800" kern="100" dirty="0">
              <a:solidFill>
                <a:srgbClr val="3333FF"/>
              </a:solidFill>
              <a:latin typeface="Times New Roman" panose="02020603050405020304"/>
              <a:ea typeface="华文细黑" panose="02010600040101010101"/>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2"/>
                                        </p:tgtEl>
                                      </p:cBhvr>
                                    </p:animEffect>
                                    <p:set>
                                      <p:cBhvr>
                                        <p:cTn id="28"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9" grpId="0"/>
      <p:bldP spid="9" grpId="1"/>
      <p:bldP spid="10" grpId="0"/>
      <p:bldP spid="10" grpId="1"/>
      <p:bldP spid="12" grpId="0"/>
      <p:bldP spid="1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7" name="圆角矩形 26"/>
          <p:cNvSpPr/>
          <p:nvPr/>
        </p:nvSpPr>
        <p:spPr>
          <a:xfrm>
            <a:off x="11398413"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334566" y="546870"/>
            <a:ext cx="11524006" cy="3970318"/>
          </a:xfrm>
          <a:prstGeom prst="rect">
            <a:avLst/>
          </a:prstGeom>
        </p:spPr>
        <p:txBody>
          <a:bodyPr>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(2)</a:t>
            </a:r>
            <a:r>
              <a:rPr lang="zh-CN" altLang="zh-CN" sz="2800" kern="100" dirty="0">
                <a:latin typeface="Times New Roman" panose="02020603050405020304"/>
                <a:ea typeface="华文细黑" panose="02010600040101010101"/>
                <a:cs typeface="Times New Roman" panose="02020603050405020304"/>
              </a:rPr>
              <a:t>以</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①</a:t>
            </a:r>
            <a:r>
              <a:rPr lang="zh-CN" altLang="zh-CN" sz="2800" kern="100" dirty="0">
                <a:latin typeface="Times New Roman" panose="02020603050405020304"/>
                <a:ea typeface="华文细黑" panose="02010600040101010101"/>
                <a:cs typeface="Times New Roman" panose="02020603050405020304"/>
              </a:rPr>
              <a:t>今以钟磬置水中</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②</a:t>
            </a:r>
            <a:r>
              <a:rPr lang="zh-CN" altLang="zh-CN" sz="2800" kern="100" dirty="0">
                <a:latin typeface="Times New Roman" panose="02020603050405020304"/>
                <a:ea typeface="华文细黑" panose="02010600040101010101"/>
                <a:cs typeface="Times New Roman" panose="02020603050405020304"/>
              </a:rPr>
              <a:t>复以小艇游庙中</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③</a:t>
            </a:r>
            <a:r>
              <a:rPr lang="zh-CN" altLang="zh-CN" sz="2800" kern="100" dirty="0">
                <a:latin typeface="Times New Roman" panose="02020603050405020304"/>
                <a:ea typeface="华文细黑" panose="02010600040101010101"/>
                <a:cs typeface="Times New Roman" panose="02020603050405020304"/>
              </a:rPr>
              <a:t>若稍饰以楼观亭榭</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④</a:t>
            </a:r>
            <a:r>
              <a:rPr lang="zh-CN" altLang="zh-CN" sz="2800" kern="100" dirty="0">
                <a:latin typeface="Times New Roman" panose="02020603050405020304"/>
                <a:ea typeface="华文细黑" panose="02010600040101010101"/>
                <a:cs typeface="Times New Roman" panose="02020603050405020304"/>
              </a:rPr>
              <a:t>夫夷以近，则游者众</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⑤</a:t>
            </a:r>
            <a:r>
              <a:rPr lang="zh-CN" altLang="zh-CN" sz="2800" kern="100" dirty="0">
                <a:latin typeface="Times New Roman" panose="02020603050405020304"/>
                <a:ea typeface="华文细黑" panose="02010600040101010101"/>
                <a:cs typeface="Times New Roman" panose="02020603050405020304"/>
              </a:rPr>
              <a:t>不以物喜，不以己悲</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3430910" y="1321604"/>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把</a:t>
            </a:r>
            <a:endParaRPr lang="zh-CN" altLang="en-US" sz="2800" kern="100" dirty="0">
              <a:solidFill>
                <a:srgbClr val="3333FF"/>
              </a:solidFill>
              <a:latin typeface="Times New Roman" panose="02020603050405020304"/>
              <a:ea typeface="华文细黑" panose="02010600040101010101"/>
            </a:endParaRPr>
          </a:p>
        </p:txBody>
      </p:sp>
      <p:sp>
        <p:nvSpPr>
          <p:cNvPr id="4" name="矩形 3"/>
          <p:cNvSpPr/>
          <p:nvPr/>
        </p:nvSpPr>
        <p:spPr>
          <a:xfrm>
            <a:off x="3430909" y="1916832"/>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用</a:t>
            </a:r>
            <a:endParaRPr lang="zh-CN" altLang="en-US" sz="2800" kern="100" dirty="0">
              <a:solidFill>
                <a:srgbClr val="3333FF"/>
              </a:solidFill>
              <a:latin typeface="Times New Roman" panose="02020603050405020304"/>
              <a:ea typeface="华文细黑" panose="02010600040101010101"/>
            </a:endParaRPr>
          </a:p>
        </p:txBody>
      </p:sp>
      <p:sp>
        <p:nvSpPr>
          <p:cNvPr id="5" name="矩形 4"/>
          <p:cNvSpPr/>
          <p:nvPr/>
        </p:nvSpPr>
        <p:spPr>
          <a:xfrm>
            <a:off x="3751267" y="2564904"/>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用</a:t>
            </a:r>
            <a:endParaRPr lang="zh-CN" altLang="en-US" sz="2800" kern="100" dirty="0">
              <a:solidFill>
                <a:srgbClr val="3333FF"/>
              </a:solidFill>
              <a:latin typeface="Times New Roman" panose="02020603050405020304"/>
              <a:ea typeface="华文细黑" panose="02010600040101010101"/>
            </a:endParaRPr>
          </a:p>
        </p:txBody>
      </p:sp>
      <p:sp>
        <p:nvSpPr>
          <p:cNvPr id="6" name="矩形 5"/>
          <p:cNvSpPr/>
          <p:nvPr/>
        </p:nvSpPr>
        <p:spPr>
          <a:xfrm>
            <a:off x="4006974" y="3221593"/>
            <a:ext cx="90281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而且</a:t>
            </a:r>
            <a:endParaRPr lang="zh-CN" altLang="en-US" sz="2800" kern="100" dirty="0">
              <a:solidFill>
                <a:srgbClr val="3333FF"/>
              </a:solidFill>
              <a:latin typeface="Times New Roman" panose="02020603050405020304"/>
              <a:ea typeface="华文细黑" panose="02010600040101010101"/>
            </a:endParaRPr>
          </a:p>
        </p:txBody>
      </p:sp>
      <p:sp>
        <p:nvSpPr>
          <p:cNvPr id="7" name="矩形 6"/>
          <p:cNvSpPr/>
          <p:nvPr/>
        </p:nvSpPr>
        <p:spPr>
          <a:xfrm>
            <a:off x="4078982" y="3841884"/>
            <a:ext cx="90281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因为</a:t>
            </a:r>
            <a:endParaRPr lang="zh-CN" altLang="en-US" sz="2800" kern="100" dirty="0">
              <a:solidFill>
                <a:srgbClr val="3333FF"/>
              </a:solidFill>
              <a:latin typeface="Times New Roman" panose="02020603050405020304"/>
              <a:ea typeface="华文细黑" panose="02010600040101010101"/>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6"/>
                                        </p:tgtEl>
                                      </p:cBhvr>
                                    </p:animEffect>
                                    <p:set>
                                      <p:cBhvr>
                                        <p:cTn id="41" dur="1" fill="hold">
                                          <p:stCondLst>
                                            <p:cond delay="499"/>
                                          </p:stCondLst>
                                        </p:cTn>
                                        <p:tgtEl>
                                          <p:spTgt spid="6"/>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7"/>
                                        </p:tgtEl>
                                      </p:cBhvr>
                                    </p:animEffect>
                                    <p:set>
                                      <p:cBhvr>
                                        <p:cTn id="44"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2" grpId="0"/>
      <p:bldP spid="2" grpId="1"/>
      <p:bldP spid="4" grpId="0"/>
      <p:bldP spid="4" grpId="1"/>
      <p:bldP spid="5" grpId="0"/>
      <p:bldP spid="5" grpId="1"/>
      <p:bldP spid="6" grpId="0"/>
      <p:bldP spid="6" grpId="1"/>
      <p:bldP spid="7" grpId="0"/>
      <p:bldP spid="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7" name="圆角矩形 26"/>
          <p:cNvSpPr/>
          <p:nvPr/>
        </p:nvSpPr>
        <p:spPr>
          <a:xfrm>
            <a:off x="11398413"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334566" y="546870"/>
            <a:ext cx="11524006" cy="3970318"/>
          </a:xfrm>
          <a:prstGeom prst="rect">
            <a:avLst/>
          </a:prstGeom>
        </p:spPr>
        <p:txBody>
          <a:bodyPr>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(3)</a:t>
            </a:r>
            <a:r>
              <a:rPr lang="zh-CN" altLang="zh-CN" sz="2800" kern="100" dirty="0">
                <a:latin typeface="Times New Roman" panose="02020603050405020304"/>
                <a:ea typeface="华文细黑" panose="02010600040101010101"/>
                <a:cs typeface="Times New Roman" panose="02020603050405020304"/>
              </a:rPr>
              <a:t>之</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①</a:t>
            </a:r>
            <a:r>
              <a:rPr lang="zh-CN" altLang="zh-CN" sz="2800" kern="100" dirty="0">
                <a:latin typeface="Times New Roman" panose="02020603050405020304"/>
                <a:ea typeface="华文细黑" panose="02010600040101010101"/>
                <a:cs typeface="Times New Roman" panose="02020603050405020304"/>
              </a:rPr>
              <a:t>信造化之尤物也</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②</a:t>
            </a:r>
            <a:r>
              <a:rPr lang="zh-CN" altLang="zh-CN" sz="2800" kern="100" dirty="0">
                <a:latin typeface="Times New Roman" panose="02020603050405020304"/>
                <a:ea typeface="华文细黑" panose="02010600040101010101"/>
                <a:cs typeface="Times New Roman" panose="02020603050405020304"/>
              </a:rPr>
              <a:t>自数十里外望之</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③</a:t>
            </a:r>
            <a:r>
              <a:rPr lang="zh-CN" altLang="zh-CN" sz="2800" kern="100" dirty="0">
                <a:latin typeface="Times New Roman" panose="02020603050405020304"/>
                <a:ea typeface="华文细黑" panose="02010600040101010101"/>
                <a:cs typeface="Times New Roman" panose="02020603050405020304"/>
              </a:rPr>
              <a:t>徙倚久之而归</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④</a:t>
            </a:r>
            <a:r>
              <a:rPr lang="zh-CN" altLang="zh-CN" sz="2800" kern="100" dirty="0">
                <a:latin typeface="Times New Roman" panose="02020603050405020304"/>
                <a:ea typeface="华文细黑" panose="02010600040101010101"/>
                <a:cs typeface="Times New Roman" panose="02020603050405020304"/>
              </a:rPr>
              <a:t>何功之有哉</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⑤</a:t>
            </a:r>
            <a:r>
              <a:rPr lang="zh-CN" altLang="zh-CN" sz="2800" kern="100" dirty="0">
                <a:latin typeface="Times New Roman" panose="02020603050405020304"/>
                <a:ea typeface="华文细黑" panose="02010600040101010101"/>
                <a:cs typeface="Times New Roman" panose="02020603050405020304"/>
              </a:rPr>
              <a:t>之二虫又何知</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3391227" y="1321604"/>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的</a:t>
            </a:r>
            <a:endParaRPr lang="zh-CN" altLang="en-US" sz="2800" kern="100" dirty="0">
              <a:solidFill>
                <a:srgbClr val="3333FF"/>
              </a:solidFill>
              <a:latin typeface="Times New Roman" panose="02020603050405020304"/>
              <a:ea typeface="华文细黑" panose="02010600040101010101"/>
            </a:endParaRPr>
          </a:p>
        </p:txBody>
      </p:sp>
      <p:sp>
        <p:nvSpPr>
          <p:cNvPr id="4" name="矩形 3"/>
          <p:cNvSpPr/>
          <p:nvPr/>
        </p:nvSpPr>
        <p:spPr>
          <a:xfrm>
            <a:off x="3391226" y="1916832"/>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它</a:t>
            </a:r>
            <a:endParaRPr lang="zh-CN" altLang="en-US" sz="2800" kern="100" dirty="0">
              <a:solidFill>
                <a:srgbClr val="3333FF"/>
              </a:solidFill>
              <a:latin typeface="Times New Roman" panose="02020603050405020304"/>
              <a:ea typeface="华文细黑" panose="02010600040101010101"/>
            </a:endParaRPr>
          </a:p>
        </p:txBody>
      </p:sp>
      <p:sp>
        <p:nvSpPr>
          <p:cNvPr id="6" name="矩形 5"/>
          <p:cNvSpPr/>
          <p:nvPr/>
        </p:nvSpPr>
        <p:spPr>
          <a:xfrm>
            <a:off x="3036991" y="2617748"/>
            <a:ext cx="2698175"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语音助词，无义</a:t>
            </a:r>
            <a:endParaRPr lang="zh-CN" altLang="en-US" dirty="0">
              <a:solidFill>
                <a:srgbClr val="3333FF"/>
              </a:solidFill>
            </a:endParaRPr>
          </a:p>
        </p:txBody>
      </p:sp>
      <p:sp>
        <p:nvSpPr>
          <p:cNvPr id="8" name="矩形 7"/>
          <p:cNvSpPr/>
          <p:nvPr/>
        </p:nvSpPr>
        <p:spPr>
          <a:xfrm>
            <a:off x="2638822" y="3212976"/>
            <a:ext cx="3775393"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宾语前置的标志，无义</a:t>
            </a:r>
            <a:endParaRPr lang="zh-CN" altLang="en-US" dirty="0">
              <a:solidFill>
                <a:srgbClr val="3333FF"/>
              </a:solidFill>
            </a:endParaRPr>
          </a:p>
        </p:txBody>
      </p:sp>
      <p:sp>
        <p:nvSpPr>
          <p:cNvPr id="11" name="矩形 10"/>
          <p:cNvSpPr/>
          <p:nvPr/>
        </p:nvSpPr>
        <p:spPr>
          <a:xfrm>
            <a:off x="3036991" y="3861048"/>
            <a:ext cx="54373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这</a:t>
            </a:r>
            <a:endParaRPr lang="zh-CN" altLang="en-US" sz="2800" kern="100" dirty="0">
              <a:solidFill>
                <a:srgbClr val="3333FF"/>
              </a:solidFill>
              <a:latin typeface="Times New Roman" panose="02020603050405020304"/>
              <a:ea typeface="华文细黑" panose="02010600040101010101"/>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6"/>
                                        </p:tgtEl>
                                      </p:cBhvr>
                                    </p:animEffect>
                                    <p:set>
                                      <p:cBhvr>
                                        <p:cTn id="38" dur="1" fill="hold">
                                          <p:stCondLst>
                                            <p:cond delay="499"/>
                                          </p:stCondLst>
                                        </p:cTn>
                                        <p:tgtEl>
                                          <p:spTgt spid="6"/>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1"/>
                                        </p:tgtEl>
                                      </p:cBhvr>
                                    </p:animEffect>
                                    <p:set>
                                      <p:cBhvr>
                                        <p:cTn id="44"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2" grpId="0"/>
      <p:bldP spid="2" grpId="1"/>
      <p:bldP spid="4" grpId="0"/>
      <p:bldP spid="4" grpId="1"/>
      <p:bldP spid="6" grpId="0"/>
      <p:bldP spid="6" grpId="1"/>
      <p:bldP spid="8" grpId="0"/>
      <p:bldP spid="8" grpId="1"/>
      <p:bldP spid="11" grpId="0"/>
      <p:bldP spid="11"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7" name="圆角矩形 26"/>
          <p:cNvSpPr/>
          <p:nvPr/>
        </p:nvSpPr>
        <p:spPr>
          <a:xfrm>
            <a:off x="11398413"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334566" y="546870"/>
            <a:ext cx="11524006" cy="3970318"/>
          </a:xfrm>
          <a:prstGeom prst="rect">
            <a:avLst/>
          </a:prstGeom>
        </p:spPr>
        <p:txBody>
          <a:bodyPr>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(4)</a:t>
            </a:r>
            <a:r>
              <a:rPr lang="zh-CN" altLang="zh-CN" sz="2800" kern="100" dirty="0">
                <a:latin typeface="Times New Roman" panose="02020603050405020304"/>
                <a:ea typeface="华文细黑" panose="02010600040101010101"/>
                <a:cs typeface="Times New Roman" panose="02020603050405020304"/>
              </a:rPr>
              <a:t>而</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①</a:t>
            </a:r>
            <a:r>
              <a:rPr lang="zh-CN" altLang="zh-CN" sz="2800" kern="100" dirty="0">
                <a:latin typeface="Times New Roman" panose="02020603050405020304"/>
                <a:ea typeface="华文细黑" panose="02010600040101010101"/>
                <a:cs typeface="Times New Roman" panose="02020603050405020304"/>
              </a:rPr>
              <a:t>突兀而已</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②</a:t>
            </a:r>
            <a:r>
              <a:rPr lang="zh-CN" altLang="zh-CN" sz="2800" kern="100" dirty="0">
                <a:latin typeface="Times New Roman" panose="02020603050405020304"/>
                <a:ea typeface="华文细黑" panose="02010600040101010101"/>
                <a:cs typeface="Times New Roman" panose="02020603050405020304"/>
              </a:rPr>
              <a:t>徙倚久之而归</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③</a:t>
            </a:r>
            <a:r>
              <a:rPr lang="zh-CN" altLang="zh-CN" sz="2800" kern="100" dirty="0">
                <a:latin typeface="Times New Roman" panose="02020603050405020304"/>
                <a:ea typeface="华文细黑" panose="02010600040101010101"/>
                <a:cs typeface="Times New Roman" panose="02020603050405020304"/>
              </a:rPr>
              <a:t>岸土赤而壁立</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④</a:t>
            </a:r>
            <a:r>
              <a:rPr lang="zh-CN" altLang="zh-CN" sz="2800" kern="100" dirty="0">
                <a:latin typeface="Times New Roman" panose="02020603050405020304"/>
                <a:ea typeface="华文细黑" panose="02010600040101010101"/>
                <a:cs typeface="Times New Roman" panose="02020603050405020304"/>
              </a:rPr>
              <a:t>青，取之于蓝，而青于蓝</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⑤</a:t>
            </a:r>
            <a:r>
              <a:rPr lang="zh-CN" altLang="zh-CN" sz="2800" kern="100" dirty="0">
                <a:latin typeface="Times New Roman" panose="02020603050405020304"/>
                <a:ea typeface="华文细黑" panose="02010600040101010101"/>
                <a:cs typeface="Times New Roman" panose="02020603050405020304"/>
              </a:rPr>
              <a:t>而母立于兹</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5" name="矩形 4"/>
          <p:cNvSpPr/>
          <p:nvPr/>
        </p:nvSpPr>
        <p:spPr>
          <a:xfrm>
            <a:off x="2278782" y="1329720"/>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而已：罢了</a:t>
            </a:r>
            <a:endParaRPr lang="zh-CN" altLang="en-US" sz="2800" kern="100" dirty="0">
              <a:solidFill>
                <a:srgbClr val="3333FF"/>
              </a:solidFill>
              <a:latin typeface="Times New Roman" panose="02020603050405020304"/>
              <a:ea typeface="华文细黑" panose="02010600040101010101"/>
            </a:endParaRPr>
          </a:p>
        </p:txBody>
      </p:sp>
      <p:sp>
        <p:nvSpPr>
          <p:cNvPr id="7" name="矩形 6"/>
          <p:cNvSpPr/>
          <p:nvPr/>
        </p:nvSpPr>
        <p:spPr>
          <a:xfrm>
            <a:off x="3070870" y="1989996"/>
            <a:ext cx="1261884"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表顺承</a:t>
            </a:r>
            <a:endParaRPr lang="zh-CN" altLang="en-US" sz="2800" kern="100" dirty="0">
              <a:solidFill>
                <a:srgbClr val="3333FF"/>
              </a:solidFill>
              <a:latin typeface="Times New Roman" panose="02020603050405020304"/>
              <a:ea typeface="华文细黑" panose="02010600040101010101"/>
            </a:endParaRPr>
          </a:p>
        </p:txBody>
      </p:sp>
      <p:sp>
        <p:nvSpPr>
          <p:cNvPr id="9" name="矩形 8"/>
          <p:cNvSpPr/>
          <p:nvPr/>
        </p:nvSpPr>
        <p:spPr>
          <a:xfrm>
            <a:off x="3091408" y="2593526"/>
            <a:ext cx="1261884"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表并列</a:t>
            </a:r>
            <a:endParaRPr lang="zh-CN" altLang="en-US" sz="2800" kern="100" dirty="0">
              <a:solidFill>
                <a:srgbClr val="3333FF"/>
              </a:solidFill>
              <a:latin typeface="Times New Roman" panose="02020603050405020304"/>
              <a:ea typeface="华文细黑" panose="02010600040101010101"/>
            </a:endParaRPr>
          </a:p>
        </p:txBody>
      </p:sp>
      <p:sp>
        <p:nvSpPr>
          <p:cNvPr id="10" name="矩形 9"/>
          <p:cNvSpPr/>
          <p:nvPr/>
        </p:nvSpPr>
        <p:spPr>
          <a:xfrm>
            <a:off x="4891390" y="3244334"/>
            <a:ext cx="1261884"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表转折</a:t>
            </a:r>
            <a:endParaRPr lang="zh-CN" altLang="en-US" sz="2800" kern="100" dirty="0">
              <a:solidFill>
                <a:srgbClr val="3333FF"/>
              </a:solidFill>
              <a:latin typeface="Times New Roman" panose="02020603050405020304"/>
              <a:ea typeface="华文细黑" panose="02010600040101010101"/>
            </a:endParaRPr>
          </a:p>
        </p:txBody>
      </p:sp>
      <p:sp>
        <p:nvSpPr>
          <p:cNvPr id="12" name="矩形 11"/>
          <p:cNvSpPr/>
          <p:nvPr/>
        </p:nvSpPr>
        <p:spPr>
          <a:xfrm>
            <a:off x="2602041" y="3850888"/>
            <a:ext cx="162095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你、你的</a:t>
            </a:r>
            <a:endParaRPr lang="zh-CN" altLang="en-US" sz="2800" kern="100" dirty="0">
              <a:solidFill>
                <a:srgbClr val="3333FF"/>
              </a:solidFill>
              <a:latin typeface="Times New Roman" panose="02020603050405020304"/>
              <a:ea typeface="华文细黑" panose="02010600040101010101"/>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9"/>
                                        </p:tgtEl>
                                      </p:cBhvr>
                                    </p:animEffect>
                                    <p:set>
                                      <p:cBhvr>
                                        <p:cTn id="38" dur="1" fill="hold">
                                          <p:stCondLst>
                                            <p:cond delay="499"/>
                                          </p:stCondLst>
                                        </p:cTn>
                                        <p:tgtEl>
                                          <p:spTgt spid="9"/>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2"/>
                                        </p:tgtEl>
                                      </p:cBhvr>
                                    </p:animEffect>
                                    <p:set>
                                      <p:cBhvr>
                                        <p:cTn id="44"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5" grpId="0"/>
      <p:bldP spid="5" grpId="1"/>
      <p:bldP spid="7" grpId="0"/>
      <p:bldP spid="7" grpId="1"/>
      <p:bldP spid="9" grpId="0"/>
      <p:bldP spid="9" grpId="1"/>
      <p:bldP spid="10" grpId="0"/>
      <p:bldP spid="10" grpId="1"/>
      <p:bldP spid="12" grpId="0"/>
      <p:bldP spid="1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7" name="圆角矩形 26"/>
          <p:cNvSpPr/>
          <p:nvPr/>
        </p:nvSpPr>
        <p:spPr>
          <a:xfrm>
            <a:off x="10343678"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550590" y="406337"/>
            <a:ext cx="10856136" cy="3970318"/>
          </a:xfrm>
          <a:prstGeom prst="rect">
            <a:avLst/>
          </a:prstGeom>
        </p:spPr>
        <p:txBody>
          <a:bodyPr>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4.</a:t>
            </a:r>
            <a:r>
              <a:rPr lang="zh-CN" altLang="zh-CN" sz="2800" kern="100" dirty="0">
                <a:latin typeface="Times New Roman" panose="02020603050405020304"/>
                <a:ea typeface="华文细黑" panose="02010600040101010101"/>
                <a:cs typeface="Times New Roman" panose="02020603050405020304"/>
              </a:rPr>
              <a:t>词类活用</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①</a:t>
            </a:r>
            <a:r>
              <a:rPr lang="zh-CN" altLang="zh-CN" sz="2800" kern="100" dirty="0">
                <a:solidFill>
                  <a:srgbClr val="FF0000"/>
                </a:solidFill>
                <a:latin typeface="Times New Roman" panose="02020603050405020304"/>
                <a:ea typeface="华文细黑" panose="02010600040101010101"/>
                <a:cs typeface="Times New Roman" panose="02020603050405020304"/>
              </a:rPr>
              <a:t>晚</a:t>
            </a:r>
            <a:r>
              <a:rPr lang="zh-CN" altLang="zh-CN" sz="2800" kern="100" dirty="0">
                <a:latin typeface="Times New Roman" panose="02020603050405020304"/>
                <a:ea typeface="华文细黑" panose="02010600040101010101"/>
                <a:cs typeface="Times New Roman" panose="02020603050405020304"/>
              </a:rPr>
              <a:t>泊沙夹：</a:t>
            </a:r>
            <a:r>
              <a:rPr lang="en-US" altLang="zh-CN" sz="2800" kern="100" dirty="0" smtClean="0">
                <a:latin typeface="Times New Roman" panose="02020603050405020304"/>
                <a:ea typeface="华文细黑" panose="02010600040101010101"/>
                <a:cs typeface="Courier New" panose="02070309020205020404"/>
              </a:rPr>
              <a:t>______________________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②</a:t>
            </a:r>
            <a:r>
              <a:rPr lang="zh-CN" altLang="zh-CN" sz="2800" kern="100" dirty="0">
                <a:latin typeface="Times New Roman" panose="02020603050405020304"/>
                <a:ea typeface="华文细黑" panose="02010600040101010101"/>
                <a:cs typeface="Times New Roman" panose="02020603050405020304"/>
              </a:rPr>
              <a:t>岸土赤而</a:t>
            </a:r>
            <a:r>
              <a:rPr lang="zh-CN" altLang="zh-CN" sz="2800" kern="100" dirty="0">
                <a:solidFill>
                  <a:srgbClr val="FF0000"/>
                </a:solidFill>
                <a:latin typeface="Times New Roman" panose="02020603050405020304"/>
                <a:ea typeface="华文细黑" panose="02010600040101010101"/>
                <a:cs typeface="Times New Roman" panose="02020603050405020304"/>
              </a:rPr>
              <a:t>壁</a:t>
            </a:r>
            <a:r>
              <a:rPr lang="zh-CN" altLang="zh-CN" sz="2800" kern="100" dirty="0">
                <a:latin typeface="Times New Roman" panose="02020603050405020304"/>
                <a:ea typeface="华文细黑" panose="02010600040101010101"/>
                <a:cs typeface="Times New Roman" panose="02020603050405020304"/>
              </a:rPr>
              <a:t>立：</a:t>
            </a:r>
            <a:r>
              <a:rPr lang="en-US" altLang="zh-CN" sz="2800" kern="100" dirty="0" smtClean="0">
                <a:latin typeface="Times New Roman" panose="02020603050405020304"/>
                <a:ea typeface="华文细黑" panose="02010600040101010101"/>
                <a:cs typeface="Courier New" panose="02070309020205020404"/>
              </a:rPr>
              <a:t>________________________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③</a:t>
            </a:r>
            <a:r>
              <a:rPr lang="zh-CN" altLang="zh-CN" sz="2800" kern="100" dirty="0">
                <a:latin typeface="Times New Roman" panose="02020603050405020304"/>
                <a:ea typeface="华文细黑" panose="02010600040101010101"/>
                <a:cs typeface="Times New Roman" panose="02020603050405020304"/>
              </a:rPr>
              <a:t>掠江</a:t>
            </a:r>
            <a:r>
              <a:rPr lang="zh-CN" altLang="zh-CN" sz="2800" kern="100" dirty="0">
                <a:solidFill>
                  <a:srgbClr val="FF0000"/>
                </a:solidFill>
                <a:latin typeface="Times New Roman" panose="02020603050405020304"/>
                <a:ea typeface="华文细黑" panose="02010600040101010101"/>
                <a:cs typeface="Times New Roman" panose="02020603050405020304"/>
              </a:rPr>
              <a:t>东南</a:t>
            </a:r>
            <a:r>
              <a:rPr lang="zh-CN" altLang="zh-CN" sz="2800" kern="100" dirty="0">
                <a:latin typeface="Times New Roman" panose="02020603050405020304"/>
                <a:ea typeface="华文细黑" panose="02010600040101010101"/>
                <a:cs typeface="Times New Roman" panose="02020603050405020304"/>
              </a:rPr>
              <a:t>去：</a:t>
            </a:r>
            <a:r>
              <a:rPr lang="en-US" altLang="zh-CN" sz="2800" kern="100" dirty="0" smtClean="0">
                <a:latin typeface="Times New Roman" panose="02020603050405020304"/>
                <a:ea typeface="华文细黑" panose="02010600040101010101"/>
                <a:cs typeface="Courier New" panose="02070309020205020404"/>
              </a:rPr>
              <a:t>_______________________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④</a:t>
            </a:r>
            <a:r>
              <a:rPr lang="zh-CN" altLang="zh-CN" sz="2800" kern="100" dirty="0">
                <a:solidFill>
                  <a:srgbClr val="FF0000"/>
                </a:solidFill>
                <a:latin typeface="Times New Roman" panose="02020603050405020304"/>
                <a:ea typeface="华文细黑" panose="02010600040101010101"/>
                <a:cs typeface="Times New Roman" panose="02020603050405020304"/>
              </a:rPr>
              <a:t>上</a:t>
            </a:r>
            <a:r>
              <a:rPr lang="zh-CN" altLang="zh-CN" sz="2800" kern="100" dirty="0">
                <a:latin typeface="Times New Roman" panose="02020603050405020304"/>
                <a:ea typeface="华文细黑" panose="02010600040101010101"/>
                <a:cs typeface="Times New Roman" panose="02020603050405020304"/>
              </a:rPr>
              <a:t>干云霄：</a:t>
            </a:r>
            <a:r>
              <a:rPr lang="en-US" altLang="zh-CN" sz="2800" kern="100" dirty="0" smtClean="0">
                <a:latin typeface="Times New Roman" panose="02020603050405020304"/>
                <a:ea typeface="华文细黑" panose="02010600040101010101"/>
                <a:cs typeface="Courier New" panose="02070309020205020404"/>
              </a:rPr>
              <a:t>______________________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⑤</a:t>
            </a:r>
            <a:r>
              <a:rPr lang="zh-CN" altLang="zh-CN" sz="2800" kern="100" dirty="0">
                <a:latin typeface="Times New Roman" panose="02020603050405020304"/>
                <a:ea typeface="华文细黑" panose="02010600040101010101"/>
                <a:cs typeface="Times New Roman" panose="02020603050405020304"/>
              </a:rPr>
              <a:t>微</a:t>
            </a:r>
            <a:r>
              <a:rPr lang="zh-CN" altLang="zh-CN" sz="2800" kern="100" dirty="0">
                <a:solidFill>
                  <a:srgbClr val="FF0000"/>
                </a:solidFill>
                <a:latin typeface="Times New Roman" panose="02020603050405020304"/>
                <a:ea typeface="华文细黑" panose="02010600040101010101"/>
                <a:cs typeface="Times New Roman" panose="02020603050405020304"/>
              </a:rPr>
              <a:t>雨</a:t>
            </a:r>
            <a:r>
              <a:rPr lang="zh-CN" altLang="zh-CN" sz="2800" kern="100" dirty="0">
                <a:latin typeface="Times New Roman" panose="02020603050405020304"/>
                <a:ea typeface="华文细黑" panose="02010600040101010101"/>
                <a:cs typeface="Times New Roman" panose="02020603050405020304"/>
              </a:rPr>
              <a:t>，复以小艇游庙中：</a:t>
            </a:r>
            <a:r>
              <a:rPr lang="en-US" altLang="zh-CN" sz="2800" kern="100" dirty="0" smtClean="0">
                <a:latin typeface="Times New Roman" panose="02020603050405020304"/>
                <a:ea typeface="华文细黑" panose="02010600040101010101"/>
                <a:cs typeface="Courier New" panose="02070309020205020404"/>
              </a:rPr>
              <a:t>_________________</a:t>
            </a:r>
            <a:endParaRPr lang="zh-CN" altLang="zh-CN" sz="1050" kern="100" dirty="0">
              <a:effectLst/>
              <a:latin typeface="宋体" panose="02010600030101010101" pitchFamily="2" charset="-122"/>
              <a:cs typeface="Courier New" panose="02070309020205020404"/>
            </a:endParaRPr>
          </a:p>
        </p:txBody>
      </p:sp>
      <p:sp>
        <p:nvSpPr>
          <p:cNvPr id="7" name="圆角矩形 6">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2" name="矩形 1"/>
          <p:cNvSpPr/>
          <p:nvPr/>
        </p:nvSpPr>
        <p:spPr>
          <a:xfrm>
            <a:off x="2782838" y="1124744"/>
            <a:ext cx="3416320"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在晚上，名词作状语</a:t>
            </a:r>
            <a:endParaRPr lang="zh-CN" altLang="en-US" sz="2800" kern="100" dirty="0">
              <a:solidFill>
                <a:srgbClr val="3333FF"/>
              </a:solidFill>
              <a:latin typeface="Times New Roman" panose="02020603050405020304"/>
              <a:ea typeface="华文细黑" panose="02010600040101010101"/>
            </a:endParaRPr>
          </a:p>
        </p:txBody>
      </p:sp>
      <p:sp>
        <p:nvSpPr>
          <p:cNvPr id="6" name="矩形 5"/>
          <p:cNvSpPr/>
          <p:nvPr/>
        </p:nvSpPr>
        <p:spPr>
          <a:xfrm>
            <a:off x="3400901" y="1772816"/>
            <a:ext cx="4134465"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像</a:t>
            </a:r>
            <a:r>
              <a:rPr lang="zh-CN" altLang="zh-CN" sz="2800" kern="100" dirty="0" smtClean="0">
                <a:solidFill>
                  <a:srgbClr val="3333FF"/>
                </a:solidFill>
                <a:latin typeface="Times New Roman" panose="02020603050405020304"/>
                <a:ea typeface="华文细黑" panose="02010600040101010101"/>
              </a:rPr>
              <a:t>墙壁一样</a:t>
            </a:r>
            <a:r>
              <a:rPr lang="zh-CN" altLang="zh-CN" sz="2800" kern="100" dirty="0">
                <a:solidFill>
                  <a:srgbClr val="3333FF"/>
                </a:solidFill>
                <a:latin typeface="Times New Roman" panose="02020603050405020304"/>
                <a:ea typeface="华文细黑" panose="02010600040101010101"/>
              </a:rPr>
              <a:t>，名词作状语</a:t>
            </a:r>
            <a:endParaRPr lang="zh-CN" altLang="en-US" sz="2800" kern="100" dirty="0">
              <a:solidFill>
                <a:srgbClr val="3333FF"/>
              </a:solidFill>
              <a:latin typeface="Times New Roman" panose="02020603050405020304"/>
              <a:ea typeface="华文细黑" panose="02010600040101010101"/>
            </a:endParaRPr>
          </a:p>
        </p:txBody>
      </p:sp>
      <p:sp>
        <p:nvSpPr>
          <p:cNvPr id="12" name="矩形 11"/>
          <p:cNvSpPr/>
          <p:nvPr/>
        </p:nvSpPr>
        <p:spPr>
          <a:xfrm>
            <a:off x="3214886" y="2401724"/>
            <a:ext cx="3775393"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向东南方，名词作状语</a:t>
            </a:r>
            <a:endParaRPr lang="zh-CN" altLang="en-US" sz="2800" kern="100" dirty="0">
              <a:solidFill>
                <a:srgbClr val="3333FF"/>
              </a:solidFill>
              <a:latin typeface="Times New Roman" panose="02020603050405020304"/>
              <a:ea typeface="华文细黑" panose="02010600040101010101"/>
            </a:endParaRPr>
          </a:p>
        </p:txBody>
      </p:sp>
      <p:sp>
        <p:nvSpPr>
          <p:cNvPr id="13" name="矩形 12"/>
          <p:cNvSpPr/>
          <p:nvPr/>
        </p:nvSpPr>
        <p:spPr>
          <a:xfrm>
            <a:off x="2782838" y="3027432"/>
            <a:ext cx="305724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向上，名词作状语</a:t>
            </a:r>
            <a:endParaRPr lang="zh-CN" altLang="en-US" sz="2800" kern="100" dirty="0">
              <a:solidFill>
                <a:srgbClr val="3333FF"/>
              </a:solidFill>
              <a:latin typeface="Times New Roman" panose="02020603050405020304"/>
              <a:ea typeface="华文细黑" panose="02010600040101010101"/>
            </a:endParaRPr>
          </a:p>
        </p:txBody>
      </p:sp>
      <p:sp>
        <p:nvSpPr>
          <p:cNvPr id="14" name="矩形 13"/>
          <p:cNvSpPr/>
          <p:nvPr/>
        </p:nvSpPr>
        <p:spPr>
          <a:xfrm>
            <a:off x="4786471" y="3708028"/>
            <a:ext cx="305724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rPr>
              <a:t>下雨，名词作动词</a:t>
            </a:r>
            <a:endParaRPr lang="zh-CN" altLang="en-US" sz="2800" kern="100" dirty="0">
              <a:solidFill>
                <a:srgbClr val="3333FF"/>
              </a:solidFill>
              <a:latin typeface="Times New Roman" panose="02020603050405020304"/>
              <a:ea typeface="华文细黑" panose="02010600040101010101"/>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2"/>
                                        </p:tgtEl>
                                      </p:cBhvr>
                                    </p:animEffect>
                                    <p:set>
                                      <p:cBhvr>
                                        <p:cTn id="38" dur="1" fill="hold">
                                          <p:stCondLst>
                                            <p:cond delay="499"/>
                                          </p:stCondLst>
                                        </p:cTn>
                                        <p:tgtEl>
                                          <p:spTgt spid="12"/>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4"/>
                                        </p:tgtEl>
                                      </p:cBhvr>
                                    </p:animEffect>
                                    <p:set>
                                      <p:cBhvr>
                                        <p:cTn id="44"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2" grpId="0"/>
      <p:bldP spid="2" grpId="1"/>
      <p:bldP spid="6" grpId="0"/>
      <p:bldP spid="6" grpId="1"/>
      <p:bldP spid="12" grpId="0"/>
      <p:bldP spid="12" grpId="1"/>
      <p:bldP spid="13" grpId="0"/>
      <p:bldP spid="13" grpId="1"/>
      <p:bldP spid="14" grpId="0"/>
      <p:bldP spid="1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27384"/>
            <a:ext cx="12190412" cy="582887"/>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合作探究       </a:t>
            </a:r>
            <a:r>
              <a:rPr kumimoji="0" lang="zh-CN" altLang="en-US" sz="2400" b="1" i="0" u="none" strike="noStrike" kern="0" cap="none" spc="0" normalizeH="0" noProof="0" dirty="0" smtClean="0">
                <a:ln>
                  <a:noFill/>
                </a:ln>
                <a:solidFill>
                  <a:schemeClr val="bg1"/>
                </a:solidFill>
                <a:effectLst/>
                <a:uLnTx/>
                <a:uFillTx/>
                <a:latin typeface="微软雅黑" panose="020B0503020204020204" pitchFamily="34" charset="-122"/>
                <a:ea typeface="微软雅黑" panose="020B0503020204020204"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              　　　　　　　　　　　　　　</a:t>
            </a:r>
            <a:r>
              <a:rPr kumimoji="0" lang="zh-CN" altLang="en-US" sz="2400" b="1" i="0" u="none" strike="noStrike" kern="0" cap="none" spc="0" normalizeH="0" baseline="0" noProof="0" dirty="0" smtClean="0">
                <a:ln>
                  <a:noFill/>
                </a:ln>
                <a:solidFill>
                  <a:schemeClr val="bg1"/>
                </a:solidFill>
                <a:effectLst/>
                <a:uLnTx/>
                <a:uFillTx/>
                <a:latin typeface="华文新魏" panose="02010800040101010101" pitchFamily="2" charset="-122"/>
                <a:ea typeface="华文新魏" panose="02010800040101010101" pitchFamily="2" charset="-122"/>
              </a:rPr>
              <a:t>奇文共欣赏，疑义相与析</a:t>
            </a:r>
            <a:endParaRPr lang="zh-CN" altLang="en-US" sz="2400" b="1" kern="0" dirty="0">
              <a:solidFill>
                <a:schemeClr val="bg1"/>
              </a:solidFill>
              <a:latin typeface="华文新魏" panose="02010800040101010101" pitchFamily="2" charset="-122"/>
              <a:ea typeface="华文新魏" panose="02010800040101010101" pitchFamily="2" charset="-122"/>
            </a:endParaRPr>
          </a:p>
        </p:txBody>
      </p:sp>
      <p:pic>
        <p:nvPicPr>
          <p:cNvPr id="92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06586" y="2103632"/>
            <a:ext cx="9278731" cy="3611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701015" y="1002173"/>
            <a:ext cx="1636571" cy="492443"/>
          </a:xfrm>
          <a:prstGeom prst="rect">
            <a:avLst/>
          </a:prstGeom>
          <a:noFill/>
        </p:spPr>
        <p:txBody>
          <a:bodyPr wrap="square" rtlCol="0">
            <a:spAutoFit/>
          </a:bodyPr>
          <a:lstStyle/>
          <a:p>
            <a:r>
              <a:rPr lang="zh-CN" altLang="en-US" sz="2600" b="1" dirty="0">
                <a:solidFill>
                  <a:srgbClr val="0066FF"/>
                </a:solidFill>
                <a:latin typeface="微软雅黑" panose="020B0503020204020204" pitchFamily="34" charset="-122"/>
                <a:ea typeface="微软雅黑" panose="020B0503020204020204" pitchFamily="34" charset="-122"/>
              </a:rPr>
              <a:t>结构图示</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2272" y="540768"/>
            <a:ext cx="2147038" cy="1200329"/>
            <a:chOff x="8628686" y="5243102"/>
            <a:chExt cx="2659562" cy="1640185"/>
          </a:xfrm>
        </p:grpSpPr>
        <p:sp>
          <p:nvSpPr>
            <p:cNvPr id="10" name="TextBox 9"/>
            <p:cNvSpPr txBox="1"/>
            <p:nvPr/>
          </p:nvSpPr>
          <p:spPr>
            <a:xfrm>
              <a:off x="8628686" y="5243102"/>
              <a:ext cx="407810" cy="1640185"/>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anose="04040905080B02020502" pitchFamily="82" charset="0"/>
                  <a:ea typeface="DFPYeaSong-B5" pitchFamily="18" charset="-120"/>
                </a:rPr>
                <a:t>1</a:t>
              </a:r>
              <a:endParaRPr lang="zh-CN" altLang="en-US" sz="7200" b="1" i="1" dirty="0">
                <a:solidFill>
                  <a:srgbClr val="00B0F0"/>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cxnSp>
          <p:nvCxnSpPr>
            <p:cNvPr id="11" name="直接连接符 10"/>
            <p:cNvCxnSpPr/>
            <p:nvPr/>
          </p:nvCxnSpPr>
          <p:spPr>
            <a:xfrm>
              <a:off x="8969120" y="6620631"/>
              <a:ext cx="2319128" cy="0"/>
            </a:xfrm>
            <a:prstGeom prst="line">
              <a:avLst/>
            </a:prstGeom>
          </p:spPr>
          <p:style>
            <a:lnRef idx="1">
              <a:schemeClr val="accent5"/>
            </a:lnRef>
            <a:fillRef idx="0">
              <a:schemeClr val="accent5"/>
            </a:fillRef>
            <a:effectRef idx="0">
              <a:schemeClr val="accent5"/>
            </a:effectRef>
            <a:fontRef idx="minor">
              <a:schemeClr val="tx1"/>
            </a:fontRef>
          </p:style>
        </p:cxn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8487" y="1268760"/>
            <a:ext cx="8084264" cy="656077"/>
          </a:xfrm>
          <a:prstGeom prst="rect">
            <a:avLst/>
          </a:prstGeom>
        </p:spPr>
        <p:txBody>
          <a:bodyPr wrap="none">
            <a:spAutoFit/>
          </a:bodyPr>
          <a:lstStyle/>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一、文章是怎样表现小孤山峭拔秀丽这一特点的</a:t>
            </a:r>
            <a:r>
              <a:rPr lang="zh-CN" altLang="zh-CN" sz="2800" kern="100" dirty="0" smtClean="0">
                <a:latin typeface="Times New Roman" panose="02020603050405020304"/>
                <a:ea typeface="华文细黑" panose="02010600040101010101"/>
                <a:cs typeface="Times New Roman" panose="02020603050405020304"/>
              </a:rPr>
              <a:t>？</a:t>
            </a:r>
            <a:endParaRPr lang="zh-CN" altLang="zh-CN" sz="2800" kern="100" dirty="0">
              <a:effectLst/>
              <a:latin typeface="宋体" panose="02010600030101010101" pitchFamily="2" charset="-122"/>
              <a:cs typeface="Courier New" panose="02070309020205020404"/>
            </a:endParaRPr>
          </a:p>
        </p:txBody>
      </p:sp>
      <p:sp>
        <p:nvSpPr>
          <p:cNvPr id="10" name="TextBox 9"/>
          <p:cNvSpPr txBox="1"/>
          <p:nvPr/>
        </p:nvSpPr>
        <p:spPr>
          <a:xfrm>
            <a:off x="714219" y="506029"/>
            <a:ext cx="1636571" cy="492443"/>
          </a:xfrm>
          <a:prstGeom prst="rect">
            <a:avLst/>
          </a:prstGeom>
          <a:noFill/>
        </p:spPr>
        <p:txBody>
          <a:bodyPr wrap="square" rtlCol="0">
            <a:spAutoFit/>
          </a:bodyPr>
          <a:lstStyle/>
          <a:p>
            <a:r>
              <a:rPr lang="zh-CN" altLang="en-US" sz="2600" b="1" dirty="0">
                <a:solidFill>
                  <a:srgbClr val="0066FF"/>
                </a:solidFill>
                <a:latin typeface="微软雅黑" panose="020B0503020204020204" pitchFamily="34" charset="-122"/>
                <a:ea typeface="微软雅黑" panose="020B0503020204020204" pitchFamily="34" charset="-122"/>
              </a:rPr>
              <a:t>重点突破</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932" y="44624"/>
            <a:ext cx="2147038" cy="1200329"/>
            <a:chOff x="8628686" y="5243102"/>
            <a:chExt cx="2659562" cy="1640185"/>
          </a:xfrm>
        </p:grpSpPr>
        <p:sp>
          <p:nvSpPr>
            <p:cNvPr id="12" name="TextBox 11"/>
            <p:cNvSpPr txBox="1"/>
            <p:nvPr/>
          </p:nvSpPr>
          <p:spPr>
            <a:xfrm>
              <a:off x="8628686" y="5243102"/>
              <a:ext cx="407810" cy="1640185"/>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anose="04040905080B02020502" pitchFamily="82" charset="0"/>
                  <a:ea typeface="DFPYeaSong-B5" pitchFamily="18" charset="-120"/>
                </a:rPr>
                <a:t>2</a:t>
              </a:r>
              <a:endParaRPr lang="zh-CN" altLang="en-US" sz="7200" b="1" i="1" dirty="0">
                <a:solidFill>
                  <a:srgbClr val="00B0F0"/>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cxnSp>
          <p:nvCxnSpPr>
            <p:cNvPr id="13" name="直接连接符 12"/>
            <p:cNvCxnSpPr/>
            <p:nvPr/>
          </p:nvCxnSpPr>
          <p:spPr>
            <a:xfrm>
              <a:off x="8969120" y="6620631"/>
              <a:ext cx="2319128"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5" name="矩形 14"/>
          <p:cNvSpPr/>
          <p:nvPr/>
        </p:nvSpPr>
        <p:spPr>
          <a:xfrm>
            <a:off x="392483" y="1984317"/>
            <a:ext cx="10743283" cy="1948739"/>
          </a:xfrm>
          <a:prstGeom prst="rect">
            <a:avLst/>
          </a:prstGeom>
        </p:spPr>
        <p:txBody>
          <a:bodyPr>
            <a:spAutoFit/>
          </a:bodyPr>
          <a:lstStyle/>
          <a:p>
            <a:pPr algn="just">
              <a:lnSpc>
                <a:spcPct val="150000"/>
              </a:lnSpc>
              <a:spcAft>
                <a:spcPts val="0"/>
              </a:spcAft>
              <a:tabLst>
                <a:tab pos="189039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提示　</a:t>
            </a:r>
            <a:r>
              <a:rPr lang="zh-CN" altLang="zh-CN" sz="2800" kern="100" dirty="0">
                <a:solidFill>
                  <a:srgbClr val="3333FF"/>
                </a:solidFill>
                <a:latin typeface="Times New Roman" panose="02020603050405020304"/>
                <a:ea typeface="华文细黑" panose="02010600040101010101"/>
                <a:cs typeface="Times New Roman" panose="02020603050405020304"/>
              </a:rPr>
              <a:t>运用对比手法。将金山、焦山、落星山这些天下名山与小孤山对比，突出小孤山峭拔秀丽这一特点；又用它山与小孤山对比，突出小孤山的</a:t>
            </a:r>
            <a:r>
              <a:rPr lang="zh-CN" altLang="zh-CN" sz="2800" kern="100" dirty="0">
                <a:solidFill>
                  <a:srgbClr val="3333FF"/>
                </a:solidFill>
                <a:latin typeface="宋体" panose="02010600030101010101" pitchFamily="2" charset="-122"/>
                <a:ea typeface="华文细黑" panose="02010600040101010101"/>
                <a:cs typeface="宋体" panose="02010600030101010101" pitchFamily="2" charset="-122"/>
              </a:rPr>
              <a:t>巉</a:t>
            </a:r>
            <a:r>
              <a:rPr lang="zh-CN" altLang="zh-CN" sz="2800" kern="100" dirty="0">
                <a:solidFill>
                  <a:srgbClr val="3333FF"/>
                </a:solidFill>
                <a:latin typeface="仿宋_GB2312" panose="02010609030101010101"/>
                <a:ea typeface="华文细黑" panose="02010600040101010101"/>
                <a:cs typeface="仿宋_GB2312" panose="02010609030101010101"/>
              </a:rPr>
              <a:t>然孤起这一特点。</a:t>
            </a:r>
            <a:endParaRPr lang="zh-CN" altLang="zh-CN" sz="2800" kern="100" dirty="0">
              <a:solidFill>
                <a:srgbClr val="3333FF"/>
              </a:solidFill>
              <a:effectLst/>
              <a:latin typeface="宋体" panose="02010600030101010101" pitchFamily="2" charset="-122"/>
              <a:cs typeface="Courier New" panose="02070309020205020404"/>
            </a:endParaRPr>
          </a:p>
        </p:txBody>
      </p:sp>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5" grpId="0"/>
      <p:bldP spid="15"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7055" y="340296"/>
            <a:ext cx="11518253" cy="620426"/>
          </a:xfrm>
          <a:prstGeom prst="rect">
            <a:avLst/>
          </a:prstGeom>
        </p:spPr>
        <p:txBody>
          <a:bodyPr>
            <a:spAutoFit/>
          </a:bodyPr>
          <a:lstStyle/>
          <a:p>
            <a:pPr algn="just">
              <a:lnSpc>
                <a:spcPct val="150000"/>
              </a:lnSpc>
              <a:spcAft>
                <a:spcPts val="0"/>
              </a:spcAft>
              <a:tabLst>
                <a:tab pos="1890395" algn="l"/>
              </a:tabLst>
            </a:pPr>
            <a:r>
              <a:rPr lang="zh-CN" altLang="zh-CN" sz="2600" kern="100" dirty="0" smtClean="0">
                <a:latin typeface="Times New Roman" panose="02020603050405020304"/>
                <a:ea typeface="华文细黑" panose="02010600040101010101"/>
                <a:cs typeface="Times New Roman" panose="02020603050405020304"/>
              </a:rPr>
              <a:t>二、本文写了很多景点，作者是怎样将各个景点联系在一起的？</a:t>
            </a:r>
            <a:endParaRPr lang="en-US" altLang="zh-CN" sz="2600" kern="100" dirty="0" smtClean="0">
              <a:latin typeface="Times New Roman" panose="02020603050405020304"/>
              <a:ea typeface="华文细黑" panose="02010600040101010101"/>
              <a:cs typeface="Times New Roman" panose="02020603050405020304"/>
            </a:endParaRPr>
          </a:p>
        </p:txBody>
      </p:sp>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5286" y="1190488"/>
            <a:ext cx="11518253" cy="1302408"/>
          </a:xfrm>
          <a:prstGeom prst="rect">
            <a:avLst/>
          </a:prstGeom>
        </p:spPr>
        <p:txBody>
          <a:bodyPr>
            <a:spAutoFit/>
          </a:bodyPr>
          <a:lstStyle/>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本文通过对小孤山、大孤山一带景色的描写，抒发了作者热爱祖国壮丽河山的思想感情，同时也流露出了志在抗击金人、收复中原的情思。</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132547" y="27871"/>
            <a:ext cx="11867268" cy="6694140"/>
          </a:xfrm>
          <a:prstGeom prst="rect">
            <a:avLst/>
          </a:prstGeom>
        </p:spPr>
        <p:txBody>
          <a:bodyPr>
            <a:spAutoFit/>
          </a:bodyPr>
          <a:lstStyle/>
          <a:p>
            <a:pPr algn="just">
              <a:lnSpc>
                <a:spcPct val="150000"/>
              </a:lnSpc>
              <a:spcAft>
                <a:spcPts val="0"/>
              </a:spcAft>
              <a:tabLst>
                <a:tab pos="1890395" algn="l"/>
              </a:tabLst>
            </a:pPr>
            <a:r>
              <a:rPr lang="zh-CN" altLang="zh-CN" sz="2600" b="1" kern="100" dirty="0">
                <a:solidFill>
                  <a:srgbClr val="C00000"/>
                </a:solidFill>
                <a:latin typeface="Times New Roman" panose="02020603050405020304"/>
                <a:ea typeface="黑体" panose="02010609060101010101" pitchFamily="49" charset="-122"/>
                <a:cs typeface="Times New Roman" panose="02020603050405020304"/>
              </a:rPr>
              <a:t>提示　</a:t>
            </a:r>
            <a:r>
              <a:rPr lang="zh-CN" altLang="zh-CN" sz="2600" kern="100" dirty="0">
                <a:solidFill>
                  <a:srgbClr val="3333FF"/>
                </a:solidFill>
                <a:latin typeface="Times New Roman" panose="02020603050405020304"/>
                <a:ea typeface="华文细黑" panose="02010600040101010101"/>
                <a:cs typeface="Times New Roman" panose="02020603050405020304"/>
              </a:rPr>
              <a:t>由于景点太多，仅是孤立地写出特征，也可能会失之分散，给人一种凌乱之感。作者注意了景点间的联系。</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①</a:t>
            </a:r>
            <a:r>
              <a:rPr lang="zh-CN" altLang="zh-CN" sz="2600" kern="100" dirty="0">
                <a:solidFill>
                  <a:srgbClr val="3333FF"/>
                </a:solidFill>
                <a:latin typeface="Times New Roman" panose="02020603050405020304"/>
                <a:ea typeface="华文细黑" panose="02010600040101010101"/>
                <a:cs typeface="Times New Roman" panose="02020603050405020304"/>
              </a:rPr>
              <a:t>各处景物虽千姿百态，但又均有山与江水相互生发辉映的描写，构成整体背景，使景物在多样中见统一</a:t>
            </a:r>
            <a:r>
              <a:rPr lang="zh-CN" altLang="zh-CN" sz="2600" kern="100" dirty="0" smtClean="0">
                <a:solidFill>
                  <a:srgbClr val="3333FF"/>
                </a:solidFill>
                <a:latin typeface="Times New Roman" panose="02020603050405020304"/>
                <a:ea typeface="华文细黑" panose="02010600040101010101"/>
                <a:cs typeface="Times New Roman" panose="02020603050405020304"/>
              </a:rPr>
              <a:t>。</a:t>
            </a:r>
            <a:endParaRPr lang="en-US" altLang="zh-CN" sz="2600" kern="100" dirty="0" smtClean="0">
              <a:solidFill>
                <a:srgbClr val="3333FF"/>
              </a:solidFill>
              <a:latin typeface="Times New Roman" panose="02020603050405020304"/>
              <a:ea typeface="华文细黑" panose="02010600040101010101"/>
              <a:cs typeface="Times New Roman" panose="02020603050405020304"/>
            </a:endParaRPr>
          </a:p>
          <a:p>
            <a:pPr algn="just">
              <a:lnSpc>
                <a:spcPct val="150000"/>
              </a:lnSpc>
              <a:spcAft>
                <a:spcPts val="0"/>
              </a:spcAft>
              <a:tabLst>
                <a:tab pos="1890395" algn="l"/>
              </a:tabLst>
            </a:pPr>
            <a:r>
              <a:rPr lang="en-US" altLang="zh-CN" sz="2600" kern="100" dirty="0" smtClean="0">
                <a:solidFill>
                  <a:srgbClr val="3333FF"/>
                </a:solidFill>
                <a:latin typeface="宋体" panose="02010600030101010101" pitchFamily="2" charset="-122"/>
                <a:ea typeface="华文细黑" panose="02010600040101010101"/>
                <a:cs typeface="Times New Roman" panose="02020603050405020304"/>
              </a:rPr>
              <a:t>②</a:t>
            </a:r>
            <a:r>
              <a:rPr lang="zh-CN" altLang="zh-CN" sz="2600" kern="100" dirty="0">
                <a:solidFill>
                  <a:srgbClr val="3333FF"/>
                </a:solidFill>
                <a:latin typeface="Times New Roman" panose="02020603050405020304"/>
                <a:ea typeface="华文细黑" panose="02010600040101010101"/>
                <a:cs typeface="Times New Roman" panose="02020603050405020304"/>
              </a:rPr>
              <a:t>是注意各景点地理位置上的联系。文章屡次写江流和船行，即在分散的景点中贯以线索。写澎浪矶和小孤山，</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二山东西相望</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，写大孤山时又与小孤山作比，更见出其间联系，从而由各景点共同组成一幅长江山水图</a:t>
            </a:r>
            <a:r>
              <a:rPr lang="zh-CN" altLang="zh-CN" sz="2600" kern="100" dirty="0" smtClean="0">
                <a:solidFill>
                  <a:srgbClr val="3333FF"/>
                </a:solidFill>
                <a:latin typeface="Times New Roman" panose="02020603050405020304"/>
                <a:ea typeface="华文细黑" panose="02010600040101010101"/>
                <a:cs typeface="Times New Roman" panose="02020603050405020304"/>
              </a:rPr>
              <a:t>。</a:t>
            </a:r>
            <a:endParaRPr lang="en-US" altLang="zh-CN" sz="2600" kern="100" dirty="0" smtClean="0">
              <a:solidFill>
                <a:srgbClr val="3333FF"/>
              </a:solidFill>
              <a:latin typeface="Times New Roman" panose="02020603050405020304"/>
              <a:ea typeface="华文细黑" panose="02010600040101010101"/>
              <a:cs typeface="Times New Roman" panose="02020603050405020304"/>
            </a:endParaRPr>
          </a:p>
          <a:p>
            <a:pPr algn="just">
              <a:lnSpc>
                <a:spcPct val="150000"/>
              </a:lnSpc>
              <a:spcAft>
                <a:spcPts val="0"/>
              </a:spcAft>
              <a:tabLst>
                <a:tab pos="1890395" algn="l"/>
              </a:tabLst>
            </a:pPr>
            <a:r>
              <a:rPr lang="en-US" altLang="zh-CN" sz="2600" kern="100" dirty="0" smtClean="0">
                <a:solidFill>
                  <a:srgbClr val="3333FF"/>
                </a:solidFill>
                <a:latin typeface="宋体" panose="02010600030101010101" pitchFamily="2" charset="-122"/>
                <a:ea typeface="华文细黑" panose="02010600040101010101"/>
                <a:cs typeface="Times New Roman" panose="02020603050405020304"/>
              </a:rPr>
              <a:t>③</a:t>
            </a:r>
            <a:r>
              <a:rPr lang="zh-CN" altLang="zh-CN" sz="2600" kern="100" dirty="0">
                <a:solidFill>
                  <a:srgbClr val="3333FF"/>
                </a:solidFill>
                <a:latin typeface="Times New Roman" panose="02020603050405020304"/>
                <a:ea typeface="华文细黑" panose="02010600040101010101"/>
                <a:cs typeface="Times New Roman" panose="02020603050405020304"/>
              </a:rPr>
              <a:t>在写景的过程中，作者善于通过改变观察角度和观察点来进行描绘，将一幅幅立体可感的长江山水图展现在读者面前。如写烽火矶时，有舟中的远望；有抛江过其下的近观，又有一石</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杰然特起</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的特定镜头。写小孤山亦有</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自数十里外望之</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的远望，</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愈近愈秀</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的近观，</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冬夏晴雨</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不同季节的变化，对小孤山的描写，观察角度和观察点的灵活多变，充分地展现了山水景物的千姿百态。</a:t>
            </a:r>
            <a:endParaRPr lang="zh-CN" altLang="zh-CN" sz="2600" kern="100" dirty="0">
              <a:solidFill>
                <a:srgbClr val="3333FF"/>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75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5047" y="44624"/>
            <a:ext cx="11518253" cy="6694140"/>
          </a:xfrm>
          <a:prstGeom prst="rect">
            <a:avLst/>
          </a:prstGeom>
        </p:spPr>
        <p:txBody>
          <a:bodyPr>
            <a:spAutoFit/>
          </a:bodyPr>
          <a:lstStyle/>
          <a:p>
            <a:pPr algn="just">
              <a:lnSpc>
                <a:spcPct val="150000"/>
              </a:lnSpc>
              <a:spcAft>
                <a:spcPts val="0"/>
              </a:spcAft>
              <a:tabLst>
                <a:tab pos="1890395" algn="l"/>
              </a:tabLst>
            </a:pPr>
            <a:r>
              <a:rPr lang="zh-CN" altLang="zh-CN" sz="2600" kern="100" dirty="0">
                <a:latin typeface="Times New Roman" panose="02020603050405020304"/>
                <a:ea typeface="华文细黑" panose="02010600040101010101"/>
                <a:cs typeface="Times New Roman" panose="02020603050405020304"/>
              </a:rPr>
              <a:t>三、作者是怎样融情入景，显露自己的心境的？</a:t>
            </a:r>
            <a:endParaRPr lang="zh-CN" altLang="zh-CN" sz="260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600" b="1" kern="100" dirty="0">
                <a:solidFill>
                  <a:srgbClr val="C00000"/>
                </a:solidFill>
                <a:latin typeface="Times New Roman" panose="02020603050405020304"/>
                <a:ea typeface="黑体" panose="02010609060101010101" pitchFamily="49" charset="-122"/>
                <a:cs typeface="Times New Roman" panose="02020603050405020304"/>
              </a:rPr>
              <a:t>提示　</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①</a:t>
            </a:r>
            <a:r>
              <a:rPr lang="zh-CN" altLang="zh-CN" sz="2600" kern="100" dirty="0">
                <a:solidFill>
                  <a:srgbClr val="3333FF"/>
                </a:solidFill>
                <a:latin typeface="Times New Roman" panose="02020603050405020304"/>
                <a:ea typeface="华文细黑" panose="02010600040101010101"/>
                <a:cs typeface="Times New Roman" panose="02020603050405020304"/>
              </a:rPr>
              <a:t>写孤石。</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又有一石，不附山，杰然特起，高百余尺</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山有万状，石有万种，作者为什么偏偏只写</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不附山，杰然特起</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之石呢？我们自然会想到受南宋朝廷主和派排挤、打击，仍不改恢复之志的诗人的孤傲情怀</a:t>
            </a:r>
            <a:r>
              <a:rPr lang="zh-CN" altLang="zh-CN" sz="2600" kern="100" dirty="0" smtClean="0">
                <a:solidFill>
                  <a:srgbClr val="3333FF"/>
                </a:solidFill>
                <a:latin typeface="Times New Roman" panose="02020603050405020304"/>
                <a:ea typeface="华文细黑" panose="02010600040101010101"/>
                <a:cs typeface="Times New Roman" panose="02020603050405020304"/>
              </a:rPr>
              <a:t>。</a:t>
            </a:r>
            <a:endParaRPr lang="en-US" altLang="zh-CN" sz="2600" kern="100" dirty="0" smtClean="0">
              <a:solidFill>
                <a:srgbClr val="3333FF"/>
              </a:solidFill>
              <a:latin typeface="Times New Roman" panose="02020603050405020304"/>
              <a:ea typeface="华文细黑" panose="02010600040101010101"/>
              <a:cs typeface="Times New Roman" panose="02020603050405020304"/>
            </a:endParaRPr>
          </a:p>
          <a:p>
            <a:pPr algn="just">
              <a:lnSpc>
                <a:spcPct val="150000"/>
              </a:lnSpc>
              <a:spcAft>
                <a:spcPts val="0"/>
              </a:spcAft>
              <a:tabLst>
                <a:tab pos="1890395" algn="l"/>
              </a:tabLst>
            </a:pPr>
            <a:r>
              <a:rPr lang="en-US" altLang="zh-CN" sz="2600" kern="100" dirty="0" smtClean="0">
                <a:solidFill>
                  <a:srgbClr val="3333FF"/>
                </a:solidFill>
                <a:latin typeface="宋体" panose="02010600030101010101" pitchFamily="2" charset="-122"/>
                <a:ea typeface="华文细黑" panose="02010600040101010101"/>
                <a:cs typeface="Times New Roman" panose="02020603050405020304"/>
              </a:rPr>
              <a:t>②</a:t>
            </a:r>
            <a:r>
              <a:rPr lang="zh-CN" altLang="zh-CN" sz="2600" kern="100" dirty="0">
                <a:solidFill>
                  <a:srgbClr val="3333FF"/>
                </a:solidFill>
                <a:latin typeface="Times New Roman" panose="02020603050405020304"/>
                <a:ea typeface="华文细黑" panose="02010600040101010101"/>
                <a:cs typeface="Times New Roman" panose="02020603050405020304"/>
              </a:rPr>
              <a:t>泊沙夹，游小孤山中庙宇，</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徙倚久之而归</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徙倚久之</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，绝不仅仅只是想多看几眼风景，更是表达了面对半壁江山百感交集的复杂心绪</a:t>
            </a:r>
            <a:r>
              <a:rPr lang="zh-CN" altLang="zh-CN" sz="2600" kern="100" dirty="0" smtClean="0">
                <a:solidFill>
                  <a:srgbClr val="3333FF"/>
                </a:solidFill>
                <a:latin typeface="Times New Roman" panose="02020603050405020304"/>
                <a:ea typeface="华文细黑" panose="02010600040101010101"/>
                <a:cs typeface="Times New Roman" panose="02020603050405020304"/>
              </a:rPr>
              <a:t>。</a:t>
            </a:r>
            <a:endParaRPr lang="en-US" altLang="zh-CN" sz="2600" kern="100" dirty="0" smtClean="0">
              <a:solidFill>
                <a:srgbClr val="3333FF"/>
              </a:solidFill>
              <a:latin typeface="Times New Roman" panose="02020603050405020304"/>
              <a:ea typeface="华文细黑" panose="02010600040101010101"/>
              <a:cs typeface="Times New Roman" panose="02020603050405020304"/>
            </a:endParaRPr>
          </a:p>
          <a:p>
            <a:pPr algn="just">
              <a:lnSpc>
                <a:spcPct val="150000"/>
              </a:lnSpc>
              <a:spcAft>
                <a:spcPts val="0"/>
              </a:spcAft>
              <a:tabLst>
                <a:tab pos="1890395" algn="l"/>
              </a:tabLst>
            </a:pPr>
            <a:r>
              <a:rPr lang="en-US" altLang="zh-CN" sz="2600" kern="100" dirty="0" smtClean="0">
                <a:solidFill>
                  <a:srgbClr val="3333FF"/>
                </a:solidFill>
                <a:latin typeface="宋体" panose="02010600030101010101" pitchFamily="2" charset="-122"/>
                <a:ea typeface="华文细黑" panose="02010600040101010101"/>
                <a:cs typeface="Times New Roman" panose="02020603050405020304"/>
              </a:rPr>
              <a:t>③</a:t>
            </a:r>
            <a:r>
              <a:rPr lang="zh-CN" altLang="zh-CN" sz="2600" kern="100" dirty="0">
                <a:solidFill>
                  <a:srgbClr val="3333FF"/>
                </a:solidFill>
                <a:latin typeface="Times New Roman" panose="02020603050405020304"/>
                <a:ea typeface="华文细黑" panose="02010600040101010101"/>
                <a:cs typeface="Times New Roman" panose="02020603050405020304"/>
              </a:rPr>
              <a:t>写</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俊鹘抟水禽</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。作者所感叹的不仅仅是</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俊鹘抟水禽</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吧？联系陆游的理想抱负及前半生的经历，我们可以联想到诗人此时多么希望南宋的将士个个像俊鹘，希望南宋抗金的斗争像俊鹘抟水禽一样威武雄壮，动人心魄</a:t>
            </a:r>
            <a:r>
              <a:rPr lang="zh-CN" altLang="zh-CN" sz="2600" kern="100" dirty="0" smtClean="0">
                <a:solidFill>
                  <a:srgbClr val="3333FF"/>
                </a:solidFill>
                <a:latin typeface="Times New Roman" panose="02020603050405020304"/>
                <a:ea typeface="华文细黑" panose="02010600040101010101"/>
                <a:cs typeface="Times New Roman" panose="02020603050405020304"/>
              </a:rPr>
              <a:t>。</a:t>
            </a:r>
            <a:endParaRPr lang="en-US" altLang="zh-CN" sz="2600" kern="100" dirty="0" smtClean="0">
              <a:solidFill>
                <a:srgbClr val="3333FF"/>
              </a:solidFill>
              <a:latin typeface="Times New Roman" panose="02020603050405020304"/>
              <a:ea typeface="华文细黑" panose="02010600040101010101"/>
              <a:cs typeface="Times New Roman" panose="02020603050405020304"/>
            </a:endParaRPr>
          </a:p>
          <a:p>
            <a:pPr algn="just">
              <a:lnSpc>
                <a:spcPct val="150000"/>
              </a:lnSpc>
              <a:spcAft>
                <a:spcPts val="0"/>
              </a:spcAft>
              <a:tabLst>
                <a:tab pos="1890395" algn="l"/>
              </a:tabLst>
            </a:pPr>
            <a:r>
              <a:rPr lang="en-US" altLang="zh-CN" sz="2600" kern="100" dirty="0" smtClean="0">
                <a:solidFill>
                  <a:srgbClr val="3333FF"/>
                </a:solidFill>
                <a:latin typeface="宋体" panose="02010600030101010101" pitchFamily="2" charset="-122"/>
                <a:ea typeface="华文细黑" panose="02010600040101010101"/>
                <a:cs typeface="Times New Roman" panose="02020603050405020304"/>
              </a:rPr>
              <a:t>④</a:t>
            </a:r>
            <a:r>
              <a:rPr lang="zh-CN" altLang="zh-CN" sz="2600" kern="100" dirty="0">
                <a:solidFill>
                  <a:srgbClr val="3333FF"/>
                </a:solidFill>
                <a:latin typeface="Times New Roman" panose="02020603050405020304"/>
                <a:ea typeface="华文细黑" panose="02010600040101010101"/>
                <a:cs typeface="Times New Roman" panose="02020603050405020304"/>
              </a:rPr>
              <a:t>江水清浊分明，</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合处如引绳，不相乱</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。作者在文中写江水清浊，隐喻主战和主和两派的势不两立。</a:t>
            </a:r>
            <a:r>
              <a:rPr lang="en-US" altLang="zh-CN" sz="2600" kern="100" dirty="0">
                <a:solidFill>
                  <a:srgbClr val="3333FF"/>
                </a:solidFill>
                <a:latin typeface="Times New Roman" panose="02020603050405020304"/>
                <a:ea typeface="华文细黑" panose="02010600040101010101"/>
                <a:cs typeface="Courier New" panose="02070309020205020404"/>
              </a:rPr>
              <a:t> </a:t>
            </a:r>
            <a:endParaRPr lang="zh-CN" altLang="zh-CN" sz="2600" kern="100" dirty="0">
              <a:solidFill>
                <a:srgbClr val="3333FF"/>
              </a:solidFill>
              <a:effectLst/>
              <a:latin typeface="宋体" panose="02010600030101010101" pitchFamily="2" charset="-122"/>
              <a:cs typeface="Courier New" panose="02070309020205020404"/>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0343678" y="6669360"/>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9" name="圆角矩形 8">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blinds(horizontal)">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blinds(horizontal)">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4">
                                            <p:txEl>
                                              <p:pRg st="1" end="1"/>
                                            </p:txEl>
                                          </p:spTgt>
                                        </p:tgtEl>
                                      </p:cBhvr>
                                    </p:animEffect>
                                    <p:set>
                                      <p:cBhvr>
                                        <p:cTn id="27" dur="1" fill="hold">
                                          <p:stCondLst>
                                            <p:cond delay="499"/>
                                          </p:stCondLst>
                                        </p:cTn>
                                        <p:tgtEl>
                                          <p:spTgt spid="4">
                                            <p:txEl>
                                              <p:pRg st="1" end="1"/>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4">
                                            <p:txEl>
                                              <p:pRg st="2" end="2"/>
                                            </p:txEl>
                                          </p:spTgt>
                                        </p:tgtEl>
                                      </p:cBhvr>
                                    </p:animEffect>
                                    <p:set>
                                      <p:cBhvr>
                                        <p:cTn id="30" dur="1" fill="hold">
                                          <p:stCondLst>
                                            <p:cond delay="499"/>
                                          </p:stCondLst>
                                        </p:cTn>
                                        <p:tgtEl>
                                          <p:spTgt spid="4">
                                            <p:txEl>
                                              <p:pRg st="2" end="2"/>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4">
                                            <p:txEl>
                                              <p:pRg st="3" end="3"/>
                                            </p:txEl>
                                          </p:spTgt>
                                        </p:tgtEl>
                                      </p:cBhvr>
                                    </p:animEffect>
                                    <p:set>
                                      <p:cBhvr>
                                        <p:cTn id="33" dur="1" fill="hold">
                                          <p:stCondLst>
                                            <p:cond delay="499"/>
                                          </p:stCondLst>
                                        </p:cTn>
                                        <p:tgtEl>
                                          <p:spTgt spid="4">
                                            <p:txEl>
                                              <p:pRg st="3" end="3"/>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4">
                                            <p:txEl>
                                              <p:pRg st="4" end="4"/>
                                            </p:txEl>
                                          </p:spTgt>
                                        </p:tgtEl>
                                      </p:cBhvr>
                                    </p:animEffect>
                                    <p:set>
                                      <p:cBhvr>
                                        <p:cTn id="36" dur="1" fill="hold">
                                          <p:stCondLst>
                                            <p:cond delay="499"/>
                                          </p:stCondLst>
                                        </p:cTn>
                                        <p:tgtEl>
                                          <p:spTgt spid="4">
                                            <p:txEl>
                                              <p:pRg st="4" end="4"/>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4" grpId="0" uiExpand="1"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文本拓展　　　　　　　　　　　　　　　　　　　　　         </a:t>
            </a:r>
            <a:r>
              <a:rPr lang="zh-CN" altLang="en-US" sz="2400" b="1" kern="0" dirty="0" smtClean="0">
                <a:solidFill>
                  <a:schemeClr val="bg1"/>
                </a:solidFill>
                <a:latin typeface="华文新魏" panose="02010800040101010101" pitchFamily="2" charset="-122"/>
                <a:ea typeface="华文新魏" panose="02010800040101010101" pitchFamily="2" charset="-122"/>
              </a:rPr>
              <a:t>掬</a:t>
            </a:r>
            <a:r>
              <a:rPr lang="zh-CN" altLang="en-US" sz="2400" b="1" kern="0" dirty="0">
                <a:solidFill>
                  <a:schemeClr val="bg1"/>
                </a:solidFill>
                <a:latin typeface="华文新魏" panose="02010800040101010101" pitchFamily="2" charset="-122"/>
                <a:ea typeface="华文新魏" panose="02010800040101010101" pitchFamily="2" charset="-122"/>
              </a:rPr>
              <a:t>水月在手，弄花香满衣</a:t>
            </a:r>
            <a:endParaRPr lang="zh-CN" altLang="en-US" sz="2400" b="1" kern="0" dirty="0">
              <a:solidFill>
                <a:schemeClr val="bg1"/>
              </a:solidFill>
              <a:latin typeface="华文新魏" panose="02010800040101010101" pitchFamily="2" charset="-122"/>
              <a:ea typeface="华文新魏" panose="02010800040101010101" pitchFamily="2" charset="-122"/>
            </a:endParaRPr>
          </a:p>
        </p:txBody>
      </p:sp>
      <p:sp>
        <p:nvSpPr>
          <p:cNvPr id="6" name="矩形 5"/>
          <p:cNvSpPr/>
          <p:nvPr/>
        </p:nvSpPr>
        <p:spPr>
          <a:xfrm>
            <a:off x="311708" y="571480"/>
            <a:ext cx="11688154" cy="6163226"/>
          </a:xfrm>
          <a:prstGeom prst="rect">
            <a:avLst/>
          </a:prstGeom>
        </p:spPr>
        <p:txBody>
          <a:bodyPr>
            <a:spAutoFit/>
          </a:bodyPr>
          <a:lstStyle/>
          <a:p>
            <a:pPr algn="just">
              <a:lnSpc>
                <a:spcPct val="150000"/>
              </a:lnSpc>
              <a:spcAft>
                <a:spcPts val="0"/>
              </a:spcAft>
              <a:tabLst>
                <a:tab pos="1890395" algn="l"/>
              </a:tabLst>
            </a:pPr>
            <a:r>
              <a:rPr lang="zh-CN" altLang="en-US" sz="2800" b="1" dirty="0" smtClean="0">
                <a:solidFill>
                  <a:srgbClr val="3333FF"/>
                </a:solidFill>
                <a:latin typeface="微软雅黑" panose="020B0503020204020204" pitchFamily="34" charset="-122"/>
                <a:ea typeface="微软雅黑" panose="020B0503020204020204" pitchFamily="34" charset="-122"/>
              </a:rPr>
              <a:t>一、阅读延伸</a:t>
            </a:r>
            <a:endParaRPr lang="zh-CN" altLang="zh-CN" sz="2800" b="1" dirty="0" smtClean="0">
              <a:solidFill>
                <a:srgbClr val="3333FF"/>
              </a:solidFill>
              <a:latin typeface="微软雅黑" panose="020B0503020204020204" pitchFamily="34" charset="-122"/>
              <a:ea typeface="微软雅黑" panose="020B0503020204020204" pitchFamily="34" charset="-122"/>
            </a:endParaRPr>
          </a:p>
          <a:p>
            <a:pPr>
              <a:lnSpc>
                <a:spcPts val="4700"/>
              </a:lnSpc>
            </a:pPr>
            <a:r>
              <a:rPr lang="en-US" altLang="zh-CN" sz="2800" dirty="0" smtClean="0">
                <a:latin typeface="Times New Roman" panose="02020603050405020304" pitchFamily="18" charset="0"/>
                <a:ea typeface="华文细黑" panose="02010600040101010101" pitchFamily="2" charset="-122"/>
                <a:cs typeface="Times New Roman" panose="02020603050405020304" pitchFamily="18" charset="0"/>
              </a:rPr>
              <a:t>				</a:t>
            </a:r>
            <a:r>
              <a:rPr lang="zh-CN" altLang="en-US" sz="2800" b="1" dirty="0" smtClean="0">
                <a:solidFill>
                  <a:srgbClr val="C00000"/>
                </a:solidFill>
                <a:latin typeface="Times New Roman" panose="02020603050405020304" pitchFamily="18" charset="0"/>
                <a:ea typeface="华文细黑" panose="02010600040101010101" pitchFamily="2" charset="-122"/>
                <a:cs typeface="Times New Roman" panose="02020603050405020304" pitchFamily="18" charset="0"/>
              </a:rPr>
              <a:t>我读</a:t>
            </a:r>
            <a:r>
              <a:rPr lang="en-US" altLang="zh-CN" sz="2800" b="1" dirty="0" smtClean="0">
                <a:solidFill>
                  <a:srgbClr val="C00000"/>
                </a:solidFill>
                <a:latin typeface="Times New Roman" panose="02020603050405020304" pitchFamily="18" charset="0"/>
                <a:ea typeface="华文细黑" panose="02010600040101010101" pitchFamily="2" charset="-122"/>
                <a:cs typeface="Times New Roman" panose="02020603050405020304" pitchFamily="18" charset="0"/>
              </a:rPr>
              <a:t>《</a:t>
            </a:r>
            <a:r>
              <a:rPr lang="zh-CN" altLang="en-US" sz="2800" b="1" dirty="0" smtClean="0">
                <a:solidFill>
                  <a:srgbClr val="C00000"/>
                </a:solidFill>
                <a:latin typeface="Times New Roman" panose="02020603050405020304" pitchFamily="18" charset="0"/>
                <a:ea typeface="华文细黑" panose="02010600040101010101" pitchFamily="2" charset="-122"/>
                <a:cs typeface="Times New Roman" panose="02020603050405020304" pitchFamily="18" charset="0"/>
              </a:rPr>
              <a:t>过小孤山大孤山</a:t>
            </a:r>
            <a:r>
              <a:rPr lang="en-US" altLang="zh-CN" sz="2800" b="1" dirty="0" smtClean="0">
                <a:solidFill>
                  <a:srgbClr val="C00000"/>
                </a:solidFill>
                <a:latin typeface="Times New Roman" panose="02020603050405020304" pitchFamily="18" charset="0"/>
                <a:ea typeface="华文细黑" panose="02010600040101010101" pitchFamily="2" charset="-122"/>
                <a:cs typeface="Times New Roman" panose="02020603050405020304" pitchFamily="18" charset="0"/>
              </a:rPr>
              <a:t>》</a:t>
            </a:r>
            <a:endParaRPr lang="en-US" altLang="zh-CN" sz="2800" b="1" dirty="0" smtClean="0">
              <a:solidFill>
                <a:srgbClr val="C00000"/>
              </a:solidFill>
              <a:latin typeface="Times New Roman" panose="02020603050405020304" pitchFamily="18" charset="0"/>
              <a:ea typeface="华文细黑" panose="02010600040101010101" pitchFamily="2" charset="-122"/>
              <a:cs typeface="Times New Roman" panose="02020603050405020304" pitchFamily="18" charset="0"/>
            </a:endParaRPr>
          </a:p>
          <a:p>
            <a:pPr>
              <a:lnSpc>
                <a:spcPts val="4700"/>
              </a:lnSpc>
            </a:pPr>
            <a:r>
              <a:rPr lang="zh-CN" altLang="en-US" sz="2800" dirty="0" smtClean="0">
                <a:latin typeface="Times New Roman" panose="02020603050405020304" pitchFamily="18" charset="0"/>
                <a:ea typeface="华文细黑" panose="02010600040101010101" pitchFamily="2" charset="-122"/>
                <a:cs typeface="Times New Roman" panose="02020603050405020304" pitchFamily="18" charset="0"/>
              </a:rPr>
              <a:t>        陆游一生坚持抗金主张，虽多次遭受投降派的打击，但爱国之志始终不渝，死时还念念不忘国家的统一，是南宋伟大的爱国诗人。有理想、有抱负的官员被贬在古代好像是常态。陆游的故乡山阴是块美地，素有</a:t>
            </a:r>
            <a:r>
              <a:rPr lang="en-US" sz="2800" dirty="0" smtClean="0">
                <a:latin typeface="Times New Roman" panose="02020603050405020304" pitchFamily="18" charset="0"/>
                <a:ea typeface="华文细黑" panose="02010600040101010101" pitchFamily="2" charset="-122"/>
                <a:cs typeface="Times New Roman" panose="02020603050405020304" pitchFamily="18" charset="0"/>
              </a:rPr>
              <a:t>“</a:t>
            </a:r>
            <a:r>
              <a:rPr lang="zh-CN" altLang="en-US" sz="2800" dirty="0" smtClean="0">
                <a:latin typeface="Times New Roman" panose="02020603050405020304" pitchFamily="18" charset="0"/>
                <a:ea typeface="华文细黑" panose="02010600040101010101" pitchFamily="2" charset="-122"/>
                <a:cs typeface="Times New Roman" panose="02020603050405020304" pitchFamily="18" charset="0"/>
              </a:rPr>
              <a:t>山阴道上，目不暇接</a:t>
            </a:r>
            <a:r>
              <a:rPr lang="en-US" sz="2800" dirty="0" smtClean="0">
                <a:latin typeface="Times New Roman" panose="02020603050405020304" pitchFamily="18" charset="0"/>
                <a:ea typeface="华文细黑" panose="02010600040101010101" pitchFamily="2" charset="-122"/>
                <a:cs typeface="Times New Roman" panose="02020603050405020304" pitchFamily="18" charset="0"/>
              </a:rPr>
              <a:t>”</a:t>
            </a:r>
            <a:r>
              <a:rPr lang="zh-CN" altLang="en-US" sz="2800" dirty="0" smtClean="0">
                <a:latin typeface="Times New Roman" panose="02020603050405020304" pitchFamily="18" charset="0"/>
                <a:ea typeface="华文细黑" panose="02010600040101010101" pitchFamily="2" charset="-122"/>
                <a:cs typeface="Times New Roman" panose="02020603050405020304" pitchFamily="18" charset="0"/>
              </a:rPr>
              <a:t>之誉，而夔州在当时是个蛮荒之地，诗人杜甫在此呆过两年，写了些清苦的好诗。陆游好像并不以此为逆，一路行来，途中以日记记行，遂成日记体游记</a:t>
            </a:r>
            <a:r>
              <a:rPr lang="en-US" altLang="zh-CN" sz="2800" dirty="0" smtClean="0">
                <a:latin typeface="Times New Roman" panose="02020603050405020304" pitchFamily="18" charset="0"/>
                <a:ea typeface="华文细黑" panose="02010600040101010101" pitchFamily="2" charset="-122"/>
                <a:cs typeface="Times New Roman" panose="02020603050405020304" pitchFamily="18" charset="0"/>
              </a:rPr>
              <a:t>《</a:t>
            </a:r>
            <a:r>
              <a:rPr lang="zh-CN" altLang="en-US" sz="2800" dirty="0" smtClean="0">
                <a:latin typeface="Times New Roman" panose="02020603050405020304" pitchFamily="18" charset="0"/>
                <a:ea typeface="华文细黑" panose="02010600040101010101" pitchFamily="2" charset="-122"/>
                <a:cs typeface="Times New Roman" panose="02020603050405020304" pitchFamily="18" charset="0"/>
              </a:rPr>
              <a:t>入蜀记</a:t>
            </a:r>
            <a:r>
              <a:rPr lang="en-US" altLang="zh-CN" sz="2800" dirty="0" smtClean="0">
                <a:latin typeface="Times New Roman" panose="02020603050405020304" pitchFamily="18" charset="0"/>
                <a:ea typeface="华文细黑" panose="02010600040101010101" pitchFamily="2" charset="-122"/>
                <a:cs typeface="Times New Roman" panose="02020603050405020304" pitchFamily="18" charset="0"/>
              </a:rPr>
              <a:t>》</a:t>
            </a:r>
            <a:r>
              <a:rPr lang="zh-CN" altLang="en-US" sz="2800" dirty="0" smtClean="0">
                <a:latin typeface="Times New Roman" panose="02020603050405020304" pitchFamily="18" charset="0"/>
                <a:ea typeface="华文细黑" panose="02010600040101010101" pitchFamily="2" charset="-122"/>
                <a:cs typeface="Times New Roman" panose="02020603050405020304" pitchFamily="18" charset="0"/>
              </a:rPr>
              <a:t>，本文选了其中两则，读之全无沮丧之情，反而感觉乐在山水之间，其可怪也欤？不怪。山阴再美，但熟悉的地方没有风景，夔州再险，却有未知新世界的诱惑。</a:t>
            </a:r>
            <a:endParaRPr lang="en-US" altLang="zh-CN" sz="2800" kern="100" dirty="0" smtClean="0">
              <a:latin typeface="Times New Roman" panose="02020603050405020304" pitchFamily="18" charset="0"/>
              <a:ea typeface="华文细黑" panose="0201060004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65852" y="142852"/>
            <a:ext cx="11810248" cy="6072230"/>
          </a:xfrm>
        </p:spPr>
        <p:txBody>
          <a:bodyPr/>
          <a:lstStyle/>
          <a:p>
            <a:pPr indent="720090"/>
            <a:r>
              <a:rPr lang="zh-CN" altLang="en-US" dirty="0" smtClean="0"/>
              <a:t>文章开篇就写烽火矶，写列置的烽燧，可惜这极具暗示性的字眼并没有让我马上想起硝烟弥漫的战场，想起陆游</a:t>
            </a:r>
            <a:r>
              <a:rPr lang="en-US" altLang="zh-CN" dirty="0" smtClean="0"/>
              <a:t>《</a:t>
            </a:r>
            <a:r>
              <a:rPr lang="zh-CN" altLang="en-US" dirty="0" smtClean="0"/>
              <a:t>书愤</a:t>
            </a:r>
            <a:r>
              <a:rPr lang="en-US" altLang="zh-CN" dirty="0" smtClean="0"/>
              <a:t>》“</a:t>
            </a:r>
            <a:r>
              <a:rPr lang="zh-CN" altLang="en-US" dirty="0" smtClean="0"/>
              <a:t>楼船夜雪瓜洲渡，铁马秋风大散关”，而是想起周幽王为博褒姒一笑的“烽火戏诸侯”的故事，在历史上反面教材总比正面教材更能让人记忆犹新。</a:t>
            </a:r>
            <a:endParaRPr lang="zh-CN" altLang="en-US" dirty="0" smtClean="0"/>
          </a:p>
          <a:p>
            <a:pPr indent="720090"/>
            <a:r>
              <a:rPr lang="zh-CN" altLang="en-US" dirty="0" smtClean="0"/>
              <a:t>古人写景笔力深厚，在于简省传神，殊为不易。写烽火矶“嵌岩窦穴，怪奇万状，色泽莹润”，写峭石“杰然特起”，“丹藤翠蔓，罗络其上，如宝装屏风”，写小孤山“碧峰巉然孤起，上干云霄”，写彭浪矶“虽无风，亦浪涌，盖以此得名也”，写大孤山</a:t>
            </a:r>
            <a:r>
              <a:rPr lang="en-US" dirty="0" smtClean="0"/>
              <a:t>“</a:t>
            </a:r>
            <a:r>
              <a:rPr lang="zh-CN" altLang="en-US" dirty="0" smtClean="0"/>
              <a:t>四际渺弥皆大江，望之如浮水面</a:t>
            </a:r>
            <a:r>
              <a:rPr lang="en-US" dirty="0" smtClean="0"/>
              <a:t>”</a:t>
            </a:r>
            <a:r>
              <a:rPr lang="zh-CN" altLang="en-US" dirty="0" smtClean="0"/>
              <a:t>，只寥寥几笔抓住景物特征，使之如在目前。古人写景好像拍风景片，把镜头从远推近，从宏观到特写，为我们展现一幅完整的山水图。</a:t>
            </a:r>
            <a:endParaRPr lang="zh-CN"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        小孤山自然景观峭拔秀丽，可惜人文景观荒残，没有楼观亭榭，古人建楼目的在乎</a:t>
            </a:r>
            <a:r>
              <a:rPr lang="en-US" dirty="0" smtClean="0"/>
              <a:t>“</a:t>
            </a:r>
            <a:r>
              <a:rPr lang="zh-CN" altLang="en-US" dirty="0" smtClean="0"/>
              <a:t>欲穷千里目</a:t>
            </a:r>
            <a:r>
              <a:rPr lang="en-US" dirty="0" smtClean="0"/>
              <a:t>”</a:t>
            </a:r>
            <a:r>
              <a:rPr lang="zh-CN" altLang="en-US" dirty="0" smtClean="0"/>
              <a:t>。设亭的目的似乎更有深意：正如杜牧在山行中突然发现了红叶而停下去看整座山的脚步，用</a:t>
            </a:r>
            <a:r>
              <a:rPr lang="en-US" dirty="0" smtClean="0"/>
              <a:t>“</a:t>
            </a:r>
            <a:r>
              <a:rPr lang="zh-CN" altLang="en-US" dirty="0" smtClean="0"/>
              <a:t>霜叶红于二月花</a:t>
            </a:r>
            <a:r>
              <a:rPr lang="en-US" dirty="0" smtClean="0"/>
              <a:t>”</a:t>
            </a:r>
            <a:r>
              <a:rPr lang="zh-CN" altLang="en-US" dirty="0" smtClean="0"/>
              <a:t>定格了一个瞬间的永恒；就像苏轼问“与谁同坐？明月清风我”。在赶路的时候，真的需要停一停。停下来看山，你才会相看两不厌，才会看出这山也许是个女神。苏轼诗有“舟中估客莫漫狂，小姑前年嫁彭郎”，真是写得有情趣和韵味。“小孤”和“小姑”，“彭浪”和“彭郎”就地取材，虚实结合，谐音谑趣，笔意空灵。而陆游居然去考证小孤庙中是否有彭郎像，彭郎庙中是否有小姑，自然是失望而归，着实可</a:t>
            </a:r>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165" y="428604"/>
            <a:ext cx="11501519" cy="5929354"/>
          </a:xfrm>
        </p:spPr>
        <p:txBody>
          <a:bodyPr/>
          <a:lstStyle/>
          <a:p>
            <a:r>
              <a:rPr lang="zh-CN" altLang="en-US" dirty="0" smtClean="0"/>
              <a:t>爱，但又少了点浪漫，也差点女人缘，错，错，错。林黛玉就不欣赏放翁的诗，认为不可多读。今人舒婷在过巫山神女峰时并不像我那样去看这山峰到底像不像一个美女，而是站在船尾劝她：“与其在悬崖苦等千年，不如在爱人肩头痛哭一晚。”高明！</a:t>
            </a:r>
            <a:endParaRPr lang="zh-CN" altLang="en-US" dirty="0" smtClean="0"/>
          </a:p>
          <a:p>
            <a:r>
              <a:rPr lang="zh-CN" altLang="en-US" dirty="0" smtClean="0"/>
              <a:t>        余以为陆游才情不如苏轼，但愿学焉，苏子咏西湖：“水光潋滟晴方好，山色空濛雨亦奇；若把西湖比西子，淡妆浓抹总相宜。”陆游也写微雨中的小孤山，在烟雨空濛中徘徊不忍离去，不为观景，更多的是排解一种心情。如同今人唱的：“小雨来的正是时候！”</a:t>
            </a:r>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165" y="142852"/>
            <a:ext cx="11501519" cy="6072230"/>
          </a:xfrm>
        </p:spPr>
        <p:txBody>
          <a:bodyPr/>
          <a:lstStyle/>
          <a:p>
            <a:r>
              <a:rPr lang="zh-CN" altLang="en-US" dirty="0" smtClean="0"/>
              <a:t>        陆游四日半的游历，所见之景点多，杂记之，必然失之分散。写记游文章看似平常，写好实则不易。把所见之景一一细述，必然失之杂乱。文章如何做到丰富而不杂乱，简约而不寒伧，陆游此文可备参考。游历中所见之景，所遇之人甚多，如何不孤立地写，除抓住景物的特征之外，我想最重要的是文章要有文气，此气荡漾于字里行间，让读者能感受到作者的人格、个性、才情。陆游被梁任公赞为：“亘古男儿一放翁。”沧海横流处处彰显英雄本色。正如文中所记长江西路江水浑浊，要以杏仁澄之，过夕乃可饮。南江则极清澈，合处如引绳，不相乱。这不能不令人想起成语“泾渭分明”，陆游是不肯合污的，甚至感觉他有愿为“杏仁”的情怀。</a:t>
            </a:r>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7692" y="116632"/>
            <a:ext cx="11688154" cy="662554"/>
          </a:xfrm>
          <a:prstGeom prst="rect">
            <a:avLst/>
          </a:prstGeom>
        </p:spPr>
        <p:txBody>
          <a:bodyPr>
            <a:spAutoFit/>
          </a:bodyPr>
          <a:lstStyle/>
          <a:p>
            <a:pPr algn="just">
              <a:lnSpc>
                <a:spcPct val="150000"/>
              </a:lnSpc>
              <a:spcAft>
                <a:spcPts val="0"/>
              </a:spcAft>
              <a:tabLst>
                <a:tab pos="1890395" algn="l"/>
              </a:tabLst>
            </a:pPr>
            <a:r>
              <a:rPr lang="zh-CN" altLang="zh-CN" sz="2800" b="1" dirty="0" smtClean="0">
                <a:solidFill>
                  <a:srgbClr val="3333FF"/>
                </a:solidFill>
                <a:latin typeface="微软雅黑" panose="020B0503020204020204" pitchFamily="34" charset="-122"/>
                <a:ea typeface="微软雅黑" panose="020B0503020204020204" pitchFamily="34" charset="-122"/>
              </a:rPr>
              <a:t>二、</a:t>
            </a:r>
            <a:r>
              <a:rPr lang="zh-CN" altLang="zh-CN" sz="2800" b="1" smtClean="0">
                <a:solidFill>
                  <a:srgbClr val="3333FF"/>
                </a:solidFill>
                <a:latin typeface="微软雅黑" panose="020B0503020204020204" pitchFamily="34" charset="-122"/>
                <a:ea typeface="微软雅黑" panose="020B0503020204020204" pitchFamily="34" charset="-122"/>
              </a:rPr>
              <a:t>写作迁移</a:t>
            </a:r>
            <a:endParaRPr lang="zh-CN" altLang="zh-CN" sz="2800" b="1" dirty="0">
              <a:solidFill>
                <a:srgbClr val="3333FF"/>
              </a:solidFill>
              <a:latin typeface="微软雅黑" panose="020B0503020204020204" pitchFamily="34" charset="-122"/>
              <a:ea typeface="微软雅黑" panose="020B0503020204020204" pitchFamily="34" charset="-122"/>
            </a:endParaRPr>
          </a:p>
        </p:txBody>
      </p:sp>
      <p:sp>
        <p:nvSpPr>
          <p:cNvPr id="4" name="矩形 3"/>
          <p:cNvSpPr/>
          <p:nvPr/>
        </p:nvSpPr>
        <p:spPr>
          <a:xfrm>
            <a:off x="263720" y="836712"/>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角度</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178084" y="1482003"/>
            <a:ext cx="11749770" cy="2595069"/>
          </a:xfrm>
          <a:prstGeom prst="rect">
            <a:avLst/>
          </a:prstGeom>
        </p:spPr>
        <p:txBody>
          <a:bodyPr>
            <a:spAutoFit/>
          </a:bodyPr>
          <a:lstStyle/>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对比是写作中的一种常用的手法。它通常将不同事物或同一事物的不同的两面列举出来，加以对照，突出矛盾双方最本质的特征，使形象更加鲜明，起到相反相成的艺术效果。</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借鉴《过小孤山大孤山》的对比手法，写一个片段。</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1" action="ppaction://hlinksldjump"/>
          </p:cNvPr>
          <p:cNvSpPr/>
          <p:nvPr/>
        </p:nvSpPr>
        <p:spPr>
          <a:xfrm>
            <a:off x="10271670"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8" name="圆角矩形 7">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321836" y="981429"/>
            <a:ext cx="11457851" cy="5180393"/>
          </a:xfrm>
          <a:prstGeom prst="rect">
            <a:avLst/>
          </a:prstGeom>
        </p:spPr>
        <p:txBody>
          <a:bodyPr>
            <a:spAutoFit/>
          </a:bodyPr>
          <a:lstStyle/>
          <a:p>
            <a:pPr algn="just">
              <a:lnSpc>
                <a:spcPct val="150000"/>
              </a:lnSpc>
              <a:spcAft>
                <a:spcPts val="0"/>
              </a:spcAft>
              <a:tabLst>
                <a:tab pos="1890395" algn="l"/>
              </a:tabLst>
            </a:pPr>
            <a:r>
              <a:rPr lang="zh-CN" altLang="zh-CN" sz="2800" kern="100" dirty="0">
                <a:solidFill>
                  <a:srgbClr val="3333FF"/>
                </a:solidFill>
                <a:latin typeface="Times New Roman" panose="02020603050405020304"/>
                <a:ea typeface="华文细黑" panose="02010600040101010101"/>
                <a:cs typeface="Times New Roman" panose="02020603050405020304"/>
              </a:rPr>
              <a:t>地上的落叶，有的已经枯萎了；有的是刚落下的，还隐隐透着一丝绿意；还有的是几天前就已经落下的，被虫蛀了好几个洞。</a:t>
            </a:r>
            <a:endParaRPr lang="zh-CN" altLang="zh-CN" sz="105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solidFill>
                  <a:srgbClr val="3333FF"/>
                </a:solidFill>
                <a:latin typeface="Times New Roman" panose="02020603050405020304"/>
                <a:ea typeface="华文细黑" panose="02010600040101010101"/>
                <a:cs typeface="Times New Roman" panose="02020603050405020304"/>
              </a:rPr>
              <a:t>这时，我抬起头，映入我眼帘的，是一片火红的枫树林。那枫叶，红得那样光亮，红得那样热烈。我走进枫树林，捡起一片枫叶，细细观察。这片枫叶好像一个美丽的红五星，又像是一只张开的小手掌。叶脉在叶间肆意伸展，仿佛自己是这里最漂亮的，可却又悄悄地为枫叶添上了一丝美丽。我又瞧了瞧枫叶，这片枫叶的颜色可真漂亮，它是大红色的，红得那么鲜艳，那么动人心魄</a:t>
            </a:r>
            <a:r>
              <a:rPr lang="zh-CN" altLang="zh-CN" sz="2800" kern="100" dirty="0" smtClean="0">
                <a:solidFill>
                  <a:srgbClr val="3333FF"/>
                </a:solidFill>
                <a:latin typeface="Times New Roman" panose="02020603050405020304"/>
                <a:ea typeface="华文细黑" panose="02010600040101010101"/>
                <a:cs typeface="Times New Roman" panose="02020603050405020304"/>
              </a:rPr>
              <a:t>。</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5" name="矩形 4"/>
          <p:cNvSpPr/>
          <p:nvPr/>
        </p:nvSpPr>
        <p:spPr>
          <a:xfrm>
            <a:off x="434718" y="332656"/>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写作示例</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75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pic>
        <p:nvPicPr>
          <p:cNvPr id="5" name="Picture 2" descr="F:\下图\创新粤教唐诗宋词元散曲\第1课.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119814" y="1191"/>
            <a:ext cx="4068016" cy="27321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hlinkClick r:id="rId1" action="ppaction://hlinksldjump"/>
          </p:cNvPr>
          <p:cNvSpPr txBox="1"/>
          <p:nvPr/>
        </p:nvSpPr>
        <p:spPr>
          <a:xfrm>
            <a:off x="2638822" y="1556792"/>
            <a:ext cx="7767251" cy="615549"/>
          </a:xfrm>
          <a:prstGeom prst="rect">
            <a:avLst/>
          </a:prstGeom>
          <a:noFill/>
        </p:spPr>
        <p:txBody>
          <a:bodyPr wrap="square" lIns="121917" tIns="60958" rIns="121917" bIns="60958" rtlCol="0">
            <a:spAutoFit/>
          </a:bodyPr>
          <a:lstStyle/>
          <a:p>
            <a:pPr lvl="0">
              <a:defRPr/>
            </a:pP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温馨晨读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鸡</a:t>
            </a:r>
            <a:r>
              <a:rPr lang="zh-CN" altLang="en-US" sz="2600" dirty="0">
                <a:solidFill>
                  <a:schemeClr val="accent6">
                    <a:lumMod val="75000"/>
                  </a:schemeClr>
                </a:solidFill>
                <a:latin typeface="微软雅黑" panose="020B0503020204020204" pitchFamily="34" charset="-122"/>
                <a:ea typeface="微软雅黑" panose="020B0503020204020204" pitchFamily="34" charset="-122"/>
              </a:rPr>
              <a:t>声茅店月，人迹板桥霜</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24" name="TextBox 23">
            <a:hlinkClick r:id="rId2" action="ppaction://hlinksldjump"/>
          </p:cNvPr>
          <p:cNvSpPr txBox="1"/>
          <p:nvPr/>
        </p:nvSpPr>
        <p:spPr>
          <a:xfrm>
            <a:off x="2638822" y="2604389"/>
            <a:ext cx="7768598"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自主</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积累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博</a:t>
            </a:r>
            <a:r>
              <a:rPr lang="zh-CN" altLang="en-US" sz="2600" dirty="0">
                <a:solidFill>
                  <a:schemeClr val="accent6">
                    <a:lumMod val="75000"/>
                  </a:schemeClr>
                </a:solidFill>
                <a:latin typeface="微软雅黑" panose="020B0503020204020204" pitchFamily="34" charset="-122"/>
                <a:ea typeface="微软雅黑" panose="020B0503020204020204" pitchFamily="34" charset="-122"/>
              </a:rPr>
              <a:t>观而约取，厚积而薄发</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25" name="TextBox 24">
            <a:hlinkClick r:id="rId3" action="ppaction://hlinksldjump"/>
          </p:cNvPr>
          <p:cNvSpPr txBox="1"/>
          <p:nvPr/>
        </p:nvSpPr>
        <p:spPr>
          <a:xfrm>
            <a:off x="2638822" y="3645024"/>
            <a:ext cx="7773662"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合作探究</a:t>
            </a:r>
            <a:r>
              <a:rPr lang="zh-CN" altLang="en-US" sz="2600" dirty="0">
                <a:solidFill>
                  <a:schemeClr val="accent6">
                    <a:lumMod val="75000"/>
                  </a:schemeClr>
                </a:solidFill>
                <a:latin typeface="微软雅黑" panose="020B0503020204020204" pitchFamily="34" charset="-122"/>
                <a:ea typeface="微软雅黑" panose="020B0503020204020204" pitchFamily="34" charset="-122"/>
              </a:rPr>
              <a:t>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   奇文</a:t>
            </a:r>
            <a:r>
              <a:rPr lang="zh-CN" altLang="en-US" sz="2600" dirty="0">
                <a:solidFill>
                  <a:schemeClr val="accent6">
                    <a:lumMod val="75000"/>
                  </a:schemeClr>
                </a:solidFill>
                <a:latin typeface="微软雅黑" panose="020B0503020204020204" pitchFamily="34" charset="-122"/>
                <a:ea typeface="微软雅黑" panose="020B0503020204020204" pitchFamily="34" charset="-122"/>
              </a:rPr>
              <a:t>共欣赏，疑义相与</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析 </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2748930" y="2138512"/>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a:xfrm>
            <a:off x="2748930" y="3183497"/>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0" name="直接连接符 29"/>
          <p:cNvCxnSpPr/>
          <p:nvPr/>
        </p:nvCxnSpPr>
        <p:spPr>
          <a:xfrm>
            <a:off x="2748930" y="4228482"/>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31" name="TextBox 30">
            <a:hlinkClick r:id="rId4" action="ppaction://hlinksldjump"/>
          </p:cNvPr>
          <p:cNvSpPr txBox="1"/>
          <p:nvPr/>
        </p:nvSpPr>
        <p:spPr>
          <a:xfrm>
            <a:off x="2638822" y="4548605"/>
            <a:ext cx="7773662" cy="738660"/>
          </a:xfrm>
          <a:prstGeom prst="rect">
            <a:avLst/>
          </a:prstGeom>
          <a:noFill/>
        </p:spPr>
        <p:txBody>
          <a:bodyPr wrap="square" lIns="121917" tIns="60958" rIns="121917" bIns="60958" rtlCol="0">
            <a:spAutoFit/>
          </a:bodyPr>
          <a:lstStyle/>
          <a:p>
            <a:pPr>
              <a:defRPr/>
            </a:pP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文本拓展</a:t>
            </a:r>
            <a:r>
              <a:rPr lang="zh-CN" altLang="en-US" sz="4000" b="1" kern="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4000" b="1" kern="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掬</a:t>
            </a:r>
            <a:r>
              <a:rPr lang="zh-CN" altLang="en-US" sz="2600" dirty="0">
                <a:solidFill>
                  <a:schemeClr val="accent6">
                    <a:lumMod val="75000"/>
                  </a:schemeClr>
                </a:solidFill>
                <a:latin typeface="微软雅黑" panose="020B0503020204020204" pitchFamily="34" charset="-122"/>
                <a:ea typeface="微软雅黑" panose="020B0503020204020204" pitchFamily="34" charset="-122"/>
              </a:rPr>
              <a:t>水月在手，弄花香满衣</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2748930" y="5273468"/>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4664" y="938093"/>
            <a:ext cx="1681415"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smtClean="0">
                <a:solidFill>
                  <a:prstClr val="white">
                    <a:lumMod val="50000"/>
                  </a:prstClr>
                </a:solidFill>
                <a:latin typeface="微软雅黑" panose="020B0503020204020204" pitchFamily="34" charset="-122"/>
                <a:ea typeface="微软雅黑" panose="020B0503020204020204" pitchFamily="34" charset="-122"/>
              </a:rPr>
              <a:t>品赏作者</a:t>
            </a:r>
            <a:endParaRPr lang="en-US" altLang="zh-CN" sz="26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 name="矩形 1"/>
          <p:cNvSpPr/>
          <p:nvPr/>
        </p:nvSpPr>
        <p:spPr>
          <a:xfrm>
            <a:off x="-1" y="4173"/>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87015"/>
            <a:ext cx="12190413" cy="461665"/>
          </a:xfrm>
          <a:prstGeom prst="rect">
            <a:avLst/>
          </a:prstGeom>
          <a:noFill/>
        </p:spPr>
        <p:txBody>
          <a:bodyPr wrap="square" rtlCol="0">
            <a:spAutoFit/>
          </a:bodyPr>
          <a:lstStyle/>
          <a:p>
            <a:pPr>
              <a:defRPr/>
            </a:pPr>
            <a:r>
              <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 温馨晨读        </a:t>
            </a:r>
            <a:r>
              <a:rPr kumimoji="0" lang="zh-CN" altLang="en-US" sz="2400" b="1" i="0" u="none" strike="noStrike" kern="0" cap="none" spc="0" normalizeH="0" noProof="0" dirty="0" smtClean="0">
                <a:ln>
                  <a:noFill/>
                </a:ln>
                <a:solidFill>
                  <a:schemeClr val="bg1"/>
                </a:solidFill>
                <a:effectLst/>
                <a:uLnTx/>
                <a:uFillTx/>
                <a:latin typeface="微软雅黑" panose="020B0503020204020204" pitchFamily="34" charset="-122"/>
                <a:ea typeface="微软雅黑" panose="020B0503020204020204"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                 　 　　　　　　　　　　　</a:t>
            </a:r>
            <a:r>
              <a:rPr lang="zh-CN" altLang="en-US" sz="2400" kern="0" dirty="0" smtClean="0">
                <a:solidFill>
                  <a:schemeClr val="bg1"/>
                </a:solidFill>
                <a:latin typeface="华文新魏" panose="02010800040101010101" pitchFamily="2" charset="-122"/>
                <a:ea typeface="华文新魏" panose="02010800040101010101" pitchFamily="2" charset="-122"/>
              </a:rPr>
              <a:t>鸡</a:t>
            </a:r>
            <a:r>
              <a:rPr lang="zh-CN" altLang="en-US" sz="2400" kern="0" dirty="0">
                <a:solidFill>
                  <a:schemeClr val="bg1"/>
                </a:solidFill>
                <a:latin typeface="华文新魏" panose="02010800040101010101" pitchFamily="2" charset="-122"/>
                <a:ea typeface="华文新魏" panose="02010800040101010101" pitchFamily="2" charset="-122"/>
              </a:rPr>
              <a:t>声茅店月，人迹板桥霜</a:t>
            </a:r>
            <a:endParaRPr lang="zh-CN" altLang="en-US" sz="2400" kern="0" dirty="0">
              <a:solidFill>
                <a:schemeClr val="bg1"/>
              </a:solidFill>
              <a:latin typeface="华文新魏" panose="02010800040101010101" pitchFamily="2" charset="-122"/>
              <a:ea typeface="华文新魏" panose="02010800040101010101" pitchFamily="2" charset="-122"/>
            </a:endParaRPr>
          </a:p>
        </p:txBody>
      </p:sp>
      <p:sp>
        <p:nvSpPr>
          <p:cNvPr id="5" name="矩形 4"/>
          <p:cNvSpPr/>
          <p:nvPr/>
        </p:nvSpPr>
        <p:spPr>
          <a:xfrm>
            <a:off x="146612" y="1404640"/>
            <a:ext cx="11768797" cy="4616648"/>
          </a:xfrm>
          <a:prstGeom prst="rect">
            <a:avLst/>
          </a:prstGeom>
        </p:spPr>
        <p:txBody>
          <a:bodyPr wrap="square">
            <a:spAutoFit/>
          </a:bodyPr>
          <a:lstStyle/>
          <a:p>
            <a:pPr algn="ctr">
              <a:lnSpc>
                <a:spcPct val="150000"/>
              </a:lnSpc>
              <a:spcAft>
                <a:spcPts val="0"/>
              </a:spcAft>
              <a:tabLst>
                <a:tab pos="1890395" algn="l"/>
              </a:tabLst>
            </a:pPr>
            <a:r>
              <a:rPr lang="zh-CN" altLang="zh-CN" sz="2800" b="1" kern="100" dirty="0">
                <a:solidFill>
                  <a:srgbClr val="C00000"/>
                </a:solidFill>
                <a:latin typeface="宋体" panose="02010600030101010101" pitchFamily="2" charset="-122"/>
                <a:ea typeface="华文细黑" panose="02010600040101010101"/>
                <a:cs typeface="Times New Roman" panose="02020603050405020304"/>
              </a:rPr>
              <a:t> </a:t>
            </a:r>
            <a:r>
              <a:rPr lang="en-US" altLang="zh-CN" sz="2800" b="1" kern="100" dirty="0">
                <a:solidFill>
                  <a:srgbClr val="C00000"/>
                </a:solidFill>
                <a:latin typeface="宋体" panose="02010600030101010101" pitchFamily="2" charset="-122"/>
                <a:ea typeface="华文细黑" panose="02010600040101010101"/>
                <a:cs typeface="Times New Roman" panose="02020603050405020304"/>
              </a:rPr>
              <a:t>“</a:t>
            </a:r>
            <a:r>
              <a:rPr lang="zh-CN" altLang="zh-CN" sz="2800" b="1" kern="100" dirty="0">
                <a:solidFill>
                  <a:srgbClr val="C00000"/>
                </a:solidFill>
                <a:latin typeface="Times New Roman" panose="02020603050405020304"/>
                <a:ea typeface="华文细黑" panose="02010600040101010101"/>
                <a:cs typeface="Times New Roman" panose="02020603050405020304"/>
              </a:rPr>
              <a:t>放翁</a:t>
            </a:r>
            <a:r>
              <a:rPr lang="en-US" altLang="zh-CN" sz="2800" b="1" kern="100" dirty="0">
                <a:solidFill>
                  <a:srgbClr val="C00000"/>
                </a:solidFill>
                <a:latin typeface="宋体" panose="02010600030101010101" pitchFamily="2" charset="-122"/>
                <a:ea typeface="华文细黑" panose="02010600040101010101"/>
                <a:cs typeface="Times New Roman" panose="02020603050405020304"/>
              </a:rPr>
              <a:t>”</a:t>
            </a:r>
            <a:r>
              <a:rPr lang="zh-CN" altLang="zh-CN" sz="2800" b="1" kern="100" dirty="0">
                <a:solidFill>
                  <a:srgbClr val="C00000"/>
                </a:solidFill>
                <a:latin typeface="Times New Roman" panose="02020603050405020304"/>
                <a:ea typeface="华文细黑" panose="02010600040101010101"/>
                <a:cs typeface="Times New Roman" panose="02020603050405020304"/>
              </a:rPr>
              <a:t>陆游</a:t>
            </a:r>
            <a:endParaRPr lang="zh-CN" altLang="zh-CN" sz="1050" kern="100" dirty="0">
              <a:latin typeface="宋体" panose="02010600030101010101" pitchFamily="2" charset="-122"/>
              <a:cs typeface="Courier New" panose="02070309020205020404"/>
            </a:endParaRPr>
          </a:p>
          <a:p>
            <a:pPr indent="714375"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天将降大任于是人也，必先苦其心志</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上苍对每个人都是公平的，年少气盛的陆游，心中那一腔悲愤激昂，如山洪般爆发，他要雪国耻，救民生，整社稷</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然而，这一番大志，却因奸臣当道，终究还是幻影。</a:t>
            </a:r>
            <a:endParaRPr lang="zh-CN" altLang="zh-CN" sz="1050" kern="100" dirty="0">
              <a:latin typeface="宋体" panose="02010600030101010101" pitchFamily="2" charset="-122"/>
              <a:cs typeface="Courier New" panose="02070309020205020404"/>
            </a:endParaRPr>
          </a:p>
          <a:p>
            <a:pPr indent="714375"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同僚对他不冷不热，称他</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不拘礼法，恃酒颓放</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。他也不在意，反而自号</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放翁</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，他就是要放得开，放得起，放得下。放手一搏，重兴高祖之业。为此，他还吟啸一诗：</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飞霜掠面寒压指，一寸丹心惟报国。</a:t>
            </a:r>
            <a:r>
              <a:rPr lang="en-US" altLang="zh-CN" sz="2800" kern="100" dirty="0" smtClean="0">
                <a:latin typeface="宋体" panose="02010600030101010101" pitchFamily="2" charset="-122"/>
                <a:ea typeface="华文细黑" panose="02010600040101010101"/>
                <a:cs typeface="Times New Roman" panose="02020603050405020304"/>
              </a:rPr>
              <a:t>”</a:t>
            </a:r>
            <a:endParaRPr lang="en-US" altLang="zh-CN" sz="2800" kern="100" dirty="0" smtClean="0">
              <a:latin typeface="宋体" panose="02010600030101010101" pitchFamily="2" charset="-122"/>
              <a:ea typeface="华文细黑" panose="02010600040101010101"/>
              <a:cs typeface="Times New Roman" panose="02020603050405020304"/>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19671" y="621389"/>
            <a:ext cx="11422678" cy="3887731"/>
          </a:xfrm>
          <a:prstGeom prst="rect">
            <a:avLst/>
          </a:prstGeom>
        </p:spPr>
        <p:txBody>
          <a:bodyPr wrap="square">
            <a:spAutoFit/>
          </a:bodyPr>
          <a:lstStyle/>
          <a:p>
            <a:pPr indent="714375"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历史是在不断地谱写、不断地重演的。当一个王朝气数将尽，任凭臣子怎样悲愤，都不会有扭转乾坤的可能。不久后，他就被谪贬，而就在这样的形势下，他仍没有放弃自己的丹心。就在一个风雨交加的夜晚，仍拖着病体，挥毫写下</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僵卧孤村不自哀，尚思为国戍轮台</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。一片赤诚，天地可鉴。就连在临终之时，也不忘山河破碎，他的遗作，更是让人不觉潸然。</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王师北定中原日，家祭无忘告乃翁。</a:t>
            </a:r>
            <a:r>
              <a:rPr lang="en-US" altLang="zh-CN" sz="2800" kern="100" dirty="0">
                <a:latin typeface="宋体" panose="02010600030101010101" pitchFamily="2" charset="-122"/>
                <a:ea typeface="华文细黑" panose="02010600040101010101"/>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6116" y="1094736"/>
            <a:ext cx="11515037" cy="4226926"/>
          </a:xfrm>
          <a:prstGeom prst="rect">
            <a:avLst/>
          </a:prstGeom>
          <a:noFill/>
        </p:spPr>
        <p:txBody>
          <a:bodyPr wrap="square" rtlCol="0">
            <a:spAutoFit/>
          </a:bodyPr>
          <a:lstStyle/>
          <a:p>
            <a:pPr algn="ctr">
              <a:lnSpc>
                <a:spcPts val="5500"/>
              </a:lnSpc>
              <a:spcAft>
                <a:spcPts val="0"/>
              </a:spcAft>
              <a:tabLst>
                <a:tab pos="1890395" algn="l"/>
              </a:tabLst>
            </a:pPr>
            <a:r>
              <a:rPr lang="zh-CN" altLang="zh-CN" sz="2800" b="1" kern="100" dirty="0">
                <a:solidFill>
                  <a:srgbClr val="C00000"/>
                </a:solidFill>
                <a:latin typeface="Times New Roman" panose="02020603050405020304"/>
                <a:ea typeface="华文细黑" panose="02010600040101010101"/>
                <a:cs typeface="Times New Roman" panose="02020603050405020304"/>
              </a:rPr>
              <a:t>厚　德</a:t>
            </a:r>
            <a:endParaRPr lang="zh-CN" altLang="zh-CN" sz="1050" kern="100" dirty="0">
              <a:latin typeface="宋体" panose="02010600030101010101" pitchFamily="2" charset="-122"/>
              <a:cs typeface="Courier New" panose="02070309020205020404"/>
            </a:endParaRPr>
          </a:p>
          <a:p>
            <a:pPr algn="just">
              <a:lnSpc>
                <a:spcPts val="55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1.</a:t>
            </a:r>
            <a:r>
              <a:rPr lang="zh-CN" altLang="zh-CN" sz="2800" kern="100" dirty="0">
                <a:latin typeface="Times New Roman" panose="02020603050405020304"/>
                <a:ea typeface="华文细黑" panose="02010600040101010101"/>
                <a:cs typeface="Times New Roman" panose="02020603050405020304"/>
              </a:rPr>
              <a:t>穷则独善其身，达则兼济天下</a:t>
            </a:r>
            <a:r>
              <a:rPr lang="zh-CN" altLang="zh-CN" sz="2800" kern="100" dirty="0" smtClean="0">
                <a:latin typeface="Times New Roman" panose="02020603050405020304"/>
                <a:ea typeface="华文细黑" panose="02010600040101010101"/>
                <a:cs typeface="Times New Roman" panose="02020603050405020304"/>
              </a:rPr>
              <a:t>。</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《孟子》</a:t>
            </a:r>
            <a:endParaRPr lang="zh-CN" altLang="zh-CN" sz="1050" kern="100" dirty="0">
              <a:latin typeface="宋体" panose="02010600030101010101" pitchFamily="2" charset="-122"/>
              <a:cs typeface="Courier New" panose="02070309020205020404"/>
            </a:endParaRPr>
          </a:p>
          <a:p>
            <a:pPr algn="just">
              <a:lnSpc>
                <a:spcPts val="5500"/>
              </a:lnSpc>
              <a:spcAft>
                <a:spcPts val="0"/>
              </a:spcAft>
              <a:tabLst>
                <a:tab pos="1890395" algn="l"/>
              </a:tabLst>
            </a:pPr>
            <a:r>
              <a:rPr lang="zh-CN" altLang="zh-CN" sz="2800" b="1" kern="100" dirty="0">
                <a:solidFill>
                  <a:srgbClr val="00B050"/>
                </a:solidFill>
                <a:latin typeface="Times New Roman" panose="02020603050405020304"/>
                <a:ea typeface="华文细黑" panose="02010600040101010101"/>
                <a:cs typeface="Times New Roman" panose="02020603050405020304"/>
              </a:rPr>
              <a:t>赏读：</a:t>
            </a:r>
            <a:r>
              <a:rPr lang="zh-CN" altLang="zh-CN" sz="2800" kern="100" dirty="0">
                <a:latin typeface="Times New Roman" panose="02020603050405020304"/>
                <a:ea typeface="华文细黑" panose="02010600040101010101"/>
                <a:cs typeface="Times New Roman" panose="02020603050405020304"/>
              </a:rPr>
              <a:t>不得志时就洁身自好修养个人品德，得志时就使天下都能这样。整句反映了儒家的理想主义。</a:t>
            </a:r>
            <a:endParaRPr lang="zh-CN" altLang="zh-CN" sz="1050" kern="100" dirty="0">
              <a:latin typeface="宋体" panose="02010600030101010101" pitchFamily="2" charset="-122"/>
              <a:cs typeface="Courier New" panose="02070309020205020404"/>
            </a:endParaRPr>
          </a:p>
          <a:p>
            <a:pPr algn="just">
              <a:lnSpc>
                <a:spcPts val="55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2.</a:t>
            </a:r>
            <a:r>
              <a:rPr lang="zh-CN" altLang="zh-CN" sz="2800" kern="100" dirty="0">
                <a:latin typeface="Times New Roman" panose="02020603050405020304"/>
                <a:ea typeface="华文细黑" panose="02010600040101010101"/>
                <a:cs typeface="Times New Roman" panose="02020603050405020304"/>
              </a:rPr>
              <a:t>傲不可长，欲不可纵，志不可满，乐不可极</a:t>
            </a:r>
            <a:r>
              <a:rPr lang="zh-CN" altLang="zh-CN" sz="2800" kern="100" dirty="0" smtClean="0">
                <a:latin typeface="Times New Roman" panose="02020603050405020304"/>
                <a:ea typeface="华文细黑" panose="02010600040101010101"/>
                <a:cs typeface="Times New Roman" panose="02020603050405020304"/>
              </a:rPr>
              <a:t>。</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《礼记</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曲礼上》</a:t>
            </a:r>
            <a:endParaRPr lang="zh-CN" altLang="zh-CN" sz="1050" kern="100" dirty="0">
              <a:latin typeface="宋体" panose="02010600030101010101" pitchFamily="2" charset="-122"/>
              <a:cs typeface="Courier New" panose="02070309020205020404"/>
            </a:endParaRPr>
          </a:p>
          <a:p>
            <a:pPr algn="just">
              <a:lnSpc>
                <a:spcPts val="5500"/>
              </a:lnSpc>
              <a:spcAft>
                <a:spcPts val="0"/>
              </a:spcAft>
              <a:tabLst>
                <a:tab pos="1890395" algn="l"/>
              </a:tabLst>
            </a:pPr>
            <a:r>
              <a:rPr lang="zh-CN" altLang="zh-CN" sz="2800" b="1" kern="100" dirty="0">
                <a:solidFill>
                  <a:srgbClr val="00B050"/>
                </a:solidFill>
                <a:latin typeface="Times New Roman" panose="02020603050405020304"/>
                <a:ea typeface="华文细黑" panose="02010600040101010101"/>
                <a:cs typeface="Times New Roman" panose="02020603050405020304"/>
              </a:rPr>
              <a:t>赏读：</a:t>
            </a:r>
            <a:r>
              <a:rPr lang="zh-CN" altLang="zh-CN" sz="2800" kern="100" dirty="0">
                <a:latin typeface="Times New Roman" panose="02020603050405020304"/>
                <a:ea typeface="华文细黑" panose="02010600040101010101"/>
                <a:cs typeface="Times New Roman" panose="02020603050405020304"/>
              </a:rPr>
              <a:t>骄傲不可滋长，欲望不可放纵，志向不可自满，高兴不可过火。</a:t>
            </a:r>
            <a:endParaRPr lang="zh-CN" altLang="zh-CN" sz="1050" kern="100" dirty="0">
              <a:effectLst/>
              <a:latin typeface="宋体" panose="02010600030101010101" pitchFamily="2" charset="-122"/>
              <a:cs typeface="Courier New" panose="02070309020205020404"/>
            </a:endParaRPr>
          </a:p>
        </p:txBody>
      </p:sp>
      <p:sp>
        <p:nvSpPr>
          <p:cNvPr id="8" name="圆角矩形 7"/>
          <p:cNvSpPr/>
          <p:nvPr/>
        </p:nvSpPr>
        <p:spPr>
          <a:xfrm>
            <a:off x="14664" y="476672"/>
            <a:ext cx="1681415" cy="547200"/>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prstClr val="white">
                    <a:lumMod val="50000"/>
                  </a:prstClr>
                </a:solidFill>
                <a:latin typeface="微软雅黑" panose="020B0503020204020204" pitchFamily="34" charset="-122"/>
                <a:ea typeface="微软雅黑" panose="020B0503020204020204" pitchFamily="34" charset="-122"/>
              </a:rPr>
              <a:t>修身名句</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4566" y="518200"/>
            <a:ext cx="11515037" cy="2816284"/>
          </a:xfrm>
          <a:prstGeom prst="rect">
            <a:avLst/>
          </a:prstGeom>
          <a:noFill/>
        </p:spPr>
        <p:txBody>
          <a:bodyPr wrap="square" rtlCol="0">
            <a:spAutoFit/>
          </a:bodyPr>
          <a:lstStyle/>
          <a:p>
            <a:pPr algn="just">
              <a:lnSpc>
                <a:spcPts val="5500"/>
              </a:lnSpc>
              <a:spcAft>
                <a:spcPts val="0"/>
              </a:spcAft>
              <a:tabLst>
                <a:tab pos="1890395" algn="l"/>
              </a:tabLst>
            </a:pPr>
            <a:r>
              <a:rPr lang="en-US" altLang="zh-CN" sz="2800" kern="100" dirty="0" smtClean="0">
                <a:latin typeface="Times New Roman" panose="02020603050405020304"/>
                <a:ea typeface="华文细黑" panose="02010600040101010101"/>
                <a:cs typeface="Courier New" panose="02070309020205020404"/>
              </a:rPr>
              <a:t>3.</a:t>
            </a:r>
            <a:r>
              <a:rPr lang="zh-CN" altLang="zh-CN" sz="2800" kern="100" dirty="0" smtClean="0">
                <a:latin typeface="Times New Roman" panose="02020603050405020304"/>
                <a:ea typeface="华文细黑" panose="02010600040101010101"/>
                <a:cs typeface="Times New Roman" panose="02020603050405020304"/>
              </a:rPr>
              <a:t>丹青不知老将至，富贵于我如浮云。</a:t>
            </a:r>
            <a:endParaRPr lang="zh-CN" altLang="zh-CN" sz="1050" kern="100" dirty="0" smtClean="0">
              <a:latin typeface="宋体" panose="02010600030101010101" pitchFamily="2" charset="-122"/>
              <a:cs typeface="Courier New" panose="02070309020205020404"/>
            </a:endParaRPr>
          </a:p>
          <a:p>
            <a:pPr algn="r">
              <a:lnSpc>
                <a:spcPts val="5500"/>
              </a:lnSpc>
              <a:spcAft>
                <a:spcPts val="0"/>
              </a:spcAft>
              <a:tabLst>
                <a:tab pos="1890395" algn="l"/>
              </a:tabLst>
            </a:pPr>
            <a:r>
              <a:rPr lang="en-US" altLang="zh-CN" sz="2800" kern="100" dirty="0" smtClean="0">
                <a:latin typeface="Times New Roman" panose="02020603050405020304"/>
                <a:ea typeface="华文细黑" panose="02010600040101010101"/>
                <a:cs typeface="Courier New" panose="02070309020205020404"/>
              </a:rPr>
              <a:t>——</a:t>
            </a:r>
            <a:r>
              <a:rPr lang="zh-CN" altLang="zh-CN" sz="2800" kern="100" dirty="0" smtClean="0">
                <a:latin typeface="Times New Roman" panose="02020603050405020304"/>
                <a:ea typeface="华文细黑" panose="02010600040101010101"/>
                <a:cs typeface="Times New Roman" panose="02020603050405020304"/>
              </a:rPr>
              <a:t>杜甫《丹青引赠曹将军霸》</a:t>
            </a:r>
            <a:endParaRPr lang="zh-CN" altLang="zh-CN" sz="1050" kern="100" dirty="0" smtClean="0">
              <a:latin typeface="宋体" panose="02010600030101010101" pitchFamily="2" charset="-122"/>
              <a:cs typeface="Courier New" panose="02070309020205020404"/>
            </a:endParaRPr>
          </a:p>
          <a:p>
            <a:pPr algn="just">
              <a:lnSpc>
                <a:spcPts val="5500"/>
              </a:lnSpc>
              <a:spcAft>
                <a:spcPts val="0"/>
              </a:spcAft>
              <a:tabLst>
                <a:tab pos="1890395" algn="l"/>
              </a:tabLst>
            </a:pPr>
            <a:r>
              <a:rPr lang="zh-CN" altLang="zh-CN" sz="2800" b="1" kern="100" dirty="0" smtClean="0">
                <a:solidFill>
                  <a:srgbClr val="00B050"/>
                </a:solidFill>
                <a:latin typeface="Times New Roman" panose="02020603050405020304"/>
                <a:ea typeface="华文细黑" panose="02010600040101010101"/>
                <a:cs typeface="Times New Roman" panose="02020603050405020304"/>
              </a:rPr>
              <a:t>赏读：</a:t>
            </a:r>
            <a:r>
              <a:rPr lang="zh-CN" altLang="zh-CN" sz="2800" kern="100" dirty="0" smtClean="0">
                <a:latin typeface="Times New Roman" panose="02020603050405020304"/>
                <a:ea typeface="华文细黑" panose="02010600040101010101"/>
                <a:cs typeface="Times New Roman" panose="02020603050405020304"/>
              </a:rPr>
              <a:t>一生沉浸在绘画艺术中而不知老之将至，情操高尚，不慕荣利，把功名富贵看得如天上的浮云一般淡薄。</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5" name="矩形 4"/>
          <p:cNvSpPr/>
          <p:nvPr/>
        </p:nvSpPr>
        <p:spPr>
          <a:xfrm>
            <a:off x="177403" y="1264422"/>
            <a:ext cx="11772081" cy="5262979"/>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背景简介</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宋孝宗乾道中，朝中抗战势力抬头，因</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鼓唱是非</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之罪一度被罢官的陆游复被起用。乾道五年</a:t>
            </a:r>
            <a:r>
              <a:rPr lang="en-US" altLang="zh-CN" sz="2800" kern="100" dirty="0">
                <a:latin typeface="Times New Roman" panose="02020603050405020304"/>
                <a:ea typeface="华文细黑" panose="02010600040101010101"/>
                <a:cs typeface="Courier New" panose="02070309020205020404"/>
              </a:rPr>
              <a:t>(1169)</a:t>
            </a:r>
            <a:r>
              <a:rPr lang="zh-CN" altLang="zh-CN" sz="2800" kern="100" dirty="0">
                <a:latin typeface="Times New Roman" panose="02020603050405020304"/>
                <a:ea typeface="华文细黑" panose="02010600040101010101"/>
                <a:cs typeface="Times New Roman" panose="02020603050405020304"/>
              </a:rPr>
              <a:t>十二月，陆游</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得报差通判夔州</a:t>
            </a:r>
            <a:r>
              <a:rPr lang="en-US" altLang="zh-CN" sz="2800" kern="100" dirty="0">
                <a:latin typeface="宋体" panose="02010600030101010101" pitchFamily="2" charset="-122"/>
                <a:ea typeface="华文细黑" panose="02010600040101010101"/>
                <a:cs typeface="Times New Roman" panose="02020603050405020304"/>
              </a:rPr>
              <a:t>”</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《入蜀记》卷一</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。因染病，迟至第二年夏初始离开故乡山阴</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今浙江绍兴</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赴任夔州</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今四川奉节</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道路半年行不到，江山万里看无穷</a:t>
            </a:r>
            <a:r>
              <a:rPr lang="en-US" altLang="zh-CN" sz="2800" kern="100" dirty="0">
                <a:latin typeface="宋体" panose="02010600030101010101" pitchFamily="2" charset="-122"/>
                <a:ea typeface="华文细黑" panose="02010600040101010101"/>
                <a:cs typeface="Times New Roman" panose="02020603050405020304"/>
              </a:rPr>
              <a:t>”</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《水亭有怀》</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，此次赴任所，历时一百三十多天，行程五千余里，写下六万余字日记。陆游以日记形式记录沿途所见所闻、所思所感，结集为《入蜀记》。关于此段行程及交游情形，于北山《陆游年谱》概述如下：</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闰五月十八日离山阴</a:t>
            </a:r>
            <a:r>
              <a:rPr lang="zh-CN" altLang="zh-CN" sz="2800" kern="100" dirty="0" smtClean="0">
                <a:latin typeface="Times New Roman" panose="02020603050405020304"/>
                <a:ea typeface="华文细黑" panose="02010600040101010101"/>
                <a:cs typeface="Times New Roman" panose="02020603050405020304"/>
              </a:rPr>
              <a:t>赴</a:t>
            </a:r>
            <a:endParaRPr lang="zh-CN" altLang="zh-CN" sz="1050" kern="100" dirty="0">
              <a:effectLst/>
              <a:latin typeface="宋体" panose="02010600030101010101" pitchFamily="2" charset="-122"/>
              <a:cs typeface="Courier New" panose="02070309020205020404"/>
            </a:endParaRPr>
          </a:p>
        </p:txBody>
      </p:sp>
      <p:sp>
        <p:nvSpPr>
          <p:cNvPr id="4"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defRPr/>
            </a:pPr>
            <a:r>
              <a:rPr lang="zh-CN" altLang="en-US" sz="2400" b="1" kern="0" dirty="0">
                <a:solidFill>
                  <a:schemeClr val="bg1"/>
                </a:solidFill>
                <a:latin typeface="微软雅黑" panose="020B0503020204020204" pitchFamily="34" charset="-122"/>
                <a:ea typeface="微软雅黑" panose="020B0503020204020204" pitchFamily="34" charset="-122"/>
              </a:rPr>
              <a:t>自主积累</a:t>
            </a:r>
            <a:r>
              <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　　　　　　　　　　　　　　                               </a:t>
            </a:r>
            <a:r>
              <a:rPr lang="zh-CN" altLang="en-US" sz="2400" b="1" kern="0" dirty="0" smtClean="0">
                <a:solidFill>
                  <a:schemeClr val="bg1"/>
                </a:solidFill>
                <a:latin typeface="华文新魏" panose="02010800040101010101" pitchFamily="2" charset="-122"/>
                <a:ea typeface="华文新魏" panose="02010800040101010101" pitchFamily="2" charset="-122"/>
              </a:rPr>
              <a:t>博</a:t>
            </a:r>
            <a:r>
              <a:rPr lang="zh-CN" altLang="en-US" sz="2400" b="1" kern="0" dirty="0">
                <a:solidFill>
                  <a:schemeClr val="bg1"/>
                </a:solidFill>
                <a:latin typeface="华文新魏" panose="02010800040101010101" pitchFamily="2" charset="-122"/>
                <a:ea typeface="华文新魏" panose="02010800040101010101" pitchFamily="2" charset="-122"/>
              </a:rPr>
              <a:t>观而约取，厚积而薄</a:t>
            </a:r>
            <a:r>
              <a:rPr lang="zh-CN" altLang="en-US" sz="2400" b="1" kern="0" dirty="0" smtClean="0">
                <a:solidFill>
                  <a:schemeClr val="bg1"/>
                </a:solidFill>
                <a:latin typeface="华文新魏" panose="02010800040101010101" pitchFamily="2" charset="-122"/>
                <a:ea typeface="华文新魏" panose="02010800040101010101" pitchFamily="2" charset="-122"/>
              </a:rPr>
              <a:t>发 </a:t>
            </a:r>
            <a:endParaRPr lang="zh-CN" altLang="en-US" sz="2400" b="1" kern="0" dirty="0">
              <a:solidFill>
                <a:schemeClr val="bg1"/>
              </a:solidFill>
              <a:latin typeface="华文新魏" panose="02010800040101010101" pitchFamily="2" charset="-122"/>
              <a:ea typeface="华文新魏" panose="02010800040101010101" pitchFamily="2" charset="-122"/>
            </a:endParaRPr>
          </a:p>
        </p:txBody>
      </p:sp>
      <p:sp>
        <p:nvSpPr>
          <p:cNvPr id="9" name="矩形 8"/>
          <p:cNvSpPr/>
          <p:nvPr/>
        </p:nvSpPr>
        <p:spPr>
          <a:xfrm>
            <a:off x="406574" y="908720"/>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 知识</a:t>
            </a:r>
            <a:r>
              <a:rPr lang="zh-CN" altLang="en-US" sz="2400" kern="0" dirty="0">
                <a:solidFill>
                  <a:sysClr val="window" lastClr="FFFFFF"/>
                </a:solidFill>
                <a:latin typeface="微软雅黑" panose="020B0503020204020204" pitchFamily="34" charset="-122"/>
                <a:ea typeface="微软雅黑" panose="020B0503020204020204" pitchFamily="34" charset="-122"/>
              </a:rPr>
              <a:t>卡片</a:t>
            </a:r>
            <a:endParaRPr lang="zh-CN" altLang="en-US" sz="2400" kern="0" dirty="0">
              <a:solidFill>
                <a:sysClr val="window" lastClr="FFFFFF"/>
              </a:solidFill>
              <a:effectLst/>
              <a:latin typeface="微软雅黑" panose="020B0503020204020204" pitchFamily="34" charset="-122"/>
              <a:ea typeface="微软雅黑" panose="020B0503020204020204" pitchFamily="34" charset="-122"/>
            </a:endParaRPr>
          </a:p>
        </p:txBody>
      </p:sp>
      <p:sp>
        <p:nvSpPr>
          <p:cNvPr id="10" name="矩形 9"/>
          <p:cNvSpPr/>
          <p:nvPr/>
        </p:nvSpPr>
        <p:spPr>
          <a:xfrm>
            <a:off x="-2526" y="908720"/>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一</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0221" y="405365"/>
            <a:ext cx="11312739" cy="3887731"/>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夔州通判任。六月二十五日，在镇江神庙中遇义军战士王秀，记其感叹之言</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二十八日与范成大遇于金山，时成大奉使赴金。行至当涂，以诗吊李白，途中曾函候曾逢。舟抵江州，游庐山。至武昌，遇诗人章甫，别后有诗寄之。在荆州，赋诗吊屈原。经巴东，登秋风亭拜寇准像。入瞿唐，登白帝庙。十月二十七日到夔州。知府事为济南王伯庠。凡旅途经见，均排日记录，成《入蜀记》六卷。</a:t>
            </a:r>
            <a:r>
              <a:rPr lang="en-US" altLang="zh-CN" sz="2800" kern="100" dirty="0">
                <a:latin typeface="宋体" panose="02010600030101010101" pitchFamily="2" charset="-122"/>
                <a:ea typeface="华文细黑" panose="02010600040101010101"/>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4957</Words>
  <Application>WPS 演示</Application>
  <PresentationFormat>自定义</PresentationFormat>
  <Paragraphs>271</Paragraphs>
  <Slides>29</Slides>
  <Notes>1</Notes>
  <HiddenSlides>2</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29</vt:i4>
      </vt:variant>
    </vt:vector>
  </HeadingPairs>
  <TitlesOfParts>
    <vt:vector size="48" baseType="lpstr">
      <vt:lpstr>Arial</vt:lpstr>
      <vt:lpstr>宋体</vt:lpstr>
      <vt:lpstr>Wingdings</vt:lpstr>
      <vt:lpstr>Times New Roman</vt:lpstr>
      <vt:lpstr>华文细黑</vt:lpstr>
      <vt:lpstr>微软雅黑</vt:lpstr>
      <vt:lpstr>Times New Roman</vt:lpstr>
      <vt:lpstr>华文细黑</vt:lpstr>
      <vt:lpstr>Courier New</vt:lpstr>
      <vt:lpstr>华文新魏</vt:lpstr>
      <vt:lpstr>黑体</vt:lpstr>
      <vt:lpstr>Arial Unicode MS</vt:lpstr>
      <vt:lpstr>Calibri</vt:lpstr>
      <vt:lpstr>微软雅黑 Light</vt:lpstr>
      <vt:lpstr>Broadway</vt:lpstr>
      <vt:lpstr>DFPYeaSong-B5</vt:lpstr>
      <vt:lpstr>仿宋_GB2312</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365</cp:revision>
  <dcterms:created xsi:type="dcterms:W3CDTF">2016-03-28T08:27:00Z</dcterms:created>
  <dcterms:modified xsi:type="dcterms:W3CDTF">2018-02-13T16:11:51Z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