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74" r:id="rId5"/>
    <p:sldId id="276" r:id="rId6"/>
    <p:sldId id="277" r:id="rId7"/>
    <p:sldId id="278" r:id="rId8"/>
    <p:sldId id="279" r:id="rId9"/>
    <p:sldId id="270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C5BC"/>
    <a:srgbClr val="17E9D0"/>
    <a:srgbClr val="FF00FF"/>
    <a:srgbClr val="0000FF"/>
    <a:srgbClr val="6F9824"/>
    <a:srgbClr val="8C36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2" y="-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4F164-AA26-4EFA-A9BE-1953C9C03C5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9CE70-A34D-4570-A047-4F29215659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56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二级</a:t>
            </a:r>
          </a:p>
          <a:p>
            <a:pPr lvl="2"/>
            <a:r>
              <a:rPr lang="zh-CN" altLang="en-US" noProof="1" smtClean="0"/>
              <a:t>三级</a:t>
            </a:r>
          </a:p>
          <a:p>
            <a:pPr lvl="3"/>
            <a:r>
              <a:rPr lang="zh-CN" altLang="en-US" noProof="1" smtClean="0"/>
              <a:t>四级</a:t>
            </a:r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811CD-3996-42FA-8E7E-CF2A99AAD51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9D77E-81C2-4E47-8B59-CD64F7F8CA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9648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FF47D-7CE5-4B83-9EFF-B81CF0AFF0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04BDA-AF6F-4913-A2E0-6D18531F2C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544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二级</a:t>
            </a:r>
          </a:p>
          <a:p>
            <a:pPr lvl="2"/>
            <a:r>
              <a:rPr lang="zh-CN" altLang="en-US" noProof="1" smtClean="0"/>
              <a:t>三级</a:t>
            </a:r>
          </a:p>
          <a:p>
            <a:pPr lvl="3"/>
            <a:r>
              <a:rPr lang="zh-CN" altLang="en-US" noProof="1" smtClean="0"/>
              <a:t>四级</a:t>
            </a:r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二级</a:t>
            </a:r>
          </a:p>
          <a:p>
            <a:pPr lvl="2"/>
            <a:r>
              <a:rPr lang="zh-CN" altLang="en-US" noProof="1" smtClean="0"/>
              <a:t>三级</a:t>
            </a:r>
          </a:p>
          <a:p>
            <a:pPr lvl="3"/>
            <a:r>
              <a:rPr lang="zh-CN" altLang="en-US" noProof="1" smtClean="0"/>
              <a:t>四级</a:t>
            </a:r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AF56B-E0A2-43A6-8A54-130FD3FA2E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F3B00-344C-4547-B920-A5DD091919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1396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二级</a:t>
            </a:r>
          </a:p>
          <a:p>
            <a:pPr lvl="2"/>
            <a:r>
              <a:rPr lang="zh-CN" altLang="en-US" noProof="1" smtClean="0"/>
              <a:t>三级</a:t>
            </a:r>
          </a:p>
          <a:p>
            <a:pPr lvl="3"/>
            <a:r>
              <a:rPr lang="zh-CN" altLang="en-US" noProof="1" smtClean="0"/>
              <a:t>四级</a:t>
            </a:r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二级</a:t>
            </a:r>
          </a:p>
          <a:p>
            <a:pPr lvl="2"/>
            <a:r>
              <a:rPr lang="zh-CN" altLang="en-US" noProof="1" smtClean="0"/>
              <a:t>三级</a:t>
            </a:r>
          </a:p>
          <a:p>
            <a:pPr lvl="3"/>
            <a:r>
              <a:rPr lang="zh-CN" altLang="en-US" noProof="1" smtClean="0"/>
              <a:t>四级</a:t>
            </a:r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BD36B-DB2B-4360-9391-AD7AA07E875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C2D1A-88CA-4D4C-89CD-437A0C7971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335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CE575-E53D-4FB3-B2B5-33DE708AB7B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6A686-419D-4AC8-A185-965605A73E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1957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A66B8-77E6-44EA-B8F8-D17F3E2DEFB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D9EA7-2DCF-4E5F-9490-2CE72BD307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460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二级</a:t>
            </a:r>
          </a:p>
          <a:p>
            <a:pPr lvl="2"/>
            <a:r>
              <a:rPr lang="zh-CN" altLang="en-US" noProof="1" smtClean="0"/>
              <a:t>三级</a:t>
            </a:r>
          </a:p>
          <a:p>
            <a:pPr lvl="3"/>
            <a:r>
              <a:rPr lang="zh-CN" altLang="en-US" noProof="1" smtClean="0"/>
              <a:t>四级</a:t>
            </a:r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09EDD-960F-4A65-83E1-BF251D2F2C6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B521B-6807-4091-A5C2-402BB62467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391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6E340-2951-4980-856F-2110D6D05B8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55D9D-80D8-4D14-9B64-C49A19BFE5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9770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二级</a:t>
            </a:r>
          </a:p>
          <a:p>
            <a:pPr lvl="2"/>
            <a:r>
              <a:rPr lang="zh-CN" altLang="en-US" noProof="1" smtClean="0"/>
              <a:t>三级</a:t>
            </a:r>
          </a:p>
          <a:p>
            <a:pPr lvl="3"/>
            <a:r>
              <a:rPr lang="zh-CN" altLang="en-US" noProof="1" smtClean="0"/>
              <a:t>四级</a:t>
            </a:r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71BD8-67B9-45FC-8099-0523385DEE9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187FB-73AE-4F5D-BA0C-E62DD4ABD3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6086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二级</a:t>
            </a:r>
          </a:p>
          <a:p>
            <a:pPr lvl="2"/>
            <a:r>
              <a:rPr lang="zh-CN" altLang="en-US" noProof="1" smtClean="0"/>
              <a:t>三级</a:t>
            </a:r>
          </a:p>
          <a:p>
            <a:pPr lvl="3"/>
            <a:r>
              <a:rPr lang="zh-CN" altLang="en-US" noProof="1" smtClean="0"/>
              <a:t>四级</a:t>
            </a:r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AC3BC-863D-42BC-BEA9-52280275855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B03F9-CCBD-4227-8443-633CE350CD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1069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7813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7177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4184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5691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5026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8898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197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8617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2823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6172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84484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1794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4780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450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5762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6428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476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4591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8379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7195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2847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586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defTabSz="457200">
              <a:defRPr/>
            </a:pPr>
            <a:fld id="{7D6BE2B1-DBF0-4FE2-9042-E28F14BF5A7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defTabSz="4572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C15B101A-4406-44C7-90CC-48651A303B75}" type="slidenum">
              <a:rPr lang="zh-CN" altLang="en-US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084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844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977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4"/>
          <a:stretch/>
        </p:blipFill>
        <p:spPr bwMode="auto">
          <a:xfrm>
            <a:off x="-7937" y="0"/>
            <a:ext cx="91519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图片 6" descr="荣德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76200"/>
            <a:ext cx="15621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39" descr="구름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40" descr="구름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" y="2708920"/>
            <a:ext cx="9177522" cy="2083263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口语交际</a:t>
            </a:r>
            <a:r>
              <a:rPr lang="zh-CN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：</a:t>
            </a:r>
            <a:r>
              <a:rPr lang="zh-CN" altLang="en-US" sz="6600" b="1" dirty="0">
                <a:ln w="17780" cmpd="sng">
                  <a:noFill/>
                  <a:prstDash val="solid"/>
                  <a:miter lim="800000"/>
                </a:ln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我们做朋友</a:t>
            </a:r>
            <a:endParaRPr lang="en-US" altLang="zh-CN" sz="32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n w="17780" cmpd="sng">
                  <a:noFill/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人</a:t>
            </a:r>
            <a:r>
              <a:rPr lang="zh-CN" altLang="en-US" sz="2400" dirty="0" smtClean="0">
                <a:ln w="17780" cmpd="sng">
                  <a:noFill/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教版</a:t>
            </a:r>
            <a:r>
              <a:rPr lang="en-US" altLang="zh-CN" sz="2400" dirty="0" smtClean="0">
                <a:ln w="17780" cmpd="sng">
                  <a:noFill/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dirty="0" smtClean="0">
                <a:ln w="17780" cmpd="sng">
                  <a:noFill/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一年级上册</a:t>
            </a:r>
            <a:endParaRPr lang="zh-CN" altLang="en-US" sz="2400" dirty="0">
              <a:ln w="17780" cmpd="sng">
                <a:noFill/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-33522" y="4148500"/>
            <a:ext cx="9177522" cy="0"/>
          </a:xfrm>
          <a:prstGeom prst="line">
            <a:avLst/>
          </a:prstGeom>
          <a:ln w="38100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109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99592" y="1196752"/>
            <a:ext cx="2682094" cy="792088"/>
            <a:chOff x="1187624" y="1484784"/>
            <a:chExt cx="2682094" cy="792088"/>
          </a:xfrm>
        </p:grpSpPr>
        <p:grpSp>
          <p:nvGrpSpPr>
            <p:cNvPr id="2" name="组合 1"/>
            <p:cNvGrpSpPr/>
            <p:nvPr/>
          </p:nvGrpSpPr>
          <p:grpSpPr>
            <a:xfrm>
              <a:off x="1187624" y="2201337"/>
              <a:ext cx="2682094" cy="75535"/>
              <a:chOff x="1568988" y="4862104"/>
              <a:chExt cx="6662148" cy="151069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1568988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" name="平行四边形 5"/>
              <p:cNvSpPr/>
              <p:nvPr/>
            </p:nvSpPr>
            <p:spPr>
              <a:xfrm>
                <a:off x="2528277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平行四边形 6"/>
              <p:cNvSpPr/>
              <p:nvPr/>
            </p:nvSpPr>
            <p:spPr>
              <a:xfrm>
                <a:off x="3487566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" name="平行四边形 7"/>
              <p:cNvSpPr/>
              <p:nvPr/>
            </p:nvSpPr>
            <p:spPr>
              <a:xfrm>
                <a:off x="4446855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5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平行四边形 8"/>
              <p:cNvSpPr/>
              <p:nvPr/>
            </p:nvSpPr>
            <p:spPr>
              <a:xfrm>
                <a:off x="5406144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" name="平行四边形 9"/>
              <p:cNvSpPr/>
              <p:nvPr/>
            </p:nvSpPr>
            <p:spPr>
              <a:xfrm>
                <a:off x="6365433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" name="平行四边形 10"/>
              <p:cNvSpPr/>
              <p:nvPr/>
            </p:nvSpPr>
            <p:spPr>
              <a:xfrm>
                <a:off x="7324722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</p:grpSp>
        <p:sp>
          <p:nvSpPr>
            <p:cNvPr id="4" name="矩形 3"/>
            <p:cNvSpPr/>
            <p:nvPr/>
          </p:nvSpPr>
          <p:spPr>
            <a:xfrm>
              <a:off x="1547664" y="1484784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val="6F9824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华文琥珀" pitchFamily="2" charset="-122"/>
                  <a:ea typeface="华文琥珀" pitchFamily="2" charset="-122"/>
                </a:rPr>
                <a:t>交际内容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1619672" y="2549803"/>
            <a:ext cx="6552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2788">
              <a:lnSpc>
                <a:spcPct val="150000"/>
              </a:lnSpc>
            </a:pPr>
            <a:r>
              <a:rPr lang="zh-CN" altLang="en-US" sz="2800" b="1" dirty="0"/>
              <a:t>本次口语交际的话题是</a:t>
            </a:r>
            <a:r>
              <a:rPr lang="zh-CN" altLang="en-US" sz="2800" b="1" dirty="0" smtClean="0"/>
              <a:t>“我们做朋友”</a:t>
            </a:r>
            <a:r>
              <a:rPr lang="zh-CN" altLang="en-US" sz="2800" b="1" dirty="0"/>
              <a:t>，要求向还不太熟悉的同学做个</a:t>
            </a:r>
            <a:r>
              <a:rPr lang="zh-CN" altLang="en-US" sz="2800" b="1" dirty="0" smtClean="0"/>
              <a:t>自我介绍</a:t>
            </a:r>
            <a:r>
              <a:rPr lang="zh-CN" altLang="en-US" sz="2800" b="1" dirty="0"/>
              <a:t>，跟他们聊聊天，成为新朋友。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17786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99592" y="1196752"/>
            <a:ext cx="2682094" cy="792088"/>
            <a:chOff x="1187624" y="1484784"/>
            <a:chExt cx="2682094" cy="792088"/>
          </a:xfrm>
        </p:grpSpPr>
        <p:grpSp>
          <p:nvGrpSpPr>
            <p:cNvPr id="2" name="组合 1"/>
            <p:cNvGrpSpPr/>
            <p:nvPr/>
          </p:nvGrpSpPr>
          <p:grpSpPr>
            <a:xfrm>
              <a:off x="1187624" y="2201337"/>
              <a:ext cx="2682094" cy="75535"/>
              <a:chOff x="1568988" y="4862104"/>
              <a:chExt cx="6662148" cy="151069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1568988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" name="平行四边形 5"/>
              <p:cNvSpPr/>
              <p:nvPr/>
            </p:nvSpPr>
            <p:spPr>
              <a:xfrm>
                <a:off x="2528277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平行四边形 6"/>
              <p:cNvSpPr/>
              <p:nvPr/>
            </p:nvSpPr>
            <p:spPr>
              <a:xfrm>
                <a:off x="3487566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" name="平行四边形 7"/>
              <p:cNvSpPr/>
              <p:nvPr/>
            </p:nvSpPr>
            <p:spPr>
              <a:xfrm>
                <a:off x="4446855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5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平行四边形 8"/>
              <p:cNvSpPr/>
              <p:nvPr/>
            </p:nvSpPr>
            <p:spPr>
              <a:xfrm>
                <a:off x="5406144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" name="平行四边形 9"/>
              <p:cNvSpPr/>
              <p:nvPr/>
            </p:nvSpPr>
            <p:spPr>
              <a:xfrm>
                <a:off x="6365433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" name="平行四边形 10"/>
              <p:cNvSpPr/>
              <p:nvPr/>
            </p:nvSpPr>
            <p:spPr>
              <a:xfrm>
                <a:off x="7324722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</p:grpSp>
        <p:sp>
          <p:nvSpPr>
            <p:cNvPr id="4" name="矩形 3"/>
            <p:cNvSpPr/>
            <p:nvPr/>
          </p:nvSpPr>
          <p:spPr>
            <a:xfrm>
              <a:off x="1547664" y="1484784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n w="19050">
                    <a:solidFill>
                      <a:srgbClr val="1F497D">
                        <a:tint val="1000"/>
                      </a:srgbClr>
                    </a:solidFill>
                    <a:prstDash val="solid"/>
                  </a:ln>
                  <a:solidFill>
                    <a:srgbClr val="6F9824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华文琥珀" pitchFamily="2" charset="-122"/>
                  <a:ea typeface="华文琥珀" pitchFamily="2" charset="-122"/>
                </a:rPr>
                <a:t>交际方法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827584" y="2236143"/>
            <a:ext cx="7560840" cy="3353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7305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</a:rPr>
              <a:t>1. </a:t>
            </a:r>
            <a:r>
              <a:rPr lang="zh-CN" altLang="en-US" sz="2400" b="1" dirty="0">
                <a:solidFill>
                  <a:prstClr val="black"/>
                </a:solidFill>
              </a:rPr>
              <a:t>找个合适的同学，或者面向全班同学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，做</a:t>
            </a:r>
            <a:r>
              <a:rPr lang="zh-CN" altLang="en-US" sz="2400" b="1" dirty="0">
                <a:solidFill>
                  <a:prstClr val="black"/>
                </a:solidFill>
              </a:rPr>
              <a:t>个自我介绍，内容包括自己的姓名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、年龄</a:t>
            </a:r>
            <a:r>
              <a:rPr lang="zh-CN" altLang="en-US" sz="2400" b="1" dirty="0">
                <a:solidFill>
                  <a:prstClr val="black"/>
                </a:solidFill>
              </a:rPr>
              <a:t>、特长、性格特点等。</a:t>
            </a:r>
          </a:p>
          <a:p>
            <a:pPr marL="273050" indent="-27305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</a:rPr>
              <a:t>2. </a:t>
            </a:r>
            <a:r>
              <a:rPr lang="zh-CN" altLang="en-US" sz="2400" b="1" dirty="0">
                <a:solidFill>
                  <a:prstClr val="black"/>
                </a:solidFill>
              </a:rPr>
              <a:t>询问他人的基本情况，加深了解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。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pPr marL="273050" indent="-273050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</a:rPr>
              <a:t>3</a:t>
            </a:r>
            <a:r>
              <a:rPr lang="en-US" altLang="zh-CN" sz="2400" b="1" dirty="0">
                <a:solidFill>
                  <a:prstClr val="black"/>
                </a:solidFill>
              </a:rPr>
              <a:t>. </a:t>
            </a:r>
            <a:r>
              <a:rPr lang="zh-CN" altLang="en-US" sz="2400" b="1" dirty="0">
                <a:solidFill>
                  <a:prstClr val="black"/>
                </a:solidFill>
              </a:rPr>
              <a:t>说话时要看着对方的眼睛，注意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口齿清晰</a:t>
            </a:r>
            <a:r>
              <a:rPr lang="zh-CN" altLang="en-US" sz="2400" b="1" dirty="0">
                <a:solidFill>
                  <a:prstClr val="black"/>
                </a:solidFill>
              </a:rPr>
              <a:t>，声音洪亮，让别人能听懂你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要表达</a:t>
            </a:r>
            <a:r>
              <a:rPr lang="zh-CN" altLang="en-US" sz="2400" b="1" dirty="0">
                <a:solidFill>
                  <a:prstClr val="black"/>
                </a:solidFill>
              </a:rPr>
              <a:t>的意思；别人讲话时，要保持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安静</a:t>
            </a:r>
            <a:r>
              <a:rPr lang="zh-CN" altLang="en-US" sz="2400" b="1" dirty="0">
                <a:solidFill>
                  <a:prstClr val="black"/>
                </a:solidFill>
              </a:rPr>
              <a:t>，用心倾听。</a:t>
            </a:r>
            <a:endParaRPr lang="zh-CN" altLang="en-US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65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99592" y="1196752"/>
            <a:ext cx="2682094" cy="792088"/>
            <a:chOff x="1187624" y="1484784"/>
            <a:chExt cx="2682094" cy="792088"/>
          </a:xfrm>
        </p:grpSpPr>
        <p:grpSp>
          <p:nvGrpSpPr>
            <p:cNvPr id="2" name="组合 1"/>
            <p:cNvGrpSpPr/>
            <p:nvPr/>
          </p:nvGrpSpPr>
          <p:grpSpPr>
            <a:xfrm>
              <a:off x="1187624" y="2201337"/>
              <a:ext cx="2682094" cy="75535"/>
              <a:chOff x="1568988" y="4862104"/>
              <a:chExt cx="6662148" cy="151069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1568988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" name="平行四边形 5"/>
              <p:cNvSpPr/>
              <p:nvPr/>
            </p:nvSpPr>
            <p:spPr>
              <a:xfrm>
                <a:off x="2528277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平行四边形 6"/>
              <p:cNvSpPr/>
              <p:nvPr/>
            </p:nvSpPr>
            <p:spPr>
              <a:xfrm>
                <a:off x="3487566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" name="平行四边形 7"/>
              <p:cNvSpPr/>
              <p:nvPr/>
            </p:nvSpPr>
            <p:spPr>
              <a:xfrm>
                <a:off x="4446855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5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平行四边形 8"/>
              <p:cNvSpPr/>
              <p:nvPr/>
            </p:nvSpPr>
            <p:spPr>
              <a:xfrm>
                <a:off x="5406144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" name="平行四边形 9"/>
              <p:cNvSpPr/>
              <p:nvPr/>
            </p:nvSpPr>
            <p:spPr>
              <a:xfrm>
                <a:off x="6365433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" name="平行四边形 10"/>
              <p:cNvSpPr/>
              <p:nvPr/>
            </p:nvSpPr>
            <p:spPr>
              <a:xfrm>
                <a:off x="7324722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</p:grpSp>
        <p:sp>
          <p:nvSpPr>
            <p:cNvPr id="4" name="矩形 3"/>
            <p:cNvSpPr/>
            <p:nvPr/>
          </p:nvSpPr>
          <p:spPr>
            <a:xfrm>
              <a:off x="1547664" y="1484784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n w="19050">
                    <a:solidFill>
                      <a:srgbClr val="1F497D">
                        <a:tint val="1000"/>
                      </a:srgbClr>
                    </a:solidFill>
                    <a:prstDash val="solid"/>
                  </a:ln>
                  <a:solidFill>
                    <a:srgbClr val="6F9824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华文琥珀" pitchFamily="2" charset="-122"/>
                  <a:ea typeface="华文琥珀" pitchFamily="2" charset="-122"/>
                </a:rPr>
                <a:t>交际范例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899592" y="2085136"/>
            <a:ext cx="756084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00" b="1" dirty="0">
                <a:solidFill>
                  <a:srgbClr val="C00000"/>
                </a:solidFill>
                <a:latin typeface="FZSHK--GBK1-0"/>
              </a:rPr>
              <a:t>黄艺文：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大家好，我叫黄艺文，</a:t>
            </a:r>
            <a:r>
              <a:rPr lang="zh-CN" altLang="en-US" sz="2300" b="1" dirty="0" smtClean="0">
                <a:solidFill>
                  <a:srgbClr val="000000"/>
                </a:solidFill>
                <a:latin typeface="FZKTK--GBK1-0"/>
              </a:rPr>
              <a:t>今年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六岁半了。我是一个善良可爱的小</a:t>
            </a:r>
            <a:r>
              <a:rPr lang="zh-CN" altLang="en-US" sz="2300" b="1" dirty="0" smtClean="0">
                <a:solidFill>
                  <a:srgbClr val="000000"/>
                </a:solidFill>
                <a:latin typeface="FZKTK--GBK1-0"/>
              </a:rPr>
              <a:t>女孩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，乐于帮助别人。我喜欢画画、做手工</a:t>
            </a:r>
            <a:r>
              <a:rPr lang="zh-CN" altLang="en-US" sz="2300" b="1" dirty="0" smtClean="0">
                <a:solidFill>
                  <a:srgbClr val="000000"/>
                </a:solidFill>
                <a:latin typeface="FZKTK--GBK1-0"/>
              </a:rPr>
              <a:t>、下围棋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。我的梦想是长大了当一个</a:t>
            </a:r>
            <a:r>
              <a:rPr lang="zh-CN" altLang="en-US" sz="2300" b="1" dirty="0" smtClean="0">
                <a:solidFill>
                  <a:srgbClr val="000000"/>
                </a:solidFill>
                <a:latin typeface="FZKTK--GBK1-0"/>
              </a:rPr>
              <a:t>围棋高手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，为国争光。希望能和大家做朋友。</a:t>
            </a:r>
          </a:p>
          <a:p>
            <a:pPr>
              <a:lnSpc>
                <a:spcPct val="150000"/>
              </a:lnSpc>
            </a:pPr>
            <a:r>
              <a:rPr lang="zh-CN" altLang="en-US" sz="2300" b="1" dirty="0">
                <a:solidFill>
                  <a:srgbClr val="7030A0"/>
                </a:solidFill>
                <a:latin typeface="FZSHK--GBK1-0"/>
              </a:rPr>
              <a:t>刘方正：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我叫刘方正，爸爸妈妈</a:t>
            </a:r>
            <a:r>
              <a:rPr lang="zh-CN" altLang="en-US" sz="2300" b="1" dirty="0" smtClean="0">
                <a:solidFill>
                  <a:srgbClr val="000000"/>
                </a:solidFill>
                <a:latin typeface="FZKTK--GBK1-0"/>
              </a:rPr>
              <a:t>希望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我能成为一个正直的人。我今年六</a:t>
            </a:r>
            <a:r>
              <a:rPr lang="zh-CN" altLang="en-US" sz="2300" b="1" dirty="0" smtClean="0">
                <a:solidFill>
                  <a:srgbClr val="000000"/>
                </a:solidFill>
                <a:latin typeface="FZKTK--GBK1-0"/>
              </a:rPr>
              <a:t>岁了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，因为吃饭挑食，所以长得瘦瘦的。</a:t>
            </a:r>
          </a:p>
          <a:p>
            <a:pPr>
              <a:lnSpc>
                <a:spcPct val="150000"/>
              </a:lnSpc>
            </a:pP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我活泼好动，喜欢打篮球、画画，更</a:t>
            </a:r>
            <a:r>
              <a:rPr lang="zh-CN" altLang="en-US" sz="2300" b="1" dirty="0" smtClean="0">
                <a:solidFill>
                  <a:srgbClr val="000000"/>
                </a:solidFill>
                <a:latin typeface="FZKTK--GBK1-0"/>
              </a:rPr>
              <a:t>喜欢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养小动物。希望你们能喜欢我。</a:t>
            </a:r>
            <a:r>
              <a:rPr lang="zh-CN" altLang="en-US" sz="2300" b="1" dirty="0">
                <a:solidFill>
                  <a:srgbClr val="000000"/>
                </a:solidFill>
                <a:latin typeface="FZSSK--GBK1-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56926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99592" y="1916832"/>
            <a:ext cx="75608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FF"/>
                </a:solidFill>
                <a:latin typeface="FZSHK--GBK1-0"/>
              </a:rPr>
              <a:t>王雅鸣</a:t>
            </a:r>
            <a:r>
              <a:rPr lang="zh-CN" altLang="en-US" sz="2400" b="1" dirty="0">
                <a:solidFill>
                  <a:srgbClr val="FF00FF"/>
                </a:solidFill>
                <a:latin typeface="FZSHK--GBK1-0"/>
              </a:rPr>
              <a:t>：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我叫王雅鸣，今年七岁</a:t>
            </a:r>
            <a:r>
              <a:rPr lang="zh-CN" altLang="en-US" sz="2400" b="1" dirty="0" smtClean="0">
                <a:solidFill>
                  <a:srgbClr val="000000"/>
                </a:solidFill>
                <a:latin typeface="FZKTK--GBK1-0"/>
              </a:rPr>
              <a:t>，很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高兴和大家一起学习。我喜欢海绵</a:t>
            </a:r>
            <a:r>
              <a:rPr lang="zh-CN" altLang="en-US" sz="2400" b="1" dirty="0" smtClean="0">
                <a:solidFill>
                  <a:srgbClr val="000000"/>
                </a:solidFill>
                <a:latin typeface="FZKTK--GBK1-0"/>
              </a:rPr>
              <a:t>宝宝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和喜羊羊，因为他们可爱又真诚。</a:t>
            </a:r>
            <a:r>
              <a:rPr lang="zh-CN" altLang="en-US" sz="2400" b="1" dirty="0" smtClean="0">
                <a:solidFill>
                  <a:srgbClr val="000000"/>
                </a:solidFill>
                <a:latin typeface="FZKTK--GBK1-0"/>
              </a:rPr>
              <a:t>我希望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能像他们那样，成为你们的好朋友。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BC5BC"/>
                </a:solidFill>
                <a:latin typeface="FZSHK--GBK1-0"/>
              </a:rPr>
              <a:t>孙海茗：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大家好，我叫孙海茗，</a:t>
            </a:r>
            <a:r>
              <a:rPr lang="zh-CN" altLang="en-US" sz="2400" b="1" dirty="0" smtClean="0">
                <a:solidFill>
                  <a:srgbClr val="000000"/>
                </a:solidFill>
                <a:latin typeface="FZKTK--GBK1-0"/>
              </a:rPr>
              <a:t>爸爸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妈妈希望我好好学习，将来拥有</a:t>
            </a:r>
            <a:r>
              <a:rPr lang="zh-CN" altLang="en-US" sz="2400" b="1" dirty="0" smtClean="0">
                <a:solidFill>
                  <a:srgbClr val="000000"/>
                </a:solidFill>
                <a:latin typeface="FZKTK--GBK1-0"/>
              </a:rPr>
              <a:t>大海一样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博大的胸怀，像茗茶一样有品味</a:t>
            </a:r>
            <a:r>
              <a:rPr lang="zh-CN" altLang="en-US" sz="2400" b="1" dirty="0" smtClean="0">
                <a:solidFill>
                  <a:srgbClr val="000000"/>
                </a:solidFill>
                <a:latin typeface="FZKTK--GBK1-0"/>
              </a:rPr>
              <a:t>有内涵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。我一定会好好学习的！希望</a:t>
            </a:r>
            <a:r>
              <a:rPr lang="zh-CN" altLang="en-US" sz="2400" b="1" dirty="0" smtClean="0">
                <a:solidFill>
                  <a:srgbClr val="000000"/>
                </a:solidFill>
                <a:latin typeface="FZKTK--GBK1-0"/>
              </a:rPr>
              <a:t>能和大家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成为朋友。</a:t>
            </a:r>
            <a:endParaRPr lang="zh-CN" altLang="en-US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39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8" name="矩形 3"/>
          <p:cNvSpPr>
            <a:spLocks noChangeArrowheads="1"/>
          </p:cNvSpPr>
          <p:nvPr/>
        </p:nvSpPr>
        <p:spPr bwMode="auto">
          <a:xfrm>
            <a:off x="5580063" y="6553200"/>
            <a:ext cx="311943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1100">
                <a:solidFill>
                  <a:srgbClr val="414141"/>
                </a:solidFill>
              </a:rPr>
              <a:t> 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0" y="1588"/>
            <a:ext cx="9144000" cy="6858000"/>
            <a:chOff x="0" y="0"/>
            <a:chExt cx="9144000" cy="6858000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9144000" cy="5383213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0" y="76200"/>
              <a:ext cx="9144000" cy="6781800"/>
              <a:chOff x="0" y="76200"/>
              <a:chExt cx="9144000" cy="6781800"/>
            </a:xfrm>
          </p:grpSpPr>
          <p:pic>
            <p:nvPicPr>
              <p:cNvPr id="40963" name="图片 5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4846638"/>
                <a:ext cx="9144000" cy="2011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0964" name="Picture 39" descr="구름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795838" y="179388"/>
                <a:ext cx="682625" cy="3635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0965" name="Picture 40" descr="구름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235825" y="503238"/>
                <a:ext cx="1042988" cy="555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0966" name="Oval 17"/>
              <p:cNvSpPr>
                <a:spLocks noChangeArrowheads="1"/>
              </p:cNvSpPr>
              <p:nvPr/>
            </p:nvSpPr>
            <p:spPr bwMode="auto">
              <a:xfrm>
                <a:off x="2371725" y="5734050"/>
                <a:ext cx="4398963" cy="898525"/>
              </a:xfrm>
              <a:prstGeom prst="ellipse">
                <a:avLst/>
              </a:prstGeom>
              <a:gradFill rotWithShape="1">
                <a:gsLst>
                  <a:gs pos="0">
                    <a:srgbClr val="0E320D"/>
                  </a:gs>
                  <a:gs pos="100000">
                    <a:srgbClr val="1F6B1B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buNone/>
                </a:pPr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pic>
            <p:nvPicPr>
              <p:cNvPr id="40967" name="Picture 16" descr="꽃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059113" y="3068638"/>
                <a:ext cx="3443287" cy="33226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0969" name="图片 8" descr="荣德基.png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238125" y="76200"/>
                <a:ext cx="1562100" cy="609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" name="TextBox 3"/>
              <p:cNvSpPr>
                <a:spLocks noChangeArrowheads="1"/>
              </p:cNvSpPr>
              <p:nvPr/>
            </p:nvSpPr>
            <p:spPr bwMode="auto">
              <a:xfrm>
                <a:off x="2087563" y="1285875"/>
                <a:ext cx="4968875" cy="504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r>
                  <a:rPr lang="zh-CN" altLang="en-US" sz="2800" kern="0" dirty="0">
                    <a:solidFill>
                      <a:srgbClr val="014079"/>
                    </a:solidFill>
                    <a:ea typeface="微软雅黑" charset="0"/>
                    <a:cs typeface="微软雅黑" charset="0"/>
                    <a:sym typeface="Calibri" pitchFamily="34" charset="0"/>
                  </a:rPr>
                  <a:t>感受美好自然，培养语文素养！</a:t>
                </a:r>
                <a:endParaRPr lang="zh-CN" altLang="en-US" sz="2800" kern="0" dirty="0">
                  <a:solidFill>
                    <a:srgbClr val="014079"/>
                  </a:solidFill>
                </a:endParaRPr>
              </a:p>
            </p:txBody>
          </p:sp>
          <p:sp>
            <p:nvSpPr>
              <p:cNvPr id="12" name="TextBox 3"/>
              <p:cNvSpPr>
                <a:spLocks noChangeArrowheads="1"/>
              </p:cNvSpPr>
              <p:nvPr/>
            </p:nvSpPr>
            <p:spPr bwMode="auto">
              <a:xfrm>
                <a:off x="2036763" y="1814513"/>
                <a:ext cx="5399087" cy="504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r>
                  <a:rPr lang="en-US" altLang="zh-CN" sz="1600" kern="0" dirty="0">
                    <a:solidFill>
                      <a:srgbClr val="014079"/>
                    </a:solidFill>
                  </a:rPr>
                  <a:t>GAN SHOU MEI HAO ZI RAN</a:t>
                </a:r>
                <a:r>
                  <a:rPr lang="zh-CN" altLang="en-US" sz="1600" kern="0" dirty="0">
                    <a:solidFill>
                      <a:srgbClr val="014079"/>
                    </a:solidFill>
                  </a:rPr>
                  <a:t>   </a:t>
                </a:r>
                <a:r>
                  <a:rPr lang="en-US" altLang="zh-CN" sz="1600" kern="0" dirty="0">
                    <a:solidFill>
                      <a:srgbClr val="014079"/>
                    </a:solidFill>
                  </a:rPr>
                  <a:t> PEI YANG YU WEN SU YANG</a:t>
                </a:r>
                <a:endParaRPr lang="zh-CN" altLang="en-US" sz="1600" kern="0" dirty="0">
                  <a:solidFill>
                    <a:srgbClr val="014079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2047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355</Words>
  <Paragraphs>17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Office 主题</vt:lpstr>
      <vt:lpstr>3_Office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2016-06-30T08:45:07Z</dcterms:created>
  <dcterms:modified xsi:type="dcterms:W3CDTF">2018-09-22T23:48:51Z</dcterms:modified>
</cp:coreProperties>
</file>