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5"/>
    <p:sldId id="269" r:id="rId16"/>
    <p:sldId id="270" r:id="rId1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73FF90-A39D-4E42-9E9A-210FC45EB7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41913" y="2405742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第二课时</a:t>
            </a:r>
            <a:endParaRPr lang="zh-CN" altLang="en-US" sz="9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5" name="文本框 4"/>
          <p:cNvSpPr txBox="1"/>
          <p:nvPr/>
        </p:nvSpPr>
        <p:spPr>
          <a:xfrm>
            <a:off x="1894114" y="1733588"/>
            <a:ext cx="91984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 </a:t>
            </a:r>
            <a:r>
              <a:rPr lang="zh-CN" altLang="en-US" sz="3600" b="1" dirty="0" smtClean="0"/>
              <a:t>你看田间那些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挥</a:t>
            </a:r>
            <a:r>
              <a:rPr lang="zh-CN" altLang="en-US" sz="3600" b="1" dirty="0" smtClean="0"/>
              <a:t>镰的农民，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弯</a:t>
            </a:r>
            <a:r>
              <a:rPr lang="zh-CN" altLang="en-US" sz="3600" b="1" dirty="0" smtClean="0"/>
              <a:t>着腰，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流</a:t>
            </a:r>
            <a:r>
              <a:rPr lang="zh-CN" altLang="en-US" sz="3600" b="1" dirty="0" smtClean="0"/>
              <a:t>着汗。只是想着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快割，快割</a:t>
            </a:r>
            <a:r>
              <a:rPr lang="zh-CN" altLang="en-US" sz="3600" b="1" dirty="0" smtClean="0"/>
              <a:t>；麦子上场了，又想着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快打，快打</a:t>
            </a:r>
            <a:r>
              <a:rPr lang="zh-CN" altLang="en-US" sz="3600" b="1" dirty="0" smtClean="0"/>
              <a:t>。</a:t>
            </a:r>
            <a:endParaRPr lang="zh-CN" altLang="en-US" sz="3200" b="1" dirty="0"/>
          </a:p>
        </p:txBody>
      </p:sp>
      <p:sp>
        <p:nvSpPr>
          <p:cNvPr id="7" name="圆角矩形 6"/>
          <p:cNvSpPr/>
          <p:nvPr/>
        </p:nvSpPr>
        <p:spPr>
          <a:xfrm>
            <a:off x="838200" y="345205"/>
            <a:ext cx="3058886" cy="102325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44204" y="34520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赏析句子</a:t>
            </a:r>
            <a:endParaRPr lang="zh-CN" altLang="en-US" sz="4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1162297" y="4028833"/>
            <a:ext cx="10430989" cy="2554545"/>
          </a:xfrm>
          <a:prstGeom prst="rect">
            <a:avLst/>
          </a:prstGeom>
          <a:noFill/>
          <a:ln w="9525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ts val="4800"/>
              </a:lnSpc>
              <a:spcBef>
                <a:spcPts val="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“挥”“弯”“流”三个动词写出了农民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紧张</a:t>
            </a:r>
            <a:r>
              <a:rPr lang="zh-CN" altLang="en-US" sz="32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的劳动过程；两个叠词“快割”“快打”的运用，表现出农民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迫切</a:t>
            </a:r>
            <a:r>
              <a:rPr lang="zh-CN" altLang="en-US" sz="32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的心情，让人联想到夏季农忙时紧张的劳动场景，表达作者对劳动人民的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赞美与尊敬</a:t>
            </a:r>
            <a:r>
              <a:rPr lang="zh-CN" altLang="en-US" sz="32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68"/>
            <a:ext cx="12192000" cy="6741432"/>
          </a:xfrm>
        </p:spPr>
      </p:pic>
      <p:sp>
        <p:nvSpPr>
          <p:cNvPr id="7" name="文本框 6"/>
          <p:cNvSpPr txBox="1"/>
          <p:nvPr/>
        </p:nvSpPr>
        <p:spPr>
          <a:xfrm>
            <a:off x="246058" y="395796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三</a:t>
            </a:r>
            <a:r>
              <a:rPr lang="zh-CN" altLang="en-US" sz="6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、拓展提升</a:t>
            </a:r>
            <a:endParaRPr lang="zh-CN" altLang="en-US" sz="6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8201" y="1939245"/>
            <a:ext cx="11766363" cy="33855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/>
              <a:t>仿照句式，结合课文或发挥想象，写一写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“夏之色”和“冬之色”。</a:t>
            </a:r>
            <a:endParaRPr lang="en-US" altLang="zh-CN" sz="2800" dirty="0" smtClean="0"/>
          </a:p>
          <a:p>
            <a:endParaRPr lang="en-US" altLang="zh-CN" dirty="0"/>
          </a:p>
          <a:p>
            <a:r>
              <a:rPr lang="zh-CN" altLang="en-US" sz="3600" b="1" dirty="0" smtClean="0">
                <a:solidFill>
                  <a:srgbClr val="0000FF"/>
                </a:solidFill>
              </a:rPr>
              <a:t>例：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r>
              <a:rPr lang="zh-CN" altLang="en-US" sz="3600" b="1" dirty="0">
                <a:solidFill>
                  <a:srgbClr val="0000FF"/>
                </a:solidFill>
              </a:rPr>
              <a:t>春之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色为冷的绿，如碧波，如嫩叶，贮满期望之情；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r>
              <a:rPr lang="zh-CN" altLang="en-US" sz="3600" b="1" dirty="0">
                <a:solidFill>
                  <a:srgbClr val="0000FF"/>
                </a:solidFill>
              </a:rPr>
              <a:t>秋之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色为热的赤，如夕阳，如红叶，标志着事物的终极。</a:t>
            </a:r>
            <a:endParaRPr lang="en-US" altLang="zh-CN" sz="3600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5197"/>
          </a:xfrm>
        </p:spPr>
      </p:pic>
      <p:sp>
        <p:nvSpPr>
          <p:cNvPr id="5" name="文本框 4"/>
          <p:cNvSpPr txBox="1"/>
          <p:nvPr/>
        </p:nvSpPr>
        <p:spPr>
          <a:xfrm>
            <a:off x="714144" y="952989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四、布置作业</a:t>
            </a:r>
            <a:endParaRPr lang="zh-CN" altLang="en-US" sz="6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200" y="2736976"/>
            <a:ext cx="1109149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/>
              <a:t>1.</a:t>
            </a:r>
            <a:r>
              <a:rPr lang="zh-CN" altLang="en-US" sz="4400" b="1" dirty="0" smtClean="0"/>
              <a:t>第</a:t>
            </a:r>
            <a:r>
              <a:rPr lang="en-US" altLang="zh-CN" sz="4400" b="1" dirty="0" smtClean="0"/>
              <a:t>2</a:t>
            </a:r>
            <a:r>
              <a:rPr lang="zh-CN" altLang="en-US" sz="4400" b="1" dirty="0" smtClean="0"/>
              <a:t>课重点词语一个两遍抄写在作业本上；</a:t>
            </a:r>
            <a:endParaRPr lang="en-US" altLang="zh-CN" sz="4400" b="1" dirty="0" smtClean="0"/>
          </a:p>
          <a:p>
            <a:endParaRPr lang="en-US" altLang="zh-CN" sz="4400" b="1" dirty="0"/>
          </a:p>
          <a:p>
            <a:r>
              <a:rPr lang="en-US" altLang="zh-CN" sz="4400" b="1" dirty="0" smtClean="0"/>
              <a:t>2.《</a:t>
            </a:r>
            <a:r>
              <a:rPr lang="zh-CN" altLang="en-US" sz="4400" b="1" dirty="0" smtClean="0"/>
              <a:t>同步练习</a:t>
            </a:r>
            <a:r>
              <a:rPr lang="en-US" altLang="zh-CN" sz="4400" b="1" dirty="0" smtClean="0"/>
              <a:t>》</a:t>
            </a:r>
            <a:r>
              <a:rPr lang="zh-CN" altLang="en-US" sz="4400" b="1" dirty="0" smtClean="0"/>
              <a:t>第</a:t>
            </a:r>
            <a:r>
              <a:rPr lang="en-US" altLang="zh-CN" sz="4400" b="1" dirty="0" smtClean="0"/>
              <a:t>6</a:t>
            </a:r>
            <a:r>
              <a:rPr lang="zh-CN" altLang="en-US" sz="4400" b="1" dirty="0" smtClean="0"/>
              <a:t>页合作探究写完。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391" y="-122781"/>
            <a:ext cx="13012782" cy="69807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035" y="125730"/>
            <a:ext cx="9194800" cy="65068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2"/>
          <p:cNvSpPr txBox="1"/>
          <p:nvPr/>
        </p:nvSpPr>
        <p:spPr>
          <a:xfrm>
            <a:off x="2208213" y="836614"/>
            <a:ext cx="6335712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dirty="0" smtClean="0">
                <a:latin typeface="Arial" panose="020B0604020202020204" pitchFamily="34" charset="0"/>
                <a:ea typeface="宋体" panose="02010600030101010101" pitchFamily="2" charset="-122"/>
              </a:rPr>
              <a:t>一、常规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训练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TextBox 3"/>
          <p:cNvSpPr txBox="1"/>
          <p:nvPr/>
        </p:nvSpPr>
        <p:spPr>
          <a:xfrm>
            <a:off x="2489650" y="3072341"/>
            <a:ext cx="626469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8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8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论语</a:t>
            </a:r>
            <a:r>
              <a:rPr lang="en-US" altLang="zh-CN" sz="8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8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为 政</a:t>
            </a:r>
            <a:r>
              <a:rPr lang="en-US" altLang="zh-CN" sz="8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en-US" sz="8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918"/>
            <a:ext cx="12192000" cy="6980918"/>
          </a:xfrm>
        </p:spPr>
      </p:pic>
      <p:sp>
        <p:nvSpPr>
          <p:cNvPr id="8" name="文本框 7"/>
          <p:cNvSpPr txBox="1"/>
          <p:nvPr/>
        </p:nvSpPr>
        <p:spPr>
          <a:xfrm>
            <a:off x="664028" y="36512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一、学习交流</a:t>
            </a:r>
            <a:endParaRPr lang="zh-CN" altLang="en-US" sz="4000" b="1" dirty="0"/>
          </a:p>
        </p:txBody>
      </p:sp>
      <p:sp>
        <p:nvSpPr>
          <p:cNvPr id="10" name="TextBox 5"/>
          <p:cNvSpPr txBox="1"/>
          <p:nvPr/>
        </p:nvSpPr>
        <p:spPr>
          <a:xfrm>
            <a:off x="1458359" y="1494745"/>
            <a:ext cx="8569325" cy="2585323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课文以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为线索，体现出作者对夏天的总体印象是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紧张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热烈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急促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219200" y="4886647"/>
            <a:ext cx="2707260" cy="11647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夏天景色</a:t>
            </a:r>
            <a:endParaRPr lang="zh-CN" altLang="en-US" sz="3200" b="1" dirty="0"/>
          </a:p>
        </p:txBody>
      </p:sp>
      <p:sp>
        <p:nvSpPr>
          <p:cNvPr id="9" name="椭圆 8"/>
          <p:cNvSpPr/>
          <p:nvPr/>
        </p:nvSpPr>
        <p:spPr>
          <a:xfrm>
            <a:off x="4278086" y="4886646"/>
            <a:ext cx="3145971" cy="11647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夏天的颜色</a:t>
            </a:r>
            <a:endParaRPr lang="zh-CN" altLang="en-US" sz="3200" b="1" dirty="0"/>
          </a:p>
        </p:txBody>
      </p:sp>
      <p:sp>
        <p:nvSpPr>
          <p:cNvPr id="11" name="椭圆 10"/>
          <p:cNvSpPr/>
          <p:nvPr/>
        </p:nvSpPr>
        <p:spPr>
          <a:xfrm>
            <a:off x="7759353" y="4886645"/>
            <a:ext cx="3169904" cy="11647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农民的劳动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 Box 5"/>
          <p:cNvSpPr txBox="1"/>
          <p:nvPr/>
        </p:nvSpPr>
        <p:spPr>
          <a:xfrm>
            <a:off x="2028145" y="2400176"/>
            <a:ext cx="8353425" cy="1938992"/>
          </a:xfrm>
          <a:prstGeom prst="rect">
            <a:avLst/>
          </a:prstGeom>
          <a:noFill/>
          <a:ln w="9525">
            <a:solidFill>
              <a:srgbClr val="0000FF"/>
            </a:solidFill>
          </a:ln>
        </p:spPr>
        <p:txBody>
          <a:bodyPr>
            <a:spAutoFit/>
          </a:bodyPr>
          <a:lstStyle/>
          <a:p>
            <a:pPr lvl="0" eaLnBrk="1" hangingPunct="1">
              <a:lnSpc>
                <a:spcPts val="4800"/>
              </a:lnSpc>
              <a:spcBef>
                <a:spcPts val="0"/>
              </a:spcBef>
            </a:pPr>
            <a:r>
              <a:rPr lang="en-US" altLang="zh-CN" sz="3200" b="1" dirty="0" smtClean="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认真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阅读</a:t>
            </a:r>
            <a:r>
              <a:rPr lang="en-US" altLang="zh-CN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2-4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段并赏析句子</a:t>
            </a:r>
            <a:endParaRPr lang="en-US" altLang="zh-CN" sz="105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ts val="4800"/>
              </a:lnSpc>
              <a:spcBef>
                <a:spcPts val="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文中突出表现作者怎样的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思想感情</a:t>
            </a:r>
            <a:r>
              <a:rPr lang="zh-CN" alt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？是在文中哪段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</a:t>
            </a:r>
            <a:r>
              <a:rPr lang="zh-CN" alt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出来的？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144" y="612407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二、研读共品</a:t>
            </a:r>
            <a:endParaRPr lang="zh-CN" altLang="en-US" sz="6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5" name="文本框 4"/>
          <p:cNvSpPr txBox="1"/>
          <p:nvPr/>
        </p:nvSpPr>
        <p:spPr>
          <a:xfrm>
            <a:off x="1992086" y="2658555"/>
            <a:ext cx="90786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 </a:t>
            </a:r>
            <a:r>
              <a:rPr lang="zh-CN" altLang="en-US" sz="3600" b="1" dirty="0" smtClean="0"/>
              <a:t>好像炉子上的一锅水在逐渐泛泡，冒气而终于沸腾一样，山坡上的芊芊细草长成一片密密的厚发，林带上的淡淡绿烟也凝成了一堵黛色长墙。</a:t>
            </a:r>
            <a:endParaRPr lang="zh-CN" altLang="en-US" sz="3600" b="1" dirty="0"/>
          </a:p>
        </p:txBody>
      </p:sp>
      <p:sp>
        <p:nvSpPr>
          <p:cNvPr id="7" name="圆角矩形 6"/>
          <p:cNvSpPr/>
          <p:nvPr/>
        </p:nvSpPr>
        <p:spPr>
          <a:xfrm>
            <a:off x="838200" y="838200"/>
            <a:ext cx="3058886" cy="102325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62297" y="85969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赏析句子</a:t>
            </a:r>
            <a:endParaRPr lang="zh-CN" altLang="en-US" sz="4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5" name="文本框 4"/>
          <p:cNvSpPr txBox="1"/>
          <p:nvPr/>
        </p:nvSpPr>
        <p:spPr>
          <a:xfrm>
            <a:off x="2155372" y="2897944"/>
            <a:ext cx="9198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 </a:t>
            </a:r>
            <a:r>
              <a:rPr lang="zh-CN" altLang="en-US" sz="3200" b="1" dirty="0" smtClean="0"/>
              <a:t>好像炉子上的一锅水在逐渐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泛泡，冒气</a:t>
            </a:r>
            <a:r>
              <a:rPr lang="zh-CN" altLang="en-US" sz="3200" b="1" dirty="0" smtClean="0"/>
              <a:t>而终于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沸腾</a:t>
            </a:r>
            <a:r>
              <a:rPr lang="zh-CN" altLang="en-US" sz="3200" b="1" dirty="0" smtClean="0"/>
              <a:t>一样，山坡上的芊芊细草长成一片</a:t>
            </a:r>
            <a:r>
              <a:rPr lang="zh-CN" altLang="en-US" sz="3200" b="1" dirty="0" smtClean="0">
                <a:solidFill>
                  <a:srgbClr val="00B050"/>
                </a:solidFill>
              </a:rPr>
              <a:t>密密的厚发</a:t>
            </a:r>
            <a:r>
              <a:rPr lang="zh-CN" altLang="en-US" sz="3200" b="1" dirty="0" smtClean="0"/>
              <a:t>，林带上的淡淡绿烟也凝成了一堵</a:t>
            </a:r>
            <a:r>
              <a:rPr lang="zh-CN" altLang="en-US" sz="3200" b="1" dirty="0" smtClean="0">
                <a:solidFill>
                  <a:srgbClr val="00B050"/>
                </a:solidFill>
              </a:rPr>
              <a:t>黛色长墙</a:t>
            </a:r>
            <a:r>
              <a:rPr lang="zh-CN" altLang="en-US" sz="3200" b="1" dirty="0" smtClean="0"/>
              <a:t>。</a:t>
            </a:r>
            <a:endParaRPr lang="zh-CN" altLang="en-US" sz="3200" b="1" dirty="0"/>
          </a:p>
        </p:txBody>
      </p:sp>
      <p:sp>
        <p:nvSpPr>
          <p:cNvPr id="7" name="圆角矩形 6"/>
          <p:cNvSpPr/>
          <p:nvPr/>
        </p:nvSpPr>
        <p:spPr>
          <a:xfrm>
            <a:off x="838200" y="838200"/>
            <a:ext cx="3058886" cy="102325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62297" y="85969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赏析句子</a:t>
            </a:r>
            <a:endParaRPr lang="zh-CN" altLang="en-US" sz="4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流程图: 联系 2"/>
          <p:cNvSpPr/>
          <p:nvPr/>
        </p:nvSpPr>
        <p:spPr>
          <a:xfrm>
            <a:off x="8338458" y="1944801"/>
            <a:ext cx="304800" cy="2939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联系 8"/>
          <p:cNvSpPr/>
          <p:nvPr/>
        </p:nvSpPr>
        <p:spPr>
          <a:xfrm>
            <a:off x="8643257" y="2405743"/>
            <a:ext cx="163285" cy="14695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8893629" y="2645229"/>
            <a:ext cx="119742" cy="11974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4133273" y="174171"/>
            <a:ext cx="7220528" cy="188322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运用比喻，形象地表现了暮春到初夏、盛夏的过程，新奇形象又朴素自然。</a:t>
            </a:r>
            <a:endParaRPr lang="zh-CN" altLang="en-US" sz="3200" b="1" dirty="0"/>
          </a:p>
        </p:txBody>
      </p:sp>
      <p:sp>
        <p:nvSpPr>
          <p:cNvPr id="11" name="流程图: 联系 10"/>
          <p:cNvSpPr/>
          <p:nvPr/>
        </p:nvSpPr>
        <p:spPr>
          <a:xfrm>
            <a:off x="2365994" y="3320142"/>
            <a:ext cx="119742" cy="11974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2133601" y="3004949"/>
            <a:ext cx="163285" cy="14695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10461171" y="4114799"/>
            <a:ext cx="185057" cy="18505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云形 14"/>
          <p:cNvSpPr/>
          <p:nvPr/>
        </p:nvSpPr>
        <p:spPr>
          <a:xfrm>
            <a:off x="1" y="1870095"/>
            <a:ext cx="3461656" cy="1191531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体会到夏天的热烈。</a:t>
            </a:r>
            <a:endParaRPr lang="zh-CN" altLang="en-US" sz="3200" b="1" dirty="0"/>
          </a:p>
        </p:txBody>
      </p:sp>
      <p:sp>
        <p:nvSpPr>
          <p:cNvPr id="16" name="流程图: 联系 15"/>
          <p:cNvSpPr/>
          <p:nvPr/>
        </p:nvSpPr>
        <p:spPr>
          <a:xfrm>
            <a:off x="10112828" y="4394126"/>
            <a:ext cx="261258" cy="2867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云形 16"/>
          <p:cNvSpPr/>
          <p:nvPr/>
        </p:nvSpPr>
        <p:spPr>
          <a:xfrm>
            <a:off x="6324599" y="4908325"/>
            <a:ext cx="4136571" cy="1191531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体会到夏天蓬勃的生命力。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5" name="文本框 4"/>
          <p:cNvSpPr txBox="1"/>
          <p:nvPr/>
        </p:nvSpPr>
        <p:spPr>
          <a:xfrm>
            <a:off x="2079172" y="2712983"/>
            <a:ext cx="90569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      </a:t>
            </a:r>
            <a:r>
              <a:rPr lang="zh-CN" altLang="en-US" sz="3600" b="1" dirty="0"/>
              <a:t>你</a:t>
            </a:r>
            <a:r>
              <a:rPr lang="zh-CN" altLang="en-US" sz="3600" b="1" dirty="0" smtClean="0"/>
              <a:t>看，麦子刚刚割过，田间那挑着七八片绿叶的棉苗，那朝天举着喇叭筒的高粱、玉米，那在地上匍匐前进的瓜秧，无不迸发出旺盛的活力。</a:t>
            </a:r>
            <a:endParaRPr lang="zh-CN" altLang="en-US" sz="3600" b="1" dirty="0"/>
          </a:p>
        </p:txBody>
      </p:sp>
      <p:sp>
        <p:nvSpPr>
          <p:cNvPr id="7" name="圆角矩形 6"/>
          <p:cNvSpPr/>
          <p:nvPr/>
        </p:nvSpPr>
        <p:spPr>
          <a:xfrm>
            <a:off x="838200" y="838200"/>
            <a:ext cx="3058886" cy="102325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62297" y="85969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赏析句子</a:t>
            </a:r>
            <a:endParaRPr lang="zh-CN" altLang="en-US" sz="4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5" name="文本框 4"/>
          <p:cNvSpPr txBox="1"/>
          <p:nvPr/>
        </p:nvSpPr>
        <p:spPr>
          <a:xfrm>
            <a:off x="2090059" y="2163763"/>
            <a:ext cx="86432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 </a:t>
            </a:r>
            <a:r>
              <a:rPr lang="zh-CN" altLang="en-US" sz="3200" b="1" dirty="0"/>
              <a:t>你</a:t>
            </a:r>
            <a:r>
              <a:rPr lang="zh-CN" altLang="en-US" sz="3200" b="1" dirty="0" smtClean="0"/>
              <a:t>看，麦子刚刚割过，田间那挑着七八片绿叶的棉苗，那朝天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举着</a:t>
            </a:r>
            <a:r>
              <a:rPr lang="zh-CN" altLang="en-US" sz="3200" b="1" dirty="0" smtClean="0"/>
              <a:t>喇叭筒的高粱、玉米，那在地上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匍匐</a:t>
            </a:r>
            <a:r>
              <a:rPr lang="zh-CN" altLang="en-US" sz="3200" b="1" dirty="0" smtClean="0"/>
              <a:t>前进的瓜秧，无不迸发出旺盛的活力。</a:t>
            </a:r>
            <a:endParaRPr lang="zh-CN" altLang="en-US" sz="3200" b="1" dirty="0"/>
          </a:p>
        </p:txBody>
      </p:sp>
      <p:sp>
        <p:nvSpPr>
          <p:cNvPr id="7" name="圆角矩形 6"/>
          <p:cNvSpPr/>
          <p:nvPr/>
        </p:nvSpPr>
        <p:spPr>
          <a:xfrm>
            <a:off x="838200" y="838200"/>
            <a:ext cx="3058886" cy="102325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62297" y="85969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赏析句子</a:t>
            </a:r>
            <a:endParaRPr lang="zh-CN" altLang="en-US" sz="4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67643" y="4698941"/>
            <a:ext cx="7864929" cy="13389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“举着”“匍匐”这样的动词，用拟人化的手法写出了农作物迸发出的旺盛的活力。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5" name="文本框 4"/>
          <p:cNvSpPr txBox="1"/>
          <p:nvPr/>
        </p:nvSpPr>
        <p:spPr>
          <a:xfrm>
            <a:off x="2079172" y="2712983"/>
            <a:ext cx="87956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 </a:t>
            </a:r>
            <a:r>
              <a:rPr lang="zh-CN" altLang="en-US" sz="4000" b="1" dirty="0" smtClean="0"/>
              <a:t>你看田间那些挥镰的农民，弯着腰，流着汗。只是想着快割，快割；麦子上场了，又想着快打，快打。</a:t>
            </a:r>
            <a:endParaRPr lang="zh-CN" altLang="en-US" sz="4000" b="1" dirty="0"/>
          </a:p>
        </p:txBody>
      </p:sp>
      <p:sp>
        <p:nvSpPr>
          <p:cNvPr id="7" name="圆角矩形 6"/>
          <p:cNvSpPr/>
          <p:nvPr/>
        </p:nvSpPr>
        <p:spPr>
          <a:xfrm>
            <a:off x="838200" y="838200"/>
            <a:ext cx="3058886" cy="102325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62297" y="85969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赏析句子</a:t>
            </a:r>
            <a:endParaRPr lang="zh-CN" altLang="en-US" sz="4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</Words>
  <Paragraphs>70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Calibri</vt:lpstr>
      <vt:lpstr>微软雅黑</vt:lpstr>
      <vt:lpstr>隶书</vt:lpstr>
      <vt:lpstr>华文新魏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2017-03-18T00:52:43Z</dcterms:created>
  <dcterms:modified xsi:type="dcterms:W3CDTF">2018-11-13T05:54:34Z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