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22"/>
  </p:notesMasterIdLst>
  <p:handoutMasterIdLst>
    <p:handoutMasterId r:id="rId23"/>
  </p:handoutMasterIdLst>
  <p:sldIdLst>
    <p:sldId id="3288" r:id="rId2"/>
    <p:sldId id="3367" r:id="rId3"/>
    <p:sldId id="3368" r:id="rId4"/>
    <p:sldId id="3381" r:id="rId5"/>
    <p:sldId id="3369" r:id="rId6"/>
    <p:sldId id="3382" r:id="rId7"/>
    <p:sldId id="3383" r:id="rId8"/>
    <p:sldId id="3384" r:id="rId9"/>
    <p:sldId id="3393" r:id="rId10"/>
    <p:sldId id="3394" r:id="rId11"/>
    <p:sldId id="3386" r:id="rId12"/>
    <p:sldId id="3387" r:id="rId13"/>
    <p:sldId id="3388" r:id="rId14"/>
    <p:sldId id="3389" r:id="rId15"/>
    <p:sldId id="3390" r:id="rId16"/>
    <p:sldId id="3391" r:id="rId17"/>
    <p:sldId id="3370" r:id="rId18"/>
    <p:sldId id="3392" r:id="rId19"/>
    <p:sldId id="3372" r:id="rId20"/>
    <p:sldId id="3374" r:id="rId21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5299" autoAdjust="0"/>
  </p:normalViewPr>
  <p:slideViewPr>
    <p:cSldViewPr>
      <p:cViewPr varScale="1">
        <p:scale>
          <a:sx n="133" d="100"/>
          <a:sy n="133" d="100"/>
        </p:scale>
        <p:origin x="-816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9077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1294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0189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35490" y="1988334"/>
            <a:ext cx="6624736" cy="9541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专题</a:t>
            </a:r>
            <a:r>
              <a:rPr lang="en-US" altLang="zh-CN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03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诗歌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的语言特点</a:t>
            </a:r>
            <a:r>
              <a:rPr lang="en-US" altLang="zh-CN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表达含蓄性、凝练性、跳跃性</a:t>
            </a:r>
            <a:endParaRPr lang="en-US" altLang="zh-CN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7426" y="628328"/>
            <a:ext cx="6480720" cy="336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  诗写一位征人久戍归来，行走在归途中的情景。这位征人由于长久戍边，远离亲人，远离故乡，在艰苦卓绝的戍边生活中怀着深深的思乡之情。在这里，诗歌没有直接抒写情怀，而是寓情于景，以春天摇曳飘拂的杨柳来渲染昔日离家出征时的依依不舍之情，用雨雪纷飞的冬天景象来表现今日回乡途中的艰难和内心的愁苦。含蓄深永，令人回味无穷。真正达到了像梅圣俞所说的高妙境界：“状难写之景如在目前，含不尽之意见于言外。”</a:t>
            </a:r>
          </a:p>
        </p:txBody>
      </p:sp>
    </p:spTree>
    <p:extLst>
      <p:ext uri="{BB962C8B-B14F-4D97-AF65-F5344CB8AC3E}">
        <p14:creationId xmlns:p14="http://schemas.microsoft.com/office/powerpoint/2010/main" xmlns="" val="2002894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（三）用典故</a:t>
            </a:r>
          </a:p>
        </p:txBody>
      </p:sp>
      <p:sp>
        <p:nvSpPr>
          <p:cNvPr id="2" name="矩形 1"/>
          <p:cNvSpPr/>
          <p:nvPr/>
        </p:nvSpPr>
        <p:spPr>
          <a:xfrm>
            <a:off x="117426" y="792089"/>
            <a:ext cx="65527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东篱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r>
              <a:rPr lang="zh-CN" altLang="en-US" sz="1200" dirty="0">
                <a:latin typeface="宋体" panose="02010600030101010101" pitchFamily="2" charset="-122"/>
              </a:rPr>
              <a:t>   陶渊明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饮酒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：“采菊东篱下，悠然见南山。”后来“东篱”多借以表现辞官归隐后的田园生活或闲雅的情致。如李清照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醉花阴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：“东篱把酒黄昏后，有暗香盈袖。”</a:t>
            </a:r>
          </a:p>
          <a:p>
            <a:endParaRPr lang="zh-CN" altLang="en-US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折腰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r>
              <a:rPr lang="en-US" altLang="zh-CN" sz="1200" dirty="0">
                <a:latin typeface="宋体" panose="02010600030101010101" pitchFamily="2" charset="-122"/>
              </a:rPr>
              <a:t>  《</a:t>
            </a:r>
            <a:r>
              <a:rPr lang="zh-CN" altLang="en-US" sz="1200" dirty="0">
                <a:latin typeface="宋体" panose="02010600030101010101" pitchFamily="2" charset="-122"/>
              </a:rPr>
              <a:t>宋书</a:t>
            </a:r>
            <a:r>
              <a:rPr lang="en-US" altLang="zh-CN" sz="1200" dirty="0">
                <a:latin typeface="宋体" panose="02010600030101010101" pitchFamily="2" charset="-122"/>
              </a:rPr>
              <a:t>·</a:t>
            </a:r>
            <a:r>
              <a:rPr lang="zh-CN" altLang="en-US" sz="1200" dirty="0">
                <a:latin typeface="宋体" panose="02010600030101010101" pitchFamily="2" charset="-122"/>
              </a:rPr>
              <a:t>隐逸传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载，陶渊明，曾做彭泽县令，因不肯“为五斗米折腰向乡里小儿”而弃官归隐。“折腰”意为躬身拜揖，后来喻指屈身事人。</a:t>
            </a:r>
          </a:p>
          <a:p>
            <a:endParaRPr lang="zh-CN" altLang="en-US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鸿鹄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r>
              <a:rPr lang="en-US" altLang="zh-CN" sz="1200" dirty="0">
                <a:latin typeface="宋体" panose="02010600030101010101" pitchFamily="2" charset="-122"/>
              </a:rPr>
              <a:t>  《</a:t>
            </a:r>
            <a:r>
              <a:rPr lang="zh-CN" altLang="en-US" sz="1200" dirty="0">
                <a:latin typeface="宋体" panose="02010600030101010101" pitchFamily="2" charset="-122"/>
              </a:rPr>
              <a:t>史记</a:t>
            </a:r>
            <a:r>
              <a:rPr lang="en-US" altLang="zh-CN" sz="1200" dirty="0">
                <a:latin typeface="宋体" panose="02010600030101010101" pitchFamily="2" charset="-122"/>
              </a:rPr>
              <a:t>·</a:t>
            </a:r>
            <a:r>
              <a:rPr lang="zh-CN" altLang="en-US" sz="1200" dirty="0">
                <a:latin typeface="宋体" panose="02010600030101010101" pitchFamily="2" charset="-122"/>
              </a:rPr>
              <a:t>陈涉世家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载，秦末农民起义军领袖陈涉少有鸿鹄之志，后揭竿起义于大泽乡，后以“鸿鹄”喻人有远大志向。如吴潜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八声甘州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：“矫首看鸿鹄，远举高飞。”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endParaRPr lang="en-US" altLang="zh-CN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长亭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endParaRPr lang="en-US" altLang="zh-CN" sz="1200" dirty="0">
              <a:latin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</a:rPr>
              <a:t>古代驿路上约隔十里设一长亭，五里设一短亭，供游人休息和送别。后来“长亭”成为送别地的代名词。如柳永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雨霖铃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：“寒蝉凄切，对长亭晚，骤雨初歇。”</a:t>
            </a:r>
          </a:p>
          <a:p>
            <a:endParaRPr lang="zh-CN" altLang="en-US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投笔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endParaRPr lang="en-US" altLang="zh-CN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后汉书</a:t>
            </a:r>
            <a:r>
              <a:rPr lang="en-US" altLang="zh-CN" sz="1200" dirty="0">
                <a:latin typeface="宋体" panose="02010600030101010101" pitchFamily="2" charset="-122"/>
              </a:rPr>
              <a:t>·</a:t>
            </a:r>
            <a:r>
              <a:rPr lang="zh-CN" altLang="en-US" sz="1200" dirty="0">
                <a:latin typeface="宋体" panose="02010600030101010101" pitchFamily="2" charset="-122"/>
              </a:rPr>
              <a:t>班超传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载，班超家境贫寒，靠为官府抄写文书来生活，他曾掷笔感叹，要效法傅介子、张骞立功边庭，取爵封侯，后来“投笔”就指弃文从武，建功立业。如辛弃疾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水调歌头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：“莫学班超投笔，纵得封侯万里，憔悴老边州。”</a:t>
            </a:r>
          </a:p>
        </p:txBody>
      </p:sp>
    </p:spTree>
    <p:extLst>
      <p:ext uri="{BB962C8B-B14F-4D97-AF65-F5344CB8AC3E}">
        <p14:creationId xmlns:p14="http://schemas.microsoft.com/office/powerpoint/2010/main" xmlns="" val="1841829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2" name="矩形 1"/>
          <p:cNvSpPr/>
          <p:nvPr/>
        </p:nvSpPr>
        <p:spPr>
          <a:xfrm>
            <a:off x="117426" y="864097"/>
            <a:ext cx="655272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红豆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传说古代一位女子，因丈夫死在边地，哭于树下而死，化为红豆，于是又称为相思子。常用以象征爱情或相思。如王维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相思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：“红豆生南国，春来发几枝。愿君多采撷，此物最相思。”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豆蔻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杜牧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赠别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娉娉袅袅十三余，豆蔻梢头二月初。”豆蔻是一种多年生草本植物，南方人摘其含苞待放者，美其名曰“含胎花”。“二月初”的豆蔻花就是指的这个，用来比喻“十三余”的小歌女，形象优美而贴切，同时又照应了“娉娉袅袅”四字。后来就称女子十三四岁的年纪。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杜康</a:t>
            </a:r>
            <a:r>
              <a:rPr lang="en-US" altLang="zh-CN" sz="1100" dirty="0">
                <a:solidFill>
                  <a:prstClr val="black"/>
                </a:solidFill>
              </a:rPr>
              <a:t>】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说文解字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中说，古代的杜康（也叫少康）发明制作了箕帚和高粱酒。后就用“杜康”作为酒的代称。如曹操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短歌行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：“何以解忧？惟有杜康。”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阳关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王维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送元二使安西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：“渭城朝雨浥轻尘，客舍青青柳色新。劝君更尽一杯酒，西出阳关无故人。”后来就把送别时唱的歌曲称作“渭城”“阳关”。如柳永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少年游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：“夕阳闲淡秋光老，离思满蘅皋。一曲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阳关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，断肠声尽，独自凭兰桡。”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762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2" name="矩形 1"/>
          <p:cNvSpPr/>
          <p:nvPr/>
        </p:nvSpPr>
        <p:spPr>
          <a:xfrm>
            <a:off x="117426" y="864097"/>
            <a:ext cx="6552728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雕虫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语出汉代扬雄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法言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：“童子雕虫篆刻，壮夫不为也。”后来比喻微不足道的技能，多指文字技巧。如李贺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南园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：“寻章摘句老雕虫，晓月当帘挂玉弓。不见年年辽海上，文章何处哭秋风？”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杜鹃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俗称布谷，又叫子规、杜宇、望帝。望帝传说是蜀地的君主，名叫杜宇，后来禅位退隐，不幸国亡身死，死后魂化为鸟，暮春苦啼，以至口中流血。后来多用“杜鹃”来渲染哀怨悲凄的气氛或思归的心情。如辛弃疾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定风波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：“百紫千红过了春，杜鹃声苦不堪闻。”又如李白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蜀道难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：“又闻子规啼夜月，愁空山。”</a:t>
            </a:r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化碧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庄子</a:t>
            </a:r>
            <a:r>
              <a:rPr lang="en-US" altLang="zh-CN" sz="1100" dirty="0">
                <a:solidFill>
                  <a:prstClr val="black"/>
                </a:solidFill>
              </a:rPr>
              <a:t>·</a:t>
            </a:r>
            <a:r>
              <a:rPr lang="zh-CN" altLang="en-US" sz="1100" dirty="0">
                <a:solidFill>
                  <a:prstClr val="black"/>
                </a:solidFill>
              </a:rPr>
              <a:t>外物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载，苌弘是周朝的贤臣，无辜获罪而被流放蜀地。他在蜀地自杀后，当地人用玉匣把他的血藏起来，三年后变成了碧玉。后来常用“化碧”形容刚直忠正、为正义事业而蒙冤受屈。如朱敦儒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木兰花慢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：“化碧海西头，剑履问谁收。”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鸿雁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汉书</a:t>
            </a:r>
            <a:r>
              <a:rPr lang="en-US" altLang="zh-CN" sz="1100" dirty="0">
                <a:solidFill>
                  <a:prstClr val="black"/>
                </a:solidFill>
              </a:rPr>
              <a:t>·</a:t>
            </a:r>
            <a:r>
              <a:rPr lang="zh-CN" altLang="en-US" sz="1100" dirty="0">
                <a:solidFill>
                  <a:prstClr val="black"/>
                </a:solidFill>
              </a:rPr>
              <a:t>苏武传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载，匈奴单于欺骗汉使者苏武已死，而汉使者故意说汉天子打猎时射下一只北方飞来的鸿雁，脚上拴着帛书，是苏武写的，单于只好放了苏武。后来就用“鸿雁”“雁书”“雁足”“鱼雁”等指书信、音讯。如晏珠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清平乐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：“红笺小字，说尽平生意。鸿雁在云鱼在水，惆怅此清难寄。”</a:t>
            </a:r>
            <a:endParaRPr lang="en-US" altLang="zh-CN" sz="1100" dirty="0">
              <a:solidFill>
                <a:prstClr val="black"/>
              </a:solidFill>
            </a:endParaRPr>
          </a:p>
          <a:p>
            <a:endParaRPr lang="zh-CN" altLang="en-US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8482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4" name="矩形 3"/>
          <p:cNvSpPr/>
          <p:nvPr/>
        </p:nvSpPr>
        <p:spPr>
          <a:xfrm>
            <a:off x="30077" y="813504"/>
            <a:ext cx="65527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[【</a:t>
            </a:r>
            <a:r>
              <a:rPr lang="zh-CN" altLang="en-US" sz="1200" dirty="0"/>
              <a:t>风骚</a:t>
            </a:r>
            <a:r>
              <a:rPr lang="en-US" altLang="zh-CN" sz="1200" dirty="0"/>
              <a:t>】]</a:t>
            </a:r>
          </a:p>
          <a:p>
            <a:endParaRPr lang="en-US" altLang="zh-CN" sz="1200" dirty="0"/>
          </a:p>
          <a:p>
            <a:r>
              <a:rPr lang="zh-CN" altLang="en-US" sz="1200" dirty="0"/>
              <a:t>原指</a:t>
            </a:r>
            <a:r>
              <a:rPr lang="en-US" altLang="zh-CN" sz="1200" dirty="0"/>
              <a:t>《</a:t>
            </a:r>
            <a:r>
              <a:rPr lang="zh-CN" altLang="en-US" sz="1200" dirty="0"/>
              <a:t>诗经</a:t>
            </a:r>
            <a:r>
              <a:rPr lang="en-US" altLang="zh-CN" sz="1200" dirty="0"/>
              <a:t>》</a:t>
            </a:r>
            <a:r>
              <a:rPr lang="zh-CN" altLang="en-US" sz="1200" dirty="0"/>
              <a:t>的</a:t>
            </a:r>
            <a:r>
              <a:rPr lang="en-US" altLang="zh-CN" sz="1200" dirty="0"/>
              <a:t>《</a:t>
            </a:r>
            <a:r>
              <a:rPr lang="zh-CN" altLang="en-US" sz="1200" dirty="0"/>
              <a:t>国风</a:t>
            </a:r>
            <a:r>
              <a:rPr lang="en-US" altLang="zh-CN" sz="1200" dirty="0"/>
              <a:t>》</a:t>
            </a:r>
            <a:r>
              <a:rPr lang="zh-CN" altLang="en-US" sz="1200" dirty="0"/>
              <a:t>和</a:t>
            </a:r>
            <a:r>
              <a:rPr lang="en-US" altLang="zh-CN" sz="1200" dirty="0"/>
              <a:t>《</a:t>
            </a:r>
            <a:r>
              <a:rPr lang="zh-CN" altLang="en-US" sz="1200" dirty="0"/>
              <a:t>楚辞</a:t>
            </a:r>
            <a:r>
              <a:rPr lang="en-US" altLang="zh-CN" sz="1200" dirty="0"/>
              <a:t>》</a:t>
            </a:r>
            <a:r>
              <a:rPr lang="zh-CN" altLang="en-US" sz="1200" dirty="0"/>
              <a:t>的</a:t>
            </a:r>
            <a:r>
              <a:rPr lang="en-US" altLang="zh-CN" sz="1200" dirty="0"/>
              <a:t>《</a:t>
            </a:r>
            <a:r>
              <a:rPr lang="zh-CN" altLang="en-US" sz="1200" dirty="0"/>
              <a:t>离骚</a:t>
            </a:r>
            <a:r>
              <a:rPr lang="en-US" altLang="zh-CN" sz="1200" dirty="0"/>
              <a:t>》</a:t>
            </a:r>
            <a:r>
              <a:rPr lang="zh-CN" altLang="en-US" sz="1200" dirty="0"/>
              <a:t>，后泛指优秀的文学作品或指文采。如毛泽东</a:t>
            </a:r>
            <a:r>
              <a:rPr lang="en-US" altLang="zh-CN" sz="1200" dirty="0"/>
              <a:t>《</a:t>
            </a:r>
            <a:r>
              <a:rPr lang="zh-CN" altLang="en-US" sz="1200" dirty="0"/>
              <a:t>沁园春</a:t>
            </a:r>
            <a:r>
              <a:rPr lang="en-US" altLang="zh-CN" sz="1200" dirty="0"/>
              <a:t>》</a:t>
            </a:r>
            <a:r>
              <a:rPr lang="zh-CN" altLang="en-US" sz="1200" dirty="0"/>
              <a:t>：“秦皇汉武，略输文采；唐宗宋祖，稍逊风骚。”</a:t>
            </a:r>
          </a:p>
          <a:p>
            <a:endParaRPr lang="zh-CN" altLang="en-US" sz="1200" dirty="0"/>
          </a:p>
          <a:p>
            <a:r>
              <a:rPr lang="en-US" altLang="zh-CN" sz="1200" dirty="0"/>
              <a:t>[【</a:t>
            </a:r>
            <a:r>
              <a:rPr lang="zh-CN" altLang="en-US" sz="1200" dirty="0"/>
              <a:t>鸡黍</a:t>
            </a:r>
            <a:r>
              <a:rPr lang="en-US" altLang="zh-CN" sz="1200" dirty="0"/>
              <a:t>】]</a:t>
            </a:r>
          </a:p>
          <a:p>
            <a:endParaRPr lang="en-US" altLang="zh-CN" sz="1200" dirty="0"/>
          </a:p>
          <a:p>
            <a:r>
              <a:rPr lang="en-US" altLang="zh-CN" sz="1200" dirty="0"/>
              <a:t>《</a:t>
            </a:r>
            <a:r>
              <a:rPr lang="zh-CN" altLang="en-US" sz="1200" dirty="0"/>
              <a:t>论语</a:t>
            </a:r>
            <a:r>
              <a:rPr lang="en-US" altLang="zh-CN" sz="1200" dirty="0"/>
              <a:t>》</a:t>
            </a:r>
            <a:r>
              <a:rPr lang="zh-CN" altLang="en-US" sz="1200" dirty="0"/>
              <a:t>载，子路随孔子出游时落了后，遇见一位正在劳动的老人，就向他打听。由于子路的态度非常恭敬，老人就留子路住宿，还杀鸡做黍米饭款待他。后来就用“鸡黍”专指招待客人的饭菜。如孟浩然</a:t>
            </a:r>
            <a:r>
              <a:rPr lang="en-US" altLang="zh-CN" sz="1200" dirty="0"/>
              <a:t>《</a:t>
            </a:r>
            <a:r>
              <a:rPr lang="zh-CN" altLang="en-US" sz="1200" dirty="0"/>
              <a:t>过故人庄</a:t>
            </a:r>
            <a:r>
              <a:rPr lang="en-US" altLang="zh-CN" sz="1200" dirty="0"/>
              <a:t>》</a:t>
            </a:r>
            <a:r>
              <a:rPr lang="zh-CN" altLang="en-US" sz="1200" dirty="0"/>
              <a:t>：“故人具鸡黍，邀我至田家。”</a:t>
            </a:r>
          </a:p>
          <a:p>
            <a:endParaRPr lang="zh-CN" altLang="en-US" sz="1200" dirty="0"/>
          </a:p>
          <a:p>
            <a:r>
              <a:rPr lang="en-US" altLang="zh-CN" sz="1200" dirty="0"/>
              <a:t>[【</a:t>
            </a:r>
            <a:r>
              <a:rPr lang="zh-CN" altLang="en-US" sz="1200" dirty="0"/>
              <a:t>柳岸</a:t>
            </a:r>
            <a:r>
              <a:rPr lang="en-US" altLang="zh-CN" sz="1200" dirty="0"/>
              <a:t>】]</a:t>
            </a:r>
          </a:p>
          <a:p>
            <a:endParaRPr lang="en-US" altLang="zh-CN" sz="1200" dirty="0"/>
          </a:p>
          <a:p>
            <a:r>
              <a:rPr lang="zh-CN" altLang="en-US" sz="1200" dirty="0"/>
              <a:t>古人送别有折柳的习俗，后来就用“柳岸”指送别的地方。如柳永</a:t>
            </a:r>
            <a:r>
              <a:rPr lang="en-US" altLang="zh-CN" sz="1200" dirty="0"/>
              <a:t>《</a:t>
            </a:r>
            <a:r>
              <a:rPr lang="zh-CN" altLang="en-US" sz="1200" dirty="0"/>
              <a:t>雨霖铃</a:t>
            </a:r>
            <a:r>
              <a:rPr lang="en-US" altLang="zh-CN" sz="1200" dirty="0"/>
              <a:t>》</a:t>
            </a:r>
            <a:r>
              <a:rPr lang="zh-CN" altLang="en-US" sz="1200" dirty="0"/>
              <a:t>：“今宵酒醒河处，杨柳岸晓风残月。”</a:t>
            </a:r>
          </a:p>
          <a:p>
            <a:endParaRPr lang="zh-CN" altLang="en-US" sz="1200" dirty="0"/>
          </a:p>
          <a:p>
            <a:r>
              <a:rPr lang="en-US" altLang="zh-CN" sz="1200" dirty="0"/>
              <a:t>[【</a:t>
            </a:r>
            <a:r>
              <a:rPr lang="zh-CN" altLang="en-US" sz="1200" dirty="0"/>
              <a:t>楼兰</a:t>
            </a:r>
            <a:r>
              <a:rPr lang="en-US" altLang="zh-CN" sz="1200" dirty="0"/>
              <a:t>】]</a:t>
            </a:r>
          </a:p>
          <a:p>
            <a:endParaRPr lang="en-US" altLang="zh-CN" sz="1200" dirty="0"/>
          </a:p>
          <a:p>
            <a:r>
              <a:rPr lang="en-US" altLang="zh-CN" sz="1200" dirty="0"/>
              <a:t>《</a:t>
            </a:r>
            <a:r>
              <a:rPr lang="zh-CN" altLang="en-US" sz="1200" dirty="0"/>
              <a:t>汉书</a:t>
            </a:r>
            <a:r>
              <a:rPr lang="en-US" altLang="zh-CN" sz="1200" dirty="0"/>
              <a:t>》</a:t>
            </a:r>
            <a:r>
              <a:rPr lang="zh-CN" altLang="en-US" sz="1200" dirty="0"/>
              <a:t>载，楼兰国王贪财，多次杀害前往西域的汉使。后来傅介子被派出使西域时，计斩楼兰王，为国立功。以后诗人常用“楼兰”代指边境之敌，用“破（斩）楼兰”指建功立业。如王昌龄</a:t>
            </a:r>
            <a:r>
              <a:rPr lang="en-US" altLang="zh-CN" sz="1200" dirty="0"/>
              <a:t>《</a:t>
            </a:r>
            <a:r>
              <a:rPr lang="zh-CN" altLang="en-US" sz="1200" dirty="0"/>
              <a:t>从军行</a:t>
            </a:r>
            <a:r>
              <a:rPr lang="en-US" altLang="zh-CN" sz="1200" dirty="0"/>
              <a:t>》</a:t>
            </a:r>
            <a:r>
              <a:rPr lang="zh-CN" altLang="en-US" sz="1200" dirty="0"/>
              <a:t>：“黄沙百战穿金甲，不破楼兰终不还。”</a:t>
            </a:r>
          </a:p>
        </p:txBody>
      </p:sp>
    </p:spTree>
    <p:extLst>
      <p:ext uri="{BB962C8B-B14F-4D97-AF65-F5344CB8AC3E}">
        <p14:creationId xmlns:p14="http://schemas.microsoft.com/office/powerpoint/2010/main" xmlns="" val="2042449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4" name="矩形 3"/>
          <p:cNvSpPr/>
          <p:nvPr/>
        </p:nvSpPr>
        <p:spPr>
          <a:xfrm>
            <a:off x="189434" y="792089"/>
            <a:ext cx="65527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prstClr val="black"/>
                </a:solidFill>
              </a:rPr>
              <a:t>[【</a:t>
            </a:r>
            <a:r>
              <a:rPr lang="zh-CN" altLang="en-US" sz="1200" dirty="0">
                <a:solidFill>
                  <a:prstClr val="black"/>
                </a:solidFill>
              </a:rPr>
              <a:t>南浦</a:t>
            </a:r>
            <a:r>
              <a:rPr lang="en-US" altLang="zh-CN" sz="12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200" dirty="0">
              <a:solidFill>
                <a:prstClr val="black"/>
              </a:solidFill>
            </a:endParaRPr>
          </a:p>
          <a:p>
            <a:r>
              <a:rPr lang="zh-CN" altLang="en-US" sz="1200" dirty="0">
                <a:solidFill>
                  <a:prstClr val="black"/>
                </a:solidFill>
              </a:rPr>
              <a:t>屈原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楚辞</a:t>
            </a:r>
            <a:r>
              <a:rPr lang="en-US" altLang="zh-CN" sz="1200" dirty="0">
                <a:solidFill>
                  <a:prstClr val="black"/>
                </a:solidFill>
              </a:rPr>
              <a:t>·</a:t>
            </a:r>
            <a:r>
              <a:rPr lang="zh-CN" altLang="en-US" sz="1200" dirty="0">
                <a:solidFill>
                  <a:prstClr val="black"/>
                </a:solidFill>
              </a:rPr>
              <a:t>河伯</a:t>
            </a:r>
            <a:r>
              <a:rPr lang="en-US" altLang="zh-CN" sz="1200" dirty="0">
                <a:solidFill>
                  <a:prstClr val="black"/>
                </a:solidFill>
              </a:rPr>
              <a:t>》“</a:t>
            </a:r>
            <a:r>
              <a:rPr lang="zh-CN" altLang="en-US" sz="1200" dirty="0">
                <a:solidFill>
                  <a:prstClr val="black"/>
                </a:solidFill>
              </a:rPr>
              <a:t>送美人兮南浦。”“南浦”指南面的水滨，古人常在南浦送别亲友。后来常用来指称送别地。如白居易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南浦别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：“南浦凄凄别，西风袅袅秋。”</a:t>
            </a:r>
          </a:p>
          <a:p>
            <a:endParaRPr lang="zh-CN" altLang="en-US" sz="1200" dirty="0">
              <a:solidFill>
                <a:prstClr val="black"/>
              </a:solidFill>
            </a:endParaRPr>
          </a:p>
          <a:p>
            <a:r>
              <a:rPr lang="en-US" altLang="zh-CN" sz="1200" dirty="0">
                <a:solidFill>
                  <a:prstClr val="black"/>
                </a:solidFill>
              </a:rPr>
              <a:t>[【</a:t>
            </a:r>
            <a:r>
              <a:rPr lang="zh-CN" altLang="en-US" sz="1200" dirty="0">
                <a:solidFill>
                  <a:prstClr val="black"/>
                </a:solidFill>
              </a:rPr>
              <a:t>三径</a:t>
            </a:r>
            <a:r>
              <a:rPr lang="en-US" altLang="zh-CN" sz="12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200" dirty="0">
              <a:solidFill>
                <a:prstClr val="black"/>
              </a:solidFill>
            </a:endParaRPr>
          </a:p>
          <a:p>
            <a:r>
              <a:rPr lang="zh-CN" altLang="en-US" sz="1200" dirty="0">
                <a:solidFill>
                  <a:prstClr val="black"/>
                </a:solidFill>
              </a:rPr>
              <a:t>陶潜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归去来兮辞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有“三径就荒，松菊犹存”的句子，后来就用来指代隐士居住的地方。如白居易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欲与元八卜邻，先有是赠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：“明月好同三径夜，绿杨宜作两家春。”</a:t>
            </a:r>
          </a:p>
          <a:p>
            <a:endParaRPr lang="zh-CN" altLang="en-US" sz="1200" dirty="0">
              <a:solidFill>
                <a:prstClr val="black"/>
              </a:solidFill>
            </a:endParaRPr>
          </a:p>
          <a:p>
            <a:r>
              <a:rPr lang="en-US" altLang="zh-CN" sz="1200" dirty="0">
                <a:solidFill>
                  <a:prstClr val="black"/>
                </a:solidFill>
              </a:rPr>
              <a:t>[【</a:t>
            </a:r>
            <a:r>
              <a:rPr lang="zh-CN" altLang="en-US" sz="1200" dirty="0">
                <a:solidFill>
                  <a:prstClr val="black"/>
                </a:solidFill>
              </a:rPr>
              <a:t>黍离</a:t>
            </a:r>
            <a:r>
              <a:rPr lang="en-US" altLang="zh-CN" sz="12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200" dirty="0">
              <a:solidFill>
                <a:prstClr val="black"/>
              </a:solidFill>
            </a:endParaRPr>
          </a:p>
          <a:p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诗经</a:t>
            </a:r>
            <a:r>
              <a:rPr lang="en-US" altLang="zh-CN" sz="1200" dirty="0">
                <a:solidFill>
                  <a:prstClr val="black"/>
                </a:solidFill>
              </a:rPr>
              <a:t>·</a:t>
            </a:r>
            <a:r>
              <a:rPr lang="zh-CN" altLang="en-US" sz="1200" dirty="0">
                <a:solidFill>
                  <a:prstClr val="black"/>
                </a:solidFill>
              </a:rPr>
              <a:t>黍离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中有“彼黍离离”的句子，是说东周大夫经过西周故都，看到长满禾黍，由此悲叹宫室宗庙毁坏。后来常用“黍离”表示对国家昔盛今衰的痛惜伤感之情。如许浑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登洛阳故城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：“禾黍离离半野蒿，昔人城此岂知劳？”</a:t>
            </a:r>
          </a:p>
          <a:p>
            <a:endParaRPr lang="zh-CN" altLang="en-US" sz="1200" dirty="0">
              <a:solidFill>
                <a:prstClr val="black"/>
              </a:solidFill>
            </a:endParaRPr>
          </a:p>
          <a:p>
            <a:r>
              <a:rPr lang="en-US" altLang="zh-CN" sz="1200" dirty="0">
                <a:solidFill>
                  <a:prstClr val="black"/>
                </a:solidFill>
              </a:rPr>
              <a:t>[【</a:t>
            </a:r>
            <a:r>
              <a:rPr lang="zh-CN" altLang="en-US" sz="1200" dirty="0">
                <a:solidFill>
                  <a:prstClr val="black"/>
                </a:solidFill>
              </a:rPr>
              <a:t>五柳</a:t>
            </a:r>
            <a:r>
              <a:rPr lang="en-US" altLang="zh-CN" sz="12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200" dirty="0">
              <a:solidFill>
                <a:prstClr val="black"/>
              </a:solidFill>
            </a:endParaRPr>
          </a:p>
          <a:p>
            <a:r>
              <a:rPr lang="zh-CN" altLang="en-US" sz="1200" dirty="0">
                <a:solidFill>
                  <a:prstClr val="black"/>
                </a:solidFill>
              </a:rPr>
              <a:t>陶渊明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五柳先生传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载：“宅边有五柳树，因以为号焉。”五柳先生是一位忘怀得失、诗酒自娱的隐者，也正是陶渊明的自我写照。后来“五柳”就成了隐者的代称。如王维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辆川闲居赠裴秀才迪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：“复值接舆醉，狂歌五柳前。”</a:t>
            </a:r>
          </a:p>
        </p:txBody>
      </p:sp>
    </p:spTree>
    <p:extLst>
      <p:ext uri="{BB962C8B-B14F-4D97-AF65-F5344CB8AC3E}">
        <p14:creationId xmlns:p14="http://schemas.microsoft.com/office/powerpoint/2010/main" xmlns="" val="2502362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2" name="矩形 1"/>
          <p:cNvSpPr/>
          <p:nvPr/>
        </p:nvSpPr>
        <p:spPr>
          <a:xfrm>
            <a:off x="278376" y="811372"/>
            <a:ext cx="6391777" cy="3287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[【</a:t>
            </a:r>
            <a:r>
              <a:rPr lang="zh-CN" altLang="en-US" sz="1400" dirty="0"/>
              <a:t>鹧鸪</a:t>
            </a:r>
            <a:r>
              <a:rPr lang="en-US" altLang="zh-CN" sz="1400" dirty="0"/>
              <a:t>】]</a:t>
            </a:r>
          </a:p>
          <a:p>
            <a:pPr>
              <a:lnSpc>
                <a:spcPct val="150000"/>
              </a:lnSpc>
            </a:pP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鸣叫声似说“行不得也哥哥”，后多用来衬托处境的艰难或心情的惆怅。如辛弃疾</a:t>
            </a:r>
            <a:r>
              <a:rPr lang="en-US" altLang="zh-CN" sz="1400" dirty="0"/>
              <a:t>《</a:t>
            </a:r>
            <a:r>
              <a:rPr lang="zh-CN" altLang="en-US" sz="1400" dirty="0"/>
              <a:t>菩萨蛮</a:t>
            </a:r>
            <a:r>
              <a:rPr lang="en-US" altLang="zh-CN" sz="1400" dirty="0"/>
              <a:t>》</a:t>
            </a:r>
            <a:r>
              <a:rPr lang="zh-CN" altLang="en-US" sz="1400" dirty="0"/>
              <a:t>：“江晚正愁余，山深闻鹧鸪。”</a:t>
            </a:r>
          </a:p>
          <a:p>
            <a:pPr>
              <a:lnSpc>
                <a:spcPct val="150000"/>
              </a:lnSpc>
            </a:pP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[【</a:t>
            </a:r>
            <a:r>
              <a:rPr lang="zh-CN" altLang="en-US" sz="1400" dirty="0"/>
              <a:t>尺素</a:t>
            </a:r>
            <a:r>
              <a:rPr lang="en-US" altLang="zh-CN" sz="1400" dirty="0"/>
              <a:t>】]</a:t>
            </a:r>
          </a:p>
          <a:p>
            <a:pPr>
              <a:lnSpc>
                <a:spcPct val="150000"/>
              </a:lnSpc>
            </a:pP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古乐府</a:t>
            </a:r>
            <a:r>
              <a:rPr lang="en-US" altLang="zh-CN" sz="1400" dirty="0"/>
              <a:t>《</a:t>
            </a:r>
            <a:r>
              <a:rPr lang="zh-CN" altLang="en-US" sz="1400" dirty="0"/>
              <a:t>饮马长城窟行</a:t>
            </a:r>
            <a:r>
              <a:rPr lang="en-US" altLang="zh-CN" sz="1400" dirty="0"/>
              <a:t>》</a:t>
            </a:r>
            <a:r>
              <a:rPr lang="zh-CN" altLang="en-US" sz="1400" dirty="0"/>
              <a:t>：“客从远方来，遗我双鲤鱼。呼童烹鲤鱼，中有尺素书。”后来“尺素”就用作书信的代称。如秦观</a:t>
            </a:r>
            <a:r>
              <a:rPr lang="en-US" altLang="zh-CN" sz="1400" dirty="0"/>
              <a:t>《</a:t>
            </a:r>
            <a:r>
              <a:rPr lang="zh-CN" altLang="en-US" sz="1400" dirty="0"/>
              <a:t>踏莎行</a:t>
            </a:r>
            <a:r>
              <a:rPr lang="en-US" altLang="zh-CN" sz="1400" dirty="0"/>
              <a:t>》</a:t>
            </a:r>
            <a:r>
              <a:rPr lang="zh-CN" altLang="en-US" sz="1400" dirty="0"/>
              <a:t>：“骤寄梅花，鱼传尺素，砌成此恨无重数。郴江幸自饶郴山，为谁流下潇湘去？”</a:t>
            </a:r>
          </a:p>
        </p:txBody>
      </p:sp>
    </p:spTree>
    <p:extLst>
      <p:ext uri="{BB962C8B-B14F-4D97-AF65-F5344CB8AC3E}">
        <p14:creationId xmlns:p14="http://schemas.microsoft.com/office/powerpoint/2010/main" xmlns="" val="346233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5877C94-9B5E-44C9-8024-ADA6E4772869}"/>
              </a:ext>
            </a:extLst>
          </p:cNvPr>
          <p:cNvSpPr/>
          <p:nvPr/>
        </p:nvSpPr>
        <p:spPr>
          <a:xfrm>
            <a:off x="261442" y="55632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表达凝练性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333450" y="1276400"/>
            <a:ext cx="6120680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诗人们总希望用最恰当、俭省的字句充分而圆满地表达出最丰富的感情。“吟安一个字，拈断数茎须”（卢延江），“为人性僻耽佳句，语不惊人死不休”（杜甫），“两句三年得，一吟双泪流”（贾岛），古诗词语言的高度凝练是诗人刻苦锤炼、精心推敲的结果。品味诗歌语言时要特别注意那些经过诗人苦心经营、反复锤炼的字、句，品出其中包含的丰富含义和不尽韵味。</a:t>
            </a:r>
          </a:p>
        </p:txBody>
      </p:sp>
    </p:spTree>
    <p:extLst>
      <p:ext uri="{BB962C8B-B14F-4D97-AF65-F5344CB8AC3E}">
        <p14:creationId xmlns:p14="http://schemas.microsoft.com/office/powerpoint/2010/main" xmlns="" val="2046080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5877C94-9B5E-44C9-8024-ADA6E4772869}"/>
              </a:ext>
            </a:extLst>
          </p:cNvPr>
          <p:cNvSpPr/>
          <p:nvPr/>
        </p:nvSpPr>
        <p:spPr>
          <a:xfrm>
            <a:off x="261442" y="55632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表达凝练性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7E68FD0-3925-42F4-8DE6-BD839B722D86}"/>
              </a:ext>
            </a:extLst>
          </p:cNvPr>
          <p:cNvSpPr/>
          <p:nvPr/>
        </p:nvSpPr>
        <p:spPr>
          <a:xfrm>
            <a:off x="387772" y="1047845"/>
            <a:ext cx="5904656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张继《枫桥夜泊》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月落乌啼霜满天，江枫渔火对愁眠。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姑苏城外寒山寺，夜半钟声到客船。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3B8FBAF-904E-4B6F-B816-853A92DFDB89}"/>
              </a:ext>
            </a:extLst>
          </p:cNvPr>
          <p:cNvSpPr/>
          <p:nvPr/>
        </p:nvSpPr>
        <p:spPr>
          <a:xfrm>
            <a:off x="131292" y="2369084"/>
            <a:ext cx="6597004" cy="2317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它的繁富的色彩和音响，烘托着江天子夜的秋景。末尾一句，以传到客船的悠悠钟声给人留下了言语难以表达的离愁别绪。有趣的是这种由具体的诗句引发的情思，其具体性可以因欣赏者的不同际遇而各不相同。它即有稳定性，又有随意性，例如那悠悠的钟声造成的余韵，大体上总与羁旅客子的愁思有关。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至于它在欣赏者心中所换起的具体的思念则是难以确定的：有人可因感慨半生飘零，一事无成；有人可思念老母娇妻；有人也许为友情的离弃而痛苦；也许为了贫病，也许为了惜逝</a:t>
            </a: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但那浮动在落月余火的中的微茫中的一缕轻愁，则是相同的。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0994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C0A46AE-A033-42D2-9BFD-3F6EA61FBE13}"/>
              </a:ext>
            </a:extLst>
          </p:cNvPr>
          <p:cNvSpPr/>
          <p:nvPr/>
        </p:nvSpPr>
        <p:spPr>
          <a:xfrm>
            <a:off x="261442" y="35669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表达跳跃性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405458" y="772344"/>
            <a:ext cx="61926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闻一多说：“诗的长处在于它有无限度的弹性，变出无穷花样，装下无限的内容。”这种弹性就体现为语言的跳跃性。这种弹性的获得来自：一是虚词的省略，如温庭筠的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商山早行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中有这样两句“鸡声茅店月，人迹板桥霜”。十个字都是单音词，而且都是名词，无法分出哪个是主谓宾，哪个是定状补。十个意象并列，却能构成一个完美的意境，使读者在想象中充实言外之意，贴近自然境界。诗的魅力就在于这种真切的境界和朦胧的意味。二是诗句的跳跃。试读“桃李春风一杯酒，江湖夜雨十年灯”，“楼船夜雪瓜洲渡，铁马秋风大散关”，都是时空大跳跃，留给读者许多想象的“空白”。三是语序的颠倒。因语序颠倒而诗歌意境更美的实例很多，诸如“鹤舞千年树，虹飞百尺桥”（陈子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春日登九华观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），“寒雪梅中尽，春风柳上归”（李白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宫中行乐词六首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），“香稻啄余鹦鹉粒，碧梧栖老凤凰枝”（杜甫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秋兴八首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），这些诗句以打破语法规范的“越规”、“违法”的“倒装法”，使诗的语言灵活变异，富于弹性。</a:t>
            </a:r>
          </a:p>
        </p:txBody>
      </p:sp>
    </p:spTree>
    <p:extLst>
      <p:ext uri="{BB962C8B-B14F-4D97-AF65-F5344CB8AC3E}">
        <p14:creationId xmlns:p14="http://schemas.microsoft.com/office/powerpoint/2010/main" xmlns="" val="1911583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9D5F59D-B4D4-4F1B-BE36-EB35EE792F75}"/>
              </a:ext>
            </a:extLst>
          </p:cNvPr>
          <p:cNvSpPr/>
          <p:nvPr/>
        </p:nvSpPr>
        <p:spPr>
          <a:xfrm>
            <a:off x="477466" y="2500536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注意诗词中的省略，用想象和联想去填补诗人留下的空白。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53430" y="1123153"/>
            <a:ext cx="6624736" cy="113749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如何突破表达含蓄性、凝练性、跳跃性的理解障碍？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9CF8C53-9DCA-461A-BE28-1E588BDF0A80}"/>
              </a:ext>
            </a:extLst>
          </p:cNvPr>
          <p:cNvSpPr/>
          <p:nvPr/>
        </p:nvSpPr>
        <p:spPr>
          <a:xfrm>
            <a:off x="182892" y="556611"/>
            <a:ext cx="64938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ea typeface="楷体" panose="02010609060101010101" pitchFamily="49" charset="-122"/>
                <a:cs typeface="楷体" panose="02010609060101010101" pitchFamily="49" charset="-122"/>
              </a:rPr>
              <a:t>东边日出西边雨，道是无晴却有晴</a:t>
            </a:r>
            <a:r>
              <a:rPr lang="en-US" altLang="zh-CN" sz="2800" dirty="0"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endParaRPr lang="zh-CN" altLang="en-US" sz="2800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56329D1-C307-4823-A78C-D9CE11294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546" y="3004592"/>
            <a:ext cx="3939381" cy="17594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0FF5194-C638-45C0-B1DD-530AAC81C382}"/>
              </a:ext>
            </a:extLst>
          </p:cNvPr>
          <p:cNvSpPr/>
          <p:nvPr/>
        </p:nvSpPr>
        <p:spPr>
          <a:xfrm>
            <a:off x="405458" y="556320"/>
            <a:ext cx="58326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典例：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《夜语寄北》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君问归期末有期，巴山夜语涨秋池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何当共剪西窗烛，却话巴工山夜雨时。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9702D3D-AFEE-4B03-9EB8-4EA06CF03A0C}"/>
              </a:ext>
            </a:extLst>
          </p:cNvPr>
          <p:cNvSpPr/>
          <p:nvPr/>
        </p:nvSpPr>
        <p:spPr>
          <a:xfrm>
            <a:off x="261442" y="1996480"/>
            <a:ext cx="6408712" cy="218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诗人写诗时旅居巴蜀，这是寄怀妻子的诗篇。这首短诗的时间和空间跨度都很大。前一个“巴山夜雨”，是思念此时此地的；后一个“巴山夜雨”是跳到了想象中的未来，夫妻团聚后的彼时彼地。那时节，西窗闪着烛光，他们一起回想如今这个情思绵绵的雨夜。当诗中跳跃的奥妙被我们所理解时，当跳跃之间的关联为我们所连缀时，我们因创造性的艺术称赏所获得的愉悦是难以形容的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06773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D1CFC63-FC37-4E33-9514-613111749338}"/>
              </a:ext>
            </a:extLst>
          </p:cNvPr>
          <p:cNvSpPr/>
          <p:nvPr/>
        </p:nvSpPr>
        <p:spPr>
          <a:xfrm>
            <a:off x="333450" y="551847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表达含蓄性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7426" y="942437"/>
            <a:ext cx="6408712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所谓“含蓄”，简言之，就是情感、思想或哲理不直接说出，而以委婉曲折的方式加以表现，“不着一字，尽得风流”，空灵蕴藉，耐人寻味。所谓“状难写之景如在目前，含不尽之意见于言外”（梅尧臣语），所谓“言有尽而意无穷”（苏轼语），所谓 “言在此而意在彼”（叶燮语），都是要求把深厚的内容寄寓形象之中，要求深蓄于内，含而不露，以有限表现无限，在“言外”创造一个无限丰富的艺术世界。含蓄既是诗美的一种形态，又是诗人创作的共同追求。</a:t>
            </a:r>
          </a:p>
        </p:txBody>
      </p:sp>
    </p:spTree>
    <p:extLst>
      <p:ext uri="{BB962C8B-B14F-4D97-AF65-F5344CB8AC3E}">
        <p14:creationId xmlns:p14="http://schemas.microsoft.com/office/powerpoint/2010/main" xmlns="" val="661483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A0B5819-8689-4090-99A8-93F2113A24F4}"/>
              </a:ext>
            </a:extLst>
          </p:cNvPr>
          <p:cNvSpPr/>
          <p:nvPr/>
        </p:nvSpPr>
        <p:spPr>
          <a:xfrm>
            <a:off x="549474" y="889207"/>
            <a:ext cx="583264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贾岛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访隐者不遇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松下问童子，言师采药去。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只在此山中，云深不知处。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44210E2-E964-49AF-B8C1-13CA7701DCAD}"/>
              </a:ext>
            </a:extLst>
          </p:cNvPr>
          <p:cNvSpPr/>
          <p:nvPr/>
        </p:nvSpPr>
        <p:spPr>
          <a:xfrm>
            <a:off x="117426" y="1852464"/>
            <a:ext cx="66247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明明是三番问答，至少要六句才能完成对话，作者采用答话包孕问话的方法，精简为二十个字。这就有如电影里蒙太奇手法，一个意象接一个意象，一个画面接一个画面，镜头之间留下大量的空白，让我们的读者根据生活的逻辑、经验的积累、自身的修养去补充完善。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7B26A3D-A101-4627-B387-95ADCB71EF00}"/>
              </a:ext>
            </a:extLst>
          </p:cNvPr>
          <p:cNvSpPr/>
          <p:nvPr/>
        </p:nvSpPr>
        <p:spPr>
          <a:xfrm>
            <a:off x="2061642" y="3573708"/>
            <a:ext cx="3429000" cy="10669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松下问童子，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尊师在何方？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19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言师采药去。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采药在何处？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19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只在此山中，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此山何处寻？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19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云深不知处。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5893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35B9C16-B288-45E7-A5B7-5FD9927370CE}"/>
              </a:ext>
            </a:extLst>
          </p:cNvPr>
          <p:cNvSpPr/>
          <p:nvPr/>
        </p:nvSpPr>
        <p:spPr>
          <a:xfrm>
            <a:off x="1053530" y="556320"/>
            <a:ext cx="44578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崔颢《长干曲》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君家何处住？妾住在横塘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停船暂借问，或恐是同乡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C50E3CB-7830-4ADC-BDDB-6315E3442E0C}"/>
              </a:ext>
            </a:extLst>
          </p:cNvPr>
          <p:cNvSpPr/>
          <p:nvPr/>
        </p:nvSpPr>
        <p:spPr>
          <a:xfrm>
            <a:off x="117426" y="1962357"/>
            <a:ext cx="6408712" cy="263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整首诗不作任何描写叙述，但一个年轻女子活泼爽朗而又令人亲近的形象跃然眼前：长江上两舟相逢，一个船家女，主动打问应面而来的男子家住何处，是哪里人，她不等对方答话，又立即作男了自我介绍。后两句可以理解为女子的自语，或理解为她因为自己的热情主动而显得唐突，想极力掩饰我自己的羞窘：“停船相问，别无他用，也许你我是同乡……”长江滔滔。两舟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邂逅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逅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一对青年男女的友好相遇所引起的新鲜与亲切之感，通过读者自由的想象，得到了显现，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166759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628328"/>
            <a:ext cx="6624736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中国诗学创造含蓄美的艺术方法多种多样，弱水三千，聊取一瓢，下面从四个方面稍加展示。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（一）比兴寄托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“比兴寄托”是中国诗学一个重要的艺术原则。诗人运用比兴手法，借物寄情，因事托意，通过对具体形象的事物的描写，蕴蓄无限感慨和杳渺情思，从而取得含蓄蕴藉，意味悠长审美效应。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35B9C16-B288-45E7-A5B7-5FD9927370CE}"/>
              </a:ext>
            </a:extLst>
          </p:cNvPr>
          <p:cNvSpPr/>
          <p:nvPr/>
        </p:nvSpPr>
        <p:spPr>
          <a:xfrm>
            <a:off x="200672" y="2831057"/>
            <a:ext cx="6480720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张九龄  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感遇十二首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其一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兰叶春葳蕤，桂华秋皎洁。欣欣此生意，自尔为佳节。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谁知林栖者，闻风坐相悦！草木有本心，何求美人折？</a:t>
            </a:r>
          </a:p>
        </p:txBody>
      </p:sp>
      <p:sp>
        <p:nvSpPr>
          <p:cNvPr id="6" name="矩形 5"/>
          <p:cNvSpPr/>
          <p:nvPr/>
        </p:nvSpPr>
        <p:spPr>
          <a:xfrm>
            <a:off x="185762" y="4110786"/>
            <a:ext cx="6684185" cy="701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         诗言春兰、秋桂这两种香木在不同季节里欣欣向荣，乃是本性如此，非有意博取美人之爱赏。显然，诗人是以春兰、秋桂自比，抒发洁身自好、孤芳自赏的操守。</a:t>
            </a:r>
          </a:p>
        </p:txBody>
      </p:sp>
    </p:spTree>
    <p:extLst>
      <p:ext uri="{BB962C8B-B14F-4D97-AF65-F5344CB8AC3E}">
        <p14:creationId xmlns:p14="http://schemas.microsoft.com/office/powerpoint/2010/main" xmlns="" val="307706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713" y="375245"/>
            <a:ext cx="6742162" cy="2196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（二）空白艺术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“空白”，犹言缺少，亦指空着的没有填满的或没有被利用的部分。从艺术创造的角度来看，“空白”则是指在艺术表现上不说破，不填满，不质实，不胶着，有意制造艺术的虚白，从而给读者留下联想的空间。空白不是空洞。“充实之谓美”（孟子语），真正的空白必须以“充实”为前提，这里充实指的是情感内容的充沛和饱满，但这充沛饱满的情思又不能说尽，而应该加以将其蕴蓄于艺术形象之中，令人味而得之。这种空白艺术体现了中国诗学追求含蓄美的艺术精神。</a:t>
            </a:r>
          </a:p>
        </p:txBody>
      </p:sp>
      <p:sp>
        <p:nvSpPr>
          <p:cNvPr id="5" name="矩形 4"/>
          <p:cNvSpPr/>
          <p:nvPr/>
        </p:nvSpPr>
        <p:spPr>
          <a:xfrm>
            <a:off x="12748" y="2575248"/>
            <a:ext cx="6641865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1400" b="1" kern="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</a:t>
            </a:r>
            <a:r>
              <a:rPr lang="en-US" altLang="zh-CN" sz="1600" b="1" kern="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1600" b="1" kern="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弦嘈嘈如急雨，小弦切切如私语。嘈嘈切切错杂弹，大珠小珠落玉盘。间关莺语花底滑，幽咽泉流冰下难。冰泉冷涩弦凝绝，凝绝不通声暂歇。别有幽愁暗恨生，此时无声胜有声。银瓶乍破水浆迸，铁骑突出刀枪鸣。曲终收拨当心画，四弦一声如裂帛。</a:t>
            </a:r>
            <a:r>
              <a:rPr lang="zh-CN" altLang="en-US" sz="1600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东船西舫悄无言，唯见江心秋月白。</a:t>
            </a:r>
            <a:r>
              <a:rPr lang="zh-CN" altLang="en-US" sz="1600" b="1" kern="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                                         </a:t>
            </a:r>
            <a:r>
              <a:rPr lang="zh-CN" altLang="en-US" sz="1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白居易《琵琶行》</a:t>
            </a:r>
          </a:p>
        </p:txBody>
      </p:sp>
    </p:spTree>
    <p:extLst>
      <p:ext uri="{BB962C8B-B14F-4D97-AF65-F5344CB8AC3E}">
        <p14:creationId xmlns:p14="http://schemas.microsoft.com/office/powerpoint/2010/main" xmlns="" val="1628397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9434" y="3004592"/>
            <a:ext cx="64807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        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4DDF084-D917-46A5-B86D-5F7AC59075EC}"/>
              </a:ext>
            </a:extLst>
          </p:cNvPr>
          <p:cNvSpPr/>
          <p:nvPr/>
        </p:nvSpPr>
        <p:spPr>
          <a:xfrm>
            <a:off x="197620" y="628328"/>
            <a:ext cx="6048672" cy="336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  在描写琵琶女声情并茂弹奏琵琶妙音之后，并不直接说琵琶音乐多美妙，多富有强烈的感染力，而是采用侧面烘托的方法，推出一个无声的画面：“东舟西舫悄无言，惟见江心秋月白”，在琵琶演奏结束后，东面的船西面的舫，不论是主人还是客人，船上所有的人全都悄然无言，只见江心月白风平，这就有力地表现出听者如醉如痴、如梦初醒的恍惚情状，从而把琵琶音乐的美妙及其强烈的感染力充分烘托了出来，堪称高妙之笔。</a:t>
            </a:r>
          </a:p>
        </p:txBody>
      </p:sp>
    </p:spTree>
    <p:extLst>
      <p:ext uri="{BB962C8B-B14F-4D97-AF65-F5344CB8AC3E}">
        <p14:creationId xmlns:p14="http://schemas.microsoft.com/office/powerpoint/2010/main" xmlns="" val="3349649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9434" y="556320"/>
            <a:ext cx="6480720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（三）借景言情，寓情于景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这是中国诗歌营造含蓄美的又一重要艺术方法。虽然在古典诗歌中，也有不借景言情而直接抒情言志之作，如王勃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送杜少府之任蜀川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，但古典诗歌更重要更普遍的艺术追求是通过借景言情、寓情于景的方式，来抒情写意，创造意境，从而取得含蓄蕴藉的艺术效果，使人读之，悠然神远。</a:t>
            </a:r>
          </a:p>
        </p:txBody>
      </p:sp>
      <p:sp>
        <p:nvSpPr>
          <p:cNvPr id="7" name="矩形 6"/>
          <p:cNvSpPr/>
          <p:nvPr/>
        </p:nvSpPr>
        <p:spPr>
          <a:xfrm>
            <a:off x="765498" y="2806936"/>
            <a:ext cx="5243686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/>
              <a:t>《</a:t>
            </a:r>
            <a:r>
              <a:rPr lang="zh-CN" altLang="en-US" dirty="0"/>
              <a:t>诗经</a:t>
            </a:r>
            <a:r>
              <a:rPr lang="en-US" altLang="zh-CN" dirty="0"/>
              <a:t>·</a:t>
            </a:r>
            <a:r>
              <a:rPr lang="zh-CN" altLang="en-US" dirty="0"/>
              <a:t>小雅</a:t>
            </a:r>
            <a:r>
              <a:rPr lang="en-US" altLang="zh-CN" dirty="0"/>
              <a:t>·</a:t>
            </a:r>
            <a:r>
              <a:rPr lang="zh-CN" altLang="en-US" dirty="0"/>
              <a:t>采薇</a:t>
            </a:r>
            <a:r>
              <a:rPr lang="en-US" altLang="zh-CN" dirty="0"/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……</a:t>
            </a:r>
            <a:r>
              <a:rPr lang="zh-CN" altLang="en-US" dirty="0"/>
              <a:t>昔我往矣，杨柳依依。今我来思，雨雪霏霏。</a:t>
            </a:r>
          </a:p>
        </p:txBody>
      </p:sp>
    </p:spTree>
    <p:extLst>
      <p:ext uri="{BB962C8B-B14F-4D97-AF65-F5344CB8AC3E}">
        <p14:creationId xmlns:p14="http://schemas.microsoft.com/office/powerpoint/2010/main" xmlns="" val="1278381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3792</Words>
  <Application>Microsoft Office PowerPoint</Application>
  <PresentationFormat>自定义</PresentationFormat>
  <Paragraphs>137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2018-12-24T08:02:15Z</dcterms:created>
  <dcterms:modified xsi:type="dcterms:W3CDTF">2019-02-20T07:33:03Z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