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customXml/itemProps205.xml" ContentType="application/vnd.openxmlformats-officedocument.customXmlProperties+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199.xml" ContentType="application/vnd.openxmlformats-officedocument.customXmlProperties+xml"/>
  <Override PartName="/customXml/itemProps204.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customXml/itemProps203.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06"/>
  </p:sldMasterIdLst>
  <p:notesMasterIdLst>
    <p:notesMasterId r:id="rId411"/>
  </p:notesMasterIdLst>
  <p:sldIdLst>
    <p:sldId id="477" r:id="rId207"/>
    <p:sldId id="258" r:id="rId208"/>
    <p:sldId id="259" r:id="rId209"/>
    <p:sldId id="260" r:id="rId210"/>
    <p:sldId id="261" r:id="rId211"/>
    <p:sldId id="262" r:id="rId212"/>
    <p:sldId id="263" r:id="rId213"/>
    <p:sldId id="264" r:id="rId214"/>
    <p:sldId id="265" r:id="rId215"/>
    <p:sldId id="266" r:id="rId216"/>
    <p:sldId id="267" r:id="rId217"/>
    <p:sldId id="268" r:id="rId218"/>
    <p:sldId id="269" r:id="rId219"/>
    <p:sldId id="270" r:id="rId220"/>
    <p:sldId id="272" r:id="rId221"/>
    <p:sldId id="273" r:id="rId222"/>
    <p:sldId id="274" r:id="rId223"/>
    <p:sldId id="275" r:id="rId224"/>
    <p:sldId id="276" r:id="rId225"/>
    <p:sldId id="277" r:id="rId226"/>
    <p:sldId id="278" r:id="rId227"/>
    <p:sldId id="279" r:id="rId228"/>
    <p:sldId id="280" r:id="rId229"/>
    <p:sldId id="281" r:id="rId230"/>
    <p:sldId id="282" r:id="rId231"/>
    <p:sldId id="283" r:id="rId232"/>
    <p:sldId id="284" r:id="rId233"/>
    <p:sldId id="285" r:id="rId234"/>
    <p:sldId id="286" r:id="rId235"/>
    <p:sldId id="287" r:id="rId236"/>
    <p:sldId id="288" r:id="rId237"/>
    <p:sldId id="289" r:id="rId238"/>
    <p:sldId id="290" r:id="rId239"/>
    <p:sldId id="291" r:id="rId240"/>
    <p:sldId id="292" r:id="rId241"/>
    <p:sldId id="293" r:id="rId242"/>
    <p:sldId id="294" r:id="rId243"/>
    <p:sldId id="295" r:id="rId244"/>
    <p:sldId id="296" r:id="rId245"/>
    <p:sldId id="297" r:id="rId246"/>
    <p:sldId id="298" r:id="rId247"/>
    <p:sldId id="299" r:id="rId248"/>
    <p:sldId id="301" r:id="rId249"/>
    <p:sldId id="302" r:id="rId250"/>
    <p:sldId id="303" r:id="rId251"/>
    <p:sldId id="304" r:id="rId252"/>
    <p:sldId id="305" r:id="rId253"/>
    <p:sldId id="306" r:id="rId254"/>
    <p:sldId id="307" r:id="rId255"/>
    <p:sldId id="308" r:id="rId256"/>
    <p:sldId id="309" r:id="rId257"/>
    <p:sldId id="310" r:id="rId258"/>
    <p:sldId id="311" r:id="rId259"/>
    <p:sldId id="312" r:id="rId260"/>
    <p:sldId id="313" r:id="rId261"/>
    <p:sldId id="314" r:id="rId262"/>
    <p:sldId id="315" r:id="rId263"/>
    <p:sldId id="316" r:id="rId264"/>
    <p:sldId id="317" r:id="rId265"/>
    <p:sldId id="319" r:id="rId266"/>
    <p:sldId id="320" r:id="rId267"/>
    <p:sldId id="321" r:id="rId268"/>
    <p:sldId id="322" r:id="rId269"/>
    <p:sldId id="323" r:id="rId270"/>
    <p:sldId id="324" r:id="rId271"/>
    <p:sldId id="325" r:id="rId272"/>
    <p:sldId id="326" r:id="rId273"/>
    <p:sldId id="327" r:id="rId274"/>
    <p:sldId id="328" r:id="rId275"/>
    <p:sldId id="329" r:id="rId276"/>
    <p:sldId id="330" r:id="rId277"/>
    <p:sldId id="331" r:id="rId278"/>
    <p:sldId id="332" r:id="rId279"/>
    <p:sldId id="334" r:id="rId280"/>
    <p:sldId id="335" r:id="rId281"/>
    <p:sldId id="336" r:id="rId282"/>
    <p:sldId id="337" r:id="rId283"/>
    <p:sldId id="338" r:id="rId284"/>
    <p:sldId id="339" r:id="rId285"/>
    <p:sldId id="340" r:id="rId286"/>
    <p:sldId id="341" r:id="rId287"/>
    <p:sldId id="342" r:id="rId288"/>
    <p:sldId id="343" r:id="rId289"/>
    <p:sldId id="344" r:id="rId290"/>
    <p:sldId id="345" r:id="rId291"/>
    <p:sldId id="346" r:id="rId292"/>
    <p:sldId id="347" r:id="rId293"/>
    <p:sldId id="348" r:id="rId294"/>
    <p:sldId id="349" r:id="rId295"/>
    <p:sldId id="350" r:id="rId296"/>
    <p:sldId id="351" r:id="rId297"/>
    <p:sldId id="352" r:id="rId298"/>
    <p:sldId id="353" r:id="rId299"/>
    <p:sldId id="354" r:id="rId300"/>
    <p:sldId id="355" r:id="rId301"/>
    <p:sldId id="356" r:id="rId302"/>
    <p:sldId id="358" r:id="rId303"/>
    <p:sldId id="359" r:id="rId304"/>
    <p:sldId id="360" r:id="rId305"/>
    <p:sldId id="361" r:id="rId306"/>
    <p:sldId id="362" r:id="rId307"/>
    <p:sldId id="363" r:id="rId308"/>
    <p:sldId id="364" r:id="rId309"/>
    <p:sldId id="365" r:id="rId310"/>
    <p:sldId id="366" r:id="rId311"/>
    <p:sldId id="367" r:id="rId312"/>
    <p:sldId id="368" r:id="rId313"/>
    <p:sldId id="369" r:id="rId314"/>
    <p:sldId id="370" r:id="rId315"/>
    <p:sldId id="371" r:id="rId316"/>
    <p:sldId id="372" r:id="rId317"/>
    <p:sldId id="374" r:id="rId318"/>
    <p:sldId id="375" r:id="rId319"/>
    <p:sldId id="377" r:id="rId320"/>
    <p:sldId id="378" r:id="rId321"/>
    <p:sldId id="379" r:id="rId322"/>
    <p:sldId id="380" r:id="rId323"/>
    <p:sldId id="381" r:id="rId324"/>
    <p:sldId id="382" r:id="rId325"/>
    <p:sldId id="383" r:id="rId326"/>
    <p:sldId id="384" r:id="rId327"/>
    <p:sldId id="385" r:id="rId328"/>
    <p:sldId id="386" r:id="rId329"/>
    <p:sldId id="387" r:id="rId330"/>
    <p:sldId id="388" r:id="rId331"/>
    <p:sldId id="389" r:id="rId332"/>
    <p:sldId id="390" r:id="rId333"/>
    <p:sldId id="391" r:id="rId334"/>
    <p:sldId id="392" r:id="rId335"/>
    <p:sldId id="393" r:id="rId336"/>
    <p:sldId id="394" r:id="rId337"/>
    <p:sldId id="395" r:id="rId338"/>
    <p:sldId id="396" r:id="rId339"/>
    <p:sldId id="397" r:id="rId340"/>
    <p:sldId id="398" r:id="rId341"/>
    <p:sldId id="399" r:id="rId342"/>
    <p:sldId id="400" r:id="rId343"/>
    <p:sldId id="401" r:id="rId344"/>
    <p:sldId id="402" r:id="rId345"/>
    <p:sldId id="403" r:id="rId346"/>
    <p:sldId id="404" r:id="rId347"/>
    <p:sldId id="405" r:id="rId348"/>
    <p:sldId id="406" r:id="rId349"/>
    <p:sldId id="407" r:id="rId350"/>
    <p:sldId id="409" r:id="rId351"/>
    <p:sldId id="410" r:id="rId352"/>
    <p:sldId id="411" r:id="rId353"/>
    <p:sldId id="412" r:id="rId354"/>
    <p:sldId id="413" r:id="rId355"/>
    <p:sldId id="414" r:id="rId356"/>
    <p:sldId id="415" r:id="rId357"/>
    <p:sldId id="416" r:id="rId358"/>
    <p:sldId id="417" r:id="rId359"/>
    <p:sldId id="418" r:id="rId360"/>
    <p:sldId id="419" r:id="rId361"/>
    <p:sldId id="420" r:id="rId362"/>
    <p:sldId id="421" r:id="rId363"/>
    <p:sldId id="422" r:id="rId364"/>
    <p:sldId id="424" r:id="rId365"/>
    <p:sldId id="425" r:id="rId366"/>
    <p:sldId id="426" r:id="rId367"/>
    <p:sldId id="427" r:id="rId368"/>
    <p:sldId id="428" r:id="rId369"/>
    <p:sldId id="429" r:id="rId370"/>
    <p:sldId id="430" r:id="rId371"/>
    <p:sldId id="431" r:id="rId372"/>
    <p:sldId id="432" r:id="rId373"/>
    <p:sldId id="433" r:id="rId374"/>
    <p:sldId id="434" r:id="rId375"/>
    <p:sldId id="436" r:id="rId376"/>
    <p:sldId id="438" r:id="rId377"/>
    <p:sldId id="439" r:id="rId378"/>
    <p:sldId id="440" r:id="rId379"/>
    <p:sldId id="441" r:id="rId380"/>
    <p:sldId id="443" r:id="rId381"/>
    <p:sldId id="444" r:id="rId382"/>
    <p:sldId id="445" r:id="rId383"/>
    <p:sldId id="446" r:id="rId384"/>
    <p:sldId id="447" r:id="rId385"/>
    <p:sldId id="448" r:id="rId386"/>
    <p:sldId id="449" r:id="rId387"/>
    <p:sldId id="451" r:id="rId388"/>
    <p:sldId id="452" r:id="rId389"/>
    <p:sldId id="453" r:id="rId390"/>
    <p:sldId id="454" r:id="rId391"/>
    <p:sldId id="455" r:id="rId392"/>
    <p:sldId id="456" r:id="rId393"/>
    <p:sldId id="457" r:id="rId394"/>
    <p:sldId id="458" r:id="rId395"/>
    <p:sldId id="459" r:id="rId396"/>
    <p:sldId id="460" r:id="rId397"/>
    <p:sldId id="461" r:id="rId398"/>
    <p:sldId id="463" r:id="rId399"/>
    <p:sldId id="464" r:id="rId400"/>
    <p:sldId id="465" r:id="rId401"/>
    <p:sldId id="466" r:id="rId402"/>
    <p:sldId id="467" r:id="rId403"/>
    <p:sldId id="468" r:id="rId404"/>
    <p:sldId id="469" r:id="rId405"/>
    <p:sldId id="470" r:id="rId406"/>
    <p:sldId id="471" r:id="rId407"/>
    <p:sldId id="472" r:id="rId408"/>
    <p:sldId id="473" r:id="rId409"/>
    <p:sldId id="475" r:id="rId410"/>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105" d="100"/>
          <a:sy n="105" d="100"/>
        </p:scale>
        <p:origin x="-5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93.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18.xml"/><Relationship Id="rId366" Type="http://schemas.openxmlformats.org/officeDocument/2006/relationships/slide" Target="slides/slide160.xml"/><Relationship Id="rId170" Type="http://schemas.openxmlformats.org/officeDocument/2006/relationships/customXml" Target="../customXml/item170.xml"/><Relationship Id="rId226" Type="http://schemas.openxmlformats.org/officeDocument/2006/relationships/slide" Target="slides/slide20.xml"/><Relationship Id="rId268" Type="http://schemas.openxmlformats.org/officeDocument/2006/relationships/slide" Target="slides/slide62.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29.xml"/><Relationship Id="rId377" Type="http://schemas.openxmlformats.org/officeDocument/2006/relationships/slide" Target="slides/slide171.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31.xml"/><Relationship Id="rId402" Type="http://schemas.openxmlformats.org/officeDocument/2006/relationships/slide" Target="slides/slide196.xml"/><Relationship Id="rId258" Type="http://schemas.openxmlformats.org/officeDocument/2006/relationships/slide" Target="slides/slide52.xml"/><Relationship Id="rId279" Type="http://schemas.openxmlformats.org/officeDocument/2006/relationships/slide" Target="slides/slide73.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84.xml"/><Relationship Id="rId304" Type="http://schemas.openxmlformats.org/officeDocument/2006/relationships/slide" Target="slides/slide98.xml"/><Relationship Id="rId325" Type="http://schemas.openxmlformats.org/officeDocument/2006/relationships/slide" Target="slides/slide119.xml"/><Relationship Id="rId346" Type="http://schemas.openxmlformats.org/officeDocument/2006/relationships/slide" Target="slides/slide140.xml"/><Relationship Id="rId367" Type="http://schemas.openxmlformats.org/officeDocument/2006/relationships/slide" Target="slides/slide161.xml"/><Relationship Id="rId388" Type="http://schemas.openxmlformats.org/officeDocument/2006/relationships/slide" Target="slides/slide182.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slideMaster" Target="slideMasters/slideMaster1.xml"/><Relationship Id="rId227" Type="http://schemas.openxmlformats.org/officeDocument/2006/relationships/slide" Target="slides/slide21.xml"/><Relationship Id="rId413" Type="http://schemas.openxmlformats.org/officeDocument/2006/relationships/viewProps" Target="viewProps.xml"/><Relationship Id="rId248" Type="http://schemas.openxmlformats.org/officeDocument/2006/relationships/slide" Target="slides/slide42.xml"/><Relationship Id="rId269" Type="http://schemas.openxmlformats.org/officeDocument/2006/relationships/slide" Target="slides/slide63.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74.xml"/><Relationship Id="rId315" Type="http://schemas.openxmlformats.org/officeDocument/2006/relationships/slide" Target="slides/slide109.xml"/><Relationship Id="rId336" Type="http://schemas.openxmlformats.org/officeDocument/2006/relationships/slide" Target="slides/slide130.xml"/><Relationship Id="rId357" Type="http://schemas.openxmlformats.org/officeDocument/2006/relationships/slide" Target="slides/slide151.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11.xml"/><Relationship Id="rId378" Type="http://schemas.openxmlformats.org/officeDocument/2006/relationships/slide" Target="slides/slide172.xml"/><Relationship Id="rId399" Type="http://schemas.openxmlformats.org/officeDocument/2006/relationships/slide" Target="slides/slide193.xml"/><Relationship Id="rId403" Type="http://schemas.openxmlformats.org/officeDocument/2006/relationships/slide" Target="slides/slide197.xml"/><Relationship Id="rId6" Type="http://schemas.openxmlformats.org/officeDocument/2006/relationships/customXml" Target="../customXml/item6.xml"/><Relationship Id="rId238" Type="http://schemas.openxmlformats.org/officeDocument/2006/relationships/slide" Target="slides/slide32.xml"/><Relationship Id="rId259" Type="http://schemas.openxmlformats.org/officeDocument/2006/relationships/slide" Target="slides/slide53.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64.xml"/><Relationship Id="rId291" Type="http://schemas.openxmlformats.org/officeDocument/2006/relationships/slide" Target="slides/slide85.xml"/><Relationship Id="rId305" Type="http://schemas.openxmlformats.org/officeDocument/2006/relationships/slide" Target="slides/slide99.xml"/><Relationship Id="rId326" Type="http://schemas.openxmlformats.org/officeDocument/2006/relationships/slide" Target="slides/slide120.xml"/><Relationship Id="rId347" Type="http://schemas.openxmlformats.org/officeDocument/2006/relationships/slide" Target="slides/slide141.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62.xml"/><Relationship Id="rId389" Type="http://schemas.openxmlformats.org/officeDocument/2006/relationships/slide" Target="slides/slide183.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slide" Target="slides/slide1.xml"/><Relationship Id="rId228" Type="http://schemas.openxmlformats.org/officeDocument/2006/relationships/slide" Target="slides/slide22.xml"/><Relationship Id="rId249" Type="http://schemas.openxmlformats.org/officeDocument/2006/relationships/slide" Target="slides/slide43.xml"/><Relationship Id="rId414" Type="http://schemas.openxmlformats.org/officeDocument/2006/relationships/theme" Target="theme/theme1.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54.xml"/><Relationship Id="rId281" Type="http://schemas.openxmlformats.org/officeDocument/2006/relationships/slide" Target="slides/slide75.xml"/><Relationship Id="rId316" Type="http://schemas.openxmlformats.org/officeDocument/2006/relationships/slide" Target="slides/slide110.xml"/><Relationship Id="rId337" Type="http://schemas.openxmlformats.org/officeDocument/2006/relationships/slide" Target="slides/slide131.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52.xml"/><Relationship Id="rId379" Type="http://schemas.openxmlformats.org/officeDocument/2006/relationships/slide" Target="slides/slide173.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12.xml"/><Relationship Id="rId239" Type="http://schemas.openxmlformats.org/officeDocument/2006/relationships/slide" Target="slides/slide33.xml"/><Relationship Id="rId390" Type="http://schemas.openxmlformats.org/officeDocument/2006/relationships/slide" Target="slides/slide184.xml"/><Relationship Id="rId404" Type="http://schemas.openxmlformats.org/officeDocument/2006/relationships/slide" Target="slides/slide198.xml"/><Relationship Id="rId250" Type="http://schemas.openxmlformats.org/officeDocument/2006/relationships/slide" Target="slides/slide44.xml"/><Relationship Id="rId271" Type="http://schemas.openxmlformats.org/officeDocument/2006/relationships/slide" Target="slides/slide65.xml"/><Relationship Id="rId292" Type="http://schemas.openxmlformats.org/officeDocument/2006/relationships/slide" Target="slides/slide86.xml"/><Relationship Id="rId306" Type="http://schemas.openxmlformats.org/officeDocument/2006/relationships/slide" Target="slides/slide100.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21.xml"/><Relationship Id="rId348" Type="http://schemas.openxmlformats.org/officeDocument/2006/relationships/slide" Target="slides/slide142.xml"/><Relationship Id="rId369" Type="http://schemas.openxmlformats.org/officeDocument/2006/relationships/slide" Target="slides/slide163.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slide" Target="slides/slide2.xml"/><Relationship Id="rId229" Type="http://schemas.openxmlformats.org/officeDocument/2006/relationships/slide" Target="slides/slide23.xml"/><Relationship Id="rId380" Type="http://schemas.openxmlformats.org/officeDocument/2006/relationships/slide" Target="slides/slide174.xml"/><Relationship Id="rId415" Type="http://schemas.openxmlformats.org/officeDocument/2006/relationships/tableStyles" Target="tableStyles.xml"/><Relationship Id="rId240" Type="http://schemas.openxmlformats.org/officeDocument/2006/relationships/slide" Target="slides/slide34.xml"/><Relationship Id="rId261" Type="http://schemas.openxmlformats.org/officeDocument/2006/relationships/slide" Target="slides/slide55.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76.xml"/><Relationship Id="rId317" Type="http://schemas.openxmlformats.org/officeDocument/2006/relationships/slide" Target="slides/slide111.xml"/><Relationship Id="rId338" Type="http://schemas.openxmlformats.org/officeDocument/2006/relationships/slide" Target="slides/slide132.xml"/><Relationship Id="rId359" Type="http://schemas.openxmlformats.org/officeDocument/2006/relationships/slide" Target="slides/slide153.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13.xml"/><Relationship Id="rId370" Type="http://schemas.openxmlformats.org/officeDocument/2006/relationships/slide" Target="slides/slide164.xml"/><Relationship Id="rId391" Type="http://schemas.openxmlformats.org/officeDocument/2006/relationships/slide" Target="slides/slide185.xml"/><Relationship Id="rId405" Type="http://schemas.openxmlformats.org/officeDocument/2006/relationships/slide" Target="slides/slide199.xml"/><Relationship Id="rId230" Type="http://schemas.openxmlformats.org/officeDocument/2006/relationships/slide" Target="slides/slide24.xml"/><Relationship Id="rId251" Type="http://schemas.openxmlformats.org/officeDocument/2006/relationships/slide" Target="slides/slide45.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66.xml"/><Relationship Id="rId293" Type="http://schemas.openxmlformats.org/officeDocument/2006/relationships/slide" Target="slides/slide87.xml"/><Relationship Id="rId307" Type="http://schemas.openxmlformats.org/officeDocument/2006/relationships/slide" Target="slides/slide101.xml"/><Relationship Id="rId328" Type="http://schemas.openxmlformats.org/officeDocument/2006/relationships/slide" Target="slides/slide122.xml"/><Relationship Id="rId349" Type="http://schemas.openxmlformats.org/officeDocument/2006/relationships/slide" Target="slides/slide14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slide" Target="slides/slide3.xml"/><Relationship Id="rId360" Type="http://schemas.openxmlformats.org/officeDocument/2006/relationships/slide" Target="slides/slide154.xml"/><Relationship Id="rId381" Type="http://schemas.openxmlformats.org/officeDocument/2006/relationships/slide" Target="slides/slide175.xml"/><Relationship Id="rId220" Type="http://schemas.openxmlformats.org/officeDocument/2006/relationships/slide" Target="slides/slide14.xml"/><Relationship Id="rId241" Type="http://schemas.openxmlformats.org/officeDocument/2006/relationships/slide" Target="slides/slide35.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56.xml"/><Relationship Id="rId283" Type="http://schemas.openxmlformats.org/officeDocument/2006/relationships/slide" Target="slides/slide77.xml"/><Relationship Id="rId318" Type="http://schemas.openxmlformats.org/officeDocument/2006/relationships/slide" Target="slides/slide112.xml"/><Relationship Id="rId339" Type="http://schemas.openxmlformats.org/officeDocument/2006/relationships/slide" Target="slides/slide133.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44.xml"/><Relationship Id="rId371" Type="http://schemas.openxmlformats.org/officeDocument/2006/relationships/slide" Target="slides/slide165.xml"/><Relationship Id="rId406" Type="http://schemas.openxmlformats.org/officeDocument/2006/relationships/slide" Target="slides/slide200.xml"/><Relationship Id="rId9" Type="http://schemas.openxmlformats.org/officeDocument/2006/relationships/customXml" Target="../customXml/item9.xml"/><Relationship Id="rId210" Type="http://schemas.openxmlformats.org/officeDocument/2006/relationships/slide" Target="slides/slide4.xml"/><Relationship Id="rId392" Type="http://schemas.openxmlformats.org/officeDocument/2006/relationships/slide" Target="slides/slide186.xml"/><Relationship Id="rId26" Type="http://schemas.openxmlformats.org/officeDocument/2006/relationships/customXml" Target="../customXml/item26.xml"/><Relationship Id="rId231" Type="http://schemas.openxmlformats.org/officeDocument/2006/relationships/slide" Target="slides/slide25.xml"/><Relationship Id="rId252" Type="http://schemas.openxmlformats.org/officeDocument/2006/relationships/slide" Target="slides/slide46.xml"/><Relationship Id="rId273" Type="http://schemas.openxmlformats.org/officeDocument/2006/relationships/slide" Target="slides/slide67.xml"/><Relationship Id="rId294" Type="http://schemas.openxmlformats.org/officeDocument/2006/relationships/slide" Target="slides/slide88.xml"/><Relationship Id="rId308" Type="http://schemas.openxmlformats.org/officeDocument/2006/relationships/slide" Target="slides/slide102.xml"/><Relationship Id="rId329" Type="http://schemas.openxmlformats.org/officeDocument/2006/relationships/slide" Target="slides/slide123.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34.xml"/><Relationship Id="rId361" Type="http://schemas.openxmlformats.org/officeDocument/2006/relationships/slide" Target="slides/slide155.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76.xml"/><Relationship Id="rId16" Type="http://schemas.openxmlformats.org/officeDocument/2006/relationships/customXml" Target="../customXml/item16.xml"/><Relationship Id="rId221" Type="http://schemas.openxmlformats.org/officeDocument/2006/relationships/slide" Target="slides/slide15.xml"/><Relationship Id="rId242" Type="http://schemas.openxmlformats.org/officeDocument/2006/relationships/slide" Target="slides/slide36.xml"/><Relationship Id="rId263" Type="http://schemas.openxmlformats.org/officeDocument/2006/relationships/slide" Target="slides/slide57.xml"/><Relationship Id="rId284" Type="http://schemas.openxmlformats.org/officeDocument/2006/relationships/slide" Target="slides/slide78.xml"/><Relationship Id="rId319" Type="http://schemas.openxmlformats.org/officeDocument/2006/relationships/slide" Target="slides/slide113.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24.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45.xml"/><Relationship Id="rId372" Type="http://schemas.openxmlformats.org/officeDocument/2006/relationships/slide" Target="slides/slide166.xml"/><Relationship Id="rId393" Type="http://schemas.openxmlformats.org/officeDocument/2006/relationships/slide" Target="slides/slide187.xml"/><Relationship Id="rId407" Type="http://schemas.openxmlformats.org/officeDocument/2006/relationships/slide" Target="slides/slide201.xml"/><Relationship Id="rId211" Type="http://schemas.openxmlformats.org/officeDocument/2006/relationships/slide" Target="slides/slide5.xml"/><Relationship Id="rId232" Type="http://schemas.openxmlformats.org/officeDocument/2006/relationships/slide" Target="slides/slide26.xml"/><Relationship Id="rId253" Type="http://schemas.openxmlformats.org/officeDocument/2006/relationships/slide" Target="slides/slide47.xml"/><Relationship Id="rId274" Type="http://schemas.openxmlformats.org/officeDocument/2006/relationships/slide" Target="slides/slide68.xml"/><Relationship Id="rId295" Type="http://schemas.openxmlformats.org/officeDocument/2006/relationships/slide" Target="slides/slide89.xml"/><Relationship Id="rId309" Type="http://schemas.openxmlformats.org/officeDocument/2006/relationships/slide" Target="slides/slide103.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14.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35.xml"/><Relationship Id="rId362" Type="http://schemas.openxmlformats.org/officeDocument/2006/relationships/slide" Target="slides/slide156.xml"/><Relationship Id="rId383" Type="http://schemas.openxmlformats.org/officeDocument/2006/relationships/slide" Target="slides/slide177.xml"/><Relationship Id="rId201" Type="http://schemas.openxmlformats.org/officeDocument/2006/relationships/customXml" Target="../customXml/item201.xml"/><Relationship Id="rId222" Type="http://schemas.openxmlformats.org/officeDocument/2006/relationships/slide" Target="slides/slide16.xml"/><Relationship Id="rId243" Type="http://schemas.openxmlformats.org/officeDocument/2006/relationships/slide" Target="slides/slide37.xml"/><Relationship Id="rId264" Type="http://schemas.openxmlformats.org/officeDocument/2006/relationships/slide" Target="slides/slide58.xml"/><Relationship Id="rId285" Type="http://schemas.openxmlformats.org/officeDocument/2006/relationships/slide" Target="slides/slide79.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0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25.xml"/><Relationship Id="rId352" Type="http://schemas.openxmlformats.org/officeDocument/2006/relationships/slide" Target="slides/slide146.xml"/><Relationship Id="rId373" Type="http://schemas.openxmlformats.org/officeDocument/2006/relationships/slide" Target="slides/slide167.xml"/><Relationship Id="rId394" Type="http://schemas.openxmlformats.org/officeDocument/2006/relationships/slide" Target="slides/slide188.xml"/><Relationship Id="rId408" Type="http://schemas.openxmlformats.org/officeDocument/2006/relationships/slide" Target="slides/slide202.xml"/><Relationship Id="rId1" Type="http://schemas.openxmlformats.org/officeDocument/2006/relationships/customXml" Target="../customXml/item1.xml"/><Relationship Id="rId212" Type="http://schemas.openxmlformats.org/officeDocument/2006/relationships/slide" Target="slides/slide6.xml"/><Relationship Id="rId233" Type="http://schemas.openxmlformats.org/officeDocument/2006/relationships/slide" Target="slides/slide27.xml"/><Relationship Id="rId254" Type="http://schemas.openxmlformats.org/officeDocument/2006/relationships/slide" Target="slides/slide48.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69.xml"/><Relationship Id="rId296" Type="http://schemas.openxmlformats.org/officeDocument/2006/relationships/slide" Target="slides/slide90.xml"/><Relationship Id="rId300" Type="http://schemas.openxmlformats.org/officeDocument/2006/relationships/slide" Target="slides/slide94.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115.xml"/><Relationship Id="rId342" Type="http://schemas.openxmlformats.org/officeDocument/2006/relationships/slide" Target="slides/slide136.xml"/><Relationship Id="rId363" Type="http://schemas.openxmlformats.org/officeDocument/2006/relationships/slide" Target="slides/slide157.xml"/><Relationship Id="rId384" Type="http://schemas.openxmlformats.org/officeDocument/2006/relationships/slide" Target="slides/slide178.xml"/><Relationship Id="rId202" Type="http://schemas.openxmlformats.org/officeDocument/2006/relationships/customXml" Target="../customXml/item202.xml"/><Relationship Id="rId223" Type="http://schemas.openxmlformats.org/officeDocument/2006/relationships/slide" Target="slides/slide17.xml"/><Relationship Id="rId244" Type="http://schemas.openxmlformats.org/officeDocument/2006/relationships/slide" Target="slides/slide38.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59.xml"/><Relationship Id="rId286" Type="http://schemas.openxmlformats.org/officeDocument/2006/relationships/slide" Target="slides/slide80.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05.xml"/><Relationship Id="rId332" Type="http://schemas.openxmlformats.org/officeDocument/2006/relationships/slide" Target="slides/slide126.xml"/><Relationship Id="rId353" Type="http://schemas.openxmlformats.org/officeDocument/2006/relationships/slide" Target="slides/slide147.xml"/><Relationship Id="rId374" Type="http://schemas.openxmlformats.org/officeDocument/2006/relationships/slide" Target="slides/slide168.xml"/><Relationship Id="rId395" Type="http://schemas.openxmlformats.org/officeDocument/2006/relationships/slide" Target="slides/slide189.xml"/><Relationship Id="rId409" Type="http://schemas.openxmlformats.org/officeDocument/2006/relationships/slide" Target="slides/slide203.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7.xml"/><Relationship Id="rId234" Type="http://schemas.openxmlformats.org/officeDocument/2006/relationships/slide" Target="slides/slide28.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49.xml"/><Relationship Id="rId276" Type="http://schemas.openxmlformats.org/officeDocument/2006/relationships/slide" Target="slides/slide70.xml"/><Relationship Id="rId297" Type="http://schemas.openxmlformats.org/officeDocument/2006/relationships/slide" Target="slides/slide91.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95.xml"/><Relationship Id="rId322" Type="http://schemas.openxmlformats.org/officeDocument/2006/relationships/slide" Target="slides/slide116.xml"/><Relationship Id="rId343" Type="http://schemas.openxmlformats.org/officeDocument/2006/relationships/slide" Target="slides/slide137.xml"/><Relationship Id="rId364" Type="http://schemas.openxmlformats.org/officeDocument/2006/relationships/slide" Target="slides/slide158.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79.xml"/><Relationship Id="rId19" Type="http://schemas.openxmlformats.org/officeDocument/2006/relationships/customXml" Target="../customXml/item19.xml"/><Relationship Id="rId224" Type="http://schemas.openxmlformats.org/officeDocument/2006/relationships/slide" Target="slides/slide18.xml"/><Relationship Id="rId245" Type="http://schemas.openxmlformats.org/officeDocument/2006/relationships/slide" Target="slides/slide39.xml"/><Relationship Id="rId266" Type="http://schemas.openxmlformats.org/officeDocument/2006/relationships/slide" Target="slides/slide60.xml"/><Relationship Id="rId287" Type="http://schemas.openxmlformats.org/officeDocument/2006/relationships/slide" Target="slides/slide81.xml"/><Relationship Id="rId410" Type="http://schemas.openxmlformats.org/officeDocument/2006/relationships/slide" Target="slides/slide204.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06.xml"/><Relationship Id="rId333" Type="http://schemas.openxmlformats.org/officeDocument/2006/relationships/slide" Target="slides/slide127.xml"/><Relationship Id="rId354" Type="http://schemas.openxmlformats.org/officeDocument/2006/relationships/slide" Target="slides/slide14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69.xml"/><Relationship Id="rId396" Type="http://schemas.openxmlformats.org/officeDocument/2006/relationships/slide" Target="slides/slide190.xml"/><Relationship Id="rId3" Type="http://schemas.openxmlformats.org/officeDocument/2006/relationships/customXml" Target="../customXml/item3.xml"/><Relationship Id="rId214" Type="http://schemas.openxmlformats.org/officeDocument/2006/relationships/slide" Target="slides/slide8.xml"/><Relationship Id="rId235" Type="http://schemas.openxmlformats.org/officeDocument/2006/relationships/slide" Target="slides/slide29.xml"/><Relationship Id="rId256" Type="http://schemas.openxmlformats.org/officeDocument/2006/relationships/slide" Target="slides/slide50.xml"/><Relationship Id="rId277" Type="http://schemas.openxmlformats.org/officeDocument/2006/relationships/slide" Target="slides/slide71.xml"/><Relationship Id="rId298" Type="http://schemas.openxmlformats.org/officeDocument/2006/relationships/slide" Target="slides/slide92.xml"/><Relationship Id="rId400" Type="http://schemas.openxmlformats.org/officeDocument/2006/relationships/slide" Target="slides/slide194.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96.xml"/><Relationship Id="rId323" Type="http://schemas.openxmlformats.org/officeDocument/2006/relationships/slide" Target="slides/slide117.xml"/><Relationship Id="rId344" Type="http://schemas.openxmlformats.org/officeDocument/2006/relationships/slide" Target="slides/slide138.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59.xml"/><Relationship Id="rId386" Type="http://schemas.openxmlformats.org/officeDocument/2006/relationships/slide" Target="slides/slide180.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slide" Target="slides/slide19.xml"/><Relationship Id="rId246" Type="http://schemas.openxmlformats.org/officeDocument/2006/relationships/slide" Target="slides/slide40.xml"/><Relationship Id="rId267" Type="http://schemas.openxmlformats.org/officeDocument/2006/relationships/slide" Target="slides/slide61.xml"/><Relationship Id="rId288" Type="http://schemas.openxmlformats.org/officeDocument/2006/relationships/slide" Target="slides/slide82.xml"/><Relationship Id="rId411" Type="http://schemas.openxmlformats.org/officeDocument/2006/relationships/notesMaster" Target="notesMasters/notesMaster1.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0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28.xml"/><Relationship Id="rId355" Type="http://schemas.openxmlformats.org/officeDocument/2006/relationships/slide" Target="slides/slide149.xml"/><Relationship Id="rId376" Type="http://schemas.openxmlformats.org/officeDocument/2006/relationships/slide" Target="slides/slide170.xml"/><Relationship Id="rId397" Type="http://schemas.openxmlformats.org/officeDocument/2006/relationships/slide" Target="slides/slide191.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9.xml"/><Relationship Id="rId236" Type="http://schemas.openxmlformats.org/officeDocument/2006/relationships/slide" Target="slides/slide30.xml"/><Relationship Id="rId257" Type="http://schemas.openxmlformats.org/officeDocument/2006/relationships/slide" Target="slides/slide51.xml"/><Relationship Id="rId278" Type="http://schemas.openxmlformats.org/officeDocument/2006/relationships/slide" Target="slides/slide72.xml"/><Relationship Id="rId401" Type="http://schemas.openxmlformats.org/officeDocument/2006/relationships/slide" Target="slides/slide195.xml"/><Relationship Id="rId303" Type="http://schemas.openxmlformats.org/officeDocument/2006/relationships/slide" Target="slides/slide97.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39.xml"/><Relationship Id="rId387" Type="http://schemas.openxmlformats.org/officeDocument/2006/relationships/slide" Target="slides/slide181.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41.xml"/><Relationship Id="rId412" Type="http://schemas.openxmlformats.org/officeDocument/2006/relationships/presProps" Target="presProps.xml"/><Relationship Id="rId107" Type="http://schemas.openxmlformats.org/officeDocument/2006/relationships/customXml" Target="../customXml/item107.xml"/><Relationship Id="rId289" Type="http://schemas.openxmlformats.org/officeDocument/2006/relationships/slide" Target="slides/slide83.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108.xml"/><Relationship Id="rId356" Type="http://schemas.openxmlformats.org/officeDocument/2006/relationships/slide" Target="slides/slide150.xml"/><Relationship Id="rId398" Type="http://schemas.openxmlformats.org/officeDocument/2006/relationships/slide" Target="slides/slide192.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6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200.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186.xml"/><Relationship Id="rId4" Type="http://schemas.openxmlformats.org/officeDocument/2006/relationships/image" Target="../media/image4.jpe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199.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144.xml"/><Relationship Id="rId4" Type="http://schemas.openxmlformats.org/officeDocument/2006/relationships/image" Target="../media/image3.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134.xml"/><Relationship Id="rId4" Type="http://schemas.openxmlformats.org/officeDocument/2006/relationships/image" Target="../media/image4.jpeg"/></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2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4.xml"/><Relationship Id="rId1" Type="http://schemas.openxmlformats.org/officeDocument/2006/relationships/customXml" Target="../../customXml/item204.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9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20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专题三 文学类文本阅读</a:t>
            </a:r>
            <a:r>
              <a:rPr kumimoji="0" lang="en-US" altLang="zh-CN" sz="3600" b="0" kern="0" cap="none" spc="0" normalizeH="0" baseline="0" noProof="0" dirty="0" smtClean="0">
                <a:latin typeface="黑体" panose="02010609060101010101" pitchFamily="49" charset="-122"/>
                <a:ea typeface="黑体" panose="02010609060101010101" pitchFamily="49" charset="-122"/>
                <a:cs typeface="+mj-cs"/>
              </a:rPr>
              <a:t>·</a:t>
            </a: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散文阅读</a:t>
            </a: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(课标</a:t>
            </a:r>
            <a:r>
              <a:rPr lang="en-US" altLang="zh-CN" sz="1800" dirty="0" smtClean="0">
                <a:solidFill>
                  <a:schemeClr val="tx1"/>
                </a:solidFill>
                <a:ea typeface="黑体" panose="02010609060101010101" pitchFamily="49" charset="-122"/>
              </a:rPr>
              <a:t>Ⅲ</a:t>
            </a:r>
            <a:r>
              <a:rPr lang="zh-CN" altLang="en-US" sz="1800" dirty="0" smtClean="0">
                <a:solidFill>
                  <a:schemeClr val="tx1"/>
                </a:solidFill>
                <a:ea typeface="黑体" panose="02010609060101010101" pitchFamily="49" charset="-122"/>
              </a:rPr>
              <a:t>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3656"/>
            <a:ext cx="8127000" cy="489973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(2017</a:t>
            </a:r>
            <a:r>
              <a:rPr lang="zh-CN" altLang="en-US" sz="1530" kern="0" dirty="0" smtClean="0">
                <a:solidFill>
                  <a:srgbClr val="000000"/>
                </a:solidFill>
                <a:latin typeface="Times New Roman" pitchFamily="65" charset="-122"/>
                <a:ea typeface="宋体" pitchFamily="65" charset="-122"/>
              </a:rPr>
              <a:t>课标全国</a:t>
            </a:r>
            <a:r>
              <a:rPr lang="en-US" altLang="zh-CN" sz="1530" kern="0" dirty="0" smtClean="0">
                <a:solidFill>
                  <a:srgbClr val="000000"/>
                </a:solidFill>
                <a:latin typeface="Times New Roman" pitchFamily="65" charset="-122"/>
                <a:ea typeface="宋体" pitchFamily="65" charset="-122"/>
              </a:rPr>
              <a:t>Ⅱ,4—6,14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阅读下面的文字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完成</a:t>
            </a:r>
            <a:r>
              <a:rPr lang="en-US" altLang="zh-CN" sz="1530" kern="0" dirty="0" smtClean="0">
                <a:solidFill>
                  <a:srgbClr val="000000"/>
                </a:solidFill>
                <a:latin typeface="Times New Roman" pitchFamily="65" charset="-122"/>
                <a:ea typeface="宋体" pitchFamily="65" charset="-122"/>
              </a:rPr>
              <a:t>1—3 </a:t>
            </a:r>
            <a:r>
              <a:rPr lang="zh-CN" altLang="en-US" sz="1530" kern="0" dirty="0" smtClean="0">
                <a:solidFill>
                  <a:srgbClr val="000000"/>
                </a:solidFill>
                <a:latin typeface="Times New Roman" pitchFamily="65" charset="-122"/>
                <a:ea typeface="宋体" pitchFamily="65" charset="-122"/>
              </a:rPr>
              <a:t>题。</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窗子以外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林徽因</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话从哪里说起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等到你要说话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什么话都是那样渺茫地找不到个源头。</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此刻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就在我眼帘底下坐着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是四个乡下人的背影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一个头上包着黯黑的白布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两个褪色的蓝布</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又一个光头。他们支起膝盖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半蹲半坐的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在溪沿的短墙上休息。每人手里一件简单的东西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个是白木棒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一个篮子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那两个在树荫底下我看不清楚。无疑地他们已经走了许多路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再过一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抽完一筒旱烟以后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是还要走许多路的。兰花烟的香味频频随着微风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袭到我官觉上来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糊中还有几段山西梆子的声调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虽然他们坐的地方是在我廊子的铁纱窗以外。</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永远是窗子以外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不是铁纱窗就是玻璃窗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总而言之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窗子以外</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所有的活动的颜色、声音、生的滋味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全在那里的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你并不是不能看到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只不过是永远地在你窗</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子以外罢了。多少百里的平原土地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多少区域的起伏的山峦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昨天由窗子外映进你的眼帘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多少生命日夜在活动着的所在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每一根青的什么麦黍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都有人流过汗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每一粒黄的什么米粟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有人吃去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其间还有的是周折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是热闹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是紧张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可是你则并不一定能看见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因为那所有的周折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热</a:t>
            </a:r>
            <a:endParaRPr lang="zh-CN" altLang="en-US" dirty="0"/>
          </a:p>
        </p:txBody>
      </p:sp>
      <p:sp>
        <p:nvSpPr>
          <p:cNvPr id="3" name="文本框 4"/>
          <p:cNvSpPr txBox="1"/>
          <p:nvPr/>
        </p:nvSpPr>
        <p:spPr>
          <a:xfrm>
            <a:off x="471619" y="1122111"/>
            <a:ext cx="2743059"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题组二  其他课标区题组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没有关于老腔表演的描写而感到遗憾,后来《白鹿原》的话剧版本中有了老腔的演唱,让作者</a:t>
            </a:r>
            <a:r>
              <a:rPr dirty="0"/>
              <a:t/>
            </a:r>
            <a:br>
              <a:rPr dirty="0"/>
            </a:br>
            <a:r>
              <a:rPr lang="zh-CN" altLang="en-US" sz="1530" kern="0" dirty="0" smtClean="0">
                <a:solidFill>
                  <a:srgbClr val="000000"/>
                </a:solidFill>
                <a:latin typeface="Times New Roman" pitchFamily="65" charset="-122"/>
                <a:ea typeface="宋体" pitchFamily="65" charset="-122"/>
              </a:rPr>
              <a:t>释怀了,以此来表达对老腔艺术魅力的敬意。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①联想。从老腔的腔调联想到关中大地特有的生活,点出了老腔源于关中大地、具</a:t>
            </a:r>
            <a:r>
              <a:rPr dirty="0"/>
              <a:t/>
            </a:r>
            <a:br>
              <a:rPr dirty="0"/>
            </a:br>
            <a:r>
              <a:rPr lang="zh-CN" altLang="en-US" sz="1530" kern="0" dirty="0" smtClean="0">
                <a:solidFill>
                  <a:srgbClr val="000000"/>
                </a:solidFill>
                <a:latin typeface="Times New Roman" pitchFamily="65" charset="-122"/>
                <a:ea typeface="宋体" pitchFamily="65" charset="-122"/>
              </a:rPr>
              <a:t>有浓厚乡土气息的特点。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②比喻。将老腔的腔调比喻为骤雨拍击秋禾的啸响、雨润麦苗的柔声等,既写出了老腔的雄</a:t>
            </a:r>
            <a:r>
              <a:rPr dirty="0"/>
              <a:t/>
            </a:r>
            <a:br>
              <a:rPr dirty="0"/>
            </a:br>
            <a:r>
              <a:rPr lang="zh-CN" altLang="en-US" sz="1530" kern="0" dirty="0" smtClean="0">
                <a:solidFill>
                  <a:srgbClr val="000000"/>
                </a:solidFill>
                <a:latin typeface="Times New Roman" pitchFamily="65" charset="-122"/>
                <a:ea typeface="宋体" pitchFamily="65" charset="-122"/>
              </a:rPr>
              <a:t>浑奔放,又写出了婉约平和,将抽象的感觉化为形象的画面,生动地写出了老腔给作者带来的感</a:t>
            </a:r>
            <a:r>
              <a:rPr dirty="0"/>
              <a:t/>
            </a:r>
            <a:br>
              <a:rPr dirty="0"/>
            </a:br>
            <a:r>
              <a:rPr lang="zh-CN" altLang="en-US" sz="1530" kern="0" dirty="0" smtClean="0">
                <a:solidFill>
                  <a:srgbClr val="000000"/>
                </a:solidFill>
                <a:latin typeface="Times New Roman" pitchFamily="65" charset="-122"/>
                <a:ea typeface="宋体" pitchFamily="65" charset="-122"/>
              </a:rPr>
              <a:t>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③排比。几个句子构成排比,强化了作者自己聆听老腔时的内心感受。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④化用古诗句。如“随风潜入夜,润物细无声”“暧暧远人村,依依墟里烟”“斜阳照墟落,穷</a:t>
            </a:r>
            <a:r>
              <a:rPr dirty="0"/>
              <a:t/>
            </a:r>
            <a:br>
              <a:rPr dirty="0"/>
            </a:br>
            <a:r>
              <a:rPr lang="zh-CN" altLang="en-US" sz="1530" kern="0" dirty="0" smtClean="0">
                <a:solidFill>
                  <a:srgbClr val="000000"/>
                </a:solidFill>
                <a:latin typeface="Times New Roman" pitchFamily="65" charset="-122"/>
                <a:ea typeface="宋体" pitchFamily="65" charset="-122"/>
              </a:rPr>
              <a:t>巷牛羊归”等,丰富了作品的文学意蕴。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本题考查对艺术手法的鉴赏能力。“抑或是渭水波浪的涛声,也像是骤雨拍击无边秋</a:t>
            </a:r>
            <a:r>
              <a:rPr dirty="0"/>
              <a:t/>
            </a:r>
            <a:br>
              <a:rPr dirty="0"/>
            </a:br>
            <a:r>
              <a:rPr lang="zh-CN" altLang="en-US" sz="1530" kern="0" dirty="0" smtClean="0">
                <a:solidFill>
                  <a:srgbClr val="000000"/>
                </a:solidFill>
                <a:latin typeface="Times New Roman" pitchFamily="65" charset="-122"/>
                <a:ea typeface="宋体" pitchFamily="65" charset="-122"/>
              </a:rPr>
              <a:t>禾的啸响”“不无知时节的好雨”“村巷里牛哞马叫的声音”运用联想、比喻,化用诗句。</a:t>
            </a:r>
            <a:r>
              <a:rPr dirty="0"/>
              <a:t/>
            </a:r>
            <a:br>
              <a:rPr dirty="0"/>
            </a:br>
            <a:r>
              <a:rPr lang="zh-CN" altLang="en-US" sz="1530" kern="0" dirty="0" smtClean="0">
                <a:solidFill>
                  <a:srgbClr val="000000"/>
                </a:solidFill>
                <a:latin typeface="Times New Roman" pitchFamily="65" charset="-122"/>
                <a:ea typeface="宋体" pitchFamily="65" charset="-122"/>
              </a:rPr>
              <a:t>“这是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”“抑或是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”“也像是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”等句子使用了排比的手法。关于作者对老腔</a:t>
            </a:r>
            <a:r>
              <a:rPr dirty="0"/>
              <a:t/>
            </a:r>
            <a:br>
              <a:rPr dirty="0"/>
            </a:br>
            <a:r>
              <a:rPr lang="zh-CN" altLang="en-US" sz="1530" kern="0" dirty="0" smtClean="0">
                <a:solidFill>
                  <a:srgbClr val="000000"/>
                </a:solidFill>
                <a:latin typeface="Times New Roman" pitchFamily="65" charset="-122"/>
                <a:ea typeface="宋体" pitchFamily="65" charset="-122"/>
              </a:rPr>
              <a:t>的感受应结合具体语句进行分析。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九、(2016天津,16—19,21分)阅读下面的文章,完成1—4题。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在母语的屋檐下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彭 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少年时代的伙伴自大洋彼岸归来探亲,多年未见,把盏竟夜长谈。我们聊到故乡种种情形,特别</a:t>
            </a:r>
            <a:r>
              <a:rPr dirty="0"/>
              <a:t/>
            </a:r>
            <a:br>
              <a:rPr dirty="0"/>
            </a:br>
            <a:r>
              <a:rPr lang="zh-CN" altLang="en-US" sz="1530" kern="0" dirty="0" smtClean="0">
                <a:solidFill>
                  <a:srgbClr val="000000"/>
                </a:solidFill>
                <a:latin typeface="Times New Roman" pitchFamily="65" charset="-122"/>
                <a:ea typeface="宋体" pitchFamily="65" charset="-122"/>
              </a:rPr>
              <a:t>谈到了家乡方言,兴之所至,后来两人干脆用家乡话谈起来。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本来以为这么多年不使用,很多方言都已忘记,不料却在此时鲜明地复活了。恍惚中,甚至忆起</a:t>
            </a:r>
            <a:r>
              <a:rPr dirty="0"/>
              <a:t/>
            </a:r>
            <a:br>
              <a:rPr dirty="0"/>
            </a:br>
            <a:r>
              <a:rPr lang="zh-CN" altLang="en-US" sz="1530" kern="0" dirty="0" smtClean="0">
                <a:solidFill>
                  <a:srgbClr val="000000"/>
                </a:solidFill>
                <a:latin typeface="Times New Roman" pitchFamily="65" charset="-122"/>
                <a:ea typeface="宋体" pitchFamily="65" charset="-122"/>
              </a:rPr>
              <a:t>了听到这些话时的具体情境,眼前浮现出了说话人的模样。友人感慨:真过瘾。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在一种语言中浸润得深入长久,才有资格进入它的内部,感知它的种种微妙和玄奥,那些羽毛上</a:t>
            </a:r>
            <a:r>
              <a:rPr dirty="0"/>
              <a:t/>
            </a:r>
            <a:br>
              <a:rPr dirty="0"/>
            </a:br>
            <a:r>
              <a:rPr lang="zh-CN" altLang="en-US" sz="1530" kern="0" dirty="0" smtClean="0">
                <a:solidFill>
                  <a:srgbClr val="000000"/>
                </a:solidFill>
                <a:latin typeface="Times New Roman" pitchFamily="65" charset="-122"/>
                <a:ea typeface="宋体" pitchFamily="65" charset="-122"/>
              </a:rPr>
              <a:t>的光色一样的波动,青瓷上的釉彩一般的韵味。几乎只有母语,我们从牙牙学语时就亲吻的语</a:t>
            </a:r>
            <a:r>
              <a:rPr dirty="0"/>
              <a:t/>
            </a:r>
            <a:br>
              <a:rPr dirty="0"/>
            </a:br>
            <a:r>
              <a:rPr lang="zh-CN" altLang="en-US" sz="1530" kern="0" dirty="0" smtClean="0">
                <a:solidFill>
                  <a:srgbClr val="000000"/>
                </a:solidFill>
                <a:latin typeface="Times New Roman" pitchFamily="65" charset="-122"/>
                <a:ea typeface="宋体" pitchFamily="65" charset="-122"/>
              </a:rPr>
              <a:t>言,才应允我们做到这一点。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关于母语,英文里的一个说法,最有情感温度,也最能准确地贴近本质:mother tongue。直译就</a:t>
            </a:r>
            <a:r>
              <a:rPr dirty="0"/>
              <a:t/>
            </a:r>
            <a:br>
              <a:rPr dirty="0"/>
            </a:br>
            <a:r>
              <a:rPr lang="zh-CN" altLang="en-US" sz="1530" kern="0" dirty="0" smtClean="0">
                <a:solidFill>
                  <a:srgbClr val="000000"/>
                </a:solidFill>
                <a:latin typeface="Times New Roman" pitchFamily="65" charset="-122"/>
                <a:ea typeface="宋体" pitchFamily="65" charset="-122"/>
              </a:rPr>
              <a:t>是“妈妈的舌头”。从妈妈舌头上发出的声音,是生命降临时听到的最初的声音,浸润着爱的</a:t>
            </a:r>
            <a:r>
              <a:rPr dirty="0"/>
              <a:t/>
            </a:r>
            <a:br>
              <a:rPr dirty="0"/>
            </a:br>
            <a:r>
              <a:rPr lang="zh-CN" altLang="en-US" sz="1530" kern="0" dirty="0" smtClean="0">
                <a:solidFill>
                  <a:srgbClr val="000000"/>
                </a:solidFill>
                <a:latin typeface="Times New Roman" pitchFamily="65" charset="-122"/>
                <a:ea typeface="宋体" pitchFamily="65" charset="-122"/>
              </a:rPr>
              <a:t>声音。多么深邃动人的诗意!在母语的呼唤、吟唱和诵读中,我们张开眼睛,看到万物,理解生</a:t>
            </a:r>
            <a:r>
              <a:rPr dirty="0"/>
              <a:t/>
            </a:r>
            <a:br>
              <a:rPr dirty="0"/>
            </a:br>
            <a:r>
              <a:rPr lang="zh-CN" altLang="en-US" sz="1530" kern="0" dirty="0" smtClean="0">
                <a:solidFill>
                  <a:srgbClr val="000000"/>
                </a:solidFill>
                <a:latin typeface="Times New Roman" pitchFamily="65" charset="-122"/>
                <a:ea typeface="宋体" pitchFamily="65" charset="-122"/>
              </a:rPr>
              <a:t>活,认识生命。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诗作为浓缩提炼过的语言,是语言的极致。它可以作为标尺,衡量一个人对一种语言熟悉和理</a:t>
            </a:r>
            <a:r>
              <a:t/>
            </a:r>
            <a:br/>
            <a:r>
              <a:rPr lang="zh-CN" altLang="en-US" sz="1530" kern="0" dirty="0" smtClean="0">
                <a:solidFill>
                  <a:srgbClr val="000000"/>
                </a:solidFill>
                <a:latin typeface="Times New Roman" pitchFamily="65" charset="-122"/>
                <a:ea typeface="宋体" pitchFamily="65" charset="-122"/>
              </a:rPr>
              <a:t>解的程度。“眼看他起高楼,眼看他宴宾客,眼看他楼坍了”,说的是世事沧桑,人生无常。</a:t>
            </a:r>
            <a:r>
              <a:t/>
            </a:r>
            <a:br/>
            <a:r>
              <a:rPr lang="zh-CN" altLang="en-US" sz="1530" kern="0" dirty="0" smtClean="0">
                <a:solidFill>
                  <a:srgbClr val="000000"/>
                </a:solidFill>
                <a:latin typeface="Times New Roman" pitchFamily="65" charset="-122"/>
                <a:ea typeface="宋体" pitchFamily="65" charset="-122"/>
              </a:rPr>
              <a:t>“而今识尽愁滋味,欲说还休。欲说还休,却道天凉好个秋”,说的是心绪流转,昨日迢遥。没</a:t>
            </a:r>
            <a:r>
              <a:t/>
            </a:r>
            <a:br/>
            <a:r>
              <a:rPr lang="zh-CN" altLang="en-US" sz="1530" kern="0" dirty="0" smtClean="0">
                <a:solidFill>
                  <a:srgbClr val="000000"/>
                </a:solidFill>
                <a:latin typeface="Times New Roman" pitchFamily="65" charset="-122"/>
                <a:ea typeface="宋体" pitchFamily="65" charset="-122"/>
              </a:rPr>
              <a:t>有历史文化为之打底,没有人生经历作为铺垫,就难以深入地感受和理解其间的沉痛和哀伤,无</a:t>
            </a:r>
            <a:r>
              <a:t/>
            </a:r>
            <a:br/>
            <a:r>
              <a:rPr lang="zh-CN" altLang="en-US" sz="1530" kern="0" dirty="0" smtClean="0">
                <a:solidFill>
                  <a:srgbClr val="000000"/>
                </a:solidFill>
                <a:latin typeface="Times New Roman" pitchFamily="65" charset="-122"/>
                <a:ea typeface="宋体" pitchFamily="65" charset="-122"/>
              </a:rPr>
              <a:t>奈和迷茫。它们宜于意会,难以言传。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每一种语言都连接着一种文化,通向一种共同的记忆。文化有着自己的基因,被封存在作为载</a:t>
            </a:r>
            <a:r>
              <a:t/>
            </a:r>
            <a:br/>
            <a:r>
              <a:rPr lang="zh-CN" altLang="en-US" sz="1530" kern="0" dirty="0" smtClean="0">
                <a:solidFill>
                  <a:srgbClr val="000000"/>
                </a:solidFill>
                <a:latin typeface="Times New Roman" pitchFamily="65" charset="-122"/>
                <a:ea typeface="宋体" pitchFamily="65" charset="-122"/>
              </a:rPr>
              <a:t>体和符号的特有的语言中。仿佛一千零一夜的故事中,阿里巴巴的山洞里,藏着稀世的珍宝。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“芝麻开门吧!”咒语念起,山洞石门訇然敞开,堆积的珠宝浮光跃彩。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但洞察和把握一种语言的奥秘,不需要咒语。时间是最重要的条件。在一种语言中沉浸得足</a:t>
            </a:r>
            <a:r>
              <a:t/>
            </a:r>
            <a:br/>
            <a:r>
              <a:rPr lang="zh-CN" altLang="en-US" sz="1530" kern="0" dirty="0" smtClean="0">
                <a:solidFill>
                  <a:srgbClr val="000000"/>
                </a:solidFill>
                <a:latin typeface="Times New Roman" pitchFamily="65" charset="-122"/>
                <a:ea typeface="宋体" pitchFamily="65" charset="-122"/>
              </a:rPr>
              <a:t>够久了,自然就会了解其精妙。有如窖藏老酒,被时光层层堆叠,然后醇香。瓜熟蒂落,风生水</a:t>
            </a:r>
            <a:r>
              <a:t/>
            </a:r>
            <a:br/>
            <a:r>
              <a:rPr lang="zh-CN" altLang="en-US" sz="1530" kern="0" dirty="0" smtClean="0">
                <a:solidFill>
                  <a:srgbClr val="000000"/>
                </a:solidFill>
                <a:latin typeface="Times New Roman" pitchFamily="65" charset="-122"/>
                <a:ea typeface="宋体" pitchFamily="65" charset="-122"/>
              </a:rPr>
              <a:t>起,到了一定的时候,语言中的神秘和魅惑,次第显影。音调的升降平仄中,笔画的横竖撇捺里,</a:t>
            </a:r>
            <a:r>
              <a:t/>
            </a:r>
            <a:br/>
            <a:r>
              <a:rPr lang="zh-CN" altLang="en-US" sz="1530" kern="0" dirty="0" smtClean="0">
                <a:solidFill>
                  <a:srgbClr val="000000"/>
                </a:solidFill>
                <a:latin typeface="Times New Roman" pitchFamily="65" charset="-122"/>
                <a:ea typeface="宋体" pitchFamily="65" charset="-122"/>
              </a:rPr>
              <a:t>有花朵摇曳的姿态,水波被风吹拂出的纹路,阳光下明媚的笑容,暗夜里隐忍的啜泣。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对绝大多数人来说,只有母语,才有这样的魅力和魄力,承担和覆盖。日升月落,春秋代序;昼夜</a:t>
            </a:r>
            <a:r>
              <a:t/>
            </a:r>
            <a:br/>
            <a:r>
              <a:rPr lang="zh-CN" altLang="en-US" sz="1530" kern="0" dirty="0" smtClean="0">
                <a:solidFill>
                  <a:srgbClr val="000000"/>
                </a:solidFill>
                <a:latin typeface="Times New Roman" pitchFamily="65" charset="-122"/>
                <a:ea typeface="宋体" pitchFamily="65" charset="-122"/>
              </a:rPr>
              <a:t>不舍的流水,亘古沉默的荒野;鹰隼呼啸着射向天空,羊群蠕动成地上的云团;一颗从眼角滑落</a:t>
            </a:r>
            <a:endParaRPr lang="zh-CN" altLang="en-US"/>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的泪珠有怎样的哀怨,一声自喉咙迸发的呐喊有怎样的愤懑。一切,都被母语捕捉和绾结,表达</a:t>
            </a:r>
            <a:r>
              <a:t/>
            </a:r>
            <a:br/>
            <a:r>
              <a:rPr lang="zh-CN" altLang="en-US" sz="1530" kern="0" dirty="0" smtClean="0">
                <a:solidFill>
                  <a:srgbClr val="000000"/>
                </a:solidFill>
                <a:latin typeface="Times New Roman" pitchFamily="65" charset="-122"/>
                <a:ea typeface="宋体" pitchFamily="65" charset="-122"/>
              </a:rPr>
              <a:t>和诉说。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我骄傲于自己母语的强大的生命力。五千年的漫长历史,灾祸连绵,兵燹不绝,而一个个方块汉</a:t>
            </a:r>
            <a:r>
              <a:t/>
            </a:r>
            <a:br/>
            <a:r>
              <a:rPr lang="zh-CN" altLang="en-US" sz="1530" kern="0" dirty="0" smtClean="0">
                <a:solidFill>
                  <a:srgbClr val="000000"/>
                </a:solidFill>
                <a:latin typeface="Times New Roman" pitchFamily="65" charset="-122"/>
                <a:ea typeface="宋体" pitchFamily="65" charset="-122"/>
              </a:rPr>
              <a:t>字,就是一块块砖石,当它们排列衔接时,便仿佛垒砌了一个广阔而坚固的壁垒,牢牢守卫了一</a:t>
            </a:r>
            <a:r>
              <a:t/>
            </a:r>
            <a:br/>
            <a:r>
              <a:rPr lang="zh-CN" altLang="en-US" sz="1530" kern="0" dirty="0" smtClean="0">
                <a:solidFill>
                  <a:srgbClr val="000000"/>
                </a:solidFill>
                <a:latin typeface="Times New Roman" pitchFamily="65" charset="-122"/>
                <a:ea typeface="宋体" pitchFamily="65" charset="-122"/>
              </a:rPr>
              <a:t>种古老的文化,庇护了一代代呼吸沐浴着它的气息的亿兆的灵魂。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童年在农村度过。记事不久的年龄,有一年夏天,大人在睡午觉,我独自走出屋门到外面玩,追</a:t>
            </a:r>
            <a:r>
              <a:t/>
            </a:r>
            <a:br/>
            <a:r>
              <a:rPr lang="zh-CN" altLang="en-US" sz="1530" kern="0" dirty="0" smtClean="0">
                <a:solidFill>
                  <a:srgbClr val="000000"/>
                </a:solidFill>
                <a:latin typeface="Times New Roman" pitchFamily="65" charset="-122"/>
                <a:ea typeface="宋体" pitchFamily="65" charset="-122"/>
              </a:rPr>
              <a:t>着一只蹦蹦跳跳的兔子,不小心走远了,一直走进村外一片茂密的树林中,迷路了,害怕得大</a:t>
            </a:r>
            <a:r>
              <a:t/>
            </a:r>
            <a:br/>
            <a:r>
              <a:rPr lang="zh-CN" altLang="en-US" sz="1530" kern="0" dirty="0" smtClean="0">
                <a:solidFill>
                  <a:srgbClr val="000000"/>
                </a:solidFill>
                <a:latin typeface="Times New Roman" pitchFamily="65" charset="-122"/>
                <a:ea typeface="宋体" pitchFamily="65" charset="-122"/>
              </a:rPr>
              <a:t>哭。但四周没有人听到,只好在林子里乱走。过了好久,终于从树干的缝隙间,望见了村头一户</a:t>
            </a:r>
            <a:r>
              <a:t/>
            </a:r>
            <a:br/>
            <a:r>
              <a:rPr lang="zh-CN" altLang="en-US" sz="1530" kern="0" dirty="0" smtClean="0">
                <a:solidFill>
                  <a:srgbClr val="000000"/>
                </a:solidFill>
                <a:latin typeface="Times New Roman" pitchFamily="65" charset="-122"/>
                <a:ea typeface="宋体" pitchFamily="65" charset="-122"/>
              </a:rPr>
              <a:t>人家的屋檐。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一颗悬空的心倏地落地了。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对于长期漂泊在外的人,母语熟悉的音调,带给他的正应该是这样的一种返归家园之感。一个</a:t>
            </a:r>
            <a:r>
              <a:t/>
            </a:r>
            <a:br/>
            <a:r>
              <a:rPr lang="zh-CN" altLang="en-US" sz="1530" kern="0" dirty="0" smtClean="0">
                <a:solidFill>
                  <a:srgbClr val="000000"/>
                </a:solidFill>
                <a:latin typeface="Times New Roman" pitchFamily="65" charset="-122"/>
                <a:ea typeface="宋体" pitchFamily="65" charset="-122"/>
              </a:rPr>
              <a:t>汉语的子民,寄居他乡,母语便是故乡的方言土语;置身异国,母语便是方块的中文汉字。“官</a:t>
            </a:r>
            <a:r>
              <a:t/>
            </a:r>
            <a:br/>
            <a:r>
              <a:rPr lang="zh-CN" altLang="en-US" sz="1530" kern="0" dirty="0" smtClean="0">
                <a:solidFill>
                  <a:srgbClr val="000000"/>
                </a:solidFill>
                <a:latin typeface="Times New Roman" pitchFamily="65" charset="-122"/>
                <a:ea typeface="宋体" pitchFamily="65" charset="-122"/>
              </a:rPr>
              <a:t>秩加身应谬得,乡音到耳是真归”,故乡的语言,母语的最为具体直观的形式,甚至关联到了存</a:t>
            </a:r>
            <a:r>
              <a:t/>
            </a:r>
            <a:br/>
            <a:r>
              <a:rPr lang="zh-CN" altLang="en-US" sz="1530" kern="0" dirty="0" smtClean="0">
                <a:solidFill>
                  <a:srgbClr val="000000"/>
                </a:solidFill>
                <a:latin typeface="Times New Roman" pitchFamily="65" charset="-122"/>
                <a:ea typeface="宋体" pitchFamily="65" charset="-122"/>
              </a:rPr>
              <a:t>在的确凿感。</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因为时时相与,反而熟视无睹。</a:t>
            </a:r>
            <a:r>
              <a:rPr lang="zh-CN" altLang="en-US" sz="1530" u="sng" kern="0" dirty="0" smtClean="0">
                <a:solidFill>
                  <a:srgbClr val="000000"/>
                </a:solidFill>
                <a:latin typeface="Times New Roman" pitchFamily="65" charset="-122"/>
                <a:ea typeface="宋体" pitchFamily="65" charset="-122"/>
              </a:rPr>
              <a:t>就像对于一尾悠然游弋的鱼儿,水的环抱和裹挟是自然而然的,</a:t>
            </a:r>
            <a:r>
              <a:rPr dirty="0"/>
              <a:t/>
            </a:r>
            <a:br>
              <a:rPr dirty="0"/>
            </a:br>
            <a:r>
              <a:rPr lang="zh-CN" altLang="en-US" sz="1530" u="sng" kern="0" dirty="0" smtClean="0">
                <a:solidFill>
                  <a:srgbClr val="000000"/>
                </a:solidFill>
                <a:latin typeface="Times New Roman" pitchFamily="65" charset="-122"/>
                <a:ea typeface="宋体" pitchFamily="65" charset="-122"/>
              </a:rPr>
              <a:t>不需要去意识和诘问的。但一当因某种缘故离开了那个环境,就会感受到置身盛夏沙漠中般</a:t>
            </a:r>
            <a:r>
              <a:rPr dirty="0"/>
              <a:t/>
            </a:r>
            <a:br>
              <a:rPr dirty="0"/>
            </a:br>
            <a:r>
              <a:rPr lang="zh-CN" altLang="en-US" sz="1530" u="sng" kern="0" dirty="0" smtClean="0">
                <a:solidFill>
                  <a:srgbClr val="000000"/>
                </a:solidFill>
                <a:latin typeface="Times New Roman" pitchFamily="65" charset="-122"/>
                <a:ea typeface="宋体" pitchFamily="65" charset="-122"/>
              </a:rPr>
              <a:t>的窒息。被拘禁于全然陌生的语言中,一个人也仿佛涸辙之鲋,最渴望母语的濡沫。那亲切的</a:t>
            </a:r>
            <a:r>
              <a:rPr dirty="0"/>
              <a:t/>
            </a:r>
            <a:br>
              <a:rPr dirty="0"/>
            </a:br>
            <a:r>
              <a:rPr lang="zh-CN" altLang="en-US" sz="1530" u="sng" kern="0" dirty="0" smtClean="0">
                <a:solidFill>
                  <a:srgbClr val="000000"/>
                </a:solidFill>
                <a:latin typeface="Times New Roman" pitchFamily="65" charset="-122"/>
                <a:ea typeface="宋体" pitchFamily="65" charset="-122"/>
              </a:rPr>
              <a:t>音节声调,是一股直透心底的清凉水流。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每一种语言的子民们,在自己母语的河流中,泅渡,游憩,俯仰,沉醉,吟咏,创造出灿烂的文化,并</a:t>
            </a:r>
            <a:r>
              <a:rPr dirty="0"/>
              <a:t/>
            </a:r>
            <a:br>
              <a:rPr dirty="0"/>
            </a:br>
            <a:r>
              <a:rPr lang="zh-CN" altLang="en-US" sz="1530" kern="0" dirty="0" smtClean="0">
                <a:solidFill>
                  <a:srgbClr val="000000"/>
                </a:solidFill>
                <a:latin typeface="Times New Roman" pitchFamily="65" charset="-122"/>
                <a:ea typeface="宋体" pitchFamily="65" charset="-122"/>
              </a:rPr>
              <a:t>经由翻译传播,成为说着不同语言的人们共同的精神财富。以诗歌为证,《鲁拜集》中波斯大</a:t>
            </a:r>
            <a:r>
              <a:rPr dirty="0"/>
              <a:t/>
            </a:r>
            <a:br>
              <a:rPr dirty="0"/>
            </a:br>
            <a:r>
              <a:rPr lang="zh-CN" altLang="en-US" sz="1530" kern="0" dirty="0" smtClean="0">
                <a:solidFill>
                  <a:srgbClr val="000000"/>
                </a:solidFill>
                <a:latin typeface="Times New Roman" pitchFamily="65" charset="-122"/>
                <a:ea typeface="宋体" pitchFamily="65" charset="-122"/>
              </a:rPr>
              <a:t>诗人伽亚谟及时行乐的咏叹,和《古诗十九首》里汉代中国人生命短暂的感喟,贯穿了相通的</a:t>
            </a:r>
            <a:r>
              <a:rPr dirty="0"/>
              <a:t/>
            </a:r>
            <a:br>
              <a:rPr dirty="0"/>
            </a:br>
            <a:r>
              <a:rPr lang="zh-CN" altLang="en-US" sz="1530" kern="0" dirty="0" smtClean="0">
                <a:solidFill>
                  <a:srgbClr val="000000"/>
                </a:solidFill>
                <a:latin typeface="Times New Roman" pitchFamily="65" charset="-122"/>
                <a:ea typeface="宋体" pitchFamily="65" charset="-122"/>
              </a:rPr>
              <a:t>哲学追问;中世纪的意大利,彼特拉克对心上人劳拉的十四行诗倾诉,和晚唐洛阳城里,李商隐</a:t>
            </a:r>
            <a:r>
              <a:rPr dirty="0"/>
              <a:t/>
            </a:r>
            <a:br>
              <a:rPr dirty="0"/>
            </a:br>
            <a:r>
              <a:rPr lang="zh-CN" altLang="en-US" sz="1530" kern="0" dirty="0" smtClean="0">
                <a:solidFill>
                  <a:srgbClr val="000000"/>
                </a:solidFill>
                <a:latin typeface="Times New Roman" pitchFamily="65" charset="-122"/>
                <a:ea typeface="宋体" pitchFamily="65" charset="-122"/>
              </a:rPr>
              <a:t>写给不知名恋人的无题七律,或者隽永清新,或者宛转迷离,各有一种入骨的缠绵。让不同的语</a:t>
            </a:r>
            <a:r>
              <a:rPr dirty="0"/>
              <a:t/>
            </a:r>
            <a:br>
              <a:rPr dirty="0"/>
            </a:br>
            <a:r>
              <a:rPr lang="zh-CN" altLang="en-US" sz="1530" kern="0" dirty="0" smtClean="0">
                <a:solidFill>
                  <a:srgbClr val="000000"/>
                </a:solidFill>
                <a:latin typeface="Times New Roman" pitchFamily="65" charset="-122"/>
                <a:ea typeface="宋体" pitchFamily="65" charset="-122"/>
              </a:rPr>
              <a:t>言彼此尊重,在交流中使各自的美质得到彰显和分享。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热爱来自母亲的舌尖上的声音,应该被视为是一个人的职责,他的伦理的基点。他可以走向天</a:t>
            </a:r>
            <a:r>
              <a:rPr dirty="0"/>
              <a:t/>
            </a:r>
            <a:br>
              <a:rPr dirty="0"/>
            </a:br>
            <a:r>
              <a:rPr lang="zh-CN" altLang="en-US" sz="1530" kern="0" dirty="0" smtClean="0">
                <a:solidFill>
                  <a:srgbClr val="000000"/>
                </a:solidFill>
                <a:latin typeface="Times New Roman" pitchFamily="65" charset="-122"/>
                <a:ea typeface="宋体" pitchFamily="65" charset="-122"/>
              </a:rPr>
              <a:t>高地阔,但母语是他的出发地,是他不断向前伸延的生命坐标轴线上,那一处不变的原点。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(原载《光明日报》,有删节)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1.作者回忆童年迷路的经历,在文中有什么作用?(4分)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2.赏析文中画线的文字。(5分)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3.作者深情地诠释了母语的多重意义,请结合全文加以概括。(8分)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4.下列对文章的理解与分析,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A.文中引用英语mother tongue,是为了引出“妈妈的舌头”这一形象说法,强调母语的温馨可</a:t>
            </a:r>
            <a:r>
              <a:rPr dirty="0"/>
              <a:t/>
            </a:r>
            <a:br>
              <a:rPr dirty="0"/>
            </a:br>
            <a:r>
              <a:rPr lang="zh-CN" altLang="en-US" sz="1530" kern="0" dirty="0" smtClean="0">
                <a:solidFill>
                  <a:srgbClr val="000000"/>
                </a:solidFill>
                <a:latin typeface="Times New Roman" pitchFamily="65" charset="-122"/>
                <a:ea typeface="宋体" pitchFamily="65" charset="-122"/>
              </a:rPr>
              <a:t>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B.作者用“羽毛上的光色一样的波动”“青瓷上的釉彩一般的韵味”来形容母语的微妙和</a:t>
            </a:r>
            <a:r>
              <a:rPr dirty="0"/>
              <a:t/>
            </a:r>
            <a:br>
              <a:rPr dirty="0"/>
            </a:br>
            <a:r>
              <a:rPr lang="zh-CN" altLang="en-US" sz="1530" kern="0" dirty="0" smtClean="0">
                <a:solidFill>
                  <a:srgbClr val="000000"/>
                </a:solidFill>
                <a:latin typeface="Times New Roman" pitchFamily="65" charset="-122"/>
                <a:ea typeface="宋体" pitchFamily="65" charset="-122"/>
              </a:rPr>
              <a:t>玄奥,是说母语宜于意会,难以言传。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C.文中引用阿里巴巴的故事,旨在说明封存在语言中的文化基因如珠宝般珍贵。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D.文中列举“昼夜不舍的流水”“亘古沉默的荒野”“一颗从眼角滑落的泪珠”等意象,意</a:t>
            </a:r>
            <a:r>
              <a:rPr dirty="0"/>
              <a:t/>
            </a:r>
            <a:br>
              <a:rPr dirty="0"/>
            </a:br>
            <a:r>
              <a:rPr lang="zh-CN" altLang="en-US" sz="1530" kern="0" dirty="0" smtClean="0">
                <a:solidFill>
                  <a:srgbClr val="000000"/>
                </a:solidFill>
                <a:latin typeface="Times New Roman" pitchFamily="65" charset="-122"/>
                <a:ea typeface="宋体" pitchFamily="65" charset="-122"/>
              </a:rPr>
              <a:t>在说明,只有用母语才能准确言说它们的内在情韵。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E.文章融记叙、议论、抒情为一体,引经据典,华美而不失厚重,有较深的文化意蕴。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①内容上,用孩子迷路比喻游子离开母语,强调母语给人带来的庇护感和安全感。②</a:t>
            </a:r>
            <a:r>
              <a:rPr dirty="0"/>
              <a:t/>
            </a:r>
            <a:br>
              <a:rPr dirty="0"/>
            </a:br>
            <a:r>
              <a:rPr lang="zh-CN" altLang="en-US" sz="1530" kern="0" dirty="0" smtClean="0">
                <a:solidFill>
                  <a:srgbClr val="000000"/>
                </a:solidFill>
                <a:latin typeface="Times New Roman" pitchFamily="65" charset="-122"/>
                <a:ea typeface="宋体" pitchFamily="65" charset="-122"/>
              </a:rPr>
              <a:t>结构上,呼应题目“屋檐”,引出下面的议论。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从内容和结构两方面入手。文章第11段描写了作者童年迷路的经历,从内容上来看,这</a:t>
            </a:r>
            <a:r>
              <a:rPr dirty="0"/>
              <a:t/>
            </a:r>
            <a:br>
              <a:rPr dirty="0"/>
            </a:br>
            <a:r>
              <a:rPr lang="zh-CN" altLang="en-US" sz="1530" kern="0" dirty="0" smtClean="0">
                <a:solidFill>
                  <a:srgbClr val="000000"/>
                </a:solidFill>
                <a:latin typeface="Times New Roman" pitchFamily="65" charset="-122"/>
                <a:ea typeface="宋体" pitchFamily="65" charset="-122"/>
              </a:rPr>
              <a:t>段文字明写孩子迷路,害怕,望见屋檐而心安,实际上比喻漂泊在外的游子离开母语后的不安,</a:t>
            </a:r>
            <a:r>
              <a:rPr dirty="0"/>
              <a:t/>
            </a:r>
            <a:br>
              <a:rPr dirty="0"/>
            </a:br>
            <a:r>
              <a:rPr lang="zh-CN" altLang="en-US" sz="1530" kern="0" dirty="0" smtClean="0">
                <a:solidFill>
                  <a:srgbClr val="000000"/>
                </a:solidFill>
                <a:latin typeface="Times New Roman" pitchFamily="65" charset="-122"/>
                <a:ea typeface="宋体" pitchFamily="65" charset="-122"/>
              </a:rPr>
              <a:t>强调母语能带给人庇护感与安全感;从结构上来看,该段文字写孩子最终“望见了村头一户人</a:t>
            </a:r>
            <a:r>
              <a:rPr dirty="0"/>
              <a:t/>
            </a:r>
            <a:br>
              <a:rPr dirty="0"/>
            </a:br>
            <a:r>
              <a:rPr lang="zh-CN" altLang="en-US" sz="1530" kern="0" dirty="0" smtClean="0">
                <a:solidFill>
                  <a:srgbClr val="000000"/>
                </a:solidFill>
                <a:latin typeface="Times New Roman" pitchFamily="65" charset="-122"/>
                <a:ea typeface="宋体" pitchFamily="65" charset="-122"/>
              </a:rPr>
              <a:t>家的屋檐”,呼应了文章标题中的“屋檐”,并以此为喻,引出了下文的议论,呼唤人们回归</a:t>
            </a:r>
            <a:r>
              <a:rPr dirty="0"/>
              <a:t/>
            </a:r>
            <a:br>
              <a:rPr dirty="0"/>
            </a:br>
            <a:r>
              <a:rPr lang="zh-CN" altLang="en-US" sz="1530" kern="0" dirty="0" smtClean="0">
                <a:solidFill>
                  <a:srgbClr val="000000"/>
                </a:solidFill>
                <a:latin typeface="Times New Roman" pitchFamily="65" charset="-122"/>
                <a:ea typeface="宋体" pitchFamily="65" charset="-122"/>
              </a:rPr>
              <a:t>“母语的屋檐”。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运用比喻、对比等手法,揭示出人和母语之间生死难离的关系,使事理具象化,生动形</a:t>
            </a:r>
            <a:r>
              <a:rPr dirty="0"/>
              <a:t/>
            </a:r>
            <a:br>
              <a:rPr dirty="0"/>
            </a:br>
            <a:r>
              <a:rPr lang="zh-CN" altLang="en-US" sz="1530" kern="0" dirty="0" smtClean="0">
                <a:solidFill>
                  <a:srgbClr val="000000"/>
                </a:solidFill>
                <a:latin typeface="Times New Roman" pitchFamily="65" charset="-122"/>
                <a:ea typeface="宋体" pitchFamily="65" charset="-122"/>
              </a:rPr>
              <a:t>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赏析句子可从修辞手法入手。从画线句涉及的“就像”、“鱼”与“水”、“人”</a:t>
            </a:r>
            <a:r>
              <a:rPr dirty="0"/>
              <a:t/>
            </a:r>
            <a:br>
              <a:rPr dirty="0"/>
            </a:br>
            <a:r>
              <a:rPr lang="zh-CN" altLang="en-US" sz="1530" kern="0" dirty="0" smtClean="0">
                <a:solidFill>
                  <a:srgbClr val="000000"/>
                </a:solidFill>
                <a:latin typeface="Times New Roman" pitchFamily="65" charset="-122"/>
                <a:ea typeface="宋体" pitchFamily="65" charset="-122"/>
              </a:rPr>
              <a:t>与“母语”这些关键信息中,我们可以得出画线句使用了比喻、对比的手法。指出手法的作</a:t>
            </a:r>
            <a:r>
              <a:rPr dirty="0"/>
              <a:t/>
            </a:r>
            <a:br>
              <a:rPr dirty="0"/>
            </a:br>
            <a:r>
              <a:rPr lang="zh-CN" altLang="en-US" sz="1530" kern="0" dirty="0" smtClean="0">
                <a:solidFill>
                  <a:srgbClr val="000000"/>
                </a:solidFill>
                <a:latin typeface="Times New Roman" pitchFamily="65" charset="-122"/>
                <a:ea typeface="宋体" pitchFamily="65" charset="-122"/>
              </a:rPr>
              <a:t>用,并结合文章内容来分析。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itchFamily="65" charset="-122"/>
                <a:ea typeface="宋体" pitchFamily="65" charset="-122"/>
              </a:rPr>
              <a:t>3.</a:t>
            </a:r>
            <a:r>
              <a:rPr lang="zh-CN" altLang="en-US" sz="1530" b="1" kern="0" smtClean="0">
                <a:solidFill>
                  <a:srgbClr val="000000"/>
                </a:solidFill>
                <a:latin typeface="Times New Roman" pitchFamily="65" charset="-122"/>
                <a:ea typeface="宋体" pitchFamily="65" charset="-122"/>
              </a:rPr>
              <a:t>答案</a:t>
            </a:r>
            <a:r>
              <a:rPr lang="zh-CN" altLang="en-US" sz="1530" kern="0" smtClean="0">
                <a:solidFill>
                  <a:srgbClr val="000000"/>
                </a:solidFill>
                <a:latin typeface="Times New Roman" pitchFamily="65" charset="-122"/>
                <a:ea typeface="宋体" pitchFamily="65" charset="-122"/>
              </a:rPr>
              <a:t>　①母语可以拉近彼此关系。②母语最早打通人与世界的联系。③母语可以自由地抒</a:t>
            </a:r>
            <a:endParaRPr lang="zh-CN" altLang="en-US" sz="160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情状物。④母语包蕴文化基因,守卫民族文化。⑤母语给人以家的归宿感。⑥各民族用自己</a:t>
            </a:r>
            <a:r>
              <a:rPr dirty="0"/>
              <a:t/>
            </a:r>
            <a:br>
              <a:rPr dirty="0"/>
            </a:br>
            <a:r>
              <a:rPr lang="zh-CN" altLang="en-US" sz="1530" kern="0" dirty="0" smtClean="0">
                <a:solidFill>
                  <a:srgbClr val="000000"/>
                </a:solidFill>
                <a:latin typeface="Times New Roman" pitchFamily="65" charset="-122"/>
                <a:ea typeface="宋体" pitchFamily="65" charset="-122"/>
              </a:rPr>
              <a:t>的母语创造了人类共同的精神财富。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“结合全文加以概括”给我们的信息是:通读全文,对文中重点语段、关键语句进行概</a:t>
            </a:r>
            <a:r>
              <a:rPr dirty="0"/>
              <a:t/>
            </a:r>
            <a:br>
              <a:rPr dirty="0"/>
            </a:br>
            <a:r>
              <a:rPr lang="zh-CN" altLang="en-US" sz="1530" kern="0" dirty="0" smtClean="0">
                <a:solidFill>
                  <a:srgbClr val="000000"/>
                </a:solidFill>
                <a:latin typeface="Times New Roman" pitchFamily="65" charset="-122"/>
                <a:ea typeface="宋体" pitchFamily="65" charset="-122"/>
              </a:rPr>
              <a:t>括。“母语的多重意义”中的“多重”表明不止一种。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BC　B.“母语宜于意会,难以言传”无中生有。C.原文引用阿里巴巴的故事,旨在说</a:t>
            </a:r>
            <a:r>
              <a:rPr dirty="0"/>
              <a:t/>
            </a:r>
            <a:br>
              <a:rPr dirty="0"/>
            </a:br>
            <a:r>
              <a:rPr lang="zh-CN" altLang="en-US" sz="1530" kern="0" dirty="0" smtClean="0">
                <a:solidFill>
                  <a:srgbClr val="000000"/>
                </a:solidFill>
                <a:latin typeface="Times New Roman" pitchFamily="65" charset="-122"/>
                <a:ea typeface="宋体" pitchFamily="65" charset="-122"/>
              </a:rPr>
              <a:t>明“文化有着自己的基因,被封存在作为载体和符号的特有的语言中”,而非说明“封存在语</a:t>
            </a:r>
            <a:r>
              <a:rPr dirty="0"/>
              <a:t/>
            </a:r>
            <a:br>
              <a:rPr dirty="0"/>
            </a:br>
            <a:r>
              <a:rPr lang="zh-CN" altLang="en-US" sz="1530" kern="0" dirty="0" smtClean="0">
                <a:solidFill>
                  <a:srgbClr val="000000"/>
                </a:solidFill>
                <a:latin typeface="Times New Roman" pitchFamily="65" charset="-122"/>
                <a:ea typeface="宋体" pitchFamily="65" charset="-122"/>
              </a:rPr>
              <a:t>言中的文化基因如珠宝般珍贵”。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十、(2015四川,15—18,22分)阅读下面的文章,完成1—4题。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太湖碎锦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范烟桥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①太湖,用文人的套语来形容,是“三万六千顷、七十二峰”。民间则说“八百里太湖跨三</a:t>
            </a:r>
            <a:r>
              <a:t/>
            </a:r>
            <a:br/>
            <a:r>
              <a:rPr lang="zh-CN" altLang="en-US" sz="1530" kern="0" dirty="0" smtClean="0">
                <a:solidFill>
                  <a:srgbClr val="000000"/>
                </a:solidFill>
                <a:latin typeface="Times New Roman" pitchFamily="65" charset="-122"/>
                <a:ea typeface="宋体" pitchFamily="65" charset="-122"/>
              </a:rPr>
              <a:t>州”。不经过实测,这样笼统地画出一个轮廓,只能给人们一种山明水秀、浩瀚无际的想象。</a:t>
            </a:r>
            <a:r>
              <a:t/>
            </a:r>
            <a:br/>
            <a:r>
              <a:rPr lang="zh-CN" altLang="en-US" sz="1530" kern="0" dirty="0" smtClean="0">
                <a:solidFill>
                  <a:srgbClr val="000000"/>
                </a:solidFill>
                <a:latin typeface="Times New Roman" pitchFamily="65" charset="-122"/>
                <a:ea typeface="宋体" pitchFamily="65" charset="-122"/>
              </a:rPr>
              <a:t>至于它有什么诗情画意,要费一点时间实地去观察、探索,才能领会。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②我从不同的角度,看太湖的部分画面,就感到有不同的</a:t>
            </a:r>
            <a:r>
              <a:rPr lang="zh-CN" altLang="en-US" sz="1530" u="sng" kern="0" dirty="0" smtClean="0">
                <a:solidFill>
                  <a:srgbClr val="000000"/>
                </a:solidFill>
                <a:latin typeface="Times New Roman" pitchFamily="65" charset="-122"/>
                <a:ea typeface="宋体" pitchFamily="65" charset="-122"/>
              </a:rPr>
              <a:t>胜概</a:t>
            </a:r>
            <a:r>
              <a:rPr lang="zh-CN" altLang="en-US" sz="1530" kern="0" dirty="0" smtClean="0">
                <a:solidFill>
                  <a:srgbClr val="000000"/>
                </a:solidFill>
                <a:latin typeface="Times New Roman" pitchFamily="65" charset="-122"/>
                <a:ea typeface="宋体" pitchFamily="65" charset="-122"/>
              </a:rPr>
              <a:t>。洞庭东山、西山是太湖里两个</a:t>
            </a:r>
            <a:r>
              <a:t/>
            </a:r>
            <a:br/>
            <a:r>
              <a:rPr lang="zh-CN" altLang="en-US" sz="1530" kern="0" dirty="0" smtClean="0">
                <a:solidFill>
                  <a:srgbClr val="000000"/>
                </a:solidFill>
                <a:latin typeface="Times New Roman" pitchFamily="65" charset="-122"/>
                <a:ea typeface="宋体" pitchFamily="65" charset="-122"/>
              </a:rPr>
              <a:t>主峰。东山周围五十余里,山势并不陡峭,土壤又滋润,经劳动人民世世代代辛苦经营,已成了</a:t>
            </a:r>
            <a:r>
              <a:t/>
            </a:r>
            <a:br/>
            <a:r>
              <a:rPr lang="zh-CN" altLang="en-US" sz="1530" kern="0" dirty="0" smtClean="0">
                <a:solidFill>
                  <a:srgbClr val="000000"/>
                </a:solidFill>
                <a:latin typeface="Times New Roman" pitchFamily="65" charset="-122"/>
                <a:ea typeface="宋体" pitchFamily="65" charset="-122"/>
              </a:rPr>
              <a:t>丰产地区。山下坡田,种植各种水稻,是秋熟的主要农作物。夏熟是三麦和油菜,还有豆类和蔬</a:t>
            </a:r>
            <a:r>
              <a:t/>
            </a:r>
            <a:br/>
            <a:r>
              <a:rPr lang="zh-CN" altLang="en-US" sz="1530" kern="0" dirty="0" smtClean="0">
                <a:solidFill>
                  <a:srgbClr val="000000"/>
                </a:solidFill>
                <a:latin typeface="Times New Roman" pitchFamily="65" charset="-122"/>
                <a:ea typeface="宋体" pitchFamily="65" charset="-122"/>
              </a:rPr>
              <a:t>菜瓜果。他们更有园艺的丰富经验,梅、杏、桃、李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多得数说不尽。枇杷、杨梅和洞庭</a:t>
            </a:r>
            <a:r>
              <a:t/>
            </a:r>
            <a:br/>
            <a:r>
              <a:rPr lang="zh-CN" altLang="en-US" sz="1530" kern="0" dirty="0" smtClean="0">
                <a:solidFill>
                  <a:srgbClr val="000000"/>
                </a:solidFill>
                <a:latin typeface="Times New Roman" pitchFamily="65" charset="-122"/>
                <a:ea typeface="宋体" pitchFamily="65" charset="-122"/>
              </a:rPr>
              <a:t>红(橘名)名闻远近。随着春夏秋冬,它们先后开花结果,春天果然是“姹紫嫣红开遍”,夏天、</a:t>
            </a:r>
            <a:r>
              <a:t/>
            </a:r>
            <a:br/>
            <a:r>
              <a:rPr lang="zh-CN" altLang="en-US" sz="1530" kern="0" dirty="0" smtClean="0">
                <a:solidFill>
                  <a:srgbClr val="000000"/>
                </a:solidFill>
                <a:latin typeface="Times New Roman" pitchFamily="65" charset="-122"/>
                <a:ea typeface="宋体" pitchFamily="65" charset="-122"/>
              </a:rPr>
              <a:t>秋天、冬天,也是各有烂漫绚丽的景色。说是“美尽东南”,并不夸张。从观赏说,四时皆宜;</a:t>
            </a:r>
            <a:r>
              <a:t/>
            </a:r>
            <a:br/>
            <a:r>
              <a:rPr lang="zh-CN" altLang="en-US" sz="1530" kern="0" dirty="0" smtClean="0">
                <a:solidFill>
                  <a:srgbClr val="000000"/>
                </a:solidFill>
                <a:latin typeface="Times New Roman" pitchFamily="65" charset="-122"/>
                <a:ea typeface="宋体" pitchFamily="65" charset="-122"/>
              </a:rPr>
              <a:t>从生产说,那就是取之不尽、用之不竭的天然资源。江南的许多淡水鱼,这里样样都有。朝出</a:t>
            </a:r>
            <a:r>
              <a:t/>
            </a:r>
            <a:br/>
            <a:r>
              <a:rPr lang="zh-CN" altLang="en-US" sz="1530" kern="0" dirty="0" smtClean="0">
                <a:solidFill>
                  <a:srgbClr val="000000"/>
                </a:solidFill>
                <a:latin typeface="Times New Roman" pitchFamily="65" charset="-122"/>
                <a:ea typeface="宋体" pitchFamily="65" charset="-122"/>
              </a:rPr>
              <a:t>暮归的千百艘大小渔船,点缀湖光水色中,渔民们勤劳、勇敢,征服自然,利用自然。</a:t>
            </a:r>
            <a:endParaRPr lang="zh-CN" altLang="en-US"/>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③西山和东山隔着东太湖,东山最高峰——莫釐,和西山最高峰——缥缈遥遥相对,同为七十二</a:t>
            </a:r>
            <a:r>
              <a:t/>
            </a:r>
            <a:br/>
            <a:r>
              <a:rPr lang="zh-CN" altLang="en-US" sz="1530" kern="0" dirty="0" smtClean="0">
                <a:solidFill>
                  <a:srgbClr val="000000"/>
                </a:solidFill>
                <a:latin typeface="Times New Roman" pitchFamily="65" charset="-122"/>
                <a:ea typeface="宋体" pitchFamily="65" charset="-122"/>
              </a:rPr>
              <a:t>峰的领袖。西山也是丰产地区,同是“花果山”,东山所有的名花嘉果,西山都繁生着。从东山</a:t>
            </a:r>
            <a:r>
              <a:t/>
            </a:r>
            <a:br/>
            <a:r>
              <a:rPr lang="zh-CN" altLang="en-US" sz="1530" kern="0" dirty="0" smtClean="0">
                <a:solidFill>
                  <a:srgbClr val="000000"/>
                </a:solidFill>
                <a:latin typeface="Times New Roman" pitchFamily="65" charset="-122"/>
                <a:ea typeface="宋体" pitchFamily="65" charset="-122"/>
              </a:rPr>
              <a:t>坐独具风格的小艇——龙飞快,驶入东太湖,莫釐峰头,云气滃然如蒸。别的不知名的远近诸</a:t>
            </a:r>
            <a:r>
              <a:t/>
            </a:r>
            <a:br/>
            <a:r>
              <a:rPr lang="zh-CN" altLang="en-US" sz="1530" kern="0" dirty="0" smtClean="0">
                <a:solidFill>
                  <a:srgbClr val="000000"/>
                </a:solidFill>
                <a:latin typeface="Times New Roman" pitchFamily="65" charset="-122"/>
                <a:ea typeface="宋体" pitchFamily="65" charset="-122"/>
              </a:rPr>
              <a:t>山,时隐时现,好似给烟波吞吐着,山色因明暗而浓淡不一。船家果然有眼明手快的本领,坐在</a:t>
            </a:r>
            <a:r>
              <a:t/>
            </a:r>
            <a:br/>
            <a:r>
              <a:rPr lang="zh-CN" altLang="en-US" sz="1530" kern="0" dirty="0" smtClean="0">
                <a:solidFill>
                  <a:srgbClr val="000000"/>
                </a:solidFill>
                <a:latin typeface="Times New Roman" pitchFamily="65" charset="-122"/>
                <a:ea typeface="宋体" pitchFamily="65" charset="-122"/>
              </a:rPr>
              <a:t>船里的我,到湖心时常为颠簸震荡而惊心动魄。正因为如此,而愈觉山水奇丽得来不易的乐</a:t>
            </a:r>
            <a:r>
              <a:t/>
            </a:r>
            <a:br/>
            <a:r>
              <a:rPr lang="zh-CN" altLang="en-US" sz="1530" kern="0" dirty="0" smtClean="0">
                <a:solidFill>
                  <a:srgbClr val="000000"/>
                </a:solidFill>
                <a:latin typeface="Times New Roman" pitchFamily="65" charset="-122"/>
                <a:ea typeface="宋体" pitchFamily="65" charset="-122"/>
              </a:rPr>
              <a:t>趣。兀立在东山、西山之间的石公山,则是以玲珑秀逸的姿态吸引着人们。小艇乘风破浪而</a:t>
            </a:r>
            <a:r>
              <a:t/>
            </a:r>
            <a:br/>
            <a:r>
              <a:rPr lang="zh-CN" altLang="en-US" sz="1530" kern="0" dirty="0" smtClean="0">
                <a:solidFill>
                  <a:srgbClr val="000000"/>
                </a:solidFill>
                <a:latin typeface="Times New Roman" pitchFamily="65" charset="-122"/>
                <a:ea typeface="宋体" pitchFamily="65" charset="-122"/>
              </a:rPr>
              <a:t>去,到了山下,显然可见四围的山石,经过千万年的冲刷,有了“皱、瘦、透”的美姿,早给鉴赏</a:t>
            </a:r>
            <a:r>
              <a:t/>
            </a:r>
            <a:br/>
            <a:r>
              <a:rPr lang="zh-CN" altLang="en-US" sz="1530" kern="0" dirty="0" smtClean="0">
                <a:solidFill>
                  <a:srgbClr val="000000"/>
                </a:solidFill>
                <a:latin typeface="Times New Roman" pitchFamily="65" charset="-122"/>
                <a:ea typeface="宋体" pitchFamily="65" charset="-122"/>
              </a:rPr>
              <a:t>者陆续凿去了,苏州园林里的太湖石,都是取于石公一带的石山。因此,石公山像斧削过,没有</a:t>
            </a:r>
            <a:r>
              <a:t/>
            </a:r>
            <a:br/>
            <a:r>
              <a:rPr lang="zh-CN" altLang="en-US" sz="1530" kern="0" dirty="0" smtClean="0">
                <a:solidFill>
                  <a:srgbClr val="000000"/>
                </a:solidFill>
                <a:latin typeface="Times New Roman" pitchFamily="65" charset="-122"/>
                <a:ea typeface="宋体" pitchFamily="65" charset="-122"/>
              </a:rPr>
              <a:t>了山脚,正如</a:t>
            </a:r>
            <a:r>
              <a:rPr lang="zh-CN" altLang="en-US" sz="1530" u="sng" kern="0" dirty="0" smtClean="0">
                <a:solidFill>
                  <a:srgbClr val="000000"/>
                </a:solidFill>
                <a:latin typeface="Times New Roman" pitchFamily="65" charset="-122"/>
                <a:ea typeface="宋体" pitchFamily="65" charset="-122"/>
              </a:rPr>
              <a:t>一块翡翠放在一个玻璃盘里</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④假使从苏州直接到西山,出蠡口,就展开了图画,山更多,湖更大,变幻就更多。王鏊“山与人</a:t>
            </a:r>
            <a:r>
              <a:t/>
            </a:r>
            <a:br/>
            <a:r>
              <a:rPr lang="zh-CN" altLang="en-US" sz="1530" kern="0" dirty="0" smtClean="0">
                <a:solidFill>
                  <a:srgbClr val="000000"/>
                </a:solidFill>
                <a:latin typeface="Times New Roman" pitchFamily="65" charset="-122"/>
                <a:ea typeface="宋体" pitchFamily="65" charset="-122"/>
              </a:rPr>
              <a:t>相见,天将水共浮”,冯善“震泽春浮涨碧漪,净涵天影漾玻璃”,能把湖山之胜,描绘得恰到好</a:t>
            </a:r>
            <a:r>
              <a:t/>
            </a:r>
            <a:br/>
            <a:r>
              <a:rPr lang="zh-CN" altLang="en-US" sz="1530" kern="0" dirty="0" smtClean="0">
                <a:solidFill>
                  <a:srgbClr val="000000"/>
                </a:solidFill>
                <a:latin typeface="Times New Roman" pitchFamily="65" charset="-122"/>
                <a:ea typeface="宋体" pitchFamily="65" charset="-122"/>
              </a:rPr>
              <a:t>处。道书上所说的第九洞天——林屋,就在西山。到了里面,石壁嶙峋如雕塑,是洞庭一奇。这</a:t>
            </a:r>
            <a:r>
              <a:t/>
            </a:r>
            <a:br/>
            <a:r>
              <a:rPr lang="zh-CN" altLang="en-US" sz="1530" kern="0" dirty="0" smtClean="0">
                <a:solidFill>
                  <a:srgbClr val="000000"/>
                </a:solidFill>
                <a:latin typeface="Times New Roman" pitchFamily="65" charset="-122"/>
                <a:ea typeface="宋体" pitchFamily="65" charset="-122"/>
              </a:rPr>
              <a:t>里有许多神话,和山农们闲谈,妄言妄听,也增添了些兴趣。而西边的消夏湾,更附会着西施的</a:t>
            </a:r>
            <a:r>
              <a:t/>
            </a:r>
            <a:br/>
            <a:r>
              <a:rPr lang="zh-CN" altLang="en-US" sz="1530" kern="0" dirty="0" smtClean="0">
                <a:solidFill>
                  <a:srgbClr val="000000"/>
                </a:solidFill>
                <a:latin typeface="Times New Roman" pitchFamily="65" charset="-122"/>
                <a:ea typeface="宋体" pitchFamily="65" charset="-122"/>
              </a:rPr>
              <a:t>种种传说。山湾柔顺的湖水,浅而澄清,可以游泳。有着荷花、菱叶,清风徐来,颇有凉意,确是</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紧张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全都在你窗子以外展演着。</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在家里罢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你坐在书房里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窗子以外的景物本就有限。那里两树马缨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几棵丁香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榆叶梅横出疯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杈的一大枝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海棠因为缺乏阳光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每年只开个两三朵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叶子上满是虫蚁吃的创痕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还卷着一点</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焦黄的边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廊子幽秀地开着扇子式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六边形的格子窗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透过外院的日光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外院的杂音。什么送煤</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的来了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偶然你看到一个两个被煤炭染成黔黑的脸</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什么米送到了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一个人掮着一大口袋在背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慢慢踱过屏门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还有自来水、电灯、电话公司来收账的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胸口斜挂着皮口袋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手里推着一辆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自行车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更有时厨子来个朋友了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满脸的笑容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好呀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好呀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地走进门房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什么赵妈的丈夫来拿</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钱了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那是每月一号一点都不差的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早来了你就听到两个人唧唧哝哝争吵的声浪。那里不是没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有颜色、声音、生的一切活动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只是他们和你总隔个窗子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扇子式的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六边形的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纱的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玻璃的</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你气闷了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把笔一搁说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这叫做什么生活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检点行装说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这沉闷没有生气的生活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受不了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我要换个样子过活去。健康的旅行既可以看看山水古刹的名胜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又可以知道点内地纯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朴的人情风俗。走了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天气还不算太坏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就是走他一个月六礼拜也是值得的。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没想到不管你走到哪里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你永远免不了坐在窗子以内的。不错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许多时髦的学者常常骄傲地带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上“考察”的神气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架上科学的眼镜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偶然走到哪里一个陌生的地方瞭望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但那无形中的窗子是</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仍然存在的。不信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你检查他们的行李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有谁不带着罐头食品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帆布床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以及别的证明你还在你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夏天避暑的好去处。到了包山寺,才窥见缥缈峰突起在丛林杂树之上。</a:t>
            </a:r>
            <a:r>
              <a:rPr lang="zh-CN" altLang="en-US" sz="1530" u="sng" kern="0" dirty="0" smtClean="0">
                <a:solidFill>
                  <a:srgbClr val="000000"/>
                </a:solidFill>
                <a:latin typeface="Times New Roman" pitchFamily="65" charset="-122"/>
                <a:ea typeface="宋体" pitchFamily="65" charset="-122"/>
              </a:rPr>
              <a:t>近观不如远眺之美,大</a:t>
            </a:r>
            <a:r>
              <a:t/>
            </a:r>
            <a:br/>
            <a:r>
              <a:rPr lang="zh-CN" altLang="en-US" sz="1530" u="sng" kern="0" dirty="0" smtClean="0">
                <a:solidFill>
                  <a:srgbClr val="000000"/>
                </a:solidFill>
                <a:latin typeface="Times New Roman" pitchFamily="65" charset="-122"/>
                <a:ea typeface="宋体" pitchFamily="65" charset="-122"/>
              </a:rPr>
              <a:t>凡山水之胜,都有这个境界</a:t>
            </a:r>
            <a:r>
              <a:rPr lang="zh-CN" altLang="en-US" sz="1530" kern="0" dirty="0" smtClean="0">
                <a:solidFill>
                  <a:srgbClr val="000000"/>
                </a:solidFill>
                <a:latin typeface="Times New Roman" pitchFamily="65" charset="-122"/>
                <a:ea typeface="宋体" pitchFamily="65" charset="-122"/>
              </a:rPr>
              <a:t>。有了山,有了水,才见得山的灵秀,水的空明。太湖就以此特饶奇</a:t>
            </a:r>
            <a:r>
              <a:t/>
            </a:r>
            <a:br/>
            <a:r>
              <a:rPr lang="zh-CN" altLang="en-US" sz="1530" kern="0" dirty="0" smtClean="0">
                <a:solidFill>
                  <a:srgbClr val="000000"/>
                </a:solidFill>
                <a:latin typeface="Times New Roman" pitchFamily="65" charset="-122"/>
                <a:ea typeface="宋体" pitchFamily="65" charset="-122"/>
              </a:rPr>
              <a:t>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⑤太湖还有四个画面,和洞庭东山、西山合起来,差不多得见其全貌。一是从湖州到无锡的一</a:t>
            </a:r>
            <a:r>
              <a:t/>
            </a:r>
            <a:br/>
            <a:r>
              <a:rPr lang="zh-CN" altLang="en-US" sz="1530" kern="0" dirty="0" smtClean="0">
                <a:solidFill>
                  <a:srgbClr val="000000"/>
                </a:solidFill>
                <a:latin typeface="Times New Roman" pitchFamily="65" charset="-122"/>
                <a:ea typeface="宋体" pitchFamily="65" charset="-122"/>
              </a:rPr>
              <a:t>段水程,在群山断续中经过,前后左右可以看到云峦起伏,似乎它们都有动态,与人游戏。一是</a:t>
            </a:r>
            <a:r>
              <a:t/>
            </a:r>
            <a:br/>
            <a:r>
              <a:rPr lang="zh-CN" altLang="en-US" sz="1530" kern="0" dirty="0" smtClean="0">
                <a:solidFill>
                  <a:srgbClr val="000000"/>
                </a:solidFill>
                <a:latin typeface="Times New Roman" pitchFamily="65" charset="-122"/>
                <a:ea typeface="宋体" pitchFamily="65" charset="-122"/>
              </a:rPr>
              <a:t>从无锡到宜兴,数十分钟的汽车行程,在湖边掠过,太湖平铺在车外,远山几抹,可望而不可即。</a:t>
            </a:r>
            <a:r>
              <a:t/>
            </a:r>
            <a:br/>
            <a:r>
              <a:rPr lang="zh-CN" altLang="en-US" sz="1530" kern="0" dirty="0" smtClean="0">
                <a:solidFill>
                  <a:srgbClr val="000000"/>
                </a:solidFill>
                <a:latin typeface="Times New Roman" pitchFamily="65" charset="-122"/>
                <a:ea typeface="宋体" pitchFamily="65" charset="-122"/>
              </a:rPr>
              <a:t>一是无锡的鼋头渚,割取了太湖的一角,经过人力的整理,有着怪石突兀、惊涛汹涌的奇趣。不</a:t>
            </a:r>
            <a:r>
              <a:t/>
            </a:r>
            <a:br/>
            <a:r>
              <a:rPr lang="zh-CN" altLang="en-US" sz="1530" kern="0" dirty="0" smtClean="0">
                <a:solidFill>
                  <a:srgbClr val="000000"/>
                </a:solidFill>
                <a:latin typeface="Times New Roman" pitchFamily="65" charset="-122"/>
                <a:ea typeface="宋体" pitchFamily="65" charset="-122"/>
              </a:rPr>
              <a:t>仅有色,而且有声。夕阳将下,余晖照映湖面,金光璀璨,不可名状。一是苏州光福的石壁,也是</a:t>
            </a:r>
            <a:r>
              <a:t/>
            </a:r>
            <a:br/>
            <a:r>
              <a:rPr lang="zh-CN" altLang="en-US" sz="1530" kern="0" dirty="0" smtClean="0">
                <a:solidFill>
                  <a:srgbClr val="000000"/>
                </a:solidFill>
                <a:latin typeface="Times New Roman" pitchFamily="65" charset="-122"/>
                <a:ea typeface="宋体" pitchFamily="65" charset="-122"/>
              </a:rPr>
              <a:t>太湖的一角,更见得静止处,已不是空阔浩渺的光景。而即小见大,可以使人有更多的推想。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⑥阴、晴、风、雨、云、雾,固然使山水多变,适逢其会,逸趣横生。便是朝曦、夜月下特有的</a:t>
            </a:r>
            <a:r>
              <a:t/>
            </a:r>
            <a:br/>
            <a:r>
              <a:rPr lang="zh-CN" altLang="en-US" sz="1530" kern="0" dirty="0" smtClean="0">
                <a:solidFill>
                  <a:srgbClr val="000000"/>
                </a:solidFill>
                <a:latin typeface="Times New Roman" pitchFamily="65" charset="-122"/>
                <a:ea typeface="宋体" pitchFamily="65" charset="-122"/>
              </a:rPr>
              <a:t>湖光山色,也是可遇而不可求的。古今诗人画师,尽管灵思妙想,摄取片断到诗画里,有着他们</a:t>
            </a:r>
            <a:r>
              <a:t/>
            </a:r>
            <a:br/>
            <a:r>
              <a:rPr lang="zh-CN" altLang="en-US" sz="1530" kern="0" dirty="0" smtClean="0">
                <a:solidFill>
                  <a:srgbClr val="000000"/>
                </a:solidFill>
                <a:latin typeface="Times New Roman" pitchFamily="65" charset="-122"/>
                <a:ea typeface="宋体" pitchFamily="65" charset="-122"/>
              </a:rPr>
              <a:t>的杰作,还是概括提炼。我更无能,凭我接触到的,写了些体味,或许有三言两语,能引起到过太</a:t>
            </a:r>
            <a:r>
              <a:t/>
            </a:r>
            <a:br/>
            <a:r>
              <a:rPr lang="zh-CN" altLang="en-US" sz="1530" kern="0" dirty="0" smtClean="0">
                <a:solidFill>
                  <a:srgbClr val="000000"/>
                </a:solidFill>
                <a:latin typeface="Times New Roman" pitchFamily="65" charset="-122"/>
                <a:ea typeface="宋体" pitchFamily="65" charset="-122"/>
              </a:rPr>
              <a:t>湖者的同情,作会心的微笑。毕竟是“尝鼎一脔”,太湖实在是描写不尽,描写难工的。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下列对文章有关内容的理解和赏析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不正确的两项是</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作者对太湖东山、西山及太湖在阴、晴、风、雨、云、雾下的变幻作了详细的描绘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了太湖山水的多变与逸趣横生。</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文章引用形容太湖的套语、诗句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谈及苏州园林、道书记载和神话传说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增添了太湖的人文</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色彩和传奇性。</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文章用“一块翡翠放在一个玻璃盘里”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比喻四围山石被削取的石公山兀立湖面这一湖山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相映的景致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极为生动形象。</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第⑤段写太湖的四幅画面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都运用想象和移步换景的方法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结合色彩、声音等变化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表现不同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时空之下的太湖奇景。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本文写太湖美景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详略有致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既有整体勾勒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又有局部描写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自然景色与审美体验有机融合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韵</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味丰富。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文章第②段写了东山一带哪些“胜概”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表达了作者怎样的思想感情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请简要概括。</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结合全文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分析标题“太湖碎锦”的内涵和作用。</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文中说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近观不如远眺之美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大凡山水之胜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都有这个境界。”你是否赞同这个说法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本文和生活实际,谈谈你的思考。(6分)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AD　A.作者没有对太湖“在阴、晴、风、雨、云、雾下的变幻”作详细的描绘,原</a:t>
            </a:r>
            <a:r>
              <a:rPr dirty="0"/>
              <a:t/>
            </a:r>
            <a:br>
              <a:rPr dirty="0"/>
            </a:br>
            <a:r>
              <a:rPr lang="zh-CN" altLang="en-US" sz="1530" kern="0" dirty="0" smtClean="0">
                <a:solidFill>
                  <a:srgbClr val="000000"/>
                </a:solidFill>
                <a:latin typeface="Times New Roman" pitchFamily="65" charset="-122"/>
                <a:ea typeface="宋体" pitchFamily="65" charset="-122"/>
              </a:rPr>
              <a:t>文是“阴、晴、风、雨、云、雾,固然使山水多变”,作者只写了“我接触到的”太湖。D.</a:t>
            </a:r>
            <a:r>
              <a:rPr dirty="0"/>
              <a:t/>
            </a:r>
            <a:br>
              <a:rPr dirty="0"/>
            </a:br>
            <a:r>
              <a:rPr lang="zh-CN" altLang="en-US" sz="1530" kern="0" dirty="0" smtClean="0">
                <a:solidFill>
                  <a:srgbClr val="000000"/>
                </a:solidFill>
                <a:latin typeface="Times New Roman" pitchFamily="65" charset="-122"/>
                <a:ea typeface="宋体" pitchFamily="65" charset="-122"/>
              </a:rPr>
              <a:t>“都运用想象”有误,此段只用直接描写的方法写四个画面。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①文章第②段写了三方面“胜概”:自然之美,物产之丰,劳作之美。②表达了作者对</a:t>
            </a:r>
            <a:r>
              <a:rPr dirty="0"/>
              <a:t/>
            </a:r>
            <a:br>
              <a:rPr dirty="0"/>
            </a:br>
            <a:r>
              <a:rPr lang="zh-CN" altLang="en-US" sz="1530" kern="0" dirty="0" smtClean="0">
                <a:solidFill>
                  <a:srgbClr val="000000"/>
                </a:solidFill>
                <a:latin typeface="Times New Roman" pitchFamily="65" charset="-122"/>
                <a:ea typeface="宋体" pitchFamily="65" charset="-122"/>
              </a:rPr>
              <a:t>祖国大好河山的赞美和热爱之情,歌颂了劳动人民的勤劳、勇敢,认识到劳动创造美和人民群</a:t>
            </a:r>
            <a:r>
              <a:rPr dirty="0"/>
              <a:t/>
            </a:r>
            <a:br>
              <a:rPr dirty="0"/>
            </a:br>
            <a:r>
              <a:rPr lang="zh-CN" altLang="en-US" sz="1530" kern="0" dirty="0" smtClean="0">
                <a:solidFill>
                  <a:srgbClr val="000000"/>
                </a:solidFill>
                <a:latin typeface="Times New Roman" pitchFamily="65" charset="-122"/>
                <a:ea typeface="宋体" pitchFamily="65" charset="-122"/>
              </a:rPr>
              <a:t>众改造自然的伟大力量。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第②段从三个角度叙述“胜概”,一是从观赏上说,包括山、花、果、农作物等方面;二</a:t>
            </a:r>
            <a:r>
              <a:rPr dirty="0"/>
              <a:t/>
            </a:r>
            <a:br>
              <a:rPr dirty="0"/>
            </a:br>
            <a:r>
              <a:rPr lang="zh-CN" altLang="en-US" sz="1530" kern="0" dirty="0" smtClean="0">
                <a:solidFill>
                  <a:srgbClr val="000000"/>
                </a:solidFill>
                <a:latin typeface="Times New Roman" pitchFamily="65" charset="-122"/>
                <a:ea typeface="宋体" pitchFamily="65" charset="-122"/>
              </a:rPr>
              <a:t>是从生产上说,有丰富的天然资源;三是渔民的勤劳。表达对太湖美景的热爱,歌颂渔民们勤</a:t>
            </a:r>
            <a:r>
              <a:rPr dirty="0"/>
              <a:t/>
            </a:r>
            <a:br>
              <a:rPr dirty="0"/>
            </a:br>
            <a:r>
              <a:rPr lang="zh-CN" altLang="en-US" sz="1530" kern="0" dirty="0" smtClean="0">
                <a:solidFill>
                  <a:srgbClr val="000000"/>
                </a:solidFill>
                <a:latin typeface="Times New Roman" pitchFamily="65" charset="-122"/>
                <a:ea typeface="宋体" pitchFamily="65" charset="-122"/>
              </a:rPr>
              <a:t>劳、勇敢的品质及征服自然的精神。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①“碎锦”用比喻手法,形象生动地表现了太湖景色的丰富多彩,表达了作者对太湖</a:t>
            </a:r>
            <a:r>
              <a:rPr dirty="0"/>
              <a:t/>
            </a:r>
            <a:br>
              <a:rPr dirty="0"/>
            </a:br>
            <a:r>
              <a:rPr lang="zh-CN" altLang="en-US" sz="1530" kern="0" dirty="0" smtClean="0">
                <a:solidFill>
                  <a:srgbClr val="000000"/>
                </a:solidFill>
                <a:latin typeface="Times New Roman" pitchFamily="65" charset="-122"/>
                <a:ea typeface="宋体" pitchFamily="65" charset="-122"/>
              </a:rPr>
              <a:t>的喜爱和赞美。②具有统摄全篇和联结全文的作用。因太湖辽阔,作者只选取有代表性的几</a:t>
            </a:r>
            <a:r>
              <a:rPr dirty="0"/>
              <a:t/>
            </a:r>
            <a:br>
              <a:rPr dirty="0"/>
            </a:br>
            <a:r>
              <a:rPr lang="zh-CN" altLang="en-US" sz="1530" kern="0" dirty="0" smtClean="0">
                <a:solidFill>
                  <a:srgbClr val="000000"/>
                </a:solidFill>
                <a:latin typeface="Times New Roman" pitchFamily="65" charset="-122"/>
                <a:ea typeface="宋体" pitchFamily="65" charset="-122"/>
              </a:rPr>
              <a:t>处景色来描绘,并通过这些“碎锦”的组合,呈现太湖的全貌。③作者以“碎锦”表明其文只</a:t>
            </a:r>
            <a:r>
              <a:rPr dirty="0"/>
              <a:t/>
            </a:r>
            <a:br>
              <a:rPr dirty="0"/>
            </a:br>
            <a:r>
              <a:rPr lang="zh-CN" altLang="en-US" sz="1530" kern="0" dirty="0" smtClean="0">
                <a:solidFill>
                  <a:srgbClr val="000000"/>
                </a:solidFill>
                <a:latin typeface="Times New Roman" pitchFamily="65" charset="-122"/>
                <a:ea typeface="宋体" pitchFamily="65" charset="-122"/>
              </a:rPr>
              <a:t>能算是对太湖美景的部分呈现,既表现了他的谦虚,也暗含了对描写难尽的太湖美景的赞赏。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“锦”指有彩色花纹的丝织品、精美鲜艳的纺织品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一般比喻美丽或美好的景色、前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如“锦绣山河”“锦绣前程”等。“碎锦”在本文中指零星的美丽的景色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用以比喻太湖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景色的美丽多彩。同时用“碎锦”作标题具有统摄全篇的作用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作者撷取零星的场景描写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进行聚合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以呈现太湖的整体秀美之色。</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示例</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赞同。近观和远眺是两种不同的审美视角。远眺比近观更能领略自然景物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的整体特征和独特风貌。如文中东山莫釐峰“云气滃然如蒸”的迷蒙奇幻之美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正为远眺所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得。现实生活也是如此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近观事物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固然能体验到细节之美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但很难统观全局之胜。因此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立足高远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面向未来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才能凭高视远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达到人生更高境界。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示例</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不赞同。远眺只能让人获得事物的概貌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近观才能让人发现和体察细微之美。本文作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者若仅远眺而不近观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就无法领略石公山“像斧削过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没有了山脚”的奇景。现实生活也是如</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想要领悟到近处的美与人生的当下意趣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就要立足眼前风景和现实人生。</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此题为探究题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考生可赞成可反对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任选一个角度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从本文和生活实际中找依据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还要从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审美跨越到生活。如主张远观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可以选取“不识庐山真面目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只缘身在此山中”“草色遥看近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却无”等例子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如主张近看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可以举“小荷才露尖尖角”“游鱼细石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直视无碍”等例子。注意</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需要举生活实际的例子,加以阐述。</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十一、(2015天津,16—19,20分)阅读下面的文章,完成1—4题。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云和梯田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张抗抗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传说中“中国最美的云和梯田”,隐匿于浙西南括苍山脉雾气迷蒙的群峰深处,弯弯绕绕的盘</a:t>
            </a:r>
            <a:r>
              <a:t/>
            </a:r>
            <a:br/>
            <a:r>
              <a:rPr lang="zh-CN" altLang="en-US" sz="1530" kern="0" dirty="0" smtClean="0">
                <a:solidFill>
                  <a:srgbClr val="000000"/>
                </a:solidFill>
                <a:latin typeface="Times New Roman" pitchFamily="65" charset="-122"/>
                <a:ea typeface="宋体" pitchFamily="65" charset="-122"/>
              </a:rPr>
              <a:t>山公路,倏然甩出一角空地。人已在山腰,朝山下的开阔谷地望去,错落有致的梯级田畔,覆盖</a:t>
            </a:r>
            <a:r>
              <a:t/>
            </a:r>
            <a:br/>
            <a:r>
              <a:rPr lang="zh-CN" altLang="en-US" sz="1530" kern="0" dirty="0" smtClean="0">
                <a:solidFill>
                  <a:srgbClr val="000000"/>
                </a:solidFill>
                <a:latin typeface="Times New Roman" pitchFamily="65" charset="-122"/>
                <a:ea typeface="宋体" pitchFamily="65" charset="-122"/>
              </a:rPr>
              <a:t>了周围山坡,似一个硕大的环状天池,嵌于青葱滴翠的崇山峻岭之间。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阳光迎面扑来,俯视崇头镇外的山中梯田,好似面对着一座宽大露天体育馆。若是早几个时辰,</a:t>
            </a:r>
            <a:r>
              <a:t/>
            </a:r>
            <a:br/>
            <a:r>
              <a:rPr lang="zh-CN" altLang="en-US" sz="1530" kern="0" dirty="0" smtClean="0">
                <a:solidFill>
                  <a:srgbClr val="000000"/>
                </a:solidFill>
                <a:latin typeface="Times New Roman" pitchFamily="65" charset="-122"/>
                <a:ea typeface="宋体" pitchFamily="65" charset="-122"/>
              </a:rPr>
              <a:t>此处可见著名的“云和梯田日出”奇景。无论冬夏——</a:t>
            </a:r>
            <a:r>
              <a:rPr lang="zh-CN" altLang="en-US" sz="1530" u="sng" kern="0" dirty="0" smtClean="0">
                <a:solidFill>
                  <a:srgbClr val="000000"/>
                </a:solidFill>
                <a:latin typeface="Times New Roman" pitchFamily="65" charset="-122"/>
                <a:ea typeface="宋体" pitchFamily="65" charset="-122"/>
              </a:rPr>
              <a:t>太阳每天都攀着湿淋淋、银闪闪、</a:t>
            </a:r>
            <a:r>
              <a:t/>
            </a:r>
            <a:br/>
            <a:r>
              <a:rPr lang="zh-CN" altLang="en-US" sz="1530" u="sng" kern="0" dirty="0" smtClean="0">
                <a:solidFill>
                  <a:srgbClr val="000000"/>
                </a:solidFill>
                <a:latin typeface="Times New Roman" pitchFamily="65" charset="-122"/>
                <a:ea typeface="宋体" pitchFamily="65" charset="-122"/>
              </a:rPr>
              <a:t>绿油油或是金灿灿的梯子,从山间的水田里升起来。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此时,眼前那些高低起落、依次递接的田畔,或大或小或长或短,依山就势形状各异,顺着山坡</a:t>
            </a:r>
            <a:r>
              <a:t/>
            </a:r>
            <a:br/>
            <a:r>
              <a:rPr lang="zh-CN" altLang="en-US" sz="1530" kern="0" dirty="0" smtClean="0">
                <a:solidFill>
                  <a:srgbClr val="000000"/>
                </a:solidFill>
                <a:latin typeface="Times New Roman" pitchFamily="65" charset="-122"/>
                <a:ea typeface="宋体" pitchFamily="65" charset="-122"/>
              </a:rPr>
              <a:t>一块块不规则地蜿蜒开去。一层层沉降,通往山洼里黑瓦白墙的小村落;一层层升高,则通往山</a:t>
            </a:r>
            <a:r>
              <a:t/>
            </a:r>
            <a:br/>
            <a:r>
              <a:rPr lang="zh-CN" altLang="en-US" sz="1530" kern="0" dirty="0" smtClean="0">
                <a:solidFill>
                  <a:srgbClr val="000000"/>
                </a:solidFill>
                <a:latin typeface="Times New Roman" pitchFamily="65" charset="-122"/>
                <a:ea typeface="宋体" pitchFamily="65" charset="-122"/>
              </a:rPr>
              <a:t>顶的云端去了。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远眺层层梯田,犹如面对着一座盘旋陡立的天梯。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正是清明时节,梯田已开始灌水,咕嘟咕嘟的流水声箜箜作响,犹如节律均匀的弹拨乐。山水自</a:t>
            </a:r>
            <a:endParaRPr lang="zh-CN" altLang="en-US"/>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上而下流入,即使是再小的田池,边缘都留有缺口,一畦注满,便自动流向下一层的田畔,有如大</a:t>
            </a:r>
            <a:r>
              <a:t/>
            </a:r>
            <a:br/>
            <a:r>
              <a:rPr lang="zh-CN" altLang="en-US" sz="1530" kern="0" dirty="0" smtClean="0">
                <a:solidFill>
                  <a:srgbClr val="000000"/>
                </a:solidFill>
                <a:latin typeface="Times New Roman" pitchFamily="65" charset="-122"/>
                <a:ea typeface="宋体" pitchFamily="65" charset="-122"/>
              </a:rPr>
              <a:t>江大河里一级级的“梯级电站”。田畔蓄满水后,一畦畦平展展、亮汪汪得晃眼,似有神灵夜</a:t>
            </a:r>
            <a:r>
              <a:t/>
            </a:r>
            <a:br/>
            <a:r>
              <a:rPr lang="zh-CN" altLang="en-US" sz="1530" kern="0" dirty="0" smtClean="0">
                <a:solidFill>
                  <a:srgbClr val="000000"/>
                </a:solidFill>
                <a:latin typeface="Times New Roman" pitchFamily="65" charset="-122"/>
                <a:ea typeface="宋体" pitchFamily="65" charset="-122"/>
              </a:rPr>
              <a:t>半在山上置放了无数面镜子。天亮之后,整座山谷成了一个镜子创意博览会——弧形椭圆形</a:t>
            </a:r>
            <a:r>
              <a:t/>
            </a:r>
            <a:br/>
            <a:r>
              <a:rPr lang="zh-CN" altLang="en-US" sz="1530" kern="0" dirty="0" smtClean="0">
                <a:solidFill>
                  <a:srgbClr val="000000"/>
                </a:solidFill>
                <a:latin typeface="Times New Roman" pitchFamily="65" charset="-122"/>
                <a:ea typeface="宋体" pitchFamily="65" charset="-122"/>
              </a:rPr>
              <a:t>拱形牛角形簸箕形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一面一面无数面镜子,顺着山坡,妥妥帖帖地铺展开去。田埂上刚发芽</a:t>
            </a:r>
            <a:r>
              <a:t/>
            </a:r>
            <a:br/>
            <a:r>
              <a:rPr lang="zh-CN" altLang="en-US" sz="1530" kern="0" dirty="0" smtClean="0">
                <a:solidFill>
                  <a:srgbClr val="000000"/>
                </a:solidFill>
                <a:latin typeface="Times New Roman" pitchFamily="65" charset="-122"/>
                <a:ea typeface="宋体" pitchFamily="65" charset="-122"/>
              </a:rPr>
              <a:t>的青草,一圈圈一道道,为镜子镶上了翠绿的镜框。镜面朝天,映出蓝天里朵朵浮荡的白云</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尚未到开犁节,几头水牛悠然在田间啃着嫩草,田畔里盛满明晃晃的清水。这个时节,梯田是透</a:t>
            </a:r>
            <a:r>
              <a:t/>
            </a:r>
            <a:br/>
            <a:r>
              <a:rPr lang="zh-CN" altLang="en-US" sz="1530" kern="0" dirty="0" smtClean="0">
                <a:solidFill>
                  <a:srgbClr val="000000"/>
                </a:solidFill>
                <a:latin typeface="Times New Roman" pitchFamily="65" charset="-122"/>
                <a:ea typeface="宋体" pitchFamily="65" charset="-122"/>
              </a:rPr>
              <a:t>明而宁静的,给人遐想的空间。水孕万物,水汽氤氲中,“风光不与四时同”的梯田四季,如同</a:t>
            </a:r>
            <a:r>
              <a:t/>
            </a:r>
            <a:br/>
            <a:r>
              <a:rPr lang="zh-CN" altLang="en-US" sz="1530" kern="0" dirty="0" smtClean="0">
                <a:solidFill>
                  <a:srgbClr val="000000"/>
                </a:solidFill>
                <a:latin typeface="Times New Roman" pitchFamily="65" charset="-122"/>
                <a:ea typeface="宋体" pitchFamily="65" charset="-122"/>
              </a:rPr>
              <a:t>幻象一般浮现: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梯田在湿润的微风中苏醒,一簇簇一行行低矮茁壮的水稻秧,齐刷刷地摇曳,绿茸茸油汪汪,在</a:t>
            </a:r>
            <a:r>
              <a:t/>
            </a:r>
            <a:br/>
            <a:r>
              <a:rPr lang="zh-CN" altLang="en-US" sz="1530" kern="0" dirty="0" smtClean="0">
                <a:solidFill>
                  <a:srgbClr val="000000"/>
                </a:solidFill>
                <a:latin typeface="Times New Roman" pitchFamily="65" charset="-122"/>
                <a:ea typeface="宋体" pitchFamily="65" charset="-122"/>
              </a:rPr>
              <a:t>秧苗底部的空隙里,闪过荧荧的波光,银水绿影——那是水灵灵的春梯田。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春梯田,是一轴淡淡的水墨画。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梯田的夏季从绿色中来。由嫩绿而碧绿再墨绿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浓浓的绿、重重的绿,绿得绵密绿得厚重,</a:t>
            </a:r>
            <a:r>
              <a:t/>
            </a:r>
            <a:br/>
            <a:r>
              <a:rPr lang="zh-CN" altLang="en-US" sz="1530" kern="0" dirty="0" smtClean="0">
                <a:solidFill>
                  <a:srgbClr val="000000"/>
                </a:solidFill>
                <a:latin typeface="Times New Roman" pitchFamily="65" charset="-122"/>
                <a:ea typeface="宋体" pitchFamily="65" charset="-122"/>
              </a:rPr>
              <a:t>犹如一针针一线线的刺绣,扎透了梯田的每一层泥土,直到把整座山谷织成绿色的绒毯。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夏梯田,是一帧精美绝伦的绣品。</a:t>
            </a:r>
            <a:endParaRPr lang="zh-CN" altLang="en-US"/>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秋季稻熟时,饱满的稻穗洒下遍地碎金,一座金山谷、满山金池塘。一层络黄一层褐黄一层澄</a:t>
            </a:r>
            <a:r>
              <a:t/>
            </a:r>
            <a:br/>
            <a:r>
              <a:rPr lang="zh-CN" altLang="en-US" sz="1530" kern="0" dirty="0" smtClean="0">
                <a:solidFill>
                  <a:srgbClr val="000000"/>
                </a:solidFill>
                <a:latin typeface="Times New Roman" pitchFamily="65" charset="-122"/>
                <a:ea typeface="宋体" pitchFamily="65" charset="-122"/>
              </a:rPr>
              <a:t>黄,稻浪的金色涟漪从山脚一波波升上山顶,又从山顶一波波往下流淌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那是金色的秋梯</a:t>
            </a:r>
            <a:r>
              <a:t/>
            </a:r>
            <a:br/>
            <a:r>
              <a:rPr lang="zh-CN" altLang="en-US" sz="1530" kern="0" dirty="0" smtClean="0">
                <a:solidFill>
                  <a:srgbClr val="000000"/>
                </a:solidFill>
                <a:latin typeface="Times New Roman" pitchFamily="65" charset="-122"/>
                <a:ea typeface="宋体" pitchFamily="65" charset="-122"/>
              </a:rPr>
              <a:t>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秋梯田,是一幅色彩浓郁的油画。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落雪了,梯田在飘飞的雪花中欣然更衣换妆。白雪覆盖了层层田畔,厚重或是蓬松,一畦白色又</a:t>
            </a:r>
            <a:r>
              <a:t/>
            </a:r>
            <a:br/>
            <a:r>
              <a:rPr lang="zh-CN" altLang="en-US" sz="1530" kern="0" dirty="0" smtClean="0">
                <a:solidFill>
                  <a:srgbClr val="000000"/>
                </a:solidFill>
                <a:latin typeface="Times New Roman" pitchFamily="65" charset="-122"/>
                <a:ea typeface="宋体" pitchFamily="65" charset="-122"/>
              </a:rPr>
              <a:t>一畦白色。雪后初晴,云和梯田披上了宽大的银色缎袍,瞬时有了一种雍容华贵的气度。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那是云和梯田最令人激动、最美的时刻——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梯田的平面上,一层层落满了白雪,而每一级梯田的侧面土墙,则是一道道背风少雪的立面。梯</a:t>
            </a:r>
            <a:r>
              <a:t/>
            </a:r>
            <a:br/>
            <a:r>
              <a:rPr lang="zh-CN" altLang="en-US" sz="1530" kern="0" dirty="0" smtClean="0">
                <a:solidFill>
                  <a:srgbClr val="000000"/>
                </a:solidFill>
                <a:latin typeface="Times New Roman" pitchFamily="65" charset="-122"/>
                <a:ea typeface="宋体" pitchFamily="65" charset="-122"/>
              </a:rPr>
              <a:t>级落差若是高些,土地的黑色或深褐色便明显浓重,自然而然地甩出了一条条层次分明的黑色</a:t>
            </a:r>
            <a:r>
              <a:t/>
            </a:r>
            <a:br/>
            <a:r>
              <a:rPr lang="zh-CN" altLang="en-US" sz="1530" kern="0" dirty="0" smtClean="0">
                <a:solidFill>
                  <a:srgbClr val="000000"/>
                </a:solidFill>
                <a:latin typeface="Times New Roman" pitchFamily="65" charset="-122"/>
                <a:ea typeface="宋体" pitchFamily="65" charset="-122"/>
              </a:rPr>
              <a:t>弧线。满山的梯田在纯净的白雪映衬下,所有蜿蜒起伏的曲线骤然凸显。那阡陌纵横婀娜多</a:t>
            </a:r>
            <a:r>
              <a:t/>
            </a:r>
            <a:br/>
            <a:r>
              <a:rPr lang="zh-CN" altLang="en-US" sz="1530" kern="0" dirty="0" smtClean="0">
                <a:solidFill>
                  <a:srgbClr val="000000"/>
                </a:solidFill>
                <a:latin typeface="Times New Roman" pitchFamily="65" charset="-122"/>
                <a:ea typeface="宋体" pitchFamily="65" charset="-122"/>
              </a:rPr>
              <a:t>姿的线条,如此洒脱流畅、随心所欲,似行云流水亦如空谷传扬的无声旋律,浅唱低吟</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冬梯田,是一幅轮廓分明、庄严冷峻的黑白木刻。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梯田之神奇美妙,在于一年四季变幻着炫示着迥然相异的色彩与风景。梯田之魅力,更在于它</a:t>
            </a:r>
            <a:r>
              <a:t/>
            </a:r>
            <a:br/>
            <a:r>
              <a:rPr lang="zh-CN" altLang="en-US" sz="1530" kern="0" dirty="0" smtClean="0">
                <a:solidFill>
                  <a:srgbClr val="000000"/>
                </a:solidFill>
                <a:latin typeface="Times New Roman" pitchFamily="65" charset="-122"/>
                <a:ea typeface="宋体" pitchFamily="65" charset="-122"/>
              </a:rPr>
              <a:t>并非自然奇观,而是农耕文明积淀千年的人文极品。</a:t>
            </a:r>
            <a:endParaRPr lang="zh-CN" altLang="en-US"/>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那一刻,脑中跳出一句俗语:天工人可代,人工天不知!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相传,云和梯田已有千年历史。由闽北迁徙浙南的畲族山民,是云和梯田最早的垦殖者。“九</a:t>
            </a:r>
            <a:r>
              <a:t/>
            </a:r>
            <a:br/>
            <a:r>
              <a:rPr lang="zh-CN" altLang="en-US" sz="1530" kern="0" dirty="0" smtClean="0">
                <a:solidFill>
                  <a:srgbClr val="000000"/>
                </a:solidFill>
                <a:latin typeface="Times New Roman" pitchFamily="65" charset="-122"/>
                <a:ea typeface="宋体" pitchFamily="65" charset="-122"/>
              </a:rPr>
              <a:t>山半水半分田”的山区,田地最为宝贵。聪明勤劳的农人先祖,用锄头镰刀和汗水,伐去山上的</a:t>
            </a:r>
            <a:r>
              <a:t/>
            </a:r>
            <a:br/>
            <a:r>
              <a:rPr lang="zh-CN" altLang="en-US" sz="1530" kern="0" dirty="0" smtClean="0">
                <a:solidFill>
                  <a:srgbClr val="000000"/>
                </a:solidFill>
                <a:latin typeface="Times New Roman" pitchFamily="65" charset="-122"/>
                <a:ea typeface="宋体" pitchFamily="65" charset="-122"/>
              </a:rPr>
              <a:t>灌木与荆棘,挖去乱石拣尽杂砾,在高低起落的坡地上,经年累月日复一日,开垦出一小块一小</a:t>
            </a:r>
            <a:r>
              <a:t/>
            </a:r>
            <a:br/>
            <a:r>
              <a:rPr lang="zh-CN" altLang="en-US" sz="1530" kern="0" dirty="0" smtClean="0">
                <a:solidFill>
                  <a:srgbClr val="000000"/>
                </a:solidFill>
                <a:latin typeface="Times New Roman" pitchFamily="65" charset="-122"/>
                <a:ea typeface="宋体" pitchFamily="65" charset="-122"/>
              </a:rPr>
              <a:t>块、一小片一小片的田地。或宽或窄的梯田,一长条一小块,不规则地依山势上下伸展。最小</a:t>
            </a:r>
            <a:r>
              <a:t/>
            </a:r>
            <a:br/>
            <a:r>
              <a:rPr lang="zh-CN" altLang="en-US" sz="1530" kern="0" dirty="0" smtClean="0">
                <a:solidFill>
                  <a:srgbClr val="000000"/>
                </a:solidFill>
                <a:latin typeface="Times New Roman" pitchFamily="65" charset="-122"/>
                <a:ea typeface="宋体" pitchFamily="65" charset="-122"/>
              </a:rPr>
              <a:t>的梯田田畔,被称为“巴掌田”,即便春种一兜稻秧、秋收一把稻谷,也不会轻易放弃。历经千</a:t>
            </a:r>
            <a:r>
              <a:t/>
            </a:r>
            <a:br/>
            <a:r>
              <a:rPr lang="zh-CN" altLang="en-US" sz="1530" kern="0" dirty="0" smtClean="0">
                <a:solidFill>
                  <a:srgbClr val="000000"/>
                </a:solidFill>
                <a:latin typeface="Times New Roman" pitchFamily="65" charset="-122"/>
                <a:ea typeface="宋体" pitchFamily="65" charset="-122"/>
              </a:rPr>
              <a:t>百年实践,先人积累了垦种梯田的丰富经验。无论何样贫瘠陡峭的山地,但凡人迹所至之处,就</a:t>
            </a:r>
            <a:r>
              <a:t/>
            </a:r>
            <a:br/>
            <a:r>
              <a:rPr lang="zh-CN" altLang="en-US" sz="1530" kern="0" dirty="0" smtClean="0">
                <a:solidFill>
                  <a:srgbClr val="000000"/>
                </a:solidFill>
                <a:latin typeface="Times New Roman" pitchFamily="65" charset="-122"/>
                <a:ea typeface="宋体" pitchFamily="65" charset="-122"/>
              </a:rPr>
              <a:t>有了人造的梯田。梯田以水田、树木、竹林调节气候,保持四季的气温与湿度,建立起一个自</a:t>
            </a:r>
            <a:r>
              <a:t/>
            </a:r>
            <a:br/>
            <a:r>
              <a:rPr lang="zh-CN" altLang="en-US" sz="1530" kern="0" dirty="0" smtClean="0">
                <a:solidFill>
                  <a:srgbClr val="000000"/>
                </a:solidFill>
                <a:latin typeface="Times New Roman" pitchFamily="65" charset="-122"/>
                <a:ea typeface="宋体" pitchFamily="65" charset="-122"/>
              </a:rPr>
              <a:t>我循环的生态环境,具有固化山体植被、保护水土之功。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曾有疑问:水往低处流,而梯田逐级升高。古代无水泵,水梯田之水,从何而来?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云和人说:山有多高,水有多高。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水有多高,梯田就有多高。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恍然,凡是适合开垦梯田的山地,山上必有水源:泉眼溪流、林木蓄水、雾气雨水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农人根据</a:t>
            </a:r>
            <a:r>
              <a:t/>
            </a:r>
            <a:br/>
            <a:r>
              <a:rPr lang="zh-CN" altLang="en-US" sz="1530" kern="0" dirty="0" smtClean="0">
                <a:solidFill>
                  <a:srgbClr val="000000"/>
                </a:solidFill>
                <a:latin typeface="Times New Roman" pitchFamily="65" charset="-122"/>
                <a:ea typeface="宋体" pitchFamily="65" charset="-122"/>
              </a:rPr>
              <a:t>不同的地形土质,修堤筑埂,通过水笕沟渠,将水流引入梯级田畔。自古以来,垦种梯田的人家,</a:t>
            </a:r>
            <a:endParaRPr lang="zh-CN" altLang="en-US"/>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多有“刻木定水”的民约,根据每块田的面积,协商分配各家所需水量。进入21世纪的现代社</a:t>
            </a:r>
            <a:r>
              <a:rPr dirty="0"/>
              <a:t/>
            </a:r>
            <a:br>
              <a:rPr dirty="0"/>
            </a:br>
            <a:r>
              <a:rPr lang="zh-CN" altLang="en-US" sz="1530" kern="0" dirty="0" smtClean="0">
                <a:solidFill>
                  <a:srgbClr val="000000"/>
                </a:solidFill>
                <a:latin typeface="Times New Roman" pitchFamily="65" charset="-122"/>
                <a:ea typeface="宋体" pitchFamily="65" charset="-122"/>
              </a:rPr>
              <a:t>会,梯田用水则有了更为合理、科学的调配机制。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水是梯田的生命之源。水梯田是用水养出来的。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梯田自成一体的耕作方式,梯田独创的灌溉系统,为中国及东亚的稻作文化,增添了灿烂的一</a:t>
            </a:r>
            <a:r>
              <a:rPr dirty="0"/>
              <a:t/>
            </a:r>
            <a:br>
              <a:rPr dirty="0"/>
            </a:br>
            <a:r>
              <a:rPr lang="zh-CN" altLang="en-US" sz="1530" kern="0" dirty="0" smtClean="0">
                <a:solidFill>
                  <a:srgbClr val="000000"/>
                </a:solidFill>
                <a:latin typeface="Times New Roman" pitchFamily="65" charset="-122"/>
                <a:ea typeface="宋体" pitchFamily="65" charset="-122"/>
              </a:rPr>
              <a:t>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回望云和梯田,田埂棱角分明,梯级层次清晰,如同一部刻录着中国千年农耕文明成果及非物质</a:t>
            </a:r>
            <a:r>
              <a:rPr dirty="0"/>
              <a:t/>
            </a:r>
            <a:br>
              <a:rPr dirty="0"/>
            </a:br>
            <a:r>
              <a:rPr lang="zh-CN" altLang="en-US" sz="1530" kern="0" dirty="0" smtClean="0">
                <a:solidFill>
                  <a:srgbClr val="000000"/>
                </a:solidFill>
                <a:latin typeface="Times New Roman" pitchFamily="65" charset="-122"/>
                <a:ea typeface="宋体" pitchFamily="65" charset="-122"/>
              </a:rPr>
              <a:t>文化遗产的立体史册。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在这个以“移动”为时尚的时代,尚有一种“不可移动”的物体——“梯田”,默默守望着人</a:t>
            </a:r>
            <a:r>
              <a:rPr dirty="0"/>
              <a:t/>
            </a:r>
            <a:br>
              <a:rPr dirty="0"/>
            </a:br>
            <a:r>
              <a:rPr lang="zh-CN" altLang="en-US" sz="1530" kern="0" dirty="0" smtClean="0">
                <a:solidFill>
                  <a:srgbClr val="000000"/>
                </a:solidFill>
                <a:latin typeface="Times New Roman" pitchFamily="65" charset="-122"/>
                <a:ea typeface="宋体" pitchFamily="65" charset="-122"/>
              </a:rPr>
              <a:t>类共同的家园。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(原载《人民日报》,有删节)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1.文中画横线的句子主要运用了哪些修辞手法?叠音词的运用有何效果?(4分)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2.结合全文内容,简述云和梯田的“魅力”体现在哪些方面。(6分)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3.文章最后一段,“梯田”加上引号有什么作用?谈谈你对该段的理解。(6分)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4.下列对文章的理解与分析,正确的两项是(4分)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A.“或大或小或长或短”“弧形椭圆形拱形牛角形簸箕形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”,这两句话词语间不加标点,</a:t>
            </a:r>
            <a:r>
              <a:rPr dirty="0"/>
              <a:t/>
            </a:r>
            <a:br>
              <a:rPr dirty="0"/>
            </a:br>
            <a:r>
              <a:rPr lang="zh-CN" altLang="en-US" sz="1530" kern="0" dirty="0" smtClean="0">
                <a:solidFill>
                  <a:srgbClr val="000000"/>
                </a:solidFill>
                <a:latin typeface="Times New Roman" pitchFamily="65" charset="-122"/>
                <a:ea typeface="宋体" pitchFamily="65" charset="-122"/>
              </a:rPr>
              <a:t>使语气连贯,给读者以目不暇接之感。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B.作者在云和梯田饱览了四季变换之景,故能将梯田描写得具体生动,富于美感。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C.在山区建成的云和水梯田,是人力征服大自然的产物,体现了古代劳动人民改天换地的气魄</a:t>
            </a:r>
            <a:r>
              <a:rPr dirty="0"/>
              <a:t/>
            </a:r>
            <a:br>
              <a:rPr dirty="0"/>
            </a:br>
            <a:r>
              <a:rPr lang="zh-CN" altLang="en-US" sz="1530" kern="0" dirty="0" smtClean="0">
                <a:solidFill>
                  <a:srgbClr val="000000"/>
                </a:solidFill>
                <a:latin typeface="Times New Roman" pitchFamily="65" charset="-122"/>
                <a:ea typeface="宋体" pitchFamily="65" charset="-122"/>
              </a:rPr>
              <a:t>与艰苦奋斗的精神。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D.“镜面朝天,映出蓝天里朵朵浮荡的白云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”颇有“半亩方塘一鉴开,天光云影共徘徊”</a:t>
            </a:r>
            <a:r>
              <a:rPr dirty="0"/>
              <a:t/>
            </a:r>
            <a:br>
              <a:rPr dirty="0"/>
            </a:br>
            <a:r>
              <a:rPr lang="zh-CN" altLang="en-US" sz="1530" kern="0" dirty="0" smtClean="0">
                <a:solidFill>
                  <a:srgbClr val="000000"/>
                </a:solidFill>
                <a:latin typeface="Times New Roman" pitchFamily="65" charset="-122"/>
                <a:ea typeface="宋体" pitchFamily="65" charset="-122"/>
              </a:rPr>
              <a:t>的摹景神韵。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E.文章通过对云和梯田的优美描写,突出表现了作者对它的喜爱之情,反映出作者对农耕生活</a:t>
            </a:r>
            <a:r>
              <a:rPr dirty="0"/>
              <a:t/>
            </a:r>
            <a:br>
              <a:rPr dirty="0"/>
            </a:br>
            <a:r>
              <a:rPr lang="zh-CN" altLang="en-US" sz="1530" kern="0" dirty="0" smtClean="0">
                <a:solidFill>
                  <a:srgbClr val="000000"/>
                </a:solidFill>
                <a:latin typeface="Times New Roman" pitchFamily="65" charset="-122"/>
                <a:ea typeface="宋体" pitchFamily="65" charset="-122"/>
              </a:rPr>
              <a:t>的向往。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窗子以内的种种零星用品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你再摸一摸他们的皮包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那里短不了有些钞票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一到一个地方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的是一个提梁的小小世界。不管你的窗子朝向哪里望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所看到的多半则仍是在你窗子以外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层玻璃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或是铁纱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隐隐约约你看到一些颜色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听到一些声音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如果你私下满足了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那也没有什么</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只是千万别高兴起来说什么接触了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认识了若干事物人情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天知道那是罪过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有删改</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下列对文本相关内容和艺术特色的分析鉴赏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第二段描写窗外四个乡下人的背影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笔触细致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表露出观看者对他们的陌生与好奇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并引发下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文关于窗子内外的感叹。</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既然所有活动的颜色、声音、生的滋味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永远都只在窗子之外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那么通过健康的旅行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领略了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名胜古迹和风土人情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就会获得深刻的认识。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本文写“时髦的学者”架上“科学的眼镜”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到陌生的地方“瞭望”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是以调侃的方式来讥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刺他们的“考察”不过是浮光掠影罢了。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开头的“话从哪里说起”一句看似多余而突兀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但读完全文之后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就会明白作者正是从那种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渺茫之感开始梳理自己思路的。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结合全文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说明文中“窗子”的含义。</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作者交替使用“你”和“我”两个不同的人称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其中蕴含着怎样的态度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请结合全文进行分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析。</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①比喻、拟人、排比。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②节奏鲜明,韵律和谐,增强形象感。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第一问,把云和梯田比作梯子,可知运用了比喻的修辞手法;根据“攀”可知运用了拟人</a:t>
            </a:r>
            <a:r>
              <a:rPr dirty="0"/>
              <a:t/>
            </a:r>
            <a:br>
              <a:rPr dirty="0"/>
            </a:br>
            <a:r>
              <a:rPr lang="zh-CN" altLang="en-US" sz="1530" kern="0" dirty="0" smtClean="0">
                <a:solidFill>
                  <a:srgbClr val="000000"/>
                </a:solidFill>
                <a:latin typeface="Times New Roman" pitchFamily="65" charset="-122"/>
                <a:ea typeface="宋体" pitchFamily="65" charset="-122"/>
              </a:rPr>
              <a:t>的修辞手法;根据“湿淋淋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金灿灿”可知运用了排比的修辞手法。第二问,首先要对四个</a:t>
            </a:r>
            <a:r>
              <a:rPr dirty="0"/>
              <a:t/>
            </a:r>
            <a:br>
              <a:rPr dirty="0"/>
            </a:br>
            <a:r>
              <a:rPr lang="zh-CN" altLang="en-US" sz="1530" kern="0" dirty="0" smtClean="0">
                <a:solidFill>
                  <a:srgbClr val="000000"/>
                </a:solidFill>
                <a:latin typeface="Times New Roman" pitchFamily="65" charset="-122"/>
                <a:ea typeface="宋体" pitchFamily="65" charset="-122"/>
              </a:rPr>
              <a:t>叠音词做内容上的分析,它们描写了云和梯田色彩的丰富与鲜明,再指出它们的朗读效果——</a:t>
            </a:r>
            <a:r>
              <a:rPr dirty="0"/>
              <a:t/>
            </a:r>
            <a:br>
              <a:rPr dirty="0"/>
            </a:br>
            <a:r>
              <a:rPr lang="zh-CN" altLang="en-US" sz="1530" kern="0" dirty="0" smtClean="0">
                <a:solidFill>
                  <a:srgbClr val="000000"/>
                </a:solidFill>
                <a:latin typeface="Times New Roman" pitchFamily="65" charset="-122"/>
                <a:ea typeface="宋体" pitchFamily="65" charset="-122"/>
              </a:rPr>
              <a:t>节奏鲜明、韵律和谐等。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①依山就势,形状各异。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②四季变换,色彩纷呈,景象迥异。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③山水与耕地完美交融,体现中国农人的智慧。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④人与自然和谐共处,体现千年农耕文明成果。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首先要把握文章的写作内容及思路。文中“梯田之魅力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更在于它并非自然奇观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农耕文明积淀千年的人文极品”这句话承上启下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全文以此为界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内容上可分为两层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第一层写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云和梯田展现出的自然奇观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第二层写云和梯田体现的人文意义。云和梯田的魅力也由这两</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层体现出来。自然景观方面,包括色彩、形状、地势及四季不同的色彩变化;人文意义方面,云</a:t>
            </a:r>
            <a:r>
              <a:rPr dirty="0"/>
              <a:t/>
            </a:r>
            <a:br>
              <a:rPr dirty="0"/>
            </a:br>
            <a:r>
              <a:rPr lang="zh-CN" altLang="en-US" sz="1530" kern="0" dirty="0" smtClean="0">
                <a:solidFill>
                  <a:srgbClr val="000000"/>
                </a:solidFill>
                <a:latin typeface="Times New Roman" pitchFamily="65" charset="-122"/>
                <a:ea typeface="宋体" pitchFamily="65" charset="-122"/>
              </a:rPr>
              <a:t>和梯田是中国千年农耕文明及劳动人民生存智慧的体现。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①引号有强调、突出的作用,加上引号以后梯田就不仅是一种具体事物,更是一种象</a:t>
            </a:r>
            <a:r>
              <a:rPr dirty="0"/>
              <a:t/>
            </a:r>
            <a:br>
              <a:rPr dirty="0"/>
            </a:br>
            <a:r>
              <a:rPr lang="zh-CN" altLang="en-US" sz="1530" kern="0" dirty="0" smtClean="0">
                <a:solidFill>
                  <a:srgbClr val="000000"/>
                </a:solidFill>
                <a:latin typeface="Times New Roman" pitchFamily="65" charset="-122"/>
                <a:ea typeface="宋体" pitchFamily="65" charset="-122"/>
              </a:rPr>
              <a:t>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②“移动”是现代文明的代表,“梯田”是传统文化的象征。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在现代文明高速发展的今天,我们仍要传承优秀传统文化。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最后一段在文中有升华主题的作用,故本题实际上考查对散文主题的把握能力。作者</a:t>
            </a:r>
            <a:r>
              <a:rPr dirty="0"/>
              <a:t/>
            </a:r>
            <a:br>
              <a:rPr dirty="0"/>
            </a:br>
            <a:r>
              <a:rPr lang="zh-CN" altLang="en-US" sz="1530" kern="0" dirty="0" smtClean="0">
                <a:solidFill>
                  <a:srgbClr val="000000"/>
                </a:solidFill>
                <a:latin typeface="Times New Roman" pitchFamily="65" charset="-122"/>
                <a:ea typeface="宋体" pitchFamily="65" charset="-122"/>
              </a:rPr>
              <a:t>在文末给“梯田”加上引号,至此完成了梯田意义上的升华,使它由自然景观上升为一种象</a:t>
            </a:r>
            <a:r>
              <a:rPr dirty="0"/>
              <a:t/>
            </a:r>
            <a:br>
              <a:rPr dirty="0"/>
            </a:br>
            <a:r>
              <a:rPr lang="zh-CN" altLang="en-US" sz="1530" kern="0" dirty="0" smtClean="0">
                <a:solidFill>
                  <a:srgbClr val="000000"/>
                </a:solidFill>
                <a:latin typeface="Times New Roman" pitchFamily="65" charset="-122"/>
                <a:ea typeface="宋体" pitchFamily="65" charset="-122"/>
              </a:rPr>
              <a:t>征。梯田以“不可移动”(不变)对抗时代的“移动”(变),默默坚守着人类共同的家园,故梯</a:t>
            </a:r>
            <a:r>
              <a:rPr dirty="0"/>
              <a:t/>
            </a:r>
            <a:br>
              <a:rPr dirty="0"/>
            </a:br>
            <a:r>
              <a:rPr lang="zh-CN" altLang="en-US" sz="1530" kern="0" dirty="0" smtClean="0">
                <a:solidFill>
                  <a:srgbClr val="000000"/>
                </a:solidFill>
                <a:latin typeface="Times New Roman" pitchFamily="65" charset="-122"/>
                <a:ea typeface="宋体" pitchFamily="65" charset="-122"/>
              </a:rPr>
              <a:t>田又成为一种传统文化或文明的象征。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AD</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作者在云和梯田饱览了四季变换之景”与“将梯田描写得具体生动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美感”之间并没有必然的因果关系。</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在山区建的梯田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的确是人力征服大自然的产物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但说</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它体现了古代劳动人民改天换地的气魄与艰苦奋斗的精神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则有故意拔高其意义之嫌。根据</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文本第二层的描述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在山区建梯田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是古代劳动人民受地理条件制约、因地制宜的结果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是劳动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人民生存智慧与经验的体现。E.作者对云和梯田进行优美的描写、细致的刻画,让读者可以</a:t>
            </a:r>
            <a:r>
              <a:rPr dirty="0"/>
              <a:t/>
            </a:r>
            <a:br>
              <a:rPr dirty="0"/>
            </a:br>
            <a:r>
              <a:rPr lang="zh-CN" altLang="en-US" sz="1530" kern="0" dirty="0" smtClean="0">
                <a:solidFill>
                  <a:srgbClr val="000000"/>
                </a:solidFill>
                <a:latin typeface="Times New Roman" pitchFamily="65" charset="-122"/>
                <a:ea typeface="宋体" pitchFamily="65" charset="-122"/>
              </a:rPr>
              <a:t>从字里行间体会作者对它的喜爱之情,但说作者向往农耕生活,则属于无中生有,从文本中不能</a:t>
            </a:r>
            <a:r>
              <a:rPr dirty="0"/>
              <a:t/>
            </a:r>
            <a:br>
              <a:rPr dirty="0"/>
            </a:br>
            <a:r>
              <a:rPr lang="zh-CN" altLang="en-US" sz="1530" kern="0" dirty="0" smtClean="0">
                <a:solidFill>
                  <a:srgbClr val="000000"/>
                </a:solidFill>
                <a:latin typeface="Times New Roman" pitchFamily="65" charset="-122"/>
                <a:ea typeface="宋体" pitchFamily="65" charset="-122"/>
              </a:rPr>
              <a:t>读出这种情感。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十二、(2015北京,20—25,24分)阅读下面的作品,完成1—6题。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说起梅花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我出生的那一天,家门前的梅花初绽,据说是朱砂梅,很美,家人就给我取名“梅”字。父亲自</a:t>
            </a:r>
            <a:r>
              <a:t/>
            </a:r>
            <a:br/>
            <a:r>
              <a:rPr lang="zh-CN" altLang="en-US" sz="1530" kern="0" dirty="0" smtClean="0">
                <a:solidFill>
                  <a:srgbClr val="000000"/>
                </a:solidFill>
                <a:latin typeface="Times New Roman" pitchFamily="65" charset="-122"/>
                <a:ea typeface="宋体" pitchFamily="65" charset="-122"/>
              </a:rPr>
              <a:t>小教我古诗,关于梅花的诗很多,到现在还能一口气背出不少,如“冰雪林中著此身,不同桃李</a:t>
            </a:r>
            <a:r>
              <a:t/>
            </a:r>
            <a:br/>
            <a:r>
              <a:rPr lang="zh-CN" altLang="en-US" sz="1530" kern="0" dirty="0" smtClean="0">
                <a:solidFill>
                  <a:srgbClr val="000000"/>
                </a:solidFill>
                <a:latin typeface="Times New Roman" pitchFamily="65" charset="-122"/>
                <a:ea typeface="宋体" pitchFamily="65" charset="-122"/>
              </a:rPr>
              <a:t>混芳尘”“不受尘埃半点侵,竹篱茅舍自甘心”。我最喜欢曹雪芹的“冻脸有痕皆是血,酸心</a:t>
            </a:r>
            <a:r>
              <a:t/>
            </a:r>
            <a:br/>
            <a:r>
              <a:rPr lang="zh-CN" altLang="en-US" sz="1530" kern="0" dirty="0" smtClean="0">
                <a:solidFill>
                  <a:srgbClr val="000000"/>
                </a:solidFill>
                <a:latin typeface="Times New Roman" pitchFamily="65" charset="-122"/>
                <a:ea typeface="宋体" pitchFamily="65" charset="-122"/>
              </a:rPr>
              <a:t>无恨亦成灰。误吞丹药移真骨,偷下瑶池脱旧胎”。关于梅,人们谈论太多,种梅,赏梅,写梅,画</a:t>
            </a:r>
            <a:r>
              <a:t/>
            </a:r>
            <a:br/>
            <a:r>
              <a:rPr lang="zh-CN" altLang="en-US" sz="1530" kern="0" dirty="0" smtClean="0">
                <a:solidFill>
                  <a:srgbClr val="000000"/>
                </a:solidFill>
                <a:latin typeface="Times New Roman" pitchFamily="65" charset="-122"/>
                <a:ea typeface="宋体" pitchFamily="65" charset="-122"/>
              </a:rPr>
              <a:t>梅,梅深入到人们生活的各个角落。虽知道这名字极美,但每当别人问起我的名字时,又觉得难</a:t>
            </a:r>
            <a:r>
              <a:t/>
            </a:r>
            <a:br/>
            <a:r>
              <a:rPr lang="zh-CN" altLang="en-US" sz="1530" kern="0" dirty="0" smtClean="0">
                <a:solidFill>
                  <a:srgbClr val="000000"/>
                </a:solidFill>
                <a:latin typeface="Times New Roman" pitchFamily="65" charset="-122"/>
                <a:ea typeface="宋体" pitchFamily="65" charset="-122"/>
              </a:rPr>
              <a:t>以启齿,太俗了,取这个名字的人太多,声音听起来也闷声闷气的,对这个名字的尴尬,一直不能</a:t>
            </a:r>
            <a:r>
              <a:t/>
            </a:r>
            <a:br/>
            <a:r>
              <a:rPr lang="zh-CN" altLang="en-US" sz="1530" kern="0" dirty="0" smtClean="0">
                <a:solidFill>
                  <a:srgbClr val="000000"/>
                </a:solidFill>
                <a:latin typeface="Times New Roman" pitchFamily="65" charset="-122"/>
                <a:ea typeface="宋体" pitchFamily="65" charset="-122"/>
              </a:rPr>
              <a:t>释怀,到美国后就马上给自己取了一个雅致的英文名字,以为总可以脱俗了,不料一些好事的西</a:t>
            </a:r>
            <a:r>
              <a:t/>
            </a:r>
            <a:br/>
            <a:r>
              <a:rPr lang="zh-CN" altLang="en-US" sz="1530" kern="0" dirty="0" smtClean="0">
                <a:solidFill>
                  <a:srgbClr val="000000"/>
                </a:solidFill>
                <a:latin typeface="Times New Roman" pitchFamily="65" charset="-122"/>
                <a:ea typeface="宋体" pitchFamily="65" charset="-122"/>
              </a:rPr>
              <a:t>方人非要知道我的中文名字。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记得第一次有个墨西哥人问我名字,我就告诉他我的名字是梅,他又问“梅”是什么意思,我说</a:t>
            </a:r>
            <a:r>
              <a:t/>
            </a:r>
            <a:br/>
            <a:r>
              <a:rPr lang="zh-CN" altLang="en-US" sz="1530" kern="0" dirty="0" smtClean="0">
                <a:solidFill>
                  <a:srgbClr val="000000"/>
                </a:solidFill>
                <a:latin typeface="Times New Roman" pitchFamily="65" charset="-122"/>
                <a:ea typeface="宋体" pitchFamily="65" charset="-122"/>
              </a:rPr>
              <a:t>是一种花,那人打破砂锅问到底,问什么花。我突然张口结舌起来,记得梅翻译成英语是plum,</a:t>
            </a:r>
            <a:r>
              <a:t/>
            </a:r>
            <a:br/>
            <a:r>
              <a:rPr lang="zh-CN" altLang="en-US" sz="1530" kern="0" dirty="0" smtClean="0">
                <a:solidFill>
                  <a:srgbClr val="000000"/>
                </a:solidFill>
                <a:latin typeface="Times New Roman" pitchFamily="65" charset="-122"/>
                <a:ea typeface="宋体" pitchFamily="65" charset="-122"/>
              </a:rPr>
              <a:t>就是李子,迟疑了一下,就说plum。那人噢了一声,就不再问了,显然他对这个答案很失望。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第二次一个美国人问起梅花,我接受上次的教训,不再说李子花,就启发他说,是一种花,中国最</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美的花,你猜猜看。那人就说“是玫瑰花”。我有点失望,进一步启发说,这种花,很美,在冬天</a:t>
            </a:r>
            <a:r>
              <a:t/>
            </a:r>
            <a:br/>
            <a:r>
              <a:rPr lang="zh-CN" altLang="en-US" sz="1530" kern="0" dirty="0" smtClean="0">
                <a:solidFill>
                  <a:srgbClr val="000000"/>
                </a:solidFill>
                <a:latin typeface="Times New Roman" pitchFamily="65" charset="-122"/>
                <a:ea typeface="宋体" pitchFamily="65" charset="-122"/>
              </a:rPr>
              <a:t>开放,中国人最喜欢,经常把它画成画挂在墙上,写进诗里。那人想了想说:“是牡丹吧,牡丹又</a:t>
            </a:r>
            <a:r>
              <a:t/>
            </a:r>
            <a:br/>
            <a:r>
              <a:rPr lang="zh-CN" altLang="en-US" sz="1530" kern="0" dirty="0" smtClean="0">
                <a:solidFill>
                  <a:srgbClr val="000000"/>
                </a:solidFill>
                <a:latin typeface="Times New Roman" pitchFamily="65" charset="-122"/>
                <a:ea typeface="宋体" pitchFamily="65" charset="-122"/>
              </a:rPr>
              <a:t>大又美,我看很多中国人的家里挂着牡丹花。而且牡丹是我唯一认识的中国花。”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我一听又没有希望了,也难怪,很少美国人了解中国的历史与文化,何况一种花草。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我说梅花是被中国人挂在墙上,捧在手上,供在心里的,是深入血液和灵魂的一种花。他似乎被</a:t>
            </a:r>
            <a:r>
              <a:t/>
            </a:r>
            <a:br/>
            <a:r>
              <a:rPr lang="zh-CN" altLang="en-US" sz="1530" kern="0" dirty="0" smtClean="0">
                <a:solidFill>
                  <a:srgbClr val="000000"/>
                </a:solidFill>
                <a:latin typeface="Times New Roman" pitchFamily="65" charset="-122"/>
                <a:ea typeface="宋体" pitchFamily="65" charset="-122"/>
              </a:rPr>
              <a:t>我感动了,突然对梅来了兴趣。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这胖胖的老美认真起来,有一天他突然跑来兴冲冲地告诉我,苏菲,我找到了梅,结一种酸酸的</a:t>
            </a:r>
            <a:r>
              <a:t/>
            </a:r>
            <a:br/>
            <a:r>
              <a:rPr lang="zh-CN" altLang="en-US" sz="1530" kern="0" dirty="0" smtClean="0">
                <a:solidFill>
                  <a:srgbClr val="000000"/>
                </a:solidFill>
                <a:latin typeface="Times New Roman" pitchFamily="65" charset="-122"/>
                <a:ea typeface="宋体" pitchFamily="65" charset="-122"/>
              </a:rPr>
              <a:t>果子,是可以做色拉醋的,很好吃。我讶然了,是的,有些梅是可以结果子的。大多花草有艳花</a:t>
            </a:r>
            <a:r>
              <a:t/>
            </a:r>
            <a:br/>
            <a:r>
              <a:rPr lang="zh-CN" altLang="en-US" sz="1530" kern="0" dirty="0" smtClean="0">
                <a:solidFill>
                  <a:srgbClr val="000000"/>
                </a:solidFill>
                <a:latin typeface="Times New Roman" pitchFamily="65" charset="-122"/>
                <a:ea typeface="宋体" pitchFamily="65" charset="-122"/>
              </a:rPr>
              <a:t>者无果实,有美实者无艳花,难得梅两者俱美,梅的美不仅是果实,这老美只知道吃。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第三个问的是意大利人,是搞音乐的,我想这人是有艺术感受力的,反正他没见过梅花,就信口</a:t>
            </a:r>
            <a:r>
              <a:t/>
            </a:r>
            <a:br/>
            <a:r>
              <a:rPr lang="zh-CN" altLang="en-US" sz="1530" kern="0" dirty="0" smtClean="0">
                <a:solidFill>
                  <a:srgbClr val="000000"/>
                </a:solidFill>
                <a:latin typeface="Times New Roman" pitchFamily="65" charset="-122"/>
                <a:ea typeface="宋体" pitchFamily="65" charset="-122"/>
              </a:rPr>
              <a:t>开河起来。我说梅花是中国最美的花,有几千年的栽培史。梅花是我们中华民族精神的象征,</a:t>
            </a:r>
            <a:r>
              <a:t/>
            </a:r>
            <a:br/>
            <a:r>
              <a:rPr lang="zh-CN" altLang="en-US" sz="1530" kern="0" dirty="0" smtClean="0">
                <a:solidFill>
                  <a:srgbClr val="000000"/>
                </a:solidFill>
                <a:latin typeface="Times New Roman" pitchFamily="65" charset="-122"/>
                <a:ea typeface="宋体" pitchFamily="65" charset="-122"/>
              </a:rPr>
              <a:t>凌寒飘香,不屈不挠,自强不息,铁骨冰心。中国人倾心于梅的很多,清朝曾有一位叫陈介眉的</a:t>
            </a:r>
            <a:r>
              <a:t/>
            </a:r>
            <a:br/>
            <a:r>
              <a:rPr lang="zh-CN" altLang="en-US" sz="1530" kern="0" dirty="0" smtClean="0">
                <a:solidFill>
                  <a:srgbClr val="000000"/>
                </a:solidFill>
                <a:latin typeface="Times New Roman" pitchFamily="65" charset="-122"/>
                <a:ea typeface="宋体" pitchFamily="65" charset="-122"/>
              </a:rPr>
              <a:t>官员,听说孤山的梅花开了,立即弃官丢印从京城千里迢迢骑马狂奔至杭州,“何物关心归思</a:t>
            </a:r>
            <a:r>
              <a:t/>
            </a:r>
            <a:br/>
            <a:r>
              <a:rPr lang="zh-CN" altLang="en-US" sz="1530" kern="0" dirty="0" smtClean="0">
                <a:solidFill>
                  <a:srgbClr val="000000"/>
                </a:solidFill>
                <a:latin typeface="Times New Roman" pitchFamily="65" charset="-122"/>
                <a:ea typeface="宋体" pitchFamily="65" charset="-122"/>
              </a:rPr>
              <a:t>急,孤山开遍早梅花”。还有一个叫林和靖的,有一天独自欣赏梅花时,一下子被梅花的神姿吸</a:t>
            </a:r>
            <a:endParaRPr lang="zh-CN" altLang="en-US"/>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引了,从此入孤山种梅花,一辈子没有下山,以梅花为妻。那人睁大了眼睛问:“真的吗?”“真</a:t>
            </a:r>
            <a:r>
              <a:rPr dirty="0"/>
              <a:t/>
            </a:r>
            <a:br>
              <a:rPr dirty="0"/>
            </a:br>
            <a:r>
              <a:rPr lang="zh-CN" altLang="en-US" sz="1530" kern="0" dirty="0" smtClean="0">
                <a:solidFill>
                  <a:srgbClr val="000000"/>
                </a:solidFill>
                <a:latin typeface="Times New Roman" pitchFamily="65" charset="-122"/>
                <a:ea typeface="宋体" pitchFamily="65" charset="-122"/>
              </a:rPr>
              <a:t>的。”我说,他有一首写梅花的七律,在所有写梅花的诗中独占鳌头,无人能比。“众芳摇落独</a:t>
            </a:r>
            <a:r>
              <a:rPr dirty="0"/>
              <a:t/>
            </a:r>
            <a:br>
              <a:rPr dirty="0"/>
            </a:br>
            <a:r>
              <a:rPr lang="zh-CN" altLang="en-US" sz="1530" kern="0" dirty="0" smtClean="0">
                <a:solidFill>
                  <a:srgbClr val="000000"/>
                </a:solidFill>
                <a:latin typeface="Times New Roman" pitchFamily="65" charset="-122"/>
                <a:ea typeface="宋体" pitchFamily="65" charset="-122"/>
              </a:rPr>
              <a:t>暄妍,占尽风情向小园。疏影横斜水清浅,暗香浮动月黄昏”,我脱口而出。如果你读了这诗,</a:t>
            </a:r>
            <a:r>
              <a:rPr dirty="0"/>
              <a:t/>
            </a:r>
            <a:br>
              <a:rPr dirty="0"/>
            </a:br>
            <a:r>
              <a:rPr lang="zh-CN" altLang="en-US" sz="1530" kern="0" dirty="0" smtClean="0">
                <a:solidFill>
                  <a:srgbClr val="000000"/>
                </a:solidFill>
                <a:latin typeface="Times New Roman" pitchFamily="65" charset="-122"/>
                <a:ea typeface="宋体" pitchFamily="65" charset="-122"/>
              </a:rPr>
              <a:t>看了这梅,你一定能作出美的乐曲,中国有名曲《梅花三弄》,你可以写出“梅花四弄”。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从此,那人每次见我,必问梅消息,一天被逼无奈,就从网上找出梅花的照片与绘画作品,其中有</a:t>
            </a:r>
            <a:r>
              <a:rPr dirty="0"/>
              <a:t/>
            </a:r>
            <a:br>
              <a:rPr dirty="0"/>
            </a:br>
            <a:r>
              <a:rPr lang="zh-CN" altLang="en-US" sz="1530" kern="0" dirty="0" smtClean="0">
                <a:solidFill>
                  <a:srgbClr val="000000"/>
                </a:solidFill>
                <a:latin typeface="Times New Roman" pitchFamily="65" charset="-122"/>
                <a:ea typeface="宋体" pitchFamily="65" charset="-122"/>
              </a:rPr>
              <a:t>一幅《墨梅》。那人端详半天,说,很像桃花吗,枯瘦的桃花,还有黑色的,很稀有的颜色。我不</a:t>
            </a:r>
            <a:r>
              <a:rPr dirty="0"/>
              <a:t/>
            </a:r>
            <a:br>
              <a:rPr dirty="0"/>
            </a:br>
            <a:r>
              <a:rPr lang="zh-CN" altLang="en-US" sz="1530" kern="0" dirty="0" smtClean="0">
                <a:solidFill>
                  <a:srgbClr val="000000"/>
                </a:solidFill>
                <a:latin typeface="Times New Roman" pitchFamily="65" charset="-122"/>
                <a:ea typeface="宋体" pitchFamily="65" charset="-122"/>
              </a:rPr>
              <a:t>再想解释那是墨梅,也不想再说梅花的美就在于疏、瘦、清、斜。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显然这位艺术家也误解了梅花。我怎么告诉他在万木萧瑟,大雪压境的冬天,忽然看到一树梅</a:t>
            </a:r>
            <a:r>
              <a:rPr dirty="0"/>
              <a:t/>
            </a:r>
            <a:br>
              <a:rPr dirty="0"/>
            </a:br>
            <a:r>
              <a:rPr lang="zh-CN" altLang="en-US" sz="1530" kern="0" dirty="0" smtClean="0">
                <a:solidFill>
                  <a:srgbClr val="000000"/>
                </a:solidFill>
                <a:latin typeface="Times New Roman" pitchFamily="65" charset="-122"/>
                <a:ea typeface="宋体" pitchFamily="65" charset="-122"/>
              </a:rPr>
              <a:t>花迎雪吐艳时,那种惊心动魄。怎么才能告诉他,千年老梅,铁枝铜干,如枯若死,一夜风雪后,突</a:t>
            </a:r>
            <a:r>
              <a:rPr dirty="0"/>
              <a:t/>
            </a:r>
            <a:br>
              <a:rPr dirty="0"/>
            </a:br>
            <a:r>
              <a:rPr lang="zh-CN" altLang="en-US" sz="1530" kern="0" dirty="0" smtClean="0">
                <a:solidFill>
                  <a:srgbClr val="000000"/>
                </a:solidFill>
                <a:latin typeface="Times New Roman" pitchFamily="65" charset="-122"/>
                <a:ea typeface="宋体" pitchFamily="65" charset="-122"/>
              </a:rPr>
              <a:t>然琼枝吐艳,那种绝处逢生的沧桑感。怎样才能告诉他,当你为情所困,辗转反侧时,突然一股</a:t>
            </a:r>
            <a:r>
              <a:rPr dirty="0"/>
              <a:t/>
            </a:r>
            <a:br>
              <a:rPr dirty="0"/>
            </a:br>
            <a:r>
              <a:rPr lang="zh-CN" altLang="en-US" sz="1530" kern="0" dirty="0" smtClean="0">
                <a:solidFill>
                  <a:srgbClr val="000000"/>
                </a:solidFill>
                <a:latin typeface="Times New Roman" pitchFamily="65" charset="-122"/>
                <a:ea typeface="宋体" pitchFamily="65" charset="-122"/>
              </a:rPr>
              <a:t>梅香袭来,幽幽而来,又悄然而去,那种神魂颠倒。梅花的美是摄人魂魄的,如果赏梅在淡云,晓</a:t>
            </a:r>
            <a:r>
              <a:rPr dirty="0"/>
              <a:t/>
            </a:r>
            <a:br>
              <a:rPr dirty="0"/>
            </a:br>
            <a:r>
              <a:rPr lang="zh-CN" altLang="en-US" sz="1530" kern="0" dirty="0" smtClean="0">
                <a:solidFill>
                  <a:srgbClr val="000000"/>
                </a:solidFill>
                <a:latin typeface="Times New Roman" pitchFamily="65" charset="-122"/>
                <a:ea typeface="宋体" pitchFamily="65" charset="-122"/>
              </a:rPr>
              <a:t>日,薄寒,细雨,或小桥,清溪,明窗,疏篱,再加上诗酒横琴,林间吹笛,这时候你很难再做凡人,梅花</a:t>
            </a:r>
            <a:r>
              <a:rPr dirty="0"/>
              <a:t/>
            </a:r>
            <a:br>
              <a:rPr dirty="0"/>
            </a:br>
            <a:r>
              <a:rPr lang="zh-CN" altLang="en-US" sz="1530" kern="0" dirty="0" smtClean="0">
                <a:solidFill>
                  <a:srgbClr val="000000"/>
                </a:solidFill>
                <a:latin typeface="Times New Roman" pitchFamily="65" charset="-122"/>
                <a:ea typeface="宋体" pitchFamily="65" charset="-122"/>
              </a:rPr>
              <a:t>是人间尤物,人间与仙境的使者。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有一次和一个西方人闲聊,不知怎么就谈到他自己国家的国花,他异常兴奋,竟说得泪花点点。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我也不由自主又谈起梅花,他说他的,我说我的,他说的我不太懂,我相信我说的他也不懂,有一</a:t>
            </a:r>
            <a:r>
              <a:rPr dirty="0"/>
              <a:t/>
            </a:r>
            <a:br>
              <a:rPr dirty="0"/>
            </a:br>
            <a:r>
              <a:rPr lang="zh-CN" altLang="en-US" sz="1530" kern="0" dirty="0" smtClean="0">
                <a:solidFill>
                  <a:srgbClr val="000000"/>
                </a:solidFill>
                <a:latin typeface="Times New Roman" pitchFamily="65" charset="-122"/>
                <a:ea typeface="宋体" pitchFamily="65" charset="-122"/>
              </a:rPr>
              <a:t>点是相通的,对一种花的深入灵魂的热爱。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梅花,几千年的书香缭绕得骨清魂香,几千年的诗心陶冶得如此美丽。中国人心里千回百转的</a:t>
            </a:r>
            <a:r>
              <a:rPr dirty="0"/>
              <a:t/>
            </a:r>
            <a:br>
              <a:rPr dirty="0"/>
            </a:br>
            <a:r>
              <a:rPr lang="zh-CN" altLang="en-US" sz="1530" kern="0" dirty="0" smtClean="0">
                <a:solidFill>
                  <a:srgbClr val="000000"/>
                </a:solidFill>
                <a:latin typeface="Times New Roman" pitchFamily="65" charset="-122"/>
                <a:ea typeface="宋体" pitchFamily="65" charset="-122"/>
              </a:rPr>
              <a:t>梅魂,在与世界相遇的过程中焕发出独异的魅力,成为民族精神的写照。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(取材于苏菲的同名散文)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1.下列词语中的“说”,与“说起梅花”的“说”,意思最接近的一项是(2分)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A.游</a:t>
            </a:r>
            <a:r>
              <a:rPr lang="zh-CN" altLang="en-US" sz="1530" u="sng" kern="0" dirty="0" smtClean="0">
                <a:solidFill>
                  <a:srgbClr val="000000"/>
                </a:solidFill>
                <a:latin typeface="Times New Roman" pitchFamily="65" charset="-122"/>
                <a:ea typeface="宋体" pitchFamily="65" charset="-122"/>
              </a:rPr>
              <a:t>说</a:t>
            </a:r>
            <a:r>
              <a:rPr lang="zh-CN" altLang="en-US" sz="1530" kern="0" dirty="0" smtClean="0">
                <a:solidFill>
                  <a:srgbClr val="000000"/>
                </a:solidFill>
                <a:latin typeface="Times New Roman" pitchFamily="65" charset="-122"/>
                <a:ea typeface="宋体" pitchFamily="65" charset="-122"/>
              </a:rPr>
              <a:t>　　B.</a:t>
            </a:r>
            <a:r>
              <a:rPr lang="zh-CN" altLang="en-US" sz="1530" u="sng" kern="0" dirty="0" smtClean="0">
                <a:solidFill>
                  <a:srgbClr val="000000"/>
                </a:solidFill>
                <a:latin typeface="Times New Roman" pitchFamily="65" charset="-122"/>
                <a:ea typeface="宋体" pitchFamily="65" charset="-122"/>
              </a:rPr>
              <a:t>说</a:t>
            </a:r>
            <a:r>
              <a:rPr lang="zh-CN" altLang="en-US" sz="1530" kern="0" dirty="0" smtClean="0">
                <a:solidFill>
                  <a:srgbClr val="000000"/>
                </a:solidFill>
                <a:latin typeface="Times New Roman" pitchFamily="65" charset="-122"/>
                <a:ea typeface="宋体" pitchFamily="65" charset="-122"/>
              </a:rPr>
              <a:t>合　　C.话</a:t>
            </a:r>
            <a:r>
              <a:rPr lang="zh-CN" altLang="en-US" sz="1530" u="sng" kern="0" dirty="0" smtClean="0">
                <a:solidFill>
                  <a:srgbClr val="000000"/>
                </a:solidFill>
                <a:latin typeface="Times New Roman" pitchFamily="65" charset="-122"/>
                <a:ea typeface="宋体" pitchFamily="65" charset="-122"/>
              </a:rPr>
              <a:t>说</a:t>
            </a:r>
            <a:r>
              <a:rPr lang="zh-CN" altLang="en-US" sz="1530" kern="0" dirty="0" smtClean="0">
                <a:solidFill>
                  <a:srgbClr val="000000"/>
                </a:solidFill>
                <a:latin typeface="Times New Roman" pitchFamily="65" charset="-122"/>
                <a:ea typeface="宋体" pitchFamily="65" charset="-122"/>
              </a:rPr>
              <a:t>　　D.学</a:t>
            </a:r>
            <a:r>
              <a:rPr lang="zh-CN" altLang="en-US" sz="1530" u="sng" kern="0" dirty="0" smtClean="0">
                <a:solidFill>
                  <a:srgbClr val="000000"/>
                </a:solidFill>
                <a:latin typeface="Times New Roman" pitchFamily="65" charset="-122"/>
                <a:ea typeface="宋体" pitchFamily="65" charset="-122"/>
              </a:rPr>
              <a:t>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2.下列对作品内容的理解,最准确的一项是(3分)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A.与雅致的“苏菲”相比,“梅”是不大动听的中文名字,因此令作者耿耿于怀。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B.文中那位意大利人对梅花有很好的艺术感受力,作者期待他写出“梅花四弄”。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C.本文明写对梅的热爱,在无意识中也表现了外国人对中国文化的隔膜与误解。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D.在旅居海外的作者看来,梅花不仅渗入了自己的生活,也象征了民族的精神。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smtClean="0">
                <a:solidFill>
                  <a:srgbClr val="000000"/>
                </a:solidFill>
                <a:latin typeface="Times New Roman" pitchFamily="65" charset="-122"/>
                <a:ea typeface="宋体" pitchFamily="65" charset="-122"/>
              </a:rPr>
              <a:t>3.下列对作品中有关知识的理解,</a:t>
            </a:r>
            <a:r>
              <a:rPr lang="zh-CN" altLang="en-US" sz="1530" u="sng" kern="0" smtClean="0">
                <a:solidFill>
                  <a:srgbClr val="000000"/>
                </a:solidFill>
                <a:latin typeface="Times New Roman" pitchFamily="65" charset="-122"/>
                <a:ea typeface="宋体" pitchFamily="65" charset="-122"/>
              </a:rPr>
              <a:t>不正确</a:t>
            </a:r>
            <a:r>
              <a:rPr lang="zh-CN" altLang="en-US" sz="1530" kern="0" smtClean="0">
                <a:solidFill>
                  <a:srgbClr val="000000"/>
                </a:solidFill>
                <a:latin typeface="Times New Roman" pitchFamily="65" charset="-122"/>
                <a:ea typeface="宋体" pitchFamily="65" charset="-122"/>
              </a:rPr>
              <a:t>的一项是(3分)</a:t>
            </a:r>
            <a:r>
              <a:rPr lang="zh-CN" altLang="en-US" sz="1197" kern="0" spc="333" smtClean="0">
                <a:solidFill>
                  <a:srgbClr val="000000"/>
                </a:solidFill>
                <a:latin typeface="Times New Roman" pitchFamily="65" charset="-122"/>
                <a:ea typeface="宋体" pitchFamily="65" charset="-122"/>
              </a:rPr>
              <a:t> </a:t>
            </a:r>
            <a:r>
              <a:rPr lang="zh-CN" altLang="en-US" sz="1530" kern="0" smtClean="0">
                <a:solidFill>
                  <a:srgbClr val="000000"/>
                </a:solidFill>
                <a:latin typeface="Times New Roman" pitchFamily="65" charset="-122"/>
                <a:ea typeface="宋体" pitchFamily="65" charset="-122"/>
              </a:rPr>
              <a:t>(　　)</a:t>
            </a:r>
            <a:endParaRPr lang="zh-CN" altLang="en-US" sz="160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A.“墨梅”是用水墨画的梅花,在黑白浓淡之间呈现出疏、瘦、清、斜之美。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B.由林和靖“众芳摇落独暄妍”一诗诗体推断,该诗写作年代是在魏晋时期。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C.倒数第三段中称“梅花是人间尤物”,“尤物”在这里指特别美好的事物。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D.“梅”与“松”“竹”并称为岁寒三友,都是历代中国画家酷爱的创作题材。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4.本文写了作者与外国人之间围绕着梅花展开的几个故事,在谋篇与立意方面匠心独具。请</a:t>
            </a:r>
            <a:r>
              <a:rPr dirty="0"/>
              <a:t/>
            </a:r>
            <a:br>
              <a:rPr dirty="0"/>
            </a:br>
            <a:r>
              <a:rPr lang="zh-CN" altLang="en-US" sz="1530" kern="0" dirty="0" smtClean="0">
                <a:solidFill>
                  <a:srgbClr val="000000"/>
                </a:solidFill>
                <a:latin typeface="Times New Roman" pitchFamily="65" charset="-122"/>
                <a:ea typeface="宋体" pitchFamily="65" charset="-122"/>
              </a:rPr>
              <a:t>结合全文加以赏析。(6分)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5.本文倒数第三段描写了哪些赏梅的情境?作者借此写出了梅花怎样的品质与格调?(6分)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6.本文结尾写道:“梅花,几千年的书香缭绕得骨清魂香,几千年的诗心陶冶得如此美丽。”请</a:t>
            </a:r>
            <a:r>
              <a:rPr dirty="0"/>
              <a:t/>
            </a:r>
            <a:br>
              <a:rPr dirty="0"/>
            </a:br>
            <a:r>
              <a:rPr lang="zh-CN" altLang="en-US" sz="1530" kern="0" dirty="0" smtClean="0">
                <a:solidFill>
                  <a:srgbClr val="000000"/>
                </a:solidFill>
                <a:latin typeface="Times New Roman" pitchFamily="65" charset="-122"/>
                <a:ea typeface="宋体" pitchFamily="65" charset="-122"/>
              </a:rPr>
              <a:t>紧扣“书香”与“诗心”,谈谈你对这句话的理解。(4分)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A.shuì,劝说。B.介绍,商量。C.提及,讲述,与“说起梅花”的“说”意思最接</a:t>
            </a:r>
            <a:r>
              <a:rPr dirty="0"/>
              <a:t/>
            </a:r>
            <a:br>
              <a:rPr dirty="0"/>
            </a:br>
            <a:r>
              <a:rPr lang="zh-CN" altLang="en-US" sz="1530" kern="0" dirty="0" smtClean="0">
                <a:solidFill>
                  <a:srgbClr val="000000"/>
                </a:solidFill>
                <a:latin typeface="Times New Roman" pitchFamily="65" charset="-122"/>
                <a:ea typeface="宋体" pitchFamily="65" charset="-122"/>
              </a:rPr>
              <a:t>近。D.主张,见解。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D(选A得1分)　A.“因此令作者耿耿于怀”不准确,文中没有流露出这种感情,相反,</a:t>
            </a:r>
            <a:r>
              <a:rPr dirty="0"/>
              <a:t/>
            </a:r>
            <a:br>
              <a:rPr dirty="0"/>
            </a:br>
            <a:r>
              <a:rPr lang="zh-CN" altLang="en-US" sz="1530" kern="0" dirty="0" smtClean="0">
                <a:solidFill>
                  <a:srgbClr val="000000"/>
                </a:solidFill>
                <a:latin typeface="Times New Roman" pitchFamily="65" charset="-122"/>
                <a:ea typeface="宋体" pitchFamily="65" charset="-122"/>
              </a:rPr>
              <a:t>作者对梅花是深入灵魂的热爱。B.“那位意大利人对梅花有很好的艺术感受力”不准确,据</a:t>
            </a:r>
            <a:r>
              <a:rPr dirty="0"/>
              <a:t/>
            </a:r>
            <a:br>
              <a:rPr dirty="0"/>
            </a:br>
            <a:r>
              <a:rPr lang="zh-CN" altLang="en-US" sz="1530" kern="0" dirty="0" smtClean="0">
                <a:solidFill>
                  <a:srgbClr val="000000"/>
                </a:solidFill>
                <a:latin typeface="Times New Roman" pitchFamily="65" charset="-122"/>
                <a:ea typeface="宋体" pitchFamily="65" charset="-122"/>
              </a:rPr>
              <a:t>原文第七段“第三个问的是意大利人,是搞音乐的,我想这人是有艺术感受力的”可知,这个意</a:t>
            </a:r>
            <a:r>
              <a:rPr dirty="0"/>
              <a:t/>
            </a:r>
            <a:br>
              <a:rPr dirty="0"/>
            </a:br>
            <a:r>
              <a:rPr lang="zh-CN" altLang="en-US" sz="1530" kern="0" dirty="0" smtClean="0">
                <a:solidFill>
                  <a:srgbClr val="000000"/>
                </a:solidFill>
                <a:latin typeface="Times New Roman" pitchFamily="65" charset="-122"/>
                <a:ea typeface="宋体" pitchFamily="65" charset="-122"/>
              </a:rPr>
              <a:t>大利人有艺术感受力,但并没有说他对梅花有很好的艺术感受力;本段最后一句“你可以写出</a:t>
            </a:r>
            <a:r>
              <a:rPr dirty="0"/>
              <a:t/>
            </a:r>
            <a:br>
              <a:rPr dirty="0"/>
            </a:br>
            <a:r>
              <a:rPr lang="zh-CN" altLang="en-US" sz="1530" kern="0" dirty="0" smtClean="0">
                <a:solidFill>
                  <a:srgbClr val="000000"/>
                </a:solidFill>
                <a:latin typeface="Times New Roman" pitchFamily="65" charset="-122"/>
                <a:ea typeface="宋体" pitchFamily="65" charset="-122"/>
              </a:rPr>
              <a:t>‘梅花四弄’”是作者与意大利人开的一个玩笑,并没有体现出“期待”来。C.“无意识”</a:t>
            </a:r>
            <a:r>
              <a:rPr dirty="0"/>
              <a:t/>
            </a:r>
            <a:br>
              <a:rPr dirty="0"/>
            </a:br>
            <a:r>
              <a:rPr lang="zh-CN" altLang="en-US" sz="1530" kern="0" dirty="0" smtClean="0">
                <a:solidFill>
                  <a:srgbClr val="000000"/>
                </a:solidFill>
                <a:latin typeface="Times New Roman" pitchFamily="65" charset="-122"/>
                <a:ea typeface="宋体" pitchFamily="65" charset="-122"/>
              </a:rPr>
              <a:t>不准确,作者是有意识地明写外国人对中国文化的隔膜与误解。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林和靖即林逋,是北宋时期的诗人。“众芳”句出自其《山园小梅》:“众芳摇</a:t>
            </a:r>
            <a:r>
              <a:rPr dirty="0"/>
              <a:t/>
            </a:r>
            <a:br>
              <a:rPr dirty="0"/>
            </a:br>
            <a:r>
              <a:rPr lang="zh-CN" altLang="en-US" sz="1530" kern="0" dirty="0" smtClean="0">
                <a:solidFill>
                  <a:srgbClr val="000000"/>
                </a:solidFill>
                <a:latin typeface="Times New Roman" pitchFamily="65" charset="-122"/>
                <a:ea typeface="宋体" pitchFamily="65" charset="-122"/>
              </a:rPr>
              <a:t>落独暄妍,占尽风情向小园。疏影横斜水清浅,暗香浮动月黄昏。霜禽欲下先偷眼,粉蝶如知合</a:t>
            </a:r>
            <a:r>
              <a:rPr dirty="0"/>
              <a:t/>
            </a:r>
            <a:br>
              <a:rPr dirty="0"/>
            </a:br>
            <a:r>
              <a:rPr lang="zh-CN" altLang="en-US" sz="1530" kern="0" dirty="0" smtClean="0">
                <a:solidFill>
                  <a:srgbClr val="000000"/>
                </a:solidFill>
                <a:latin typeface="Times New Roman" pitchFamily="65" charset="-122"/>
                <a:ea typeface="宋体" pitchFamily="65" charset="-122"/>
              </a:rPr>
              <a:t>断魂。幸有微吟可相狎,不须檀板共金尊。”从诗体上看,此诗是七言律诗,所以是近体诗,近</a:t>
            </a:r>
            <a:r>
              <a:rPr dirty="0"/>
              <a:t/>
            </a:r>
            <a:br>
              <a:rPr dirty="0"/>
            </a:br>
            <a:r>
              <a:rPr lang="zh-CN" altLang="en-US" sz="1530" kern="0" dirty="0" smtClean="0">
                <a:solidFill>
                  <a:srgbClr val="000000"/>
                </a:solidFill>
                <a:latin typeface="Times New Roman" pitchFamily="65" charset="-122"/>
                <a:ea typeface="宋体" pitchFamily="65" charset="-122"/>
              </a:rPr>
              <a:t>体诗是在唐代以后才出现的。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(1)从作者名字的翻译切入,以外国人对梅花的好奇、不解与误解为主要线索来谋篇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布局,对梅花内涵的阐释由表及里,逐步丰富与深入,凸显了梅花独异的美感和魅力,构思巧妙</a:t>
            </a:r>
            <a:r>
              <a:rPr dirty="0"/>
              <a:t/>
            </a:r>
            <a:br>
              <a:rPr dirty="0"/>
            </a:br>
            <a:r>
              <a:rPr lang="zh-CN" altLang="en-US" sz="1530" kern="0" dirty="0" smtClean="0">
                <a:solidFill>
                  <a:srgbClr val="000000"/>
                </a:solidFill>
                <a:latin typeface="Times New Roman" pitchFamily="65" charset="-122"/>
                <a:ea typeface="宋体" pitchFamily="65" charset="-122"/>
              </a:rPr>
              <a:t>而自然。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(2)阐发了梅花所凝聚的民族精神,表现了外国人与中国文化的隔膜,流露出对交流和理解的渴</a:t>
            </a:r>
            <a:r>
              <a:rPr dirty="0"/>
              <a:t/>
            </a:r>
            <a:br>
              <a:rPr dirty="0"/>
            </a:br>
            <a:r>
              <a:rPr lang="zh-CN" altLang="en-US" sz="1530" kern="0" dirty="0" smtClean="0">
                <a:solidFill>
                  <a:srgbClr val="000000"/>
                </a:solidFill>
                <a:latin typeface="Times New Roman" pitchFamily="65" charset="-122"/>
                <a:ea typeface="宋体" pitchFamily="65" charset="-122"/>
              </a:rPr>
              <a:t>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回答本题需从谋篇和立意两个角度加以分析、阐述。“谋篇”指的是文章的布局,涉</a:t>
            </a:r>
            <a:r>
              <a:rPr dirty="0"/>
              <a:t/>
            </a:r>
            <a:br>
              <a:rPr dirty="0"/>
            </a:br>
            <a:r>
              <a:rPr lang="zh-CN" altLang="en-US" sz="1530" kern="0" dirty="0" smtClean="0">
                <a:solidFill>
                  <a:srgbClr val="000000"/>
                </a:solidFill>
                <a:latin typeface="Times New Roman" pitchFamily="65" charset="-122"/>
                <a:ea typeface="宋体" pitchFamily="65" charset="-122"/>
              </a:rPr>
              <a:t>及文章的线索、结构特点、表现手法等;“立意”指的是文章的主旨。本文以梅花为线索,从</a:t>
            </a:r>
            <a:r>
              <a:rPr dirty="0"/>
              <a:t/>
            </a:r>
            <a:br>
              <a:rPr dirty="0"/>
            </a:br>
            <a:r>
              <a:rPr lang="zh-CN" altLang="en-US" sz="1530" kern="0" dirty="0" smtClean="0">
                <a:solidFill>
                  <a:srgbClr val="000000"/>
                </a:solidFill>
                <a:latin typeface="Times New Roman" pitchFamily="65" charset="-122"/>
                <a:ea typeface="宋体" pitchFamily="65" charset="-122"/>
              </a:rPr>
              <a:t>“作者名字的翻译”“外国人对梅花的好奇、不解与误解”写起,对梅花内涵的阐释由表及</a:t>
            </a:r>
            <a:r>
              <a:rPr dirty="0"/>
              <a:t/>
            </a:r>
            <a:br>
              <a:rPr dirty="0"/>
            </a:br>
            <a:r>
              <a:rPr lang="zh-CN" altLang="en-US" sz="1530" kern="0" dirty="0" smtClean="0">
                <a:solidFill>
                  <a:srgbClr val="000000"/>
                </a:solidFill>
                <a:latin typeface="Times New Roman" pitchFamily="65" charset="-122"/>
                <a:ea typeface="宋体" pitchFamily="65" charset="-122"/>
              </a:rPr>
              <a:t>里,层层深入,最后写到梅花成为我们民族精神的写照,表达了作者对中外文化交流的渴望。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(1)万木萧瑟,大雪压境。凌霜傲雪的风骨。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(2)千年老梅,如枯若死,一夜风雪后,突然琼枝吐艳。绝处逢生的生命力。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(3)淡云晓日,薄寒细雨;小桥清溪,明窗疏篱;诗酒横琴,林间吹笛。超凡脱俗的品格。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　据全文尾句中“千万别高兴起来说什么接触了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认识了若干事物人情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天知道那</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是罪过”可知,作者认为,外出旅行未必能深入认识事物人情,故选项“通过</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就会获得深刻</a:t>
            </a:r>
            <a:r>
              <a:rPr dirty="0"/>
              <a:t/>
            </a:r>
            <a:br>
              <a:rPr dirty="0"/>
            </a:br>
            <a:r>
              <a:rPr lang="zh-CN" altLang="en-US" sz="1530" kern="0" dirty="0" smtClean="0">
                <a:solidFill>
                  <a:srgbClr val="000000"/>
                </a:solidFill>
                <a:latin typeface="Times New Roman" pitchFamily="65" charset="-122"/>
                <a:ea typeface="宋体" pitchFamily="65" charset="-122"/>
              </a:rPr>
              <a:t>的认识”的表述曲解文意。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①指具体的窗子,如铁纱窗、玻璃窗,分隔了不同的生活场景;②指“无形的窗子”,即</a:t>
            </a:r>
            <a:r>
              <a:rPr dirty="0"/>
              <a:t/>
            </a:r>
            <a:br>
              <a:rPr dirty="0"/>
            </a:br>
            <a:r>
              <a:rPr lang="zh-CN" altLang="en-US" sz="1530" kern="0" dirty="0" smtClean="0">
                <a:solidFill>
                  <a:srgbClr val="000000"/>
                </a:solidFill>
                <a:latin typeface="Times New Roman" pitchFamily="65" charset="-122"/>
                <a:ea typeface="宋体" pitchFamily="65" charset="-122"/>
              </a:rPr>
              <a:t>心态与观念的限制,造成了自我与外部世界的隔膜。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“窗子”含意指向本文标题的含意,文章二至五段侧重写向窗外看到的不同的现实生</a:t>
            </a:r>
            <a:r>
              <a:rPr dirty="0"/>
              <a:t/>
            </a:r>
            <a:br>
              <a:rPr dirty="0"/>
            </a:br>
            <a:r>
              <a:rPr lang="zh-CN" altLang="en-US" sz="1530" kern="0" dirty="0" smtClean="0">
                <a:solidFill>
                  <a:srgbClr val="000000"/>
                </a:solidFill>
                <a:latin typeface="Times New Roman" pitchFamily="65" charset="-122"/>
                <a:ea typeface="宋体" pitchFamily="65" charset="-122"/>
              </a:rPr>
              <a:t>活图景,且二至五段的结尾反复强调“铁纱窗”“玻璃窗”“窗子以外”等;再结合尾段“无</a:t>
            </a:r>
            <a:r>
              <a:rPr dirty="0"/>
              <a:t/>
            </a:r>
            <a:br>
              <a:rPr dirty="0"/>
            </a:br>
            <a:r>
              <a:rPr lang="zh-CN" altLang="en-US" sz="1530" kern="0" dirty="0" smtClean="0">
                <a:solidFill>
                  <a:srgbClr val="000000"/>
                </a:solidFill>
                <a:latin typeface="Times New Roman" pitchFamily="65" charset="-122"/>
                <a:ea typeface="宋体" pitchFamily="65" charset="-122"/>
              </a:rPr>
              <a:t>形中的窗子是仍然存在的”“你有的是一个提梁的小小世界”“隐隐约约”等信息可知,作</a:t>
            </a:r>
            <a:r>
              <a:rPr dirty="0"/>
              <a:t/>
            </a:r>
            <a:br>
              <a:rPr dirty="0"/>
            </a:br>
            <a:r>
              <a:rPr lang="zh-CN" altLang="en-US" sz="1530" kern="0" dirty="0" smtClean="0">
                <a:solidFill>
                  <a:srgbClr val="000000"/>
                </a:solidFill>
                <a:latin typeface="Times New Roman" pitchFamily="65" charset="-122"/>
                <a:ea typeface="宋体" pitchFamily="65" charset="-122"/>
              </a:rPr>
              <a:t>者笔下的窗子,既有有形的,也有无形的;有形的窗子指向具体不同材质、不同形状的窗子,无</a:t>
            </a:r>
            <a:r>
              <a:rPr dirty="0"/>
              <a:t/>
            </a:r>
            <a:br>
              <a:rPr dirty="0"/>
            </a:br>
            <a:r>
              <a:rPr lang="zh-CN" altLang="en-US" sz="1530" kern="0" dirty="0" smtClean="0">
                <a:solidFill>
                  <a:srgbClr val="000000"/>
                </a:solidFill>
                <a:latin typeface="Times New Roman" pitchFamily="65" charset="-122"/>
                <a:ea typeface="宋体" pitchFamily="65" charset="-122"/>
              </a:rPr>
              <a:t>形的窗子指向人的不同的精神世界。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细描(详写)的标志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不少考生认为A项“笔触细致”是错误的,因为第二段仅用三四句就描写了四个乡下人的打</a:t>
            </a:r>
            <a:r>
              <a:rPr dirty="0"/>
              <a:t/>
            </a:r>
            <a:br>
              <a:rPr dirty="0"/>
            </a:br>
            <a:r>
              <a:rPr lang="zh-CN" altLang="en-US" sz="1530" kern="0" dirty="0" smtClean="0">
                <a:solidFill>
                  <a:srgbClr val="000000"/>
                </a:solidFill>
                <a:latin typeface="Times New Roman" pitchFamily="65" charset="-122"/>
                <a:ea typeface="宋体" pitchFamily="65" charset="-122"/>
              </a:rPr>
              <a:t>扮装束。但细描并非一定要浓墨重彩,只要能抓住几个典型细节来描写就可以了。如作者在</a:t>
            </a:r>
            <a:r>
              <a:rPr dirty="0"/>
              <a:t/>
            </a:r>
            <a:br>
              <a:rPr dirty="0"/>
            </a:br>
            <a:r>
              <a:rPr lang="zh-CN" altLang="en-US" sz="1530" kern="0" dirty="0" smtClean="0">
                <a:solidFill>
                  <a:srgbClr val="000000"/>
                </a:solidFill>
                <a:latin typeface="Times New Roman" pitchFamily="65" charset="-122"/>
                <a:ea typeface="宋体" pitchFamily="65" charset="-122"/>
              </a:rPr>
              <a:t>描述乡下人的头巾时,用“黯黑的白布”(而非白布)、“褪色的蓝布”(而非蓝布),可见作者</a:t>
            </a:r>
            <a:r>
              <a:rPr dirty="0"/>
              <a:t/>
            </a:r>
            <a:br>
              <a:rPr dirty="0"/>
            </a:br>
            <a:r>
              <a:rPr lang="zh-CN" altLang="en-US" sz="1530" kern="0" dirty="0" smtClean="0">
                <a:solidFill>
                  <a:srgbClr val="000000"/>
                </a:solidFill>
                <a:latin typeface="Times New Roman" pitchFamily="65" charset="-122"/>
                <a:ea typeface="宋体" pitchFamily="65" charset="-122"/>
              </a:rPr>
              <a:t>观察、描绘之细致入微。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b="1" kern="0" smtClean="0">
                <a:solidFill>
                  <a:srgbClr val="000000"/>
                </a:solidFill>
                <a:latin typeface="Times New Roman" pitchFamily="65" charset="-122"/>
                <a:ea typeface="宋体" pitchFamily="65" charset="-122"/>
              </a:rPr>
              <a:t>解析　</a:t>
            </a:r>
            <a:r>
              <a:rPr lang="zh-CN" altLang="en-US" sz="1530" kern="0" smtClean="0">
                <a:solidFill>
                  <a:srgbClr val="000000"/>
                </a:solidFill>
                <a:latin typeface="Times New Roman" pitchFamily="65" charset="-122"/>
                <a:ea typeface="宋体" pitchFamily="65" charset="-122"/>
              </a:rPr>
              <a:t>“情境”指的是“情景、境地”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品质与格调”指的是梅花的精神品格。依题干要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在倒数第三段中找到相关语句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如赏梅的情境“万木萧瑟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大雪压境”“千年老梅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铁枝铜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如枯若死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一夜风雪后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突然琼枝吐艳”“淡云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晓日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薄寒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细雨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或小桥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清溪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疏篱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上诗酒横琴,林间吹笛”,梅花的品质“惊心动魄”“绝处逢生”“梅花是人间尤物,人间与仙</a:t>
            </a:r>
            <a:r>
              <a:rPr dirty="0"/>
              <a:t/>
            </a:r>
            <a:br>
              <a:rPr dirty="0"/>
            </a:br>
            <a:r>
              <a:rPr lang="zh-CN" altLang="en-US" sz="1530" kern="0" dirty="0" smtClean="0">
                <a:solidFill>
                  <a:srgbClr val="000000"/>
                </a:solidFill>
                <a:latin typeface="Times New Roman" pitchFamily="65" charset="-122"/>
                <a:ea typeface="宋体" pitchFamily="65" charset="-122"/>
              </a:rPr>
              <a:t>境的使者”等,然后进行提炼、概括。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(示例)“书香”“诗心”传达了历代文人在几千年的书写绘画、题咏吟诵中赋予梅</a:t>
            </a:r>
            <a:r>
              <a:rPr dirty="0"/>
              <a:t/>
            </a:r>
            <a:br>
              <a:rPr dirty="0"/>
            </a:br>
            <a:r>
              <a:rPr lang="zh-CN" altLang="en-US" sz="1530" kern="0" dirty="0" smtClean="0">
                <a:solidFill>
                  <a:srgbClr val="000000"/>
                </a:solidFill>
                <a:latin typeface="Times New Roman" pitchFamily="65" charset="-122"/>
                <a:ea typeface="宋体" pitchFamily="65" charset="-122"/>
              </a:rPr>
              <a:t>花的精神之美和诗性之美。这句话深刻揭示了梅花所凝聚的深厚文化内涵。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解答本题需要根据“书香”“诗心”的本义、语境义来理解句子的含意。“书香”</a:t>
            </a:r>
            <a:r>
              <a:rPr dirty="0"/>
              <a:t/>
            </a:r>
            <a:br>
              <a:rPr dirty="0"/>
            </a:br>
            <a:r>
              <a:rPr lang="zh-CN" altLang="en-US" sz="1530" kern="0" dirty="0" smtClean="0">
                <a:solidFill>
                  <a:srgbClr val="000000"/>
                </a:solidFill>
                <a:latin typeface="Times New Roman" pitchFamily="65" charset="-122"/>
                <a:ea typeface="宋体" pitchFamily="65" charset="-122"/>
              </a:rPr>
              <a:t>本义指笔墨之香,语境义指有关梅花的书法、绘画作品和以梅花为题的诗歌作品;“诗心”本</a:t>
            </a:r>
            <a:r>
              <a:rPr dirty="0"/>
              <a:t/>
            </a:r>
            <a:br>
              <a:rPr dirty="0"/>
            </a:br>
            <a:r>
              <a:rPr lang="zh-CN" altLang="en-US" sz="1530" kern="0" dirty="0" smtClean="0">
                <a:solidFill>
                  <a:srgbClr val="000000"/>
                </a:solidFill>
                <a:latin typeface="Times New Roman" pitchFamily="65" charset="-122"/>
                <a:ea typeface="宋体" pitchFamily="65" charset="-122"/>
              </a:rPr>
              <a:t>义指诗歌的情感,语境义指从古至今那些咏梅佳作所呈现出的梅花之美和诗性之美。“缭绕</a:t>
            </a:r>
            <a:r>
              <a:rPr dirty="0"/>
              <a:t/>
            </a:r>
            <a:br>
              <a:rPr dirty="0"/>
            </a:br>
            <a:r>
              <a:rPr lang="zh-CN" altLang="en-US" sz="1530" kern="0" dirty="0" smtClean="0">
                <a:solidFill>
                  <a:srgbClr val="000000"/>
                </a:solidFill>
                <a:latin typeface="Times New Roman" pitchFamily="65" charset="-122"/>
                <a:ea typeface="宋体" pitchFamily="65" charset="-122"/>
              </a:rPr>
              <a:t>得骨清魂香”“陶冶得如此美丽”指梅花所凝聚的文化内涵已深入到血液灵魂里,给了我们</a:t>
            </a:r>
            <a:r>
              <a:rPr dirty="0"/>
              <a:t/>
            </a:r>
            <a:br>
              <a:rPr dirty="0"/>
            </a:br>
            <a:r>
              <a:rPr lang="zh-CN" altLang="en-US" sz="1530" kern="0" dirty="0" smtClean="0">
                <a:solidFill>
                  <a:srgbClr val="000000"/>
                </a:solidFill>
                <a:latin typeface="Times New Roman" pitchFamily="65" charset="-122"/>
                <a:ea typeface="宋体" pitchFamily="65" charset="-122"/>
              </a:rPr>
              <a:t>与众不同的审美体验,成为民族精神的写照。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十三、(2015湖北,16—19,20分)阅读下面的文章,完成1—4题。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头脑中的旅行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彭 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①对当代人来讲,旅行是一件平淡无奇的事情,但在古代,技术落后,交通不便,旅行经常和冒险</a:t>
            </a:r>
            <a:r>
              <a:t/>
            </a:r>
            <a:br/>
            <a:r>
              <a:rPr lang="zh-CN" altLang="en-US" sz="1530" kern="0" dirty="0" smtClean="0">
                <a:solidFill>
                  <a:srgbClr val="000000"/>
                </a:solidFill>
                <a:latin typeface="Times New Roman" pitchFamily="65" charset="-122"/>
                <a:ea typeface="宋体" pitchFamily="65" charset="-122"/>
              </a:rPr>
              <a:t>联系在一起,另外还要有相当的经济实力作为后盾,因此,旅行对于很多人来说并非易事。那时</a:t>
            </a:r>
            <a:r>
              <a:t/>
            </a:r>
            <a:br/>
            <a:r>
              <a:rPr lang="zh-CN" altLang="en-US" sz="1530" kern="0" dirty="0" smtClean="0">
                <a:solidFill>
                  <a:srgbClr val="000000"/>
                </a:solidFill>
                <a:latin typeface="Times New Roman" pitchFamily="65" charset="-122"/>
                <a:ea typeface="宋体" pitchFamily="65" charset="-122"/>
              </a:rPr>
              <a:t>候的一些人尤其是文人,愿望难以满足,只好经常借助于幻想,在头脑中旅行。文人许多是贫穷</a:t>
            </a:r>
            <a:r>
              <a:t/>
            </a:r>
            <a:br/>
            <a:r>
              <a:rPr lang="zh-CN" altLang="en-US" sz="1530" kern="0" dirty="0" smtClean="0">
                <a:solidFill>
                  <a:srgbClr val="000000"/>
                </a:solidFill>
                <a:latin typeface="Times New Roman" pitchFamily="65" charset="-122"/>
                <a:ea typeface="宋体" pitchFamily="65" charset="-122"/>
              </a:rPr>
              <a:t>而兼病弱,却拥有敏锐的感受力和丰富的想象力,现实生活中的阻碍反而进一步激发起他们的</a:t>
            </a:r>
            <a:r>
              <a:t/>
            </a:r>
            <a:br/>
            <a:r>
              <a:rPr lang="zh-CN" altLang="en-US" sz="1530" kern="0" dirty="0" smtClean="0">
                <a:solidFill>
                  <a:srgbClr val="000000"/>
                </a:solidFill>
                <a:latin typeface="Times New Roman" pitchFamily="65" charset="-122"/>
                <a:ea typeface="宋体" pitchFamily="65" charset="-122"/>
              </a:rPr>
              <a:t>热情。一幅图画,书里一段并不起眼的描绘,都能够成为点燃他们灵感的火种。借助无限的想</a:t>
            </a:r>
            <a:r>
              <a:t/>
            </a:r>
            <a:br/>
            <a:r>
              <a:rPr lang="zh-CN" altLang="en-US" sz="1530" kern="0" dirty="0" smtClean="0">
                <a:solidFill>
                  <a:srgbClr val="000000"/>
                </a:solidFill>
                <a:latin typeface="Times New Roman" pitchFamily="65" charset="-122"/>
                <a:ea typeface="宋体" pitchFamily="65" charset="-122"/>
              </a:rPr>
              <a:t>象,他们能够生动地描绘出一个地方的景色氛围,读来有身临其境之感。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②法国诗人波德莱尔就突出地体现了这样一种才华。他的不少篇章,都表达了对于远方的向</a:t>
            </a:r>
            <a:r>
              <a:t/>
            </a:r>
            <a:br/>
            <a:r>
              <a:rPr lang="zh-CN" altLang="en-US" sz="1530" kern="0" dirty="0" smtClean="0">
                <a:solidFill>
                  <a:srgbClr val="000000"/>
                </a:solidFill>
                <a:latin typeface="Times New Roman" pitchFamily="65" charset="-122"/>
                <a:ea typeface="宋体" pitchFamily="65" charset="-122"/>
              </a:rPr>
              <a:t>往。远方,始终是一个充满魅力和诱惑的巨大泉眼,汩汩涌流出诗意和美。波德莱尔的女友有</a:t>
            </a:r>
            <a:r>
              <a:t/>
            </a:r>
            <a:br/>
            <a:r>
              <a:rPr lang="zh-CN" altLang="en-US" sz="1530" kern="0" dirty="0" smtClean="0">
                <a:solidFill>
                  <a:srgbClr val="000000"/>
                </a:solidFill>
                <a:latin typeface="Times New Roman" pitchFamily="65" charset="-122"/>
                <a:ea typeface="宋体" pitchFamily="65" charset="-122"/>
              </a:rPr>
              <a:t>着一半非洲血统,据说正是她周身所散发出的异域气息令他痴迷,她的秀发,她的一颦一笑,都</a:t>
            </a:r>
            <a:r>
              <a:t/>
            </a:r>
            <a:br/>
            <a:r>
              <a:rPr lang="zh-CN" altLang="en-US" sz="1530" kern="0" dirty="0" smtClean="0">
                <a:solidFill>
                  <a:srgbClr val="000000"/>
                </a:solidFill>
                <a:latin typeface="Times New Roman" pitchFamily="65" charset="-122"/>
                <a:ea typeface="宋体" pitchFamily="65" charset="-122"/>
              </a:rPr>
              <a:t>让他恍惚感受到了遥远的、另外一个大陆的奇异魅力。他有一首散文诗《头发中的半球》,</a:t>
            </a:r>
            <a:r>
              <a:t/>
            </a:r>
            <a:br/>
            <a:r>
              <a:rPr lang="zh-CN" altLang="en-US" sz="1530" kern="0" dirty="0" smtClean="0">
                <a:solidFill>
                  <a:srgbClr val="000000"/>
                </a:solidFill>
                <a:latin typeface="Times New Roman" pitchFamily="65" charset="-122"/>
                <a:ea typeface="宋体" pitchFamily="65" charset="-122"/>
              </a:rPr>
              <a:t>其中有这样的描绘:</a:t>
            </a:r>
            <a:endParaRPr lang="zh-CN" altLang="en-US"/>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你的头发蕴藏着一个完整的梦,充满了船帆和桅杆的梦;它也包藏着大海,海上的季风把我</a:t>
            </a:r>
            <a:r>
              <a:t/>
            </a:r>
            <a:br/>
            <a:r>
              <a:rPr lang="zh-CN" altLang="en-US" sz="1530" kern="0" dirty="0" smtClean="0">
                <a:solidFill>
                  <a:srgbClr val="000000"/>
                </a:solidFill>
                <a:latin typeface="Times New Roman" pitchFamily="65" charset="-122"/>
                <a:ea typeface="宋体" pitchFamily="65" charset="-122"/>
              </a:rPr>
              <a:t>带到那些迷人的地方,那里的太阳显得更蓝更深,那里的大气充满果实、树叶和人类肌肤的香</a:t>
            </a:r>
            <a:r>
              <a:t/>
            </a:r>
            <a:br/>
            <a:r>
              <a:rPr lang="zh-CN" altLang="en-US" sz="1530" kern="0" dirty="0" smtClean="0">
                <a:solidFill>
                  <a:srgbClr val="000000"/>
                </a:solidFill>
                <a:latin typeface="Times New Roman" pitchFamily="65" charset="-122"/>
                <a:ea typeface="宋体" pitchFamily="65" charset="-122"/>
              </a:rPr>
              <a:t>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③从这些文字中,你能强烈地感觉到诗人感受力的灵敏和丰盈,视觉、嗅觉等都在全方位地、</a:t>
            </a:r>
            <a:r>
              <a:t/>
            </a:r>
            <a:br/>
            <a:r>
              <a:rPr lang="zh-CN" altLang="en-US" sz="1530" kern="0" dirty="0" smtClean="0">
                <a:solidFill>
                  <a:srgbClr val="000000"/>
                </a:solidFill>
                <a:latin typeface="Times New Roman" pitchFamily="65" charset="-122"/>
                <a:ea typeface="宋体" pitchFamily="65" charset="-122"/>
              </a:rPr>
              <a:t>酣畅地敞开着,借助于一些要素,他生动地描绘出遥远地方的风光气氛,栩栩如生。而这一幅幅</a:t>
            </a:r>
            <a:r>
              <a:t/>
            </a:r>
            <a:br/>
            <a:r>
              <a:rPr lang="zh-CN" altLang="en-US" sz="1530" kern="0" dirty="0" smtClean="0">
                <a:solidFill>
                  <a:srgbClr val="000000"/>
                </a:solidFill>
                <a:latin typeface="Times New Roman" pitchFamily="65" charset="-122"/>
                <a:ea typeface="宋体" pitchFamily="65" charset="-122"/>
              </a:rPr>
              <a:t>巨大的、声色流溢的画面,最终是靠着强大的想象力来加以拼接、连缀和黏合的。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④终其一生,波德莱尔都被港口、轮船、铁路、火车以及酒店客房所吸引,因为这些都连接着</a:t>
            </a:r>
            <a:r>
              <a:t/>
            </a:r>
            <a:br/>
            <a:r>
              <a:rPr lang="zh-CN" altLang="en-US" sz="1530" kern="0" dirty="0" smtClean="0">
                <a:solidFill>
                  <a:srgbClr val="000000"/>
                </a:solidFill>
                <a:latin typeface="Times New Roman" pitchFamily="65" charset="-122"/>
                <a:ea typeface="宋体" pitchFamily="65" charset="-122"/>
              </a:rPr>
              <a:t>远方,通向另外的生活。因为很难真正具备出行的条件,波德莱尔更多的是从想象中获得满</a:t>
            </a:r>
            <a:r>
              <a:t/>
            </a:r>
            <a:br/>
            <a:r>
              <a:rPr lang="zh-CN" altLang="en-US" sz="1530" kern="0" dirty="0" smtClean="0">
                <a:solidFill>
                  <a:srgbClr val="000000"/>
                </a:solidFill>
                <a:latin typeface="Times New Roman" pitchFamily="65" charset="-122"/>
                <a:ea typeface="宋体" pitchFamily="65" charset="-122"/>
              </a:rPr>
              <a:t>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⑤获得诺贝尔文学奖的俄罗斯作家蒲宁,也是一位善于运用想象力的大师。在自传体长篇小</a:t>
            </a:r>
            <a:r>
              <a:t/>
            </a:r>
            <a:br/>
            <a:r>
              <a:rPr lang="zh-CN" altLang="en-US" sz="1530" kern="0" dirty="0" smtClean="0">
                <a:solidFill>
                  <a:srgbClr val="000000"/>
                </a:solidFill>
                <a:latin typeface="Times New Roman" pitchFamily="65" charset="-122"/>
                <a:ea typeface="宋体" pitchFamily="65" charset="-122"/>
              </a:rPr>
              <a:t>说 《阿尔谢尼耶夫的一生》中,他回忆了自己在俄罗斯腹地的一个庄园里度过的童年时代。</a:t>
            </a:r>
            <a:r>
              <a:t/>
            </a:r>
            <a:br/>
            <a:r>
              <a:rPr lang="zh-CN" altLang="en-US" sz="1530" kern="0" dirty="0" smtClean="0">
                <a:solidFill>
                  <a:srgbClr val="000000"/>
                </a:solidFill>
                <a:latin typeface="Times New Roman" pitchFamily="65" charset="-122"/>
                <a:ea typeface="宋体" pitchFamily="65" charset="-122"/>
              </a:rPr>
              <a:t>在漫长寒冷的冬夜,《鲁滨逊漂流记》等书里的插图,让他想象遥远的热带。狭窄的独木船、</a:t>
            </a:r>
            <a:r>
              <a:t/>
            </a:r>
            <a:br/>
            <a:r>
              <a:rPr lang="zh-CN" altLang="en-US" sz="1530" kern="0" dirty="0" smtClean="0">
                <a:solidFill>
                  <a:srgbClr val="000000"/>
                </a:solidFill>
                <a:latin typeface="Times New Roman" pitchFamily="65" charset="-122"/>
                <a:ea typeface="宋体" pitchFamily="65" charset="-122"/>
              </a:rPr>
              <a:t>拿着弓箭和长矛的光身子的人、椰子树林,都让他感到甜蜜和陶醉,产生了一种身临其境的幻</a:t>
            </a:r>
            <a:r>
              <a:t/>
            </a:r>
            <a:br/>
            <a:r>
              <a:rPr lang="zh-CN" altLang="en-US" sz="1530" kern="0" dirty="0" smtClean="0">
                <a:solidFill>
                  <a:srgbClr val="000000"/>
                </a:solidFill>
                <a:latin typeface="Times New Roman" pitchFamily="65" charset="-122"/>
                <a:ea typeface="宋体" pitchFamily="65" charset="-122"/>
              </a:rPr>
              <a:t>觉:“我不但看到,而且以自己的整个身子感觉到了那么多干燥的炎热,那么多阳光!”以至于</a:t>
            </a:r>
            <a:endParaRPr lang="zh-CN" altLang="en-US"/>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多年后,他有机会来到那些地方时,心中浮现的第一感觉就是:对,对,所有这一切正如我三十年</a:t>
            </a:r>
            <a:r>
              <a:t/>
            </a:r>
            <a:br/>
            <a:r>
              <a:rPr lang="zh-CN" altLang="en-US" sz="1530" kern="0" dirty="0" smtClean="0">
                <a:solidFill>
                  <a:srgbClr val="000000"/>
                </a:solidFill>
                <a:latin typeface="Times New Roman" pitchFamily="65" charset="-122"/>
                <a:ea typeface="宋体" pitchFamily="65" charset="-122"/>
              </a:rPr>
              <a:t>前首次“看到”的那样!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⑥拥有这样一种强大的想象能力,堪称是生命中获得的宝贵奖赏。它打通了一条连接诗和美</a:t>
            </a:r>
            <a:r>
              <a:t/>
            </a:r>
            <a:br/>
            <a:r>
              <a:rPr lang="zh-CN" altLang="en-US" sz="1530" kern="0" dirty="0" smtClean="0">
                <a:solidFill>
                  <a:srgbClr val="000000"/>
                </a:solidFill>
                <a:latin typeface="Times New Roman" pitchFamily="65" charset="-122"/>
                <a:ea typeface="宋体" pitchFamily="65" charset="-122"/>
              </a:rPr>
              <a:t>的道路。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⑦以上种种都表明,一个善感的灵魂,可以创造出怎样的奇迹。这是一些具有异禀的人,能够通</a:t>
            </a:r>
            <a:r>
              <a:t/>
            </a:r>
            <a:br/>
            <a:r>
              <a:rPr lang="zh-CN" altLang="en-US" sz="1530" kern="0" dirty="0" smtClean="0">
                <a:solidFill>
                  <a:srgbClr val="000000"/>
                </a:solidFill>
                <a:latin typeface="Times New Roman" pitchFamily="65" charset="-122"/>
                <a:ea typeface="宋体" pitchFamily="65" charset="-122"/>
              </a:rPr>
              <a:t>过一棵树想象一片森林,借助一片贝壳想象一片大海。一些零散寒碜的线头布片,到了他们手</a:t>
            </a:r>
            <a:r>
              <a:t/>
            </a:r>
            <a:br/>
            <a:r>
              <a:rPr lang="zh-CN" altLang="en-US" sz="1530" kern="0" dirty="0" smtClean="0">
                <a:solidFill>
                  <a:srgbClr val="000000"/>
                </a:solidFill>
                <a:latin typeface="Times New Roman" pitchFamily="65" charset="-122"/>
                <a:ea typeface="宋体" pitchFamily="65" charset="-122"/>
              </a:rPr>
              <a:t>中,竟被拼接成一幅色彩斑斓的织锦。</a:t>
            </a:r>
            <a:r>
              <a:rPr lang="zh-CN" altLang="en-US" sz="1530" u="sng" kern="0" dirty="0" smtClean="0">
                <a:solidFill>
                  <a:srgbClr val="000000"/>
                </a:solidFill>
                <a:latin typeface="Times New Roman" pitchFamily="65" charset="-122"/>
                <a:ea typeface="宋体" pitchFamily="65" charset="-122"/>
              </a:rPr>
              <a:t>读这样的作品,与其说是观赏作者借助于想象而描绘出</a:t>
            </a:r>
            <a:r>
              <a:t/>
            </a:r>
            <a:br/>
            <a:r>
              <a:rPr lang="zh-CN" altLang="en-US" sz="1530" u="sng" kern="0" dirty="0" smtClean="0">
                <a:solidFill>
                  <a:srgbClr val="000000"/>
                </a:solidFill>
                <a:latin typeface="Times New Roman" pitchFamily="65" charset="-122"/>
                <a:ea typeface="宋体" pitchFamily="65" charset="-122"/>
              </a:rPr>
              <a:t>的风景,不如说是欣赏灵魂的奇观。</a:t>
            </a:r>
            <a:r>
              <a:rPr lang="zh-CN" altLang="en-US" sz="1530" kern="0" dirty="0" smtClean="0">
                <a:solidFill>
                  <a:srgbClr val="000000"/>
                </a:solidFill>
                <a:latin typeface="Times New Roman" pitchFamily="65" charset="-122"/>
                <a:ea typeface="宋体" pitchFamily="65" charset="-122"/>
              </a:rPr>
              <a:t>这样的灵魂正是艺术的摇篮和息壤。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⑧当然,我们都是凡夫俗子,不具备那样卓越的才华。不过,从他们的这种嗜好中,还是可以悟</a:t>
            </a:r>
            <a:r>
              <a:t/>
            </a:r>
            <a:br/>
            <a:r>
              <a:rPr lang="zh-CN" altLang="en-US" sz="1530" kern="0" dirty="0" smtClean="0">
                <a:solidFill>
                  <a:srgbClr val="000000"/>
                </a:solidFill>
                <a:latin typeface="Times New Roman" pitchFamily="65" charset="-122"/>
                <a:ea typeface="宋体" pitchFamily="65" charset="-122"/>
              </a:rPr>
              <a:t>出一些有益的东西。虽然如今旅行成本大大降低,但一个人的时间、精力、财力等。永远是</a:t>
            </a:r>
            <a:r>
              <a:t/>
            </a:r>
            <a:br/>
            <a:r>
              <a:rPr lang="zh-CN" altLang="en-US" sz="1530" kern="0" dirty="0" smtClean="0">
                <a:solidFill>
                  <a:srgbClr val="000000"/>
                </a:solidFill>
                <a:latin typeface="Times New Roman" pitchFamily="65" charset="-122"/>
                <a:ea typeface="宋体" pitchFamily="65" charset="-122"/>
              </a:rPr>
              <a:t>处于一种短缺的状态。相对去过的地方而言,更多的地方是去不成的,这样,就不妨退而求其</a:t>
            </a:r>
            <a:r>
              <a:t/>
            </a:r>
            <a:br/>
            <a:r>
              <a:rPr lang="zh-CN" altLang="en-US" sz="1530" kern="0" dirty="0" smtClean="0">
                <a:solidFill>
                  <a:srgbClr val="000000"/>
                </a:solidFill>
                <a:latin typeface="Times New Roman" pitchFamily="65" charset="-122"/>
                <a:ea typeface="宋体" pitchFamily="65" charset="-122"/>
              </a:rPr>
              <a:t>次,借助想象的力量来作为一种弥补。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⑨在这个意义上,我们有必要向那些杰出作家学习,培养和丰富自己的想象力,努力使自己变得</a:t>
            </a:r>
            <a:r>
              <a:t/>
            </a:r>
            <a:br/>
            <a:r>
              <a:rPr lang="zh-CN" altLang="en-US" sz="1530" kern="0" dirty="0" smtClean="0">
                <a:solidFill>
                  <a:srgbClr val="000000"/>
                </a:solidFill>
                <a:latin typeface="Times New Roman" pitchFamily="65" charset="-122"/>
                <a:ea typeface="宋体" pitchFamily="65" charset="-122"/>
              </a:rPr>
              <a:t>细腻善感:欣赏一泓碧蓝的山涧溪水的图片,仿佛感觉到浸入脚底的丝丝寒凉;目光流连于画面</a:t>
            </a:r>
            <a:endParaRPr lang="zh-CN" altLang="en-US"/>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上一间江南小城临水的茶楼,似乎嗅到一缕明前龙井的清香。对于气氛、情调的细腻感知和</a:t>
            </a:r>
            <a:r>
              <a:rPr dirty="0"/>
              <a:t/>
            </a:r>
            <a:br>
              <a:rPr dirty="0"/>
            </a:br>
            <a:r>
              <a:rPr lang="zh-CN" altLang="en-US" sz="1530" kern="0" dirty="0" smtClean="0">
                <a:solidFill>
                  <a:srgbClr val="000000"/>
                </a:solidFill>
                <a:latin typeface="Times New Roman" pitchFamily="65" charset="-122"/>
                <a:ea typeface="宋体" pitchFamily="65" charset="-122"/>
              </a:rPr>
              <a:t>把握,才堪称旅行最重要的收获。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⑩如今技术的快速进步,为这种想象的旅行提供了极好的帮助,鼠标轻轻一点,你可以从白雪皑</a:t>
            </a:r>
            <a:r>
              <a:rPr dirty="0"/>
              <a:t/>
            </a:r>
            <a:br>
              <a:rPr dirty="0"/>
            </a:br>
            <a:r>
              <a:rPr lang="zh-CN" altLang="en-US" sz="1530" kern="0" dirty="0" smtClean="0">
                <a:solidFill>
                  <a:srgbClr val="000000"/>
                </a:solidFill>
                <a:latin typeface="Times New Roman" pitchFamily="65" charset="-122"/>
                <a:ea typeface="宋体" pitchFamily="65" charset="-122"/>
              </a:rPr>
              <a:t>皑的北极冰原,到花木葳蕤的热带海岛。瞩目于图片,充分调动想象力,把感受的旋钮调到最高</a:t>
            </a:r>
            <a:r>
              <a:rPr dirty="0"/>
              <a:t/>
            </a:r>
            <a:br>
              <a:rPr dirty="0"/>
            </a:br>
            <a:r>
              <a:rPr lang="zh-CN" altLang="en-US" sz="1530" kern="0" dirty="0" smtClean="0">
                <a:solidFill>
                  <a:srgbClr val="000000"/>
                </a:solidFill>
                <a:latin typeface="Times New Roman" pitchFamily="65" charset="-122"/>
                <a:ea typeface="宋体" pitchFamily="65" charset="-122"/>
              </a:rPr>
              <a:t>档,庶几可以获得几分真切的、身临其境般的体验。</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当然,对于这种替代的旅行,你尽可以不以为然,但我只需要用一句话来辩护:人生奄忽,步履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真正踏及的地方,能有几处?(本文有删改)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1.下列对文章内容的分析和概括,正确的两项是(4分)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A.作者认为文人多与贫穷相伴,这使得他们对生活有着更加深刻的体验,从而拥有了敏锐的感</a:t>
            </a:r>
            <a:r>
              <a:rPr dirty="0"/>
              <a:t/>
            </a:r>
            <a:br>
              <a:rPr dirty="0"/>
            </a:br>
            <a:r>
              <a:rPr lang="zh-CN" altLang="en-US" sz="1530" kern="0" dirty="0" smtClean="0">
                <a:solidFill>
                  <a:srgbClr val="000000"/>
                </a:solidFill>
                <a:latin typeface="Times New Roman" pitchFamily="65" charset="-122"/>
                <a:ea typeface="宋体" pitchFamily="65" charset="-122"/>
              </a:rPr>
              <a:t>受力和丰富的想象力,蒲宁就是明证。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B.文章运用古今对照的手法,从文学写作延伸到普通人的日常生活,说明以丰富的心灵展开对</a:t>
            </a:r>
            <a:r>
              <a:rPr dirty="0"/>
              <a:t/>
            </a:r>
            <a:br>
              <a:rPr dirty="0"/>
            </a:br>
            <a:r>
              <a:rPr lang="zh-CN" altLang="en-US" sz="1530" kern="0" dirty="0" smtClean="0">
                <a:solidFill>
                  <a:srgbClr val="000000"/>
                </a:solidFill>
                <a:latin typeface="Times New Roman" pitchFamily="65" charset="-122"/>
                <a:ea typeface="宋体" pitchFamily="65" charset="-122"/>
              </a:rPr>
              <a:t>未知的想象是普通人培养审美化的生活态度的必要手段。</a:t>
            </a:r>
            <a:endParaRPr lang="zh-CN" altLang="en-US" dirty="0"/>
          </a:p>
        </p:txBody>
      </p:sp>
      <p:pic>
        <p:nvPicPr>
          <p:cNvPr id="3" name="图片 3" descr="textimage0.jpeg"/>
          <p:cNvPicPr>
            <a:picLocks noChangeAspect="1"/>
          </p:cNvPicPr>
          <p:nvPr/>
        </p:nvPicPr>
        <p:blipFill>
          <a:blip r:embed="rId4"/>
          <a:stretch>
            <a:fillRect/>
          </a:stretch>
        </p:blipFill>
        <p:spPr>
          <a:xfrm>
            <a:off x="540000" y="2916406"/>
            <a:ext cx="209549" cy="219074"/>
          </a:xfrm>
          <a:prstGeom prst="rect">
            <a:avLst/>
          </a:prstGeom>
        </p:spPr>
      </p:pic>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头脑中的旅行”不是才华横溢的作家的专利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普通人通过自身的努力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变得细腻善感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可以在这种替代性的旅行里获得身临其境般的体验。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D.第⑨段中“目光流连于画面上一间江南小城临水的茶楼,似乎嗅到一缕明前龙井的清香”</a:t>
            </a:r>
            <a:r>
              <a:rPr dirty="0"/>
              <a:t/>
            </a:r>
            <a:br>
              <a:rPr dirty="0"/>
            </a:br>
            <a:r>
              <a:rPr lang="zh-CN" altLang="en-US" sz="1530" kern="0" dirty="0" smtClean="0">
                <a:solidFill>
                  <a:srgbClr val="000000"/>
                </a:solidFill>
                <a:latin typeface="Times New Roman" pitchFamily="65" charset="-122"/>
                <a:ea typeface="宋体" pitchFamily="65" charset="-122"/>
              </a:rPr>
              <a:t>一句,运用了比拟的修辞手法,从视觉与嗅觉的角度展开联想。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E.今天,科技的发达既使现实的旅行更加便利,也为想象的旅行提供了帮助,瞩目于网上的各种</a:t>
            </a:r>
            <a:r>
              <a:rPr dirty="0"/>
              <a:t/>
            </a:r>
            <a:br>
              <a:rPr dirty="0"/>
            </a:br>
            <a:r>
              <a:rPr lang="zh-CN" altLang="en-US" sz="1530" kern="0" dirty="0" smtClean="0">
                <a:solidFill>
                  <a:srgbClr val="000000"/>
                </a:solidFill>
                <a:latin typeface="Times New Roman" pitchFamily="65" charset="-122"/>
                <a:ea typeface="宋体" pitchFamily="65" charset="-122"/>
              </a:rPr>
              <a:t>图片,在头脑中旅行,我们可以“抵达”世界的各个角落。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2.文章第②段引用波德莱尔散文诗《头发中的半球》的片段,有何作用?请简要分析。(4分)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3.作者为什么说“读这样的作品,与其说是观赏作者借助于想象而描绘出的风景,不如说是欣</a:t>
            </a:r>
            <a:r>
              <a:rPr dirty="0"/>
              <a:t/>
            </a:r>
            <a:br>
              <a:rPr dirty="0"/>
            </a:br>
            <a:r>
              <a:rPr lang="zh-CN" altLang="en-US" sz="1530" kern="0" dirty="0" smtClean="0">
                <a:solidFill>
                  <a:srgbClr val="000000"/>
                </a:solidFill>
                <a:latin typeface="Times New Roman" pitchFamily="65" charset="-122"/>
                <a:ea typeface="宋体" pitchFamily="65" charset="-122"/>
              </a:rPr>
              <a:t>赏灵魂的奇观”?请简要分析。(4分)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4.与现实中的旅行相比,“头脑中的旅行”是一种替代性的旅行,它可以满足人们对远方的向</a:t>
            </a:r>
            <a:r>
              <a:rPr dirty="0"/>
              <a:t/>
            </a:r>
            <a:br>
              <a:rPr dirty="0"/>
            </a:br>
            <a:r>
              <a:rPr lang="zh-CN" altLang="en-US" sz="1530" kern="0" dirty="0" smtClean="0">
                <a:solidFill>
                  <a:srgbClr val="000000"/>
                </a:solidFill>
                <a:latin typeface="Times New Roman" pitchFamily="65" charset="-122"/>
                <a:ea typeface="宋体" pitchFamily="65" charset="-122"/>
              </a:rPr>
              <a:t>往吗?请结合文章内容和个人生活体验,谈谈你的看法。(8分)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CE(两项都对得4分,答对一项得2分,有错项得0分)　A.强加因果 ,“文人多与贫穷相</a:t>
            </a:r>
            <a:r>
              <a:rPr dirty="0"/>
              <a:t/>
            </a:r>
            <a:br>
              <a:rPr dirty="0"/>
            </a:br>
            <a:r>
              <a:rPr lang="zh-CN" altLang="en-US" sz="1530" kern="0" dirty="0" smtClean="0">
                <a:solidFill>
                  <a:srgbClr val="000000"/>
                </a:solidFill>
                <a:latin typeface="Times New Roman" pitchFamily="65" charset="-122"/>
                <a:ea typeface="宋体" pitchFamily="65" charset="-122"/>
              </a:rPr>
              <a:t>伴”与“他们对生活有着更加深刻的体验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”并无因果关系。B.据第⑨段可知,“说明以</a:t>
            </a:r>
            <a:r>
              <a:rPr dirty="0"/>
              <a:t/>
            </a:r>
            <a:br>
              <a:rPr dirty="0"/>
            </a:br>
            <a:r>
              <a:rPr lang="zh-CN" altLang="en-US" sz="1530" kern="0" dirty="0" smtClean="0">
                <a:solidFill>
                  <a:srgbClr val="000000"/>
                </a:solidFill>
                <a:latin typeface="Times New Roman" pitchFamily="65" charset="-122"/>
                <a:ea typeface="宋体" pitchFamily="65" charset="-122"/>
              </a:rPr>
              <a:t>丰富的心灵展开对未知的想象是普通人培养审美化的生活态度的必要手段”不符合原文意</a:t>
            </a:r>
            <a:r>
              <a:rPr dirty="0"/>
              <a:t/>
            </a:r>
            <a:br>
              <a:rPr dirty="0"/>
            </a:br>
            <a:r>
              <a:rPr lang="zh-CN" altLang="en-US" sz="1530" kern="0" dirty="0" smtClean="0">
                <a:solidFill>
                  <a:srgbClr val="000000"/>
                </a:solidFill>
                <a:latin typeface="Times New Roman" pitchFamily="65" charset="-122"/>
                <a:ea typeface="宋体" pitchFamily="65" charset="-122"/>
              </a:rPr>
              <a:t>思,作者要说明的是“对于气氛、情调的细腻感知和把握,才堪称旅行最重要的收获”。D.第</a:t>
            </a:r>
            <a:r>
              <a:rPr dirty="0"/>
              <a:t/>
            </a:r>
            <a:br>
              <a:rPr dirty="0"/>
            </a:br>
            <a:r>
              <a:rPr lang="zh-CN" altLang="en-US" sz="1530" kern="0" dirty="0" smtClean="0">
                <a:solidFill>
                  <a:srgbClr val="000000"/>
                </a:solidFill>
                <a:latin typeface="Times New Roman" pitchFamily="65" charset="-122"/>
                <a:ea typeface="宋体" pitchFamily="65" charset="-122"/>
              </a:rPr>
              <a:t>⑨段中的这句话没有运用比拟的修辞手法。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①以具体例子说明想象的旅行打开了诗人通向远方的道路,诗人虽然不能亲临其境,</a:t>
            </a:r>
            <a:r>
              <a:rPr dirty="0"/>
              <a:t/>
            </a:r>
            <a:br>
              <a:rPr dirty="0"/>
            </a:br>
            <a:r>
              <a:rPr lang="zh-CN" altLang="en-US" sz="1530" kern="0" dirty="0" smtClean="0">
                <a:solidFill>
                  <a:srgbClr val="000000"/>
                </a:solidFill>
                <a:latin typeface="Times New Roman" pitchFamily="65" charset="-122"/>
                <a:ea typeface="宋体" pitchFamily="65" charset="-122"/>
              </a:rPr>
              <a:t>却能从丰富的想象中获得满足。②生动地表现了诗人的才华——即使身不能至,也能够以超</a:t>
            </a:r>
            <a:r>
              <a:rPr dirty="0"/>
              <a:t/>
            </a:r>
            <a:br>
              <a:rPr dirty="0"/>
            </a:br>
            <a:r>
              <a:rPr lang="zh-CN" altLang="en-US" sz="1530" kern="0" dirty="0" smtClean="0">
                <a:solidFill>
                  <a:srgbClr val="000000"/>
                </a:solidFill>
                <a:latin typeface="Times New Roman" pitchFamily="65" charset="-122"/>
                <a:ea typeface="宋体" pitchFamily="65" charset="-122"/>
              </a:rPr>
              <a:t>凡的想象力和敏锐的感受力生动传神地描绘出远方的风景,呈现出富有诗意、流光溢彩的画</a:t>
            </a:r>
            <a:r>
              <a:rPr dirty="0"/>
              <a:t/>
            </a:r>
            <a:br>
              <a:rPr dirty="0"/>
            </a:br>
            <a:r>
              <a:rPr lang="zh-CN" altLang="en-US" sz="1530" kern="0" dirty="0" smtClean="0">
                <a:solidFill>
                  <a:srgbClr val="000000"/>
                </a:solidFill>
                <a:latin typeface="Times New Roman" pitchFamily="65" charset="-122"/>
                <a:ea typeface="宋体" pitchFamily="65" charset="-122"/>
              </a:rPr>
              <a:t>面,给人以强烈的感染。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引用片段的作用应从说明的内容、表达效果等方面进行分析,结合原文第②③④段可</a:t>
            </a:r>
            <a:r>
              <a:rPr dirty="0"/>
              <a:t/>
            </a:r>
            <a:br>
              <a:rPr dirty="0"/>
            </a:br>
            <a:r>
              <a:rPr lang="zh-CN" altLang="en-US" sz="1530" kern="0" dirty="0" smtClean="0">
                <a:solidFill>
                  <a:srgbClr val="000000"/>
                </a:solidFill>
                <a:latin typeface="Times New Roman" pitchFamily="65" charset="-122"/>
                <a:ea typeface="宋体" pitchFamily="65" charset="-122"/>
              </a:rPr>
              <a:t>概括出引用片段的作用:说明想象旅行的作用,显示作者杰出的创作才能。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①因为借助想象描绘出的风景并不完全是现实的复现,而是作家的艺术创造,其中蕴</a:t>
            </a:r>
            <a:r>
              <a:rPr dirty="0"/>
              <a:t/>
            </a:r>
            <a:br>
              <a:rPr dirty="0"/>
            </a:br>
            <a:r>
              <a:rPr lang="zh-CN" altLang="en-US" sz="1530" kern="0" dirty="0" smtClean="0">
                <a:solidFill>
                  <a:srgbClr val="000000"/>
                </a:solidFill>
                <a:latin typeface="Times New Roman" pitchFamily="65" charset="-122"/>
                <a:ea typeface="宋体" pitchFamily="65" charset="-122"/>
              </a:rPr>
              <a:t>含了作家连通诗和美的生命感受。②作家之所以能够创造出这样的艺术世界,是源于其善感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的灵魂、丰富的心灵。杰出作家想象中的旅行实乃心灵的探寻,他们描绘的动人风景,映现的</a:t>
            </a:r>
            <a:r>
              <a:rPr dirty="0"/>
              <a:t/>
            </a:r>
            <a:br>
              <a:rPr dirty="0"/>
            </a:br>
            <a:r>
              <a:rPr lang="zh-CN" altLang="en-US" sz="1530" kern="0" dirty="0" smtClean="0">
                <a:solidFill>
                  <a:srgbClr val="000000"/>
                </a:solidFill>
                <a:latin typeface="Times New Roman" pitchFamily="65" charset="-122"/>
                <a:ea typeface="宋体" pitchFamily="65" charset="-122"/>
              </a:rPr>
              <a:t>正是作家心灵世界的奇景。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原文①—⑦段阐明了借助想象描绘出的风景并非完全对现实的客观呈现,其中蕴含着</a:t>
            </a:r>
            <a:r>
              <a:rPr dirty="0"/>
              <a:t/>
            </a:r>
            <a:br>
              <a:rPr dirty="0"/>
            </a:br>
            <a:r>
              <a:rPr lang="zh-CN" altLang="en-US" sz="1530" kern="0" dirty="0" smtClean="0">
                <a:solidFill>
                  <a:srgbClr val="000000"/>
                </a:solidFill>
                <a:latin typeface="Times New Roman" pitchFamily="65" charset="-122"/>
                <a:ea typeface="宋体" pitchFamily="65" charset="-122"/>
              </a:rPr>
              <a:t>作家的审美观和艺术创造力,也是作家心灵世界的展现。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(示例1)头脑中的旅行足以满足我们对远方的向往。①现实生活中的各种束缚不可</a:t>
            </a:r>
            <a:r>
              <a:rPr dirty="0"/>
              <a:t/>
            </a:r>
            <a:br>
              <a:rPr dirty="0"/>
            </a:br>
            <a:r>
              <a:rPr lang="zh-CN" altLang="en-US" sz="1530" kern="0" dirty="0" smtClean="0">
                <a:solidFill>
                  <a:srgbClr val="000000"/>
                </a:solidFill>
                <a:latin typeface="Times New Roman" pitchFamily="65" charset="-122"/>
                <a:ea typeface="宋体" pitchFamily="65" charset="-122"/>
              </a:rPr>
              <a:t>避免,我们未必有条件、有能力踏遍万水千山。②头脑中的旅行能超越现实旅行的局限,我们</a:t>
            </a:r>
            <a:r>
              <a:rPr dirty="0"/>
              <a:t/>
            </a:r>
            <a:br>
              <a:rPr dirty="0"/>
            </a:br>
            <a:r>
              <a:rPr lang="zh-CN" altLang="en-US" sz="1530" kern="0" dirty="0" smtClean="0">
                <a:solidFill>
                  <a:srgbClr val="000000"/>
                </a:solidFill>
                <a:latin typeface="Times New Roman" pitchFamily="65" charset="-122"/>
                <a:ea typeface="宋体" pitchFamily="65" charset="-122"/>
              </a:rPr>
              <a:t>凭借丰富的想象力和敏锐的感受力可以领会旅行的真正精神,领略远方的精彩。③我们向往</a:t>
            </a:r>
            <a:r>
              <a:rPr dirty="0"/>
              <a:t/>
            </a:r>
            <a:br>
              <a:rPr dirty="0"/>
            </a:br>
            <a:r>
              <a:rPr lang="zh-CN" altLang="en-US" sz="1530" kern="0" dirty="0" smtClean="0">
                <a:solidFill>
                  <a:srgbClr val="000000"/>
                </a:solidFill>
                <a:latin typeface="Times New Roman" pitchFamily="65" charset="-122"/>
                <a:ea typeface="宋体" pitchFamily="65" charset="-122"/>
              </a:rPr>
              <a:t>远方,实质上是为了摆脱平庸的现实,获得别样的生活体验,精神的漫游可以拓展生活中的诗意</a:t>
            </a:r>
            <a:r>
              <a:rPr dirty="0"/>
              <a:t/>
            </a:r>
            <a:br>
              <a:rPr dirty="0"/>
            </a:br>
            <a:r>
              <a:rPr lang="zh-CN" altLang="en-US" sz="1530" kern="0" dirty="0" smtClean="0">
                <a:solidFill>
                  <a:srgbClr val="000000"/>
                </a:solidFill>
                <a:latin typeface="Times New Roman" pitchFamily="65" charset="-122"/>
                <a:ea typeface="宋体" pitchFamily="65" charset="-122"/>
              </a:rPr>
              <a:t>空间,令平凡的现实生活变得丰富多彩。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(示例2)现实中的旅行与头脑中的旅行各有优势,互相不可替代,二者互补,能够更好地满足我</a:t>
            </a:r>
            <a:r>
              <a:rPr dirty="0"/>
              <a:t/>
            </a:r>
            <a:br>
              <a:rPr dirty="0"/>
            </a:br>
            <a:r>
              <a:rPr lang="zh-CN" altLang="en-US" sz="1530" kern="0" dirty="0" smtClean="0">
                <a:solidFill>
                  <a:srgbClr val="000000"/>
                </a:solidFill>
                <a:latin typeface="Times New Roman" pitchFamily="65" charset="-122"/>
                <a:ea typeface="宋体" pitchFamily="65" charset="-122"/>
              </a:rPr>
              <a:t>们对远方的向往。①百闻不如一见,条件具备时,我们不妨踏上旅途,去欣赏远方的自然风光与</a:t>
            </a:r>
            <a:r>
              <a:rPr dirty="0"/>
              <a:t/>
            </a:r>
            <a:br>
              <a:rPr dirty="0"/>
            </a:br>
            <a:r>
              <a:rPr lang="zh-CN" altLang="en-US" sz="1530" kern="0" dirty="0" smtClean="0">
                <a:solidFill>
                  <a:srgbClr val="000000"/>
                </a:solidFill>
                <a:latin typeface="Times New Roman" pitchFamily="65" charset="-122"/>
                <a:ea typeface="宋体" pitchFamily="65" charset="-122"/>
              </a:rPr>
              <a:t>人文景观。②如果不具备实地旅行的条件,大可借助想象,在心灵世界中构建“第二自然”,感</a:t>
            </a:r>
            <a:r>
              <a:rPr dirty="0"/>
              <a:t/>
            </a:r>
            <a:br>
              <a:rPr dirty="0"/>
            </a:br>
            <a:r>
              <a:rPr lang="zh-CN" altLang="en-US" sz="1530" kern="0" dirty="0" smtClean="0">
                <a:solidFill>
                  <a:srgbClr val="000000"/>
                </a:solidFill>
                <a:latin typeface="Times New Roman" pitchFamily="65" charset="-122"/>
                <a:ea typeface="宋体" pitchFamily="65" charset="-122"/>
              </a:rPr>
              <a:t>受远方的魅力。③现实有限而想象无垠,头脑中的旅行能够使我们超越现实,突破束缚。真实</a:t>
            </a:r>
            <a:r>
              <a:rPr dirty="0"/>
              <a:t/>
            </a:r>
            <a:br>
              <a:rPr dirty="0"/>
            </a:br>
            <a:r>
              <a:rPr lang="zh-CN" altLang="en-US" sz="1530" kern="0" dirty="0" smtClean="0">
                <a:solidFill>
                  <a:srgbClr val="000000"/>
                </a:solidFill>
                <a:latin typeface="Times New Roman" pitchFamily="65" charset="-122"/>
                <a:ea typeface="宋体" pitchFamily="65" charset="-122"/>
              </a:rPr>
              <a:t>与想象交融,头脑中的旅行就能为眼前的风景增色添彩,令现实的旅行更加富有意趣,从而更好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地满足我们对远方的期待和向往,同时也使我们的想象力得到丰富和提升。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(示例3)头脑中的旅行无法满足人们对远方的向往。①现实中的旅行能够把我们带到真实的</a:t>
            </a:r>
            <a:r>
              <a:rPr dirty="0"/>
              <a:t/>
            </a:r>
            <a:br>
              <a:rPr dirty="0"/>
            </a:br>
            <a:r>
              <a:rPr lang="zh-CN" altLang="en-US" sz="1530" kern="0" dirty="0" smtClean="0">
                <a:solidFill>
                  <a:srgbClr val="000000"/>
                </a:solidFill>
                <a:latin typeface="Times New Roman" pitchFamily="65" charset="-122"/>
                <a:ea typeface="宋体" pitchFamily="65" charset="-122"/>
              </a:rPr>
              <a:t>远方,在现场获得直接体验,而头脑中的旅行毕竟是一种替代性的旅行,想象出的远方再美好也</a:t>
            </a:r>
            <a:r>
              <a:rPr dirty="0"/>
              <a:t/>
            </a:r>
            <a:br>
              <a:rPr dirty="0"/>
            </a:br>
            <a:r>
              <a:rPr lang="zh-CN" altLang="en-US" sz="1530" kern="0" dirty="0" smtClean="0">
                <a:solidFill>
                  <a:srgbClr val="000000"/>
                </a:solidFill>
                <a:latin typeface="Times New Roman" pitchFamily="65" charset="-122"/>
                <a:ea typeface="宋体" pitchFamily="65" charset="-122"/>
              </a:rPr>
              <a:t>不真实,不能提供我们关于远方的准确的认识。②一些细腻微妙的感受与体验只有身临其境</a:t>
            </a:r>
            <a:r>
              <a:rPr dirty="0"/>
              <a:t/>
            </a:r>
            <a:br>
              <a:rPr dirty="0"/>
            </a:br>
            <a:r>
              <a:rPr lang="zh-CN" altLang="en-US" sz="1530" kern="0" dirty="0" smtClean="0">
                <a:solidFill>
                  <a:srgbClr val="000000"/>
                </a:solidFill>
                <a:latin typeface="Times New Roman" pitchFamily="65" charset="-122"/>
                <a:ea typeface="宋体" pitchFamily="65" charset="-122"/>
              </a:rPr>
              <a:t>才能获得,不可能通过头脑中的旅行得到。远方风景里动人的韵致,不亲眼看到,不亲身感受,</a:t>
            </a:r>
            <a:r>
              <a:rPr dirty="0"/>
              <a:t/>
            </a:r>
            <a:br>
              <a:rPr dirty="0"/>
            </a:br>
            <a:r>
              <a:rPr lang="zh-CN" altLang="en-US" sz="1530" kern="0" dirty="0" smtClean="0">
                <a:solidFill>
                  <a:srgbClr val="000000"/>
                </a:solidFill>
                <a:latin typeface="Times New Roman" pitchFamily="65" charset="-122"/>
                <a:ea typeface="宋体" pitchFamily="65" charset="-122"/>
              </a:rPr>
              <a:t>就永远无法真切地体会到。远方,如果只能想象,不能亲至,将是巨大的遗憾。③头脑中的旅行</a:t>
            </a:r>
            <a:r>
              <a:rPr dirty="0"/>
              <a:t/>
            </a:r>
            <a:br>
              <a:rPr dirty="0"/>
            </a:br>
            <a:r>
              <a:rPr lang="zh-CN" altLang="en-US" sz="1530" kern="0" dirty="0" smtClean="0">
                <a:solidFill>
                  <a:srgbClr val="000000"/>
                </a:solidFill>
                <a:latin typeface="Times New Roman" pitchFamily="65" charset="-122"/>
                <a:ea typeface="宋体" pitchFamily="65" charset="-122"/>
              </a:rPr>
              <a:t>能否满足对远方的向往,与人的感受力和想象力密切相关。如果一个人没有善感的心灵,缺乏</a:t>
            </a:r>
            <a:r>
              <a:rPr dirty="0"/>
              <a:t/>
            </a:r>
            <a:br>
              <a:rPr dirty="0"/>
            </a:br>
            <a:r>
              <a:rPr lang="zh-CN" altLang="en-US" sz="1530" kern="0" dirty="0" smtClean="0">
                <a:solidFill>
                  <a:srgbClr val="000000"/>
                </a:solidFill>
                <a:latin typeface="Times New Roman" pitchFamily="65" charset="-122"/>
                <a:ea typeface="宋体" pitchFamily="65" charset="-122"/>
              </a:rPr>
              <a:t>想象力,就无法想象充满魅力的远方,也就不能满足他对远方的向往。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该题是开放性题,回答“头脑中的旅行”能否满足人们对远方的向往这一问题,答案不</a:t>
            </a:r>
            <a:r>
              <a:rPr dirty="0"/>
              <a:t/>
            </a:r>
            <a:br>
              <a:rPr dirty="0"/>
            </a:br>
            <a:r>
              <a:rPr lang="zh-CN" altLang="en-US" sz="1530" kern="0" dirty="0" smtClean="0">
                <a:solidFill>
                  <a:srgbClr val="000000"/>
                </a:solidFill>
                <a:latin typeface="Times New Roman" pitchFamily="65" charset="-122"/>
                <a:ea typeface="宋体" pitchFamily="65" charset="-122"/>
              </a:rPr>
              <a:t>唯一。作答时,要先表明观点,然后结合原文内容以及个人生活体验,充分地阐述自己的理由,</a:t>
            </a:r>
            <a:r>
              <a:rPr dirty="0"/>
              <a:t/>
            </a:r>
            <a:br>
              <a:rPr dirty="0"/>
            </a:br>
            <a:r>
              <a:rPr lang="zh-CN" altLang="en-US" sz="1530" kern="0" dirty="0" smtClean="0">
                <a:solidFill>
                  <a:srgbClr val="000000"/>
                </a:solidFill>
                <a:latin typeface="Times New Roman" pitchFamily="65" charset="-122"/>
                <a:ea typeface="宋体" pitchFamily="65" charset="-122"/>
              </a:rPr>
              <a:t>并分条叙述。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十四、(2014天津,16—21,28分)阅读下面的文章,完成1—6题。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枣香醉人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洪丽丽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上午接到爷爷的电话,说给我酿了一罐醉枣,让我抽空回老家一趟。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爷爷每年都会在枣子成熟的季节,亲手挑选出一颗颗饱满、红润的大枣,蘸上白酒,密封在玻璃</a:t>
            </a:r>
            <a:r>
              <a:rPr dirty="0"/>
              <a:t/>
            </a:r>
            <a:br>
              <a:rPr dirty="0"/>
            </a:br>
            <a:r>
              <a:rPr lang="zh-CN" altLang="en-US" sz="1530" kern="0" dirty="0" smtClean="0">
                <a:solidFill>
                  <a:srgbClr val="000000"/>
                </a:solidFill>
                <a:latin typeface="Times New Roman" pitchFamily="65" charset="-122"/>
                <a:ea typeface="宋体" pitchFamily="65" charset="-122"/>
              </a:rPr>
              <a:t>瓶中。瓶口用稀稀的黄泥土封住。静置两三个月后,待枣香、酒香融为一体,合为一物,才有了</a:t>
            </a:r>
            <a:r>
              <a:rPr dirty="0"/>
              <a:t/>
            </a:r>
            <a:br>
              <a:rPr dirty="0"/>
            </a:br>
            <a:r>
              <a:rPr lang="zh-CN" altLang="en-US" sz="1530" kern="0" dirty="0" smtClean="0">
                <a:solidFill>
                  <a:srgbClr val="000000"/>
                </a:solidFill>
                <a:latin typeface="Times New Roman" pitchFamily="65" charset="-122"/>
                <a:ea typeface="宋体" pitchFamily="65" charset="-122"/>
              </a:rPr>
              <a:t>今天爷爷酿的醉枣。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八十岁的爷爷和八十二岁的奶奶住在离小城六十公里外的乡下老家,固执而孤独地坚守着三</a:t>
            </a:r>
            <a:r>
              <a:rPr dirty="0"/>
              <a:t/>
            </a:r>
            <a:br>
              <a:rPr dirty="0"/>
            </a:br>
            <a:r>
              <a:rPr lang="zh-CN" altLang="en-US" sz="1530" kern="0" dirty="0" smtClean="0">
                <a:solidFill>
                  <a:srgbClr val="000000"/>
                </a:solidFill>
                <a:latin typeface="Times New Roman" pitchFamily="65" charset="-122"/>
                <a:ea typeface="宋体" pitchFamily="65" charset="-122"/>
              </a:rPr>
              <a:t>间土坯房和一个种着七棵老枣树的大院子。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奶奶告诉我,枣树是她嫁给爷爷的第三天上亲手种下的,到现在已有六十个年头了。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坐小城的公交车到村口已经是中午十二点多了。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雪后的乡村,色彩单调得很,所有矮小的植物都被覆盖在白绒毯似的大雪之下。寂静的村庄,呈</a:t>
            </a:r>
            <a:r>
              <a:rPr dirty="0"/>
              <a:t/>
            </a:r>
            <a:br>
              <a:rPr dirty="0"/>
            </a:br>
            <a:r>
              <a:rPr lang="zh-CN" altLang="en-US" sz="1530" kern="0" dirty="0" smtClean="0">
                <a:solidFill>
                  <a:srgbClr val="000000"/>
                </a:solidFill>
                <a:latin typeface="Times New Roman" pitchFamily="65" charset="-122"/>
                <a:ea typeface="宋体" pitchFamily="65" charset="-122"/>
              </a:rPr>
              <a:t>现出一片荒凉的景色。汽车没停稳前,模模糊糊地看到偌大的村口只有枣树下伫立着一个</a:t>
            </a:r>
            <a:r>
              <a:rPr dirty="0"/>
              <a:t/>
            </a:r>
            <a:br>
              <a:rPr dirty="0"/>
            </a:br>
            <a:r>
              <a:rPr lang="zh-CN" altLang="en-US" sz="1530" kern="0" dirty="0" smtClean="0">
                <a:solidFill>
                  <a:srgbClr val="000000"/>
                </a:solidFill>
                <a:latin typeface="Times New Roman" pitchFamily="65" charset="-122"/>
                <a:ea typeface="宋体" pitchFamily="65" charset="-122"/>
              </a:rPr>
              <a:t>人。下车一瞧,原来是奶奶。她正倚靠着一棵弯弯曲曲、疙疙瘩瘩的老枣树,张望着从远处驶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体会词句七关注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①表层意;②深层意;③比喻意义;④象征意义;⑤反语意义;⑥讽刺意义;⑦双关意义。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①转“我”为“你”,“你”成为自我观察与描写的对象,蕴含着作者冷静审视的态</a:t>
            </a:r>
            <a:r>
              <a:rPr dirty="0"/>
              <a:t/>
            </a:r>
            <a:br>
              <a:rPr dirty="0"/>
            </a:br>
            <a:r>
              <a:rPr lang="zh-CN" altLang="en-US" sz="1530" kern="0" dirty="0" smtClean="0">
                <a:solidFill>
                  <a:srgbClr val="000000"/>
                </a:solidFill>
                <a:latin typeface="Times New Roman" pitchFamily="65" charset="-122"/>
                <a:ea typeface="宋体" pitchFamily="65" charset="-122"/>
              </a:rPr>
              <a:t>度;②使用“你”的同时,又使用了“我”,蕴含着作者的自嘲与反思。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作者在首段就提出问题,运用第二人称来叙述,设置了和读者面对面交流的亲切情景。</a:t>
            </a:r>
            <a:r>
              <a:rPr dirty="0"/>
              <a:t/>
            </a:r>
            <a:br>
              <a:rPr dirty="0"/>
            </a:br>
            <a:r>
              <a:rPr lang="zh-CN" altLang="en-US" sz="1530" kern="0" dirty="0" smtClean="0">
                <a:solidFill>
                  <a:srgbClr val="000000"/>
                </a:solidFill>
                <a:latin typeface="Times New Roman" pitchFamily="65" charset="-122"/>
                <a:ea typeface="宋体" pitchFamily="65" charset="-122"/>
              </a:rPr>
              <a:t>第二段主要运用第一人称,第四、五两段转换为第二人称,这三段细腻描写了“我”与“你”</a:t>
            </a:r>
            <a:r>
              <a:rPr dirty="0"/>
              <a:t/>
            </a:r>
            <a:br>
              <a:rPr dirty="0"/>
            </a:br>
            <a:r>
              <a:rPr lang="zh-CN" altLang="en-US" sz="1530" kern="0" dirty="0" smtClean="0">
                <a:solidFill>
                  <a:srgbClr val="000000"/>
                </a:solidFill>
                <a:latin typeface="Times New Roman" pitchFamily="65" charset="-122"/>
                <a:ea typeface="宋体" pitchFamily="65" charset="-122"/>
              </a:rPr>
              <a:t>看窗外或远或近的情形,体现了作者对“所有的活动的颜色、声音、生的滋味”的理性审</a:t>
            </a:r>
            <a:r>
              <a:rPr dirty="0"/>
              <a:t/>
            </a:r>
            <a:br>
              <a:rPr dirty="0"/>
            </a:br>
            <a:r>
              <a:rPr lang="zh-CN" altLang="en-US" sz="1530" kern="0" dirty="0" smtClean="0">
                <a:solidFill>
                  <a:srgbClr val="000000"/>
                </a:solidFill>
                <a:latin typeface="Times New Roman" pitchFamily="65" charset="-122"/>
                <a:ea typeface="宋体" pitchFamily="65" charset="-122"/>
              </a:rPr>
              <a:t>视。第六段中“你”和“我”两种人称交替出现,从“气闷”“受不了”“换个样子过活</a:t>
            </a:r>
            <a:r>
              <a:rPr dirty="0"/>
              <a:t/>
            </a:r>
            <a:br>
              <a:rPr dirty="0"/>
            </a:br>
            <a:r>
              <a:rPr lang="zh-CN" altLang="en-US" sz="1530" kern="0" dirty="0" smtClean="0">
                <a:solidFill>
                  <a:srgbClr val="000000"/>
                </a:solidFill>
                <a:latin typeface="Times New Roman" pitchFamily="65" charset="-122"/>
                <a:ea typeface="宋体" pitchFamily="65" charset="-122"/>
              </a:rPr>
              <a:t>去”等可看出作者的自我嘲讽与反思。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三种人称视角作用的区别</a:t>
            </a:r>
            <a:endParaRPr lang="zh-CN" altLang="en-US" dirty="0"/>
          </a:p>
        </p:txBody>
      </p:sp>
      <p:graphicFrame>
        <p:nvGraphicFramePr>
          <p:cNvPr id="3" name="表格 2"/>
          <p:cNvGraphicFramePr>
            <a:graphicFrameLocks noGrp="1"/>
          </p:cNvGraphicFramePr>
          <p:nvPr/>
        </p:nvGraphicFramePr>
        <p:xfrm>
          <a:off x="546776" y="4683059"/>
          <a:ext cx="7740000" cy="1523292"/>
        </p:xfrm>
        <a:graphic>
          <a:graphicData uri="http://schemas.openxmlformats.org/drawingml/2006/table">
            <a:tbl>
              <a:tblPr/>
              <a:tblGrid>
                <a:gridCol w="1239142"/>
                <a:gridCol w="6500858"/>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人　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作　用</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第一人称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以身临其境的口吻叙述,增加真实感、可信度,便于自由表达情感。</a:t>
                      </a:r>
                    </a:p>
                  </a:txBody>
                  <a:tcPr marL="45720" marR="45720"/>
                </a:tc>
              </a:tr>
              <a:tr h="348024">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第二人称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以对话的口吻叙述,拉近与读者的距离,显得亲切自然,便于交流情感,增强感染力。</a:t>
                      </a:r>
                    </a:p>
                  </a:txBody>
                  <a:tcPr marL="45720" marR="45720"/>
                </a:tc>
              </a:tr>
              <a:tr h="428628">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第三人称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以旁观者的口吻叙述,不受时空局限,具有全知全能的特点,便于全面、客观、灵活地反映现实生活。</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来的汽车。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呼呼的北风,依旧是那样寒冷、刺骨,不时地吹拂起她额前几缕花白的头发,但树下的她却像雕</a:t>
            </a:r>
            <a:r>
              <a:t/>
            </a:r>
            <a:br/>
            <a:r>
              <a:rPr lang="zh-CN" altLang="en-US" sz="1530" kern="0" dirty="0" smtClean="0">
                <a:solidFill>
                  <a:srgbClr val="000000"/>
                </a:solidFill>
                <a:latin typeface="Times New Roman" pitchFamily="65" charset="-122"/>
                <a:ea typeface="宋体" pitchFamily="65" charset="-122"/>
              </a:rPr>
              <a:t>塑般一动不动,只有头上那顶枣红色的绒线帽在瑟瑟地抖着。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奶奶的个子似乎又矮了一些,童年印象中的她是个大高个,干活利落,走路飞快。我总要仰着小</a:t>
            </a:r>
            <a:r>
              <a:t/>
            </a:r>
            <a:br/>
            <a:r>
              <a:rPr lang="zh-CN" altLang="en-US" sz="1530" kern="0" dirty="0" smtClean="0">
                <a:solidFill>
                  <a:srgbClr val="000000"/>
                </a:solidFill>
                <a:latin typeface="Times New Roman" pitchFamily="65" charset="-122"/>
                <a:ea typeface="宋体" pitchFamily="65" charset="-122"/>
              </a:rPr>
              <a:t>脑袋看她,一溜小跑地跟在她的后面。只是恍惚间,奶奶竟变成了眼前的模样:个子矮了,佝偻</a:t>
            </a:r>
            <a:r>
              <a:t/>
            </a:r>
            <a:br/>
            <a:r>
              <a:rPr lang="zh-CN" altLang="en-US" sz="1530" kern="0" dirty="0" smtClean="0">
                <a:solidFill>
                  <a:srgbClr val="000000"/>
                </a:solidFill>
                <a:latin typeface="Times New Roman" pitchFamily="65" charset="-122"/>
                <a:ea typeface="宋体" pitchFamily="65" charset="-122"/>
              </a:rPr>
              <a:t>着身子,走路也有些不稳了。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“不是打电话不叫你来接我吗?”我慌忙上前搀住她的胳膊,把她全身的重量都揽在自己身</a:t>
            </a:r>
            <a:r>
              <a:t/>
            </a:r>
            <a:br/>
            <a:r>
              <a:rPr lang="zh-CN" altLang="en-US" sz="1530" kern="0" dirty="0" smtClean="0">
                <a:solidFill>
                  <a:srgbClr val="000000"/>
                </a:solidFill>
                <a:latin typeface="Times New Roman" pitchFamily="65" charset="-122"/>
                <a:ea typeface="宋体" pitchFamily="65" charset="-122"/>
              </a:rPr>
              <a:t>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“爷爷的气管炎又犯了吗?”我问。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“没犯,别担心,我们壮实着呢!”奶奶一向报喜不报忧。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走进院子,七棵老枣树挥舞着光秃秃的树枝,像久违的老朋友般无声地迎接着我。这七棵老枣</a:t>
            </a:r>
            <a:r>
              <a:t/>
            </a:r>
            <a:br/>
            <a:r>
              <a:rPr lang="zh-CN" altLang="en-US" sz="1530" kern="0" dirty="0" smtClean="0">
                <a:solidFill>
                  <a:srgbClr val="000000"/>
                </a:solidFill>
                <a:latin typeface="Times New Roman" pitchFamily="65" charset="-122"/>
                <a:ea typeface="宋体" pitchFamily="65" charset="-122"/>
              </a:rPr>
              <a:t>树收藏着我单纯而快乐的童年时光</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“奶奶,今年的枣结这么多啊!”八岁扎着两根羊角辫的我,蹲在九岁哥哥的后面,一边和奶奶</a:t>
            </a:r>
            <a:r>
              <a:t/>
            </a:r>
            <a:br/>
            <a:r>
              <a:rPr lang="zh-CN" altLang="en-US" sz="1530" kern="0" dirty="0" smtClean="0">
                <a:solidFill>
                  <a:srgbClr val="000000"/>
                </a:solidFill>
                <a:latin typeface="Times New Roman" pitchFamily="65" charset="-122"/>
                <a:ea typeface="宋体" pitchFamily="65" charset="-122"/>
              </a:rPr>
              <a:t>说笑着,一边用两只小手胡乱地划拉着地下被爷爷打落的枣子。</a:t>
            </a:r>
            <a:endParaRPr lang="zh-CN" altLang="en-US"/>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爷爷笑呵呵地站在木梯上,用力地挥动着手中长长的打枣竿。一阵疾风暴雨,红通通、圆滚滚</a:t>
            </a:r>
            <a:r>
              <a:t/>
            </a:r>
            <a:br/>
            <a:r>
              <a:rPr lang="zh-CN" altLang="en-US" sz="1530" kern="0" dirty="0" smtClean="0">
                <a:solidFill>
                  <a:srgbClr val="000000"/>
                </a:solidFill>
                <a:latin typeface="Times New Roman" pitchFamily="65" charset="-122"/>
                <a:ea typeface="宋体" pitchFamily="65" charset="-122"/>
              </a:rPr>
              <a:t>的枣子纷纷落下。 我和哥哥大呼小叫着,疯跑着,打赌谁先找到今年最大、最红的枣子。五岁</a:t>
            </a:r>
            <a:r>
              <a:t/>
            </a:r>
            <a:br/>
            <a:r>
              <a:rPr lang="zh-CN" altLang="en-US" sz="1530" kern="0" dirty="0" smtClean="0">
                <a:solidFill>
                  <a:srgbClr val="000000"/>
                </a:solidFill>
                <a:latin typeface="Times New Roman" pitchFamily="65" charset="-122"/>
                <a:ea typeface="宋体" pitchFamily="65" charset="-122"/>
              </a:rPr>
              <a:t>的小妹最为老实了,两只胖嘟嘟的小手不时地捡起两颗小枣,放进奶奶的大枣筐里,乖巧、懂事</a:t>
            </a:r>
            <a:r>
              <a:t/>
            </a:r>
            <a:br/>
            <a:r>
              <a:rPr lang="zh-CN" altLang="en-US" sz="1530" kern="0" dirty="0" smtClean="0">
                <a:solidFill>
                  <a:srgbClr val="000000"/>
                </a:solidFill>
                <a:latin typeface="Times New Roman" pitchFamily="65" charset="-122"/>
                <a:ea typeface="宋体" pitchFamily="65" charset="-122"/>
              </a:rPr>
              <a:t>的模样,引逗得爷爷和奶奶哈哈大笑。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时光如箭,一晃二十几年过去了。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“奶奶,那棵枣树怎么歪成这样了呢?”我问奶奶。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奶奶抚摸着干枯的树干说:“ 唉,这棵枣树也老了!”记忆中这棵枣树结的枣子,即便是刚刚点</a:t>
            </a:r>
            <a:r>
              <a:t/>
            </a:r>
            <a:br/>
            <a:r>
              <a:rPr lang="zh-CN" altLang="en-US" sz="1530" kern="0" dirty="0" smtClean="0">
                <a:solidFill>
                  <a:srgbClr val="000000"/>
                </a:solidFill>
                <a:latin typeface="Times New Roman" pitchFamily="65" charset="-122"/>
                <a:ea typeface="宋体" pitchFamily="65" charset="-122"/>
              </a:rPr>
              <a:t>红,滋味也是酸甜酸甜的,最为解渴、解馋。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虽说是棵枣树,它的意义于我来说却是朝夕相处、不离不弃的童年玩伴。春天,顽皮地在它疙</a:t>
            </a:r>
            <a:r>
              <a:t/>
            </a:r>
            <a:br/>
            <a:r>
              <a:rPr lang="zh-CN" altLang="en-US" sz="1530" kern="0" dirty="0" smtClean="0">
                <a:solidFill>
                  <a:srgbClr val="000000"/>
                </a:solidFill>
                <a:latin typeface="Times New Roman" pitchFamily="65" charset="-122"/>
                <a:ea typeface="宋体" pitchFamily="65" charset="-122"/>
              </a:rPr>
              <a:t>疙瘩瘩的身上攀来爬去;夏天,撑一个木床,在它绿色庇护伞下纳凉;秋天,肆意摘取它的果实;冬</a:t>
            </a:r>
            <a:r>
              <a:t/>
            </a:r>
            <a:br/>
            <a:r>
              <a:rPr lang="zh-CN" altLang="en-US" sz="1530" kern="0" dirty="0" smtClean="0">
                <a:solidFill>
                  <a:srgbClr val="000000"/>
                </a:solidFill>
                <a:latin typeface="Times New Roman" pitchFamily="65" charset="-122"/>
                <a:ea typeface="宋体" pitchFamily="65" charset="-122"/>
              </a:rPr>
              <a:t>天,又把所有积雪堆在它的脚下。它和老家,和爷爷、奶奶一起构成了我童年美好图画中最不</a:t>
            </a:r>
            <a:r>
              <a:t/>
            </a:r>
            <a:br/>
            <a:r>
              <a:rPr lang="zh-CN" altLang="en-US" sz="1530" kern="0" dirty="0" smtClean="0">
                <a:solidFill>
                  <a:srgbClr val="000000"/>
                </a:solidFill>
                <a:latin typeface="Times New Roman" pitchFamily="65" charset="-122"/>
                <a:ea typeface="宋体" pitchFamily="65" charset="-122"/>
              </a:rPr>
              <a:t>可或缺的记忆。</a:t>
            </a:r>
            <a:r>
              <a:rPr lang="zh-CN" altLang="en-US" sz="1530" u="sng" kern="0" dirty="0" smtClean="0">
                <a:solidFill>
                  <a:srgbClr val="000000"/>
                </a:solidFill>
                <a:latin typeface="Times New Roman" pitchFamily="65" charset="-122"/>
                <a:ea typeface="宋体" pitchFamily="65" charset="-122"/>
              </a:rPr>
              <a:t>一年又一年,奶奶和爷爷为这个大家庭日夜操劳着,枣树发芽、开花、结出最</a:t>
            </a:r>
            <a:r>
              <a:t/>
            </a:r>
            <a:br/>
            <a:r>
              <a:rPr lang="zh-CN" altLang="en-US" sz="1530" u="sng" kern="0" dirty="0" smtClean="0">
                <a:solidFill>
                  <a:srgbClr val="000000"/>
                </a:solidFill>
                <a:latin typeface="Times New Roman" pitchFamily="65" charset="-122"/>
                <a:ea typeface="宋体" pitchFamily="65" charset="-122"/>
              </a:rPr>
              <a:t>大最红的枣子;一年又一年,奶奶粗糙的手上布满了淤黑色的老年斑,枣树的树皮翘起甚至开始</a:t>
            </a:r>
            <a:r>
              <a:t/>
            </a:r>
            <a:br/>
            <a:r>
              <a:rPr lang="zh-CN" altLang="en-US" sz="1530" u="sng" kern="0" dirty="0" smtClean="0">
                <a:solidFill>
                  <a:srgbClr val="000000"/>
                </a:solidFill>
                <a:latin typeface="Times New Roman" pitchFamily="65" charset="-122"/>
                <a:ea typeface="宋体" pitchFamily="65" charset="-122"/>
              </a:rPr>
              <a:t>一块块地脱落;一年又一年,爷爷健壮的身体日渐衰弱,枣树的果实也越来越少</a:t>
            </a:r>
            <a:r>
              <a:rPr lang="zh-CN" altLang="en-US" sz="1530" kern="0" dirty="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时间,飞逝的时间,残酷的时间,把所有一切都改变了。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爷爷、奶奶和枣树,却默默承受住了!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家中,爷爷正在烧火,锅台旁摆着早已包好的两帘饺子。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“怎么又包饺子?不怕累着?”我嗔怪奶奶。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“不累,你不是爱吃菜馅的吗?我和你爷爷常包!”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灶下烧火的依然是爷爷,抢也抢不过他。他总怕我不会烧这种大灶。爷爷呼呼噜噜的气管和</a:t>
            </a:r>
            <a:r>
              <a:t/>
            </a:r>
            <a:br/>
            <a:r>
              <a:rPr lang="zh-CN" altLang="en-US" sz="1530" kern="0" dirty="0" smtClean="0">
                <a:solidFill>
                  <a:srgbClr val="000000"/>
                </a:solidFill>
                <a:latin typeface="Times New Roman" pitchFamily="65" charset="-122"/>
                <a:ea typeface="宋体" pitchFamily="65" charset="-122"/>
              </a:rPr>
              <a:t>吱吱啦啦的风箱一唱一和的,听得我一阵阵的揪心。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“让你们搬到城里就听话吧,你们这么大岁数了,还住在老家土坯房里,会叫人笑话我们不孝顺</a:t>
            </a:r>
            <a:r>
              <a:t/>
            </a:r>
            <a:br/>
            <a:r>
              <a:rPr lang="zh-CN" altLang="en-US" sz="1530" kern="0" dirty="0" smtClean="0">
                <a:solidFill>
                  <a:srgbClr val="000000"/>
                </a:solidFill>
                <a:latin typeface="Times New Roman" pitchFamily="65" charset="-122"/>
                <a:ea typeface="宋体" pitchFamily="65" charset="-122"/>
              </a:rPr>
              <a:t>的!”我又开始劝奶奶。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“这房子咋了?不能住人?你们不都是在这房子中出生的吗?”耳背的爷爷显然是听到了我的</a:t>
            </a:r>
            <a:r>
              <a:t/>
            </a:r>
            <a:br/>
            <a:r>
              <a:rPr lang="zh-CN" altLang="en-US" sz="1530" kern="0" dirty="0" smtClean="0">
                <a:solidFill>
                  <a:srgbClr val="000000"/>
                </a:solidFill>
                <a:latin typeface="Times New Roman" pitchFamily="65" charset="-122"/>
                <a:ea typeface="宋体" pitchFamily="65" charset="-122"/>
              </a:rPr>
              <a:t>话,像吵架似的嚷嚷着,固执的表情完全是一个三岁小孩子的模样,令我好气又好笑。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“不就图你们有个根,有个老家吗?”奶奶边往锅中下饺子边说。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我正用勺子搅着下到锅中的饺子,听到这儿鼻子一酸。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吃饭时,照例,爷爷、奶奶一个劲儿地劝我多吃。</a:t>
            </a:r>
            <a:endParaRPr lang="zh-CN" altLang="en-US"/>
          </a:p>
        </p:txBody>
      </p:sp>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“别夹了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我都吃饱了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现在都流行减肥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哪有像你们孙女这么胖的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我夸张地比画着。</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“咱可不减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把胃都减坏了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他几乎是对着我吼了。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我要走了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爷爷让我捎上那一罐醉枣。“这七棵枣树真是老了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今年才结了半筐枣子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到了他喉咙里发出两声似有似无的叹息声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很轻很轻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却只好装作没有听见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低头快步地走出家门。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还是奶奶送我到村口公路上等车。患气管炎的爷爷不常出门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无论是谁回老家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总是奶奶送出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屋门、院子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一直送到村口。</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一个没有老家的人是没有根的。爷爷和奶奶就像这院中七棵老枣树的根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铁铸石雕的根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屹立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不倒的根。他们用生命培育出的儿女像极了一颗颗晶莹透亮的红枣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所以不论我们的外表多</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鲜亮、滋味多甘甜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依然不能离开这深深扎根地下、已然融入血脉的生命之根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哪怕他们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走了一段崎岖难行的人生路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耗尽了全部心血、力气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只剩下了风烛残年的躯壳。</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奶奶目送我坐上了公交车。汽车缓缓开动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我慢慢地远离了老家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最后消失在我视线里的是奶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奶那顶枣红色的绒线帽。</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我紧紧地捧着那罐醉枣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不禁陶醉在了那浓浓的枣香和深深的思念之中。</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(选文有删改)</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4904004"/>
            <a:chOff x="540000" y="1080000"/>
            <a:chExt cx="8127000" cy="4904004"/>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1.文中插叙“童年打枣”的场景有什么作用?(4分)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2.“唉,这棵枣树也老了!”这句话表达了奶奶怎样的情感?(3分)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3.请赏析文中画线的语句。(6分)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4.本文标题为“枣香醉人”,有人认为也能以“根”为标题,你认可哪一个?请阐明理由。(4分)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5.下列对本文的理解与分析,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A.文章描写雪后乡村的荒凉寒冷,是为了突出爷爷奶奶坚守老家的可贵品质。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B.奶奶说他们很壮实,经常包饺子,这都是为了不让“我”担心,宽慰“我”而说的。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C.文章结尾再次提到了奶奶“那顶枣红色的绒线帽”,首尾呼应,表现了“我”对爷爷奶奶的</a:t>
              </a:r>
              <a:r>
                <a:rPr dirty="0"/>
                <a:t/>
              </a:r>
              <a:br>
                <a:rPr dirty="0"/>
              </a:br>
              <a:r>
                <a:rPr lang="zh-CN" altLang="en-US" sz="1530" kern="0" dirty="0" smtClean="0">
                  <a:solidFill>
                    <a:srgbClr val="000000"/>
                  </a:solidFill>
                  <a:latin typeface="Times New Roman" pitchFamily="65" charset="-122"/>
                  <a:ea typeface="宋体" pitchFamily="65" charset="-122"/>
                </a:rPr>
                <a:t>依依不舍之情。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D.爷爷是个固执的倔老头,跟“我”说话像吵架似的,他“吼”的背后是和奶奶一样的对孙辈</a:t>
              </a:r>
              <a:r>
                <a:rPr dirty="0"/>
                <a:t/>
              </a:r>
              <a:br>
                <a:rPr dirty="0"/>
              </a:br>
              <a:r>
                <a:rPr lang="zh-CN" altLang="en-US" sz="1530" kern="0" dirty="0" smtClean="0">
                  <a:solidFill>
                    <a:srgbClr val="000000"/>
                  </a:solidFill>
                  <a:latin typeface="Times New Roman" pitchFamily="65" charset="-122"/>
                  <a:ea typeface="宋体" pitchFamily="65" charset="-122"/>
                </a:rPr>
                <a:t>的关心体贴。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E.文章在塑造爷爷奶奶形象时运用了细节描写、心理描写、语言描写、肖像描写等手法。</a:t>
              </a:r>
              <a:endParaRPr lang="zh-CN" altLang="en-US" dirty="0"/>
            </a:p>
          </p:txBody>
        </p:sp>
        <p:sp>
          <p:nvSpPr>
            <p:cNvPr id="3" name="TextBox 2"/>
            <p:cNvSpPr txBox="1"/>
            <p:nvPr/>
          </p:nvSpPr>
          <p:spPr>
            <a:xfrm>
              <a:off x="540000" y="527765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6.《枣香醉人》这篇文章引发我们对广受社会关注的“空巢老人”问题的思考,请谈谈你的</a:t>
              </a:r>
              <a:r>
                <a:rPr dirty="0"/>
                <a:t/>
              </a:r>
              <a:br>
                <a:rPr dirty="0"/>
              </a:br>
              <a:r>
                <a:rPr lang="zh-CN" altLang="en-US" sz="1530" kern="0" dirty="0" smtClean="0">
                  <a:solidFill>
                    <a:srgbClr val="000000"/>
                  </a:solidFill>
                  <a:latin typeface="Times New Roman" pitchFamily="65" charset="-122"/>
                  <a:ea typeface="宋体" pitchFamily="65" charset="-122"/>
                </a:rPr>
                <a:t>看法。要求:自选角度,限80~100字。(7分)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回忆童年快乐,表现浓浓亲情,增添生活气息;昔日的热闹,反衬出爷爷奶奶晚年的冷</a:t>
            </a:r>
            <a:r>
              <a:rPr dirty="0"/>
              <a:t/>
            </a:r>
            <a:br>
              <a:rPr dirty="0"/>
            </a:br>
            <a:r>
              <a:rPr lang="zh-CN" altLang="en-US" sz="1530" kern="0" dirty="0" smtClean="0">
                <a:solidFill>
                  <a:srgbClr val="000000"/>
                </a:solidFill>
                <a:latin typeface="Times New Roman" pitchFamily="65" charset="-122"/>
                <a:ea typeface="宋体" pitchFamily="65" charset="-122"/>
              </a:rPr>
              <a:t>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结合文中内容与前后文,用插叙童年的快乐画面与现实形成对比,体会这种对比营造的</a:t>
            </a:r>
            <a:r>
              <a:rPr dirty="0"/>
              <a:t/>
            </a:r>
            <a:br>
              <a:rPr dirty="0"/>
            </a:br>
            <a:r>
              <a:rPr lang="zh-CN" altLang="en-US" sz="1530" kern="0" dirty="0" smtClean="0">
                <a:solidFill>
                  <a:srgbClr val="000000"/>
                </a:solidFill>
                <a:latin typeface="Times New Roman" pitchFamily="65" charset="-122"/>
                <a:ea typeface="宋体" pitchFamily="65" charset="-122"/>
              </a:rPr>
              <a:t>效果。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叹惜枣树的老去,体现了奶奶对老树的深厚感情;奶奶借枣树的老去感慨自己的衰</a:t>
            </a:r>
            <a:r>
              <a:rPr dirty="0"/>
              <a:t/>
            </a:r>
            <a:br>
              <a:rPr dirty="0"/>
            </a:br>
            <a:r>
              <a:rPr lang="zh-CN" altLang="en-US" sz="1530" kern="0" dirty="0" smtClean="0">
                <a:solidFill>
                  <a:srgbClr val="000000"/>
                </a:solidFill>
                <a:latin typeface="Times New Roman" pitchFamily="65" charset="-122"/>
                <a:ea typeface="宋体" pitchFamily="65" charset="-122"/>
              </a:rPr>
              <a:t>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结合前文第四段,明确枣树与两位老人的关系,结合后文第十九、二十段,明确两位老人</a:t>
            </a:r>
            <a:r>
              <a:rPr dirty="0"/>
              <a:t/>
            </a:r>
            <a:br>
              <a:rPr dirty="0"/>
            </a:br>
            <a:r>
              <a:rPr lang="zh-CN" altLang="en-US" sz="1530" kern="0" dirty="0" smtClean="0">
                <a:solidFill>
                  <a:srgbClr val="000000"/>
                </a:solidFill>
                <a:latin typeface="Times New Roman" pitchFamily="65" charset="-122"/>
                <a:ea typeface="宋体" pitchFamily="65" charset="-122"/>
              </a:rPr>
              <a:t>与枣树与时间的关系,不难得出对枣树的感慨,同时也是对自身和时间的感叹。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排比、反复,衬托;句式整齐,语意层进,情感浓烈;借枣树感念爷爷奶奶日复一日的辛</a:t>
            </a:r>
            <a:r>
              <a:rPr dirty="0"/>
              <a:t/>
            </a:r>
            <a:br>
              <a:rPr dirty="0"/>
            </a:br>
            <a:r>
              <a:rPr lang="zh-CN" altLang="en-US" sz="1530" kern="0" dirty="0" smtClean="0">
                <a:solidFill>
                  <a:srgbClr val="000000"/>
                </a:solidFill>
                <a:latin typeface="Times New Roman" pitchFamily="65" charset="-122"/>
                <a:ea typeface="宋体" pitchFamily="65" charset="-122"/>
              </a:rPr>
              <a:t>勤付出,表达了对他们日益衰老的感叹之情。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首先,从修辞手法上赏析,运用排比与反复,增强文章的表达效果。用枣树的特点,结满</a:t>
            </a:r>
            <a:r>
              <a:rPr dirty="0"/>
              <a:t/>
            </a:r>
            <a:br>
              <a:rPr dirty="0"/>
            </a:br>
            <a:r>
              <a:rPr lang="zh-CN" altLang="en-US" sz="1530" kern="0" dirty="0" smtClean="0">
                <a:solidFill>
                  <a:srgbClr val="000000"/>
                </a:solidFill>
                <a:latin typeface="Times New Roman" pitchFamily="65" charset="-122"/>
                <a:ea typeface="宋体" pitchFamily="65" charset="-122"/>
              </a:rPr>
              <a:t>枣子、树皮脱落、果实越来越少衬托出老人的特点,日夜操劳、衰老。其次,体会语句的情感,</a:t>
            </a:r>
            <a:r>
              <a:rPr dirty="0"/>
              <a:t/>
            </a:r>
            <a:br>
              <a:rPr dirty="0"/>
            </a:br>
            <a:r>
              <a:rPr lang="zh-CN" altLang="en-US" sz="1530" kern="0" dirty="0" smtClean="0">
                <a:solidFill>
                  <a:srgbClr val="000000"/>
                </a:solidFill>
                <a:latin typeface="Times New Roman" pitchFamily="65" charset="-122"/>
                <a:ea typeface="宋体" pitchFamily="65" charset="-122"/>
              </a:rPr>
              <a:t>由老人日夜操劳同时也日渐衰老的现实,引发作者的情感。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(示例1)枣香醉人:“枣”是情感寄托物;“枣香醉人”实际是亲情“醉”人,有助于表</a:t>
            </a:r>
            <a:r>
              <a:rPr dirty="0"/>
              <a:t/>
            </a:r>
            <a:br>
              <a:rPr dirty="0"/>
            </a:br>
            <a:r>
              <a:rPr lang="zh-CN" altLang="en-US" sz="1530" kern="0" dirty="0" smtClean="0">
                <a:solidFill>
                  <a:srgbClr val="000000"/>
                </a:solidFill>
                <a:latin typeface="Times New Roman" pitchFamily="65" charset="-122"/>
                <a:ea typeface="宋体" pitchFamily="65" charset="-122"/>
              </a:rPr>
              <a:t>现文章主题;文章以“醉枣”起,以“醉枣”结,首尾呼应。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(示例2)根:“根”是文章的主题思想所在;“没有老家的人是没有根的”;老房、老树、老人</a:t>
            </a:r>
            <a:r>
              <a:rPr dirty="0"/>
              <a:t/>
            </a:r>
            <a:br>
              <a:rPr dirty="0"/>
            </a:br>
            <a:r>
              <a:rPr lang="zh-CN" altLang="en-US" sz="1530" kern="0" dirty="0" smtClean="0">
                <a:solidFill>
                  <a:srgbClr val="000000"/>
                </a:solidFill>
                <a:latin typeface="Times New Roman" pitchFamily="65" charset="-122"/>
                <a:ea typeface="宋体" pitchFamily="65" charset="-122"/>
              </a:rPr>
              <a:t>构成“我”的生命之根和精神依托。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无论认可哪一种观点,首先都应准确、鲜明地表明态度。选择原标题应明确“枣香”</a:t>
            </a:r>
            <a:r>
              <a:rPr dirty="0"/>
              <a:t/>
            </a:r>
            <a:br>
              <a:rPr dirty="0"/>
            </a:br>
            <a:r>
              <a:rPr lang="zh-CN" altLang="en-US" sz="1530" kern="0" dirty="0" smtClean="0">
                <a:solidFill>
                  <a:srgbClr val="000000"/>
                </a:solidFill>
                <a:latin typeface="Times New Roman" pitchFamily="65" charset="-122"/>
                <a:ea typeface="宋体" pitchFamily="65" charset="-122"/>
              </a:rPr>
              <a:t>是贯穿全文的线索,在首尾两次出现达到的表达效果。结合文本相关内容赏析,“醉人”的不</a:t>
            </a:r>
            <a:r>
              <a:rPr dirty="0"/>
              <a:t/>
            </a:r>
            <a:br>
              <a:rPr dirty="0"/>
            </a:br>
            <a:r>
              <a:rPr lang="zh-CN" altLang="en-US" sz="1530" kern="0" dirty="0" smtClean="0">
                <a:solidFill>
                  <a:srgbClr val="000000"/>
                </a:solidFill>
                <a:latin typeface="Times New Roman" pitchFamily="65" charset="-122"/>
                <a:ea typeface="宋体" pitchFamily="65" charset="-122"/>
              </a:rPr>
              <a:t>仅仅是醉枣的香气,更是两位老人对自己的深深的关爱与对“我”的影响。选择“根”为标</a:t>
            </a:r>
            <a:r>
              <a:rPr dirty="0"/>
              <a:t/>
            </a:r>
            <a:br>
              <a:rPr dirty="0"/>
            </a:br>
            <a:r>
              <a:rPr lang="zh-CN" altLang="en-US" sz="1530" kern="0" dirty="0" smtClean="0">
                <a:solidFill>
                  <a:srgbClr val="000000"/>
                </a:solidFill>
                <a:latin typeface="Times New Roman" pitchFamily="65" charset="-122"/>
                <a:ea typeface="宋体" pitchFamily="65" charset="-122"/>
              </a:rPr>
              <a:t>题应明确“根”是一种象征。“不就图你们有个根,有个老家吗?” “没有老家的人是没有</a:t>
            </a:r>
            <a:r>
              <a:rPr dirty="0"/>
              <a:t/>
            </a:r>
            <a:br>
              <a:rPr dirty="0"/>
            </a:br>
            <a:r>
              <a:rPr lang="zh-CN" altLang="en-US" sz="1530" kern="0" dirty="0" smtClean="0">
                <a:solidFill>
                  <a:srgbClr val="000000"/>
                </a:solidFill>
                <a:latin typeface="Times New Roman" pitchFamily="65" charset="-122"/>
                <a:ea typeface="宋体" pitchFamily="65" charset="-122"/>
              </a:rPr>
              <a:t>根的。”将根与老家联系在一起,分析理解老家、老人、老树在作者情感中的地位。两种观</a:t>
            </a:r>
            <a:r>
              <a:rPr dirty="0"/>
              <a:t/>
            </a:r>
            <a:br>
              <a:rPr dirty="0"/>
            </a:br>
            <a:r>
              <a:rPr lang="zh-CN" altLang="en-US" sz="1530" kern="0" dirty="0" smtClean="0">
                <a:solidFill>
                  <a:srgbClr val="000000"/>
                </a:solidFill>
                <a:latin typeface="Times New Roman" pitchFamily="65" charset="-122"/>
                <a:ea typeface="宋体" pitchFamily="65" charset="-122"/>
              </a:rPr>
              <a:t>点只要言之成理即可,注意不要脱离文章进行分析。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AE　A.“是为了突出爷爷奶奶坚守老家的可贵品质”错误,应是通过奶奶在寒风中</a:t>
            </a:r>
            <a:r>
              <a:rPr dirty="0"/>
              <a:t/>
            </a:r>
            <a:br>
              <a:rPr dirty="0"/>
            </a:br>
            <a:r>
              <a:rPr lang="zh-CN" altLang="en-US" sz="1530" kern="0" dirty="0" smtClean="0">
                <a:solidFill>
                  <a:srgbClr val="000000"/>
                </a:solidFill>
                <a:latin typeface="Times New Roman" pitchFamily="65" charset="-122"/>
                <a:ea typeface="宋体" pitchFamily="65" charset="-122"/>
              </a:rPr>
              <a:t>的等待,突出两位老人对“我”的关爱。E.塑造爷爷奶奶形象时没有用到心理描写。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示例</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中国人的家庭观念历来浓厚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因此“空巢老人”问题还应通过传统的家庭养</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老方式解决。在物质生活高度发展的今天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老人更看重的是心灵的慰藉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所以家人的关爱、亲</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情的温暖才是抚慰老人孤寂内心的灵丹妙药。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(示例2)“空巢老人”问题不单是家庭问题,更是严峻的社会问题。社会应承担起更多的责任,</a:t>
            </a:r>
            <a:r>
              <a:rPr dirty="0"/>
              <a:t/>
            </a:r>
            <a:br>
              <a:rPr dirty="0"/>
            </a:br>
            <a:r>
              <a:rPr lang="zh-CN" altLang="en-US" sz="1530" kern="0" dirty="0" smtClean="0">
                <a:solidFill>
                  <a:srgbClr val="000000"/>
                </a:solidFill>
                <a:latin typeface="Times New Roman" pitchFamily="65" charset="-122"/>
                <a:ea typeface="宋体" pitchFamily="65" charset="-122"/>
              </a:rPr>
              <a:t>帮助“空巢老人”排解内心的孤独,重新树立独立生活的自信。社会的力量让老人能够找到</a:t>
            </a:r>
            <a:r>
              <a:rPr dirty="0"/>
              <a:t/>
            </a:r>
            <a:br>
              <a:rPr dirty="0"/>
            </a:br>
            <a:r>
              <a:rPr lang="zh-CN" altLang="en-US" sz="1530" kern="0" dirty="0" smtClean="0">
                <a:solidFill>
                  <a:srgbClr val="000000"/>
                </a:solidFill>
                <a:latin typeface="Times New Roman" pitchFamily="65" charset="-122"/>
                <a:ea typeface="宋体" pitchFamily="65" charset="-122"/>
              </a:rPr>
              <a:t>更多家庭之外的快乐,让老人空巢不空心。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可选角度:个人、家庭、社会、政府,伦理、道德、法律,等等。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内容上要围绕“空巢老人”这一问题展开,要有自己的观点,观点要鲜明清晰,表达要简</a:t>
            </a:r>
            <a:r>
              <a:rPr dirty="0"/>
              <a:t/>
            </a:r>
            <a:br>
              <a:rPr dirty="0"/>
            </a:br>
            <a:r>
              <a:rPr lang="zh-CN" altLang="en-US" sz="1530" kern="0" dirty="0" smtClean="0">
                <a:solidFill>
                  <a:srgbClr val="000000"/>
                </a:solidFill>
                <a:latin typeface="Times New Roman" pitchFamily="65" charset="-122"/>
                <a:ea typeface="宋体" pitchFamily="65" charset="-122"/>
              </a:rPr>
              <a:t>明得体(字数限制),逻辑要严密。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十五、(2014福建,&lt;甲&gt;13—15,15分)阅读下面的文字,完成1—3题。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祖　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农 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祖屋,是我内心深处最鲜活的那一处,秘不示人,只怕她遭了风雨的侵蚀,抑或因晾在空气下而</a:t>
            </a:r>
            <a:r>
              <a:t/>
            </a:r>
            <a:br/>
            <a:r>
              <a:rPr lang="zh-CN" altLang="en-US" sz="1530" kern="0" dirty="0" smtClean="0">
                <a:solidFill>
                  <a:srgbClr val="000000"/>
                </a:solidFill>
                <a:latin typeface="Times New Roman" pitchFamily="65" charset="-122"/>
                <a:ea typeface="宋体" pitchFamily="65" charset="-122"/>
              </a:rPr>
              <a:t>变质。在我心中,她由高大到矮小,由缤纷到简单,由喧嚣到沉寂,到后来一直缩进我的梦里,晶</a:t>
            </a:r>
            <a:r>
              <a:t/>
            </a:r>
            <a:br/>
            <a:r>
              <a:rPr lang="zh-CN" altLang="en-US" sz="1530" kern="0" dirty="0" smtClean="0">
                <a:solidFill>
                  <a:srgbClr val="000000"/>
                </a:solidFill>
                <a:latin typeface="Times New Roman" pitchFamily="65" charset="-122"/>
                <a:ea typeface="宋体" pitchFamily="65" charset="-122"/>
              </a:rPr>
              <a:t>莹成了枕边的一颗泪珠。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在很长的时间里,祖屋是我的整个世界。或许是自第一次睁开眼睛,我便开始了探寻祖屋的秘</a:t>
            </a:r>
            <a:r>
              <a:t/>
            </a:r>
            <a:br/>
            <a:r>
              <a:rPr lang="zh-CN" altLang="en-US" sz="1530" kern="0" dirty="0" smtClean="0">
                <a:solidFill>
                  <a:srgbClr val="000000"/>
                </a:solidFill>
                <a:latin typeface="Times New Roman" pitchFamily="65" charset="-122"/>
                <a:ea typeface="宋体" pitchFamily="65" charset="-122"/>
              </a:rPr>
              <a:t>密。接下来,便用小小的身躯,摸爬丈量着这个宅院</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祖屋的大门朝东南。所谓的大门,只是一个枝条编成的柴扉而已,柴扉上钉着小扣,上着一把几</a:t>
            </a:r>
            <a:r>
              <a:t/>
            </a:r>
            <a:br/>
            <a:r>
              <a:rPr lang="zh-CN" altLang="en-US" sz="1530" kern="0" dirty="0" smtClean="0">
                <a:solidFill>
                  <a:srgbClr val="000000"/>
                </a:solidFill>
                <a:latin typeface="Times New Roman" pitchFamily="65" charset="-122"/>
                <a:ea typeface="宋体" pitchFamily="65" charset="-122"/>
              </a:rPr>
              <a:t>乎锈透了的老锁,其实只是做做样子。主屋是三间西屋,石头砌垒的底层墙上,土坯一直到顶,</a:t>
            </a:r>
            <a:r>
              <a:t/>
            </a:r>
            <a:br/>
            <a:r>
              <a:rPr lang="zh-CN" altLang="en-US" sz="1530" kern="0" dirty="0" smtClean="0">
                <a:solidFill>
                  <a:srgbClr val="000000"/>
                </a:solidFill>
                <a:latin typeface="Times New Roman" pitchFamily="65" charset="-122"/>
                <a:ea typeface="宋体" pitchFamily="65" charset="-122"/>
              </a:rPr>
              <a:t>其上是用厚厚的黄草拍成的蓑衣似的草屋脊。正屋用细泥糊就的外墙面,被风雨侵蚀,一条条</a:t>
            </a:r>
            <a:r>
              <a:t/>
            </a:r>
            <a:br/>
            <a:r>
              <a:rPr lang="zh-CN" altLang="en-US" sz="1530" kern="0" dirty="0" smtClean="0">
                <a:solidFill>
                  <a:srgbClr val="000000"/>
                </a:solidFill>
                <a:latin typeface="Times New Roman" pitchFamily="65" charset="-122"/>
                <a:ea typeface="宋体" pitchFamily="65" charset="-122"/>
              </a:rPr>
              <a:t>的细槽沟和窄缝遍布其上,斑驳着岁月的手艺。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祖屋中,正正当当四平八稳地摆着一张八仙桌。记事起,就觉得爷爷除去到院里纳凉、到地里</a:t>
            </a:r>
            <a:r>
              <a:t/>
            </a:r>
            <a:br/>
            <a:r>
              <a:rPr lang="zh-CN" altLang="en-US" sz="1530" kern="0" dirty="0" smtClean="0">
                <a:solidFill>
                  <a:srgbClr val="000000"/>
                </a:solidFill>
                <a:latin typeface="Times New Roman" pitchFamily="65" charset="-122"/>
                <a:ea typeface="宋体" pitchFamily="65" charset="-122"/>
              </a:rPr>
              <a:t>干活之外,从来没有离开过这桌子右边——也被我们称为“上首”——他那把椅子。每年除</a:t>
            </a:r>
            <a:endParaRPr lang="zh-CN" altLang="en-US"/>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夕夜,总是这样一幅场景:爷爷稳坐上首,爸爸、叔叔、哥哥、我和堂弟则围桌而坐,相互让</a:t>
            </a:r>
            <a:r>
              <a:t/>
            </a:r>
            <a:br/>
            <a:r>
              <a:rPr lang="zh-CN" altLang="en-US" sz="1530" kern="0" dirty="0" smtClean="0">
                <a:solidFill>
                  <a:srgbClr val="000000"/>
                </a:solidFill>
                <a:latin typeface="Times New Roman" pitchFamily="65" charset="-122"/>
                <a:ea typeface="宋体" pitchFamily="65" charset="-122"/>
              </a:rPr>
              <a:t>菜、敬酒、劝酒,奶奶则带着她的儿媳们张罗忙活。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大桌子的旁边,是在农村被称为“憋来气”的土炉子,也是我印象里最暖的所在。冬天里,往炉</a:t>
            </a:r>
            <a:r>
              <a:t/>
            </a:r>
            <a:br/>
            <a:r>
              <a:rPr lang="zh-CN" altLang="en-US" sz="1530" kern="0" dirty="0" smtClean="0">
                <a:solidFill>
                  <a:srgbClr val="000000"/>
                </a:solidFill>
                <a:latin typeface="Times New Roman" pitchFamily="65" charset="-122"/>
                <a:ea typeface="宋体" pitchFamily="65" charset="-122"/>
              </a:rPr>
              <a:t>边一凑,仿佛冻透了的手脚、冻得通红的鼻头和接近透明的耳朵瞬间被暖了过来,有时接过奶</a:t>
            </a:r>
            <a:r>
              <a:t/>
            </a:r>
            <a:br/>
            <a:r>
              <a:rPr lang="zh-CN" altLang="en-US" sz="1530" kern="0" dirty="0" smtClean="0">
                <a:solidFill>
                  <a:srgbClr val="000000"/>
                </a:solidFill>
                <a:latin typeface="Times New Roman" pitchFamily="65" charset="-122"/>
                <a:ea typeface="宋体" pitchFamily="65" charset="-122"/>
              </a:rPr>
              <a:t>奶递来的煎饼,贴在炉壁上一烤,一股香气便悄悄弥漫开来。那被土炉子烙得焦黄的煎饼,至今</a:t>
            </a:r>
            <a:r>
              <a:t/>
            </a:r>
            <a:br/>
            <a:r>
              <a:rPr lang="zh-CN" altLang="en-US" sz="1530" kern="0" dirty="0" smtClean="0">
                <a:solidFill>
                  <a:srgbClr val="000000"/>
                </a:solidFill>
                <a:latin typeface="Times New Roman" pitchFamily="65" charset="-122"/>
                <a:ea typeface="宋体" pitchFamily="65" charset="-122"/>
              </a:rPr>
              <a:t>烙在我的脑海里,抠都抠不掉</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呼吸着祖屋院子里几代人呼吸过的空气,踩着院子里叠了无数摞的几代人的脚印,我渐渐长</a:t>
            </a:r>
            <a:r>
              <a:t/>
            </a:r>
            <a:br/>
            <a:r>
              <a:rPr lang="zh-CN" altLang="en-US" sz="1530" kern="0" dirty="0" smtClean="0">
                <a:solidFill>
                  <a:srgbClr val="000000"/>
                </a:solidFill>
                <a:latin typeface="Times New Roman" pitchFamily="65" charset="-122"/>
                <a:ea typeface="宋体" pitchFamily="65" charset="-122"/>
              </a:rPr>
              <a:t>大。祖屋却总是一副老成持重的模样。看起来同样一成不变的,是屋檐下的那个燕子窝。小</a:t>
            </a:r>
            <a:r>
              <a:t/>
            </a:r>
            <a:br/>
            <a:r>
              <a:rPr lang="zh-CN" altLang="en-US" sz="1530" kern="0" dirty="0" smtClean="0">
                <a:solidFill>
                  <a:srgbClr val="000000"/>
                </a:solidFill>
                <a:latin typeface="Times New Roman" pitchFamily="65" charset="-122"/>
                <a:ea typeface="宋体" pitchFamily="65" charset="-122"/>
              </a:rPr>
              <a:t>学时,有一次放学回来,我同忙碌着的燕子有过一次对话,刚刚北归的它,身上还附着南方的暖</a:t>
            </a:r>
            <a:r>
              <a:t/>
            </a:r>
            <a:br/>
            <a:r>
              <a:rPr lang="zh-CN" altLang="en-US" sz="1530" kern="0" dirty="0" smtClean="0">
                <a:solidFill>
                  <a:srgbClr val="000000"/>
                </a:solidFill>
                <a:latin typeface="Times New Roman" pitchFamily="65" charset="-122"/>
                <a:ea typeface="宋体" pitchFamily="65" charset="-122"/>
              </a:rPr>
              <a:t>意。我对燕子说,“佐罗先生,你好”,燕子瞅着我发愣,看来这家伙健忘,过了个冬天就把老朋</a:t>
            </a:r>
            <a:r>
              <a:t/>
            </a:r>
            <a:br/>
            <a:r>
              <a:rPr lang="zh-CN" altLang="en-US" sz="1530" kern="0" dirty="0" smtClean="0">
                <a:solidFill>
                  <a:srgbClr val="000000"/>
                </a:solidFill>
                <a:latin typeface="Times New Roman" pitchFamily="65" charset="-122"/>
                <a:ea typeface="宋体" pitchFamily="65" charset="-122"/>
              </a:rPr>
              <a:t>友给忘了,“它不是你那只燕子了,这是它孩子,我认得”,奶奶在一旁边喂着鸡边对我说。噢,</a:t>
            </a:r>
            <a:r>
              <a:t/>
            </a:r>
            <a:br/>
            <a:r>
              <a:rPr lang="zh-CN" altLang="en-US" sz="1530" kern="0" dirty="0" smtClean="0">
                <a:solidFill>
                  <a:srgbClr val="000000"/>
                </a:solidFill>
                <a:latin typeface="Times New Roman" pitchFamily="65" charset="-122"/>
                <a:ea typeface="宋体" pitchFamily="65" charset="-122"/>
              </a:rPr>
              <a:t>原来也是在变的。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那时候,无论上学还是上班,在外面游荡累了,总要回祖屋住上几天。每到清晨,爷爷奶奶便会</a:t>
            </a:r>
            <a:r>
              <a:t/>
            </a:r>
            <a:br/>
            <a:r>
              <a:rPr lang="zh-CN" altLang="en-US" sz="1530" kern="0" dirty="0" smtClean="0">
                <a:solidFill>
                  <a:srgbClr val="000000"/>
                </a:solidFill>
                <a:latin typeface="Times New Roman" pitchFamily="65" charset="-122"/>
                <a:ea typeface="宋体" pitchFamily="65" charset="-122"/>
              </a:rPr>
              <a:t>在院子里说起话来。有时是催我们起床,有时则是云彩啦天气啦一些无关紧要的事情——原</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43656"/>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一、(2018天津,16—19,21分)阅读下面的文章,完成1—4题。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虹关何处落徽墨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石红许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在冬天,在春天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为了寻找一截久违的徽墨,我孑然一人蹀躞在虹关</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墨染了一样的旧弄堂</a:t>
            </a:r>
            <a:r>
              <a:rPr dirty="0"/>
              <a:t/>
            </a:r>
            <a:br>
              <a:rPr dirty="0"/>
            </a:br>
            <a:r>
              <a:rPr lang="zh-CN" altLang="en-US" sz="1530" kern="0" dirty="0" smtClean="0">
                <a:solidFill>
                  <a:srgbClr val="000000"/>
                </a:solidFill>
                <a:latin typeface="Times New Roman" pitchFamily="65" charset="-122"/>
                <a:ea typeface="宋体" pitchFamily="65" charset="-122"/>
              </a:rPr>
              <a:t>里,闯进一栋又一栋装满了故事的深宅老院。我安慰自己,哪怕是能遇见寸许徽墨,也心满意</a:t>
            </a:r>
            <a:r>
              <a:rPr dirty="0"/>
              <a:t/>
            </a:r>
            <a:br>
              <a:rPr dirty="0"/>
            </a:br>
            <a:r>
              <a:rPr lang="zh-CN" altLang="en-US" sz="1530" kern="0" dirty="0" smtClean="0">
                <a:solidFill>
                  <a:srgbClr val="000000"/>
                </a:solidFill>
                <a:latin typeface="Times New Roman" pitchFamily="65" charset="-122"/>
                <a:ea typeface="宋体" pitchFamily="65" charset="-122"/>
              </a:rPr>
              <a:t>足。行走在虹关,我一次又一次向墨的深处挺进,去追寻墨的风月身影。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婺源一文友善意地提醒我,虹关徽墨以及制作徽墨的人很难找了,你这样没有目的地寻找,不啻</a:t>
            </a:r>
            <a:r>
              <a:rPr dirty="0"/>
              <a:t/>
            </a:r>
            <a:br>
              <a:rPr dirty="0"/>
            </a:br>
            <a:r>
              <a:rPr lang="zh-CN" altLang="en-US" sz="1530" kern="0" dirty="0" smtClean="0">
                <a:solidFill>
                  <a:srgbClr val="000000"/>
                </a:solidFill>
                <a:latin typeface="Times New Roman" pitchFamily="65" charset="-122"/>
                <a:ea typeface="宋体" pitchFamily="65" charset="-122"/>
              </a:rPr>
              <a:t>于白费心神徒劳无功。我不甘心,相信在虹关的后人中一定还有人掌握了徽墨制作技艺,他们</a:t>
            </a:r>
            <a:r>
              <a:rPr dirty="0"/>
              <a:t/>
            </a:r>
            <a:br>
              <a:rPr dirty="0"/>
            </a:br>
            <a:r>
              <a:rPr lang="zh-CN" altLang="en-US" sz="1530" kern="0" dirty="0" smtClean="0">
                <a:solidFill>
                  <a:srgbClr val="000000"/>
                </a:solidFill>
                <a:latin typeface="Times New Roman" pitchFamily="65" charset="-122"/>
                <a:ea typeface="宋体" pitchFamily="65" charset="-122"/>
              </a:rPr>
              <a:t>会告诉我很多关于徽墨的记忆。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欣慰的是,季节扯起的丹青屏风里,总有一棵需十余个大人合抱的千年古樟,华盖如伞,累了,就</a:t>
            </a:r>
            <a:r>
              <a:rPr dirty="0"/>
              <a:t/>
            </a:r>
            <a:br>
              <a:rPr dirty="0"/>
            </a:br>
            <a:r>
              <a:rPr lang="zh-CN" altLang="en-US" sz="1530" kern="0" dirty="0" smtClean="0">
                <a:solidFill>
                  <a:srgbClr val="000000"/>
                </a:solidFill>
                <a:latin typeface="Times New Roman" pitchFamily="65" charset="-122"/>
                <a:ea typeface="宋体" pitchFamily="65" charset="-122"/>
              </a:rPr>
              <a:t>在树下坐一坐,仰望绵延浙岭,聆听“吴楚分源”的回声。穿村而过的浙源水、徽饶古道在炊</a:t>
            </a:r>
            <a:r>
              <a:rPr dirty="0"/>
              <a:t/>
            </a:r>
            <a:br>
              <a:rPr dirty="0"/>
            </a:br>
            <a:r>
              <a:rPr lang="zh-CN" altLang="en-US" sz="1530" kern="0" dirty="0" smtClean="0">
                <a:solidFill>
                  <a:srgbClr val="000000"/>
                </a:solidFill>
                <a:latin typeface="Times New Roman" pitchFamily="65" charset="-122"/>
                <a:ea typeface="宋体" pitchFamily="65" charset="-122"/>
              </a:rPr>
              <a:t>烟袅袅里把日常琐碎的生活串成一幅恬谧幽静的水墨画,人在画中,画在人中,昔日贩夫走卒、</a:t>
            </a:r>
            <a:r>
              <a:rPr dirty="0"/>
              <a:t/>
            </a:r>
            <a:br>
              <a:rPr dirty="0"/>
            </a:br>
            <a:r>
              <a:rPr lang="zh-CN" altLang="en-US" sz="1530" kern="0" dirty="0" smtClean="0">
                <a:solidFill>
                  <a:srgbClr val="000000"/>
                </a:solidFill>
                <a:latin typeface="Times New Roman" pitchFamily="65" charset="-122"/>
                <a:ea typeface="宋体" pitchFamily="65" charset="-122"/>
              </a:rPr>
              <a:t>野老道者的身影渐行渐远在徽墨涂抹的山水间,一丝淡淡的忧伤悄然在心里泛浮,随着雨滴从</a:t>
            </a:r>
            <a:endParaRPr lang="zh-CN" altLang="en-US" dirty="0"/>
          </a:p>
        </p:txBody>
      </p:sp>
      <p:sp>
        <p:nvSpPr>
          <p:cNvPr id="3" name="TextBox 11"/>
          <p:cNvSpPr txBox="1"/>
          <p:nvPr/>
        </p:nvSpPr>
        <p:spPr>
          <a:xfrm>
            <a:off x="2519712" y="1062815"/>
            <a:ext cx="4445448"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来他们只是需要一个话头来打破这农家院的寂静罢了。早上飘荡在祖屋院里或高或低的说</a:t>
            </a:r>
            <a:r>
              <a:rPr dirty="0"/>
              <a:t/>
            </a:r>
            <a:br>
              <a:rPr dirty="0"/>
            </a:br>
            <a:r>
              <a:rPr lang="zh-CN" altLang="en-US" sz="1530" kern="0" dirty="0" smtClean="0">
                <a:solidFill>
                  <a:srgbClr val="000000"/>
                </a:solidFill>
                <a:latin typeface="Times New Roman" pitchFamily="65" charset="-122"/>
                <a:ea typeface="宋体" pitchFamily="65" charset="-122"/>
              </a:rPr>
              <a:t>话声,或许是我所有关于故乡的记忆中最难割舍的情愫。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后来,没有了人气养着的祖屋,再也打不起一点点精神来。就像当年我的祖父,坐在他那把咯吱</a:t>
            </a:r>
            <a:r>
              <a:rPr dirty="0"/>
              <a:t/>
            </a:r>
            <a:br>
              <a:rPr dirty="0"/>
            </a:br>
            <a:r>
              <a:rPr lang="zh-CN" altLang="en-US" sz="1530" kern="0" dirty="0" smtClean="0">
                <a:solidFill>
                  <a:srgbClr val="000000"/>
                </a:solidFill>
                <a:latin typeface="Times New Roman" pitchFamily="65" charset="-122"/>
                <a:ea typeface="宋体" pitchFamily="65" charset="-122"/>
              </a:rPr>
              <a:t>作响的躺椅上,到最后老得连眼皮都不愿眨一下。没有悬念,一切都抵御不了岁月的磨洗。我</a:t>
            </a:r>
            <a:r>
              <a:rPr dirty="0"/>
              <a:t/>
            </a:r>
            <a:br>
              <a:rPr dirty="0"/>
            </a:br>
            <a:r>
              <a:rPr lang="zh-CN" altLang="en-US" sz="1530" kern="0" dirty="0" smtClean="0">
                <a:solidFill>
                  <a:srgbClr val="000000"/>
                </a:solidFill>
                <a:latin typeface="Times New Roman" pitchFamily="65" charset="-122"/>
                <a:ea typeface="宋体" pitchFamily="65" charset="-122"/>
              </a:rPr>
              <a:t>的祖屋,虽然拼命挣扎着力图站直身子,拼命挣扎着不被风雨剥去最后一层外衣,拼命挣扎着给</a:t>
            </a:r>
            <a:r>
              <a:rPr dirty="0"/>
              <a:t/>
            </a:r>
            <a:br>
              <a:rPr dirty="0"/>
            </a:br>
            <a:r>
              <a:rPr lang="zh-CN" altLang="en-US" sz="1530" kern="0" dirty="0" smtClean="0">
                <a:solidFill>
                  <a:srgbClr val="000000"/>
                </a:solidFill>
                <a:latin typeface="Times New Roman" pitchFamily="65" charset="-122"/>
                <a:ea typeface="宋体" pitchFamily="65" charset="-122"/>
              </a:rPr>
              <a:t>这个院落和世界留下最后一点记忆,但在一个风雨之夜,最终还是轰然倒下——这当然是父亲</a:t>
            </a:r>
            <a:r>
              <a:rPr dirty="0"/>
              <a:t/>
            </a:r>
            <a:br>
              <a:rPr dirty="0"/>
            </a:br>
            <a:r>
              <a:rPr lang="zh-CN" altLang="en-US" sz="1530" kern="0" dirty="0" smtClean="0">
                <a:solidFill>
                  <a:srgbClr val="000000"/>
                </a:solidFill>
                <a:latin typeface="Times New Roman" pitchFamily="65" charset="-122"/>
                <a:ea typeface="宋体" pitchFamily="65" charset="-122"/>
              </a:rPr>
              <a:t>后来告诉我的。若干年下来,我觉得那轰然倒下的身影,一直实实在在地压在我心上。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现在,站在已无往日印迹的祖屋的院子里,思绪纷扬。一阵从岁月深处的角落里吹来的风,抚着</a:t>
            </a:r>
            <a:r>
              <a:rPr dirty="0"/>
              <a:t/>
            </a:r>
            <a:br>
              <a:rPr dirty="0"/>
            </a:br>
            <a:r>
              <a:rPr lang="zh-CN" altLang="en-US" sz="1530" kern="0" dirty="0" smtClean="0">
                <a:solidFill>
                  <a:srgbClr val="000000"/>
                </a:solidFill>
                <a:latin typeface="Times New Roman" pitchFamily="65" charset="-122"/>
                <a:ea typeface="宋体" pitchFamily="65" charset="-122"/>
              </a:rPr>
              <a:t>我的耳朵,轻轻告诉我:“</a:t>
            </a:r>
            <a:r>
              <a:rPr lang="zh-CN" altLang="en-US" sz="1530" u="sng" kern="0" dirty="0" smtClean="0">
                <a:solidFill>
                  <a:srgbClr val="000000"/>
                </a:solidFill>
                <a:latin typeface="Times New Roman" pitchFamily="65" charset="-122"/>
                <a:ea typeface="宋体" pitchFamily="65" charset="-122"/>
              </a:rPr>
              <a:t>她也经常思念过去</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(摘编自《人民日报》2013年7月13日)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下列对作品的概括与分析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a:t>
            </a: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祖屋深藏在“我”的内心深处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我”担心“她”被侵蚀或变质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祖屋曾是“我”的整个世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她”陪伴着“我”长大。</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一个枝条编成的柴扉”“石头砌垒的底层墙”“厚厚的黄草拍成的蓑衣似的草屋脊”</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写出了祖屋的简朴、雅致与厚重。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C.文中写祖屋里的八仙桌及发生在它周围的生活片段,点明“爷爷”在祖屋中的中心地位,表</a:t>
            </a:r>
            <a:r>
              <a:rPr dirty="0"/>
              <a:t/>
            </a:r>
            <a:br>
              <a:rPr dirty="0"/>
            </a:br>
            <a:r>
              <a:rPr lang="zh-CN" altLang="en-US" sz="1530" kern="0" dirty="0" smtClean="0">
                <a:solidFill>
                  <a:srgbClr val="000000"/>
                </a:solidFill>
                <a:latin typeface="Times New Roman" pitchFamily="65" charset="-122"/>
                <a:ea typeface="宋体" pitchFamily="65" charset="-122"/>
              </a:rPr>
              <a:t>现了“我”家的和乐融洽。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D.祖屋里的“土炉子”是“我”记忆中最温暖的地方,它既可取暖又可烙饼,用它烙的煎饼,深</a:t>
            </a:r>
            <a:r>
              <a:rPr dirty="0"/>
              <a:t/>
            </a:r>
            <a:br>
              <a:rPr dirty="0"/>
            </a:br>
            <a:r>
              <a:rPr lang="zh-CN" altLang="en-US" sz="1530" kern="0" dirty="0" smtClean="0">
                <a:solidFill>
                  <a:srgbClr val="000000"/>
                </a:solidFill>
                <a:latin typeface="Times New Roman" pitchFamily="65" charset="-122"/>
                <a:ea typeface="宋体" pitchFamily="65" charset="-122"/>
              </a:rPr>
              <a:t>深地印在“我”的脑海里。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E.文章生动描绘了祖屋形象,突出“她”的可亲可爱,借此强调“她”是“我”的精神支柱,</a:t>
            </a:r>
            <a:r>
              <a:rPr dirty="0"/>
              <a:t/>
            </a:r>
            <a:br>
              <a:rPr dirty="0"/>
            </a:br>
            <a:r>
              <a:rPr lang="zh-CN" altLang="en-US" sz="1530" kern="0" dirty="0" smtClean="0">
                <a:solidFill>
                  <a:srgbClr val="000000"/>
                </a:solidFill>
                <a:latin typeface="Times New Roman" pitchFamily="65" charset="-122"/>
                <a:ea typeface="宋体" pitchFamily="65" charset="-122"/>
              </a:rPr>
              <a:t>“她”的倒塌令“我”失魂落魄。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2.文中借“燕子窝”表达了“我”的什么情感?请简要说明。(4分)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3.请根据文本,探析“她也经常思念过去”这句话的含意。(6分)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B.“雅致与厚重”不正确,“柴扉”“石头墙”“草屋脊”只能体现出祖屋的</a:t>
            </a:r>
            <a:r>
              <a:rPr dirty="0"/>
              <a:t/>
            </a:r>
            <a:br>
              <a:rPr dirty="0"/>
            </a:br>
            <a:r>
              <a:rPr lang="zh-CN" altLang="en-US" sz="1530" kern="0" dirty="0" smtClean="0">
                <a:solidFill>
                  <a:srgbClr val="000000"/>
                </a:solidFill>
                <a:latin typeface="Times New Roman" pitchFamily="65" charset="-122"/>
                <a:ea typeface="宋体" pitchFamily="65" charset="-122"/>
              </a:rPr>
              <a:t>简朴。E.“‘她’的倒塌令‘我’失魂落魄”不正确,从文中特别是第一段、第八段、第九</a:t>
            </a:r>
            <a:r>
              <a:rPr dirty="0"/>
              <a:t/>
            </a:r>
            <a:br>
              <a:rPr dirty="0"/>
            </a:br>
            <a:r>
              <a:rPr lang="zh-CN" altLang="en-US" sz="1530" kern="0" dirty="0" smtClean="0">
                <a:solidFill>
                  <a:srgbClr val="000000"/>
                </a:solidFill>
                <a:latin typeface="Times New Roman" pitchFamily="65" charset="-122"/>
                <a:ea typeface="宋体" pitchFamily="65" charset="-122"/>
              </a:rPr>
              <a:t>段相关内容来看,祖屋的倒塌让“我”非常伤感,让“我”常常由祖屋而怀想过去的岁月和生</a:t>
            </a:r>
            <a:r>
              <a:rPr dirty="0"/>
              <a:t/>
            </a:r>
            <a:br>
              <a:rPr dirty="0"/>
            </a:br>
            <a:r>
              <a:rPr lang="zh-CN" altLang="en-US" sz="1530" kern="0" dirty="0" smtClean="0">
                <a:solidFill>
                  <a:srgbClr val="000000"/>
                </a:solidFill>
                <a:latin typeface="Times New Roman" pitchFamily="65" charset="-122"/>
                <a:ea typeface="宋体" pitchFamily="65" charset="-122"/>
              </a:rPr>
              <a:t>活,说“失魂落魄”则言过其实。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①对祖屋的依恋,对祖屋及其中人与事物的怀念;②对祖屋始终如一的挚爱。</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祖屋院子里有“几代人呼吸过的空气”,有“几代人的脚印”,“我”对祖屋、对在祖</a:t>
            </a:r>
            <a:r>
              <a:rPr dirty="0"/>
              <a:t/>
            </a:r>
            <a:br>
              <a:rPr dirty="0"/>
            </a:br>
            <a:r>
              <a:rPr lang="zh-CN" altLang="en-US" sz="1530" kern="0" dirty="0" smtClean="0">
                <a:solidFill>
                  <a:srgbClr val="000000"/>
                </a:solidFill>
                <a:latin typeface="Times New Roman" pitchFamily="65" charset="-122"/>
                <a:ea typeface="宋体" pitchFamily="65" charset="-122"/>
              </a:rPr>
              <a:t>屋中生活过的人、对和祖屋相关的事与物(包括燕子窝)都充满了无尽的怀念。岁月流逝,祖</a:t>
            </a:r>
            <a:r>
              <a:rPr dirty="0"/>
              <a:t/>
            </a:r>
            <a:br>
              <a:rPr dirty="0"/>
            </a:br>
            <a:r>
              <a:rPr lang="zh-CN" altLang="en-US" sz="1530" kern="0" dirty="0" smtClean="0">
                <a:solidFill>
                  <a:srgbClr val="000000"/>
                </a:solidFill>
                <a:latin typeface="Times New Roman" pitchFamily="65" charset="-122"/>
                <a:ea typeface="宋体" pitchFamily="65" charset="-122"/>
              </a:rPr>
              <a:t>屋及和祖屋有关的人、事、物是在变化着的,而“我”对祖屋的爱却是一成不变的。在此有</a:t>
            </a:r>
            <a:r>
              <a:rPr dirty="0"/>
              <a:t/>
            </a:r>
            <a:br>
              <a:rPr dirty="0"/>
            </a:br>
            <a:r>
              <a:rPr lang="zh-CN" altLang="en-US" sz="1530" kern="0" dirty="0" smtClean="0">
                <a:solidFill>
                  <a:srgbClr val="000000"/>
                </a:solidFill>
                <a:latin typeface="Times New Roman" pitchFamily="65" charset="-122"/>
                <a:ea typeface="宋体" pitchFamily="65" charset="-122"/>
              </a:rPr>
              <a:t>以物喻人之意。燕无论飞向哪里,都要回窝:无论是哪一代燕子都要回到先前的窝。人亦如此,</a:t>
            </a:r>
            <a:r>
              <a:rPr dirty="0"/>
              <a:t/>
            </a:r>
            <a:br>
              <a:rPr dirty="0"/>
            </a:br>
            <a:r>
              <a:rPr lang="zh-CN" altLang="en-US" sz="1530" kern="0" dirty="0" smtClean="0">
                <a:solidFill>
                  <a:srgbClr val="000000"/>
                </a:solidFill>
                <a:latin typeface="Times New Roman" pitchFamily="65" charset="-122"/>
                <a:ea typeface="宋体" pitchFamily="65" charset="-122"/>
              </a:rPr>
              <a:t>无论是哪一代人,都应该爱恋自己的祖屋。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①祖屋具有灵性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也经常思念过去的人和事</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祖屋的主人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对祖屋与故乡、亲人与亲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情充满思念与不舍</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人与祖屋息息相通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对逝去的岁月与事物都充满思念。</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第一段第二句“她由高大到矮小</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”及最后一段末句“她也经常思念过去”均用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了拟人手法,赋予祖屋以人情味,“我”思念祖屋,祖屋也在思念她的主人,人与祖屋心灵相通,</a:t>
            </a:r>
            <a:r>
              <a:rPr dirty="0"/>
              <a:t/>
            </a:r>
            <a:br>
              <a:rPr dirty="0"/>
            </a:br>
            <a:r>
              <a:rPr lang="zh-CN" altLang="en-US" sz="1530" kern="0" dirty="0" smtClean="0">
                <a:solidFill>
                  <a:srgbClr val="000000"/>
                </a:solidFill>
                <a:latin typeface="Times New Roman" pitchFamily="65" charset="-122"/>
                <a:ea typeface="宋体" pitchFamily="65" charset="-122"/>
              </a:rPr>
              <a:t>都充满了思念之情。作者借此表达对祖屋始终如一的挚爱和思念,感人至深。注意结合全文,</a:t>
            </a:r>
            <a:r>
              <a:rPr dirty="0"/>
              <a:t/>
            </a:r>
            <a:br>
              <a:rPr dirty="0"/>
            </a:br>
            <a:r>
              <a:rPr lang="zh-CN" altLang="en-US" sz="1530" kern="0" dirty="0" smtClean="0">
                <a:solidFill>
                  <a:srgbClr val="000000"/>
                </a:solidFill>
                <a:latin typeface="Times New Roman" pitchFamily="65" charset="-122"/>
                <a:ea typeface="宋体" pitchFamily="65" charset="-122"/>
              </a:rPr>
              <a:t>从解读作者情感的角度分点概述。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十六、(2013天津,16—21,21分)阅读下面的文章,完成1—6题。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胡杨人家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刘之蔚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分布在额济纳荒漠里的黑水城、红城还有无法考证的大同城,在国人的感情世界和历史记忆</a:t>
            </a:r>
            <a:r>
              <a:rPr dirty="0"/>
              <a:t/>
            </a:r>
            <a:br>
              <a:rPr dirty="0"/>
            </a:br>
            <a:r>
              <a:rPr lang="zh-CN" altLang="en-US" sz="1530" kern="0" dirty="0" smtClean="0">
                <a:solidFill>
                  <a:srgbClr val="000000"/>
                </a:solidFill>
                <a:latin typeface="Times New Roman" pitchFamily="65" charset="-122"/>
                <a:ea typeface="宋体" pitchFamily="65" charset="-122"/>
              </a:rPr>
              <a:t>里是复杂和纠结的。这里曾经的一切,胡人、党项人、土尔扈特人、蒙古铁骑、丝绸之路、</a:t>
            </a:r>
            <a:r>
              <a:rPr dirty="0"/>
              <a:t/>
            </a:r>
            <a:br>
              <a:rPr dirty="0"/>
            </a:br>
            <a:r>
              <a:rPr lang="zh-CN" altLang="en-US" sz="1530" kern="0" dirty="0" smtClean="0">
                <a:solidFill>
                  <a:srgbClr val="000000"/>
                </a:solidFill>
                <a:latin typeface="Times New Roman" pitchFamily="65" charset="-122"/>
                <a:ea typeface="宋体" pitchFamily="65" charset="-122"/>
              </a:rPr>
              <a:t>居延海、黑水河、耶律阿保机、成吉思汗、萧太后、科兹洛夫、黑将军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如今谁又在乎</a:t>
            </a:r>
            <a:r>
              <a:rPr dirty="0"/>
              <a:t/>
            </a:r>
            <a:br>
              <a:rPr dirty="0"/>
            </a:br>
            <a:r>
              <a:rPr lang="zh-CN" altLang="en-US" sz="1530" kern="0" dirty="0" smtClean="0">
                <a:solidFill>
                  <a:srgbClr val="000000"/>
                </a:solidFill>
                <a:latin typeface="Times New Roman" pitchFamily="65" charset="-122"/>
                <a:ea typeface="宋体" pitchFamily="65" charset="-122"/>
              </a:rPr>
              <a:t>过?谁又知道,额济纳就是党项语发音的“黑水城”?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每年的九月下旬,黑水河的上游水闸都要放水,额济纳沿黑水河生长的胡杨林仿佛一夜间被镀</a:t>
            </a:r>
            <a:r>
              <a:rPr dirty="0"/>
              <a:t/>
            </a:r>
            <a:br>
              <a:rPr dirty="0"/>
            </a:br>
            <a:r>
              <a:rPr lang="zh-CN" altLang="en-US" sz="1530" kern="0" dirty="0" smtClean="0">
                <a:solidFill>
                  <a:srgbClr val="000000"/>
                </a:solidFill>
                <a:latin typeface="Times New Roman" pitchFamily="65" charset="-122"/>
                <a:ea typeface="宋体" pitchFamily="65" charset="-122"/>
              </a:rPr>
              <a:t>上了金色。因为得到黑水河的滋润,这里的胡杨林要比其他地方的早黄一个月左右。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日出之前赶到二道桥,当走到四道桥,已接近晌午时分,刚过了一座新修的木桥,想找个地方交</a:t>
            </a:r>
            <a:r>
              <a:rPr dirty="0"/>
              <a:t/>
            </a:r>
            <a:br>
              <a:rPr dirty="0"/>
            </a:br>
            <a:r>
              <a:rPr lang="zh-CN" altLang="en-US" sz="1530" kern="0" dirty="0" smtClean="0">
                <a:solidFill>
                  <a:srgbClr val="000000"/>
                </a:solidFill>
                <a:latin typeface="Times New Roman" pitchFamily="65" charset="-122"/>
                <a:ea typeface="宋体" pitchFamily="65" charset="-122"/>
              </a:rPr>
              <a:t>个“地税”,但见有一处胡杨林煞是茂密,便不及细想一溜小跑往里钻了进去。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不曾想到在这林子掩映之下居然“藏”有毗邻的两座蒙古包,心中不禁窃喜,直奔过去。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从外观上可以判断出,这两座蒙古包不是旅游区常见的忽悠游客的山寨包,而是真的有人在此</a:t>
            </a:r>
            <a:r>
              <a:rPr dirty="0"/>
              <a:t/>
            </a:r>
            <a:br>
              <a:rPr dirty="0"/>
            </a:br>
            <a:r>
              <a:rPr lang="zh-CN" altLang="en-US" sz="1530" kern="0" dirty="0" smtClean="0">
                <a:solidFill>
                  <a:srgbClr val="000000"/>
                </a:solidFill>
                <a:latin typeface="Times New Roman" pitchFamily="65" charset="-122"/>
                <a:ea typeface="宋体" pitchFamily="65" charset="-122"/>
              </a:rPr>
              <a:t>居住。此时胡杨林外飞沙走石,而林子里安静得仿佛时间都为此凝固了。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见蒙古包开着门,没敢靠近,朝里吆喝了声:“家里有人吗?”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随着应答声,门里探出一张中年妇女的脸,黑里透红带着油光,乐呵呵地喊我进去喝茶。晃悠一</a:t>
            </a:r>
            <a:r>
              <a:t/>
            </a:r>
            <a:br/>
            <a:r>
              <a:rPr lang="zh-CN" altLang="en-US" sz="1530" kern="0" dirty="0" smtClean="0">
                <a:solidFill>
                  <a:srgbClr val="000000"/>
                </a:solidFill>
                <a:latin typeface="Times New Roman" pitchFamily="65" charset="-122"/>
                <a:ea typeface="宋体" pitchFamily="65" charset="-122"/>
              </a:rPr>
              <a:t>上午的我此时的确已是口干舌燥、饥肠辘辘,便觍着脸不客气地问:“有吃的吗?”那中年妇</a:t>
            </a:r>
            <a:r>
              <a:t/>
            </a:r>
            <a:br/>
            <a:r>
              <a:rPr lang="zh-CN" altLang="en-US" sz="1530" kern="0" dirty="0" smtClean="0">
                <a:solidFill>
                  <a:srgbClr val="000000"/>
                </a:solidFill>
                <a:latin typeface="Times New Roman" pitchFamily="65" charset="-122"/>
                <a:ea typeface="宋体" pitchFamily="65" charset="-122"/>
              </a:rPr>
              <a:t>女回答脆脆的:“有,跟我们一块吃羊肉饺子吧。”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“我还有朋友在林子外,能一块来吃吗?要多少钱?”我有点儿得寸进尺了。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这一问,也许有些唐突,只见对方一愣。不知啥时她的身后又多了一张年轻姑娘的脸,有着蒙古</a:t>
            </a:r>
            <a:r>
              <a:t/>
            </a:r>
            <a:br/>
            <a:r>
              <a:rPr lang="zh-CN" altLang="en-US" sz="1530" kern="0" dirty="0" smtClean="0">
                <a:solidFill>
                  <a:srgbClr val="000000"/>
                </a:solidFill>
                <a:latin typeface="Times New Roman" pitchFamily="65" charset="-122"/>
                <a:ea typeface="宋体" pitchFamily="65" charset="-122"/>
              </a:rPr>
              <a:t>人特有的刚毅的线条,煞是好看。姑娘接过话题问道:“你们几个人,还想吃啥?”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“有手抓羊肉不?”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“有!”回答一样是脆脆的,伴以银铃般的笑声。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我就纳了闷了,这哪像是不期而遇,明明是到亲戚家里。便回身招呼伙伴们钻进了一座摆着一</a:t>
            </a:r>
            <a:r>
              <a:t/>
            </a:r>
            <a:br/>
            <a:r>
              <a:rPr lang="zh-CN" altLang="en-US" sz="1530" kern="0" dirty="0" smtClean="0">
                <a:solidFill>
                  <a:srgbClr val="000000"/>
                </a:solidFill>
                <a:latin typeface="Times New Roman" pitchFamily="65" charset="-122"/>
                <a:ea typeface="宋体" pitchFamily="65" charset="-122"/>
              </a:rPr>
              <a:t>张折叠餐桌的蒙古包。不一会儿,蒙古包外由远而近传来一阵摩托车的马达声,循声望去,一个</a:t>
            </a:r>
            <a:r>
              <a:t/>
            </a:r>
            <a:br/>
            <a:r>
              <a:rPr lang="zh-CN" altLang="en-US" sz="1530" kern="0" dirty="0" smtClean="0">
                <a:solidFill>
                  <a:srgbClr val="000000"/>
                </a:solidFill>
                <a:latin typeface="Times New Roman" pitchFamily="65" charset="-122"/>
                <a:ea typeface="宋体" pitchFamily="65" charset="-122"/>
              </a:rPr>
              <a:t>男人出现在门口。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老代。这是我真真切切在额济纳近距离见到的第一位蒙古汉子,不高的个头,但十分的壮实,一</a:t>
            </a:r>
            <a:r>
              <a:t/>
            </a:r>
            <a:br/>
            <a:r>
              <a:rPr lang="zh-CN" altLang="en-US" sz="1530" kern="0" dirty="0" smtClean="0">
                <a:solidFill>
                  <a:srgbClr val="000000"/>
                </a:solidFill>
                <a:latin typeface="Times New Roman" pitchFamily="65" charset="-122"/>
                <a:ea typeface="宋体" pitchFamily="65" charset="-122"/>
              </a:rPr>
              <a:t>样的黝黑发亮得让城里人无比艳羡的肤色,健康阳光。不曾想到的是,在后面的交谈里我才发</a:t>
            </a:r>
            <a:endParaRPr lang="zh-CN" altLang="en-US"/>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现,之前印在我脑海里的蒙古汉子应该是端着苍鹰的姿势,个顶个儿膀大腰圆的摔跤手模样,而</a:t>
            </a:r>
            <a:r>
              <a:t/>
            </a:r>
            <a:br/>
            <a:r>
              <a:rPr lang="zh-CN" altLang="en-US" sz="1530" kern="0" dirty="0" smtClean="0">
                <a:solidFill>
                  <a:srgbClr val="000000"/>
                </a:solidFill>
                <a:latin typeface="Times New Roman" pitchFamily="65" charset="-122"/>
                <a:ea typeface="宋体" pitchFamily="65" charset="-122"/>
              </a:rPr>
              <a:t>老代很浓缩且很腼腆。</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关系就这么在你一句我两句的沟通中变得融洽起来,就像一壶好茶,浸出物是慢慢地释放出来</a:t>
            </a:r>
            <a:r>
              <a:t/>
            </a:r>
            <a:br/>
            <a:r>
              <a:rPr lang="zh-CN" altLang="en-US" sz="1530" u="sng" kern="0" dirty="0" smtClean="0">
                <a:solidFill>
                  <a:srgbClr val="000000"/>
                </a:solidFill>
                <a:latin typeface="Times New Roman" pitchFamily="65" charset="-122"/>
                <a:ea typeface="宋体" pitchFamily="65" charset="-122"/>
              </a:rPr>
              <a:t>的</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但我还是心里没底,提到了餐费的问题。老代憨憨地说昨天也有人要吃手抓,给了60元。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我没说啥,心里有底了,见他们开始包饺子了,我说:“让我媳妇儿来帮忙包可以吗?”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“可以啊,来吧。”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我又认真地“调侃”了一句:“俺们山东人包饺子,肉馅儿要塞得满满的。”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老代乐呵呵地回了一句:“没事啊,包成包子都行。”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饺子是用搁在外面空地上的炉子煮的,到了晚间这炉子就得抬进蒙古包生火烧水取暖。姑娘</a:t>
            </a:r>
            <a:r>
              <a:t/>
            </a:r>
            <a:br/>
            <a:r>
              <a:rPr lang="zh-CN" altLang="en-US" sz="1530" kern="0" dirty="0" smtClean="0">
                <a:solidFill>
                  <a:srgbClr val="000000"/>
                </a:solidFill>
                <a:latin typeface="Times New Roman" pitchFamily="65" charset="-122"/>
                <a:ea typeface="宋体" pitchFamily="65" charset="-122"/>
              </a:rPr>
              <a:t>在煮饺子,我就开始拍照,这时才开始观察老代家周边的一切。</a:t>
            </a:r>
            <a:r>
              <a:rPr lang="zh-CN" altLang="en-US" sz="1530" u="sng" kern="0" dirty="0" smtClean="0">
                <a:solidFill>
                  <a:srgbClr val="000000"/>
                </a:solidFill>
                <a:latin typeface="Times New Roman" pitchFamily="65" charset="-122"/>
                <a:ea typeface="宋体" pitchFamily="65" charset="-122"/>
              </a:rPr>
              <a:t>荒漠深处的额济纳,秋天显得十</a:t>
            </a:r>
            <a:r>
              <a:t/>
            </a:r>
            <a:br/>
            <a:r>
              <a:rPr lang="zh-CN" altLang="en-US" sz="1530" u="sng" kern="0" dirty="0" smtClean="0">
                <a:solidFill>
                  <a:srgbClr val="000000"/>
                </a:solidFill>
                <a:latin typeface="Times New Roman" pitchFamily="65" charset="-122"/>
                <a:ea typeface="宋体" pitchFamily="65" charset="-122"/>
              </a:rPr>
              <a:t>分的短促,犹如礼花般绽放的黄色叶片或繁如花海或星星点点,映衬着千年胡杨那遒劲的枝干,</a:t>
            </a:r>
            <a:r>
              <a:t/>
            </a:r>
            <a:br/>
            <a:r>
              <a:rPr lang="zh-CN" altLang="en-US" sz="1530" u="sng" kern="0" dirty="0" smtClean="0">
                <a:solidFill>
                  <a:srgbClr val="000000"/>
                </a:solidFill>
                <a:latin typeface="Times New Roman" pitchFamily="65" charset="-122"/>
                <a:ea typeface="宋体" pitchFamily="65" charset="-122"/>
              </a:rPr>
              <a:t>美得让人窒息</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手抓羊肉上来了,是一整块羊胛骨肉,在甘肃,在青海,在陕西,没少吃手抓羊肉,这回真长见识</a:t>
            </a:r>
            <a:endParaRPr lang="zh-CN" altLang="en-US"/>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了。毫不夸张地说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这是我吃到的最棒的手抓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问起老代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为啥会给我们上这块肉。</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“家里来了尊贵的客人我们就会杀一只羊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用最好吃的肉来招待客人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你们吃完走了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这块骨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我们洗一洗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拴上一根麻绳要挂在蒙古包上的。”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呜呜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我差点没感动得冒泡儿。</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慢慢聊着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我这才知道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之前最先打招呼的那位中年妇女是老代的丈母娘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而那位年轻的姑娘是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老代媳妇儿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我的眼镜差点儿没掉地上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这关系一时我都没反应过来。老实说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刚开始我把他媳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妇儿当他女儿了。老代没生气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反而开怀大笑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蒙古人的豪情和大度一览无余。</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因为忙活我们这顿饭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等我们吃完了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人家一家才开始用餐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怪不好意思的。又等了一袋烟工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才最后过去把饭钱硬塞给了老代。之前说好了的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两盘羊肉饺子、一份手抓羊肉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共</a:t>
            </a:r>
            <a:r>
              <a:rPr lang="en-US" altLang="zh-CN" sz="1530" kern="0" dirty="0" smtClean="0">
                <a:solidFill>
                  <a:srgbClr val="000000"/>
                </a:solidFill>
                <a:latin typeface="Times New Roman" pitchFamily="65" charset="-122"/>
                <a:ea typeface="宋体" pitchFamily="65" charset="-122"/>
              </a:rPr>
              <a:t>60</a:t>
            </a:r>
            <a:r>
              <a:rPr lang="zh-CN" altLang="en-US" sz="1530" kern="0" dirty="0" smtClean="0">
                <a:solidFill>
                  <a:srgbClr val="000000"/>
                </a:solidFill>
                <a:latin typeface="Times New Roman" pitchFamily="65" charset="-122"/>
                <a:ea typeface="宋体" pitchFamily="65" charset="-122"/>
              </a:rPr>
              <a:t>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给老代一张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没让他找钱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老代有点不好意思收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这时候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我的态度有点强硬了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必须收下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见他们</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也喝茶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也不管他们喜不喜欢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留下我摄影包里带的所有的“大红袍”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挥一挥衣袖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与老代一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家人道别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没有相约来年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轻轻地带着一份纯真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我们走了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还觉得有点儿豪迈。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回来的路上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在想一件事儿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如果戴望舒是蒙古族的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他还会不会潇洒地轻轻挥一挥衣袖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撑着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那把油纸伞去幽会那丁香般的姑娘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扑哧。</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(选文略有删改)</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关系就这么在你一句我两句的沟通中变得融洽起来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就像一壶好茶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浸出物是慢慢地释放</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出来的”这句话在文中起什么作用</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赏析文中画横线的句子。</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文章结尾处化用了哪两首中国现代诗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以拟声词“扑哧”收尾有何效果</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请概括老代的性格特点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并加以分析。</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a:t>
            </a:r>
            <a:r>
              <a:rPr lang="zh-CN" altLang="en-US" sz="1530" kern="0" dirty="0" smtClean="0">
                <a:solidFill>
                  <a:srgbClr val="000000"/>
                </a:solidFill>
                <a:latin typeface="Times New Roman" pitchFamily="65" charset="-122"/>
                <a:ea typeface="宋体" pitchFamily="65" charset="-122"/>
              </a:rPr>
              <a:t>有人认为第一自然段可删去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有人认为不应删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你有什么看法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请说明理由。</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下列对本文的理解和赏析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不准确</a:t>
            </a:r>
            <a:r>
              <a:rPr lang="zh-CN" altLang="en-US" sz="1530" kern="0" dirty="0" smtClean="0">
                <a:solidFill>
                  <a:srgbClr val="000000"/>
                </a:solidFill>
                <a:latin typeface="Times New Roman" pitchFamily="65" charset="-122"/>
                <a:ea typeface="宋体" pitchFamily="65" charset="-122"/>
              </a:rPr>
              <a:t>的两项是</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标题“胡杨人家”既点出了老代一家生活的环境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又暗指这家人具有胡杨一样的品格。</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本文时而使用当前流行语和网络语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富有时代气息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但也显得文风不够庄重。</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我”与老代的邂逅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既颠覆了“我”心目中蒙古汉子的形象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又印证了“我”心目中的蒙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古汉子形象。</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本文以记叙为主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兼有抒情和描写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通过细节展现人物性格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情节曲折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文辞华丽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又不乏风趣。</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文末“我”“与老代一家人道别</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没有相约来年</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还觉得有点儿豪迈”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表现了“我”的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豪爽与洒脱。</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略去谈话内容,突出谈话效果;结构上承上启下。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本题应从内容和结构两方面作答。内容分析要注意比喻句的表达效果;这句话位于文</a:t>
            </a:r>
            <a:r>
              <a:rPr dirty="0"/>
              <a:t/>
            </a:r>
            <a:br>
              <a:rPr dirty="0"/>
            </a:br>
            <a:r>
              <a:rPr lang="zh-CN" altLang="en-US" sz="1530" kern="0" dirty="0" smtClean="0">
                <a:solidFill>
                  <a:srgbClr val="000000"/>
                </a:solidFill>
                <a:latin typeface="Times New Roman" pitchFamily="65" charset="-122"/>
                <a:ea typeface="宋体" pitchFamily="65" charset="-122"/>
              </a:rPr>
              <a:t>章中间,结构上往往起承上启下的作用。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抓住典型景物,写出额济纳秋色之美;营造氛围,烘托胡杨人家;运用比喻、夸张等手法</a:t>
            </a:r>
            <a:r>
              <a:rPr dirty="0"/>
              <a:t/>
            </a:r>
            <a:br>
              <a:rPr dirty="0"/>
            </a:br>
            <a:r>
              <a:rPr lang="zh-CN" altLang="en-US" sz="1530" kern="0" dirty="0" smtClean="0">
                <a:solidFill>
                  <a:srgbClr val="000000"/>
                </a:solidFill>
                <a:latin typeface="Times New Roman" pitchFamily="65" charset="-122"/>
                <a:ea typeface="宋体" pitchFamily="65" charset="-122"/>
              </a:rPr>
              <a:t>使景物鲜明生动。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理解文章的句子可以从其手法、作用、意思、所处的位置等角度入手。“犹如”引</a:t>
            </a:r>
            <a:r>
              <a:rPr dirty="0"/>
              <a:t/>
            </a:r>
            <a:br>
              <a:rPr dirty="0"/>
            </a:br>
            <a:r>
              <a:rPr lang="zh-CN" altLang="en-US" sz="1530" kern="0" dirty="0" smtClean="0">
                <a:solidFill>
                  <a:srgbClr val="000000"/>
                </a:solidFill>
                <a:latin typeface="Times New Roman" pitchFamily="65" charset="-122"/>
                <a:ea typeface="宋体" pitchFamily="65" charset="-122"/>
              </a:rPr>
              <a:t>领了一个比喻句,“美得让人窒息”为夸张,这句话是描述作者观察的老代家周边的景物,也是</a:t>
            </a:r>
            <a:r>
              <a:rPr dirty="0"/>
              <a:t/>
            </a:r>
            <a:br>
              <a:rPr dirty="0"/>
            </a:br>
            <a:r>
              <a:rPr lang="zh-CN" altLang="en-US" sz="1530" kern="0" dirty="0" smtClean="0">
                <a:solidFill>
                  <a:srgbClr val="000000"/>
                </a:solidFill>
                <a:latin typeface="Times New Roman" pitchFamily="65" charset="-122"/>
                <a:ea typeface="宋体" pitchFamily="65" charset="-122"/>
              </a:rPr>
              <a:t>为了烘托胡杨人家,表现额济纳秋色之美。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《再别康桥》《雨巷》。幽默俏皮,引发联想。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“轻轻”“挥一挥衣袖”来自徐志摩的《再别康桥》,“油纸伞”“丁香般的姑娘”</a:t>
            </a:r>
            <a:r>
              <a:rPr dirty="0"/>
              <a:t/>
            </a:r>
            <a:br>
              <a:rPr dirty="0"/>
            </a:br>
            <a:r>
              <a:rPr lang="zh-CN" altLang="en-US" sz="1530" kern="0" dirty="0" smtClean="0">
                <a:solidFill>
                  <a:srgbClr val="000000"/>
                </a:solidFill>
                <a:latin typeface="Times New Roman" pitchFamily="65" charset="-122"/>
                <a:ea typeface="宋体" pitchFamily="65" charset="-122"/>
              </a:rPr>
              <a:t>为戴望舒的《雨巷》中的意象。结尾只用“扑哧”一个拟笑声的词,很俏皮,让人对此词前面</a:t>
            </a:r>
            <a:r>
              <a:rPr dirty="0"/>
              <a:t/>
            </a:r>
            <a:br>
              <a:rPr dirty="0"/>
            </a:br>
            <a:r>
              <a:rPr lang="zh-CN" altLang="en-US" sz="1530" kern="0" dirty="0" smtClean="0">
                <a:solidFill>
                  <a:srgbClr val="000000"/>
                </a:solidFill>
                <a:latin typeface="Times New Roman" pitchFamily="65" charset="-122"/>
                <a:ea typeface="宋体" pitchFamily="65" charset="-122"/>
              </a:rPr>
              <a:t>的内容产生无尽联想。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瓦片上、树叶间滚落下来,把人带进梦里故园。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一堵堵布满青苔的墙壁上还隐约留存着经年的墨迹,那是徽墨的遗韵吗?石板路上,不时与村</a:t>
            </a:r>
            <a:r>
              <a:t/>
            </a:r>
            <a:br/>
            <a:r>
              <a:rPr lang="zh-CN" altLang="en-US" sz="1530" kern="0" dirty="0" smtClean="0">
                <a:solidFill>
                  <a:srgbClr val="000000"/>
                </a:solidFill>
                <a:latin typeface="Times New Roman" pitchFamily="65" charset="-122"/>
                <a:ea typeface="宋体" pitchFamily="65" charset="-122"/>
              </a:rPr>
              <a:t>人擦肩而过;老宅门内,不时与老人目光相撞。在虹关,我拾掇了一串烙上徽墨温度的词语:质</a:t>
            </a:r>
            <a:r>
              <a:t/>
            </a:r>
            <a:br/>
            <a:r>
              <a:rPr lang="zh-CN" altLang="en-US" sz="1530" kern="0" dirty="0" smtClean="0">
                <a:solidFill>
                  <a:srgbClr val="000000"/>
                </a:solidFill>
                <a:latin typeface="Times New Roman" pitchFamily="65" charset="-122"/>
                <a:ea typeface="宋体" pitchFamily="65" charset="-122"/>
              </a:rPr>
              <a:t>朴、慈祥、安然,小桥、流水、人家</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虹关,允许我拾取半截残墨,记下一串与徽墨有关联的</a:t>
            </a:r>
            <a:r>
              <a:t/>
            </a:r>
            <a:br/>
            <a:r>
              <a:rPr lang="zh-CN" altLang="en-US" sz="1530" kern="0" dirty="0" smtClean="0">
                <a:solidFill>
                  <a:srgbClr val="000000"/>
                </a:solidFill>
                <a:latin typeface="Times New Roman" pitchFamily="65" charset="-122"/>
                <a:ea typeface="宋体" pitchFamily="65" charset="-122"/>
              </a:rPr>
              <a:t>大街小巷地名。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虹关伫立,徽墨式微。近百年来,科技的迅猛发展带来了五花八门的书写工具,使得人们迅速地</a:t>
            </a:r>
            <a:r>
              <a:t/>
            </a:r>
            <a:br/>
            <a:r>
              <a:rPr lang="zh-CN" altLang="en-US" sz="1530" kern="0" dirty="0" smtClean="0">
                <a:solidFill>
                  <a:srgbClr val="000000"/>
                </a:solidFill>
                <a:latin typeface="Times New Roman" pitchFamily="65" charset="-122"/>
                <a:ea typeface="宋体" pitchFamily="65" charset="-122"/>
              </a:rPr>
              <a:t>移情别恋,墨与砚台的耳鬓厮磨,也早已被墨汁横插一杠,固态墨便黯然失色,近年来渐渐被人</a:t>
            </a:r>
            <a:r>
              <a:t/>
            </a:r>
            <a:br/>
            <a:r>
              <a:rPr lang="zh-CN" altLang="en-US" sz="1530" kern="0" dirty="0" smtClean="0">
                <a:solidFill>
                  <a:srgbClr val="000000"/>
                </a:solidFill>
                <a:latin typeface="Times New Roman" pitchFamily="65" charset="-122"/>
                <a:ea typeface="宋体" pitchFamily="65" charset="-122"/>
              </a:rPr>
              <a:t>遗忘。到后来,实现了从纸张到数字化的华丽转身,书写也已成为少数人的事情了,墨块更是被</a:t>
            </a:r>
            <a:r>
              <a:t/>
            </a:r>
            <a:br/>
            <a:r>
              <a:rPr lang="zh-CN" altLang="en-US" sz="1530" kern="0" dirty="0" smtClean="0">
                <a:solidFill>
                  <a:srgbClr val="000000"/>
                </a:solidFill>
                <a:latin typeface="Times New Roman" pitchFamily="65" charset="-122"/>
                <a:ea typeface="宋体" pitchFamily="65" charset="-122"/>
              </a:rPr>
              <a:t>束之高阁,制墨传习几乎无人问津。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墨,松烟的精灵,千百年来忠实地在纸上履行职责,一撇一捺站立成墨黑的姿势,氤氲香气里传</a:t>
            </a:r>
            <a:r>
              <a:t/>
            </a:r>
            <a:br/>
            <a:r>
              <a:rPr lang="zh-CN" altLang="en-US" sz="1530" kern="0" dirty="0" smtClean="0">
                <a:solidFill>
                  <a:srgbClr val="000000"/>
                </a:solidFill>
                <a:latin typeface="Times New Roman" pitchFamily="65" charset="-122"/>
                <a:ea typeface="宋体" pitchFamily="65" charset="-122"/>
              </a:rPr>
              <a:t>承着中国文字的博大精深。徽墨,制作滥觞于南唐,兴盛于明清,享有“落纸如漆,万古存真”</a:t>
            </a:r>
            <a:r>
              <a:t/>
            </a:r>
            <a:br/>
            <a:r>
              <a:rPr lang="zh-CN" altLang="en-US" sz="1530" kern="0" dirty="0" smtClean="0">
                <a:solidFill>
                  <a:srgbClr val="000000"/>
                </a:solidFill>
                <a:latin typeface="Times New Roman" pitchFamily="65" charset="-122"/>
                <a:ea typeface="宋体" pitchFamily="65" charset="-122"/>
              </a:rPr>
              <a:t>之美誉。有权威人士言之凿凿指陈,北京故宫博物院还保存着数十块虹关徽墨。徽墨无声,虹</a:t>
            </a:r>
            <a:r>
              <a:t/>
            </a:r>
            <a:br/>
            <a:r>
              <a:rPr lang="zh-CN" altLang="en-US" sz="1530" kern="0" dirty="0" smtClean="0">
                <a:solidFill>
                  <a:srgbClr val="000000"/>
                </a:solidFill>
                <a:latin typeface="Times New Roman" pitchFamily="65" charset="-122"/>
                <a:ea typeface="宋体" pitchFamily="65" charset="-122"/>
              </a:rPr>
              <a:t>关有幸,虹关人因此而自豪。水口、民居,显然还有徽墨等,不负众望,终于为虹关换来了“中</a:t>
            </a:r>
            <a:r>
              <a:t/>
            </a:r>
            <a:br/>
            <a:r>
              <a:rPr lang="zh-CN" altLang="en-US" sz="1530" kern="0" dirty="0" smtClean="0">
                <a:solidFill>
                  <a:srgbClr val="000000"/>
                </a:solidFill>
                <a:latin typeface="Times New Roman" pitchFamily="65" charset="-122"/>
                <a:ea typeface="宋体" pitchFamily="65" charset="-122"/>
              </a:rPr>
              <a:t>国历史文化名村”的金字招牌。</a:t>
            </a:r>
            <a:endParaRPr lang="zh-CN" altLang="en-US"/>
          </a:p>
        </p:txBody>
      </p:sp>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淳朴、憨厚、豪爽、大度等,结合文本分析。</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(示例)“我”向老代提出餐费问题时,他“憨憨地”回答了一个有依据的很低的价钱,从中可</a:t>
            </a:r>
            <a:r>
              <a:rPr dirty="0"/>
              <a:t/>
            </a:r>
            <a:br>
              <a:rPr dirty="0"/>
            </a:br>
            <a:r>
              <a:rPr lang="zh-CN" altLang="en-US" sz="1530" kern="0" dirty="0" smtClean="0">
                <a:solidFill>
                  <a:srgbClr val="000000"/>
                </a:solidFill>
                <a:latin typeface="Times New Roman" pitchFamily="65" charset="-122"/>
                <a:ea typeface="宋体" pitchFamily="65" charset="-122"/>
              </a:rPr>
              <a:t>以看出老代淳朴、憨厚的性格;“我”把老代媳妇当成他女儿的时候,他不但没生气,反而开怀</a:t>
            </a:r>
            <a:r>
              <a:rPr dirty="0"/>
              <a:t/>
            </a:r>
            <a:br>
              <a:rPr dirty="0"/>
            </a:br>
            <a:r>
              <a:rPr lang="zh-CN" altLang="en-US" sz="1530" kern="0" dirty="0" smtClean="0">
                <a:solidFill>
                  <a:srgbClr val="000000"/>
                </a:solidFill>
                <a:latin typeface="Times New Roman" pitchFamily="65" charset="-122"/>
                <a:ea typeface="宋体" pitchFamily="65" charset="-122"/>
              </a:rPr>
              <a:t>大笑,从中可以看出老代豪爽、大度的性格。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围绕对人物的动作、神态、语言等的描写,筛选信息,加以概括,注意关键词。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不删:具有历史感,文化意蕴更浓。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应删:直接叙事,行文简省。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此题为开放性试题,答案可以选择,但无论选择哪一种,都要做到观点明确,即首先明确</a:t>
            </a:r>
            <a:r>
              <a:rPr dirty="0"/>
              <a:t/>
            </a:r>
            <a:br>
              <a:rPr dirty="0"/>
            </a:br>
            <a:r>
              <a:rPr lang="zh-CN" altLang="en-US" sz="1530" kern="0" dirty="0" smtClean="0">
                <a:solidFill>
                  <a:srgbClr val="000000"/>
                </a:solidFill>
                <a:latin typeface="Times New Roman" pitchFamily="65" charset="-122"/>
                <a:ea typeface="宋体" pitchFamily="65" charset="-122"/>
              </a:rPr>
              <a:t>“应删”或“不删”,理由结合第一自然段内容作答。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BD　B.“但也显得文风不够庄重”不当,应为“使文风更加清新”。D.“通过细节</a:t>
            </a:r>
            <a:r>
              <a:rPr dirty="0"/>
              <a:t/>
            </a:r>
            <a:br>
              <a:rPr dirty="0"/>
            </a:br>
            <a:r>
              <a:rPr lang="zh-CN" altLang="en-US" sz="1530" kern="0" dirty="0" smtClean="0">
                <a:solidFill>
                  <a:srgbClr val="000000"/>
                </a:solidFill>
                <a:latin typeface="Times New Roman" pitchFamily="65" charset="-122"/>
                <a:ea typeface="宋体" pitchFamily="65" charset="-122"/>
              </a:rPr>
              <a:t>展现人物性格,情节曲折,文辞华丽”不当,主要是在事件的发展过程中展现人物性格,没有曲</a:t>
            </a:r>
            <a:r>
              <a:rPr dirty="0"/>
              <a:t/>
            </a:r>
            <a:br>
              <a:rPr dirty="0"/>
            </a:br>
            <a:r>
              <a:rPr lang="zh-CN" altLang="en-US" sz="1530" kern="0" dirty="0" smtClean="0">
                <a:solidFill>
                  <a:srgbClr val="000000"/>
                </a:solidFill>
                <a:latin typeface="Times New Roman" pitchFamily="65" charset="-122"/>
                <a:ea typeface="宋体" pitchFamily="65" charset="-122"/>
              </a:rPr>
              <a:t>折的情节和华丽的文辞。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48699"/>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一、(2018贵州安顺期末质测,4—6,15分)阅读下面的文字,完成1—3题。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香椿忆事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龙立霞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当一抹穿越时空、带着浓浓乡村气息和童真记忆的清香,于绯红夕阳躲藏西山的傍晚,弥散在</a:t>
            </a:r>
            <a:r>
              <a:rPr dirty="0"/>
              <a:t/>
            </a:r>
            <a:br>
              <a:rPr dirty="0"/>
            </a:br>
            <a:r>
              <a:rPr lang="zh-CN" altLang="en-US" sz="1530" kern="0" dirty="0" smtClean="0">
                <a:solidFill>
                  <a:srgbClr val="000000"/>
                </a:solidFill>
                <a:latin typeface="Times New Roman" pitchFamily="65" charset="-122"/>
                <a:ea typeface="宋体" pitchFamily="65" charset="-122"/>
              </a:rPr>
              <a:t>一座偌大的城市时,我想到康有为的《咏香椿》:山珍梗肥身无花,叶娇枝嫩多杈芽。长春不老</a:t>
            </a:r>
            <a:r>
              <a:rPr dirty="0"/>
              <a:t/>
            </a:r>
            <a:br>
              <a:rPr dirty="0"/>
            </a:br>
            <a:r>
              <a:rPr lang="zh-CN" altLang="en-US" sz="1530" kern="0" dirty="0" smtClean="0">
                <a:solidFill>
                  <a:srgbClr val="000000"/>
                </a:solidFill>
                <a:latin typeface="Times New Roman" pitchFamily="65" charset="-122"/>
                <a:ea typeface="宋体" pitchFamily="65" charset="-122"/>
              </a:rPr>
              <a:t>汉王愿,食之竟月香齿颊。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最早吃到香椿芽,还是在孩提懵懂无知之年时。家徒四壁,揭锅困难。父母为一家五口的生计</a:t>
            </a:r>
            <a:r>
              <a:rPr dirty="0"/>
              <a:t/>
            </a:r>
            <a:br>
              <a:rPr dirty="0"/>
            </a:br>
            <a:r>
              <a:rPr lang="zh-CN" altLang="en-US" sz="1530" kern="0" dirty="0" smtClean="0">
                <a:solidFill>
                  <a:srgbClr val="000000"/>
                </a:solidFill>
                <a:latin typeface="Times New Roman" pitchFamily="65" charset="-122"/>
                <a:ea typeface="宋体" pitchFamily="65" charset="-122"/>
              </a:rPr>
              <a:t>终日奔波,困苦不堪,却收入寥寥。但即便艰难,父母依旧会偶尔为我们兄弟三人改善膳食,做</a:t>
            </a:r>
            <a:r>
              <a:rPr dirty="0"/>
              <a:t/>
            </a:r>
            <a:br>
              <a:rPr dirty="0"/>
            </a:br>
            <a:r>
              <a:rPr lang="zh-CN" altLang="en-US" sz="1530" kern="0" dirty="0" smtClean="0">
                <a:solidFill>
                  <a:srgbClr val="000000"/>
                </a:solidFill>
                <a:latin typeface="Times New Roman" pitchFamily="65" charset="-122"/>
                <a:ea typeface="宋体" pitchFamily="65" charset="-122"/>
              </a:rPr>
              <a:t>一回椿芽炒鸡蛋。那时的鸡蛋都是土生土长的母鸡下的蛋,大多是用来孵化小鸡,放养在辽阔</a:t>
            </a:r>
            <a:r>
              <a:rPr dirty="0"/>
              <a:t/>
            </a:r>
            <a:br>
              <a:rPr dirty="0"/>
            </a:br>
            <a:r>
              <a:rPr lang="zh-CN" altLang="en-US" sz="1530" kern="0" dirty="0" smtClean="0">
                <a:solidFill>
                  <a:srgbClr val="000000"/>
                </a:solidFill>
                <a:latin typeface="Times New Roman" pitchFamily="65" charset="-122"/>
                <a:ea typeface="宋体" pitchFamily="65" charset="-122"/>
              </a:rPr>
              <a:t>的田庄,待大些的时候围捕起来拿到集镇上售卖以补贴家用的。每次做椿芽炒鸡蛋,母亲总是</a:t>
            </a:r>
            <a:r>
              <a:rPr dirty="0"/>
              <a:t/>
            </a:r>
            <a:br>
              <a:rPr dirty="0"/>
            </a:br>
            <a:r>
              <a:rPr lang="zh-CN" altLang="en-US" sz="1530" kern="0" dirty="0" smtClean="0">
                <a:solidFill>
                  <a:srgbClr val="000000"/>
                </a:solidFill>
                <a:latin typeface="Times New Roman" pitchFamily="65" charset="-122"/>
                <a:ea typeface="宋体" pitchFamily="65" charset="-122"/>
              </a:rPr>
              <a:t>在盛放鸡蛋的竹篮前踱来踱去,犹豫再三,然后挑选两个相对小些的。刚出来几步,又折回去,</a:t>
            </a:r>
            <a:r>
              <a:rPr dirty="0"/>
              <a:t/>
            </a:r>
            <a:br>
              <a:rPr dirty="0"/>
            </a:br>
            <a:r>
              <a:rPr lang="zh-CN" altLang="en-US" sz="1530" kern="0" dirty="0" smtClean="0">
                <a:solidFill>
                  <a:srgbClr val="000000"/>
                </a:solidFill>
                <a:latin typeface="Times New Roman" pitchFamily="65" charset="-122"/>
                <a:ea typeface="宋体" pitchFamily="65" charset="-122"/>
              </a:rPr>
              <a:t>放下一个。即便如此,鸡蛋和香椿芽在母亲充满魔法的手里,依旧色、香、味俱全,香溢邻里,</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84454"/>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年高考模拟·基础题组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引来猫狗围观,邻里小孩则躲在我家昏暗的柴棚角落里直咽口水,馋相可怜。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母亲心怀宽广,待人亲善。每每发现邻里的孩子躲在柴棚里,总会露出迷人可亲的微笑,引导他</a:t>
            </a:r>
            <a:r>
              <a:t/>
            </a:r>
            <a:br/>
            <a:r>
              <a:rPr lang="zh-CN" altLang="en-US" sz="1530" kern="0" dirty="0" smtClean="0">
                <a:solidFill>
                  <a:srgbClr val="000000"/>
                </a:solidFill>
                <a:latin typeface="Times New Roman" pitchFamily="65" charset="-122"/>
                <a:ea typeface="宋体" pitchFamily="65" charset="-122"/>
              </a:rPr>
              <a:t>们远离那散发着枯萎腐朽味道的阴暗,然后带着喜笑颜开、兴致勃勃的他们,走进拥挤灰暗的</a:t>
            </a:r>
            <a:r>
              <a:t/>
            </a:r>
            <a:br/>
            <a:r>
              <a:rPr lang="zh-CN" altLang="en-US" sz="1530" kern="0" dirty="0" smtClean="0">
                <a:solidFill>
                  <a:srgbClr val="000000"/>
                </a:solidFill>
                <a:latin typeface="Times New Roman" pitchFamily="65" charset="-122"/>
                <a:ea typeface="宋体" pitchFamily="65" charset="-122"/>
              </a:rPr>
              <a:t>厨房。我则总是用极度不满的眼光打量他们,然后满心怨恨地盯着母亲。这时母亲总会说出</a:t>
            </a:r>
            <a:r>
              <a:t/>
            </a:r>
            <a:br/>
            <a:r>
              <a:rPr lang="zh-CN" altLang="en-US" sz="1530" kern="0" dirty="0" smtClean="0">
                <a:solidFill>
                  <a:srgbClr val="000000"/>
                </a:solidFill>
                <a:latin typeface="Times New Roman" pitchFamily="65" charset="-122"/>
                <a:ea typeface="宋体" pitchFamily="65" charset="-122"/>
              </a:rPr>
              <a:t>一两句富有哲理的话,如邻居一家亲,和气是福,等等。这很让我怀疑她的文盲身份。看着我们</a:t>
            </a:r>
            <a:r>
              <a:t/>
            </a:r>
            <a:br/>
            <a:r>
              <a:rPr lang="zh-CN" altLang="en-US" sz="1530" kern="0" dirty="0" smtClean="0">
                <a:solidFill>
                  <a:srgbClr val="000000"/>
                </a:solidFill>
                <a:latin typeface="Times New Roman" pitchFamily="65" charset="-122"/>
                <a:ea typeface="宋体" pitchFamily="65" charset="-122"/>
              </a:rPr>
              <a:t>吃完香椿芽炒的鸡蛋,依旧意犹未尽不停舔舐留有余香的嘴唇的样子,母亲总是忍俊不禁,又暗</a:t>
            </a:r>
            <a:r>
              <a:t/>
            </a:r>
            <a:br/>
            <a:r>
              <a:rPr lang="zh-CN" altLang="en-US" sz="1530" kern="0" dirty="0" smtClean="0">
                <a:solidFill>
                  <a:srgbClr val="000000"/>
                </a:solidFill>
                <a:latin typeface="Times New Roman" pitchFamily="65" charset="-122"/>
                <a:ea typeface="宋体" pitchFamily="65" charset="-122"/>
              </a:rPr>
              <a:t>自心酸,然后驱逐我们离开厨房,丢下一句让人魂牵梦萦的话:下次吧。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在我童年的记忆里,每立新木楼,必先请地理先生看坐落方位,定日子,看时辰。选一个黄道吉</a:t>
            </a:r>
            <a:r>
              <a:t/>
            </a:r>
            <a:br/>
            <a:r>
              <a:rPr lang="zh-CN" altLang="en-US" sz="1530" kern="0" dirty="0" smtClean="0">
                <a:solidFill>
                  <a:srgbClr val="000000"/>
                </a:solidFill>
                <a:latin typeface="Times New Roman" pitchFamily="65" charset="-122"/>
                <a:ea typeface="宋体" pitchFamily="65" charset="-122"/>
              </a:rPr>
              <a:t>日,然后择一碗口粗笔直的香椿树,请两壮年趁着夜色偷偷摸摸地前往取材。乡亲们相信香椿</a:t>
            </a:r>
            <a:r>
              <a:t/>
            </a:r>
            <a:br/>
            <a:r>
              <a:rPr lang="zh-CN" altLang="en-US" sz="1530" kern="0" dirty="0" smtClean="0">
                <a:solidFill>
                  <a:srgbClr val="000000"/>
                </a:solidFill>
                <a:latin typeface="Times New Roman" pitchFamily="65" charset="-122"/>
                <a:ea typeface="宋体" pitchFamily="65" charset="-122"/>
              </a:rPr>
              <a:t>的灵气只有被意想不到地取材,才会完整封存在取下的香椿木里。于是,香椿便成了整个村庄</a:t>
            </a:r>
            <a:r>
              <a:t/>
            </a:r>
            <a:br/>
            <a:r>
              <a:rPr lang="zh-CN" altLang="en-US" sz="1530" kern="0" dirty="0" smtClean="0">
                <a:solidFill>
                  <a:srgbClr val="000000"/>
                </a:solidFill>
                <a:latin typeface="Times New Roman" pitchFamily="65" charset="-122"/>
                <a:ea typeface="宋体" pitchFamily="65" charset="-122"/>
              </a:rPr>
              <a:t>甚至邻近村庄共有的财产,谁都可以因需取材。这种偷偷摸摸便成了公认的秩序,香椿的主人</a:t>
            </a:r>
            <a:r>
              <a:t/>
            </a:r>
            <a:br/>
            <a:r>
              <a:rPr lang="zh-CN" altLang="en-US" sz="1530" kern="0" dirty="0" smtClean="0">
                <a:solidFill>
                  <a:srgbClr val="000000"/>
                </a:solidFill>
                <a:latin typeface="Times New Roman" pitchFamily="65" charset="-122"/>
                <a:ea typeface="宋体" pitchFamily="65" charset="-122"/>
              </a:rPr>
              <a:t>也只能睁一只眼闭一只眼,假意不查,不得加以阻挠。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香椿木被取回来后,木匠师傅点上三炷香,再放两响鞭炮,便开始动工制梁。而新立楼房的屋主</a:t>
            </a:r>
            <a:r>
              <a:t/>
            </a:r>
            <a:br/>
            <a:r>
              <a:rPr lang="zh-CN" altLang="en-US" sz="1530" kern="0" dirty="0" smtClean="0">
                <a:solidFill>
                  <a:srgbClr val="000000"/>
                </a:solidFill>
                <a:latin typeface="Times New Roman" pitchFamily="65" charset="-122"/>
                <a:ea typeface="宋体" pitchFamily="65" charset="-122"/>
              </a:rPr>
              <a:t>则需要准备一只鸡冠红艳、鸣叫清脆浑厚的大公鸡和一方红彤彤的红绸。当香椿木修制成</a:t>
            </a:r>
            <a:endParaRPr lang="zh-CN" altLang="en-US"/>
          </a:p>
        </p:txBody>
      </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梁,人们将贴上红绸的梁抬进新屋正堂,由地理先生杀鸡祭梁,而帮忙上梁的乡亲们则爬上楼顶</a:t>
            </a:r>
            <a:r>
              <a:t/>
            </a:r>
            <a:br/>
            <a:r>
              <a:rPr lang="zh-CN" altLang="en-US" sz="1530" kern="0" dirty="0" smtClean="0">
                <a:solidFill>
                  <a:srgbClr val="000000"/>
                </a:solidFill>
                <a:latin typeface="Times New Roman" pitchFamily="65" charset="-122"/>
                <a:ea typeface="宋体" pitchFamily="65" charset="-122"/>
              </a:rPr>
              <a:t>围坐一桌,敬酒喝茶。待祭梁结束,便用两根绳子平平稳稳地把梁拉上屋顶。其间,鞭炮齐鸣,</a:t>
            </a:r>
            <a:r>
              <a:t/>
            </a:r>
            <a:br/>
            <a:r>
              <a:rPr lang="zh-CN" altLang="en-US" sz="1530" kern="0" dirty="0" smtClean="0">
                <a:solidFill>
                  <a:srgbClr val="000000"/>
                </a:solidFill>
                <a:latin typeface="Times New Roman" pitchFamily="65" charset="-122"/>
                <a:ea typeface="宋体" pitchFamily="65" charset="-122"/>
              </a:rPr>
              <a:t>地理先生则叽里呱啦地唱着我无法听懂的上梁歌。待梁安放平稳,屋主便张罗着在屋下布一</a:t>
            </a:r>
            <a:r>
              <a:t/>
            </a:r>
            <a:br/>
            <a:r>
              <a:rPr lang="zh-CN" altLang="en-US" sz="1530" kern="0" dirty="0" smtClean="0">
                <a:solidFill>
                  <a:srgbClr val="000000"/>
                </a:solidFill>
                <a:latin typeface="Times New Roman" pitchFamily="65" charset="-122"/>
                <a:ea typeface="宋体" pitchFamily="65" charset="-122"/>
              </a:rPr>
              <a:t>块床单接包。我的记忆大致是这样的:上梁的乡亲们在地理先生的指引下,将似大圆盘般印制</a:t>
            </a:r>
            <a:r>
              <a:t/>
            </a:r>
            <a:br/>
            <a:r>
              <a:rPr lang="zh-CN" altLang="en-US" sz="1530" kern="0" dirty="0" smtClean="0">
                <a:solidFill>
                  <a:srgbClr val="000000"/>
                </a:solidFill>
                <a:latin typeface="Times New Roman" pitchFamily="65" charset="-122"/>
                <a:ea typeface="宋体" pitchFamily="65" charset="-122"/>
              </a:rPr>
              <a:t>着精美图案的大糍粑抛掷而下,紧接着是小糍粑,再接着是糖果,寓意屋主接住财宝。最后是抛</a:t>
            </a:r>
            <a:r>
              <a:t/>
            </a:r>
            <a:br/>
            <a:r>
              <a:rPr lang="zh-CN" altLang="en-US" sz="1530" kern="0" dirty="0" smtClean="0">
                <a:solidFill>
                  <a:srgbClr val="000000"/>
                </a:solidFill>
                <a:latin typeface="Times New Roman" pitchFamily="65" charset="-122"/>
                <a:ea typeface="宋体" pitchFamily="65" charset="-122"/>
              </a:rPr>
              <a:t>梁,这是我最喜欢的环节,也是使我能够站立等待枯燥无味的、漫长的上梁过程的唯一理由。</a:t>
            </a:r>
            <a:r>
              <a:t/>
            </a:r>
            <a:br/>
            <a:r>
              <a:rPr lang="zh-CN" altLang="en-US" sz="1530" kern="0" dirty="0" smtClean="0">
                <a:solidFill>
                  <a:srgbClr val="000000"/>
                </a:solidFill>
                <a:latin typeface="Times New Roman" pitchFamily="65" charset="-122"/>
                <a:ea typeface="宋体" pitchFamily="65" charset="-122"/>
              </a:rPr>
              <a:t>当屋主收取接包的床单后,上梁的乡亲们便开始向四面八方分撒糍粑、糖果、橘子和零钱。</a:t>
            </a:r>
            <a:r>
              <a:t/>
            </a:r>
            <a:br/>
            <a:r>
              <a:rPr lang="zh-CN" altLang="en-US" sz="1530" kern="0" dirty="0" smtClean="0">
                <a:solidFill>
                  <a:srgbClr val="000000"/>
                </a:solidFill>
                <a:latin typeface="Times New Roman" pitchFamily="65" charset="-122"/>
                <a:ea typeface="宋体" pitchFamily="65" charset="-122"/>
              </a:rPr>
              <a:t>我则踉踉跄跄地在人群中穿插,偶尔捡到1分钱或者2分钱的硬币,便手舞足蹈,兴奋得不行。耳</a:t>
            </a:r>
            <a:r>
              <a:t/>
            </a:r>
            <a:br/>
            <a:r>
              <a:rPr lang="zh-CN" altLang="en-US" sz="1530" kern="0" dirty="0" smtClean="0">
                <a:solidFill>
                  <a:srgbClr val="000000"/>
                </a:solidFill>
                <a:latin typeface="Times New Roman" pitchFamily="65" charset="-122"/>
                <a:ea typeface="宋体" pitchFamily="65" charset="-122"/>
              </a:rPr>
              <a:t>边总是响着地理先生断断续续的吟唱:抛梁抛到东,东方日出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抛梁抛到西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抛到南,子孙</a:t>
            </a:r>
            <a:r>
              <a:t/>
            </a:r>
            <a:br/>
            <a:r>
              <a:rPr lang="zh-CN" altLang="en-US" sz="1530" kern="0" dirty="0" smtClean="0">
                <a:solidFill>
                  <a:srgbClr val="000000"/>
                </a:solidFill>
                <a:latin typeface="Times New Roman" pitchFamily="65" charset="-122"/>
                <a:ea typeface="宋体" pitchFamily="65" charset="-122"/>
              </a:rPr>
              <a:t>代代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抛到北</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但一切都是记忆的影子,那么清晰,又那么模糊。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当一抹穿越时空带着浓浓乡村气息和童真记忆的清香在绯红夕阳躲藏西山的傍晚弥散在一</a:t>
            </a:r>
            <a:r>
              <a:t/>
            </a:r>
            <a:br/>
            <a:r>
              <a:rPr lang="zh-CN" altLang="en-US" sz="1530" kern="0" dirty="0" smtClean="0">
                <a:solidFill>
                  <a:srgbClr val="000000"/>
                </a:solidFill>
                <a:latin typeface="Times New Roman" pitchFamily="65" charset="-122"/>
                <a:ea typeface="宋体" pitchFamily="65" charset="-122"/>
              </a:rPr>
              <a:t>座偌大的城市时,我想到培根说过的那句话:时间乃是最大的革新家。终究一切都抵不过时光</a:t>
            </a:r>
            <a:r>
              <a:t/>
            </a:r>
            <a:br/>
            <a:r>
              <a:rPr lang="zh-CN" altLang="en-US" sz="1530" kern="0" dirty="0" smtClean="0">
                <a:solidFill>
                  <a:srgbClr val="000000"/>
                </a:solidFill>
                <a:latin typeface="Times New Roman" pitchFamily="65" charset="-122"/>
                <a:ea typeface="宋体" pitchFamily="65" charset="-122"/>
              </a:rPr>
              <a:t>的变迁。那浓缩着我欢乐童年的光阴和年华,弥散着浓浓温暖气息的香椿时光,在哪里?</a:t>
            </a:r>
            <a:endParaRPr lang="zh-CN" altLang="en-US"/>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(选自《光明文荟》2016年5月26日,有删改)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1.下列对散文相关内容和艺术特色的分析和鉴赏,最恰当的一项是(3分)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A.文章提及作者在孩提懵懂无知之时吃母亲做的椿芽炒鸡蛋,色、香、味俱全,表现了作者对</a:t>
            </a:r>
            <a:r>
              <a:t/>
            </a:r>
            <a:br/>
            <a:r>
              <a:rPr lang="zh-CN" altLang="en-US" sz="1530" kern="0" dirty="0" smtClean="0">
                <a:solidFill>
                  <a:srgbClr val="000000"/>
                </a:solidFill>
                <a:latin typeface="Times New Roman" pitchFamily="65" charset="-122"/>
                <a:ea typeface="宋体" pitchFamily="65" charset="-122"/>
              </a:rPr>
              <a:t>小时候生活的怀念和向往之情。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B.“丢下一句让人魂牵梦萦的话”,“魂牵梦萦”蕴含着作者对自己不能天天吃椿芽炒鸡蛋</a:t>
            </a:r>
            <a:r>
              <a:t/>
            </a:r>
            <a:br/>
            <a:r>
              <a:rPr lang="zh-CN" altLang="en-US" sz="1530" kern="0" dirty="0" smtClean="0">
                <a:solidFill>
                  <a:srgbClr val="000000"/>
                </a:solidFill>
                <a:latin typeface="Times New Roman" pitchFamily="65" charset="-122"/>
                <a:ea typeface="宋体" pitchFamily="65" charset="-122"/>
              </a:rPr>
              <a:t>的无奈。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C.作者说“乡亲们相信香椿的灵气只有被意想不到地取材,才会完整封存在取下的香椿木</a:t>
            </a:r>
            <a:r>
              <a:t/>
            </a:r>
            <a:br/>
            <a:r>
              <a:rPr lang="zh-CN" altLang="en-US" sz="1530" kern="0" dirty="0" smtClean="0">
                <a:solidFill>
                  <a:srgbClr val="000000"/>
                </a:solidFill>
                <a:latin typeface="Times New Roman" pitchFamily="65" charset="-122"/>
                <a:ea typeface="宋体" pitchFamily="65" charset="-122"/>
              </a:rPr>
              <a:t>里”,证明乡下人多迷信。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D.本文围绕香椿树来叙事写人,香椿树成了文章的线索,也伴随着作者的童年生活。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2.简析第二段中母亲挑选鸡蛋的细节。(6分)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3.作者对香椿有着复杂的情感。请结合文章,简要概括本文表达了作者怎样的思想情感。(6</a:t>
            </a:r>
            <a:r>
              <a:t/>
            </a:r>
            <a:br/>
            <a:r>
              <a:rPr lang="zh-CN" altLang="en-US" sz="1530" kern="0" dirty="0" smtClean="0">
                <a:solidFill>
                  <a:srgbClr val="000000"/>
                </a:solidFill>
                <a:latin typeface="Times New Roman" pitchFamily="65" charset="-122"/>
                <a:ea typeface="宋体" pitchFamily="65" charset="-122"/>
              </a:rPr>
              <a:t>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A.“向往之情”不准确。B.“无奈”错,应是对能天天吃椿芽炒鸡蛋的向往。C.</a:t>
            </a:r>
            <a:r>
              <a:rPr dirty="0"/>
              <a:t/>
            </a:r>
            <a:br>
              <a:rPr dirty="0"/>
            </a:br>
            <a:r>
              <a:rPr lang="zh-CN" altLang="en-US" sz="1530" kern="0" dirty="0" smtClean="0">
                <a:solidFill>
                  <a:srgbClr val="000000"/>
                </a:solidFill>
                <a:latin typeface="Times New Roman" pitchFamily="65" charset="-122"/>
                <a:ea typeface="宋体" pitchFamily="65" charset="-122"/>
              </a:rPr>
              <a:t>“乡下人多迷信”的说法过于武断,这种做法是当地的一种习俗。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①运用白描手法,通过踱来踱去、挑选、出来、折回去、放下等一系列动作,表现了</a:t>
            </a:r>
            <a:r>
              <a:rPr dirty="0"/>
              <a:t/>
            </a:r>
            <a:br>
              <a:rPr dirty="0"/>
            </a:br>
            <a:r>
              <a:rPr lang="zh-CN" altLang="en-US" sz="1530" kern="0" dirty="0" smtClean="0">
                <a:solidFill>
                  <a:srgbClr val="000000"/>
                </a:solidFill>
                <a:latin typeface="Times New Roman" pitchFamily="65" charset="-122"/>
                <a:ea typeface="宋体" pitchFamily="65" charset="-122"/>
              </a:rPr>
              <a:t>母亲挑选鸡蛋时的犹豫和不舍之情。②运用细节描写,再现母亲挑选鸡蛋的场景,从中可以看</a:t>
            </a:r>
            <a:r>
              <a:rPr dirty="0"/>
              <a:t/>
            </a:r>
            <a:br>
              <a:rPr dirty="0"/>
            </a:br>
            <a:r>
              <a:rPr lang="zh-CN" altLang="en-US" sz="1530" kern="0" dirty="0" smtClean="0">
                <a:solidFill>
                  <a:srgbClr val="000000"/>
                </a:solidFill>
                <a:latin typeface="Times New Roman" pitchFamily="65" charset="-122"/>
                <a:ea typeface="宋体" pitchFamily="65" charset="-122"/>
              </a:rPr>
              <a:t>出当时生活的艰难。</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第二段写母亲挑选鸡蛋这一细节,“踱来踱去、挑选、出来、折回去、放下”等一系</a:t>
            </a:r>
            <a:r>
              <a:rPr dirty="0"/>
              <a:t/>
            </a:r>
            <a:br>
              <a:rPr dirty="0"/>
            </a:br>
            <a:r>
              <a:rPr lang="zh-CN" altLang="en-US" sz="1530" kern="0" dirty="0" smtClean="0">
                <a:solidFill>
                  <a:srgbClr val="000000"/>
                </a:solidFill>
                <a:latin typeface="Times New Roman" pitchFamily="65" charset="-122"/>
                <a:ea typeface="宋体" pitchFamily="65" charset="-122"/>
              </a:rPr>
              <a:t>列白描化的动作描写,表现了母亲挑选鸡蛋时的犹豫和舍不得,也反映出了当时生活的艰难。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作者通过香椿表达的感情有:①对父母为生计终日奔波却仍不忘为兄弟三人改善膳</a:t>
            </a:r>
            <a:r>
              <a:rPr dirty="0"/>
              <a:t/>
            </a:r>
            <a:br>
              <a:rPr dirty="0"/>
            </a:br>
            <a:r>
              <a:rPr lang="zh-CN" altLang="en-US" sz="1530" kern="0" dirty="0" smtClean="0">
                <a:solidFill>
                  <a:srgbClr val="000000"/>
                </a:solidFill>
                <a:latin typeface="Times New Roman" pitchFamily="65" charset="-122"/>
                <a:ea typeface="宋体" pitchFamily="65" charset="-122"/>
              </a:rPr>
              <a:t>食的感激之情;②对母亲心怀宽广、待人亲善的赞美之情;③对农村淳朴生活的怀念之情;④</a:t>
            </a:r>
            <a:r>
              <a:rPr dirty="0"/>
              <a:t/>
            </a:r>
            <a:br>
              <a:rPr dirty="0"/>
            </a:br>
            <a:r>
              <a:rPr lang="zh-CN" altLang="en-US" sz="1530" kern="0" dirty="0" smtClean="0">
                <a:solidFill>
                  <a:srgbClr val="000000"/>
                </a:solidFill>
                <a:latin typeface="Times New Roman" pitchFamily="65" charset="-122"/>
                <a:ea typeface="宋体" pitchFamily="65" charset="-122"/>
              </a:rPr>
              <a:t>对自己童年生活的追忆与对时光流逝的感叹之情。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根据题中“复杂”二字的提示可知,文章表达的作者的思想感情不止一个方面,结合第</a:t>
            </a:r>
            <a:r>
              <a:rPr dirty="0"/>
              <a:t/>
            </a:r>
            <a:br>
              <a:rPr dirty="0"/>
            </a:br>
            <a:r>
              <a:rPr lang="zh-CN" altLang="en-US" sz="1530" kern="0" dirty="0" smtClean="0">
                <a:solidFill>
                  <a:srgbClr val="000000"/>
                </a:solidFill>
                <a:latin typeface="Times New Roman" pitchFamily="65" charset="-122"/>
                <a:ea typeface="宋体" pitchFamily="65" charset="-122"/>
              </a:rPr>
              <a:t>二、三、五、六、七段的主要内容,分点概括。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二、(2018广西南宁一模,4—6,15分)阅读下面的文字,完成1—3题。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时光的气味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苏沧桑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时光有时是一种气味,循着它,一路闻过去,会闻到某一年最让你印象深刻的某一秒。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于我,2015年惊心动魄的那一秒,带着桂花的气味。当时,我们在老家的桂花树下摆了张桌子,</a:t>
            </a:r>
            <a:r>
              <a:t/>
            </a:r>
            <a:br/>
            <a:r>
              <a:rPr lang="zh-CN" altLang="en-US" sz="1530" kern="0" dirty="0" smtClean="0">
                <a:solidFill>
                  <a:srgbClr val="000000"/>
                </a:solidFill>
                <a:latin typeface="Times New Roman" pitchFamily="65" charset="-122"/>
                <a:ea typeface="宋体" pitchFamily="65" charset="-122"/>
              </a:rPr>
              <a:t>父亲母亲、姑姑小舅妈小姨妈,还有抽空回来看他们的我,一起喝茶聊天。离母亲七十三岁的</a:t>
            </a:r>
            <a:r>
              <a:t/>
            </a:r>
            <a:br/>
            <a:r>
              <a:rPr lang="zh-CN" altLang="en-US" sz="1530" kern="0" dirty="0" smtClean="0">
                <a:solidFill>
                  <a:srgbClr val="000000"/>
                </a:solidFill>
                <a:latin typeface="Times New Roman" pitchFamily="65" charset="-122"/>
                <a:ea typeface="宋体" pitchFamily="65" charset="-122"/>
              </a:rPr>
              <a:t>生日和重阳节还有三四天。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那一秒,桂花树漏下了一缕很亮的阳光,照在母亲左脸颊花白的鬓发间。突然,一颗铜钱大的黑</a:t>
            </a:r>
            <a:r>
              <a:t/>
            </a:r>
            <a:br/>
            <a:r>
              <a:rPr lang="zh-CN" altLang="en-US" sz="1530" kern="0" dirty="0" smtClean="0">
                <a:solidFill>
                  <a:srgbClr val="000000"/>
                </a:solidFill>
                <a:latin typeface="Times New Roman" pitchFamily="65" charset="-122"/>
                <a:ea typeface="宋体" pitchFamily="65" charset="-122"/>
              </a:rPr>
              <a:t>痣映入眼帘!我感到心脏停跳了一秒后,咚咚咚失了节奏。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我说,妈!这颗痣什么时候有的?我怎么从来没看到过?!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四周静了下来,只有我的声音飘忽着,听起来有点远。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母亲说,没事没事,以前有的。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怎么这么大?这么黑?去医院看过吗?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没有,不用,有点破了,我用孢子粉涂了,过两天就好了。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深夜,我百度了一下“黑痣”,恐惧像洪水浸漫了我。难道充溢着桂花香的那一秒,那么美好的</a:t>
            </a:r>
            <a:r>
              <a:t/>
            </a:r>
            <a:br/>
            <a:r>
              <a:rPr lang="zh-CN" altLang="en-US" sz="1530" u="sng" kern="0" dirty="0" smtClean="0">
                <a:solidFill>
                  <a:srgbClr val="000000"/>
                </a:solidFill>
                <a:latin typeface="Times New Roman" pitchFamily="65" charset="-122"/>
                <a:ea typeface="宋体" pitchFamily="65" charset="-122"/>
              </a:rPr>
              <a:t>一秒,是母亲和我们的分水岭?</a:t>
            </a:r>
            <a:r>
              <a:rPr lang="zh-CN" altLang="en-US" sz="1530" kern="0" dirty="0" smtClean="0">
                <a:solidFill>
                  <a:srgbClr val="000000"/>
                </a:solidFill>
                <a:latin typeface="Times New Roman" pitchFamily="65" charset="-122"/>
                <a:ea typeface="宋体" pitchFamily="65" charset="-122"/>
              </a:rPr>
              <a:t>是我苦乐人生的分界线?我没有任何思想准备,我无法想象没有</a:t>
            </a:r>
            <a:r>
              <a:t/>
            </a:r>
            <a:br/>
            <a:r>
              <a:rPr lang="zh-CN" altLang="en-US" sz="1530" kern="0" dirty="0" smtClean="0">
                <a:solidFill>
                  <a:srgbClr val="000000"/>
                </a:solidFill>
                <a:latin typeface="Times New Roman" pitchFamily="65" charset="-122"/>
                <a:ea typeface="宋体" pitchFamily="65" charset="-122"/>
              </a:rPr>
              <a:t>母亲的家,没有母亲的人生,尽管我快到知天命的年龄。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手机相册里,绽放着母亲一个个笑脸。我一张张翻看着,心里一直有个声音说,不不不,不会的!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那几日,我照常和父母说笑,出去采风,晒照片和视频给他们看。父亲说,拍照没意思,多拍点视</a:t>
            </a:r>
            <a:r>
              <a:t/>
            </a:r>
            <a:br/>
            <a:r>
              <a:rPr lang="zh-CN" altLang="en-US" sz="1530" kern="0" dirty="0" smtClean="0">
                <a:solidFill>
                  <a:srgbClr val="000000"/>
                </a:solidFill>
                <a:latin typeface="Times New Roman" pitchFamily="65" charset="-122"/>
                <a:ea typeface="宋体" pitchFamily="65" charset="-122"/>
              </a:rPr>
              <a:t>频,留着将来看。我说对对对,拍视频,鼻子却酸了起来。这句平常的话,我都听不得了。实在</a:t>
            </a:r>
            <a:r>
              <a:t/>
            </a:r>
            <a:br/>
            <a:r>
              <a:rPr lang="zh-CN" altLang="en-US" sz="1530" kern="0" dirty="0" smtClean="0">
                <a:solidFill>
                  <a:srgbClr val="000000"/>
                </a:solidFill>
                <a:latin typeface="Times New Roman" pitchFamily="65" charset="-122"/>
                <a:ea typeface="宋体" pitchFamily="65" charset="-122"/>
              </a:rPr>
              <a:t>忍不住了,问父亲要不要强拉着母亲去医院检查。父亲说,我们都这把岁数了,哪怕真是那什</a:t>
            </a:r>
            <a:r>
              <a:t/>
            </a:r>
            <a:br/>
            <a:r>
              <a:rPr lang="zh-CN" altLang="en-US" sz="1530" kern="0" dirty="0" smtClean="0">
                <a:solidFill>
                  <a:srgbClr val="000000"/>
                </a:solidFill>
                <a:latin typeface="Times New Roman" pitchFamily="65" charset="-122"/>
                <a:ea typeface="宋体" pitchFamily="65" charset="-122"/>
              </a:rPr>
              <a:t>么,也没关系啦,高寿啦。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父亲,我从小最敬畏却最懂我的父亲,早已看穿了我独自沉在谷底的心。他伸出手,把我捞了上</a:t>
            </a:r>
            <a:r>
              <a:t/>
            </a:r>
            <a:br/>
            <a:r>
              <a:rPr lang="zh-CN" altLang="en-US" sz="1530" kern="0" dirty="0" smtClean="0">
                <a:solidFill>
                  <a:srgbClr val="000000"/>
                </a:solidFill>
                <a:latin typeface="Times New Roman" pitchFamily="65" charset="-122"/>
                <a:ea typeface="宋体" pitchFamily="65" charset="-122"/>
              </a:rPr>
              <a:t>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时光在几天后的另一秒,变成了红薯粉圆子的味道。我下楼来,母亲手里正做着圆子,她歪了歪</a:t>
            </a:r>
            <a:r>
              <a:t/>
            </a:r>
            <a:br/>
            <a:r>
              <a:rPr lang="zh-CN" altLang="en-US" sz="1530" kern="0" dirty="0" smtClean="0">
                <a:solidFill>
                  <a:srgbClr val="000000"/>
                </a:solidFill>
                <a:latin typeface="Times New Roman" pitchFamily="65" charset="-122"/>
                <a:ea typeface="宋体" pitchFamily="65" charset="-122"/>
              </a:rPr>
              <a:t>头,侧过脸给我看,说,你看,掉了!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一个淡褐色的疤痕,替代了那颗烙在我心里的黑痣!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她说,昨晚洗澡脱衣服不小心扯了一下,扯掉了。我说没事的吧?大概是孢子粉涂多了,看上去</a:t>
            </a:r>
            <a:endParaRPr lang="zh-CN" altLang="en-US"/>
          </a:p>
        </p:txBody>
      </p:sp>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那么黑。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她似乎从来都没把这事放在心上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她亦没有看出我这几天的恐惧煎熬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她都没想到昨晚就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该告诉我的。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那一秒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我在心里跪下了</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感谢老天。接下来的日子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过节似的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姑姑姨妈舅妈和我同学邻居</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轮番来玩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每天将笑声填满整个院子。到了我回杭的日子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你们终于可以好好休息了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累了。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母亲说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有什么累的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多开心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巴不得天天这么累</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父亲说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你走了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她们也都忙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不会天天来的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家里就冷清了。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想起前几日在洋屿岛遇见两位留守海岛的老人家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儿女都在城里过得很好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他们俩自己种花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生、芝麻和蔬菜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过着世外桃源的生活。母亲常说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我看我们中国内地的老人最享福了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你看香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还有国外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许多那么大年纪的人都还在当服务员、门卫什么的。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时光里飘回来一缕白莲花的气味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那是</a:t>
            </a:r>
            <a:r>
              <a:rPr lang="en-US" altLang="zh-CN" sz="1530" kern="0" dirty="0" smtClean="0">
                <a:solidFill>
                  <a:srgbClr val="000000"/>
                </a:solidFill>
                <a:latin typeface="Times New Roman" pitchFamily="65" charset="-122"/>
                <a:ea typeface="宋体" pitchFamily="65" charset="-122"/>
              </a:rPr>
              <a:t>2015</a:t>
            </a:r>
            <a:r>
              <a:rPr lang="zh-CN" altLang="en-US" sz="1530" kern="0" dirty="0" smtClean="0">
                <a:solidFill>
                  <a:srgbClr val="000000"/>
                </a:solidFill>
                <a:latin typeface="Times New Roman" pitchFamily="65" charset="-122"/>
                <a:ea typeface="宋体" pitchFamily="65" charset="-122"/>
              </a:rPr>
              <a:t>年春天某日清晨某一秒的味道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在泰国清迈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我与一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场化缘不期而遇。一个姑娘递过一枝散发着清香的白莲花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微笑着示意我。我本能地后退一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微笑着摇摇手婉拒了。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后来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那一秒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一直刻在我心里很久。时光往往会安排一个一闪而过的时机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让你表达你的感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61194"/>
            <a:chOff x="540000" y="1080000"/>
            <a:chExt cx="8127000" cy="5261194"/>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恩,让你把感恩付诸行动,比如无关信仰地供奉上一枝白莲花,在心里对天地万物、父母师友说</a:t>
              </a:r>
              <a:r>
                <a:rPr dirty="0"/>
                <a:t/>
              </a:r>
              <a:br>
                <a:rPr dirty="0"/>
              </a:br>
              <a:r>
                <a:rPr lang="zh-CN" altLang="en-US" sz="1530" kern="0" dirty="0" smtClean="0">
                  <a:solidFill>
                    <a:srgbClr val="000000"/>
                  </a:solidFill>
                  <a:latin typeface="Times New Roman" pitchFamily="65" charset="-122"/>
                  <a:ea typeface="宋体" pitchFamily="65" charset="-122"/>
                </a:rPr>
                <a:t>一声谢谢。有时,时光又会以某种方式警醒你,比如母亲的黑痣,比如白莲花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但时光更多时</a:t>
              </a:r>
              <a:r>
                <a:rPr dirty="0"/>
                <a:t/>
              </a:r>
              <a:br>
                <a:rPr dirty="0"/>
              </a:br>
              <a:r>
                <a:rPr lang="zh-CN" altLang="en-US" sz="1530" kern="0" dirty="0" smtClean="0">
                  <a:solidFill>
                    <a:srgbClr val="000000"/>
                  </a:solidFill>
                  <a:latin typeface="Times New Roman" pitchFamily="65" charset="-122"/>
                  <a:ea typeface="宋体" pitchFamily="65" charset="-122"/>
                </a:rPr>
                <a:t>候是无声无息、无色无味的,过去后,便来不及了。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1.下列对文本相关内容和艺术特色的分析鉴赏,不正确的一项是(3分)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A.标题“时光的气味”新颖别致,“气味”一词将无色无味的时光变得可感可知,容易激发读</a:t>
              </a:r>
              <a:r>
                <a:rPr dirty="0"/>
                <a:t/>
              </a:r>
              <a:br>
                <a:rPr dirty="0"/>
              </a:br>
              <a:r>
                <a:rPr lang="zh-CN" altLang="en-US" sz="1530" kern="0" dirty="0" smtClean="0">
                  <a:solidFill>
                    <a:srgbClr val="000000"/>
                  </a:solidFill>
                  <a:latin typeface="Times New Roman" pitchFamily="65" charset="-122"/>
                  <a:ea typeface="宋体" pitchFamily="65" charset="-122"/>
                </a:rPr>
                <a:t>者的阅读兴趣。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B.文章主要写了三种“时光的气味”,脉络分明。一是桂花的气味,二是红薯粉圆子的味道,三</a:t>
              </a:r>
              <a:r>
                <a:rPr dirty="0"/>
                <a:t/>
              </a:r>
              <a:br>
                <a:rPr dirty="0"/>
              </a:br>
              <a:r>
                <a:rPr lang="zh-CN" altLang="en-US" sz="1530" kern="0" dirty="0" smtClean="0">
                  <a:solidFill>
                    <a:srgbClr val="000000"/>
                  </a:solidFill>
                  <a:latin typeface="Times New Roman" pitchFamily="65" charset="-122"/>
                  <a:ea typeface="宋体" pitchFamily="65" charset="-122"/>
                </a:rPr>
                <a:t>是白莲花的气味。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C.本文的语言风格多变,时而清新活泼,时而凝重深沉,但整体上还是浅易明快的,全文洋溢着</a:t>
              </a:r>
              <a:r>
                <a:rPr dirty="0"/>
                <a:t/>
              </a:r>
              <a:br>
                <a:rPr dirty="0"/>
              </a:br>
              <a:r>
                <a:rPr lang="zh-CN" altLang="en-US" sz="1530" kern="0" dirty="0" smtClean="0">
                  <a:solidFill>
                    <a:srgbClr val="000000"/>
                  </a:solidFill>
                  <a:latin typeface="Times New Roman" pitchFamily="65" charset="-122"/>
                  <a:ea typeface="宋体" pitchFamily="65" charset="-122"/>
                </a:rPr>
                <a:t>欢快的情绪。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D.作者发现母亲脸颊上长了一颗黑痣后,先是紧张,接着是心酸,最后如释重负,表达了对母亲</a:t>
              </a:r>
              <a:r>
                <a:rPr dirty="0"/>
                <a:t/>
              </a:r>
              <a:br>
                <a:rPr dirty="0"/>
              </a:br>
              <a:r>
                <a:rPr lang="zh-CN" altLang="en-US" sz="1530" kern="0" dirty="0" smtClean="0">
                  <a:solidFill>
                    <a:srgbClr val="000000"/>
                  </a:solidFill>
                  <a:latin typeface="Times New Roman" pitchFamily="65" charset="-122"/>
                  <a:ea typeface="宋体" pitchFamily="65" charset="-122"/>
                </a:rPr>
                <a:t>健康的挂念。</a:t>
              </a:r>
              <a:endParaRPr lang="zh-CN" altLang="en-US" dirty="0"/>
            </a:p>
          </p:txBody>
        </p:sp>
        <p:sp>
          <p:nvSpPr>
            <p:cNvPr id="3" name="TextBox 2"/>
            <p:cNvSpPr txBox="1"/>
            <p:nvPr/>
          </p:nvSpPr>
          <p:spPr>
            <a:xfrm>
              <a:off x="54000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2.请简要分析文中画横线句子的表达效果。(6分)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3.文章的后两段为何特意写到白莲花?请结合全文进行分析。(6分)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虹关徽墨,不小心遗失在古村落、古驿道边,等待人们去擦亮这张泛着黑色光泽的名片——</a:t>
            </a:r>
            <a:r>
              <a:t/>
            </a:r>
            <a:br/>
            <a:r>
              <a:rPr lang="zh-CN" altLang="en-US" sz="1530" kern="0" dirty="0" smtClean="0">
                <a:solidFill>
                  <a:srgbClr val="000000"/>
                </a:solidFill>
                <a:latin typeface="Times New Roman" pitchFamily="65" charset="-122"/>
                <a:ea typeface="宋体" pitchFamily="65" charset="-122"/>
              </a:rPr>
              <a:t>“徽墨名村”。在一栋民居内,我兴奋地发现,有人在挖掘、研发传统徽墨工艺,遗憾不见墨</a:t>
            </a:r>
            <a:r>
              <a:t/>
            </a:r>
            <a:br/>
            <a:r>
              <a:rPr lang="zh-CN" altLang="en-US" sz="1530" kern="0" dirty="0" smtClean="0">
                <a:solidFill>
                  <a:srgbClr val="000000"/>
                </a:solidFill>
                <a:latin typeface="Times New Roman" pitchFamily="65" charset="-122"/>
                <a:ea typeface="宋体" pitchFamily="65" charset="-122"/>
              </a:rPr>
              <a:t>工,不知那一双手是怎样捣鼓着黑色的诗篇。不大的台面上摆放了刀、小锤、木槽、墨模等</a:t>
            </a:r>
            <a:r>
              <a:t/>
            </a:r>
            <a:br/>
            <a:r>
              <a:rPr lang="zh-CN" altLang="en-US" sz="1530" kern="0" dirty="0" smtClean="0">
                <a:solidFill>
                  <a:srgbClr val="000000"/>
                </a:solidFill>
                <a:latin typeface="Times New Roman" pitchFamily="65" charset="-122"/>
                <a:ea typeface="宋体" pitchFamily="65" charset="-122"/>
              </a:rPr>
              <a:t>工具,还有一些看不懂的物品,想必都是与徽墨有关的器皿、墨料。壁板上挂有制墨工序图</a:t>
            </a:r>
            <a:r>
              <a:t/>
            </a:r>
            <a:br/>
            <a:r>
              <a:rPr lang="zh-CN" altLang="en-US" sz="1530" kern="0" dirty="0" smtClean="0">
                <a:solidFill>
                  <a:srgbClr val="000000"/>
                </a:solidFill>
                <a:latin typeface="Times New Roman" pitchFamily="65" charset="-122"/>
                <a:ea typeface="宋体" pitchFamily="65" charset="-122"/>
              </a:rPr>
              <a:t>《一块墨的前世今生》:点烟、和料、烘蒸、杵捣、揉搓、入模、晾墨、描金。从采取数种</a:t>
            </a:r>
            <a:r>
              <a:t/>
            </a:r>
            <a:br/>
            <a:r>
              <a:rPr lang="zh-CN" altLang="en-US" sz="1530" kern="0" dirty="0" smtClean="0">
                <a:solidFill>
                  <a:srgbClr val="000000"/>
                </a:solidFill>
                <a:latin typeface="Times New Roman" pitchFamily="65" charset="-122"/>
                <a:ea typeface="宋体" pitchFamily="65" charset="-122"/>
              </a:rPr>
              <a:t>原料到试磨鉴定墨质,一锭墨才得以面世,具体制作起来,其工序之繁复岂是图解所能说得清楚</a:t>
            </a:r>
            <a:r>
              <a:t/>
            </a:r>
            <a:br/>
            <a:r>
              <a:rPr lang="zh-CN" altLang="en-US" sz="1530" kern="0" dirty="0" smtClean="0">
                <a:solidFill>
                  <a:srgbClr val="000000"/>
                </a:solidFill>
                <a:latin typeface="Times New Roman" pitchFamily="65" charset="-122"/>
                <a:ea typeface="宋体" pitchFamily="65" charset="-122"/>
              </a:rPr>
              <a:t>的,想想真不容易。一锭墨,千杵万揉,浓缩的精华,浓缩的是民族文化的瑰宝。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不经意间,我瞥见阁楼上稳站着一个白髯飘飘、仙风道骨的先生,便主动打招呼,他问询了我的</a:t>
            </a:r>
            <a:r>
              <a:t/>
            </a:r>
            <a:br/>
            <a:r>
              <a:rPr lang="zh-CN" altLang="en-US" sz="1530" kern="0" dirty="0" smtClean="0">
                <a:solidFill>
                  <a:srgbClr val="000000"/>
                </a:solidFill>
                <a:latin typeface="Times New Roman" pitchFamily="65" charset="-122"/>
                <a:ea typeface="宋体" pitchFamily="65" charset="-122"/>
              </a:rPr>
              <a:t>来意,邀请上楼喝茶座谈。我,一个找寻徽墨的陌生人,沿着屋内与厢房连成一体的木质楼梯,</a:t>
            </a:r>
            <a:r>
              <a:t/>
            </a:r>
            <a:br/>
            <a:r>
              <a:rPr lang="zh-CN" altLang="en-US" sz="1530" kern="0" dirty="0" smtClean="0">
                <a:solidFill>
                  <a:srgbClr val="000000"/>
                </a:solidFill>
                <a:latin typeface="Times New Roman" pitchFamily="65" charset="-122"/>
                <a:ea typeface="宋体" pitchFamily="65" charset="-122"/>
              </a:rPr>
              <a:t>漫步走上阁楼,轻轻地踏在楼板上,咿呀作响,我生怕踩醒了乾隆年间经营徽墨的原始账本,生</a:t>
            </a:r>
            <a:r>
              <a:t/>
            </a:r>
            <a:br/>
            <a:r>
              <a:rPr lang="zh-CN" altLang="en-US" sz="1530" kern="0" dirty="0" smtClean="0">
                <a:solidFill>
                  <a:srgbClr val="000000"/>
                </a:solidFill>
                <a:latin typeface="Times New Roman" pitchFamily="65" charset="-122"/>
                <a:ea typeface="宋体" pitchFamily="65" charset="-122"/>
              </a:rPr>
              <a:t>怕踩碎了岁月的痕迹,更生怕踩破了一截遗落的留着明代指纹的徽墨。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先生姓叶,一个隐者、居士、制笔者,放弃大城市的舒适,只身走进虹关,设立工作室,执刀执笔,</a:t>
            </a:r>
            <a:r>
              <a:t/>
            </a:r>
            <a:br/>
            <a:r>
              <a:rPr lang="zh-CN" altLang="en-US" sz="1530" kern="0" dirty="0" smtClean="0">
                <a:solidFill>
                  <a:srgbClr val="000000"/>
                </a:solidFill>
                <a:latin typeface="Times New Roman" pitchFamily="65" charset="-122"/>
                <a:ea typeface="宋体" pitchFamily="65" charset="-122"/>
              </a:rPr>
              <a:t>刻刻写写画画。兴致来了,叶老师挥毫泼墨,正是徽墨磨出的浆液、芳香、光泽,正是新的徽墨</a:t>
            </a:r>
            <a:r>
              <a:t/>
            </a:r>
            <a:br/>
            <a:r>
              <a:rPr lang="zh-CN" altLang="en-US" sz="1530" kern="0" dirty="0" smtClean="0">
                <a:solidFill>
                  <a:srgbClr val="000000"/>
                </a:solidFill>
                <a:latin typeface="Times New Roman" pitchFamily="65" charset="-122"/>
                <a:ea typeface="宋体" pitchFamily="65" charset="-122"/>
              </a:rPr>
              <a:t>传人制作出的徽墨。</a:t>
            </a:r>
            <a:r>
              <a:rPr lang="zh-CN" altLang="en-US" sz="1530" u="sng" kern="0" dirty="0" smtClean="0">
                <a:solidFill>
                  <a:srgbClr val="000000"/>
                </a:solidFill>
                <a:latin typeface="Times New Roman" pitchFamily="65" charset="-122"/>
                <a:ea typeface="宋体" pitchFamily="65" charset="-122"/>
              </a:rPr>
              <a:t>磨墨时,细润无声,我却听到了墨与砚台的喁喁细语。触摸着徽墨的韵律,</a:t>
            </a:r>
            <a:endParaRPr lang="zh-CN" altLang="en-US"/>
          </a:p>
        </p:txBody>
      </p:sp>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二、</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本文的语言整体上偏向婉约细腻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全文弥漫着一种淡淡的惆怅情绪。</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运用了比喻和反问的手法</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形象地写出了“我”对母亲健康的担忧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对失去母亲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的恐惧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表现了母亲在“我”人生中至关重要及“我”对母亲的挚爱。</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“恐惧像洪水浸漫了我”是比喻的方法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难道充溢着桂花香的那一秒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那么美好的一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秒</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是母亲和我们的分水岭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是反问的手法。结合上下文的具体内容分析句子的表达效果。</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①此处的白莲花象征了纯洁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我”为自己的多疑和世俗而惭愧。②升华了文章的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主题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告诫我们要懂得感恩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及时感恩。③白莲花的气味是“时光的气味”之一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和桂花的气味</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也许寻常但稍纵即逝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告诉我们要珍视生活中可贵的点滴。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每点</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“有时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时光又会以某种方式警醒你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比如母亲的黑痣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比如白莲花</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但时光更多时候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是无声无息、无色无味的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过去后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便来不及了”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这是在说要珍视生活中可贵的点滴。“让你</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表达你的感恩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让你把感恩付诸行动”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这是在告诫我们“要懂得感恩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及时感恩”。文中写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“我与一场化缘不期而遇。一个姑娘递过一枝散发着清香的白莲花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微笑着示意我。我本能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地后退一步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微笑着摇摇手婉拒了”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然后又写到“比如无关信仰地供奉上一枝白莲花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在心里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对天地万物、父母师友说一声谢谢”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写自己的多疑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如写母亲的病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与世俗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用白莲花象征纯洁。</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三、(2018四川德阳二诊,4—6,15分)阅读下面的文字,完成1—3题。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古镇陶心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杨安鸿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路过铜川市王益区时,听说附近有个村落因“陶炉陈列”得名,且是耀州窑唯一尚在制瓷的旧</a:t>
            </a:r>
            <a:r>
              <a:t/>
            </a:r>
            <a:br/>
            <a:r>
              <a:rPr lang="zh-CN" altLang="en-US" sz="1530" kern="0" dirty="0" smtClean="0">
                <a:solidFill>
                  <a:srgbClr val="000000"/>
                </a:solidFill>
                <a:latin typeface="Times New Roman" pitchFamily="65" charset="-122"/>
                <a:ea typeface="宋体" pitchFamily="65" charset="-122"/>
              </a:rPr>
              <a:t>址。耀州瓷曾伴随着驼铃走向世界,不去看看,我觉得是一种遗憾。站在塬顶远眺,入镇一条小</a:t>
            </a:r>
            <a:r>
              <a:t/>
            </a:r>
            <a:br/>
            <a:r>
              <a:rPr lang="zh-CN" altLang="en-US" sz="1530" kern="0" dirty="0" smtClean="0">
                <a:solidFill>
                  <a:srgbClr val="000000"/>
                </a:solidFill>
                <a:latin typeface="Times New Roman" pitchFamily="65" charset="-122"/>
                <a:ea typeface="宋体" pitchFamily="65" charset="-122"/>
              </a:rPr>
              <a:t>路,忽下忽上、忽左忽右,路一边住人家,路那一边,平平的房顶,高高的烟囱。窑上叠窑,人家上</a:t>
            </a:r>
            <a:r>
              <a:t/>
            </a:r>
            <a:br/>
            <a:r>
              <a:rPr lang="zh-CN" altLang="en-US" sz="1530" kern="0" dirty="0" smtClean="0">
                <a:solidFill>
                  <a:srgbClr val="000000"/>
                </a:solidFill>
                <a:latin typeface="Times New Roman" pitchFamily="65" charset="-122"/>
                <a:ea typeface="宋体" pitchFamily="65" charset="-122"/>
              </a:rPr>
              <a:t>有人家,是古镇建筑的风格和特色。当时叫我极惊诧的,却是古镇的颜色。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夏日的陈炉,不缺郁郁葱葱的绿色。可我感觉,有红地毯铺在地上,有红绸缎舞在塬上,有红灯</a:t>
            </a:r>
            <a:r>
              <a:t/>
            </a:r>
            <a:br/>
            <a:r>
              <a:rPr lang="zh-CN" altLang="en-US" sz="1530" kern="0" dirty="0" smtClean="0">
                <a:solidFill>
                  <a:srgbClr val="000000"/>
                </a:solidFill>
                <a:latin typeface="Times New Roman" pitchFamily="65" charset="-122"/>
                <a:ea typeface="宋体" pitchFamily="65" charset="-122"/>
              </a:rPr>
              <a:t>笼挂在眼前,甚至有窑火蔓延脚边。这里砌窑的红砖,长、宽、高都比别处要大,这让身体结</a:t>
            </a:r>
            <a:r>
              <a:t/>
            </a:r>
            <a:br/>
            <a:r>
              <a:rPr lang="zh-CN" altLang="en-US" sz="1530" kern="0" dirty="0" smtClean="0">
                <a:solidFill>
                  <a:srgbClr val="000000"/>
                </a:solidFill>
                <a:latin typeface="Times New Roman" pitchFamily="65" charset="-122"/>
                <a:ea typeface="宋体" pitchFamily="65" charset="-122"/>
              </a:rPr>
              <a:t>实、祖业厚实、人心笃实的愿景,更加显眼更加强烈。然而,加重和放大红色的,却是肥嘟嘟,</a:t>
            </a:r>
            <a:r>
              <a:t/>
            </a:r>
            <a:br/>
            <a:r>
              <a:rPr lang="zh-CN" altLang="en-US" sz="1530" kern="0" dirty="0" smtClean="0">
                <a:solidFill>
                  <a:srgbClr val="000000"/>
                </a:solidFill>
                <a:latin typeface="Times New Roman" pitchFamily="65" charset="-122"/>
                <a:ea typeface="宋体" pitchFamily="65" charset="-122"/>
              </a:rPr>
              <a:t>像极了腰鼓、水桶的一种物件。懂行的人说,那叫匣钵。有人家用它砌成四面院墙,圆鼓鼓叠</a:t>
            </a:r>
            <a:r>
              <a:t/>
            </a:r>
            <a:br/>
            <a:r>
              <a:rPr lang="zh-CN" altLang="en-US" sz="1530" kern="0" dirty="0" smtClean="0">
                <a:solidFill>
                  <a:srgbClr val="000000"/>
                </a:solidFill>
                <a:latin typeface="Times New Roman" pitchFamily="65" charset="-122"/>
                <a:ea typeface="宋体" pitchFamily="65" charset="-122"/>
              </a:rPr>
              <a:t>加红彤彤,宛若好客的笑脸四处绽放。也有人家用来装饰门楣和窗棂,小日子看着热乎乎、暖</a:t>
            </a:r>
            <a:r>
              <a:t/>
            </a:r>
            <a:br/>
            <a:r>
              <a:rPr lang="zh-CN" altLang="en-US" sz="1530" kern="0" dirty="0" smtClean="0">
                <a:solidFill>
                  <a:srgbClr val="000000"/>
                </a:solidFill>
                <a:latin typeface="Times New Roman" pitchFamily="65" charset="-122"/>
                <a:ea typeface="宋体" pitchFamily="65" charset="-122"/>
              </a:rPr>
              <a:t>烘烘的。最多见的,是填上泥土当作花盆,里面的红辣椒、绿蒜苗迫不及待地要调剂人们生活</a:t>
            </a:r>
            <a:r>
              <a:t/>
            </a:r>
            <a:br/>
            <a:r>
              <a:rPr lang="zh-CN" altLang="en-US" sz="1530" kern="0" dirty="0" smtClean="0">
                <a:solidFill>
                  <a:srgbClr val="000000"/>
                </a:solidFill>
                <a:latin typeface="Times New Roman" pitchFamily="65" charset="-122"/>
                <a:ea typeface="宋体" pitchFamily="65" charset="-122"/>
              </a:rPr>
              <a:t>似的疯长。</a:t>
            </a:r>
            <a:endParaRPr lang="zh-CN" altLang="en-US"/>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瓷器抟泥成型,转轮就制,亦如幼苗破土。在宿命的陶冶和烈火的考验面前,匣钵像父兄一样将</a:t>
            </a:r>
            <a:r>
              <a:t/>
            </a:r>
            <a:br/>
            <a:r>
              <a:rPr lang="zh-CN" altLang="en-US" sz="1530" kern="0" dirty="0" smtClean="0">
                <a:solidFill>
                  <a:srgbClr val="000000"/>
                </a:solidFill>
                <a:latin typeface="Times New Roman" pitchFamily="65" charset="-122"/>
                <a:ea typeface="宋体" pitchFamily="65" charset="-122"/>
              </a:rPr>
              <a:t>瓷器揽进怀里,悉心庇护,同甘共苦,成全一种温润如玉的质,成就一份流光溢彩的美,也成长了</a:t>
            </a:r>
            <a:r>
              <a:t/>
            </a:r>
            <a:br/>
            <a:r>
              <a:rPr lang="zh-CN" altLang="en-US" sz="1530" kern="0" dirty="0" smtClean="0">
                <a:solidFill>
                  <a:srgbClr val="000000"/>
                </a:solidFill>
                <a:latin typeface="Times New Roman" pitchFamily="65" charset="-122"/>
                <a:ea typeface="宋体" pitchFamily="65" charset="-122"/>
              </a:rPr>
              <a:t>一抹引人注目的赤子朱色。红,是烈火真金的红,是磊落胸怀的红,是劳苦功高的红,也是鞠躬</a:t>
            </a:r>
            <a:r>
              <a:t/>
            </a:r>
            <a:br/>
            <a:r>
              <a:rPr lang="zh-CN" altLang="en-US" sz="1530" kern="0" dirty="0" smtClean="0">
                <a:solidFill>
                  <a:srgbClr val="000000"/>
                </a:solidFill>
                <a:latin typeface="Times New Roman" pitchFamily="65" charset="-122"/>
                <a:ea typeface="宋体" pitchFamily="65" charset="-122"/>
              </a:rPr>
              <a:t>尽瘁的红。我为匣钵在陈炉的当红肃然起敬。我感动陈炉人知恩图报、不离不弃的善良。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有一院落,祖孙二人在家,奶奶在窑洞前择韭菜,八九岁的孙子趴在炕上,面前摆了书本,眼睛瞅</a:t>
            </a:r>
            <a:r>
              <a:t/>
            </a:r>
            <a:br/>
            <a:r>
              <a:rPr lang="zh-CN" altLang="en-US" sz="1530" kern="0" dirty="0" smtClean="0">
                <a:solidFill>
                  <a:srgbClr val="000000"/>
                </a:solidFill>
                <a:latin typeface="Times New Roman" pitchFamily="65" charset="-122"/>
                <a:ea typeface="宋体" pitchFamily="65" charset="-122"/>
              </a:rPr>
              <a:t>着电视。三个游客屋里屋外一番参观,提出要为老人照相。也许,对生活的满足无须额外形式</a:t>
            </a:r>
            <a:r>
              <a:t/>
            </a:r>
            <a:br/>
            <a:r>
              <a:rPr lang="zh-CN" altLang="en-US" sz="1530" kern="0" dirty="0" smtClean="0">
                <a:solidFill>
                  <a:srgbClr val="000000"/>
                </a:solidFill>
                <a:latin typeface="Times New Roman" pitchFamily="65" charset="-122"/>
                <a:ea typeface="宋体" pitchFamily="65" charset="-122"/>
              </a:rPr>
              <a:t>的展示,也许,孙子刚放下书包等着吃饭呢。老人笑而不语,连连摆手。他们诚恳又急切,说都</a:t>
            </a:r>
            <a:r>
              <a:t/>
            </a:r>
            <a:br/>
            <a:r>
              <a:rPr lang="zh-CN" altLang="en-US" sz="1530" kern="0" dirty="0" smtClean="0">
                <a:solidFill>
                  <a:srgbClr val="000000"/>
                </a:solidFill>
                <a:latin typeface="Times New Roman" pitchFamily="65" charset="-122"/>
                <a:ea typeface="宋体" pitchFamily="65" charset="-122"/>
              </a:rPr>
              <a:t>是美术学院的老师,感慨黄土文化的厚重,想把典雅烂漫的陶瓷艺术、质朴纯真的窑洞文化,也</a:t>
            </a:r>
            <a:r>
              <a:t/>
            </a:r>
            <a:br/>
            <a:r>
              <a:rPr lang="zh-CN" altLang="en-US" sz="1530" kern="0" dirty="0" smtClean="0">
                <a:solidFill>
                  <a:srgbClr val="000000"/>
                </a:solidFill>
                <a:latin typeface="Times New Roman" pitchFamily="65" charset="-122"/>
                <a:ea typeface="宋体" pitchFamily="65" charset="-122"/>
              </a:rPr>
              <a:t>想把好客热情的陈炉人一并摄录下来,带给学生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我敢肯定,绝不是这番话,而是他们面上的</a:t>
            </a:r>
            <a:r>
              <a:t/>
            </a:r>
            <a:br/>
            <a:r>
              <a:rPr lang="zh-CN" altLang="en-US" sz="1530" kern="0" dirty="0" smtClean="0">
                <a:solidFill>
                  <a:srgbClr val="000000"/>
                </a:solidFill>
                <a:latin typeface="Times New Roman" pitchFamily="65" charset="-122"/>
                <a:ea typeface="宋体" pitchFamily="65" charset="-122"/>
              </a:rPr>
              <a:t>神色,让她放下手上的菜,忙着整理毫不凌乱的头发。谁知,孙子像隔墙能看见一样,大声提醒:</a:t>
            </a:r>
            <a:r>
              <a:t/>
            </a:r>
            <a:br/>
            <a:r>
              <a:rPr lang="zh-CN" altLang="en-US" sz="1530" kern="0" dirty="0" smtClean="0">
                <a:solidFill>
                  <a:srgbClr val="000000"/>
                </a:solidFill>
                <a:latin typeface="Times New Roman" pitchFamily="65" charset="-122"/>
                <a:ea typeface="宋体" pitchFamily="65" charset="-122"/>
              </a:rPr>
              <a:t>“我饿得很,你快做饭嘛!”这一幕令我想起有一次到一处名胜旅游,朋友的茶水喝干了,找景</a:t>
            </a:r>
            <a:r>
              <a:t/>
            </a:r>
            <a:br/>
            <a:r>
              <a:rPr lang="zh-CN" altLang="en-US" sz="1530" kern="0" dirty="0" smtClean="0">
                <a:solidFill>
                  <a:srgbClr val="000000"/>
                </a:solidFill>
                <a:latin typeface="Times New Roman" pitchFamily="65" charset="-122"/>
                <a:ea typeface="宋体" pitchFamily="65" charset="-122"/>
              </a:rPr>
              <a:t>区的商店续杯开水,连着被几家拒绝,遂感叹人心不古。我当时倒理解店主们的为难,现在也理</a:t>
            </a:r>
            <a:r>
              <a:t/>
            </a:r>
            <a:br/>
            <a:r>
              <a:rPr lang="zh-CN" altLang="en-US" sz="1530" kern="0" dirty="0" smtClean="0">
                <a:solidFill>
                  <a:srgbClr val="000000"/>
                </a:solidFill>
                <a:latin typeface="Times New Roman" pitchFamily="65" charset="-122"/>
                <a:ea typeface="宋体" pitchFamily="65" charset="-122"/>
              </a:rPr>
              <a:t>解这率真的小家伙:每天面对无数的人,每个请求都不加拒绝的话,举手之劳也是浩繁的工程。</a:t>
            </a:r>
            <a:r>
              <a:t/>
            </a:r>
            <a:br/>
            <a:r>
              <a:rPr lang="zh-CN" altLang="en-US" sz="1530" kern="0" dirty="0" smtClean="0">
                <a:solidFill>
                  <a:srgbClr val="000000"/>
                </a:solidFill>
                <a:latin typeface="Times New Roman" pitchFamily="65" charset="-122"/>
                <a:ea typeface="宋体" pitchFamily="65" charset="-122"/>
              </a:rPr>
              <a:t>足足有十来分钟,老人像个群众演员,拘谨而听从指挥,孙子则用高一声低一声“别照了”“快</a:t>
            </a:r>
            <a:endParaRPr lang="zh-CN" altLang="en-US"/>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做饭”的叫唤</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表达要回到正常生活轨道的期盼。我不知道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日后这些美术老师会不会告诉自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己的学生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当时伴随快门欢快响起的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还有一遍一遍轻言细语的安慰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一声一声在就炕头不断制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造的“抗意”。同学们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包括了画面之外的声音与互动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才是这一帧民俗图画的完整内容。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陈炉几乎家家烧瓷器售瓷器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却少见拼命推销和围堵兜售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店主似乎都有更重要的事做。我准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备新买一把茶壶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掌柜的蹲在街边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举着护眼面罩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电焊一扇橱窗。我挑选好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他报完价扭头接</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着干。我是习惯讨价还价的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他再不回头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瓮声瓮气传出一句“我没多要你的”。我们吃饭的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隔壁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是同一老板娘经营的瓷器门面。吃饭的人多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隔壁很难照顾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有人问价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她斜身从侧门扫</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有人还价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她大喊“没有多要你的”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然后咯咯直笑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仿佛对还不成价表达歉意。不专门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看管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多是盈手可握的玩意儿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不怕顺手牵羊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她像听说一件不可思议的事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那怎么可能。”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咯咯又笑。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镇上有家供游客体验做陶的陶吧。一个小女孩在拉坯轮前体验。随着木轮的旋转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泥胎在手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中像帽子一样长高。手随泥走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泥随手变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每个变化都引起小姑娘一声尖叫。小姑娘不时地停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满是泥的小手背在身后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嘴吸吮着妈妈手里的饮料。她旁边的那个五十多岁的工人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却一下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也没有停止手上的动作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浇水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翻搅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再稀释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再翻搅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瞅时机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将泥送到小姑娘手边。汗水打湿的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鬓角和胳膊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随着动作闪闪发亮</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工人将小姑娘的“作品”用微波炉加热定型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以便小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姑娘带回家去。这样真好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共同的劳动成果被凝聚固定了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汗水和热情有了见证的载体。我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会不会有那么一天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在家中某个地方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这件稚嫩的作品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突然闯入她的眼帘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小姑娘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已经</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长成大姑娘的她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一下回忆起这个夏天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回忆起古镇陈炉的这一幕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意识到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留在“作品”里的</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其实是古镇人的陶心啊。</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有删改</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下列对文本相关内容和艺术特色的分析鉴赏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文章采用比喻、拟人、排比等多种修辞手法描写了陈炉古镇的颜色</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用笔细腻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语言生动形</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富有感染力。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作者采用插叙手法</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讲述了一景区的几家商店都拒绝为游客续杯开水的事件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表现了对小孩</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“抗意”的理解。</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作者以小见大地表达情感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比如通过老奶奶答应游客照相这一件生活小事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表达了对质朴人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情的赞美。</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作者写掌柜专注电焊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瓮声瓮气对待买瓷器的顾客这一情节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委婉地指出古镇也有些需要改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进之处。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2.作者为什么要描写“古镇的红色”?请结合全文简要分析。(6分)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3.结合全文,概括说明古镇人的“陶心”表现在哪些方面。(6分)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这一情节表现的是陈炉古镇“少见拼命推销和围堵兜售”的现象。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①奠定全文的情感基调。古镇的红色洋溢着热情与欢快,古镇的人们就生活在这种</a:t>
            </a:r>
            <a:r>
              <a:rPr dirty="0"/>
              <a:t/>
            </a:r>
            <a:br>
              <a:rPr dirty="0"/>
            </a:br>
            <a:r>
              <a:rPr lang="zh-CN" altLang="en-US" sz="1530" kern="0" dirty="0" smtClean="0">
                <a:solidFill>
                  <a:srgbClr val="000000"/>
                </a:solidFill>
                <a:latin typeface="Times New Roman" pitchFamily="65" charset="-122"/>
                <a:ea typeface="宋体" pitchFamily="65" charset="-122"/>
              </a:rPr>
              <a:t>氛围中。②揭示陈炉的社会环境。陈炉的红色表现在窑砖和匣钵上,这揭示了“制瓷”的社</a:t>
            </a:r>
            <a:r>
              <a:rPr dirty="0"/>
              <a:t/>
            </a:r>
            <a:br>
              <a:rPr dirty="0"/>
            </a:br>
            <a:r>
              <a:rPr lang="zh-CN" altLang="en-US" sz="1530" kern="0" dirty="0" smtClean="0">
                <a:solidFill>
                  <a:srgbClr val="000000"/>
                </a:solidFill>
                <a:latin typeface="Times New Roman" pitchFamily="65" charset="-122"/>
                <a:ea typeface="宋体" pitchFamily="65" charset="-122"/>
              </a:rPr>
              <a:t>会环境,为后文提供了叙事背景。③烘托了人物形象。古镇的红透着喜气,烘托出古镇人的热</a:t>
            </a:r>
            <a:r>
              <a:rPr dirty="0"/>
              <a:t/>
            </a:r>
            <a:br>
              <a:rPr dirty="0"/>
            </a:br>
            <a:r>
              <a:rPr lang="zh-CN" altLang="en-US" sz="1530" kern="0" dirty="0" smtClean="0">
                <a:solidFill>
                  <a:srgbClr val="000000"/>
                </a:solidFill>
                <a:latin typeface="Times New Roman" pitchFamily="65" charset="-122"/>
                <a:ea typeface="宋体" pitchFamily="65" charset="-122"/>
              </a:rPr>
              <a:t>情和追求美好生活的愿望。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此描写在文章的开头部分,可视为环境描写,一般要考虑其奠定全文情感基调、提供人</a:t>
            </a:r>
            <a:r>
              <a:rPr dirty="0"/>
              <a:t/>
            </a:r>
            <a:br>
              <a:rPr dirty="0"/>
            </a:br>
            <a:r>
              <a:rPr lang="zh-CN" altLang="en-US" sz="1530" kern="0" dirty="0" smtClean="0">
                <a:solidFill>
                  <a:srgbClr val="000000"/>
                </a:solidFill>
                <a:latin typeface="Times New Roman" pitchFamily="65" charset="-122"/>
                <a:ea typeface="宋体" pitchFamily="65" charset="-122"/>
              </a:rPr>
              <a:t>物活动环境、塑造人物形象等方面的作用,结合文章的具体内容分析即可。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①古镇人对匣钵的知恩图报、不离不弃。②古镇人对生活的美好愿景:希望身体结</a:t>
            </a:r>
            <a:r>
              <a:rPr dirty="0"/>
              <a:t/>
            </a:r>
            <a:br>
              <a:rPr dirty="0"/>
            </a:br>
            <a:r>
              <a:rPr lang="zh-CN" altLang="en-US" sz="1530" kern="0" dirty="0" smtClean="0">
                <a:solidFill>
                  <a:srgbClr val="000000"/>
                </a:solidFill>
                <a:latin typeface="Times New Roman" pitchFamily="65" charset="-122"/>
                <a:ea typeface="宋体" pitchFamily="65" charset="-122"/>
              </a:rPr>
              <a:t>实、祖业厚实、人心笃实;希望生活红红火火。③古镇人对待游客的质朴善良,如听从游客指</a:t>
            </a:r>
            <a:r>
              <a:rPr dirty="0"/>
              <a:t/>
            </a:r>
            <a:br>
              <a:rPr dirty="0"/>
            </a:br>
            <a:r>
              <a:rPr lang="zh-CN" altLang="en-US" sz="1530" kern="0" dirty="0" smtClean="0">
                <a:solidFill>
                  <a:srgbClr val="000000"/>
                </a:solidFill>
                <a:latin typeface="Times New Roman" pitchFamily="65" charset="-122"/>
                <a:ea typeface="宋体" pitchFamily="65" charset="-122"/>
              </a:rPr>
              <a:t>挥的老奶奶,“没有多要你的”的店主。④古镇人对工作的认真不敷衍,如陶吧中不停劳作的</a:t>
            </a:r>
            <a:r>
              <a:rPr dirty="0"/>
              <a:t/>
            </a:r>
            <a:br>
              <a:rPr dirty="0"/>
            </a:br>
            <a:r>
              <a:rPr lang="zh-CN" altLang="en-US" sz="1530" kern="0" dirty="0" smtClean="0">
                <a:solidFill>
                  <a:srgbClr val="000000"/>
                </a:solidFill>
                <a:latin typeface="Times New Roman" pitchFamily="65" charset="-122"/>
                <a:ea typeface="宋体" pitchFamily="65" charset="-122"/>
              </a:rPr>
              <a:t>工人。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题中的“哪些”提示“陶心”的表现不止一种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需要摘取文中的关键词句进行概括作</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答。如第二段中的“这让身体结实、祖业厚实、人心笃实的愿景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更加显眼更加强烈”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段中的“我感动陈炉人知恩图报、不离不弃的善良”;第四段中“每天面对无数的人,每个请</a:t>
            </a:r>
            <a:r>
              <a:rPr dirty="0"/>
              <a:t/>
            </a:r>
            <a:br>
              <a:rPr dirty="0"/>
            </a:br>
            <a:r>
              <a:rPr lang="zh-CN" altLang="en-US" sz="1530" kern="0" dirty="0" smtClean="0">
                <a:solidFill>
                  <a:srgbClr val="000000"/>
                </a:solidFill>
                <a:latin typeface="Times New Roman" pitchFamily="65" charset="-122"/>
                <a:ea typeface="宋体" pitchFamily="65" charset="-122"/>
              </a:rPr>
              <a:t>求都不加拒绝的话,举手之劳也是浩繁的工程”和写到的听从游客指挥的老奶奶、率真的孩</a:t>
            </a:r>
            <a:r>
              <a:rPr dirty="0"/>
              <a:t/>
            </a:r>
            <a:br>
              <a:rPr dirty="0"/>
            </a:br>
            <a:r>
              <a:rPr lang="zh-CN" altLang="en-US" sz="1530" kern="0" dirty="0" smtClean="0">
                <a:solidFill>
                  <a:srgbClr val="000000"/>
                </a:solidFill>
                <a:latin typeface="Times New Roman" pitchFamily="65" charset="-122"/>
                <a:ea typeface="宋体" pitchFamily="65" charset="-122"/>
              </a:rPr>
              <a:t>子;第五段中的“陈炉几乎家家烧瓷器售瓷器,却少见拼命推销和围堵兜售”和“没有多要你</a:t>
            </a:r>
            <a:r>
              <a:rPr dirty="0"/>
              <a:t/>
            </a:r>
            <a:br>
              <a:rPr dirty="0"/>
            </a:br>
            <a:r>
              <a:rPr lang="zh-CN" altLang="en-US" sz="1530" kern="0" dirty="0" smtClean="0">
                <a:solidFill>
                  <a:srgbClr val="000000"/>
                </a:solidFill>
                <a:latin typeface="Times New Roman" pitchFamily="65" charset="-122"/>
                <a:ea typeface="宋体" pitchFamily="65" charset="-122"/>
              </a:rPr>
              <a:t>的”的店主;第六段中的“这样真好!共同的劳动成果被凝聚固定了,汗水和热情有了见证的</a:t>
            </a:r>
            <a:r>
              <a:rPr dirty="0"/>
              <a:t/>
            </a:r>
            <a:br>
              <a:rPr dirty="0"/>
            </a:br>
            <a:r>
              <a:rPr lang="zh-CN" altLang="en-US" sz="1530" kern="0" dirty="0" smtClean="0">
                <a:solidFill>
                  <a:srgbClr val="000000"/>
                </a:solidFill>
                <a:latin typeface="Times New Roman" pitchFamily="65" charset="-122"/>
                <a:ea typeface="宋体" pitchFamily="65" charset="-122"/>
              </a:rPr>
              <a:t>载体”和陶吧中不停劳作的工人。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四、(2017贵州黔东南凯里一中月考,7—9,15分)阅读下面的文字,完成1—3题。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冬天的记忆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张海生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虽然时隔久远,但我却依然念念不忘。在那物质极度贫乏的冬天里,一块石头、一堆柴草、一</a:t>
            </a:r>
            <a:r>
              <a:t/>
            </a:r>
            <a:br/>
            <a:r>
              <a:rPr lang="zh-CN" altLang="en-US" sz="1530" kern="0" dirty="0" smtClean="0">
                <a:solidFill>
                  <a:srgbClr val="000000"/>
                </a:solidFill>
                <a:latin typeface="Times New Roman" pitchFamily="65" charset="-122"/>
                <a:ea typeface="宋体" pitchFamily="65" charset="-122"/>
              </a:rPr>
              <a:t>根鸡绒毛很自然就成了我患难的伙伴。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我记忆里的冬天是那样的寒冷,我穿着厚厚的棉袄棉裤走在上学的路上,寒风打着呼哨扑过来,</a:t>
            </a:r>
            <a:r>
              <a:t/>
            </a:r>
            <a:br/>
            <a:r>
              <a:rPr lang="zh-CN" altLang="en-US" sz="1530" kern="0" dirty="0" smtClean="0">
                <a:solidFill>
                  <a:srgbClr val="000000"/>
                </a:solidFill>
                <a:latin typeface="Times New Roman" pitchFamily="65" charset="-122"/>
                <a:ea typeface="宋体" pitchFamily="65" charset="-122"/>
              </a:rPr>
              <a:t>刀一样地扎疼我的脸,割疼我的耳朵,顺着袖口、脖子、胸口往棉衣里钻。教室里没有取暖的</a:t>
            </a:r>
            <a:r>
              <a:t/>
            </a:r>
            <a:br/>
            <a:r>
              <a:rPr lang="zh-CN" altLang="en-US" sz="1530" kern="0" dirty="0" smtClean="0">
                <a:solidFill>
                  <a:srgbClr val="000000"/>
                </a:solidFill>
                <a:latin typeface="Times New Roman" pitchFamily="65" charset="-122"/>
                <a:ea typeface="宋体" pitchFamily="65" charset="-122"/>
              </a:rPr>
              <a:t>设备,窗户上常常没有玻璃,取而代之的是厚厚的白塑料布或纸袼褙片儿,风刮过来嘭嚓作响,</a:t>
            </a:r>
            <a:r>
              <a:t/>
            </a:r>
            <a:br/>
            <a:r>
              <a:rPr lang="zh-CN" altLang="en-US" sz="1530" kern="0" dirty="0" smtClean="0">
                <a:solidFill>
                  <a:srgbClr val="000000"/>
                </a:solidFill>
                <a:latin typeface="Times New Roman" pitchFamily="65" charset="-122"/>
                <a:ea typeface="宋体" pitchFamily="65" charset="-122"/>
              </a:rPr>
              <a:t>顺着缝隙往教室里钻,坐在教室里,写字的手冻得拿不住笔。晚上睡觉的时候是最受罪的,脱了</a:t>
            </a:r>
            <a:r>
              <a:t/>
            </a:r>
            <a:br/>
            <a:r>
              <a:rPr lang="zh-CN" altLang="en-US" sz="1530" kern="0" dirty="0" smtClean="0">
                <a:solidFill>
                  <a:srgbClr val="000000"/>
                </a:solidFill>
                <a:latin typeface="Times New Roman" pitchFamily="65" charset="-122"/>
                <a:ea typeface="宋体" pitchFamily="65" charset="-122"/>
              </a:rPr>
              <a:t>衣服往被窝里钻,被窝里冰凉冰凉,冻得人浑身哆嗦,大半夜也暖不热。那时候我曾想,晚上我</a:t>
            </a:r>
            <a:r>
              <a:t/>
            </a:r>
            <a:br/>
            <a:r>
              <a:rPr lang="zh-CN" altLang="en-US" sz="1530" kern="0" dirty="0" smtClean="0">
                <a:solidFill>
                  <a:srgbClr val="000000"/>
                </a:solidFill>
                <a:latin typeface="Times New Roman" pitchFamily="65" charset="-122"/>
                <a:ea typeface="宋体" pitchFamily="65" charset="-122"/>
              </a:rPr>
              <a:t>要能有一个温暖的被窝该有多幸福呀。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那些个冬天留给我最深刻的印象就是寒冷。在梦一般的记忆里,我用驱寒的方式,用寻找温暖</a:t>
            </a:r>
            <a:r>
              <a:t/>
            </a:r>
            <a:br/>
            <a:r>
              <a:rPr lang="zh-CN" altLang="en-US" sz="1530" kern="0" dirty="0" smtClean="0">
                <a:solidFill>
                  <a:srgbClr val="000000"/>
                </a:solidFill>
                <a:latin typeface="Times New Roman" pitchFamily="65" charset="-122"/>
                <a:ea typeface="宋体" pitchFamily="65" charset="-122"/>
              </a:rPr>
              <a:t>的方式,度过了一个个自由、率真、充满野趣的冬天。在学校里,下课的铃声一响,我们就跑着</a:t>
            </a:r>
            <a:r>
              <a:t/>
            </a:r>
            <a:br/>
            <a:r>
              <a:rPr lang="zh-CN" altLang="en-US" sz="1530" kern="0" dirty="0" smtClean="0">
                <a:solidFill>
                  <a:srgbClr val="000000"/>
                </a:solidFill>
                <a:latin typeface="Times New Roman" pitchFamily="65" charset="-122"/>
                <a:ea typeface="宋体" pitchFamily="65" charset="-122"/>
              </a:rPr>
              <a:t>挤到一堵太阳光照得到的背风的墙根前,一字排开从两边往中间挤,使劲地挤,一边挤一边高声</a:t>
            </a:r>
            <a:endParaRPr lang="zh-CN" altLang="en-US"/>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喊叫:挤挤,挤老干,挤出老干我喜欢。挤挤,挤老干,挤出老干我喜欢。如果中间的哪一位被挤</a:t>
            </a:r>
            <a:r>
              <a:t/>
            </a:r>
            <a:br/>
            <a:r>
              <a:rPr lang="zh-CN" altLang="en-US" sz="1530" kern="0" dirty="0" smtClean="0">
                <a:solidFill>
                  <a:srgbClr val="000000"/>
                </a:solidFill>
                <a:latin typeface="Times New Roman" pitchFamily="65" charset="-122"/>
                <a:ea typeface="宋体" pitchFamily="65" charset="-122"/>
              </a:rPr>
              <a:t>出来了,就迅速地跑到两端继续往中间挤,直到浑身发热,浑身出汗。我们还打皮老尖儿,迈大</a:t>
            </a:r>
            <a:r>
              <a:t/>
            </a:r>
            <a:br/>
            <a:r>
              <a:rPr lang="zh-CN" altLang="en-US" sz="1530" kern="0" dirty="0" smtClean="0">
                <a:solidFill>
                  <a:srgbClr val="000000"/>
                </a:solidFill>
                <a:latin typeface="Times New Roman" pitchFamily="65" charset="-122"/>
                <a:ea typeface="宋体" pitchFamily="65" charset="-122"/>
              </a:rPr>
              <a:t>步,推铁环,吹鸡毛上天。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放学了,几个同学一合计,直奔老麦场的麦秸垛,在麦垛的一方掏一个洞,再到地里偷几个白萝</a:t>
            </a:r>
            <a:r>
              <a:t/>
            </a:r>
            <a:br/>
            <a:r>
              <a:rPr lang="zh-CN" altLang="en-US" sz="1530" kern="0" dirty="0" smtClean="0">
                <a:solidFill>
                  <a:srgbClr val="000000"/>
                </a:solidFill>
                <a:latin typeface="Times New Roman" pitchFamily="65" charset="-122"/>
                <a:ea typeface="宋体" pitchFamily="65" charset="-122"/>
              </a:rPr>
              <a:t>卜,用竹批儿剥去厚厚的一层皮儿,躺在麦秸洞里吃得津津有味,辣甜绕口。有时候,我们也会</a:t>
            </a:r>
            <a:r>
              <a:t/>
            </a:r>
            <a:br/>
            <a:r>
              <a:rPr lang="zh-CN" altLang="en-US" sz="1530" kern="0" dirty="0" smtClean="0">
                <a:solidFill>
                  <a:srgbClr val="000000"/>
                </a:solidFill>
                <a:latin typeface="Times New Roman" pitchFamily="65" charset="-122"/>
                <a:ea typeface="宋体" pitchFamily="65" charset="-122"/>
              </a:rPr>
              <a:t>跑到大河塄的格档堆上,用自制的枪、棒作为武器干中美、捉迷藏,我们常常忘记了时间,直玩</a:t>
            </a:r>
            <a:r>
              <a:t/>
            </a:r>
            <a:br/>
            <a:r>
              <a:rPr lang="zh-CN" altLang="en-US" sz="1530" kern="0" dirty="0" smtClean="0">
                <a:solidFill>
                  <a:srgbClr val="000000"/>
                </a:solidFill>
                <a:latin typeface="Times New Roman" pitchFamily="65" charset="-122"/>
                <a:ea typeface="宋体" pitchFamily="65" charset="-122"/>
              </a:rPr>
              <a:t>得天昏地暗。麦场的小庵也是我们常去的地方,我们会在小庵的朝阳背风处挖一个坑,坑沿上</a:t>
            </a:r>
            <a:r>
              <a:t/>
            </a:r>
            <a:br/>
            <a:r>
              <a:rPr lang="zh-CN" altLang="en-US" sz="1530" kern="0" dirty="0" smtClean="0">
                <a:solidFill>
                  <a:srgbClr val="000000"/>
                </a:solidFill>
                <a:latin typeface="Times New Roman" pitchFamily="65" charset="-122"/>
                <a:ea typeface="宋体" pitchFamily="65" charset="-122"/>
              </a:rPr>
              <a:t>垒几块土坯或砖块,然后到地里去拾些树梢干柴,点上火取暖,有时还用泥包住用弹弓打来的麻</a:t>
            </a:r>
            <a:r>
              <a:t/>
            </a:r>
            <a:br/>
            <a:r>
              <a:rPr lang="zh-CN" altLang="en-US" sz="1530" kern="0" dirty="0" smtClean="0">
                <a:solidFill>
                  <a:srgbClr val="000000"/>
                </a:solidFill>
                <a:latin typeface="Times New Roman" pitchFamily="65" charset="-122"/>
                <a:ea typeface="宋体" pitchFamily="65" charset="-122"/>
              </a:rPr>
              <a:t>雀,放到火里烧烤,等到泥烧干了的时候,剥开泥块,麻雀的羽毛也会被烧得无影无踪,烧熟了的</a:t>
            </a:r>
            <a:r>
              <a:t/>
            </a:r>
            <a:br/>
            <a:r>
              <a:rPr lang="zh-CN" altLang="en-US" sz="1530" kern="0" dirty="0" smtClean="0">
                <a:solidFill>
                  <a:srgbClr val="000000"/>
                </a:solidFill>
                <a:latin typeface="Times New Roman" pitchFamily="65" charset="-122"/>
                <a:ea typeface="宋体" pitchFamily="65" charset="-122"/>
              </a:rPr>
              <a:t>麻雀肉热气腾腾,再撒上些从家里偷来的盐,一边烤火一边吃,香甜而温暖。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在关于寒冷的记忆中,尤其使我难忘的是那些圆溜溜、胖乎乎的鹅卵石,不知从啥时候开始,我</a:t>
            </a:r>
            <a:r>
              <a:t/>
            </a:r>
            <a:br/>
            <a:r>
              <a:rPr lang="zh-CN" altLang="en-US" sz="1530" kern="0" dirty="0" smtClean="0">
                <a:solidFill>
                  <a:srgbClr val="000000"/>
                </a:solidFill>
                <a:latin typeface="Times New Roman" pitchFamily="65" charset="-122"/>
                <a:ea typeface="宋体" pitchFamily="65" charset="-122"/>
              </a:rPr>
              <a:t>冬天的冷被窝里竟有了这些可爱的小伙伴。那是母亲去城河里洗衣服时捎回来的,母亲选择</a:t>
            </a:r>
            <a:r>
              <a:t/>
            </a:r>
            <a:br/>
            <a:r>
              <a:rPr lang="zh-CN" altLang="en-US" sz="1530" kern="0" dirty="0" smtClean="0">
                <a:solidFill>
                  <a:srgbClr val="000000"/>
                </a:solidFill>
                <a:latin typeface="Times New Roman" pitchFamily="65" charset="-122"/>
                <a:ea typeface="宋体" pitchFamily="65" charset="-122"/>
              </a:rPr>
              <a:t>了这些大小适中、形状可爱的鹅卵石洗净带回家。傍晚做饭时,母亲将这几块石头围在煤火</a:t>
            </a:r>
            <a:r>
              <a:t/>
            </a:r>
            <a:br/>
            <a:r>
              <a:rPr lang="zh-CN" altLang="en-US" sz="1530" kern="0" dirty="0" smtClean="0">
                <a:solidFill>
                  <a:srgbClr val="000000"/>
                </a:solidFill>
                <a:latin typeface="Times New Roman" pitchFamily="65" charset="-122"/>
                <a:ea typeface="宋体" pitchFamily="65" charset="-122"/>
              </a:rPr>
              <a:t>口边,到了睡觉前石头已经被烤得很热,母亲又把每一块石头用一块包袱布裹住,放进我和弟弟</a:t>
            </a:r>
            <a:endParaRPr lang="zh-CN" altLang="en-US"/>
          </a:p>
        </p:txBody>
      </p:sp>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妹妹的被窝。我钻进暖和的被窝里,脚蹬一块石头,怀抱一块石头,冬天的寒冷已躲得无影无</a:t>
            </a:r>
            <a:r>
              <a:rPr dirty="0"/>
              <a:t/>
            </a:r>
            <a:br>
              <a:rPr dirty="0"/>
            </a:br>
            <a:r>
              <a:rPr lang="zh-CN" altLang="en-US" sz="1530" kern="0" dirty="0" smtClean="0">
                <a:solidFill>
                  <a:srgbClr val="000000"/>
                </a:solidFill>
                <a:latin typeface="Times New Roman" pitchFamily="65" charset="-122"/>
                <a:ea typeface="宋体" pitchFamily="65" charset="-122"/>
              </a:rPr>
              <a:t>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时光已过去了几十年,如今我的女儿已将大学毕业,当我和她谈起这些往事,她听得一脸茫然,</a:t>
            </a:r>
            <a:r>
              <a:rPr dirty="0"/>
              <a:t/>
            </a:r>
            <a:br>
              <a:rPr dirty="0"/>
            </a:br>
            <a:r>
              <a:rPr lang="zh-CN" altLang="en-US" sz="1530" kern="0" dirty="0" smtClean="0">
                <a:solidFill>
                  <a:srgbClr val="000000"/>
                </a:solidFill>
                <a:latin typeface="Times New Roman" pitchFamily="65" charset="-122"/>
                <a:ea typeface="宋体" pitchFamily="65" charset="-122"/>
              </a:rPr>
              <a:t>不知所云。当然我理解女儿,在这个气候逐渐变暖,北方再也找不到大雪,空调、水暖、电暖、</a:t>
            </a:r>
            <a:r>
              <a:rPr dirty="0"/>
              <a:t/>
            </a:r>
            <a:br>
              <a:rPr dirty="0"/>
            </a:br>
            <a:r>
              <a:rPr lang="zh-CN" altLang="en-US" sz="1530" kern="0" dirty="0" smtClean="0">
                <a:solidFill>
                  <a:srgbClr val="000000"/>
                </a:solidFill>
                <a:latin typeface="Times New Roman" pitchFamily="65" charset="-122"/>
                <a:ea typeface="宋体" pitchFamily="65" charset="-122"/>
              </a:rPr>
              <a:t>暖水袋随处可见的年代,让女儿去理解一块石头的作用,理解人与人挤在一起来取暖的方法,的</a:t>
            </a:r>
            <a:r>
              <a:rPr dirty="0"/>
              <a:t/>
            </a:r>
            <a:br>
              <a:rPr dirty="0"/>
            </a:br>
            <a:r>
              <a:rPr lang="zh-CN" altLang="en-US" sz="1530" kern="0" dirty="0" smtClean="0">
                <a:solidFill>
                  <a:srgbClr val="000000"/>
                </a:solidFill>
                <a:latin typeface="Times New Roman" pitchFamily="65" charset="-122"/>
                <a:ea typeface="宋体" pitchFamily="65" charset="-122"/>
              </a:rPr>
              <a:t>确愚顽可笑。但我这个从贫穷年代走过来的人,怎么能够忘记了对一个萝卜的回味,对一块石</a:t>
            </a:r>
            <a:r>
              <a:rPr dirty="0"/>
              <a:t/>
            </a:r>
            <a:br>
              <a:rPr dirty="0"/>
            </a:br>
            <a:r>
              <a:rPr lang="zh-CN" altLang="en-US" sz="1530" kern="0" dirty="0" smtClean="0">
                <a:solidFill>
                  <a:srgbClr val="000000"/>
                </a:solidFill>
                <a:latin typeface="Times New Roman" pitchFamily="65" charset="-122"/>
                <a:ea typeface="宋体" pitchFamily="65" charset="-122"/>
              </a:rPr>
              <a:t>头的怀想,对一缕阳光的感恩呢?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A.文章开头对“一块石头、一堆柴草、一根鸡绒毛”的强调,重在突出那个物质生活极度贫</a:t>
            </a:r>
            <a:r>
              <a:rPr dirty="0"/>
              <a:t/>
            </a:r>
            <a:br>
              <a:rPr dirty="0"/>
            </a:br>
            <a:r>
              <a:rPr lang="zh-CN" altLang="en-US" sz="1530" kern="0" dirty="0" smtClean="0">
                <a:solidFill>
                  <a:srgbClr val="000000"/>
                </a:solidFill>
                <a:latin typeface="Times New Roman" pitchFamily="65" charset="-122"/>
                <a:ea typeface="宋体" pitchFamily="65" charset="-122"/>
              </a:rPr>
              <a:t>乏的年代曾经带给自己怎样的生活体验,也为下文的写作埋下伏笔。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B.一块石头,被母亲用来作为驱走严寒的工具,一方面,照应了前文的冬天的记忆;另一方面,也</a:t>
            </a:r>
            <a:r>
              <a:rPr dirty="0"/>
              <a:t/>
            </a:r>
            <a:br>
              <a:rPr dirty="0"/>
            </a:br>
            <a:r>
              <a:rPr lang="zh-CN" altLang="en-US" sz="1530" kern="0" dirty="0" smtClean="0">
                <a:solidFill>
                  <a:srgbClr val="000000"/>
                </a:solidFill>
                <a:latin typeface="Times New Roman" pitchFamily="65" charset="-122"/>
                <a:ea typeface="宋体" pitchFamily="65" charset="-122"/>
              </a:rPr>
              <a:t>表现了母亲对子女博大的爱以及生存的智慧。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我看到了,看到了徽墨沿着纸的纹理在翩翩起舞,“入纸不晕,书写流利,浓黑光洁”。真想只</a:t>
            </a:r>
            <a:r>
              <a:t/>
            </a:r>
            <a:br/>
            <a:r>
              <a:rPr lang="zh-CN" altLang="en-US" sz="1530" u="sng" kern="0" dirty="0" smtClean="0">
                <a:solidFill>
                  <a:srgbClr val="000000"/>
                </a:solidFill>
                <a:latin typeface="Times New Roman" pitchFamily="65" charset="-122"/>
                <a:ea typeface="宋体" pitchFamily="65" charset="-122"/>
              </a:rPr>
              <a:t>做一个书者,舀一瓢清清的湖水,每日轻柔磨墨,从容铺纸,蘸墨挥洒,过上一段墨落纸上荡云烟</a:t>
            </a:r>
            <a:r>
              <a:t/>
            </a:r>
            <a:br/>
            <a:r>
              <a:rPr lang="zh-CN" altLang="en-US" sz="1530" u="sng" kern="0" dirty="0" smtClean="0">
                <a:solidFill>
                  <a:srgbClr val="000000"/>
                </a:solidFill>
                <a:latin typeface="Times New Roman" pitchFamily="65" charset="-122"/>
                <a:ea typeface="宋体" pitchFamily="65" charset="-122"/>
              </a:rPr>
              <a:t>的幽静生活。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家里书桌内一角散落着几块早年留下的普通用墨,七公分长,其侧分别有描金楷书“金不换”</a:t>
            </a:r>
            <a:r>
              <a:t/>
            </a:r>
            <a:br/>
            <a:r>
              <a:rPr lang="zh-CN" altLang="en-US" sz="1530" kern="0" dirty="0" smtClean="0">
                <a:solidFill>
                  <a:srgbClr val="000000"/>
                </a:solidFill>
                <a:latin typeface="Times New Roman" pitchFamily="65" charset="-122"/>
                <a:ea typeface="宋体" pitchFamily="65" charset="-122"/>
              </a:rPr>
              <a:t>“凝香”字样,背面还有莲荷、白鹤等图纹,虽谈不上金贵,但仍散发着幽幽暗香,还有儿时习</a:t>
            </a:r>
            <a:r>
              <a:t/>
            </a:r>
            <a:br/>
            <a:r>
              <a:rPr lang="zh-CN" altLang="en-US" sz="1530" kern="0" dirty="0" smtClean="0">
                <a:solidFill>
                  <a:srgbClr val="000000"/>
                </a:solidFill>
                <a:latin typeface="Times New Roman" pitchFamily="65" charset="-122"/>
                <a:ea typeface="宋体" pitchFamily="65" charset="-122"/>
              </a:rPr>
              <a:t>书的悠悠往事。回想小时候上学时,练毛笔字要买描红本、砚台,还有长条形的墨块。磨墨时</a:t>
            </a:r>
            <a:r>
              <a:t/>
            </a:r>
            <a:br/>
            <a:r>
              <a:rPr lang="zh-CN" altLang="en-US" sz="1530" kern="0" dirty="0" smtClean="0">
                <a:solidFill>
                  <a:srgbClr val="000000"/>
                </a:solidFill>
                <a:latin typeface="Times New Roman" pitchFamily="65" charset="-122"/>
                <a:ea typeface="宋体" pitchFamily="65" charset="-122"/>
              </a:rPr>
              <a:t>总是弄得满手漆黑,便到校外小水塘边去洗干净,再继续练字。与墨的亲密接触也就是上世纪</a:t>
            </a:r>
            <a:r>
              <a:t/>
            </a:r>
            <a:br/>
            <a:r>
              <a:rPr lang="zh-CN" altLang="en-US" sz="1530" kern="0" dirty="0" smtClean="0">
                <a:solidFill>
                  <a:srgbClr val="000000"/>
                </a:solidFill>
                <a:latin typeface="Times New Roman" pitchFamily="65" charset="-122"/>
                <a:ea typeface="宋体" pitchFamily="65" charset="-122"/>
              </a:rPr>
              <a:t>七十年代中期的那几年,以后偶尔再接触毛笔,已经是蘸着液态的墨汁了。我想,那时研磨的墨</a:t>
            </a:r>
            <a:r>
              <a:t/>
            </a:r>
            <a:br/>
            <a:r>
              <a:rPr lang="zh-CN" altLang="en-US" sz="1530" kern="0" dirty="0" smtClean="0">
                <a:solidFill>
                  <a:srgbClr val="000000"/>
                </a:solidFill>
                <a:latin typeface="Times New Roman" pitchFamily="65" charset="-122"/>
                <a:ea typeface="宋体" pitchFamily="65" charset="-122"/>
              </a:rPr>
              <a:t>一定是虹关的徽墨吧。这样一想便感到一丝慰藉,回头再看黄灿灿油菜花簇拥的虹关,一身原</a:t>
            </a:r>
            <a:r>
              <a:t/>
            </a:r>
            <a:br/>
            <a:r>
              <a:rPr lang="zh-CN" altLang="en-US" sz="1530" kern="0" dirty="0" smtClean="0">
                <a:solidFill>
                  <a:srgbClr val="000000"/>
                </a:solidFill>
                <a:latin typeface="Times New Roman" pitchFamily="65" charset="-122"/>
                <a:ea typeface="宋体" pitchFamily="65" charset="-122"/>
              </a:rPr>
              <a:t>生态的粉墙黛瓦着装,仿佛特别的亲切,烟雨蒙蒙中弥漫着老家的气息,一股乡愁莫名袭来。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在虹关寻墨,我不为藏墨之好,只是警醒自己要时刻保持一颗对文化敬畏的心。在寻找徽墨中,</a:t>
            </a:r>
            <a:r>
              <a:t/>
            </a:r>
            <a:br/>
            <a:r>
              <a:rPr lang="zh-CN" altLang="en-US" sz="1530" kern="0" dirty="0" smtClean="0">
                <a:solidFill>
                  <a:srgbClr val="000000"/>
                </a:solidFill>
                <a:latin typeface="Times New Roman" pitchFamily="65" charset="-122"/>
                <a:ea typeface="宋体" pitchFamily="65" charset="-122"/>
              </a:rPr>
              <a:t>我领略到徽墨走过的千年历程,也感受到浓淡相宜的虹关凸显出的古村文化。这是墨润心灵</a:t>
            </a:r>
            <a:r>
              <a:t/>
            </a:r>
            <a:br/>
            <a:r>
              <a:rPr lang="zh-CN" altLang="en-US" sz="1530" kern="0" dirty="0" smtClean="0">
                <a:solidFill>
                  <a:srgbClr val="000000"/>
                </a:solidFill>
                <a:latin typeface="Times New Roman" pitchFamily="65" charset="-122"/>
                <a:ea typeface="宋体" pitchFamily="65" charset="-122"/>
              </a:rPr>
              <a:t>的过程,这是沉醉馨香的过程,这也是国学照耀的过程。虹关,坐落在和风细雨敲开的绿茵茵帷</a:t>
            </a:r>
            <a:r>
              <a:t/>
            </a:r>
            <a:br/>
            <a:r>
              <a:rPr lang="zh-CN" altLang="en-US" sz="1530" kern="0" dirty="0" smtClean="0">
                <a:solidFill>
                  <a:srgbClr val="000000"/>
                </a:solidFill>
                <a:latin typeface="Times New Roman" pitchFamily="65" charset="-122"/>
                <a:ea typeface="宋体" pitchFamily="65" charset="-122"/>
              </a:rPr>
              <a:t>幔里,是徽墨润开的一首唐诗,深入其中似穿越在一阕宋词里,时光铺陈,岁月静好。</a:t>
            </a:r>
            <a:endParaRPr lang="zh-CN" altLang="en-US"/>
          </a:p>
        </p:txBody>
      </p:sp>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本文是一篇回忆性的叙事散文。对于冬天的寒冷记忆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不仅作者的女儿不能体悟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在读者看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这也是一篇充满童趣、生活化气息浓厚的文章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能让作者忘却痛苦。</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D.文章结尾“但我这个从贫穷年代走过来的人,怎么能够忘记了对一个萝卜的回味,对一块石</a:t>
            </a:r>
            <a:r>
              <a:rPr dirty="0"/>
              <a:t/>
            </a:r>
            <a:br>
              <a:rPr dirty="0"/>
            </a:br>
            <a:r>
              <a:rPr lang="zh-CN" altLang="en-US" sz="1530" kern="0" dirty="0" smtClean="0">
                <a:solidFill>
                  <a:srgbClr val="000000"/>
                </a:solidFill>
                <a:latin typeface="Times New Roman" pitchFamily="65" charset="-122"/>
                <a:ea typeface="宋体" pitchFamily="65" charset="-122"/>
              </a:rPr>
              <a:t>头的怀想,对一缕阳光的感恩呢?”这是本文的主旨所在。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2.文章中多处运用细节描写,请找出两处进行简要概括并赏析。(6分)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3.本文以“冬天的记忆”为题,作者有哪些冬天的记忆?请结合作品简要分析。(6分)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61194"/>
            <a:chOff x="540000" y="1080000"/>
            <a:chExt cx="8127000" cy="5261194"/>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“能让作者忘却痛苦”说法不当。文中的作者并未感到痛苦。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文章中典型的细节描写有:①下课之后在背风的墙根前,一字排开从两边往中间挤,使</a:t>
              </a:r>
              <a:r>
                <a:rPr dirty="0"/>
                <a:t/>
              </a:r>
              <a:br>
                <a:rPr dirty="0"/>
              </a:br>
              <a:r>
                <a:rPr lang="zh-CN" altLang="en-US" sz="1530" kern="0" dirty="0" smtClean="0">
                  <a:solidFill>
                    <a:srgbClr val="000000"/>
                  </a:solidFill>
                  <a:latin typeface="Times New Roman" pitchFamily="65" charset="-122"/>
                  <a:ea typeface="宋体" pitchFamily="65" charset="-122"/>
                </a:rPr>
                <a:t>劲地挤,直到浑身发热,浑身出汗。这一处的细节描写,刻画出在那些贫穷寒冷的冬季,孩子们</a:t>
              </a:r>
              <a:r>
                <a:rPr dirty="0"/>
                <a:t/>
              </a:r>
              <a:br>
                <a:rPr dirty="0"/>
              </a:br>
              <a:r>
                <a:rPr lang="zh-CN" altLang="en-US" sz="1530" kern="0" dirty="0" smtClean="0">
                  <a:solidFill>
                    <a:srgbClr val="000000"/>
                  </a:solidFill>
                  <a:latin typeface="Times New Roman" pitchFamily="65" charset="-122"/>
                  <a:ea typeface="宋体" pitchFamily="65" charset="-122"/>
                </a:rPr>
                <a:t>想出多种自我取暖的方式,使自己度过了一个个自由、率真、充满野趣的冬天。②母亲把石</a:t>
              </a:r>
              <a:r>
                <a:rPr dirty="0"/>
                <a:t/>
              </a:r>
              <a:br>
                <a:rPr dirty="0"/>
              </a:br>
              <a:r>
                <a:rPr lang="zh-CN" altLang="en-US" sz="1530" kern="0" dirty="0" smtClean="0">
                  <a:solidFill>
                    <a:srgbClr val="000000"/>
                  </a:solidFill>
                  <a:latin typeface="Times New Roman" pitchFamily="65" charset="-122"/>
                  <a:ea typeface="宋体" pitchFamily="65" charset="-122"/>
                </a:rPr>
                <a:t>块烤热,用包袱布裹住放进被窝,帮孩子度过寒冷。这一处的细节描写突出了母亲对孩子的关爱。</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从文中找到两处细节描写。接着从以下几个方面进行赏析:用了什么表现手法,分析手</a:t>
              </a:r>
              <a:r>
                <a:rPr dirty="0"/>
                <a:t/>
              </a:r>
              <a:br>
                <a:rPr dirty="0"/>
              </a:br>
              <a:r>
                <a:rPr lang="zh-CN" altLang="en-US" sz="1530" kern="0" dirty="0" smtClean="0">
                  <a:solidFill>
                    <a:srgbClr val="000000"/>
                  </a:solidFill>
                  <a:latin typeface="Times New Roman" pitchFamily="65" charset="-122"/>
                  <a:ea typeface="宋体" pitchFamily="65" charset="-122"/>
                </a:rPr>
                <a:t>法的表达效果;分析该细节所体现的人物心理状态或人物性格特征;分析该细节所体现的主</a:t>
              </a:r>
              <a:r>
                <a:rPr dirty="0"/>
                <a:t/>
              </a:r>
              <a:br>
                <a:rPr dirty="0"/>
              </a:br>
              <a:r>
                <a:rPr lang="zh-CN" altLang="en-US" sz="1530" kern="0" dirty="0" smtClean="0">
                  <a:solidFill>
                    <a:srgbClr val="000000"/>
                  </a:solidFill>
                  <a:latin typeface="Times New Roman" pitchFamily="65" charset="-122"/>
                  <a:ea typeface="宋体" pitchFamily="65" charset="-122"/>
                </a:rPr>
                <a:t>旨、情感等。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①在寒冷的冬天渴望有一个温暖的被窝。②用驱寒的方式,用寻找温暖的方式,度过</a:t>
              </a:r>
              <a:r>
                <a:rPr dirty="0"/>
                <a:t/>
              </a:r>
              <a:br>
                <a:rPr dirty="0"/>
              </a:br>
              <a:r>
                <a:rPr lang="zh-CN" altLang="en-US" sz="1530" kern="0" dirty="0" smtClean="0">
                  <a:solidFill>
                    <a:srgbClr val="000000"/>
                  </a:solidFill>
                  <a:latin typeface="Times New Roman" pitchFamily="65" charset="-122"/>
                  <a:ea typeface="宋体" pitchFamily="65" charset="-122"/>
                </a:rPr>
                <a:t>了一个个自由、率真、充满野趣的冬天。③玩得天昏地暗,拾些树梢干柴,点上火取暖,打麻</a:t>
              </a:r>
              <a:r>
                <a:rPr dirty="0"/>
                <a:t/>
              </a:r>
              <a:br>
                <a:rPr dirty="0"/>
              </a:br>
              <a:r>
                <a:rPr lang="zh-CN" altLang="en-US" sz="1530" kern="0" dirty="0" smtClean="0">
                  <a:solidFill>
                    <a:srgbClr val="000000"/>
                  </a:solidFill>
                  <a:latin typeface="Times New Roman" pitchFamily="65" charset="-122"/>
                  <a:ea typeface="宋体" pitchFamily="65" charset="-122"/>
                </a:rPr>
                <a:t>雀,烧麻雀,一边烤火一边吃,香甜而温暖。④得到母亲的照顾,钻进暖和的被窝里,脚蹬一块石</a:t>
              </a:r>
              <a:r>
                <a:rPr dirty="0"/>
                <a:t/>
              </a:r>
              <a:br>
                <a:rPr dirty="0"/>
              </a:br>
              <a:r>
                <a:rPr lang="zh-CN" altLang="en-US" sz="1530" kern="0" dirty="0" smtClean="0">
                  <a:solidFill>
                    <a:srgbClr val="000000"/>
                  </a:solidFill>
                  <a:latin typeface="Times New Roman" pitchFamily="65" charset="-122"/>
                  <a:ea typeface="宋体" pitchFamily="65" charset="-122"/>
                </a:rPr>
                <a:t>头,怀抱一块石头,冬天的寒冷已躲得无影无踪。</a:t>
              </a:r>
              <a:endParaRPr lang="zh-CN" altLang="en-US" dirty="0"/>
            </a:p>
          </p:txBody>
        </p:sp>
        <p:sp>
          <p:nvSpPr>
            <p:cNvPr id="4" name="TextBox 2"/>
            <p:cNvSpPr txBox="1"/>
            <p:nvPr/>
          </p:nvSpPr>
          <p:spPr>
            <a:xfrm>
              <a:off x="54000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本文以“冬天的记忆”为题,纵观全文后发现,这记忆有现实的经历,更有真切的情感,</a:t>
              </a:r>
              <a:r>
                <a:rPr dirty="0"/>
                <a:t/>
              </a:r>
              <a:br>
                <a:rPr dirty="0"/>
              </a:br>
              <a:r>
                <a:rPr lang="zh-CN" altLang="en-US" sz="1530" kern="0" dirty="0" smtClean="0">
                  <a:solidFill>
                    <a:srgbClr val="000000"/>
                  </a:solidFill>
                  <a:latin typeface="Times New Roman" pitchFamily="65" charset="-122"/>
                  <a:ea typeface="宋体" pitchFamily="65" charset="-122"/>
                </a:rPr>
                <a:t>答题时注意兼顾。本文层次分明,主要内容在第二段至第五段,概括每一段的要点即可得出答案。</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70083"/>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一</a:t>
            </a:r>
            <a:r>
              <a:rPr lang="zh-CN" altLang="en-US" sz="1530" kern="0" dirty="0" smtClean="0">
                <a:solidFill>
                  <a:srgbClr val="000000"/>
                </a:solidFill>
                <a:latin typeface="Times New Roman" pitchFamily="65" charset="-122"/>
                <a:ea typeface="宋体" pitchFamily="65" charset="-122"/>
              </a:rPr>
              <a:t>、(2018贵州贵阳一测,4—6,15分)阅读下面的文字,完成1—3题。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每个故乡都在消逝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王开岭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“故乡”,不仅仅是个地址和空间,它是有容颜和记忆能量、有年轮和光阴故事的,它需要视觉</a:t>
            </a:r>
            <a:r>
              <a:rPr dirty="0"/>
              <a:t/>
            </a:r>
            <a:br>
              <a:rPr dirty="0"/>
            </a:br>
            <a:r>
              <a:rPr lang="zh-CN" altLang="en-US" sz="1530" kern="0" dirty="0" smtClean="0">
                <a:solidFill>
                  <a:srgbClr val="000000"/>
                </a:solidFill>
                <a:latin typeface="Times New Roman" pitchFamily="65" charset="-122"/>
                <a:ea typeface="宋体" pitchFamily="65" charset="-122"/>
              </a:rPr>
              <a:t>凭证,需要岁月依据,需要细节支撑,哪怕蛛丝马迹,哪怕一井一石一树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否则,一个游子何以</a:t>
            </a:r>
            <a:r>
              <a:rPr dirty="0"/>
              <a:t/>
            </a:r>
            <a:br>
              <a:rPr dirty="0"/>
            </a:br>
            <a:r>
              <a:rPr lang="zh-CN" altLang="en-US" sz="1530" kern="0" dirty="0" smtClean="0">
                <a:solidFill>
                  <a:srgbClr val="000000"/>
                </a:solidFill>
                <a:latin typeface="Times New Roman" pitchFamily="65" charset="-122"/>
                <a:ea typeface="宋体" pitchFamily="65" charset="-122"/>
              </a:rPr>
              <a:t>与眼前的景象相认?何以肯定此即梦牵魂绕的旧影?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当眼前事物与记忆完全不符,当往事的青苔被抹干净,当没有一样东西提醒你曾与之耳鬓厮</a:t>
            </a:r>
            <a:r>
              <a:rPr dirty="0"/>
              <a:t/>
            </a:r>
            <a:br>
              <a:rPr dirty="0"/>
            </a:br>
            <a:r>
              <a:rPr lang="zh-CN" altLang="en-US" sz="1530" kern="0" dirty="0" smtClean="0">
                <a:solidFill>
                  <a:srgbClr val="000000"/>
                </a:solidFill>
                <a:latin typeface="Times New Roman" pitchFamily="65" charset="-122"/>
                <a:ea typeface="宋体" pitchFamily="65" charset="-122"/>
              </a:rPr>
              <a:t>磨、朝夕相处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它还能让你激动吗?它还有人生地点的意义吗?那不过是个供地图使用、供</a:t>
            </a:r>
            <a:r>
              <a:rPr dirty="0"/>
              <a:t/>
            </a:r>
            <a:br>
              <a:rPr dirty="0"/>
            </a:br>
            <a:r>
              <a:rPr lang="zh-CN" altLang="en-US" sz="1530" kern="0" dirty="0" smtClean="0">
                <a:solidFill>
                  <a:srgbClr val="000000"/>
                </a:solidFill>
                <a:latin typeface="Times New Roman" pitchFamily="65" charset="-122"/>
                <a:ea typeface="宋体" pitchFamily="65" charset="-122"/>
              </a:rPr>
              <a:t>言谈消费的地址而已。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地址只象征方位、坐标和地理路线,而地点是个生活空间,是个有根、有物象、有丰富内涵的</a:t>
            </a:r>
            <a:r>
              <a:rPr dirty="0"/>
              <a:t/>
            </a:r>
            <a:br>
              <a:rPr dirty="0"/>
            </a:br>
            <a:r>
              <a:rPr lang="zh-CN" altLang="en-US" sz="1530" kern="0" dirty="0" smtClean="0">
                <a:solidFill>
                  <a:srgbClr val="000000"/>
                </a:solidFill>
                <a:latin typeface="Times New Roman" pitchFamily="65" charset="-122"/>
                <a:ea typeface="宋体" pitchFamily="65" charset="-122"/>
              </a:rPr>
              <a:t>信息体,它繁殖记忆与情感,承载着人生活动和岁月内容。比如说“什刹海”“南锣鼓巷”</a:t>
            </a:r>
            <a:r>
              <a:rPr dirty="0"/>
              <a:t/>
            </a:r>
            <a:br>
              <a:rPr dirty="0"/>
            </a:br>
            <a:r>
              <a:rPr lang="zh-CN" altLang="en-US" sz="1530" kern="0" dirty="0" smtClean="0">
                <a:solidFill>
                  <a:srgbClr val="000000"/>
                </a:solidFill>
                <a:latin typeface="Times New Roman" pitchFamily="65" charset="-122"/>
                <a:ea typeface="宋体" pitchFamily="65" charset="-122"/>
              </a:rPr>
              <a:t>“鲁迅故居”,即活生生的地点,去了便会收获你想要的东西。再比如传说的“香格里拉”,即</a:t>
            </a:r>
            <a:endParaRPr lang="zh-CN" altLang="en-US" dirty="0"/>
          </a:p>
        </p:txBody>
      </p:sp>
      <p:sp>
        <p:nvSpPr>
          <p:cNvPr id="3" name="TextBox 11"/>
          <p:cNvSpPr txBox="1"/>
          <p:nvPr/>
        </p:nvSpPr>
        <p:spPr>
          <a:xfrm>
            <a:off x="2214546" y="958646"/>
            <a:ext cx="467307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6</a:t>
            </a:r>
            <a:r>
              <a:rPr lang="zh-CN" altLang="en-US" sz="2000" b="1" dirty="0" smtClean="0">
                <a:latin typeface="黑体" panose="02010609060101010101" pitchFamily="49" charset="-122"/>
                <a:ea typeface="黑体" panose="02010609060101010101" pitchFamily="49" charset="-122"/>
                <a:sym typeface="+mn-ea"/>
              </a:rPr>
              <a:t>—201</a:t>
            </a:r>
            <a:r>
              <a:rPr lang="en-US" altLang="zh-CN" sz="2000" b="1" dirty="0" smtClean="0">
                <a:latin typeface="黑体" panose="02010609060101010101" pitchFamily="49" charset="-122"/>
                <a:ea typeface="黑体" panose="02010609060101010101" pitchFamily="49" charset="-122"/>
                <a:sym typeface="+mn-ea"/>
              </a:rPr>
              <a:t>8</a:t>
            </a:r>
            <a:r>
              <a:rPr lang="zh-CN" altLang="en-US" sz="2000" b="1" dirty="0" smtClean="0">
                <a:latin typeface="黑体" panose="02010609060101010101" pitchFamily="49" charset="-122"/>
                <a:ea typeface="黑体" panose="02010609060101010101" pitchFamily="49" charset="-122"/>
                <a:sym typeface="+mn-ea"/>
              </a:rPr>
              <a:t>年</a:t>
            </a:r>
            <a:r>
              <a:rPr lang="zh-CN" altLang="en-US" sz="2000" b="1" dirty="0">
                <a:latin typeface="黑体" panose="02010609060101010101" pitchFamily="49" charset="-122"/>
                <a:ea typeface="黑体" panose="02010609060101010101" pitchFamily="49" charset="-122"/>
                <a:sym typeface="+mn-ea"/>
              </a:rPr>
              <a:t>高考模拟·综合题组</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每篇建议用时15分钟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是个被精神命名的地点,而非地址——即使你永远无法抵达、只能诗意消费,也不影响其存在</a:t>
            </a:r>
            <a:r>
              <a:t/>
            </a:r>
            <a:br/>
            <a:r>
              <a:rPr lang="zh-CN" altLang="en-US" sz="1530" kern="0" dirty="0" smtClean="0">
                <a:solidFill>
                  <a:srgbClr val="000000"/>
                </a:solidFill>
                <a:latin typeface="Times New Roman" pitchFamily="65" charset="-122"/>
                <a:ea typeface="宋体" pitchFamily="65" charset="-122"/>
              </a:rPr>
              <a:t>和意义,地址是死的,地点是活的。地址仅仅被用以指示与寻找,地点则用来生活和体验。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安东尼·奥罗姆是美国社会学家,他有个重大发现:现代城市太偏爱“空间”,却漠视“地</a:t>
            </a:r>
            <a:r>
              <a:t/>
            </a:r>
            <a:br/>
            <a:r>
              <a:rPr lang="zh-CN" altLang="en-US" sz="1530" kern="0" dirty="0" smtClean="0">
                <a:solidFill>
                  <a:srgbClr val="000000"/>
                </a:solidFill>
                <a:latin typeface="Times New Roman" pitchFamily="65" charset="-122"/>
                <a:ea typeface="宋体" pitchFamily="65" charset="-122"/>
              </a:rPr>
              <a:t>点”。在他看来,地点是个正在消失的概念,但它担负着“定义我们生存状态”的使命。“地</a:t>
            </a:r>
            <a:r>
              <a:t/>
            </a:r>
            <a:br/>
            <a:r>
              <a:rPr lang="zh-CN" altLang="en-US" sz="1530" kern="0" dirty="0" smtClean="0">
                <a:solidFill>
                  <a:srgbClr val="000000"/>
                </a:solidFill>
                <a:latin typeface="Times New Roman" pitchFamily="65" charset="-122"/>
                <a:ea typeface="宋体" pitchFamily="65" charset="-122"/>
              </a:rPr>
              <a:t>点是人类活动最重要、最基本的发生地。没有地点,人类就不存在。”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其实,“故乡”的全部含义,都将落实在“地点”和它养育的内容上。简言之,“故乡”的文化</a:t>
            </a:r>
            <a:r>
              <a:t/>
            </a:r>
            <a:br/>
            <a:r>
              <a:rPr lang="zh-CN" altLang="en-US" sz="1530" kern="0" dirty="0" smtClean="0">
                <a:solidFill>
                  <a:srgbClr val="000000"/>
                </a:solidFill>
                <a:latin typeface="Times New Roman" pitchFamily="65" charset="-122"/>
                <a:ea typeface="宋体" pitchFamily="65" charset="-122"/>
              </a:rPr>
              <a:t>任务,即演示“一方水土一方人”之逻辑,即探究一个人的身世和成长,即追溯他那些重要的生</a:t>
            </a:r>
            <a:r>
              <a:t/>
            </a:r>
            <a:br/>
            <a:r>
              <a:rPr lang="zh-CN" altLang="en-US" sz="1530" kern="0" dirty="0" smtClean="0">
                <a:solidFill>
                  <a:srgbClr val="000000"/>
                </a:solidFill>
                <a:latin typeface="Times New Roman" pitchFamily="65" charset="-122"/>
                <a:ea typeface="宋体" pitchFamily="65" charset="-122"/>
              </a:rPr>
              <a:t>命特征和精神基因之来源、出处,若抛开此任务,“故乡”将虚脱成一记空词、一朵谎花。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当一位长辈说自个儿是北京人时,脑海里浮动的一定是由老胡同、四合院、五月槐花、前门</a:t>
            </a:r>
            <a:r>
              <a:t/>
            </a:r>
            <a:br/>
            <a:r>
              <a:rPr lang="zh-CN" altLang="en-US" sz="1530" kern="0" dirty="0" smtClean="0">
                <a:solidFill>
                  <a:srgbClr val="000000"/>
                </a:solidFill>
                <a:latin typeface="Times New Roman" pitchFamily="65" charset="-122"/>
                <a:ea typeface="宋体" pitchFamily="65" charset="-122"/>
              </a:rPr>
              <a:t>吆喝、六必居酱菜、月盛斋羊肉、小肠陈卤煮、王致和臭豆腐</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组合成的整套记忆,或者</a:t>
            </a:r>
            <a:r>
              <a:t/>
            </a:r>
            <a:br/>
            <a:r>
              <a:rPr lang="zh-CN" altLang="en-US" sz="1530" kern="0" dirty="0" smtClean="0">
                <a:solidFill>
                  <a:srgbClr val="000000"/>
                </a:solidFill>
                <a:latin typeface="Times New Roman" pitchFamily="65" charset="-122"/>
                <a:ea typeface="宋体" pitchFamily="65" charset="-122"/>
              </a:rPr>
              <a:t>说是京城喂养出的那套热气腾腾的生活体系和价值观,而今天,当一个青年自称是北京人时,他</a:t>
            </a:r>
            <a:r>
              <a:t/>
            </a:r>
            <a:br/>
            <a:r>
              <a:rPr lang="zh-CN" altLang="en-US" sz="1530" kern="0" dirty="0" smtClean="0">
                <a:solidFill>
                  <a:srgbClr val="000000"/>
                </a:solidFill>
                <a:latin typeface="Times New Roman" pitchFamily="65" charset="-122"/>
                <a:ea typeface="宋体" pitchFamily="65" charset="-122"/>
              </a:rPr>
              <a:t>指的一定是户籍和身份证,联想的也不外乎“房屋”“产权”“住址”等信息。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前者在深情地表白故乡和生壤,把身世和生涯溶化在了“北京”这一地点里;后者声称的乃制</a:t>
            </a:r>
            <a:r>
              <a:t/>
            </a:r>
            <a:br/>
            <a:r>
              <a:rPr lang="zh-CN" altLang="en-US" sz="1530" kern="0" dirty="0" smtClean="0">
                <a:solidFill>
                  <a:srgbClr val="000000"/>
                </a:solidFill>
                <a:latin typeface="Times New Roman" pitchFamily="65" charset="-122"/>
                <a:ea typeface="宋体" pitchFamily="65" charset="-122"/>
              </a:rPr>
              <a:t>度身份、法定资格和证书持有权,不含感情元素和精神成分。</a:t>
            </a:r>
            <a:endParaRPr lang="zh-CN" altLang="en-US"/>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“空间”的本能是膨胀和扩张,它有喜新厌旧的倾向;“地点”的秉性是沉静和忠诚,无形中它</a:t>
            </a:r>
            <a:r>
              <a:t/>
            </a:r>
            <a:br/>
            <a:r>
              <a:rPr lang="zh-CN" altLang="en-US" sz="1530" kern="0" dirty="0" smtClean="0">
                <a:solidFill>
                  <a:srgbClr val="000000"/>
                </a:solidFill>
                <a:latin typeface="Times New Roman" pitchFamily="65" charset="-122"/>
                <a:ea typeface="宋体" pitchFamily="65" charset="-122"/>
              </a:rPr>
              <a:t>支持保守与稳定。二者的遭遇折射在城市变迁中,即城区以大为能、建筑以新为尚,而熟悉的</a:t>
            </a:r>
            <a:r>
              <a:t/>
            </a:r>
            <a:br/>
            <a:r>
              <a:rPr lang="zh-CN" altLang="en-US" sz="1530" kern="0" dirty="0" smtClean="0">
                <a:solidFill>
                  <a:srgbClr val="000000"/>
                </a:solidFill>
                <a:latin typeface="Times New Roman" pitchFamily="65" charset="-122"/>
                <a:ea typeface="宋体" pitchFamily="65" charset="-122"/>
              </a:rPr>
              <a:t>地点和传统街区,正承受垃圾的命运。其实,任何更新太快和丧失边界的事物,都是可怕的,都</a:t>
            </a:r>
            <a:r>
              <a:t/>
            </a:r>
            <a:br/>
            <a:r>
              <a:rPr lang="zh-CN" altLang="en-US" sz="1530" kern="0" dirty="0" smtClean="0">
                <a:solidFill>
                  <a:srgbClr val="000000"/>
                </a:solidFill>
                <a:latin typeface="Times New Roman" pitchFamily="65" charset="-122"/>
                <a:ea typeface="宋体" pitchFamily="65" charset="-122"/>
              </a:rPr>
              <a:t>有失去本位的危险,都是对“地点”的伤害。像今天的北京、上海、广州,一个人再把它唤作</a:t>
            </a:r>
            <a:r>
              <a:t/>
            </a:r>
            <a:br/>
            <a:r>
              <a:rPr lang="zh-CN" altLang="en-US" sz="1530" kern="0" dirty="0" smtClean="0">
                <a:solidFill>
                  <a:srgbClr val="000000"/>
                </a:solidFill>
                <a:latin typeface="Times New Roman" pitchFamily="65" charset="-122"/>
                <a:ea typeface="宋体" pitchFamily="65" charset="-122"/>
              </a:rPr>
              <a:t>“故乡”,恐怕已有启齿之羞——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一方面,大城欲望制造的无边无际,使得任何人都只能消费其极小的一部分,没人再能从整体上</a:t>
            </a:r>
            <a:r>
              <a:t/>
            </a:r>
            <a:br/>
            <a:r>
              <a:rPr lang="zh-CN" altLang="en-US" sz="1530" kern="0" dirty="0" smtClean="0">
                <a:solidFill>
                  <a:srgbClr val="000000"/>
                </a:solidFill>
                <a:latin typeface="Times New Roman" pitchFamily="65" charset="-122"/>
                <a:ea typeface="宋体" pitchFamily="65" charset="-122"/>
              </a:rPr>
              <a:t>把握和介入它,没人再能如数家珍地描叙和盘点它,没人再能成为名副其实的“老人”。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另一方面,由于它极不稳定,容颜时时变换,布局任意涂改,无相对牢固和永久的元素供人体味,</a:t>
            </a:r>
            <a:r>
              <a:t/>
            </a:r>
            <a:br/>
            <a:r>
              <a:rPr lang="zh-CN" altLang="en-US" sz="1530" kern="0" dirty="0" smtClean="0">
                <a:solidFill>
                  <a:srgbClr val="000000"/>
                </a:solidFill>
                <a:latin typeface="Times New Roman" pitchFamily="65" charset="-122"/>
                <a:ea typeface="宋体" pitchFamily="65" charset="-122"/>
              </a:rPr>
              <a:t>一切皆暂时、偶然,沉淀不下故事——于是你记不住它,产生不了依赖和深厚情怀。总之,它不</a:t>
            </a:r>
            <a:r>
              <a:t/>
            </a:r>
            <a:br/>
            <a:r>
              <a:rPr lang="zh-CN" altLang="en-US" sz="1530" kern="0" dirty="0" smtClean="0">
                <a:solidFill>
                  <a:srgbClr val="000000"/>
                </a:solidFill>
                <a:latin typeface="Times New Roman" pitchFamily="65" charset="-122"/>
                <a:ea typeface="宋体" pitchFamily="65" charset="-122"/>
              </a:rPr>
              <a:t>再承载光阴的纪念性,不再对你的成长记忆负责,不再有记录你身世的功能。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面对无限放大和变奏、一刻也不消停的城市,谁还敢自称其主?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所有人皆为过客,皆为陌生人,你的印象跟不上它的整容。而它的“旧主”们,更成了易迷路的</a:t>
            </a:r>
            <a:r>
              <a:t/>
            </a:r>
            <a:br/>
            <a:r>
              <a:rPr lang="zh-CN" altLang="en-US" sz="1530" kern="0" dirty="0" smtClean="0">
                <a:solidFill>
                  <a:srgbClr val="000000"/>
                </a:solidFill>
                <a:latin typeface="Times New Roman" pitchFamily="65" charset="-122"/>
                <a:ea typeface="宋体" pitchFamily="65" charset="-122"/>
              </a:rPr>
              <a:t>“新人”,如此无常的城市里,人和地点间已失去了最基本的约定,同一位置,每年、每月、每</a:t>
            </a:r>
            <a:r>
              <a:t/>
            </a:r>
            <a:br/>
            <a:r>
              <a:rPr lang="zh-CN" altLang="en-US" sz="1530" kern="0" dirty="0" smtClean="0">
                <a:solidFill>
                  <a:srgbClr val="000000"/>
                </a:solidFill>
                <a:latin typeface="Times New Roman" pitchFamily="65" charset="-122"/>
                <a:ea typeface="宋体" pitchFamily="65" charset="-122"/>
              </a:rPr>
              <a:t>周看到的事物都闪烁不定,偶尔,你甚至不如一个刚进入它的人了解其某一部位的现状。</a:t>
            </a:r>
            <a:endParaRPr lang="zh-CN" altLang="en-US"/>
          </a:p>
        </p:txBody>
      </p:sp>
    </p:spTree>
    <p:custDataLst>
      <p:custData r:id="rId1"/>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吹灯拔蜡的扫荡芟除,无边无际的大城宏图,千篇一律的整容模板</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无数“地点”在失守,被更弦易帜。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无数“故乡”在沦陷,被连根拔起。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“我回到故乡即胜利。”自然之子叶赛宁如是说。沈从文也说,“一个士兵要么战死沙场,要</a:t>
            </a:r>
            <a:r>
              <a:rPr dirty="0"/>
              <a:t/>
            </a:r>
            <a:br>
              <a:rPr dirty="0"/>
            </a:br>
            <a:r>
              <a:rPr lang="zh-CN" altLang="en-US" sz="1530" kern="0" dirty="0" smtClean="0">
                <a:solidFill>
                  <a:srgbClr val="000000"/>
                </a:solidFill>
                <a:latin typeface="Times New Roman" pitchFamily="65" charset="-122"/>
                <a:ea typeface="宋体" pitchFamily="65" charset="-122"/>
              </a:rPr>
              <a:t>么回到故乡”。他们算是幸运的,那个时代,故乡是不死的。至少尚无征兆和迹象,让游子担心</a:t>
            </a:r>
            <a:r>
              <a:rPr dirty="0"/>
              <a:t/>
            </a:r>
            <a:br>
              <a:rPr dirty="0"/>
            </a:br>
            <a:r>
              <a:rPr lang="zh-CN" altLang="en-US" sz="1530" kern="0" dirty="0" smtClean="0">
                <a:solidFill>
                  <a:srgbClr val="000000"/>
                </a:solidFill>
                <a:latin typeface="Times New Roman" pitchFamily="65" charset="-122"/>
                <a:ea typeface="宋体" pitchFamily="65" charset="-122"/>
              </a:rPr>
              <a:t>故乡会死。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是的,丧钟响了。是告别的时候了。</a:t>
            </a:r>
            <a:r>
              <a:rPr lang="zh-CN" altLang="en-US" sz="1530" u="sng" kern="0" dirty="0" smtClean="0">
                <a:solidFill>
                  <a:srgbClr val="000000"/>
                </a:solidFill>
                <a:latin typeface="Times New Roman" pitchFamily="65" charset="-122"/>
                <a:ea typeface="宋体" pitchFamily="65" charset="-122"/>
              </a:rPr>
              <a:t>每个人都应赶紧回故乡看看,赶在它整容、毁容或下葬之</a:t>
            </a:r>
            <a:r>
              <a:rPr dirty="0"/>
              <a:t/>
            </a:r>
            <a:br>
              <a:rPr dirty="0"/>
            </a:br>
            <a:r>
              <a:rPr lang="zh-CN" altLang="en-US" sz="1530" u="sng" kern="0" dirty="0" smtClean="0">
                <a:solidFill>
                  <a:srgbClr val="000000"/>
                </a:solidFill>
                <a:latin typeface="Times New Roman" pitchFamily="65" charset="-122"/>
                <a:ea typeface="宋体" pitchFamily="65" charset="-122"/>
              </a:rPr>
              <a:t>前。</a:t>
            </a:r>
            <a:r>
              <a:rPr lang="zh-CN" altLang="en-US" sz="1530" kern="0" dirty="0" smtClean="0">
                <a:solidFill>
                  <a:srgbClr val="000000"/>
                </a:solidFill>
                <a:latin typeface="Times New Roman" pitchFamily="65" charset="-122"/>
                <a:ea typeface="宋体" pitchFamily="65" charset="-122"/>
              </a:rPr>
              <a:t>当然还有个选择:永远不回故乡,不去目睹它的死。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没有故乡,没有身世,人何以确认自己是谁、属于谁?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没有地点路标,人如何称从哪里来、到哪里去?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我们唱了一路的歌,却发现无词无曲。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我们走了很远很远,却忘了为何出发。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(选自《古典之殇》,有删改)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1.下列对文章相关内容和艺术特色的理解与分析,不正确的一项是(3分)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A.作者认为“故乡”不是地址和空间,而是地点。地址只象征方位、坐标和地理路线,空间的</a:t>
            </a:r>
            <a:r>
              <a:rPr dirty="0"/>
              <a:t/>
            </a:r>
            <a:br>
              <a:rPr dirty="0"/>
            </a:br>
            <a:r>
              <a:rPr lang="zh-CN" altLang="en-US" sz="1530" kern="0" dirty="0" smtClean="0">
                <a:solidFill>
                  <a:srgbClr val="000000"/>
                </a:solidFill>
                <a:latin typeface="Times New Roman" pitchFamily="65" charset="-122"/>
                <a:ea typeface="宋体" pitchFamily="65" charset="-122"/>
              </a:rPr>
              <a:t>本能是膨胀和扩张,而地点是繁殖记忆与情感、承载人生活动和岁月内容的信息体。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B.作者认为“故乡”肩负着探究一个人的身世和成长、追溯其重要生命特征和精神基因之</a:t>
            </a:r>
            <a:r>
              <a:rPr dirty="0"/>
              <a:t/>
            </a:r>
            <a:br>
              <a:rPr dirty="0"/>
            </a:br>
            <a:r>
              <a:rPr lang="zh-CN" altLang="en-US" sz="1530" kern="0" dirty="0" smtClean="0">
                <a:solidFill>
                  <a:srgbClr val="000000"/>
                </a:solidFill>
                <a:latin typeface="Times New Roman" pitchFamily="65" charset="-122"/>
                <a:ea typeface="宋体" pitchFamily="65" charset="-122"/>
              </a:rPr>
              <a:t>来源、出处等文化任务,若不能实现这样的任务,故乡也就失去了其存在的价值。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C.更新太快和丧失边界让“故乡”有失去本位的危险,更新快就无相对牢固和永久的元素供</a:t>
            </a:r>
            <a:r>
              <a:rPr dirty="0"/>
              <a:t/>
            </a:r>
            <a:br>
              <a:rPr dirty="0"/>
            </a:br>
            <a:r>
              <a:rPr lang="zh-CN" altLang="en-US" sz="1530" kern="0" dirty="0" smtClean="0">
                <a:solidFill>
                  <a:srgbClr val="000000"/>
                </a:solidFill>
                <a:latin typeface="Times New Roman" pitchFamily="65" charset="-122"/>
                <a:ea typeface="宋体" pitchFamily="65" charset="-122"/>
              </a:rPr>
              <a:t>人体味,丧失边界则意味着没人再能从整体上把握和介入它,只能消费其极小的一部分。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D.文中多处运用对比,地址和地点的对比,空间和地点的对比,老人和年轻人关于“故乡”理解</a:t>
            </a:r>
            <a:r>
              <a:rPr dirty="0"/>
              <a:t/>
            </a:r>
            <a:br>
              <a:rPr dirty="0"/>
            </a:br>
            <a:r>
              <a:rPr lang="zh-CN" altLang="en-US" sz="1530" kern="0" dirty="0" smtClean="0">
                <a:solidFill>
                  <a:srgbClr val="000000"/>
                </a:solidFill>
                <a:latin typeface="Times New Roman" pitchFamily="65" charset="-122"/>
                <a:ea typeface="宋体" pitchFamily="65" charset="-122"/>
              </a:rPr>
              <a:t>的对比,叶赛宁、沈从文时代的故乡不死与现在故乡消失的丧钟已响的对比。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2.如何理解文中画横线的语句中“整容”“毁容”“下葬”三个词的含义?结合文本简要分</a:t>
            </a:r>
            <a:r>
              <a:rPr dirty="0"/>
              <a:t/>
            </a:r>
            <a:br>
              <a:rPr dirty="0"/>
            </a:br>
            <a:r>
              <a:rPr lang="zh-CN" altLang="en-US" sz="1530" kern="0" dirty="0" smtClean="0">
                <a:solidFill>
                  <a:srgbClr val="000000"/>
                </a:solidFill>
                <a:latin typeface="Times New Roman" pitchFamily="65" charset="-122"/>
                <a:ea typeface="宋体" pitchFamily="65" charset="-122"/>
              </a:rPr>
              <a:t>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3.文章以“每个故乡都在消逝”为题有何用意?结合文本简要分析。(6分)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“作者认为‘故乡’不是地址和空间,而是地点”表述错误。据文中第一段内容</a:t>
            </a:r>
            <a:r>
              <a:rPr dirty="0"/>
              <a:t/>
            </a:r>
            <a:br>
              <a:rPr dirty="0"/>
            </a:br>
            <a:r>
              <a:rPr lang="zh-CN" altLang="en-US" sz="1530" kern="0" dirty="0" smtClean="0">
                <a:solidFill>
                  <a:srgbClr val="000000"/>
                </a:solidFill>
                <a:latin typeface="Times New Roman" pitchFamily="65" charset="-122"/>
                <a:ea typeface="宋体" pitchFamily="65" charset="-122"/>
              </a:rPr>
              <a:t>可知,“地址和空间”是包含在“故乡”的定义中的。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①“整容”是指在构建大城宏图的背景下千篇一律的城市建设,所有的城市都变得</a:t>
            </a:r>
            <a:r>
              <a:rPr dirty="0"/>
              <a:t/>
            </a:r>
            <a:br>
              <a:rPr dirty="0"/>
            </a:br>
            <a:r>
              <a:rPr lang="zh-CN" altLang="en-US" sz="1530" kern="0" dirty="0" smtClean="0">
                <a:solidFill>
                  <a:srgbClr val="000000"/>
                </a:solidFill>
                <a:latin typeface="Times New Roman" pitchFamily="65" charset="-122"/>
                <a:ea typeface="宋体" pitchFamily="65" charset="-122"/>
              </a:rPr>
              <a:t>一样美观、一种模样,是外观上的美化;②“毁容”是指故乡独有的情感记忆、生活体系、价</a:t>
            </a:r>
            <a:r>
              <a:rPr dirty="0"/>
              <a:t/>
            </a:r>
            <a:br>
              <a:rPr dirty="0"/>
            </a:br>
            <a:r>
              <a:rPr lang="zh-CN" altLang="en-US" sz="1530" kern="0" dirty="0" smtClean="0">
                <a:solidFill>
                  <a:srgbClr val="000000"/>
                </a:solidFill>
                <a:latin typeface="Times New Roman" pitchFamily="65" charset="-122"/>
                <a:ea typeface="宋体" pitchFamily="65" charset="-122"/>
              </a:rPr>
              <a:t>值观念、文化属性被毁坏,是文化上的失守;③“下葬”是指一旦文化失守,故乡也就消逝了。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此题考查理解重要词语的含义。应先理解“整容”“毁容”“下葬”这三个词语的</a:t>
            </a:r>
            <a:r>
              <a:rPr dirty="0"/>
              <a:t/>
            </a:r>
            <a:br>
              <a:rPr dirty="0"/>
            </a:br>
            <a:r>
              <a:rPr lang="zh-CN" altLang="en-US" sz="1530" kern="0" dirty="0" smtClean="0">
                <a:solidFill>
                  <a:srgbClr val="000000"/>
                </a:solidFill>
                <a:latin typeface="Times New Roman" pitchFamily="65" charset="-122"/>
                <a:ea typeface="宋体" pitchFamily="65" charset="-122"/>
              </a:rPr>
              <a:t>本义,然后再分析其在文中的语境义。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①表现每个故乡都因现代化改造而失去它原有风格、原有记忆和原有容颜,从而变</a:t>
            </a:r>
            <a:r>
              <a:rPr dirty="0"/>
              <a:t/>
            </a:r>
            <a:br>
              <a:rPr dirty="0"/>
            </a:br>
            <a:r>
              <a:rPr lang="zh-CN" altLang="en-US" sz="1530" kern="0" dirty="0" smtClean="0">
                <a:solidFill>
                  <a:srgbClr val="000000"/>
                </a:solidFill>
                <a:latin typeface="Times New Roman" pitchFamily="65" charset="-122"/>
                <a:ea typeface="宋体" pitchFamily="65" charset="-122"/>
              </a:rPr>
              <a:t>得雷同的现实。②表明现代人无法确认自己的身世与方向、本质与归宿,没有精神寄托、不</a:t>
            </a:r>
            <a:r>
              <a:rPr dirty="0"/>
              <a:t/>
            </a:r>
            <a:br>
              <a:rPr dirty="0"/>
            </a:br>
            <a:r>
              <a:rPr lang="zh-CN" altLang="en-US" sz="1530" kern="0" dirty="0" smtClean="0">
                <a:solidFill>
                  <a:srgbClr val="000000"/>
                </a:solidFill>
                <a:latin typeface="Times New Roman" pitchFamily="65" charset="-122"/>
                <a:ea typeface="宋体" pitchFamily="65" charset="-122"/>
              </a:rPr>
              <a:t>知存在意义的悲哀。③警醒人们直面这个人类的共同悲剧,呼吁留住故乡,留住根。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首先理解标题的含义。从文中来看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每个故乡都在消逝”中的“消逝”不是说故乡</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从地球上消失了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而是说每个故乡因为现代化千篇一律的建设改造而失去了它原本的风格、</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原来的记忆、原有的容颜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都变成了一个模样。再来理解这一标题中隐含的情感。故乡消逝</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了,“没有故乡,没有身世,人何以确认自己是谁、属于谁?没有地点路标,人如何称从哪里来、</a:t>
            </a:r>
            <a:r>
              <a:rPr dirty="0"/>
              <a:t/>
            </a:r>
            <a:br>
              <a:rPr dirty="0"/>
            </a:br>
            <a:r>
              <a:rPr lang="zh-CN" altLang="en-US" sz="1530" kern="0" dirty="0" smtClean="0">
                <a:solidFill>
                  <a:srgbClr val="000000"/>
                </a:solidFill>
                <a:latin typeface="Times New Roman" pitchFamily="65" charset="-122"/>
                <a:ea typeface="宋体" pitchFamily="65" charset="-122"/>
              </a:rPr>
              <a:t>到哪里去”,现代人失去了故乡这一灵魂栖息地,无法确认自己的身世与方向、本质与归宿,因</a:t>
            </a:r>
            <a:r>
              <a:rPr dirty="0"/>
              <a:t/>
            </a:r>
            <a:br>
              <a:rPr dirty="0"/>
            </a:br>
            <a:r>
              <a:rPr lang="zh-CN" altLang="en-US" sz="1530" kern="0" dirty="0" smtClean="0">
                <a:solidFill>
                  <a:srgbClr val="000000"/>
                </a:solidFill>
                <a:latin typeface="Times New Roman" pitchFamily="65" charset="-122"/>
                <a:ea typeface="宋体" pitchFamily="65" charset="-122"/>
              </a:rPr>
              <a:t>而没有了精神寄托,也不知存在的意义;“都”一词说明这是普遍现象,警醒人们要直面这一共</a:t>
            </a:r>
            <a:r>
              <a:rPr dirty="0"/>
              <a:t/>
            </a:r>
            <a:br>
              <a:rPr dirty="0"/>
            </a:br>
            <a:r>
              <a:rPr lang="zh-CN" altLang="en-US" sz="1530" kern="0" dirty="0" smtClean="0">
                <a:solidFill>
                  <a:srgbClr val="000000"/>
                </a:solidFill>
                <a:latin typeface="Times New Roman" pitchFamily="65" charset="-122"/>
                <a:ea typeface="宋体" pitchFamily="65" charset="-122"/>
              </a:rPr>
              <a:t>同的悲剧,呼吁留住故乡,留住精神家园,留住自己的根。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二、(2018四川绵阳三诊,4—6,15分)阅读下面的文字,完成1—3题。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走过铁匠铺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葛水平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①去往铁匠铺的路上,我还是一个噘着厚嘴唇的女孩。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②时光虽然让我失去了很多东西,但在失去的同时我也遇到了很多美好。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③我的手心再也没有因为遇见一些事物而热过,除了铁匠铺。有些时候,我甚至怀疑其中某些</a:t>
            </a:r>
            <a:r>
              <a:t/>
            </a:r>
            <a:br/>
            <a:r>
              <a:rPr lang="zh-CN" altLang="en-US" sz="1530" kern="0" dirty="0" smtClean="0">
                <a:solidFill>
                  <a:srgbClr val="000000"/>
                </a:solidFill>
                <a:latin typeface="Times New Roman" pitchFamily="65" charset="-122"/>
                <a:ea typeface="宋体" pitchFamily="65" charset="-122"/>
              </a:rPr>
              <a:t>细节的真实,比如黄泥小路上的晨光,弥漫在空气里的冷霜的味道,还有那磕磕绊绊相继走过的</a:t>
            </a:r>
            <a:r>
              <a:t/>
            </a:r>
            <a:br/>
            <a:r>
              <a:rPr lang="zh-CN" altLang="en-US" sz="1530" kern="0" dirty="0" smtClean="0">
                <a:solidFill>
                  <a:srgbClr val="000000"/>
                </a:solidFill>
                <a:latin typeface="Times New Roman" pitchFamily="65" charset="-122"/>
                <a:ea typeface="宋体" pitchFamily="65" charset="-122"/>
              </a:rPr>
              <a:t>脚印。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④秋罢,农家院墙上有一排铁钩,上面挂着闲置下来的犁耙锄锹,一年的生计做完了,该挂锄</a:t>
            </a:r>
            <a:r>
              <a:t/>
            </a:r>
            <a:br/>
            <a:r>
              <a:rPr lang="zh-CN" altLang="en-US" sz="1530" kern="0" dirty="0" smtClean="0">
                <a:solidFill>
                  <a:srgbClr val="000000"/>
                </a:solidFill>
                <a:latin typeface="Times New Roman" pitchFamily="65" charset="-122"/>
                <a:ea typeface="宋体" pitchFamily="65" charset="-122"/>
              </a:rPr>
              <a:t>了。</a:t>
            </a:r>
            <a:r>
              <a:rPr lang="zh-CN" altLang="en-US" sz="1530" u="sng" kern="0" dirty="0" smtClean="0">
                <a:solidFill>
                  <a:srgbClr val="000000"/>
                </a:solidFill>
                <a:latin typeface="Times New Roman" pitchFamily="65" charset="-122"/>
                <a:ea typeface="宋体" pitchFamily="65" charset="-122"/>
              </a:rPr>
              <a:t>庄稼人脸上像牲口卸下挽具似的浮着一层浅浅的轻松,农具挂起来时,地便收割干净了。</a:t>
            </a:r>
            <a:r>
              <a:t/>
            </a:r>
            <a:br/>
            <a:r>
              <a:rPr lang="zh-CN" altLang="en-US" sz="1530" kern="0" dirty="0" smtClean="0">
                <a:solidFill>
                  <a:srgbClr val="000000"/>
                </a:solidFill>
                <a:latin typeface="Times New Roman" pitchFamily="65" charset="-122"/>
                <a:ea typeface="宋体" pitchFamily="65" charset="-122"/>
              </a:rPr>
              <a:t>阔亮的地面上有鸟起落,一阵风刮过来,干黄的叶片唰唰往下掉。入冬了,落叶、草屑连同所有</a:t>
            </a:r>
            <a:r>
              <a:t/>
            </a:r>
            <a:br/>
            <a:r>
              <a:rPr lang="zh-CN" altLang="en-US" sz="1530" kern="0" dirty="0" smtClean="0">
                <a:solidFill>
                  <a:srgbClr val="000000"/>
                </a:solidFill>
                <a:latin typeface="Times New Roman" pitchFamily="65" charset="-122"/>
                <a:ea typeface="宋体" pitchFamily="65" charset="-122"/>
              </a:rPr>
              <a:t>轻飘的东西都被风刮得原地打转。早晨和傍晚,落叶铺满了院子,还有街道。远处重峦叠嶂的</a:t>
            </a:r>
            <a:r>
              <a:t/>
            </a:r>
            <a:br/>
            <a:r>
              <a:rPr lang="zh-CN" altLang="en-US" sz="1530" kern="0" dirty="0" smtClean="0">
                <a:solidFill>
                  <a:srgbClr val="000000"/>
                </a:solidFill>
                <a:latin typeface="Times New Roman" pitchFamily="65" charset="-122"/>
                <a:ea typeface="宋体" pitchFamily="65" charset="-122"/>
              </a:rPr>
              <a:t>山体恰似劈面而立的一幅巨大的水墨画屏,霜打过的红叶还挂在一些干枝梢上,怕冷的人已经</a:t>
            </a:r>
            <a:r>
              <a:t/>
            </a:r>
            <a:br/>
            <a:r>
              <a:rPr lang="zh-CN" altLang="en-US" sz="1530" kern="0" dirty="0" smtClean="0">
                <a:solidFill>
                  <a:srgbClr val="000000"/>
                </a:solidFill>
                <a:latin typeface="Times New Roman" pitchFamily="65" charset="-122"/>
                <a:ea typeface="宋体" pitchFamily="65" charset="-122"/>
              </a:rPr>
              <a:t>裹上了冬装,袖住了手。跑往山野的风停在农具上歇息,风把农具上的泥尘抖落下来,迷了过路</a:t>
            </a:r>
            <a:endParaRPr lang="zh-CN" altLang="en-US"/>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蓦然间,发现村口一小店屋檐下旗幡招展——“有徽墨出售”,我加快脚步走去,带一截虹关徽</a:t>
            </a:r>
            <a:r>
              <a:rPr dirty="0"/>
              <a:t/>
            </a:r>
            <a:br>
              <a:rPr dirty="0"/>
            </a:br>
            <a:r>
              <a:rPr lang="zh-CN" altLang="en-US" sz="1530" kern="0" dirty="0" smtClean="0">
                <a:solidFill>
                  <a:srgbClr val="000000"/>
                </a:solidFill>
                <a:latin typeface="Times New Roman" pitchFamily="65" charset="-122"/>
                <a:ea typeface="宋体" pitchFamily="65" charset="-122"/>
              </a:rPr>
              <a:t>墨,去描绘心中的故乡。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(选自《散文选刊》,有删改)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虹关,即虹关村,古徽州村落,是“徽墨”产地之一,位于今江西省婺源县。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1.下列对文章的理解与分析,</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A.文章开头运用“孑然一人”“蹀躞”等词语,形象地描写了“我”寻找徽墨时身心疲惫、</a:t>
            </a:r>
            <a:r>
              <a:rPr dirty="0"/>
              <a:t/>
            </a:r>
            <a:br>
              <a:rPr dirty="0"/>
            </a:br>
            <a:r>
              <a:rPr lang="zh-CN" altLang="en-US" sz="1530" kern="0" dirty="0" smtClean="0">
                <a:solidFill>
                  <a:srgbClr val="000000"/>
                </a:solidFill>
                <a:latin typeface="Times New Roman" pitchFamily="65" charset="-122"/>
                <a:ea typeface="宋体" pitchFamily="65" charset="-122"/>
              </a:rPr>
              <a:t>孤独失落的状态。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B.“从纸张到数字化的华丽转身”是徽墨式微的原因,“华丽”一词运用反语手法,寄寓了</a:t>
            </a:r>
            <a:r>
              <a:rPr dirty="0"/>
              <a:t/>
            </a:r>
            <a:br>
              <a:rPr dirty="0"/>
            </a:br>
            <a:r>
              <a:rPr lang="zh-CN" altLang="en-US" sz="1530" kern="0" dirty="0" smtClean="0">
                <a:solidFill>
                  <a:srgbClr val="000000"/>
                </a:solidFill>
                <a:latin typeface="Times New Roman" pitchFamily="65" charset="-122"/>
                <a:ea typeface="宋体" pitchFamily="65" charset="-122"/>
              </a:rPr>
              <a:t>“我”内心的惋惜与不平。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C.文章写了一位“隐者”,表达“我”对其放弃大城市舒适生活、在虹关与笔墨为伴的敬慕</a:t>
            </a:r>
            <a:r>
              <a:rPr dirty="0"/>
              <a:t/>
            </a:r>
            <a:br>
              <a:rPr dirty="0"/>
            </a:br>
            <a:r>
              <a:rPr lang="zh-CN" altLang="en-US" sz="1530" kern="0" dirty="0" smtClean="0">
                <a:solidFill>
                  <a:srgbClr val="000000"/>
                </a:solidFill>
                <a:latin typeface="Times New Roman" pitchFamily="65" charset="-122"/>
                <a:ea typeface="宋体" pitchFamily="65" charset="-122"/>
              </a:rPr>
              <a:t>之情。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人的眼,想起那金粉飘洒的阳春三月,农人看着挂起来的农具说:该进铁匠铺了。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⑤村庄里的铁匠铺开始热闹了,用了一年的农具需要“轧”钢蘸火。用麻绳串起来的农具挂</a:t>
            </a:r>
            <a:r>
              <a:t/>
            </a:r>
            <a:br/>
            <a:r>
              <a:rPr lang="zh-CN" altLang="en-US" sz="1530" kern="0" dirty="0" smtClean="0">
                <a:solidFill>
                  <a:srgbClr val="000000"/>
                </a:solidFill>
                <a:latin typeface="Times New Roman" pitchFamily="65" charset="-122"/>
                <a:ea typeface="宋体" pitchFamily="65" charset="-122"/>
              </a:rPr>
              <a:t>在铁匠铺的墙角,大锤小锤的击打声此起彼伏。取农具的人不走了,送农具的人也不走了,或蹲</a:t>
            </a:r>
            <a:r>
              <a:t/>
            </a:r>
            <a:br/>
            <a:r>
              <a:rPr lang="zh-CN" altLang="en-US" sz="1530" kern="0" dirty="0" smtClean="0">
                <a:solidFill>
                  <a:srgbClr val="000000"/>
                </a:solidFill>
                <a:latin typeface="Times New Roman" pitchFamily="65" charset="-122"/>
                <a:ea typeface="宋体" pitchFamily="65" charset="-122"/>
              </a:rPr>
              <a:t>或坐,劣质香烟的烟雾弥漫在铁匠铺。轧好钢的锄头扔进水盆里,一咕嘟热气浪起来。龇着牙</a:t>
            </a:r>
            <a:r>
              <a:t/>
            </a:r>
            <a:br/>
            <a:r>
              <a:rPr lang="zh-CN" altLang="en-US" sz="1530" kern="0" dirty="0" smtClean="0">
                <a:solidFill>
                  <a:srgbClr val="000000"/>
                </a:solidFill>
                <a:latin typeface="Times New Roman" pitchFamily="65" charset="-122"/>
                <a:ea typeface="宋体" pitchFamily="65" charset="-122"/>
              </a:rPr>
              <a:t>的农人开始说秋天的事,秋天的丰收总是按年成来计算,雨多了涝,雨少了旱,不管啥年成,入冬</a:t>
            </a:r>
            <a:r>
              <a:t/>
            </a:r>
            <a:br/>
            <a:r>
              <a:rPr lang="zh-CN" altLang="en-US" sz="1530" kern="0" dirty="0" smtClean="0">
                <a:solidFill>
                  <a:srgbClr val="000000"/>
                </a:solidFill>
                <a:latin typeface="Times New Roman" pitchFamily="65" charset="-122"/>
                <a:ea typeface="宋体" pitchFamily="65" charset="-122"/>
              </a:rPr>
              <a:t>就要歇息了。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⑥冬天是一个说闲话的日子,冬天的闲话把历史都要揪出来晒两轮儿。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⑦从小生活在村镇的那一代人,回忆起从前的日子来那是有很多说道的。每一个节气到来都</a:t>
            </a:r>
            <a:r>
              <a:t/>
            </a:r>
            <a:br/>
            <a:r>
              <a:rPr lang="zh-CN" altLang="en-US" sz="1530" kern="0" dirty="0" smtClean="0">
                <a:solidFill>
                  <a:srgbClr val="000000"/>
                </a:solidFill>
                <a:latin typeface="Times New Roman" pitchFamily="65" charset="-122"/>
                <a:ea typeface="宋体" pitchFamily="65" charset="-122"/>
              </a:rPr>
              <a:t>要先敬神,最主要的就是敬天神、地神。没有辽阔的土地,人们便会失去生存的根基。拜祭地</a:t>
            </a:r>
            <a:r>
              <a:t/>
            </a:r>
            <a:br/>
            <a:r>
              <a:rPr lang="zh-CN" altLang="en-US" sz="1530" kern="0" dirty="0" smtClean="0">
                <a:solidFill>
                  <a:srgbClr val="000000"/>
                </a:solidFill>
                <a:latin typeface="Times New Roman" pitchFamily="65" charset="-122"/>
                <a:ea typeface="宋体" pitchFamily="65" charset="-122"/>
              </a:rPr>
              <a:t>神与拜祭天神是对应的,天地合称为“皇天后土”。敬神是为了护佑来年风调雨顺,铁匠铺则</a:t>
            </a:r>
            <a:r>
              <a:t/>
            </a:r>
            <a:br/>
            <a:r>
              <a:rPr lang="zh-CN" altLang="en-US" sz="1530" kern="0" dirty="0" smtClean="0">
                <a:solidFill>
                  <a:srgbClr val="000000"/>
                </a:solidFill>
                <a:latin typeface="Times New Roman" pitchFamily="65" charset="-122"/>
                <a:ea typeface="宋体" pitchFamily="65" charset="-122"/>
              </a:rPr>
              <a:t>是生活背后的力量。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⑧有人讲土地庙的土地神,最小的神直接管着人的口粮。说是山前山后各有土地庙,山前热闹</a:t>
            </a:r>
            <a:r>
              <a:t/>
            </a:r>
            <a:br/>
            <a:r>
              <a:rPr lang="zh-CN" altLang="en-US" sz="1530" kern="0" dirty="0" smtClean="0">
                <a:solidFill>
                  <a:srgbClr val="000000"/>
                </a:solidFill>
                <a:latin typeface="Times New Roman" pitchFamily="65" charset="-122"/>
                <a:ea typeface="宋体" pitchFamily="65" charset="-122"/>
              </a:rPr>
              <a:t>山后冷清。山后土地神来山前土地庙里抱怨,正好山前土地神要出门会友,便委托山后土地神</a:t>
            </a:r>
            <a:r>
              <a:t/>
            </a:r>
            <a:br/>
            <a:r>
              <a:rPr lang="zh-CN" altLang="en-US" sz="1530" kern="0" dirty="0" smtClean="0">
                <a:solidFill>
                  <a:srgbClr val="000000"/>
                </a:solidFill>
                <a:latin typeface="Times New Roman" pitchFamily="65" charset="-122"/>
                <a:ea typeface="宋体" pitchFamily="65" charset="-122"/>
              </a:rPr>
              <a:t>代理几天,以便得些香火供品。山前土地神前脚刚走,便来一人拜祭,请土地神刮一阵顺风,明</a:t>
            </a:r>
            <a:endParaRPr lang="zh-CN" altLang="en-US"/>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天他要行船。接着又来一人,请土地神明日千万不要刮风,他的梨树正在花季。没等土地神决</a:t>
            </a:r>
            <a:r>
              <a:t/>
            </a:r>
            <a:br/>
            <a:r>
              <a:rPr lang="zh-CN" altLang="en-US" sz="1530" kern="0" dirty="0" smtClean="0">
                <a:solidFill>
                  <a:srgbClr val="000000"/>
                </a:solidFill>
                <a:latin typeface="Times New Roman" pitchFamily="65" charset="-122"/>
                <a:ea typeface="宋体" pitchFamily="65" charset="-122"/>
              </a:rPr>
              <a:t>定,又来一老头祭神求雨,他要种田。后又来一老太她要晒姜。山后土地神实在没有工作经验,</a:t>
            </a:r>
            <a:r>
              <a:t/>
            </a:r>
            <a:br/>
            <a:r>
              <a:rPr lang="zh-CN" altLang="en-US" sz="1530" kern="0" dirty="0" smtClean="0">
                <a:solidFill>
                  <a:srgbClr val="000000"/>
                </a:solidFill>
                <a:latin typeface="Times New Roman" pitchFamily="65" charset="-122"/>
                <a:ea typeface="宋体" pitchFamily="65" charset="-122"/>
              </a:rPr>
              <a:t>急请山前土地神回来定夺。山前土地神告诉他:刮风顺河走,躲过梨树沟;黑夜把雨降,白天晒</a:t>
            </a:r>
            <a:r>
              <a:t/>
            </a:r>
            <a:br/>
            <a:r>
              <a:rPr lang="zh-CN" altLang="en-US" sz="1530" kern="0" dirty="0" smtClean="0">
                <a:solidFill>
                  <a:srgbClr val="000000"/>
                </a:solidFill>
                <a:latin typeface="Times New Roman" pitchFamily="65" charset="-122"/>
                <a:ea typeface="宋体" pitchFamily="65" charset="-122"/>
              </a:rPr>
              <a:t>干姜。他们说现在的官员都是一方土地神,可惜少有山前土地神的工作经验,大多感情判断,跟</a:t>
            </a:r>
            <a:r>
              <a:t/>
            </a:r>
            <a:br/>
            <a:r>
              <a:rPr lang="zh-CN" altLang="en-US" sz="1530" kern="0" dirty="0" smtClean="0">
                <a:solidFill>
                  <a:srgbClr val="000000"/>
                </a:solidFill>
                <a:latin typeface="Times New Roman" pitchFamily="65" charset="-122"/>
                <a:ea typeface="宋体" pitchFamily="65" charset="-122"/>
              </a:rPr>
              <a:t>着政策来强行定夺。是不是更应该了解当下,不做无用之事,不闲置有用之人呢?四散坐着的</a:t>
            </a:r>
            <a:r>
              <a:t/>
            </a:r>
            <a:br/>
            <a:r>
              <a:rPr lang="zh-CN" altLang="en-US" sz="1530" kern="0" dirty="0" smtClean="0">
                <a:solidFill>
                  <a:srgbClr val="000000"/>
                </a:solidFill>
                <a:latin typeface="Times New Roman" pitchFamily="65" charset="-122"/>
                <a:ea typeface="宋体" pitchFamily="65" charset="-122"/>
              </a:rPr>
              <a:t>人就毫无意思地哈哈笑。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⑨在他们的谈话中,村庄里的事物都不是固定的,具有弹性,有拖泥带水式的长句。村庄已经不</a:t>
            </a:r>
            <a:r>
              <a:t/>
            </a:r>
            <a:br/>
            <a:r>
              <a:rPr lang="zh-CN" altLang="en-US" sz="1530" kern="0" dirty="0" smtClean="0">
                <a:solidFill>
                  <a:srgbClr val="000000"/>
                </a:solidFill>
                <a:latin typeface="Times New Roman" pitchFamily="65" charset="-122"/>
                <a:ea typeface="宋体" pitchFamily="65" charset="-122"/>
              </a:rPr>
              <a:t>能叫村庄了,门外越来越看不见年轻人的脸了,就连走过无意中吹了一声口哨都觉得是一种生</a:t>
            </a:r>
            <a:r>
              <a:t/>
            </a:r>
            <a:br/>
            <a:r>
              <a:rPr lang="zh-CN" altLang="en-US" sz="1530" kern="0" dirty="0" smtClean="0">
                <a:solidFill>
                  <a:srgbClr val="000000"/>
                </a:solidFill>
                <a:latin typeface="Times New Roman" pitchFamily="65" charset="-122"/>
                <a:ea typeface="宋体" pitchFamily="65" charset="-122"/>
              </a:rPr>
              <a:t>气。铁匠铺的地上丢满了烟蒂,因为抢秋,黄土刺进了他们的脸皮,搓着脸上和脖子下的黄泥,</a:t>
            </a:r>
            <a:r>
              <a:t/>
            </a:r>
            <a:br/>
            <a:r>
              <a:rPr lang="zh-CN" altLang="en-US" sz="1530" kern="0" dirty="0" smtClean="0">
                <a:solidFill>
                  <a:srgbClr val="000000"/>
                </a:solidFill>
                <a:latin typeface="Times New Roman" pitchFamily="65" charset="-122"/>
                <a:ea typeface="宋体" pitchFamily="65" charset="-122"/>
              </a:rPr>
              <a:t>弹出一个个泥蛋蛋。他们的生活质量,也许就是现在这样的,一脸淡漠的自由。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⑩旧时的颜色是由手艺人描绘的。我一直不相信有天堂,天堂在我的意念中应该是叮当作响</a:t>
            </a:r>
            <a:r>
              <a:t/>
            </a:r>
            <a:br/>
            <a:r>
              <a:rPr lang="zh-CN" altLang="en-US" sz="1530" kern="0" dirty="0" smtClean="0">
                <a:solidFill>
                  <a:srgbClr val="000000"/>
                </a:solidFill>
                <a:latin typeface="Times New Roman" pitchFamily="65" charset="-122"/>
                <a:ea typeface="宋体" pitchFamily="65" charset="-122"/>
              </a:rPr>
              <a:t>的铁匠铺。现在农业器具都是机械制造了,铁匠铺除了为一些工地打打铁钎子、铁镐头,别的</a:t>
            </a:r>
            <a:r>
              <a:t/>
            </a:r>
            <a:br/>
            <a:r>
              <a:rPr lang="zh-CN" altLang="en-US" sz="1530" kern="0" dirty="0" smtClean="0">
                <a:solidFill>
                  <a:srgbClr val="000000"/>
                </a:solidFill>
                <a:latin typeface="Times New Roman" pitchFamily="65" charset="-122"/>
                <a:ea typeface="宋体" pitchFamily="65" charset="-122"/>
              </a:rPr>
              <a:t>活儿基本都没有了。我在一家农家乐吃饭,</a:t>
            </a:r>
            <a:r>
              <a:rPr lang="zh-CN" altLang="en-US" sz="1530" u="sng" kern="0" dirty="0" smtClean="0">
                <a:solidFill>
                  <a:srgbClr val="000000"/>
                </a:solidFill>
                <a:latin typeface="Times New Roman" pitchFamily="65" charset="-122"/>
                <a:ea typeface="宋体" pitchFamily="65" charset="-122"/>
              </a:rPr>
              <a:t>上菜用的瓷盘子换成了“铁锹”</a:t>
            </a:r>
            <a:r>
              <a:rPr lang="zh-CN" altLang="en-US" sz="1530" kern="0" dirty="0" smtClean="0">
                <a:solidFill>
                  <a:srgbClr val="000000"/>
                </a:solidFill>
                <a:latin typeface="Times New Roman" pitchFamily="65" charset="-122"/>
                <a:ea typeface="宋体" pitchFamily="65" charset="-122"/>
              </a:rPr>
              <a:t>,我一直在想,镰</a:t>
            </a:r>
            <a:r>
              <a:t/>
            </a:r>
            <a:br/>
            <a:r>
              <a:rPr lang="zh-CN" altLang="en-US" sz="1530" kern="0" dirty="0" smtClean="0">
                <a:solidFill>
                  <a:srgbClr val="000000"/>
                </a:solidFill>
                <a:latin typeface="Times New Roman" pitchFamily="65" charset="-122"/>
                <a:ea typeface="宋体" pitchFamily="65" charset="-122"/>
              </a:rPr>
              <a:t>刀、铁叉、锄头,如果都上了饭桌子呢?哈呀,显然就没有了吃饭的乐趣。机器逐渐代替了手</a:t>
            </a:r>
            <a:endParaRPr lang="zh-CN" altLang="en-US"/>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3" descr="textimage1.jpeg"/>
          <p:cNvPicPr>
            <a:picLocks noChangeAspect="1"/>
          </p:cNvPicPr>
          <p:nvPr/>
        </p:nvPicPr>
        <p:blipFill>
          <a:blip r:embed="rId4"/>
          <a:stretch>
            <a:fillRect/>
          </a:stretch>
        </p:blipFill>
        <p:spPr>
          <a:xfrm>
            <a:off x="540000" y="2562598"/>
            <a:ext cx="209549" cy="219074"/>
          </a:xfrm>
          <a:prstGeom prst="rect">
            <a:avLst/>
          </a:prstGeom>
        </p:spPr>
      </p:pic>
      <p:grpSp>
        <p:nvGrpSpPr>
          <p:cNvPr id="5" name="组合 4"/>
          <p:cNvGrpSpPr/>
          <p:nvPr/>
        </p:nvGrpSpPr>
        <p:grpSpPr>
          <a:xfrm>
            <a:off x="540000" y="1080000"/>
            <a:ext cx="8127000" cy="4908021"/>
            <a:chOff x="540000" y="1080000"/>
            <a:chExt cx="8127000" cy="4908021"/>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工,脱粒时再也不用老牛拉着石轱辘转,而是用脱粒机。前不久在新闻上看到,为了禁止燃烧农</a:t>
              </a:r>
              <a:r>
                <a:rPr dirty="0"/>
                <a:t/>
              </a:r>
              <a:br>
                <a:rPr dirty="0"/>
              </a:br>
              <a:r>
                <a:rPr lang="zh-CN" altLang="en-US" sz="1530" kern="0" dirty="0" smtClean="0">
                  <a:solidFill>
                    <a:srgbClr val="000000"/>
                  </a:solidFill>
                  <a:latin typeface="Times New Roman" pitchFamily="65" charset="-122"/>
                  <a:ea typeface="宋体" pitchFamily="65" charset="-122"/>
                </a:rPr>
                <a:t>作物秸秆还用上了打包机。看来用不了多少年,一些农具就会逐渐淡出人们的生活。伸展到</a:t>
              </a:r>
              <a:r>
                <a:rPr dirty="0"/>
                <a:t/>
              </a:r>
              <a:br>
                <a:rPr dirty="0"/>
              </a:br>
              <a:r>
                <a:rPr lang="zh-CN" altLang="en-US" sz="1530" kern="0" dirty="0" smtClean="0">
                  <a:solidFill>
                    <a:srgbClr val="000000"/>
                  </a:solidFill>
                  <a:latin typeface="Times New Roman" pitchFamily="65" charset="-122"/>
                  <a:ea typeface="宋体" pitchFamily="65" charset="-122"/>
                </a:rPr>
                <a:t>生活细微处的那些铁匠铺,有一天就会成为多余的风景而落幕。没有了铁匠铺的生活还会继</a:t>
              </a:r>
              <a:r>
                <a:rPr dirty="0"/>
                <a:t/>
              </a:r>
              <a:br>
                <a:rPr dirty="0"/>
              </a:br>
              <a:r>
                <a:rPr lang="zh-CN" altLang="en-US" sz="1530" kern="0" dirty="0" smtClean="0">
                  <a:solidFill>
                    <a:srgbClr val="000000"/>
                  </a:solidFill>
                  <a:latin typeface="Times New Roman" pitchFamily="65" charset="-122"/>
                  <a:ea typeface="宋体" pitchFamily="65" charset="-122"/>
                </a:rPr>
                <a:t>续。铁匠铺没有了铁匠,所以就只能画在了纸上。</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我怀念铁匠铺里男人们的气质、表情、谈吐和铁锤的敲击声,还有,是农具赋予了他们做人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的尊严、自由和信心。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(选自《人民日报》2018年2月24日第12版,有删改)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A.土地神的故事作为冬日闲话的代表,既丰富了文章的内容,也讽刺了信奉教条的地方官员。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B.第④段画线句运用比喻的手法,生动形象地表现出庄稼人在一年辛勤劳作之后的轻松。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C.文章④—⑨段写作者对乡村生活的回忆:农家院墙上的犁耙锄锹及铁匠铺的人们与闲话</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D.文章结尾作者直抒胸臆,写对铁匠铺的怀念以及铁匠铺给自己生活带来的积极变化。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2.你怎么理解文中“上菜用的瓷盘子换成了‘铁锹’”这样的现象?请简要回答。(6分)</a:t>
              </a:r>
              <a:endParaRPr lang="zh-CN" altLang="en-US" dirty="0"/>
            </a:p>
          </p:txBody>
        </p:sp>
        <p:sp>
          <p:nvSpPr>
            <p:cNvPr id="4" name="TextBox 2"/>
            <p:cNvSpPr txBox="1"/>
            <p:nvPr/>
          </p:nvSpPr>
          <p:spPr>
            <a:xfrm>
              <a:off x="540000" y="563484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3.根据全文概括“铁匠铺”在文中的含义。(6分)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文章结尾没有写铁匠铺给作者生活带来的积极变化。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①商家利用现代人们的怀旧心理去赚钱的一种噱头。(商家噱头)②表现随着时代变</a:t>
            </a:r>
            <a:r>
              <a:rPr dirty="0"/>
              <a:t/>
            </a:r>
            <a:br>
              <a:rPr dirty="0"/>
            </a:br>
            <a:r>
              <a:rPr lang="zh-CN" altLang="en-US" sz="1530" kern="0" dirty="0" smtClean="0">
                <a:solidFill>
                  <a:srgbClr val="000000"/>
                </a:solidFill>
                <a:latin typeface="Times New Roman" pitchFamily="65" charset="-122"/>
                <a:ea typeface="宋体" pitchFamily="65" charset="-122"/>
              </a:rPr>
              <a:t>迁,“铁锹”等农具淡出人们的生活,逐渐失去其本来价值的现状。(农具现状)③表达了作者</a:t>
            </a:r>
            <a:r>
              <a:rPr dirty="0"/>
              <a:t/>
            </a:r>
            <a:br>
              <a:rPr dirty="0"/>
            </a:br>
            <a:r>
              <a:rPr lang="zh-CN" altLang="en-US" sz="1530" kern="0" dirty="0" smtClean="0">
                <a:solidFill>
                  <a:srgbClr val="000000"/>
                </a:solidFill>
                <a:latin typeface="Times New Roman" pitchFamily="65" charset="-122"/>
                <a:ea typeface="宋体" pitchFamily="65" charset="-122"/>
              </a:rPr>
              <a:t>对在城市化进程中,人工农具所蕴含的传统精神逐渐消失的一种担忧与无奈。(对未来担忧)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要联系“上菜用的瓷盘子换成了‘铁锹’”上下文的语境进行思考:农家乐老板为什</a:t>
            </a:r>
            <a:r>
              <a:rPr dirty="0"/>
              <a:t/>
            </a:r>
            <a:br>
              <a:rPr dirty="0"/>
            </a:br>
            <a:r>
              <a:rPr lang="zh-CN" altLang="en-US" sz="1530" kern="0" dirty="0" smtClean="0">
                <a:solidFill>
                  <a:srgbClr val="000000"/>
                </a:solidFill>
                <a:latin typeface="Times New Roman" pitchFamily="65" charset="-122"/>
                <a:ea typeface="宋体" pitchFamily="65" charset="-122"/>
              </a:rPr>
              <a:t>么要这样做?赚钱的噱头固然是首要原因,但也说明了传统的人工农具已失去了它本来的使用</a:t>
            </a:r>
            <a:r>
              <a:rPr dirty="0"/>
              <a:t/>
            </a:r>
            <a:br>
              <a:rPr dirty="0"/>
            </a:br>
            <a:r>
              <a:rPr lang="zh-CN" altLang="en-US" sz="1530" kern="0" dirty="0" smtClean="0">
                <a:solidFill>
                  <a:srgbClr val="000000"/>
                </a:solidFill>
                <a:latin typeface="Times New Roman" pitchFamily="65" charset="-122"/>
                <a:ea typeface="宋体" pitchFamily="65" charset="-122"/>
              </a:rPr>
              <a:t>价值,蕴含其中的传统精神也因此逐渐消失。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①铁匠铺是制造、修补农业用具的店铺,是曾经的农业生活背后的力量;②铁匠铺是</a:t>
            </a:r>
            <a:r>
              <a:rPr dirty="0"/>
              <a:t/>
            </a:r>
            <a:br>
              <a:rPr dirty="0"/>
            </a:br>
            <a:r>
              <a:rPr lang="zh-CN" altLang="en-US" sz="1530" kern="0" dirty="0" smtClean="0">
                <a:solidFill>
                  <a:srgbClr val="000000"/>
                </a:solidFill>
                <a:latin typeface="Times New Roman" pitchFamily="65" charset="-122"/>
                <a:ea typeface="宋体" pitchFamily="65" charset="-122"/>
              </a:rPr>
              <a:t>农民在农闲时聚会聊天的精神放松处;③铁匠铺是即将消失的传统农业生产生活方式的典型</a:t>
            </a:r>
            <a:r>
              <a:rPr dirty="0"/>
              <a:t/>
            </a:r>
            <a:br>
              <a:rPr dirty="0"/>
            </a:br>
            <a:r>
              <a:rPr lang="zh-CN" altLang="en-US" sz="1530" kern="0" dirty="0" smtClean="0">
                <a:solidFill>
                  <a:srgbClr val="000000"/>
                </a:solidFill>
                <a:latin typeface="Times New Roman" pitchFamily="65" charset="-122"/>
                <a:ea typeface="宋体" pitchFamily="65" charset="-122"/>
              </a:rPr>
              <a:t>代表;④铁匠铺是给予作者美好回忆的“天堂”。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“铁匠铺”是本文的重要意象,也是贯穿全文的线索,根据文章第⑤⑦⑨⑩段的主要内</a:t>
            </a:r>
            <a:r>
              <a:rPr dirty="0"/>
              <a:t/>
            </a:r>
            <a:br>
              <a:rPr dirty="0"/>
            </a:br>
            <a:r>
              <a:rPr lang="zh-CN" altLang="en-US" sz="1530" kern="0" dirty="0" smtClean="0">
                <a:solidFill>
                  <a:srgbClr val="000000"/>
                </a:solidFill>
                <a:latin typeface="Times New Roman" pitchFamily="65" charset="-122"/>
                <a:ea typeface="宋体" pitchFamily="65" charset="-122"/>
              </a:rPr>
              <a:t>容概括它的含义及蕴含其中的情感。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三、(2018云南昆明一测,4—6,15分)阅读下面的文字,完成1—3题。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流浪的名著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蒋 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中午的文化市场已经退去沸腾和热闹,人头攒动与淘宝捡漏的各色眼神终于渐渐收场。冷风</a:t>
            </a:r>
            <a:r>
              <a:t/>
            </a:r>
            <a:br/>
            <a:r>
              <a:rPr lang="zh-CN" altLang="en-US" sz="1530" kern="0" dirty="0" smtClean="0">
                <a:solidFill>
                  <a:srgbClr val="000000"/>
                </a:solidFill>
                <a:latin typeface="Times New Roman" pitchFamily="65" charset="-122"/>
                <a:ea typeface="宋体" pitchFamily="65" charset="-122"/>
              </a:rPr>
              <a:t>重新凝聚,换挡提速,自由鼓荡,在人们身边进行新一轮的穿梭。冷风里的阳光十分柔和,暖暖</a:t>
            </a:r>
            <a:r>
              <a:t/>
            </a:r>
            <a:br/>
            <a:r>
              <a:rPr lang="zh-CN" altLang="en-US" sz="1530" kern="0" dirty="0" smtClean="0">
                <a:solidFill>
                  <a:srgbClr val="000000"/>
                </a:solidFill>
                <a:latin typeface="Times New Roman" pitchFamily="65" charset="-122"/>
                <a:ea typeface="宋体" pitchFamily="65" charset="-122"/>
              </a:rPr>
              <a:t>灿灿的,宛如尼采的纤细之手,抚摸着地上那些还没有撤走的物品。那些醒目的枣红色,宛如一</a:t>
            </a:r>
            <a:r>
              <a:t/>
            </a:r>
            <a:br/>
            <a:r>
              <a:rPr lang="zh-CN" altLang="en-US" sz="1530" kern="0" dirty="0" smtClean="0">
                <a:solidFill>
                  <a:srgbClr val="000000"/>
                </a:solidFill>
                <a:latin typeface="Times New Roman" pitchFamily="65" charset="-122"/>
                <a:ea typeface="宋体" pitchFamily="65" charset="-122"/>
              </a:rPr>
              <a:t>群被冷落被流浪的红鹤,倔强地站在那个杂乱的地摊上,无奈而又高贵。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蹲下。捡起。端看。眼神一碰触到精装书面上的烫金书名,周身像被灌了一瓶六十二度二锅</a:t>
            </a:r>
            <a:r>
              <a:t/>
            </a:r>
            <a:br/>
            <a:r>
              <a:rPr lang="zh-CN" altLang="en-US" sz="1530" kern="0" dirty="0" smtClean="0">
                <a:solidFill>
                  <a:srgbClr val="000000"/>
                </a:solidFill>
                <a:latin typeface="Times New Roman" pitchFamily="65" charset="-122"/>
                <a:ea typeface="宋体" pitchFamily="65" charset="-122"/>
              </a:rPr>
              <a:t>头似的,顿时热乎起来——原来是一群诺贝尔文学奖书籍悄无声息地集结在这冬季里!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封面:诺贝尔文学奖全集·41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主编:陈映真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获奖年度:1966年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获得者:以色列作家约瑟夫·阿格农;瑞典作家、诗人奈丽·沙克丝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我惊呆了,瞬间把自己雕塑在冷风里。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书籍之“书龄”已经超越而立之年,开始在不惑之路上行走,可书们为什么会来到这里?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我蹲在被阳光抚摸、冷风扫射的地摊边,迅速将散放的枣红色书一本一本收集到跟前,一共十</a:t>
            </a:r>
            <a:r>
              <a:t/>
            </a:r>
            <a:br/>
            <a:r>
              <a:rPr lang="zh-CN" altLang="en-US" sz="1530" kern="0" dirty="0" smtClean="0">
                <a:solidFill>
                  <a:srgbClr val="000000"/>
                </a:solidFill>
                <a:latin typeface="Times New Roman" pitchFamily="65" charset="-122"/>
                <a:ea typeface="宋体" pitchFamily="65" charset="-122"/>
              </a:rPr>
              <a:t>五本。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从书的编码看,十五本只是这套诺贝尔文学奖全集的一部分,后边有无不敢断定,前面应该还有</a:t>
            </a:r>
            <a:r>
              <a:t/>
            </a:r>
            <a:br/>
            <a:r>
              <a:rPr lang="zh-CN" altLang="en-US" sz="1530" kern="0" dirty="0" smtClean="0">
                <a:solidFill>
                  <a:srgbClr val="000000"/>
                </a:solidFill>
                <a:latin typeface="Times New Roman" pitchFamily="65" charset="-122"/>
                <a:ea typeface="宋体" pitchFamily="65" charset="-122"/>
              </a:rPr>
              <a:t>确凿的四十部——因为摆在面前的最小截止书目号是“41”。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“那些书呢?”我抬头问那人,直言不讳。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“哪些书?没有了,就这些。”黑瘦矮的摊主似乎有些不耐烦。地上那些落满一层尘土的书已</a:t>
            </a:r>
            <a:r>
              <a:t/>
            </a:r>
            <a:br/>
            <a:r>
              <a:rPr lang="zh-CN" altLang="en-US" sz="1530" kern="0" dirty="0" smtClean="0">
                <a:solidFill>
                  <a:srgbClr val="000000"/>
                </a:solidFill>
                <a:latin typeface="Times New Roman" pitchFamily="65" charset="-122"/>
                <a:ea typeface="宋体" pitchFamily="65" charset="-122"/>
              </a:rPr>
              <a:t>被收集在无序的纸箱里。摊主准备走,把空间让给清冷的风。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摊主见我还在翻看,便跺着脚催问买不买。他急着要走,因为冷,因为要吃饭,因为到了散摊的</a:t>
            </a:r>
            <a:r>
              <a:t/>
            </a:r>
            <a:br/>
            <a:r>
              <a:rPr lang="zh-CN" altLang="en-US" sz="1530" kern="0" dirty="0" smtClean="0">
                <a:solidFill>
                  <a:srgbClr val="000000"/>
                </a:solidFill>
                <a:latin typeface="Times New Roman" pitchFamily="65" charset="-122"/>
                <a:ea typeface="宋体" pitchFamily="65" charset="-122"/>
              </a:rPr>
              <a:t>正午时光。于是询价,掏钱,打包,在柔和清冷的阳光的抚摸中,我把那摞枣红色书籍带回了</a:t>
            </a:r>
            <a:r>
              <a:t/>
            </a:r>
            <a:br/>
            <a:r>
              <a:rPr lang="zh-CN" altLang="en-US" sz="1530" kern="0" dirty="0" smtClean="0">
                <a:solidFill>
                  <a:srgbClr val="000000"/>
                </a:solidFill>
                <a:latin typeface="Times New Roman" pitchFamily="65" charset="-122"/>
                <a:ea typeface="宋体" pitchFamily="65" charset="-122"/>
              </a:rPr>
              <a:t>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用白菜价格买来的那排枣红色,宛如钱塘江涌出的一线潮,整齐醒目地摆在书橱中央。然而,望</a:t>
            </a:r>
            <a:r>
              <a:t/>
            </a:r>
            <a:br/>
            <a:r>
              <a:rPr lang="zh-CN" altLang="en-US" sz="1530" kern="0" dirty="0" smtClean="0">
                <a:solidFill>
                  <a:srgbClr val="000000"/>
                </a:solidFill>
                <a:latin typeface="Times New Roman" pitchFamily="65" charset="-122"/>
                <a:ea typeface="宋体" pitchFamily="65" charset="-122"/>
              </a:rPr>
              <a:t>着捡漏得来的书籍和由它们簇成的风景,我却怎么也高兴不起来。</a:t>
            </a:r>
            <a:endParaRPr lang="zh-CN" altLang="en-US"/>
          </a:p>
        </p:txBody>
      </p:sp>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文化和市场一接轨,就成为买卖文化的市场。书,自然是文化的,可是,在这交易文化的市场里,</a:t>
            </a:r>
            <a:r>
              <a:t/>
            </a:r>
            <a:br/>
            <a:r>
              <a:rPr lang="zh-CN" altLang="en-US" sz="1530" kern="0" dirty="0" smtClean="0">
                <a:solidFill>
                  <a:srgbClr val="000000"/>
                </a:solidFill>
                <a:latin typeface="Times New Roman" pitchFamily="65" charset="-122"/>
                <a:ea typeface="宋体" pitchFamily="65" charset="-122"/>
              </a:rPr>
              <a:t>除了古籍和稀有版本受到收藏者、淘宝者的青睐外,其他都白菜萝卜般地拥挤在地摊上。一</a:t>
            </a:r>
            <a:r>
              <a:t/>
            </a:r>
            <a:br/>
            <a:r>
              <a:rPr lang="zh-CN" altLang="en-US" sz="1530" kern="0" dirty="0" smtClean="0">
                <a:solidFill>
                  <a:srgbClr val="000000"/>
                </a:solidFill>
                <a:latin typeface="Times New Roman" pitchFamily="65" charset="-122"/>
                <a:ea typeface="宋体" pitchFamily="65" charset="-122"/>
              </a:rPr>
              <a:t>堆一堆任人翻、任人找、任人看的书,在这里成为真正的落魄者和流浪者,既失去了“书中自</a:t>
            </a:r>
            <a:r>
              <a:t/>
            </a:r>
            <a:br/>
            <a:r>
              <a:rPr lang="zh-CN" altLang="en-US" sz="1530" kern="0" dirty="0" smtClean="0">
                <a:solidFill>
                  <a:srgbClr val="000000"/>
                </a:solidFill>
                <a:latin typeface="Times New Roman" pitchFamily="65" charset="-122"/>
                <a:ea typeface="宋体" pitchFamily="65" charset="-122"/>
              </a:rPr>
              <a:t>有黄金屋”和“书中自有颜如玉”的高贵价值,也失去了可以归属的身份证。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它们的高贵去哪儿了呢?寻找那些被遗失、被冷落的高贵书籍,常成为我周末的主题。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在不同城市的文化市场和相同模样的地摊书摊上,我寻找到许多高贵的书籍。六十年代山东</a:t>
            </a:r>
            <a:r>
              <a:t/>
            </a:r>
            <a:br/>
            <a:r>
              <a:rPr lang="zh-CN" altLang="en-US" sz="1530" kern="0" dirty="0" smtClean="0">
                <a:solidFill>
                  <a:srgbClr val="000000"/>
                </a:solidFill>
                <a:latin typeface="Times New Roman" pitchFamily="65" charset="-122"/>
                <a:ea typeface="宋体" pitchFamily="65" charset="-122"/>
              </a:rPr>
              <a:t>师范学院研究老舍、夏衍、郭沫若的书籍,在它们那些跳跃着细小草根的纸面上——尽管造</a:t>
            </a:r>
            <a:r>
              <a:t/>
            </a:r>
            <a:br/>
            <a:r>
              <a:rPr lang="zh-CN" altLang="en-US" sz="1530" kern="0" dirty="0" smtClean="0">
                <a:solidFill>
                  <a:srgbClr val="000000"/>
                </a:solidFill>
                <a:latin typeface="Times New Roman" pitchFamily="65" charset="-122"/>
                <a:ea typeface="宋体" pitchFamily="65" charset="-122"/>
              </a:rPr>
              <a:t>纸的师傅想用绿色、黄色、淡青色来掩饰,但依然如劳作者的皮肤那样粗糙——凹凸不平的</a:t>
            </a:r>
            <a:r>
              <a:t/>
            </a:r>
            <a:br/>
            <a:r>
              <a:rPr lang="zh-CN" altLang="en-US" sz="1530" kern="0" dirty="0" smtClean="0">
                <a:solidFill>
                  <a:srgbClr val="000000"/>
                </a:solidFill>
                <a:latin typeface="Times New Roman" pitchFamily="65" charset="-122"/>
                <a:ea typeface="宋体" pitchFamily="65" charset="-122"/>
              </a:rPr>
              <a:t>汉字们倔强地排列着,一言不发地留着自然灾害年代的苦涩和艰辛。这些不同思想的高贵者</a:t>
            </a:r>
            <a:r>
              <a:t/>
            </a:r>
            <a:br/>
            <a:r>
              <a:rPr lang="zh-CN" altLang="en-US" sz="1530" kern="0" dirty="0" smtClean="0">
                <a:solidFill>
                  <a:srgbClr val="000000"/>
                </a:solidFill>
                <a:latin typeface="Times New Roman" pitchFamily="65" charset="-122"/>
                <a:ea typeface="宋体" pitchFamily="65" charset="-122"/>
              </a:rPr>
              <a:t>们,各自在书橱的上上下下站位,摇曳着厚重如山的独有风采。</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坚强的人格让我敬仰,倔强的书格让我生出无边的敬意。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淘来的书既有卓然自尊的高贵身份,又有正版合法的身份证和居住证。书中一枚枚不同模</a:t>
            </a:r>
            <a:r>
              <a:t/>
            </a:r>
            <a:br/>
            <a:r>
              <a:rPr lang="zh-CN" altLang="en-US" sz="1530" kern="0" dirty="0" smtClean="0">
                <a:solidFill>
                  <a:srgbClr val="000000"/>
                </a:solidFill>
                <a:latin typeface="Times New Roman" pitchFamily="65" charset="-122"/>
                <a:ea typeface="宋体" pitchFamily="65" charset="-122"/>
              </a:rPr>
              <a:t>样、不同规格的印章,还有不同方式的图书编码,都载着岁月痕迹与书一同存在,成为书无法分</a:t>
            </a:r>
            <a:r>
              <a:t/>
            </a:r>
            <a:br/>
            <a:r>
              <a:rPr lang="zh-CN" altLang="en-US" sz="1530" kern="0" dirty="0" smtClean="0">
                <a:solidFill>
                  <a:srgbClr val="000000"/>
                </a:solidFill>
                <a:latin typeface="Times New Roman" pitchFamily="65" charset="-122"/>
                <a:ea typeface="宋体" pitchFamily="65" charset="-122"/>
              </a:rPr>
              <a:t>离的命运共同体。有的书中还有硬硬的或白或黄的借书卡,卡上还有借书人书写的潦草的姓</a:t>
            </a:r>
            <a:endParaRPr lang="zh-CN" altLang="en-US"/>
          </a:p>
        </p:txBody>
      </p:sp>
    </p:spTree>
    <p:custDataLst>
      <p:custData r:id="rId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名和时间。这一切都成为书的正统履历。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好玩和好奇心曾促使我按图索骥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为书籍寻找曾经的家门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结果出奇地一致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你寻找的单位不存在。</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书大概是在单位破产、改组或拍卖的过程中被迫卖掉的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或者任意让人拿走的。我见过无数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书们被秤钩子称过以后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被塞进麻袋的狼狈和无奈。书的高贵身份瞬间被秤钩子剥夺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从书架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上的宝贝沦为不值钱的“废品”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然后到地摊上去流浪。</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名著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尽管流浪过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但也是流浪者中的高贵者。</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每次抚摸、阅读这些血统正宗、出身名门的流浪书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感觉面对的似乎已经不是简简单单的书</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而是一位位经过生命体验的长者。当手指划过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目光掠过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书籍也默默收藏起你的体温、感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知和眼神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就像收藏每天的阳光那样</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把发生的一切悄悄地融注在经过岁月沧桑洗礼的纸面里</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成为你什么时候需要就什么时候出现的最好朋友与知己。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每一部书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特别是那些经过书摊地摊流浪后的书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都会成为一座有秘密有故事的房子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无论横版</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竖版简装精装简体繁体。书的一个钤印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一个刻本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一个年份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一行字迹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都在文化字面的脊梁</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留下烧不掉、丢不了、碾不碎、化不去的文化记忆。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(有删节)</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1.下列对作品相关内容和艺术特色的分析鉴赏,不正确的一项是(3分)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A.“蹲下。捡起。端看。”这三句描写了“我”发现那几本高贵的书时的动作,短促的句式</a:t>
            </a:r>
            <a:r>
              <a:rPr dirty="0"/>
              <a:t/>
            </a:r>
            <a:br>
              <a:rPr dirty="0"/>
            </a:br>
            <a:r>
              <a:rPr lang="zh-CN" altLang="en-US" sz="1530" kern="0" dirty="0" smtClean="0">
                <a:solidFill>
                  <a:srgbClr val="000000"/>
                </a:solidFill>
                <a:latin typeface="Times New Roman" pitchFamily="65" charset="-122"/>
                <a:ea typeface="宋体" pitchFamily="65" charset="-122"/>
              </a:rPr>
              <a:t>表现了“我”内心的激动。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B.这几本名著已经出版了三十多年且已不成套,对于书贩来说已经没有太大的价值,难怪他显</a:t>
            </a:r>
            <a:r>
              <a:rPr dirty="0"/>
              <a:t/>
            </a:r>
            <a:br>
              <a:rPr dirty="0"/>
            </a:br>
            <a:r>
              <a:rPr lang="zh-CN" altLang="en-US" sz="1530" kern="0" dirty="0" smtClean="0">
                <a:solidFill>
                  <a:srgbClr val="000000"/>
                </a:solidFill>
                <a:latin typeface="Times New Roman" pitchFamily="65" charset="-122"/>
                <a:ea typeface="宋体" pitchFamily="65" charset="-122"/>
              </a:rPr>
              <a:t>得那么的不耐烦并急于出手。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C.文中写了书的种种遭遇,比如“白菜萝卜般地拥挤在地摊上”“被秤钩子称过以后,被塞进</a:t>
            </a:r>
            <a:r>
              <a:rPr dirty="0"/>
              <a:t/>
            </a:r>
            <a:br>
              <a:rPr dirty="0"/>
            </a:br>
            <a:r>
              <a:rPr lang="zh-CN" altLang="en-US" sz="1530" kern="0" dirty="0" smtClean="0">
                <a:solidFill>
                  <a:srgbClr val="000000"/>
                </a:solidFill>
                <a:latin typeface="Times New Roman" pitchFamily="65" charset="-122"/>
                <a:ea typeface="宋体" pitchFamily="65" charset="-122"/>
              </a:rPr>
              <a:t>麻袋”,隐含着作者的痛心。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D.本文记述了“我”发现散落的名著进而收集名著并寻找这些名著“身份”的经历,表达了</a:t>
            </a:r>
            <a:r>
              <a:rPr dirty="0"/>
              <a:t/>
            </a:r>
            <a:br>
              <a:rPr dirty="0"/>
            </a:br>
            <a:r>
              <a:rPr lang="zh-CN" altLang="en-US" sz="1530" kern="0" dirty="0" smtClean="0">
                <a:solidFill>
                  <a:srgbClr val="000000"/>
                </a:solidFill>
                <a:latin typeface="Times New Roman" pitchFamily="65" charset="-122"/>
                <a:ea typeface="宋体" pitchFamily="65" charset="-122"/>
              </a:rPr>
              <a:t>对名著经久不衰的价值的崇敬之情。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2.文章开头写出了环境的什么特点?这样写有什么作用?(6分)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3.文中写道:“坚强的人格让我敬仰,倔强的书格让我生出无边的敬意。”结合全文,谈谈你对</a:t>
            </a:r>
            <a:r>
              <a:rPr dirty="0"/>
              <a:t/>
            </a:r>
            <a:br>
              <a:rPr dirty="0"/>
            </a:br>
            <a:r>
              <a:rPr lang="zh-CN" altLang="en-US" sz="1530" kern="0" dirty="0" smtClean="0">
                <a:solidFill>
                  <a:srgbClr val="000000"/>
                </a:solidFill>
                <a:latin typeface="Times New Roman" pitchFamily="65" charset="-122"/>
                <a:ea typeface="宋体" pitchFamily="65" charset="-122"/>
              </a:rPr>
              <a:t>“倔强的书格”的理解。(6分)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文中的书贩显得不耐烦,是因为他急着要走,而且文中并没有“急于出手”的相</a:t>
            </a:r>
            <a:r>
              <a:rPr dirty="0"/>
              <a:t/>
            </a:r>
            <a:br>
              <a:rPr dirty="0"/>
            </a:br>
            <a:r>
              <a:rPr lang="zh-CN" altLang="en-US" sz="1530" kern="0" dirty="0" smtClean="0">
                <a:solidFill>
                  <a:srgbClr val="000000"/>
                </a:solidFill>
                <a:latin typeface="Times New Roman" pitchFamily="65" charset="-122"/>
                <a:ea typeface="宋体" pitchFamily="65" charset="-122"/>
              </a:rPr>
              <a:t>关信息。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环境特点:热闹退去,冷风重聚,阳光柔和。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作用:①为名著的出现及其处境营造氛围。②烘托名著出现时作者内心的激动以及名著的魅</a:t>
            </a:r>
            <a:r>
              <a:rPr dirty="0"/>
              <a:t/>
            </a:r>
            <a:br>
              <a:rPr dirty="0"/>
            </a:br>
            <a:r>
              <a:rPr lang="zh-CN" altLang="en-US" sz="1530" kern="0" dirty="0" smtClean="0">
                <a:solidFill>
                  <a:srgbClr val="000000"/>
                </a:solidFill>
                <a:latin typeface="Times New Roman" pitchFamily="65" charset="-122"/>
                <a:ea typeface="宋体" pitchFamily="65" charset="-122"/>
              </a:rPr>
              <a:t>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根据文章中具体的内容概括环境的特点,并结合其在文章开头的位置从结构上分析其</a:t>
            </a:r>
            <a:r>
              <a:rPr dirty="0"/>
              <a:t/>
            </a:r>
            <a:br>
              <a:rPr dirty="0"/>
            </a:br>
            <a:r>
              <a:rPr lang="zh-CN" altLang="en-US" sz="1530" kern="0" dirty="0" smtClean="0">
                <a:solidFill>
                  <a:srgbClr val="000000"/>
                </a:solidFill>
                <a:latin typeface="Times New Roman" pitchFamily="65" charset="-122"/>
                <a:ea typeface="宋体" pitchFamily="65" charset="-122"/>
              </a:rPr>
              <a:t>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①不因所处环境的恶劣而改变自己的高贵。用来印制名著的纸张粗糙,但其也有着</a:t>
            </a:r>
            <a:r>
              <a:rPr dirty="0"/>
              <a:t/>
            </a:r>
            <a:br>
              <a:rPr dirty="0"/>
            </a:br>
            <a:r>
              <a:rPr lang="zh-CN" altLang="en-US" sz="1530" kern="0" dirty="0" smtClean="0">
                <a:solidFill>
                  <a:srgbClr val="000000"/>
                </a:solidFill>
                <a:latin typeface="Times New Roman" pitchFamily="65" charset="-122"/>
                <a:ea typeface="宋体" pitchFamily="65" charset="-122"/>
              </a:rPr>
              <a:t>厚重如山的独有风采。②经历的磨难越多,越彰显出更高的价值。流浪过的名著成为经过生</a:t>
            </a:r>
            <a:r>
              <a:rPr dirty="0"/>
              <a:t/>
            </a:r>
            <a:br>
              <a:rPr dirty="0"/>
            </a:br>
            <a:r>
              <a:rPr lang="zh-CN" altLang="en-US" sz="1530" kern="0" dirty="0" smtClean="0">
                <a:solidFill>
                  <a:srgbClr val="000000"/>
                </a:solidFill>
                <a:latin typeface="Times New Roman" pitchFamily="65" charset="-122"/>
                <a:ea typeface="宋体" pitchFamily="65" charset="-122"/>
              </a:rPr>
              <a:t>命体验的长者和读者最好的朋友与知己,成为内涵丰富而不可磨灭的文化记忆。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注意要从其所在句子的上下文入手,结合文章的主题进行理解。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504992"/>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2017课标全国Ⅲ,4—6,14分)阅读下面的文字,完成1—3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我们的裁缝店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 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在城市里,裁缝和裁缝店越来越少了。但在喀吾图,生活迥然不同。这是游牧地区,人们体格普</a:t>
            </a:r>
            <a:r>
              <a:rPr dirty="0"/>
              <a:t/>
            </a:r>
            <a:br>
              <a:rPr dirty="0"/>
            </a:br>
            <a:r>
              <a:rPr lang="zh-CN" altLang="en-US" sz="1530" kern="0" dirty="0" smtClean="0">
                <a:solidFill>
                  <a:srgbClr val="000000"/>
                </a:solidFill>
                <a:latin typeface="Times New Roman" pitchFamily="65" charset="-122"/>
                <a:ea typeface="宋体" pitchFamily="65" charset="-122"/>
              </a:rPr>
              <a:t>遍高大宽厚,再加上常年的繁重劳动,很多人身体都有着不同程度的变形,只有量身定做的衣服</a:t>
            </a:r>
            <a:r>
              <a:rPr dirty="0"/>
              <a:t/>
            </a:r>
            <a:br>
              <a:rPr dirty="0"/>
            </a:br>
            <a:r>
              <a:rPr lang="zh-CN" altLang="en-US" sz="1530" kern="0" dirty="0" smtClean="0">
                <a:solidFill>
                  <a:srgbClr val="000000"/>
                </a:solidFill>
                <a:latin typeface="Times New Roman" pitchFamily="65" charset="-122"/>
                <a:ea typeface="宋体" pitchFamily="65" charset="-122"/>
              </a:rPr>
              <a:t>才能穿得平展。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我们租的店面实在太小了,十来个平方,中间拉块布帘子,前半截做生意,后半截睡觉、做饭。</a:t>
            </a:r>
            <a:r>
              <a:rPr dirty="0"/>
              <a:t/>
            </a:r>
            <a:br>
              <a:rPr dirty="0"/>
            </a:br>
            <a:r>
              <a:rPr lang="zh-CN" altLang="en-US" sz="1530" kern="0" dirty="0" smtClean="0">
                <a:solidFill>
                  <a:srgbClr val="000000"/>
                </a:solidFill>
                <a:latin typeface="Times New Roman" pitchFamily="65" charset="-122"/>
                <a:ea typeface="宋体" pitchFamily="65" charset="-122"/>
              </a:rPr>
              <a:t>但这样的房间一烧起炉子来便会特别暖和。很多个那样的日子,狂风呼啸,昏天暗地,小碎石子</a:t>
            </a:r>
            <a:r>
              <a:rPr dirty="0"/>
              <a:t/>
            </a:r>
            <a:br>
              <a:rPr dirty="0"/>
            </a:br>
            <a:r>
              <a:rPr lang="zh-CN" altLang="en-US" sz="1530" kern="0" dirty="0" smtClean="0">
                <a:solidFill>
                  <a:srgbClr val="000000"/>
                </a:solidFill>
                <a:latin typeface="Times New Roman" pitchFamily="65" charset="-122"/>
                <a:ea typeface="宋体" pitchFamily="65" charset="-122"/>
              </a:rPr>
              <a:t>和冰雹砸在玻璃窗上,“啪啪啪啪”响个没完没了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但我们的房子里却温暖和平,锅里炖的</a:t>
            </a:r>
            <a:r>
              <a:rPr dirty="0"/>
              <a:t/>
            </a:r>
            <a:br>
              <a:rPr dirty="0"/>
            </a:br>
            <a:r>
              <a:rPr lang="zh-CN" altLang="en-US" sz="1530" kern="0" dirty="0" smtClean="0">
                <a:solidFill>
                  <a:srgbClr val="000000"/>
                </a:solidFill>
                <a:latin typeface="Times New Roman" pitchFamily="65" charset="-122"/>
                <a:ea typeface="宋体" pitchFamily="65" charset="-122"/>
              </a:rPr>
              <a:t>风干羊肉溢出的香气一波一波地滚动,墙皮似乎都给香得酥掉了。</a:t>
            </a:r>
            <a:endParaRPr lang="zh-CN" altLang="en-US" dirty="0"/>
          </a:p>
        </p:txBody>
      </p:sp>
      <p:sp>
        <p:nvSpPr>
          <p:cNvPr id="3" name="TextBox 11"/>
          <p:cNvSpPr txBox="1"/>
          <p:nvPr/>
        </p:nvSpPr>
        <p:spPr>
          <a:xfrm>
            <a:off x="2587646" y="1682218"/>
            <a:ext cx="3413114" cy="400110"/>
          </a:xfrm>
          <a:prstGeom prst="rect">
            <a:avLst/>
          </a:prstGeom>
          <a:noFill/>
          <a:ln w="9525">
            <a:noFill/>
          </a:ln>
        </p:spPr>
        <p:txBody>
          <a:bodyPr wrap="none">
            <a:spAutoFit/>
          </a:bodyPr>
          <a:lstStyle/>
          <a:p>
            <a:r>
              <a:rPr lang="en-US" altLang="zh-CN" sz="2000" dirty="0" smtClean="0">
                <a:latin typeface="黑体" panose="02010609060101010101" pitchFamily="49" charset="-122"/>
                <a:ea typeface="黑体" panose="02010609060101010101" pitchFamily="49" charset="-122"/>
              </a:rPr>
              <a:t>A</a:t>
            </a:r>
            <a:r>
              <a:rPr lang="zh-CN" altLang="en-US" sz="2000" dirty="0" smtClean="0">
                <a:latin typeface="黑体" panose="02010609060101010101" pitchFamily="49" charset="-122"/>
                <a:ea typeface="黑体" panose="02010609060101010101" pitchFamily="49" charset="-122"/>
              </a:rPr>
              <a:t>组</a:t>
            </a:r>
            <a:r>
              <a:rPr lang="en-US" altLang="x-none" sz="2000" dirty="0" smtClean="0">
                <a:latin typeface="黑体" panose="02010609060101010101" pitchFamily="49" charset="-122"/>
                <a:ea typeface="黑体" panose="02010609060101010101" pitchFamily="49" charset="-122"/>
              </a:rPr>
              <a:t>  </a:t>
            </a:r>
            <a:r>
              <a:rPr lang="zh-CN" altLang="en-US" sz="2000" dirty="0" smtClean="0">
                <a:latin typeface="黑体" panose="02010609060101010101" pitchFamily="49" charset="-122"/>
                <a:ea typeface="黑体" panose="02010609060101010101" pitchFamily="49" charset="-122"/>
              </a:rPr>
              <a:t>统一命题</a:t>
            </a:r>
            <a:r>
              <a:rPr lang="en-US"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课标卷题组</a:t>
            </a:r>
            <a:endParaRPr lang="en-US" altLang="zh-CN" sz="2000" dirty="0" smtClean="0">
              <a:latin typeface="黑体" panose="02010609060101010101" pitchFamily="49" charset="-122"/>
              <a:ea typeface="黑体" panose="02010609060101010101" pitchFamily="49" charset="-122"/>
            </a:endParaRPr>
          </a:p>
        </p:txBody>
      </p:sp>
      <p:sp>
        <p:nvSpPr>
          <p:cNvPr id="4" name="文本框 4"/>
          <p:cNvSpPr txBox="1"/>
          <p:nvPr/>
        </p:nvSpPr>
        <p:spPr>
          <a:xfrm>
            <a:off x="500034" y="2101506"/>
            <a:ext cx="2278188" cy="369332"/>
          </a:xfrm>
          <a:prstGeom prst="rect">
            <a:avLst/>
          </a:prstGeom>
          <a:noFill/>
        </p:spPr>
        <p:txBody>
          <a:bodyPr wrap="none" rtlCol="0" anchor="t">
            <a:spAutoFit/>
          </a:bodyPr>
          <a:lstStyle/>
          <a:p>
            <a:r>
              <a:rPr lang="zh-CN" altLang="en-US" dirty="0" smtClean="0">
                <a:solidFill>
                  <a:srgbClr val="7030A0"/>
                </a:solidFill>
                <a:latin typeface="黑体" panose="02010609060101010101" pitchFamily="49" charset="-122"/>
                <a:ea typeface="黑体" panose="02010609060101010101" pitchFamily="49" charset="-122"/>
                <a:sym typeface="+mn-ea"/>
              </a:rPr>
              <a:t>题组一  课标</a:t>
            </a:r>
            <a:r>
              <a:rPr lang="en-US" altLang="zh-CN" dirty="0" smtClean="0">
                <a:solidFill>
                  <a:srgbClr val="7030A0"/>
                </a:solidFill>
                <a:latin typeface="黑体" panose="02010609060101010101" pitchFamily="49" charset="-122"/>
                <a:ea typeface="黑体" panose="02010609060101010101" pitchFamily="49" charset="-122"/>
                <a:sym typeface="+mn-ea"/>
              </a:rPr>
              <a:t>Ⅲ</a:t>
            </a:r>
            <a:r>
              <a:rPr lang="zh-CN" altLang="en-US" dirty="0" smtClean="0">
                <a:solidFill>
                  <a:srgbClr val="7030A0"/>
                </a:solidFill>
                <a:latin typeface="黑体" panose="02010609060101010101" pitchFamily="49" charset="-122"/>
                <a:ea typeface="黑体" panose="02010609060101010101" pitchFamily="49" charset="-122"/>
                <a:sym typeface="+mn-ea"/>
              </a:rPr>
              <a:t>题组</a:t>
            </a:r>
            <a:endParaRPr lang="zh-CN" altLang="en-US" dirty="0"/>
          </a:p>
        </p:txBody>
      </p:sp>
      <p:pic>
        <p:nvPicPr>
          <p:cNvPr id="5" name="Picture 2" descr="E:\2016年\图书出版\2017版 53B教参\教参课件\栏目图.png"/>
          <p:cNvPicPr>
            <a:picLocks noChangeAspect="1"/>
          </p:cNvPicPr>
          <p:nvPr/>
        </p:nvPicPr>
        <p:blipFill>
          <a:blip r:embed="rId4"/>
          <a:stretch>
            <a:fillRect/>
          </a:stretch>
        </p:blipFill>
        <p:spPr>
          <a:xfrm>
            <a:off x="3088409" y="1134253"/>
            <a:ext cx="2543175" cy="549275"/>
          </a:xfrm>
          <a:prstGeom prst="rect">
            <a:avLst/>
          </a:prstGeom>
          <a:noFill/>
          <a:ln w="9525">
            <a:noFill/>
          </a:ln>
        </p:spPr>
      </p:pic>
      <p:sp>
        <p:nvSpPr>
          <p:cNvPr id="6" name="矩形 6"/>
          <p:cNvSpPr/>
          <p:nvPr/>
        </p:nvSpPr>
        <p:spPr>
          <a:xfrm>
            <a:off x="3340600" y="1172526"/>
            <a:ext cx="1402080" cy="460375"/>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文章回忆儿时磨墨习书的一段经历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意在强调 “我”与墨的渊源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真实亲切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具有生活气</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息。</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E.</a:t>
            </a:r>
            <a:r>
              <a:rPr lang="zh-CN" altLang="en-US" sz="1530" kern="0" dirty="0" smtClean="0">
                <a:solidFill>
                  <a:srgbClr val="000000"/>
                </a:solidFill>
                <a:latin typeface="Times New Roman" pitchFamily="65" charset="-122"/>
                <a:ea typeface="宋体" pitchFamily="65" charset="-122"/>
              </a:rPr>
              <a:t>文章以寻找徽墨始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以带走徽墨终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首尾呼应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脉络清晰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文字优美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富有诗情画意和文化韵</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2.请赏析文中画线句子。(5分)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3.请结合全文分析,文中的“我”为何要寻找徽墨。(6分)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4.文章在记叙寻墨的同时,为什么还用大量笔墨描绘虹关古村?(6分)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四、(2017四川成都二模,4—6,15分)阅读下面的文章,完成1—3题。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斯人独憔悴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迟子建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创作是一个自我完善的过程。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每个人都有独具个性的生命存在方式,每个人都尽可能地在生活的各个领域中比较充分地去</a:t>
            </a:r>
            <a:r>
              <a:t/>
            </a:r>
            <a:br/>
            <a:r>
              <a:rPr lang="zh-CN" altLang="en-US" sz="1530" kern="0" dirty="0" smtClean="0">
                <a:solidFill>
                  <a:srgbClr val="000000"/>
                </a:solidFill>
                <a:latin typeface="Times New Roman" pitchFamily="65" charset="-122"/>
                <a:ea typeface="宋体" pitchFamily="65" charset="-122"/>
              </a:rPr>
              <a:t>实现自己的价值。我当然也未能免俗。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细细算来,从我开始小说创作至今所发表的三十万字作品,百分之九十九都是写下层人的生活</a:t>
            </a:r>
            <a:r>
              <a:t/>
            </a:r>
            <a:br/>
            <a:r>
              <a:rPr lang="zh-CN" altLang="en-US" sz="1530" kern="0" dirty="0" smtClean="0">
                <a:solidFill>
                  <a:srgbClr val="000000"/>
                </a:solidFill>
                <a:latin typeface="Times New Roman" pitchFamily="65" charset="-122"/>
                <a:ea typeface="宋体" pitchFamily="65" charset="-122"/>
              </a:rPr>
              <a:t>的。这一回顾连我自己也略为吃惊。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我出生在北极村漠河,在那里度过了我孤独寂寞的童年时光。那里有我的外婆和外祖父,他们</a:t>
            </a:r>
            <a:r>
              <a:t/>
            </a:r>
            <a:br/>
            <a:r>
              <a:rPr lang="zh-CN" altLang="en-US" sz="1530" kern="0" dirty="0" smtClean="0">
                <a:solidFill>
                  <a:srgbClr val="000000"/>
                </a:solidFill>
                <a:latin typeface="Times New Roman" pitchFamily="65" charset="-122"/>
                <a:ea typeface="宋体" pitchFamily="65" charset="-122"/>
              </a:rPr>
              <a:t>曾经给我讲过许许多多的民间故事。我现在还常常回忆起当年他们给我讲故事的情景来。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晚饭过后,农人家里忙过了该忙的事情,就要聚在一起谈天说地。生活太单调,他们疲惫的呵欠</a:t>
            </a:r>
            <a:r>
              <a:t/>
            </a:r>
            <a:br/>
            <a:r>
              <a:rPr lang="zh-CN" altLang="en-US" sz="1530" kern="0" dirty="0" smtClean="0">
                <a:solidFill>
                  <a:srgbClr val="000000"/>
                </a:solidFill>
                <a:latin typeface="Times New Roman" pitchFamily="65" charset="-122"/>
                <a:ea typeface="宋体" pitchFamily="65" charset="-122"/>
              </a:rPr>
              <a:t>声常常同日头一起落山。而且,那里一年难得看上一场电影,那么,晚饭之后的茶水和故事就是</a:t>
            </a:r>
            <a:r>
              <a:t/>
            </a:r>
            <a:br/>
            <a:r>
              <a:rPr lang="zh-CN" altLang="en-US" sz="1530" kern="0" dirty="0" smtClean="0">
                <a:solidFill>
                  <a:srgbClr val="000000"/>
                </a:solidFill>
                <a:latin typeface="Times New Roman" pitchFamily="65" charset="-122"/>
                <a:ea typeface="宋体" pitchFamily="65" charset="-122"/>
              </a:rPr>
              <a:t>生活中最好的消遣了。每逢这个时刻,我就带着我心爱的狗(它叫傻子,后来我把它写入第一</a:t>
            </a:r>
            <a:r>
              <a:t/>
            </a:r>
            <a:br/>
            <a:r>
              <a:rPr lang="zh-CN" altLang="en-US" sz="1530" kern="0" dirty="0" smtClean="0">
                <a:solidFill>
                  <a:srgbClr val="000000"/>
                </a:solidFill>
                <a:latin typeface="Times New Roman" pitchFamily="65" charset="-122"/>
                <a:ea typeface="宋体" pitchFamily="65" charset="-122"/>
              </a:rPr>
              <a:t>部中篇小说《北极村童话》中),和这条狗一起挤入听故事的人中,直听得心儿不知飞到哪里,</a:t>
            </a:r>
            <a:endParaRPr lang="zh-CN" altLang="en-US"/>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仿佛魂都丢了似的。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那便是我最早的启蒙文学。它不是唐诗宋词,而是来源于民间的那种质朴而又奇诡、光怪陆</a:t>
            </a:r>
            <a:r>
              <a:t/>
            </a:r>
            <a:br/>
            <a:r>
              <a:rPr lang="zh-CN" altLang="en-US" sz="1530" kern="0" dirty="0" smtClean="0">
                <a:solidFill>
                  <a:srgbClr val="000000"/>
                </a:solidFill>
                <a:latin typeface="Times New Roman" pitchFamily="65" charset="-122"/>
                <a:ea typeface="宋体" pitchFamily="65" charset="-122"/>
              </a:rPr>
              <a:t>离的故事。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于是,我在十九岁那年坐在夕阳西下的窗前,看着天边飞涌的那一团团金色的晚霞的时候,仿佛</a:t>
            </a:r>
            <a:r>
              <a:t/>
            </a:r>
            <a:br/>
            <a:r>
              <a:rPr lang="zh-CN" altLang="en-US" sz="1530" kern="0" dirty="0" smtClean="0">
                <a:solidFill>
                  <a:srgbClr val="000000"/>
                </a:solidFill>
                <a:latin typeface="Times New Roman" pitchFamily="65" charset="-122"/>
                <a:ea typeface="宋体" pitchFamily="65" charset="-122"/>
              </a:rPr>
              <a:t>在绚丽的晚霞中又看到了童年生活的每一个片段,我的心难以平静,我开始断断续续地记载我</a:t>
            </a:r>
            <a:r>
              <a:t/>
            </a:r>
            <a:br/>
            <a:r>
              <a:rPr lang="zh-CN" altLang="en-US" sz="1530" kern="0" dirty="0" smtClean="0">
                <a:solidFill>
                  <a:srgbClr val="000000"/>
                </a:solidFill>
                <a:latin typeface="Times New Roman" pitchFamily="65" charset="-122"/>
                <a:ea typeface="宋体" pitchFamily="65" charset="-122"/>
              </a:rPr>
              <a:t>的童年生活,二十岁那年把它整理成中篇小说,发表在一九八六年第二期的《人民文学》上。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从此,我真正走上了文学创作的道路。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这实在不是一条坦途,这实在不是一个美差。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我需要读大量的书来丰富自己的心灵,我需要走南闯北去看世界,而时间和日常琐事又常常打</a:t>
            </a:r>
            <a:r>
              <a:t/>
            </a:r>
            <a:br/>
            <a:r>
              <a:rPr lang="zh-CN" altLang="en-US" sz="1530" kern="0" dirty="0" smtClean="0">
                <a:solidFill>
                  <a:srgbClr val="000000"/>
                </a:solidFill>
                <a:latin typeface="Times New Roman" pitchFamily="65" charset="-122"/>
                <a:ea typeface="宋体" pitchFamily="65" charset="-122"/>
              </a:rPr>
              <a:t>乱我的计划。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因而我的创作有它不可否认的局限性和狭隘性,它还没有达到从一个宏观领域去把握和观照</a:t>
            </a:r>
            <a:r>
              <a:t/>
            </a:r>
            <a:br/>
            <a:r>
              <a:rPr lang="zh-CN" altLang="en-US" sz="1530" kern="0" dirty="0" smtClean="0">
                <a:solidFill>
                  <a:srgbClr val="000000"/>
                </a:solidFill>
                <a:latin typeface="Times New Roman" pitchFamily="65" charset="-122"/>
                <a:ea typeface="宋体" pitchFamily="65" charset="-122"/>
              </a:rPr>
              <a:t>生活的那种让人叹服的高度。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必须承认,我将来如果不超越自己,只是在我的童话世界里流连忘返,那么我的艺术生命也就终</a:t>
            </a:r>
            <a:r>
              <a:t/>
            </a:r>
            <a:br/>
            <a:r>
              <a:rPr lang="zh-CN" altLang="en-US" sz="1530" kern="0" dirty="0" smtClean="0">
                <a:solidFill>
                  <a:srgbClr val="000000"/>
                </a:solidFill>
                <a:latin typeface="Times New Roman" pitchFamily="65" charset="-122"/>
                <a:ea typeface="宋体" pitchFamily="65" charset="-122"/>
              </a:rPr>
              <a:t>止了。而超越自己是多么艰难。它要养精蓄锐几时、苦苦求索几时,才能获得一个瞬间的辉</a:t>
            </a:r>
            <a:endParaRPr lang="zh-CN" altLang="en-US"/>
          </a:p>
        </p:txBody>
      </p:sp>
    </p:spTree>
    <p:custDataLst>
      <p:custData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但我仍要追求那辉煌,不管它最终实现与否。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今年五月,在泉州附近的静峰寺山上,我看见了弘一法师的手书遗言:“悲欣交集。”据说,他</a:t>
            </a:r>
            <a:r>
              <a:t/>
            </a:r>
            <a:br/>
            <a:r>
              <a:rPr lang="zh-CN" altLang="en-US" sz="1530" kern="0" dirty="0" smtClean="0">
                <a:solidFill>
                  <a:srgbClr val="000000"/>
                </a:solidFill>
                <a:latin typeface="Times New Roman" pitchFamily="65" charset="-122"/>
                <a:ea typeface="宋体" pitchFamily="65" charset="-122"/>
              </a:rPr>
              <a:t>的出家一直是个谜,他出家后,他的妻子曾跪在寺门外三天三夜,眼泪哭干了,他也不动一丝恻</a:t>
            </a:r>
            <a:r>
              <a:t/>
            </a:r>
            <a:br/>
            <a:r>
              <a:rPr lang="zh-CN" altLang="en-US" sz="1530" kern="0" dirty="0" smtClean="0">
                <a:solidFill>
                  <a:srgbClr val="000000"/>
                </a:solidFill>
                <a:latin typeface="Times New Roman" pitchFamily="65" charset="-122"/>
                <a:ea typeface="宋体" pitchFamily="65" charset="-122"/>
              </a:rPr>
              <a:t>隐之情。我以为他伟大。而他临终的遗言却使我对他的伟大产生了怀疑。因为真正的出家</a:t>
            </a:r>
            <a:r>
              <a:t/>
            </a:r>
            <a:br/>
            <a:r>
              <a:rPr lang="zh-CN" altLang="en-US" sz="1530" kern="0" dirty="0" smtClean="0">
                <a:solidFill>
                  <a:srgbClr val="000000"/>
                </a:solidFill>
                <a:latin typeface="Times New Roman" pitchFamily="65" charset="-122"/>
                <a:ea typeface="宋体" pitchFamily="65" charset="-122"/>
              </a:rPr>
              <a:t>人,无所谓悲,无所谓喜,而他生命终了之时,仍能感受到“悲欣交集”,可见凡心难泯,他未能来</a:t>
            </a:r>
            <a:r>
              <a:t/>
            </a:r>
            <a:br/>
            <a:r>
              <a:rPr lang="zh-CN" altLang="en-US" sz="1530" kern="0" dirty="0" smtClean="0">
                <a:solidFill>
                  <a:srgbClr val="000000"/>
                </a:solidFill>
                <a:latin typeface="Times New Roman" pitchFamily="65" charset="-122"/>
                <a:ea typeface="宋体" pitchFamily="65" charset="-122"/>
              </a:rPr>
              <a:t>一个彻底的超脱留与后人传说。但我左思右想,仍然认为他是伟大的。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他的伟大便在于他把自己难以超拔的心态毫不保留地馈予人间,还给人间一个真实。他便是</a:t>
            </a:r>
            <a:r>
              <a:t/>
            </a:r>
            <a:br/>
            <a:r>
              <a:rPr lang="zh-CN" altLang="en-US" sz="1530" kern="0" dirty="0" smtClean="0">
                <a:solidFill>
                  <a:srgbClr val="000000"/>
                </a:solidFill>
                <a:latin typeface="Times New Roman" pitchFamily="65" charset="-122"/>
                <a:ea typeface="宋体" pitchFamily="65" charset="-122"/>
              </a:rPr>
              <a:t>不朽的了。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我又想起了一个故事,是法国著名作家巴尔扎克写作的故事。巴尔扎克作为现实主义艺术大</a:t>
            </a:r>
            <a:r>
              <a:t/>
            </a:r>
            <a:br/>
            <a:r>
              <a:rPr lang="zh-CN" altLang="en-US" sz="1530" kern="0" dirty="0" smtClean="0">
                <a:solidFill>
                  <a:srgbClr val="000000"/>
                </a:solidFill>
                <a:latin typeface="Times New Roman" pitchFamily="65" charset="-122"/>
                <a:ea typeface="宋体" pitchFamily="65" charset="-122"/>
              </a:rPr>
              <a:t>师,留给人间的十部不朽的作品,早已闻名世界。他一生中唯独喜欢咖啡。每逢写作之时,他总</a:t>
            </a:r>
            <a:r>
              <a:t/>
            </a:r>
            <a:br/>
            <a:r>
              <a:rPr lang="zh-CN" altLang="en-US" sz="1530" kern="0" dirty="0" smtClean="0">
                <a:solidFill>
                  <a:srgbClr val="000000"/>
                </a:solidFill>
                <a:latin typeface="Times New Roman" pitchFamily="65" charset="-122"/>
                <a:ea typeface="宋体" pitchFamily="65" charset="-122"/>
              </a:rPr>
              <a:t>要把咖啡壶放在写字桌旁,一杯一杯地饮下去。他创作的欲望和情绪在膨胀,而他的身体却一</a:t>
            </a:r>
            <a:r>
              <a:t/>
            </a:r>
            <a:br/>
            <a:r>
              <a:rPr lang="zh-CN" altLang="en-US" sz="1530" kern="0" dirty="0" smtClean="0">
                <a:solidFill>
                  <a:srgbClr val="000000"/>
                </a:solidFill>
                <a:latin typeface="Times New Roman" pitchFamily="65" charset="-122"/>
                <a:ea typeface="宋体" pitchFamily="65" charset="-122"/>
              </a:rPr>
              <a:t>天天地垮下去。丰富的精神生活把他推到一个波涛汹涌的极致的境界,可渐渐衰竭的体力却</a:t>
            </a:r>
            <a:r>
              <a:t/>
            </a:r>
            <a:br/>
            <a:r>
              <a:rPr lang="zh-CN" altLang="en-US" sz="1530" kern="0" dirty="0" smtClean="0">
                <a:solidFill>
                  <a:srgbClr val="000000"/>
                </a:solidFill>
                <a:latin typeface="Times New Roman" pitchFamily="65" charset="-122"/>
                <a:ea typeface="宋体" pitchFamily="65" charset="-122"/>
              </a:rPr>
              <a:t>把一个血肉之躯慢慢地推向上帝的虎口。</a:t>
            </a:r>
            <a:endParaRPr lang="zh-CN" altLang="en-US"/>
          </a:p>
        </p:txBody>
      </p:sp>
    </p:spTree>
    <p:custDataLst>
      <p:custData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创作是一个自我完善的过程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也是一个自我销蚀的过程。</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我们要完善自己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因而不怕销蚀。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选自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姹紫嫣红开遍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有删改</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下列对散文有关内容的理解和赏析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不正确的一项是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作者在偏远的农村长大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熟悉下层人民的生活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这为她的创作提供了丰富的素材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激发了她创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作的灵感。</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直听得心儿不知飞到哪里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仿佛魂都丢了似的”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生动地写出了质朴的民间故事动人心魄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的艺术感染力。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弘一法师的临终遗言表明他尚且无法超越自己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更何况一般人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作者借弘一法师的例子旨在</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宽慰苦闷的自己。</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本文回顾了自己文学创作的经历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认为文学创作是一个自我完善与销蚀的过程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行文看似闲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实则紧凑有序。</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文中写道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丰富的精神生活把他推到一个波涛汹涌的极致的境界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可渐渐衰竭的体力却把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一个血肉之躯慢慢地推向上帝的虎口。”请阐释这句话的含意。</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3.文章为什么以“斯人独憔悴”为题目?请结合文本加以探析。(6分)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182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四、</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　“旨在宽慰苦闷的自己”不当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弘一法师之例强调即使不能自我超越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真实展现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人生也是伟大的。</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作者以“波涛汹涌的极致的境界”表现“精神生活”的富足与丰盈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以“把一个血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肉之躯慢慢地推向上帝的虎口”表现体力的“渐渐衰竭”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表明巴尔扎克在创作中获得精神</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富足的同时也失去了健康的身体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突出了创作是一个自我完善和自我销蚀的过程。</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这句话的意思是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巴尔扎克在获得精神上的极大丰足的同时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也消耗了自己的血肉之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躯。联系下文可知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作者以此来证明创作是自我完善和自我销蚀的过程。</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①内容上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以此为题统领全文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斯人”指文学创作者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憔悴”是指文学创作的艰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辛、自我超越的艰难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文学创作不只是自我完善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也是自我销蚀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凸显了文章主旨。②形式上</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引杜甫诗句为题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更具文采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更有文化意蕴。</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解答时可从内容和形式上进行分析。内容上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可联系全文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结合题目使用的手法对其进</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行分析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挖掘出其引申义、象征义或比喻义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如“斯人”指文学创作者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憔悴”指文学创作的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艰辛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凸显了文章主旨。形式上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可直接分析题目的作用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如本文以杜甫的诗句为题目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更能体</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现文章的文化意蕴等。</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AB　A.“身心疲惫”“孤独失落”错,作者虽然“孑然一人”,但未停止寻找,表明</a:t>
            </a:r>
            <a:r>
              <a:rPr dirty="0"/>
              <a:t/>
            </a:r>
            <a:br>
              <a:rPr dirty="0"/>
            </a:br>
            <a:r>
              <a:rPr lang="zh-CN" altLang="en-US" sz="1530" kern="0" dirty="0" smtClean="0">
                <a:solidFill>
                  <a:srgbClr val="000000"/>
                </a:solidFill>
                <a:latin typeface="Times New Roman" pitchFamily="65" charset="-122"/>
                <a:ea typeface="宋体" pitchFamily="65" charset="-122"/>
              </a:rPr>
              <a:t>他对徽墨感情深厚,为寻找徽墨而执着坚定的态度。B.“徽墨式微的原因”结合第五段可知,</a:t>
            </a:r>
            <a:r>
              <a:rPr dirty="0"/>
              <a:t/>
            </a:r>
            <a:br>
              <a:rPr dirty="0"/>
            </a:br>
            <a:r>
              <a:rPr lang="zh-CN" altLang="en-US" sz="1530" kern="0" dirty="0" smtClean="0">
                <a:solidFill>
                  <a:srgbClr val="000000"/>
                </a:solidFill>
                <a:latin typeface="Times New Roman" pitchFamily="65" charset="-122"/>
                <a:ea typeface="宋体" pitchFamily="65" charset="-122"/>
              </a:rPr>
              <a:t>还有书写工具的变化、墨汁的出现等。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主要运用了拟人(或想象)手法,形象地写出了使用徽墨书写时鲜活灵动的状态,表达</a:t>
            </a:r>
            <a:r>
              <a:rPr dirty="0"/>
              <a:t/>
            </a:r>
            <a:br>
              <a:rPr dirty="0"/>
            </a:br>
            <a:r>
              <a:rPr lang="zh-CN" altLang="en-US" sz="1530" kern="0" dirty="0" smtClean="0">
                <a:solidFill>
                  <a:srgbClr val="000000"/>
                </a:solidFill>
                <a:latin typeface="Times New Roman" pitchFamily="65" charset="-122"/>
                <a:ea typeface="宋体" pitchFamily="65" charset="-122"/>
              </a:rPr>
              <a:t>了作者的欣喜之情和对幽静生活的向往。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先分析手法,以“喁喁细语”来写墨与砚台接触的声音,以“翩翩起舞”来写以墨书写</a:t>
            </a:r>
            <a:r>
              <a:rPr dirty="0"/>
              <a:t/>
            </a:r>
            <a:br>
              <a:rPr dirty="0"/>
            </a:br>
            <a:r>
              <a:rPr lang="zh-CN" altLang="en-US" sz="1530" kern="0" dirty="0" smtClean="0">
                <a:solidFill>
                  <a:srgbClr val="000000"/>
                </a:solidFill>
                <a:latin typeface="Times New Roman" pitchFamily="65" charset="-122"/>
                <a:ea typeface="宋体" pitchFamily="65" charset="-122"/>
              </a:rPr>
              <a:t>时墨落纸上的状态,运用的是拟人手法,也可以说是想象手法;再分析作者的思想感情,结合前</a:t>
            </a:r>
            <a:r>
              <a:rPr dirty="0"/>
              <a:t/>
            </a:r>
            <a:br>
              <a:rPr dirty="0"/>
            </a:br>
            <a:r>
              <a:rPr lang="zh-CN" altLang="en-US" sz="1530" kern="0" dirty="0" smtClean="0">
                <a:solidFill>
                  <a:srgbClr val="000000"/>
                </a:solidFill>
                <a:latin typeface="Times New Roman" pitchFamily="65" charset="-122"/>
                <a:ea typeface="宋体" pitchFamily="65" charset="-122"/>
              </a:rPr>
              <a:t>文作者寻墨的经历,可知他此时的欣喜之情,再结合“真想只做一个书者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幽静生活”可知,</a:t>
            </a:r>
            <a:r>
              <a:rPr dirty="0"/>
              <a:t/>
            </a:r>
            <a:br>
              <a:rPr dirty="0"/>
            </a:br>
            <a:r>
              <a:rPr lang="zh-CN" altLang="en-US" sz="1530" kern="0" dirty="0" smtClean="0">
                <a:solidFill>
                  <a:srgbClr val="000000"/>
                </a:solidFill>
                <a:latin typeface="Times New Roman" pitchFamily="65" charset="-122"/>
                <a:ea typeface="宋体" pitchFamily="65" charset="-122"/>
              </a:rPr>
              <a:t>作者对这种生活充满向往。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分析散文句子含意“三方法”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方法一　结合语境法,尤其是篇、段的整体语境。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方法二　技巧还原法,将表达技巧等还原来理解作者的思想感情。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方法三　联系主旨法,文章的主旨统领全篇,通过联系主旨,分析句子含意。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①喜爱徽墨,而徽墨式微,制墨技艺几近失传。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②墨,传承着中国文字的博大精深,浓缩的是民族文化的瑰宝。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③警醒我们要时刻保持一颗对文化敬畏的心。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可从徽墨本身的发展、徽墨所具有的文化内涵以及作者的写作动机等方面来分析原</a:t>
            </a:r>
            <a:r>
              <a:rPr dirty="0"/>
              <a:t/>
            </a:r>
            <a:br>
              <a:rPr dirty="0"/>
            </a:br>
            <a:r>
              <a:rPr lang="zh-CN" altLang="en-US" sz="1530" kern="0" dirty="0" smtClean="0">
                <a:solidFill>
                  <a:srgbClr val="000000"/>
                </a:solidFill>
                <a:latin typeface="Times New Roman" pitchFamily="65" charset="-122"/>
                <a:ea typeface="宋体" pitchFamily="65" charset="-122"/>
              </a:rPr>
              <a:t>因。结合文章第五段“虹关伫立,徽墨式微”“制墨传习几乎无人问津”可知,徽墨发展趋于</a:t>
            </a:r>
            <a:r>
              <a:rPr dirty="0"/>
              <a:t/>
            </a:r>
            <a:br>
              <a:rPr dirty="0"/>
            </a:br>
            <a:r>
              <a:rPr lang="zh-CN" altLang="en-US" sz="1530" kern="0" dirty="0" smtClean="0">
                <a:solidFill>
                  <a:srgbClr val="000000"/>
                </a:solidFill>
                <a:latin typeface="Times New Roman" pitchFamily="65" charset="-122"/>
                <a:ea typeface="宋体" pitchFamily="65" charset="-122"/>
              </a:rPr>
              <a:t>衰落,而文中自始至终都表现出作者对徽墨的喜爱之情。尤其是第七段民居内的发现,第九段</a:t>
            </a:r>
            <a:r>
              <a:rPr dirty="0"/>
              <a:t/>
            </a:r>
            <a:br>
              <a:rPr dirty="0"/>
            </a:br>
            <a:r>
              <a:rPr lang="zh-CN" altLang="en-US" sz="1530" kern="0" dirty="0" smtClean="0">
                <a:solidFill>
                  <a:srgbClr val="000000"/>
                </a:solidFill>
                <a:latin typeface="Times New Roman" pitchFamily="65" charset="-122"/>
                <a:ea typeface="宋体" pitchFamily="65" charset="-122"/>
              </a:rPr>
              <a:t>观赏隐者挥毫泼墨,第十段对儿时往事的回忆等,喜爱之情尤为明确。文中第六段“一撇一捺</a:t>
            </a:r>
            <a:r>
              <a:rPr dirty="0"/>
              <a:t/>
            </a:r>
            <a:br>
              <a:rPr dirty="0"/>
            </a:br>
            <a:r>
              <a:rPr lang="zh-CN" altLang="en-US" sz="1530" kern="0" dirty="0" smtClean="0">
                <a:solidFill>
                  <a:srgbClr val="000000"/>
                </a:solidFill>
                <a:latin typeface="Times New Roman" pitchFamily="65" charset="-122"/>
                <a:ea typeface="宋体" pitchFamily="65" charset="-122"/>
              </a:rPr>
              <a:t>站立成墨黑的姿势,氤氲香气里传承着中国文字的博大精深”,第七段“一锭墨,千杵万揉,浓</a:t>
            </a:r>
            <a:r>
              <a:rPr dirty="0"/>
              <a:t/>
            </a:r>
            <a:br>
              <a:rPr dirty="0"/>
            </a:br>
            <a:r>
              <a:rPr lang="zh-CN" altLang="en-US" sz="1530" kern="0" dirty="0" smtClean="0">
                <a:solidFill>
                  <a:srgbClr val="000000"/>
                </a:solidFill>
                <a:latin typeface="Times New Roman" pitchFamily="65" charset="-122"/>
                <a:ea typeface="宋体" pitchFamily="65" charset="-122"/>
              </a:rPr>
              <a:t>缩的精华,浓缩的是民族文化的瑰宝”等写出墨的精神内涵。文中第十一段“在虹关寻墨,我</a:t>
            </a:r>
            <a:r>
              <a:rPr dirty="0"/>
              <a:t/>
            </a:r>
            <a:br>
              <a:rPr dirty="0"/>
            </a:br>
            <a:r>
              <a:rPr lang="zh-CN" altLang="en-US" sz="1530" kern="0" dirty="0" smtClean="0">
                <a:solidFill>
                  <a:srgbClr val="000000"/>
                </a:solidFill>
                <a:latin typeface="Times New Roman" pitchFamily="65" charset="-122"/>
                <a:ea typeface="宋体" pitchFamily="65" charset="-122"/>
              </a:rPr>
              <a:t>不为藏墨之好,只是警醒自己要时刻保持一颗对文化敬畏的心”从写作动机的角度明确点明</a:t>
            </a:r>
            <a:r>
              <a:rPr dirty="0"/>
              <a:t/>
            </a:r>
            <a:br>
              <a:rPr dirty="0"/>
            </a:br>
            <a:r>
              <a:rPr lang="zh-CN" altLang="en-US" sz="1530" kern="0" dirty="0" smtClean="0">
                <a:solidFill>
                  <a:srgbClr val="000000"/>
                </a:solidFill>
                <a:latin typeface="Times New Roman" pitchFamily="65" charset="-122"/>
                <a:ea typeface="宋体" pitchFamily="65" charset="-122"/>
              </a:rPr>
              <a:t>原因。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分析散文内容,概括中心意思“三方法”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方法一　化整为零,各个击破。逐段解读,概括中心意思。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方法二　由易到难,循序渐进。可先确定能直接回答问题的内容,再以此为核心向前后辐射,借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此分析其他不能直接确定的内容。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方法三　抒情议论,重点关注。借助所叙述的内容来理解抒情议论的内容,借助抒情议论来概</a:t>
            </a:r>
            <a:r>
              <a:rPr dirty="0"/>
              <a:t/>
            </a:r>
            <a:br>
              <a:rPr dirty="0"/>
            </a:br>
            <a:r>
              <a:rPr lang="zh-CN" altLang="en-US" sz="1530" kern="0" dirty="0" smtClean="0">
                <a:solidFill>
                  <a:srgbClr val="000000"/>
                </a:solidFill>
                <a:latin typeface="Times New Roman" pitchFamily="65" charset="-122"/>
                <a:ea typeface="宋体" pitchFamily="65" charset="-122"/>
              </a:rPr>
              <a:t>括中心意思。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①虹关具有优美的自然风光和丰厚的文化底蕴。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②虹关是徽墨的产地,徽墨也成就了虹关。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③虹关引发了作者的乡愁。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④增添了寻墨历程的情趣,丰富了主题。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(答对其中三点即可)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描绘虹关古村的内容贯穿始终,第三、四段写出了虹关优美的自然风光,第六段主要表</a:t>
            </a:r>
            <a:r>
              <a:rPr dirty="0"/>
              <a:t/>
            </a:r>
            <a:br>
              <a:rPr dirty="0"/>
            </a:br>
            <a:r>
              <a:rPr lang="zh-CN" altLang="en-US" sz="1530" kern="0" dirty="0" smtClean="0">
                <a:solidFill>
                  <a:srgbClr val="000000"/>
                </a:solidFill>
                <a:latin typeface="Times New Roman" pitchFamily="65" charset="-122"/>
                <a:ea typeface="宋体" pitchFamily="65" charset="-122"/>
              </a:rPr>
              <a:t>现虹关的文化底蕴,第七段体现出虹关与徽墨的关系,第十段中作者在虹关忆起往事引发乡</a:t>
            </a:r>
            <a:r>
              <a:rPr dirty="0"/>
              <a:t/>
            </a:r>
            <a:br>
              <a:rPr dirty="0"/>
            </a:br>
            <a:r>
              <a:rPr lang="zh-CN" altLang="en-US" sz="1530" kern="0" dirty="0" smtClean="0">
                <a:solidFill>
                  <a:srgbClr val="000000"/>
                </a:solidFill>
                <a:latin typeface="Times New Roman" pitchFamily="65" charset="-122"/>
                <a:ea typeface="宋体" pitchFamily="65" charset="-122"/>
              </a:rPr>
              <a:t>愁。在表达效果方面,增添了情趣,丰富了主题。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二、(2018北京,18—22,23分)阅读下面的作品,完成1—5题。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水缸里的文学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①我始终认为,我的文学梦,最初是从一口水缸里萌芽的。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②我幼年时期自来水还没有普及,一条街道上的居民共用一个水龙头,因此家家户户都有一个</a:t>
            </a:r>
            <a:r>
              <a:t/>
            </a:r>
            <a:br/>
            <a:r>
              <a:rPr lang="zh-CN" altLang="en-US" sz="1530" kern="0" dirty="0" smtClean="0">
                <a:solidFill>
                  <a:srgbClr val="000000"/>
                </a:solidFill>
                <a:latin typeface="Times New Roman" pitchFamily="65" charset="-122"/>
                <a:ea typeface="宋体" pitchFamily="65" charset="-122"/>
              </a:rPr>
              <a:t>储水的水缸,我们家的水缸</a:t>
            </a:r>
            <a:r>
              <a:rPr lang="zh-CN" altLang="en-US" sz="1530" u="sng" kern="0" dirty="0" smtClean="0">
                <a:solidFill>
                  <a:srgbClr val="000000"/>
                </a:solidFill>
                <a:latin typeface="Times New Roman" pitchFamily="65" charset="-122"/>
                <a:ea typeface="宋体" pitchFamily="65" charset="-122"/>
              </a:rPr>
              <a:t>雄踞</a:t>
            </a:r>
            <a:r>
              <a:rPr lang="zh-CN" altLang="en-US" sz="1530" kern="0" dirty="0" smtClean="0">
                <a:solidFill>
                  <a:srgbClr val="000000"/>
                </a:solidFill>
                <a:latin typeface="Times New Roman" pitchFamily="65" charset="-122"/>
                <a:ea typeface="宋体" pitchFamily="65" charset="-122"/>
              </a:rPr>
              <a:t>在厨房一角,像一个冰凉的大肚子巨人,也像一个傲慢的家庭成</a:t>
            </a:r>
            <a:r>
              <a:t/>
            </a:r>
            <a:br/>
            <a:r>
              <a:rPr lang="zh-CN" altLang="en-US" sz="1530" kern="0" dirty="0" smtClean="0">
                <a:solidFill>
                  <a:srgbClr val="000000"/>
                </a:solidFill>
                <a:latin typeface="Times New Roman" pitchFamily="65" charset="-122"/>
                <a:ea typeface="宋体" pitchFamily="65" charset="-122"/>
              </a:rPr>
              <a:t>员。记得去水站挑水的大多是我的两个姐姐,她们用两只白铁皮水桶接满水,歪着肩膀把水挑</a:t>
            </a:r>
            <a:r>
              <a:t/>
            </a:r>
            <a:br/>
            <a:r>
              <a:rPr lang="zh-CN" altLang="en-US" sz="1530" kern="0" dirty="0" smtClean="0">
                <a:solidFill>
                  <a:srgbClr val="000000"/>
                </a:solidFill>
                <a:latin typeface="Times New Roman" pitchFamily="65" charset="-122"/>
                <a:ea typeface="宋体" pitchFamily="65" charset="-122"/>
              </a:rPr>
              <a:t>回家,哗哗地倒入缸中,我自然是袖手旁观,看见水缸里的水转眼之间涨起来,清水吞没了褐色</a:t>
            </a:r>
            <a:r>
              <a:t/>
            </a:r>
            <a:br/>
            <a:r>
              <a:rPr lang="zh-CN" altLang="en-US" sz="1530" kern="0" dirty="0" smtClean="0">
                <a:solidFill>
                  <a:srgbClr val="000000"/>
                </a:solidFill>
                <a:latin typeface="Times New Roman" pitchFamily="65" charset="-122"/>
                <a:ea typeface="宋体" pitchFamily="65" charset="-122"/>
              </a:rPr>
              <a:t>的缸壁,我便有一种莫名的亢奋。现在回忆起来,亢奋是因为我有秘密,秘密的核心事关水缸深</a:t>
            </a:r>
            <a:r>
              <a:t/>
            </a:r>
            <a:br/>
            <a:r>
              <a:rPr lang="zh-CN" altLang="en-US" sz="1530" kern="0" dirty="0" smtClean="0">
                <a:solidFill>
                  <a:srgbClr val="000000"/>
                </a:solidFill>
                <a:latin typeface="Times New Roman" pitchFamily="65" charset="-122"/>
                <a:ea typeface="宋体" pitchFamily="65" charset="-122"/>
              </a:rPr>
              <a:t>处的一只河蚌。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③请原谅我向大人们重复一遍这个过于天真的故事,故事说一个贫穷而善良的青年在河边捡</a:t>
            </a:r>
            <a:r>
              <a:t/>
            </a:r>
            <a:br/>
            <a:r>
              <a:rPr lang="zh-CN" altLang="en-US" sz="1530" kern="0" dirty="0" smtClean="0">
                <a:solidFill>
                  <a:srgbClr val="000000"/>
                </a:solidFill>
                <a:latin typeface="Times New Roman" pitchFamily="65" charset="-122"/>
                <a:ea typeface="宋体" pitchFamily="65" charset="-122"/>
              </a:rPr>
              <a:t>到一只被人丢弃的河蚌,他怜惜地把它带回家,养在唯一的水缸里。按照童话的讲述规则,那河</a:t>
            </a:r>
            <a:r>
              <a:t/>
            </a:r>
            <a:br/>
            <a:r>
              <a:rPr lang="zh-CN" altLang="en-US" sz="1530" kern="0" dirty="0" smtClean="0">
                <a:solidFill>
                  <a:srgbClr val="000000"/>
                </a:solidFill>
                <a:latin typeface="Times New Roman" pitchFamily="65" charset="-122"/>
                <a:ea typeface="宋体" pitchFamily="65" charset="-122"/>
              </a:rPr>
              <a:t>蚌自然不是一只普通的河蚌,蚌里住着人,是一个仙女!也许是报知遇之恩,仙女每天在青年外</a:t>
            </a:r>
            <a:r>
              <a:t/>
            </a:r>
            <a:br/>
            <a:r>
              <a:rPr lang="zh-CN" altLang="en-US" sz="1530" kern="0" dirty="0" smtClean="0">
                <a:solidFill>
                  <a:srgbClr val="000000"/>
                </a:solidFill>
                <a:latin typeface="Times New Roman" pitchFamily="65" charset="-122"/>
                <a:ea typeface="宋体" pitchFamily="65" charset="-122"/>
              </a:rPr>
              <a:t>出劳作的时候从水缸里跳出来,变成一个能干的女子,给青年做好了饭菜放在桌上,然后回到水</a:t>
            </a:r>
            <a:r>
              <a:t/>
            </a:r>
            <a:br/>
            <a:r>
              <a:rPr lang="zh-CN" altLang="en-US" sz="1530" kern="0" dirty="0" smtClean="0">
                <a:solidFill>
                  <a:srgbClr val="000000"/>
                </a:solidFill>
                <a:latin typeface="Times New Roman" pitchFamily="65" charset="-122"/>
                <a:ea typeface="宋体" pitchFamily="65" charset="-122"/>
              </a:rPr>
              <a:t>缸钻进蚌里去。而那贫穷的吃了上顿没下顿的青年,从此丰衣足食,在莫名其妙中摆脱了贫</a:t>
            </a:r>
            <a:endParaRPr lang="zh-CN" altLang="en-US"/>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④我现在还羞于分析,小时候听大人们说了那么多光怪陆离的童话故事,为什么独独对那个蚌</a:t>
            </a:r>
            <a:r>
              <a:t/>
            </a:r>
            <a:br/>
            <a:r>
              <a:rPr lang="zh-CN" altLang="en-US" sz="1530" kern="0" dirty="0" smtClean="0">
                <a:solidFill>
                  <a:srgbClr val="000000"/>
                </a:solidFill>
                <a:latin typeface="Times New Roman" pitchFamily="65" charset="-122"/>
                <a:ea typeface="宋体" pitchFamily="65" charset="-122"/>
              </a:rPr>
              <a:t>壳里的仙女的故事那么钟情?如果不是天性中有好逸恶劳的基因,就可能有等待天上掉馅饼的</a:t>
            </a:r>
            <a:r>
              <a:t/>
            </a:r>
            <a:br/>
            <a:r>
              <a:rPr lang="zh-CN" altLang="en-US" sz="1530" kern="0" dirty="0" smtClean="0">
                <a:solidFill>
                  <a:srgbClr val="000000"/>
                </a:solidFill>
                <a:latin typeface="Times New Roman" pitchFamily="65" charset="-122"/>
                <a:ea typeface="宋体" pitchFamily="65" charset="-122"/>
              </a:rPr>
              <a:t>庸众心理。我至今还在怀念打开水缸盖的那些瞬间,缸盖揭开的时候,一个虚妄而</a:t>
            </a:r>
            <a:r>
              <a:rPr lang="zh-CN" altLang="en-US" sz="1530" u="sng" kern="0" dirty="0" smtClean="0">
                <a:solidFill>
                  <a:srgbClr val="000000"/>
                </a:solidFill>
                <a:latin typeface="Times New Roman" pitchFamily="65" charset="-122"/>
                <a:ea typeface="宋体" pitchFamily="65" charset="-122"/>
              </a:rPr>
              <a:t>热烈</a:t>
            </a:r>
            <a:r>
              <a:rPr lang="zh-CN" altLang="en-US" sz="1530" kern="0" dirty="0" smtClean="0">
                <a:solidFill>
                  <a:srgbClr val="000000"/>
                </a:solidFill>
                <a:latin typeface="Times New Roman" pitchFamily="65" charset="-122"/>
                <a:ea typeface="宋体" pitchFamily="65" charset="-122"/>
              </a:rPr>
              <a:t>的梦想</a:t>
            </a:r>
            <a:r>
              <a:t/>
            </a:r>
            <a:br/>
            <a:r>
              <a:rPr lang="zh-CN" altLang="en-US" sz="1530" kern="0" dirty="0" smtClean="0">
                <a:solidFill>
                  <a:srgbClr val="000000"/>
                </a:solidFill>
                <a:latin typeface="Times New Roman" pitchFamily="65" charset="-122"/>
                <a:ea typeface="宋体" pitchFamily="65" charset="-122"/>
              </a:rPr>
              <a:t>也展开了:我盼望看见河蚌在缸底打开,那个仙女从蚌壳里钻出来,一开始像一颗珍珠那么大,</a:t>
            </a:r>
            <a:r>
              <a:t/>
            </a:r>
            <a:br/>
            <a:r>
              <a:rPr lang="zh-CN" altLang="en-US" sz="1530" kern="0" dirty="0" smtClean="0">
                <a:solidFill>
                  <a:srgbClr val="000000"/>
                </a:solidFill>
                <a:latin typeface="Times New Roman" pitchFamily="65" charset="-122"/>
                <a:ea typeface="宋体" pitchFamily="65" charset="-122"/>
              </a:rPr>
              <a:t>在水缸里上升,上升,渐渐变大,爬出来的时候已经是一个</a:t>
            </a:r>
            <a:r>
              <a:rPr lang="zh-CN" altLang="en-US" sz="1530" u="sng" kern="0" dirty="0" smtClean="0">
                <a:solidFill>
                  <a:srgbClr val="000000"/>
                </a:solidFill>
                <a:latin typeface="Times New Roman" pitchFamily="65" charset="-122"/>
                <a:ea typeface="宋体" pitchFamily="65" charset="-122"/>
              </a:rPr>
              <a:t>正规</a:t>
            </a:r>
            <a:r>
              <a:rPr lang="zh-CN" altLang="en-US" sz="1530" kern="0" dirty="0" smtClean="0">
                <a:solidFill>
                  <a:srgbClr val="000000"/>
                </a:solidFill>
                <a:latin typeface="Times New Roman" pitchFamily="65" charset="-122"/>
                <a:ea typeface="宋体" pitchFamily="65" charset="-122"/>
              </a:rPr>
              <a:t>仙女的模样了。然后是一个动人</a:t>
            </a:r>
            <a:r>
              <a:t/>
            </a:r>
            <a:br/>
            <a:r>
              <a:rPr lang="zh-CN" altLang="en-US" sz="1530" kern="0" dirty="0" smtClean="0">
                <a:solidFill>
                  <a:srgbClr val="000000"/>
                </a:solidFill>
                <a:latin typeface="Times New Roman" pitchFamily="65" charset="-122"/>
                <a:ea typeface="宋体" pitchFamily="65" charset="-122"/>
              </a:rPr>
              <a:t>而实惠的细节,那仙女直奔我家的八仙桌,简单清扫一下,她开始往来于桌子和水缸之间,从水</a:t>
            </a:r>
            <a:r>
              <a:t/>
            </a:r>
            <a:br/>
            <a:r>
              <a:rPr lang="zh-CN" altLang="en-US" sz="1530" kern="0" dirty="0" smtClean="0">
                <a:solidFill>
                  <a:srgbClr val="000000"/>
                </a:solidFill>
                <a:latin typeface="Times New Roman" pitchFamily="65" charset="-122"/>
                <a:ea typeface="宋体" pitchFamily="65" charset="-122"/>
              </a:rPr>
              <a:t>里搬出一盘盘美味佳肴,一盘鸡,一盘鸭,一盘炒猪肝,还有一大碗酱汁四溢香喷喷的红烧肉!(仙</a:t>
            </a:r>
            <a:r>
              <a:t/>
            </a:r>
            <a:br/>
            <a:r>
              <a:rPr lang="zh-CN" altLang="en-US" sz="1530" kern="0" dirty="0" smtClean="0">
                <a:solidFill>
                  <a:srgbClr val="000000"/>
                </a:solidFill>
                <a:latin typeface="Times New Roman" pitchFamily="65" charset="-122"/>
                <a:ea typeface="宋体" pitchFamily="65" charset="-122"/>
              </a:rPr>
              <a:t>女的菜肴中没有鱼,因为我从小就不爱吃鱼。)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⑤很显然,凝视水缸是我最早的阅读方式,也是我至今最怀念的阅读方式。这样的阅读一方面</a:t>
            </a:r>
            <a:r>
              <a:t/>
            </a:r>
            <a:br/>
            <a:r>
              <a:rPr lang="zh-CN" altLang="en-US" sz="1530" kern="0" dirty="0" smtClean="0">
                <a:solidFill>
                  <a:srgbClr val="000000"/>
                </a:solidFill>
                <a:latin typeface="Times New Roman" pitchFamily="65" charset="-122"/>
                <a:ea typeface="宋体" pitchFamily="65" charset="-122"/>
              </a:rPr>
              <a:t>充满诗意,另一方面充满空虚,无论是诗意还是空虚,都要用时间去体会。我从来没有在我家的</a:t>
            </a:r>
            <a:r>
              <a:t/>
            </a:r>
            <a:br/>
            <a:r>
              <a:rPr lang="zh-CN" altLang="en-US" sz="1530" kern="0" dirty="0" smtClean="0">
                <a:solidFill>
                  <a:srgbClr val="000000"/>
                </a:solidFill>
                <a:latin typeface="Times New Roman" pitchFamily="65" charset="-122"/>
                <a:ea typeface="宋体" pitchFamily="65" charset="-122"/>
              </a:rPr>
              <a:t>水缸里看见童话的再现,去别人家揭别人家的水缸也一样,除了水,都没有蚌壳,更不见仙女。</a:t>
            </a:r>
            <a:r>
              <a:t/>
            </a:r>
            <a:br/>
            <a:r>
              <a:rPr lang="zh-CN" altLang="en-US" sz="1530" kern="0" dirty="0" smtClean="0">
                <a:solidFill>
                  <a:srgbClr val="000000"/>
                </a:solidFill>
                <a:latin typeface="Times New Roman" pitchFamily="65" charset="-122"/>
                <a:ea typeface="宋体" pitchFamily="65" charset="-122"/>
              </a:rPr>
              <a:t>偶尔地我母亲从市场上买回河蚌,准备烧豆腐,我却对河蚌的归宿另有想法,我总是觉得应该把</a:t>
            </a:r>
            <a:r>
              <a:t/>
            </a:r>
            <a:br/>
            <a:r>
              <a:rPr lang="zh-CN" altLang="en-US" sz="1530" kern="0" dirty="0" smtClean="0">
                <a:solidFill>
                  <a:srgbClr val="000000"/>
                </a:solidFill>
                <a:latin typeface="Times New Roman" pitchFamily="65" charset="-122"/>
                <a:ea typeface="宋体" pitchFamily="65" charset="-122"/>
              </a:rPr>
              <a:t>河蚌放到水缸里试验一下,我试过一次,由于河蚌在水里散发的腥味影响水质,试验很快被发</a:t>
            </a:r>
            <a:endParaRPr lang="zh-CN" altLang="en-US"/>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现,家里人把河蚌从缸底捞出来扔了,说,水缸里怎么养河蚌?你看看,辛辛苦苦挑来的水,不能喝</a:t>
            </a:r>
            <a:r>
              <a:t/>
            </a:r>
            <a:br/>
            <a:r>
              <a:rPr lang="zh-CN" altLang="en-US" sz="1530" kern="0" dirty="0" smtClean="0">
                <a:solidFill>
                  <a:srgbClr val="000000"/>
                </a:solidFill>
                <a:latin typeface="Times New Roman" pitchFamily="65" charset="-122"/>
                <a:ea typeface="宋体" pitchFamily="65" charset="-122"/>
              </a:rPr>
              <a:t>了,你这孩子,聪明面孔笨肚肠!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⑥我童年时仅有的科学幻想都局限于各种飞行器,我渴望阅读,但是身边没有多少适合少年儿</a:t>
            </a:r>
            <a:r>
              <a:t/>
            </a:r>
            <a:br/>
            <a:r>
              <a:rPr lang="zh-CN" altLang="en-US" sz="1530" kern="0" dirty="0" smtClean="0">
                <a:solidFill>
                  <a:srgbClr val="000000"/>
                </a:solidFill>
                <a:latin typeface="Times New Roman" pitchFamily="65" charset="-122"/>
                <a:ea typeface="宋体" pitchFamily="65" charset="-122"/>
              </a:rPr>
              <a:t>童的书,我想吃得好穿得光鲜,但我的家庭只能提供给我简陋贫困的物质生活。这样的先天不</a:t>
            </a:r>
            <a:r>
              <a:t/>
            </a:r>
            <a:br/>
            <a:r>
              <a:rPr lang="zh-CN" altLang="en-US" sz="1530" kern="0" dirty="0" smtClean="0">
                <a:solidFill>
                  <a:srgbClr val="000000"/>
                </a:solidFill>
                <a:latin typeface="Times New Roman" pitchFamily="65" charset="-122"/>
                <a:ea typeface="宋体" pitchFamily="65" charset="-122"/>
              </a:rPr>
              <a:t>足是我童年生活的基本写照,今天反过来看,恰好也是一种特别的恩赐,因为一无所有,所以我</a:t>
            </a:r>
            <a:r>
              <a:t/>
            </a:r>
            <a:br/>
            <a:r>
              <a:rPr lang="zh-CN" altLang="en-US" sz="1530" kern="0" dirty="0" smtClean="0">
                <a:solidFill>
                  <a:srgbClr val="000000"/>
                </a:solidFill>
                <a:latin typeface="Times New Roman" pitchFamily="65" charset="-122"/>
                <a:ea typeface="宋体" pitchFamily="65" charset="-122"/>
              </a:rPr>
              <a:t>们格外好奇。我们家家都有水缸,一只水缸足以让一个孩子的梦想在其中畅游,像一条鱼。孩</a:t>
            </a:r>
            <a:r>
              <a:t/>
            </a:r>
            <a:br/>
            <a:r>
              <a:rPr lang="zh-CN" altLang="en-US" sz="1530" kern="0" dirty="0" smtClean="0">
                <a:solidFill>
                  <a:srgbClr val="000000"/>
                </a:solidFill>
                <a:latin typeface="Times New Roman" pitchFamily="65" charset="-122"/>
                <a:ea typeface="宋体" pitchFamily="65" charset="-122"/>
              </a:rPr>
              <a:t>子眼里的世界与孩子身体一样有待发育,现实是未知的,如同未来一样,刺激想象,刺激智力,我</a:t>
            </a:r>
            <a:r>
              <a:t/>
            </a:r>
            <a:br/>
            <a:r>
              <a:rPr lang="zh-CN" altLang="en-US" sz="1530" kern="0" dirty="0" smtClean="0">
                <a:solidFill>
                  <a:srgbClr val="000000"/>
                </a:solidFill>
                <a:latin typeface="Times New Roman" pitchFamily="65" charset="-122"/>
                <a:ea typeface="宋体" pitchFamily="65" charset="-122"/>
              </a:rPr>
              <a:t>感激那只水缸对我的刺激。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⑦我一直相信,所有成人一本正经的艺术创作与童年生活的好奇心可能是互动的。对于普通</a:t>
            </a:r>
            <a:r>
              <a:t/>
            </a:r>
            <a:br/>
            <a:r>
              <a:rPr lang="zh-CN" altLang="en-US" sz="1530" kern="0" dirty="0" smtClean="0">
                <a:solidFill>
                  <a:srgbClr val="000000"/>
                </a:solidFill>
                <a:latin typeface="Times New Roman" pitchFamily="65" charset="-122"/>
                <a:ea typeface="宋体" pitchFamily="65" charset="-122"/>
              </a:rPr>
              <a:t>的成年人来说,好奇心是广袤天空中可有可无的一片云彩,这云彩有时灿烂明亮,有时阴郁发</a:t>
            </a:r>
            <a:r>
              <a:t/>
            </a:r>
            <a:br/>
            <a:r>
              <a:rPr lang="zh-CN" altLang="en-US" sz="1530" kern="0" dirty="0" smtClean="0">
                <a:solidFill>
                  <a:srgbClr val="000000"/>
                </a:solidFill>
                <a:latin typeface="Times New Roman" pitchFamily="65" charset="-122"/>
                <a:ea typeface="宋体" pitchFamily="65" charset="-122"/>
              </a:rPr>
              <a:t>黑,有时则碎若游丝,残存在成年人身上所有的好奇心都变得功利而深奥,有的直接发展为知识</a:t>
            </a:r>
            <a:r>
              <a:t/>
            </a:r>
            <a:br/>
            <a:r>
              <a:rPr lang="zh-CN" altLang="en-US" sz="1530" kern="0" dirty="0" smtClean="0">
                <a:solidFill>
                  <a:srgbClr val="000000"/>
                </a:solidFill>
                <a:latin typeface="Times New Roman" pitchFamily="65" charset="-122"/>
                <a:ea typeface="宋体" pitchFamily="65" charset="-122"/>
              </a:rPr>
              <a:t>和技术。对人事纠缠的好奇心导致了历史哲学等等人文科学,对物的无限好奇导致了无数科</a:t>
            </a:r>
            <a:r>
              <a:t/>
            </a:r>
            <a:br/>
            <a:r>
              <a:rPr lang="zh-CN" altLang="en-US" sz="1530" kern="0" dirty="0" smtClean="0">
                <a:solidFill>
                  <a:srgbClr val="000000"/>
                </a:solidFill>
                <a:latin typeface="Times New Roman" pitchFamily="65" charset="-122"/>
                <a:ea typeface="宋体" pitchFamily="65" charset="-122"/>
              </a:rPr>
              <a:t>学学科和科技发明。而所谓的作家,他们的好奇心都化为了有用或无用的文字,被淘汰,或者被</a:t>
            </a:r>
            <a:r>
              <a:t/>
            </a:r>
            <a:br/>
            <a:r>
              <a:rPr lang="zh-CN" altLang="en-US" sz="1530" kern="0" dirty="0" smtClean="0">
                <a:solidFill>
                  <a:srgbClr val="000000"/>
                </a:solidFill>
                <a:latin typeface="Times New Roman" pitchFamily="65" charset="-122"/>
                <a:ea typeface="宋体" pitchFamily="65" charset="-122"/>
              </a:rPr>
              <a:t>挽留。这是一个与现代文明若即若离的族群,他们阅读,多半是出于对别人的好奇,他们创作,</a:t>
            </a:r>
            <a:endParaRPr lang="zh-CN" altLang="en-US"/>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多半是出于对自己的好奇。在好奇心方面,他们扮演的角色最幸运也最蹊跷,似乎同时拥有幸</a:t>
            </a:r>
            <a:r>
              <a:rPr dirty="0"/>
              <a:t/>
            </a:r>
            <a:br>
              <a:rPr dirty="0"/>
            </a:br>
            <a:r>
              <a:rPr lang="zh-CN" altLang="en-US" sz="1530" kern="0" dirty="0" smtClean="0">
                <a:solidFill>
                  <a:srgbClr val="000000"/>
                </a:solidFill>
                <a:latin typeface="Times New Roman" pitchFamily="65" charset="-122"/>
                <a:ea typeface="宋体" pitchFamily="65" charset="-122"/>
              </a:rPr>
              <a:t>运和不幸,他们的好奇心包罗万象,因为没有实用价值和具体方向而略显模糊,凭借一颗模糊的</a:t>
            </a:r>
            <a:r>
              <a:rPr dirty="0"/>
              <a:t/>
            </a:r>
            <a:br>
              <a:rPr dirty="0"/>
            </a:br>
            <a:r>
              <a:rPr lang="zh-CN" altLang="en-US" sz="1530" kern="0" dirty="0" smtClean="0">
                <a:solidFill>
                  <a:srgbClr val="000000"/>
                </a:solidFill>
                <a:latin typeface="Times New Roman" pitchFamily="65" charset="-122"/>
                <a:ea typeface="宋体" pitchFamily="65" charset="-122"/>
              </a:rPr>
              <a:t>好奇心,却要对现实世界做出最锋利的解剖和说明,因此这职业有时让我觉得是宿命,是挑战,</a:t>
            </a:r>
            <a:r>
              <a:rPr dirty="0"/>
              <a:t/>
            </a:r>
            <a:br>
              <a:rPr dirty="0"/>
            </a:br>
            <a:r>
              <a:rPr lang="zh-CN" altLang="en-US" sz="1530" kern="0" dirty="0" smtClean="0">
                <a:solidFill>
                  <a:srgbClr val="000000"/>
                </a:solidFill>
                <a:latin typeface="Times New Roman" pitchFamily="65" charset="-122"/>
                <a:ea typeface="宋体" pitchFamily="65" charset="-122"/>
              </a:rPr>
              <a:t>更是一个奇迹。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⑧一个奇迹般的职业是需要奇迹支撑的,我童年时期对奇迹的向往都维系在一只水缸上了,时</a:t>
            </a:r>
            <a:r>
              <a:rPr dirty="0"/>
              <a:t/>
            </a:r>
            <a:br>
              <a:rPr dirty="0"/>
            </a:br>
            <a:r>
              <a:rPr lang="zh-CN" altLang="en-US" sz="1530" kern="0" dirty="0" smtClean="0">
                <a:solidFill>
                  <a:srgbClr val="000000"/>
                </a:solidFill>
                <a:latin typeface="Times New Roman" pitchFamily="65" charset="-122"/>
                <a:ea typeface="宋体" pitchFamily="65" charset="-122"/>
              </a:rPr>
              <a:t>光流逝,带走了水缸,也带走了一部分奇迹。我从不喜欢过度美化童年的生活,也不愿意坐在回</a:t>
            </a:r>
            <a:r>
              <a:rPr dirty="0"/>
              <a:t/>
            </a:r>
            <a:br>
              <a:rPr dirty="0"/>
            </a:br>
            <a:r>
              <a:rPr lang="zh-CN" altLang="en-US" sz="1530" kern="0" dirty="0" smtClean="0">
                <a:solidFill>
                  <a:srgbClr val="000000"/>
                </a:solidFill>
                <a:latin typeface="Times New Roman" pitchFamily="65" charset="-122"/>
                <a:ea typeface="宋体" pitchFamily="65" charset="-122"/>
              </a:rPr>
              <a:t>忆的大树上卖弄</a:t>
            </a:r>
            <a:r>
              <a:rPr lang="zh-CN" altLang="en-US" sz="1530" u="sng" kern="0" dirty="0" smtClean="0">
                <a:solidFill>
                  <a:srgbClr val="000000"/>
                </a:solidFill>
                <a:latin typeface="Times New Roman" pitchFamily="65" charset="-122"/>
                <a:ea typeface="宋体" pitchFamily="65" charset="-122"/>
              </a:rPr>
              <a:t>泛滥</a:t>
            </a:r>
            <a:r>
              <a:rPr lang="zh-CN" altLang="en-US" sz="1530" kern="0" dirty="0" smtClean="0">
                <a:solidFill>
                  <a:srgbClr val="000000"/>
                </a:solidFill>
                <a:latin typeface="Times New Roman" pitchFamily="65" charset="-122"/>
                <a:ea typeface="宋体" pitchFamily="65" charset="-122"/>
              </a:rPr>
              <a:t>的情感,但我绝不忍心抛弃童年时代那水缸的记忆。这么多年来,我其实</a:t>
            </a:r>
            <a:r>
              <a:rPr dirty="0"/>
              <a:t/>
            </a:r>
            <a:br>
              <a:rPr dirty="0"/>
            </a:br>
            <a:r>
              <a:rPr lang="zh-CN" altLang="en-US" sz="1530" kern="0" dirty="0" smtClean="0">
                <a:solidFill>
                  <a:srgbClr val="000000"/>
                </a:solidFill>
                <a:latin typeface="Times New Roman" pitchFamily="65" charset="-122"/>
                <a:ea typeface="宋体" pitchFamily="65" charset="-122"/>
              </a:rPr>
              <a:t>一直在写作生活中重复那个揭开水缸的动作,谁知道这是等待的动作还是追求的动作呢?从一</a:t>
            </a:r>
            <a:r>
              <a:rPr dirty="0"/>
              <a:t/>
            </a:r>
            <a:br>
              <a:rPr dirty="0"/>
            </a:br>
            <a:r>
              <a:rPr lang="zh-CN" altLang="en-US" sz="1530" kern="0" dirty="0" smtClean="0">
                <a:solidFill>
                  <a:srgbClr val="000000"/>
                </a:solidFill>
                <a:latin typeface="Times New Roman" pitchFamily="65" charset="-122"/>
                <a:ea typeface="宋体" pitchFamily="65" charset="-122"/>
              </a:rPr>
              <a:t>只水缸看不见人生,却可以看见那只河蚌,从河蚌里看不见钻出蚌壳的仙女,却可以看见奇迹的</a:t>
            </a:r>
            <a:r>
              <a:rPr dirty="0"/>
              <a:t/>
            </a:r>
            <a:br>
              <a:rPr dirty="0"/>
            </a:br>
            <a:r>
              <a:rPr lang="zh-CN" altLang="en-US" sz="1530" kern="0" dirty="0" smtClean="0">
                <a:solidFill>
                  <a:srgbClr val="000000"/>
                </a:solidFill>
                <a:latin typeface="Times New Roman" pitchFamily="65" charset="-122"/>
                <a:ea typeface="宋体" pitchFamily="65" charset="-122"/>
              </a:rPr>
              <a:t>光芒。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(取材于苏童的同名散文)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1.下列对文中加点词语的解说 ,</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A.我们家的水缸</a:t>
            </a:r>
            <a:r>
              <a:rPr lang="zh-CN" altLang="en-US" sz="1530" u="sng" kern="0" dirty="0" smtClean="0">
                <a:solidFill>
                  <a:srgbClr val="000000"/>
                </a:solidFill>
                <a:latin typeface="Times New Roman" pitchFamily="65" charset="-122"/>
                <a:ea typeface="宋体" pitchFamily="65" charset="-122"/>
              </a:rPr>
              <a:t>雄踞</a:t>
            </a:r>
            <a:r>
              <a:rPr lang="zh-CN" altLang="en-US" sz="1530" kern="0" dirty="0" smtClean="0">
                <a:solidFill>
                  <a:srgbClr val="000000"/>
                </a:solidFill>
                <a:latin typeface="Times New Roman" pitchFamily="65" charset="-122"/>
                <a:ea typeface="宋体" pitchFamily="65" charset="-122"/>
              </a:rPr>
              <a:t>在厨房一角</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雄踞:颇有气势地蹲坐。</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B.一个虚妄而</a:t>
            </a:r>
            <a:r>
              <a:rPr lang="zh-CN" altLang="en-US" sz="1530" u="sng" kern="0" dirty="0" smtClean="0">
                <a:solidFill>
                  <a:srgbClr val="000000"/>
                </a:solidFill>
                <a:latin typeface="Times New Roman" pitchFamily="65" charset="-122"/>
                <a:ea typeface="宋体" pitchFamily="65" charset="-122"/>
              </a:rPr>
              <a:t>热烈</a:t>
            </a:r>
            <a:r>
              <a:rPr lang="zh-CN" altLang="en-US" sz="1530" kern="0" dirty="0" smtClean="0">
                <a:solidFill>
                  <a:srgbClr val="000000"/>
                </a:solidFill>
                <a:latin typeface="Times New Roman" pitchFamily="65" charset="-122"/>
                <a:ea typeface="宋体" pitchFamily="65" charset="-122"/>
              </a:rPr>
              <a:t>的梦想也展开了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热烈:热闹,眼花缭乱。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C.爬出来的时候已经是一个</a:t>
            </a:r>
            <a:r>
              <a:rPr lang="zh-CN" altLang="en-US" sz="1530" u="sng" kern="0" dirty="0" smtClean="0">
                <a:solidFill>
                  <a:srgbClr val="000000"/>
                </a:solidFill>
                <a:latin typeface="Times New Roman" pitchFamily="65" charset="-122"/>
                <a:ea typeface="宋体" pitchFamily="65" charset="-122"/>
              </a:rPr>
              <a:t>正规</a:t>
            </a:r>
            <a:r>
              <a:rPr lang="zh-CN" altLang="en-US" sz="1530" kern="0" dirty="0" smtClean="0">
                <a:solidFill>
                  <a:srgbClr val="000000"/>
                </a:solidFill>
                <a:latin typeface="Times New Roman" pitchFamily="65" charset="-122"/>
                <a:ea typeface="宋体" pitchFamily="65" charset="-122"/>
              </a:rPr>
              <a:t>仙女的模样了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正规:与想象的标准吻合。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D.卖弄</a:t>
            </a:r>
            <a:r>
              <a:rPr lang="zh-CN" altLang="en-US" sz="1530" u="sng" kern="0" dirty="0" smtClean="0">
                <a:solidFill>
                  <a:srgbClr val="000000"/>
                </a:solidFill>
                <a:latin typeface="Times New Roman" pitchFamily="65" charset="-122"/>
                <a:ea typeface="宋体" pitchFamily="65" charset="-122"/>
              </a:rPr>
              <a:t>泛滥</a:t>
            </a:r>
            <a:r>
              <a:rPr lang="zh-CN" altLang="en-US" sz="1530" kern="0" dirty="0" smtClean="0">
                <a:solidFill>
                  <a:srgbClr val="000000"/>
                </a:solidFill>
                <a:latin typeface="Times New Roman" pitchFamily="65" charset="-122"/>
                <a:ea typeface="宋体" pitchFamily="65" charset="-122"/>
              </a:rPr>
              <a:t>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泛滥:过度,不加节制。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2.下列对文章内容的理解,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A.文章第②段把水缸比作“傲慢的家庭成员”,形象地写出了在孩子眼里水缸是家里一个了</a:t>
            </a:r>
            <a:r>
              <a:rPr dirty="0"/>
              <a:t/>
            </a:r>
            <a:br>
              <a:rPr dirty="0"/>
            </a:br>
            <a:r>
              <a:rPr lang="zh-CN" altLang="en-US" sz="1530" kern="0" dirty="0" smtClean="0">
                <a:solidFill>
                  <a:srgbClr val="000000"/>
                </a:solidFill>
                <a:latin typeface="Times New Roman" pitchFamily="65" charset="-122"/>
                <a:ea typeface="宋体" pitchFamily="65" charset="-122"/>
              </a:rPr>
              <a:t>不起的重要角色。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B.文章第⑤段中“聪明面孔笨肚肠”写出了大人对“我”行为的嗔怪,反映了成人对孩子纯</a:t>
            </a:r>
            <a:r>
              <a:rPr dirty="0"/>
              <a:t/>
            </a:r>
            <a:br>
              <a:rPr dirty="0"/>
            </a:br>
            <a:r>
              <a:rPr lang="zh-CN" altLang="en-US" sz="1530" kern="0" dirty="0" smtClean="0">
                <a:solidFill>
                  <a:srgbClr val="000000"/>
                </a:solidFill>
                <a:latin typeface="Times New Roman" pitchFamily="65" charset="-122"/>
                <a:ea typeface="宋体" pitchFamily="65" charset="-122"/>
              </a:rPr>
              <a:t>真心理的不理解。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第⑦段承接上文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从对童年生活和梦想的感悟转向对成人好奇心的议论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最后揭示了好奇心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与文学创作的关系。</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D.</a:t>
            </a:r>
            <a:r>
              <a:rPr lang="zh-CN" altLang="en-US" sz="1530" kern="0" dirty="0" smtClean="0">
                <a:solidFill>
                  <a:srgbClr val="000000"/>
                </a:solidFill>
                <a:latin typeface="Times New Roman" pitchFamily="65" charset="-122"/>
                <a:ea typeface="宋体" pitchFamily="65" charset="-122"/>
              </a:rPr>
              <a:t>作者很怀念过去一无所有的生活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因为简陋贫困的物质生活是一种特别的恩赐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只有这样的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生活才能刺激想象。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3.文章第④段对河蚌仙女梦想的描述与第③段的童话故事相比有什么不同?这样写有什么作</a:t>
            </a:r>
            <a:r>
              <a:rPr dirty="0"/>
              <a:t/>
            </a:r>
            <a:br>
              <a:rPr dirty="0"/>
            </a:br>
            <a:r>
              <a:rPr lang="zh-CN" altLang="en-US" sz="1530" kern="0" dirty="0" smtClean="0">
                <a:solidFill>
                  <a:srgbClr val="000000"/>
                </a:solidFill>
                <a:latin typeface="Times New Roman" pitchFamily="65" charset="-122"/>
                <a:ea typeface="宋体" pitchFamily="65" charset="-122"/>
              </a:rPr>
              <a:t>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4.本文题目“水缸里的文学”意蕴丰富,综观全文,你如何理解其中的寓意?以此为题有怎样的</a:t>
            </a:r>
            <a:r>
              <a:rPr dirty="0"/>
              <a:t/>
            </a:r>
            <a:br>
              <a:rPr dirty="0"/>
            </a:br>
            <a:r>
              <a:rPr lang="zh-CN" altLang="en-US" sz="1530" kern="0" dirty="0" smtClean="0">
                <a:solidFill>
                  <a:srgbClr val="000000"/>
                </a:solidFill>
                <a:latin typeface="Times New Roman" pitchFamily="65" charset="-122"/>
                <a:ea typeface="宋体" pitchFamily="65" charset="-122"/>
              </a:rPr>
              <a:t>表达效果?(6分)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5.作者说:“凝视水缸是我最早的阅读方式,也是我至今最怀念的阅读方式。”实际上,像这样</a:t>
            </a:r>
            <a:r>
              <a:rPr dirty="0"/>
              <a:t/>
            </a:r>
            <a:br>
              <a:rPr dirty="0"/>
            </a:br>
            <a:r>
              <a:rPr lang="zh-CN" altLang="en-US" sz="1530" kern="0" dirty="0" smtClean="0">
                <a:solidFill>
                  <a:srgbClr val="000000"/>
                </a:solidFill>
                <a:latin typeface="Times New Roman" pitchFamily="65" charset="-122"/>
                <a:ea typeface="宋体" pitchFamily="65" charset="-122"/>
              </a:rPr>
              <a:t>非书本的“阅读”在生活中多种多样。结合你的经历,谈谈你对这类“阅读”的体会。要求:</a:t>
            </a:r>
            <a:r>
              <a:rPr dirty="0"/>
              <a:t/>
            </a:r>
            <a:br>
              <a:rPr dirty="0"/>
            </a:br>
            <a:r>
              <a:rPr lang="zh-CN" altLang="en-US" sz="1530" kern="0" dirty="0" smtClean="0">
                <a:solidFill>
                  <a:srgbClr val="000000"/>
                </a:solidFill>
                <a:latin typeface="Times New Roman" pitchFamily="65" charset="-122"/>
                <a:ea typeface="宋体" pitchFamily="65" charset="-122"/>
              </a:rPr>
              <a:t>写出具体的“阅读”对象以及获得的体验和感悟。(6分)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我们还养了金鱼,每当和顾客讨价还价相持不下时,我们就请他们看金鱼。这样的精灵实在是</a:t>
            </a:r>
            <a:r>
              <a:t/>
            </a:r>
            <a:br/>
            <a:r>
              <a:rPr lang="zh-CN" altLang="en-US" sz="1530" kern="0" dirty="0" smtClean="0">
                <a:solidFill>
                  <a:srgbClr val="000000"/>
                </a:solidFill>
                <a:latin typeface="Times New Roman" pitchFamily="65" charset="-122"/>
                <a:ea typeface="宋体" pitchFamily="65" charset="-122"/>
              </a:rPr>
              <a:t>这偏远荒寒地带最不可思议的尤物——清洁的水和清洁的美艳在清洁的玻璃缸里曼妙地闪</a:t>
            </a:r>
            <a:r>
              <a:t/>
            </a:r>
            <a:br/>
            <a:r>
              <a:rPr lang="zh-CN" altLang="en-US" sz="1530" kern="0" dirty="0" smtClean="0">
                <a:solidFill>
                  <a:srgbClr val="000000"/>
                </a:solidFill>
                <a:latin typeface="Times New Roman" pitchFamily="65" charset="-122"/>
                <a:ea typeface="宋体" pitchFamily="65" charset="-122"/>
              </a:rPr>
              <a:t>动,透明的尾翼和双鳍缓缓在水中张开、收拢,携着音乐一般</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这样,等他们回过神来,再谈价钱,口气往往会软下去许多。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当地男人们很少进店。最固执的是一些老头儿,偶尔来一次,取了衣服却死活不愿试穿,即使试</a:t>
            </a:r>
            <a:r>
              <a:t/>
            </a:r>
            <a:br/>
            <a:r>
              <a:rPr lang="zh-CN" altLang="en-US" sz="1530" kern="0" dirty="0" smtClean="0">
                <a:solidFill>
                  <a:srgbClr val="000000"/>
                </a:solidFill>
                <a:latin typeface="Times New Roman" pitchFamily="65" charset="-122"/>
                <a:ea typeface="宋体" pitchFamily="65" charset="-122"/>
              </a:rPr>
              <a:t>了也死活不肯照镜子,你开玩笑地拽着他往镜子跟前拖,让他亲眼看一看这身衣服多“拍兹”</a:t>
            </a:r>
            <a:r>
              <a:t/>
            </a:r>
            <a:br/>
            <a:r>
              <a:rPr lang="zh-CN" altLang="en-US" sz="1530" kern="0" dirty="0" smtClean="0">
                <a:solidFill>
                  <a:srgbClr val="000000"/>
                </a:solidFill>
                <a:latin typeface="Times New Roman" pitchFamily="65" charset="-122"/>
                <a:ea typeface="宋体" pitchFamily="65" charset="-122"/>
              </a:rPr>
              <a:t>(漂亮),可越这样他越害羞,双手死死捂着脸,快要哭出来似的。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女人们就热闹多了,三三两两,不做衣服也时常过来瞅一瞅,看我们有没有进新的布料。如果有</a:t>
            </a:r>
            <a:r>
              <a:t/>
            </a:r>
            <a:br/>
            <a:r>
              <a:rPr lang="zh-CN" altLang="en-US" sz="1530" kern="0" dirty="0" smtClean="0">
                <a:solidFill>
                  <a:srgbClr val="000000"/>
                </a:solidFill>
                <a:latin typeface="Times New Roman" pitchFamily="65" charset="-122"/>
                <a:ea typeface="宋体" pitchFamily="65" charset="-122"/>
              </a:rPr>
              <a:t>了中意的一块布,未来三个月就一边努力攒钱,一边再三提醒我们,一定要给她留一块够做一条</a:t>
            </a:r>
            <a:r>
              <a:t/>
            </a:r>
            <a:br/>
            <a:r>
              <a:rPr lang="zh-CN" altLang="en-US" sz="1530" kern="0" dirty="0" smtClean="0">
                <a:solidFill>
                  <a:srgbClr val="000000"/>
                </a:solidFill>
                <a:latin typeface="Times New Roman" pitchFamily="65" charset="-122"/>
                <a:ea typeface="宋体" pitchFamily="65" charset="-122"/>
              </a:rPr>
              <a:t>裙子的。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库尔马罕的儿媳妇也来做裙子了,她的婆婆拎只编织袋跟在后面。量完尺寸我们让她先付订</a:t>
            </a:r>
            <a:r>
              <a:t/>
            </a:r>
            <a:br/>
            <a:r>
              <a:rPr lang="zh-CN" altLang="en-US" sz="1530" kern="0" dirty="0" smtClean="0">
                <a:solidFill>
                  <a:srgbClr val="000000"/>
                </a:solidFill>
                <a:latin typeface="Times New Roman" pitchFamily="65" charset="-122"/>
                <a:ea typeface="宋体" pitchFamily="65" charset="-122"/>
              </a:rPr>
              <a:t>金,这个漂亮女人二话不说,从婆婆拎着的袋子里抓出三只鸡来——“三只鸡嘛,换条裙子,够</a:t>
            </a:r>
            <a:r>
              <a:t/>
            </a:r>
            <a:br/>
            <a:r>
              <a:rPr lang="zh-CN" altLang="en-US" sz="1530" kern="0" dirty="0" smtClean="0">
                <a:solidFill>
                  <a:srgbClr val="000000"/>
                </a:solidFill>
                <a:latin typeface="Times New Roman" pitchFamily="65" charset="-122"/>
                <a:ea typeface="宋体" pitchFamily="65" charset="-122"/>
              </a:rPr>
              <a:t>不够?”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她订的是我们最新进的晃着金色碎点的布料,这块布料一挂出来,村子里几乎所有的年轻媳妇</a:t>
            </a:r>
            <a:endParaRPr lang="zh-CN" altLang="en-US"/>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34253"/>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热烈:充满热情的,强烈的,极具诗意的。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分析词语含义“三联法”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一联前后语句,“词不离句”;二联文章主题和情感态度,分析具有深层含义或特定意义的词</a:t>
            </a:r>
            <a:r>
              <a:rPr dirty="0"/>
              <a:t/>
            </a:r>
            <a:br>
              <a:rPr dirty="0"/>
            </a:br>
            <a:r>
              <a:rPr lang="zh-CN" altLang="en-US" sz="1530" kern="0" dirty="0" smtClean="0">
                <a:solidFill>
                  <a:srgbClr val="000000"/>
                </a:solidFill>
                <a:latin typeface="Times New Roman" pitchFamily="65" charset="-122"/>
                <a:ea typeface="宋体" pitchFamily="65" charset="-122"/>
              </a:rPr>
              <a:t>语;三联写作背景和写作意图。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“简陋贫困的物质生活是一种特别的恩赐”错误,结合文中“因为一无所有,所</a:t>
            </a:r>
            <a:r>
              <a:rPr dirty="0"/>
              <a:t/>
            </a:r>
            <a:br>
              <a:rPr dirty="0"/>
            </a:br>
            <a:r>
              <a:rPr lang="zh-CN" altLang="en-US" sz="1530" kern="0" dirty="0" smtClean="0">
                <a:solidFill>
                  <a:srgbClr val="000000"/>
                </a:solidFill>
                <a:latin typeface="Times New Roman" pitchFamily="65" charset="-122"/>
                <a:ea typeface="宋体" pitchFamily="65" charset="-122"/>
              </a:rPr>
              <a:t>以我们格外好奇”可知,“恩赐”是指“我”的“好奇心”;且“只有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”的表述过</a:t>
            </a:r>
            <a:r>
              <a:rPr dirty="0"/>
              <a:t/>
            </a:r>
            <a:br>
              <a:rPr dirty="0"/>
            </a:br>
            <a:r>
              <a:rPr lang="zh-CN" altLang="en-US" sz="1530" kern="0" dirty="0" smtClean="0">
                <a:solidFill>
                  <a:srgbClr val="000000"/>
                </a:solidFill>
                <a:latin typeface="Times New Roman" pitchFamily="65" charset="-122"/>
                <a:ea typeface="宋体" pitchFamily="65" charset="-122"/>
              </a:rPr>
              <a:t>于绝对。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分析散文句子含意“四关注”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①关注前后语境;②关注关键词语;③关注文章主旨;④关注语言风格。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(要点)不同:①在细节的描述上更加具体,如细致地描写了仙女钻出蚌壳由小变大的</a:t>
            </a:r>
            <a:r>
              <a:rPr dirty="0"/>
              <a:t/>
            </a:r>
            <a:br>
              <a:rPr dirty="0"/>
            </a:br>
            <a:r>
              <a:rPr lang="zh-CN" altLang="en-US" sz="1530" kern="0" dirty="0" smtClean="0">
                <a:solidFill>
                  <a:srgbClr val="000000"/>
                </a:solidFill>
                <a:latin typeface="Times New Roman" pitchFamily="65" charset="-122"/>
                <a:ea typeface="宋体" pitchFamily="65" charset="-122"/>
              </a:rPr>
              <a:t>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②有强烈的主观色彩,如仙女带来的各种美味佳肴与孩子的喜好有直接关系。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③故事的场景与孩子的生活场景结合在一起,如奔向自己家里的八仙桌,往来于桌子与水缸之间。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作用:①突出了河蚌仙女故事对“我”的重要意义。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②表现出儿童丰富而生动的想象力,反映了在物质匮乏的生活条件下儿童的独特心理。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第③段站在大人的角度叙述河蚌仙女的故事,第④段站在孩子的角度,想象仙女从水缸</a:t>
            </a:r>
            <a:r>
              <a:rPr dirty="0"/>
              <a:t/>
            </a:r>
            <a:br>
              <a:rPr dirty="0"/>
            </a:br>
            <a:r>
              <a:rPr lang="zh-CN" altLang="en-US" sz="1530" kern="0" dirty="0" smtClean="0">
                <a:solidFill>
                  <a:srgbClr val="000000"/>
                </a:solidFill>
                <a:latin typeface="Times New Roman" pitchFamily="65" charset="-122"/>
                <a:ea typeface="宋体" pitchFamily="65" charset="-122"/>
              </a:rPr>
              <a:t>里出来,增加了更多细节描写,尤其是仙女搬出的菜肴竟是根据童年的“我”的喜好而定的,这</a:t>
            </a:r>
            <a:r>
              <a:rPr dirty="0"/>
              <a:t/>
            </a:r>
            <a:br>
              <a:rPr dirty="0"/>
            </a:br>
            <a:r>
              <a:rPr lang="zh-CN" altLang="en-US" sz="1530" kern="0" dirty="0" smtClean="0">
                <a:solidFill>
                  <a:srgbClr val="000000"/>
                </a:solidFill>
                <a:latin typeface="Times New Roman" pitchFamily="65" charset="-122"/>
                <a:ea typeface="宋体" pitchFamily="65" charset="-122"/>
              </a:rPr>
              <a:t>就表现了“我”童年时的独特心理和丰富想象力。这是第⑤段“凝视水缸是我最早的阅读</a:t>
            </a:r>
            <a:r>
              <a:rPr dirty="0"/>
              <a:t/>
            </a:r>
            <a:br>
              <a:rPr dirty="0"/>
            </a:br>
            <a:r>
              <a:rPr lang="zh-CN" altLang="en-US" sz="1530" kern="0" dirty="0" smtClean="0">
                <a:solidFill>
                  <a:srgbClr val="000000"/>
                </a:solidFill>
                <a:latin typeface="Times New Roman" pitchFamily="65" charset="-122"/>
                <a:ea typeface="宋体" pitchFamily="65" charset="-122"/>
              </a:rPr>
              <a:t>方式”的依据,也为后文“我”把河蚌放在水缸里这个情节作铺垫,是全文的核心事件,借此也</a:t>
            </a:r>
            <a:r>
              <a:rPr dirty="0"/>
              <a:t/>
            </a:r>
            <a:br>
              <a:rPr dirty="0"/>
            </a:br>
            <a:r>
              <a:rPr lang="zh-CN" altLang="en-US" sz="1530" kern="0" dirty="0" smtClean="0">
                <a:solidFill>
                  <a:srgbClr val="000000"/>
                </a:solidFill>
                <a:latin typeface="Times New Roman" pitchFamily="65" charset="-122"/>
                <a:ea typeface="宋体" pitchFamily="65" charset="-122"/>
              </a:rPr>
              <a:t>引发了作者的感悟,点明了“童年生活的好奇心”是“我”创作的源泉。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文本内容的概括分析“四关注”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①关注写作对象和事件。②关注表达技巧和效果。③关注结构作用。④关注文章主旨。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(要点)寓意:①“我”的文学梦是从对水缸里的河蚌仙女的想象中萌发的。水缸是</a:t>
            </a:r>
            <a:r>
              <a:rPr dirty="0"/>
              <a:t/>
            </a:r>
            <a:br>
              <a:rPr dirty="0"/>
            </a:br>
            <a:r>
              <a:rPr lang="zh-CN" altLang="en-US" sz="1530" kern="0" dirty="0" smtClean="0">
                <a:solidFill>
                  <a:srgbClr val="000000"/>
                </a:solidFill>
                <a:latin typeface="Times New Roman" pitchFamily="65" charset="-122"/>
                <a:ea typeface="宋体" pitchFamily="65" charset="-122"/>
              </a:rPr>
              <a:t>“我”童年时代精神世界的寄托,可以让“我”的梦想在其中畅游。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②水缸的记忆伴随着“我”,是“我”文学创作的源泉及动力,“水缸”成为“我”不断探索</a:t>
            </a:r>
            <a:r>
              <a:rPr dirty="0"/>
              <a:t/>
            </a:r>
            <a:br>
              <a:rPr dirty="0"/>
            </a:br>
            <a:r>
              <a:rPr lang="zh-CN" altLang="en-US" sz="1530" kern="0" dirty="0" smtClean="0">
                <a:solidFill>
                  <a:srgbClr val="000000"/>
                </a:solidFill>
                <a:latin typeface="Times New Roman" pitchFamily="65" charset="-122"/>
                <a:ea typeface="宋体" pitchFamily="65" charset="-122"/>
              </a:rPr>
              <a:t>和创造的文学世界的象征。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效果:①既形象又别致,激发读者的阅读兴趣;②虚实结合,凸显主题。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围绕水缸发生的故事,引出了关于河蚌的故事,激发了作者诗意的想象。凝视水缸是那</a:t>
            </a:r>
            <a:r>
              <a:rPr dirty="0"/>
              <a:t/>
            </a:r>
            <a:br>
              <a:rPr dirty="0"/>
            </a:br>
            <a:r>
              <a:rPr lang="zh-CN" altLang="en-US" sz="1530" kern="0" dirty="0" smtClean="0">
                <a:solidFill>
                  <a:srgbClr val="000000"/>
                </a:solidFill>
                <a:latin typeface="Times New Roman" pitchFamily="65" charset="-122"/>
                <a:ea typeface="宋体" pitchFamily="65" charset="-122"/>
              </a:rPr>
              <a:t>个物质匮乏时代作者最主要的生活乐趣和体悟世界的方式。作为作者童年时期认识世界、</a:t>
            </a:r>
            <a:r>
              <a:rPr dirty="0"/>
              <a:t/>
            </a:r>
            <a:br>
              <a:rPr dirty="0"/>
            </a:br>
            <a:r>
              <a:rPr lang="zh-CN" altLang="en-US" sz="1530" kern="0" dirty="0" smtClean="0">
                <a:solidFill>
                  <a:srgbClr val="000000"/>
                </a:solidFill>
                <a:latin typeface="Times New Roman" pitchFamily="65" charset="-122"/>
                <a:ea typeface="宋体" pitchFamily="65" charset="-122"/>
              </a:rPr>
              <a:t>萌发文学创作梦想的主要对象,水缸保留了作者的好奇心,从而使作者迸发出奇迹般的创作能</a:t>
            </a:r>
            <a:r>
              <a:rPr dirty="0"/>
              <a:t/>
            </a:r>
            <a:br>
              <a:rPr dirty="0"/>
            </a:br>
            <a:r>
              <a:rPr lang="zh-CN" altLang="en-US" sz="1530" kern="0" dirty="0" smtClean="0">
                <a:solidFill>
                  <a:srgbClr val="000000"/>
                </a:solidFill>
                <a:latin typeface="Times New Roman" pitchFamily="65" charset="-122"/>
                <a:ea typeface="宋体" pitchFamily="65" charset="-122"/>
              </a:rPr>
              <a:t>力。表达效果从读者角度看,“水缸是盛水的,能有什么文学?”引发读者阅读兴趣;从主题阐</a:t>
            </a:r>
            <a:r>
              <a:rPr dirty="0"/>
              <a:t/>
            </a:r>
            <a:br>
              <a:rPr dirty="0"/>
            </a:br>
            <a:r>
              <a:rPr lang="zh-CN" altLang="en-US" sz="1530" kern="0" dirty="0" smtClean="0">
                <a:solidFill>
                  <a:srgbClr val="000000"/>
                </a:solidFill>
                <a:latin typeface="Times New Roman" pitchFamily="65" charset="-122"/>
                <a:ea typeface="宋体" pitchFamily="65" charset="-122"/>
              </a:rPr>
              <a:t>述角度看,水缸、水、河蚌都是实写,仙女故事是虚写,钻出蚌壳的仙女象征着作者对文学创作</a:t>
            </a:r>
            <a:r>
              <a:rPr dirty="0"/>
              <a:t/>
            </a:r>
            <a:br>
              <a:rPr dirty="0"/>
            </a:br>
            <a:r>
              <a:rPr lang="zh-CN" altLang="en-US" sz="1530" kern="0" dirty="0" smtClean="0">
                <a:solidFill>
                  <a:srgbClr val="000000"/>
                </a:solidFill>
                <a:latin typeface="Times New Roman" pitchFamily="65" charset="-122"/>
                <a:ea typeface="宋体" pitchFamily="65" charset="-122"/>
              </a:rPr>
              <a:t>奇迹的向往。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文章标题分析“四角度”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第一,标题含义,标题自身的表层含义和在文中的含义,包括引申义、比喻义和象征义;第二,概</a:t>
            </a:r>
            <a:r>
              <a:rPr dirty="0"/>
              <a:t/>
            </a:r>
            <a:br>
              <a:rPr dirty="0"/>
            </a:br>
            <a:r>
              <a:rPr lang="zh-CN" altLang="en-US" sz="1530" kern="0" dirty="0" smtClean="0">
                <a:solidFill>
                  <a:srgbClr val="000000"/>
                </a:solidFill>
                <a:latin typeface="Times New Roman" pitchFamily="65" charset="-122"/>
                <a:ea typeface="宋体" pitchFamily="65" charset="-122"/>
              </a:rPr>
              <a:t>括文本内容,有的标题直接点出了文本内容,有的标题是偏正短语,要揣摩分析修饰语、限制语</a:t>
            </a:r>
            <a:r>
              <a:rPr dirty="0"/>
              <a:t/>
            </a:r>
            <a:br>
              <a:rPr dirty="0"/>
            </a:br>
            <a:r>
              <a:rPr lang="zh-CN" altLang="en-US" sz="1530" kern="0" dirty="0" smtClean="0">
                <a:solidFill>
                  <a:srgbClr val="000000"/>
                </a:solidFill>
                <a:latin typeface="Times New Roman" pitchFamily="65" charset="-122"/>
                <a:ea typeface="宋体" pitchFamily="65" charset="-122"/>
              </a:rPr>
              <a:t>在文中的含义;第三,情感主旨,标题往往直接或间接地包含作者的思想感情和态度;第四,结构</a:t>
            </a:r>
            <a:r>
              <a:rPr dirty="0"/>
              <a:t/>
            </a:r>
            <a:br>
              <a:rPr dirty="0"/>
            </a:br>
            <a:r>
              <a:rPr lang="zh-CN" altLang="en-US" sz="1530" kern="0" dirty="0" smtClean="0">
                <a:solidFill>
                  <a:srgbClr val="000000"/>
                </a:solidFill>
                <a:latin typeface="Times New Roman" pitchFamily="65" charset="-122"/>
                <a:ea typeface="宋体" pitchFamily="65" charset="-122"/>
              </a:rPr>
              <a:t>思路,有的标题是线索,有的是写作对象。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示例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抚摸村头残碑上面的图案和文字是我最早的阅读方式。在我有记忆的童年时</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光里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残碑对我有一种神奇的吸引力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不仅是因为残碑表面光滑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还因为刻写在石头上的图案和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文字的线条优美。这些那时一个都不认识的文字和看上去像荷花的图案,让我上学后对所有</a:t>
            </a:r>
            <a:r>
              <a:rPr dirty="0"/>
              <a:t/>
            </a:r>
            <a:br>
              <a:rPr dirty="0"/>
            </a:br>
            <a:r>
              <a:rPr lang="zh-CN" altLang="en-US" sz="1530" kern="0" dirty="0" smtClean="0">
                <a:solidFill>
                  <a:srgbClr val="000000"/>
                </a:solidFill>
                <a:latin typeface="Times New Roman" pitchFamily="65" charset="-122"/>
                <a:ea typeface="宋体" pitchFamily="65" charset="-122"/>
              </a:rPr>
              <a:t>的印刷体都有一种莫名的亲切感。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本题为阅读延伸、探究问题,答案应包括两方面内容:具体的阅读对象和获得的体验、</a:t>
            </a:r>
            <a:r>
              <a:rPr dirty="0"/>
              <a:t/>
            </a:r>
            <a:br>
              <a:rPr dirty="0"/>
            </a:br>
            <a:r>
              <a:rPr lang="zh-CN" altLang="en-US" sz="1530" kern="0" dirty="0" smtClean="0">
                <a:solidFill>
                  <a:srgbClr val="000000"/>
                </a:solidFill>
                <a:latin typeface="Times New Roman" pitchFamily="65" charset="-122"/>
                <a:ea typeface="宋体" pitchFamily="65" charset="-122"/>
              </a:rPr>
              <a:t>感悟。对象应属于非书本阅读,如旅游所见、生活中的幸福或挫折等。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阅读延伸探究“三方法”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第一,对文本内容准确把握,包括写作对象、主旨、思想感情、表现手法等;第二,延伸出的对</a:t>
            </a:r>
            <a:r>
              <a:rPr dirty="0"/>
              <a:t/>
            </a:r>
            <a:br>
              <a:rPr dirty="0"/>
            </a:br>
            <a:r>
              <a:rPr lang="zh-CN" altLang="en-US" sz="1530" kern="0" dirty="0" smtClean="0">
                <a:solidFill>
                  <a:srgbClr val="000000"/>
                </a:solidFill>
                <a:latin typeface="Times New Roman" pitchFamily="65" charset="-122"/>
                <a:ea typeface="宋体" pitchFamily="65" charset="-122"/>
              </a:rPr>
              <a:t>象特征要与文本要求保持一致;第三,要有丰富的生活实践、社会现象的积累。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三、(2018浙江,10—13,20分)阅读下面的文字,完成1—4题。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汴京的星河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叶文玲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孩提时,我有许多美丽的憧憬,天真的梦。那时,我最喜欢看天上的星河。夏夜仰望那缀满星星</a:t>
            </a:r>
            <a:r>
              <a:t/>
            </a:r>
            <a:br/>
            <a:r>
              <a:rPr lang="zh-CN" altLang="en-US" sz="1530" kern="0" dirty="0" smtClean="0">
                <a:solidFill>
                  <a:srgbClr val="000000"/>
                </a:solidFill>
                <a:latin typeface="Times New Roman" pitchFamily="65" charset="-122"/>
                <a:ea typeface="宋体" pitchFamily="65" charset="-122"/>
              </a:rPr>
              <a:t>的夜空,我会几个小时地坐着发痴,小脑瓜里整个儿盘旋着关于星星月亮的种种神话传说。于</a:t>
            </a:r>
            <a:r>
              <a:t/>
            </a:r>
            <a:br/>
            <a:r>
              <a:rPr lang="zh-CN" altLang="en-US" sz="1530" kern="0" dirty="0" smtClean="0">
                <a:solidFill>
                  <a:srgbClr val="000000"/>
                </a:solidFill>
                <a:latin typeface="Times New Roman" pitchFamily="65" charset="-122"/>
                <a:ea typeface="宋体" pitchFamily="65" charset="-122"/>
              </a:rPr>
              <a:t>是,我总相信月宫里有嫦娥,早晚有一天会从那影影绰绰的桂花树下飘飘走出,而那璀璨的星星</a:t>
            </a:r>
            <a:r>
              <a:t/>
            </a:r>
            <a:br/>
            <a:r>
              <a:rPr lang="zh-CN" altLang="en-US" sz="1530" kern="0" dirty="0" smtClean="0">
                <a:solidFill>
                  <a:srgbClr val="000000"/>
                </a:solidFill>
                <a:latin typeface="Times New Roman" pitchFamily="65" charset="-122"/>
                <a:ea typeface="宋体" pitchFamily="65" charset="-122"/>
              </a:rPr>
              <a:t>呢,一定是那些调皮的小仙女随意抛洒的宝石珠贝。我很想什么时候飞上天去,抓住天幕的一</a:t>
            </a:r>
            <a:r>
              <a:t/>
            </a:r>
            <a:br/>
            <a:r>
              <a:rPr lang="zh-CN" altLang="en-US" sz="1530" kern="0" dirty="0" smtClean="0">
                <a:solidFill>
                  <a:srgbClr val="000000"/>
                </a:solidFill>
                <a:latin typeface="Times New Roman" pitchFamily="65" charset="-122"/>
                <a:ea typeface="宋体" pitchFamily="65" charset="-122"/>
              </a:rPr>
              <a:t>角轻轻一抖,让这些明亮得耀眼的珠宝纷纷落下来,穿过云端,落到人间。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傻念头想过万万千,我却从不以为可笑,倒觉得这些记忆,永远像蜜汁一样醇甜。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大概就因为这颗未泯的童心吧,一些别人认为是不算稀奇的事,在我,却总要兴奋地大喊大叫。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现在,我就又想叫喊了:最近,我真的看见了天上落下的星河——那明亮得耀眼的珠宝。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那是在汴京——开封。这个赫赫有名的宋代京都汴梁城,果真又一次牵下了天上的星河,让无</a:t>
            </a:r>
            <a:r>
              <a:t/>
            </a:r>
            <a:br/>
            <a:r>
              <a:rPr lang="zh-CN" altLang="en-US" sz="1530" kern="0" dirty="0" smtClean="0">
                <a:solidFill>
                  <a:srgbClr val="000000"/>
                </a:solidFill>
                <a:latin typeface="Times New Roman" pitchFamily="65" charset="-122"/>
                <a:ea typeface="宋体" pitchFamily="65" charset="-122"/>
              </a:rPr>
              <a:t>数次揣想过《东京梦华录》笔下灯宵月夕的我,</a:t>
            </a:r>
            <a:r>
              <a:rPr lang="zh-CN" altLang="en-US" sz="1530" u="sng" kern="0" dirty="0" smtClean="0">
                <a:solidFill>
                  <a:srgbClr val="000000"/>
                </a:solidFill>
                <a:latin typeface="Times New Roman" pitchFamily="65" charset="-122"/>
                <a:ea typeface="宋体" pitchFamily="65" charset="-122"/>
              </a:rPr>
              <a:t>感到如此新奇和庆幸</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素享盛誉的汴京,果不负人愿。在月华皎皎的元宵节,它再次以花光满路千门如昼的姿颜,呈现</a:t>
            </a:r>
            <a:endParaRPr lang="zh-CN" altLang="en-US"/>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了它非同寻常的辉煌。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非是我这个初来乍到的外来客言辞夸大,我总觉得在汴京看灯会,别有一番意趣,在灯会中看汴</a:t>
            </a:r>
            <a:r>
              <a:t/>
            </a:r>
            <a:br/>
            <a:r>
              <a:rPr lang="zh-CN" altLang="en-US" sz="1530" kern="0" dirty="0" smtClean="0">
                <a:solidFill>
                  <a:srgbClr val="000000"/>
                </a:solidFill>
                <a:latin typeface="Times New Roman" pitchFamily="65" charset="-122"/>
                <a:ea typeface="宋体" pitchFamily="65" charset="-122"/>
              </a:rPr>
              <a:t>京,别有一番别处难以得见的古城神韵和京都风光。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这种新奇有趣的感觉缘何而来?是因了那些盏灯,也因了那看灯的人,也因了那挂灯的街。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先说那街。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汴京的街,古今相映成趣,一片繁荣。路这厢,高高耸立起一幢幢现代化大楼;路那厢,则一色是</a:t>
            </a:r>
            <a:r>
              <a:t/>
            </a:r>
            <a:br/>
            <a:r>
              <a:rPr lang="zh-CN" altLang="en-US" sz="1530" kern="0" dirty="0" smtClean="0">
                <a:solidFill>
                  <a:srgbClr val="000000"/>
                </a:solidFill>
                <a:latin typeface="Times New Roman" pitchFamily="65" charset="-122"/>
                <a:ea typeface="宋体" pitchFamily="65" charset="-122"/>
              </a:rPr>
              <a:t>明清风味的木柱木门木栅,特别是那雕镂朱漆的木窗棂,很能教人想起白话小说中所写的布衣</a:t>
            </a:r>
            <a:r>
              <a:t/>
            </a:r>
            <a:br/>
            <a:r>
              <a:rPr lang="zh-CN" altLang="en-US" sz="1530" kern="0" dirty="0" smtClean="0">
                <a:solidFill>
                  <a:srgbClr val="000000"/>
                </a:solidFill>
                <a:latin typeface="Times New Roman" pitchFamily="65" charset="-122"/>
                <a:ea typeface="宋体" pitchFamily="65" charset="-122"/>
              </a:rPr>
              <a:t>小帽的“市井人家”。甚至连门口那长垂的竹帘一动,你都会蓦然一惊:是要走出一位肩搭长</a:t>
            </a:r>
            <a:r>
              <a:t/>
            </a:r>
            <a:br/>
            <a:r>
              <a:rPr lang="zh-CN" altLang="en-US" sz="1530" kern="0" dirty="0" smtClean="0">
                <a:solidFill>
                  <a:srgbClr val="000000"/>
                </a:solidFill>
                <a:latin typeface="Times New Roman" pitchFamily="65" charset="-122"/>
                <a:ea typeface="宋体" pitchFamily="65" charset="-122"/>
              </a:rPr>
              <a:t>巾鼻头抹了点白粉的“酒保”,还是珠钗满头罗裙曳地的“女娇娃”?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且说那人。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也许正月正是“闲月”吧,不大的汴京城竟拥集了这么多的“闲人”。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紧挨着相国寺的小商品市场,设在一条长而又长的窄巷内,天天人头攒动,熙来攘往,那琳琅满</a:t>
            </a:r>
            <a:r>
              <a:t/>
            </a:r>
            <a:br/>
            <a:r>
              <a:rPr lang="zh-CN" altLang="en-US" sz="1530" kern="0" dirty="0" smtClean="0">
                <a:solidFill>
                  <a:srgbClr val="000000"/>
                </a:solidFill>
                <a:latin typeface="Times New Roman" pitchFamily="65" charset="-122"/>
                <a:ea typeface="宋体" pitchFamily="65" charset="-122"/>
              </a:rPr>
              <a:t>目的小摊和形形色色的顾客,还真像升平鼎盛的北宋“相国寺万姓交易”的盛况呢!那儿,摆</a:t>
            </a:r>
            <a:r>
              <a:t/>
            </a:r>
            <a:br/>
            <a:r>
              <a:rPr lang="zh-CN" altLang="en-US" sz="1530" kern="0" dirty="0" smtClean="0">
                <a:solidFill>
                  <a:srgbClr val="000000"/>
                </a:solidFill>
                <a:latin typeface="Times New Roman" pitchFamily="65" charset="-122"/>
                <a:ea typeface="宋体" pitchFamily="65" charset="-122"/>
              </a:rPr>
              <a:t>着那么多卖各色小吃的食摊,香气四溢,烟雾腾腾,碗盏丁冬,吆声大作。那个素享盛名的“第</a:t>
            </a:r>
            <a:endParaRPr lang="zh-CN" altLang="en-US"/>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一楼”,更是整日价顾客盈门,座无虚席。这一切,不也大有向以时令小吃著称天下的汴京城遗</a:t>
            </a:r>
            <a:r>
              <a:t/>
            </a:r>
            <a:br/>
            <a:r>
              <a:rPr lang="zh-CN" altLang="en-US" sz="1530" kern="0" dirty="0" smtClean="0">
                <a:solidFill>
                  <a:srgbClr val="000000"/>
                </a:solidFill>
                <a:latin typeface="Times New Roman" pitchFamily="65" charset="-122"/>
                <a:ea typeface="宋体" pitchFamily="65" charset="-122"/>
              </a:rPr>
              <a:t>风么?但是,我晓得,这盛况,这胜景,前些年是断断没有的,假如没有改革开放的新经济政策带来</a:t>
            </a:r>
            <a:r>
              <a:t/>
            </a:r>
            <a:br/>
            <a:r>
              <a:rPr lang="zh-CN" altLang="en-US" sz="1530" kern="0" dirty="0" smtClean="0">
                <a:solidFill>
                  <a:srgbClr val="000000"/>
                </a:solidFill>
                <a:latin typeface="Times New Roman" pitchFamily="65" charset="-122"/>
                <a:ea typeface="宋体" pitchFamily="65" charset="-122"/>
              </a:rPr>
              <a:t>的繁荣,一向贫寒的豫东农民,能这样衣帽鲜亮亮、脸上油光光地率领举家老小来开封大饱眼</a:t>
            </a:r>
            <a:r>
              <a:t/>
            </a:r>
            <a:br/>
            <a:r>
              <a:rPr lang="zh-CN" altLang="en-US" sz="1530" kern="0" dirty="0" smtClean="0">
                <a:solidFill>
                  <a:srgbClr val="000000"/>
                </a:solidFill>
                <a:latin typeface="Times New Roman" pitchFamily="65" charset="-122"/>
                <a:ea typeface="宋体" pitchFamily="65" charset="-122"/>
              </a:rPr>
              <a:t>福和口福吗?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今年,到开封游逛的人特别多,游逛的最主要目的,就是来观灯。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再说那灯。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我们抵达之时,虽是正午,却见鼓楼、龙亭这些主要街区,俱已“东风夜放花千树”了。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说也怪,越盼淡月胧明,偏偏日落迟迟,待挨得黄昏近,笑语喧,好心的主人却又劝阻道:此时去观</a:t>
            </a:r>
            <a:r>
              <a:t/>
            </a:r>
            <a:br/>
            <a:r>
              <a:rPr lang="zh-CN" altLang="en-US" sz="1530" kern="0" dirty="0" smtClean="0">
                <a:solidFill>
                  <a:srgbClr val="000000"/>
                </a:solidFill>
                <a:latin typeface="Times New Roman" pitchFamily="65" charset="-122"/>
                <a:ea typeface="宋体" pitchFamily="65" charset="-122"/>
              </a:rPr>
              <a:t>灯,保准你们挨都挨不到跟前!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纵然心急难耐,也只好耐下心来,远远地站在门口,放眼眺望长街,果然是人潮滚滚,黑压压一</a:t>
            </a:r>
            <a:r>
              <a:t/>
            </a:r>
            <a:br/>
            <a:r>
              <a:rPr lang="zh-CN" altLang="en-US" sz="1530" kern="0" dirty="0" smtClean="0">
                <a:solidFill>
                  <a:srgbClr val="000000"/>
                </a:solidFill>
                <a:latin typeface="Times New Roman" pitchFamily="65" charset="-122"/>
                <a:ea typeface="宋体" pitchFamily="65" charset="-122"/>
              </a:rPr>
              <a:t>片。虽未亲临,可是一阵阵传来的欢声笑浪,越发教你心痒痒得如痴如醉了。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好容易等到了“灯火阑珊”时。哦,这话儿也许不算准确,已是夜露生凉月横中天了,兴致浓浓</a:t>
            </a:r>
            <a:r>
              <a:t/>
            </a:r>
            <a:br/>
            <a:r>
              <a:rPr lang="zh-CN" altLang="en-US" sz="1530" kern="0" dirty="0" smtClean="0">
                <a:solidFill>
                  <a:srgbClr val="000000"/>
                </a:solidFill>
                <a:latin typeface="Times New Roman" pitchFamily="65" charset="-122"/>
                <a:ea typeface="宋体" pitchFamily="65" charset="-122"/>
              </a:rPr>
              <a:t>的观灯人,还是一簇簇一队队地蜂拥不绝。</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汴京城名不虚传,而汴京人也果有奇术异能!你看那一盏盏巧夺天工的彩灯,真个是收尽了祥</a:t>
            </a:r>
            <a:endParaRPr lang="zh-CN" altLang="en-US"/>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云五色荧煌炫转,那千百盏争奇斗俏的灯,一一地当街密密地排列开来,交相辉映,金光四射。</a:t>
            </a:r>
            <a:r>
              <a:t/>
            </a:r>
            <a:br/>
            <a:r>
              <a:rPr lang="zh-CN" altLang="en-US" sz="1530" u="sng" kern="0" dirty="0" smtClean="0">
                <a:solidFill>
                  <a:srgbClr val="000000"/>
                </a:solidFill>
                <a:latin typeface="Times New Roman" pitchFamily="65" charset="-122"/>
                <a:ea typeface="宋体" pitchFamily="65" charset="-122"/>
              </a:rPr>
              <a:t>近近地看,真是千姿百态,大放光华,直教人眼花缭乱;远远地望,只见高高低低,五颜六色,飞旋流</a:t>
            </a:r>
            <a:r>
              <a:t/>
            </a:r>
            <a:br/>
            <a:r>
              <a:rPr lang="zh-CN" altLang="en-US" sz="1530" u="sng" kern="0" dirty="0" smtClean="0">
                <a:solidFill>
                  <a:srgbClr val="000000"/>
                </a:solidFill>
                <a:latin typeface="Times New Roman" pitchFamily="65" charset="-122"/>
                <a:ea typeface="宋体" pitchFamily="65" charset="-122"/>
              </a:rPr>
              <a:t>转,闪闪烁烁,道它是银河垂地,一点也不夸张。不信的话,此时你抬头望望中天,平日如练的素</a:t>
            </a:r>
            <a:r>
              <a:t/>
            </a:r>
            <a:br/>
            <a:r>
              <a:rPr lang="zh-CN" altLang="en-US" sz="1530" u="sng" kern="0" dirty="0" smtClean="0">
                <a:solidFill>
                  <a:srgbClr val="000000"/>
                </a:solidFill>
                <a:latin typeface="Times New Roman" pitchFamily="65" charset="-122"/>
                <a:ea typeface="宋体" pitchFamily="65" charset="-122"/>
              </a:rPr>
              <a:t>月,也悄然失色,端端地消淡了许多光华。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古人观灯,只能欣赏那奇巧百端的扎灯技艺,点的是蜡烛,糊的是绢纸,纵然巧夺天工,也难经风</a:t>
            </a:r>
            <a:r>
              <a:t/>
            </a:r>
            <a:br/>
            <a:r>
              <a:rPr lang="zh-CN" altLang="en-US" sz="1530" kern="0" dirty="0" smtClean="0">
                <a:solidFill>
                  <a:srgbClr val="000000"/>
                </a:solidFill>
                <a:latin typeface="Times New Roman" pitchFamily="65" charset="-122"/>
                <a:ea typeface="宋体" pitchFamily="65" charset="-122"/>
              </a:rPr>
              <a:t>吹雪打;而今的灯,有了科学技术辅佐,自然更加高明。你看那腾跃而起的奔马灯浑身通亮,那</a:t>
            </a:r>
            <a:r>
              <a:t/>
            </a:r>
            <a:br/>
            <a:r>
              <a:rPr lang="zh-CN" altLang="en-US" sz="1530" kern="0" dirty="0" smtClean="0">
                <a:solidFill>
                  <a:srgbClr val="000000"/>
                </a:solidFill>
                <a:latin typeface="Times New Roman" pitchFamily="65" charset="-122"/>
                <a:ea typeface="宋体" pitchFamily="65" charset="-122"/>
              </a:rPr>
              <a:t>纵马奔驰的勇士目光如炬;那能与人对话的机器娃娃灯前趋后仰,憨态可掬;那大书“为民作</a:t>
            </a:r>
            <a:r>
              <a:t/>
            </a:r>
            <a:br/>
            <a:r>
              <a:rPr lang="zh-CN" altLang="en-US" sz="1530" kern="0" dirty="0" smtClean="0">
                <a:solidFill>
                  <a:srgbClr val="000000"/>
                </a:solidFill>
                <a:latin typeface="Times New Roman" pitchFamily="65" charset="-122"/>
                <a:ea typeface="宋体" pitchFamily="65" charset="-122"/>
              </a:rPr>
              <a:t>主”的扇子灯来回穿梭,熠熠生辉。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呵,怪不得,所有的看灯人都不恋恋于那些只有光色,只亮不转的小灯,却把以上那些巨大的,既</a:t>
            </a:r>
            <a:r>
              <a:t/>
            </a:r>
            <a:br/>
            <a:r>
              <a:rPr lang="zh-CN" altLang="en-US" sz="1530" kern="0" dirty="0" smtClean="0">
                <a:solidFill>
                  <a:srgbClr val="000000"/>
                </a:solidFill>
                <a:latin typeface="Times New Roman" pitchFamily="65" charset="-122"/>
                <a:ea typeface="宋体" pitchFamily="65" charset="-122"/>
              </a:rPr>
              <a:t>有传统技巧,又有现代化特色的新鲜有趣的大转灯,密匝匝地围了个水泄不通。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一点不错,尽管灯节是古老传统,但人,毕竟是80年代的人,现代人最仰慕的还是科学技术和现</a:t>
            </a:r>
            <a:r>
              <a:t/>
            </a:r>
            <a:br/>
            <a:r>
              <a:rPr lang="zh-CN" altLang="en-US" sz="1530" kern="0" dirty="0" smtClean="0">
                <a:solidFill>
                  <a:srgbClr val="000000"/>
                </a:solidFill>
                <a:latin typeface="Times New Roman" pitchFamily="65" charset="-122"/>
                <a:ea typeface="宋体" pitchFamily="65" charset="-122"/>
              </a:rPr>
              <a:t>代文明啊!</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兴尽欲归时,在长街的拐角处,却又见到了一幅教我怦然心动的景象——一间小木楼的门窗呀</a:t>
            </a:r>
            <a:r>
              <a:t/>
            </a:r>
            <a:br/>
            <a:r>
              <a:rPr lang="zh-CN" altLang="en-US" sz="1530" u="sng" kern="0" dirty="0" smtClean="0">
                <a:solidFill>
                  <a:srgbClr val="000000"/>
                </a:solidFill>
                <a:latin typeface="Times New Roman" pitchFamily="65" charset="-122"/>
                <a:ea typeface="宋体" pitchFamily="65" charset="-122"/>
              </a:rPr>
              <a:t>地一声启开,一根长竹竿软软地伸将出来,竹竿头上,滴溜溜地悬了一盏八角宫灯,那宫灯虽小,</a:t>
            </a:r>
            <a:endParaRPr lang="zh-CN" altLang="en-US"/>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款式却玲珑剔透,做工也极精致细巧。一时间,我没看清灯壁上那悠悠旋转的花卉图样,只觉得</a:t>
            </a:r>
            <a:r>
              <a:t/>
            </a:r>
            <a:br/>
            <a:r>
              <a:rPr lang="zh-CN" altLang="en-US" sz="1530" u="sng" kern="0" dirty="0" smtClean="0">
                <a:solidFill>
                  <a:srgbClr val="000000"/>
                </a:solidFill>
                <a:latin typeface="Times New Roman" pitchFamily="65" charset="-122"/>
                <a:ea typeface="宋体" pitchFamily="65" charset="-122"/>
              </a:rPr>
              <a:t>像飘过去一簇飞花,一团流云</a:t>
            </a:r>
            <a:r>
              <a:rPr lang="zh-CN" altLang="en-US" sz="1530" u="sng"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我看得呆了,循了那挑灯的手望去,恍恍的灯影下,只见是一个穿猩红雪衫的姑娘。许是那衣衫</a:t>
            </a:r>
            <a:r>
              <a:t/>
            </a:r>
            <a:br/>
            <a:r>
              <a:rPr lang="zh-CN" altLang="en-US" sz="1530" u="sng" kern="0" dirty="0" smtClean="0">
                <a:solidFill>
                  <a:srgbClr val="000000"/>
                </a:solidFill>
                <a:latin typeface="Times New Roman" pitchFamily="65" charset="-122"/>
                <a:ea typeface="宋体" pitchFamily="65" charset="-122"/>
              </a:rPr>
              <a:t>太红,那灯光太朦胧了,我看不清姑娘的眉眼儿,只见她那笑盈盈的脸蛋儿,被身上那件红衫,手</a:t>
            </a:r>
            <a:r>
              <a:t/>
            </a:r>
            <a:br/>
            <a:r>
              <a:rPr lang="zh-CN" altLang="en-US" sz="1530" u="sng" kern="0" dirty="0" smtClean="0">
                <a:solidFill>
                  <a:srgbClr val="000000"/>
                </a:solidFill>
                <a:latin typeface="Times New Roman" pitchFamily="65" charset="-122"/>
                <a:ea typeface="宋体" pitchFamily="65" charset="-122"/>
              </a:rPr>
              <a:t>中的那盏红灯,映照成了一团艳艳的红云</a:t>
            </a:r>
            <a:r>
              <a:rPr lang="zh-CN" altLang="en-US" sz="1530" u="sng"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那红云,那灯影,久久地晃在我的眼前,直伴着我进入梦境。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午夜,我果然重温了少年时的梦——我见那闪闪烁烁的星星,都从天河里飞溅下来,变成了“灯</a:t>
            </a:r>
            <a:r>
              <a:t/>
            </a:r>
            <a:br/>
            <a:r>
              <a:rPr lang="zh-CN" altLang="en-US" sz="1530" kern="0" dirty="0" smtClean="0">
                <a:solidFill>
                  <a:srgbClr val="000000"/>
                </a:solidFill>
                <a:latin typeface="Times New Roman" pitchFamily="65" charset="-122"/>
                <a:ea typeface="宋体" pitchFamily="65" charset="-122"/>
              </a:rPr>
              <a:t>雨”,洒落在汴京城</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(本文有删改)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1.作者的兴奋情绪在文中画横线部分表现为怎样的语言特点?(4分)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2.文中画波浪线部分连用10个“一”,具有怎样的艺术效果?(5分)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3.从结构上分析作品为什么先写街、再写人、后写灯。(5分)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4.根据全文,分析作者“感到如此新奇和庆幸”的深层意蕴。(6分)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①用词夸饰,辞彩绚丽。②运用铺陈、排比语句。③语气急切:用副词“果有”“真</a:t>
            </a:r>
            <a:r>
              <a:rPr dirty="0"/>
              <a:t/>
            </a:r>
            <a:br>
              <a:rPr dirty="0"/>
            </a:br>
            <a:r>
              <a:rPr lang="zh-CN" altLang="en-US" sz="1530" kern="0" dirty="0" smtClean="0">
                <a:solidFill>
                  <a:srgbClr val="000000"/>
                </a:solidFill>
                <a:latin typeface="Times New Roman" pitchFamily="65" charset="-122"/>
                <a:ea typeface="宋体" pitchFamily="65" charset="-122"/>
              </a:rPr>
              <a:t>个”等加强语气,用“你看”“你抬头”等表现急于分享的兴奋心情。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语言特点一般指语言的简约质朴、华丽典雅、幽默风趣、准确周密等。本文画横线</a:t>
            </a:r>
            <a:r>
              <a:rPr dirty="0"/>
              <a:t/>
            </a:r>
            <a:br>
              <a:rPr dirty="0"/>
            </a:br>
            <a:r>
              <a:rPr lang="zh-CN" altLang="en-US" sz="1530" kern="0" dirty="0" smtClean="0">
                <a:solidFill>
                  <a:srgbClr val="000000"/>
                </a:solidFill>
                <a:latin typeface="Times New Roman" pitchFamily="65" charset="-122"/>
                <a:ea typeface="宋体" pitchFamily="65" charset="-122"/>
              </a:rPr>
              <a:t>的部分主要描述了汴京城灯展的流光溢彩之美,用语华丽。用语华丽主要体现在以下两个方</a:t>
            </a:r>
            <a:r>
              <a:rPr dirty="0"/>
              <a:t/>
            </a:r>
            <a:br>
              <a:rPr dirty="0"/>
            </a:br>
            <a:r>
              <a:rPr lang="zh-CN" altLang="en-US" sz="1530" kern="0" dirty="0" smtClean="0">
                <a:solidFill>
                  <a:srgbClr val="000000"/>
                </a:solidFill>
                <a:latin typeface="Times New Roman" pitchFamily="65" charset="-122"/>
                <a:ea typeface="宋体" pitchFamily="65" charset="-122"/>
              </a:rPr>
              <a:t>面:一是锤炼词语,运用了大量的四字词语,如“巧夺天工”“千姿百态”等具有明显的夸张色</a:t>
            </a:r>
            <a:r>
              <a:rPr dirty="0"/>
              <a:t/>
            </a:r>
            <a:br>
              <a:rPr dirty="0"/>
            </a:br>
            <a:r>
              <a:rPr lang="zh-CN" altLang="en-US" sz="1530" kern="0" dirty="0" smtClean="0">
                <a:solidFill>
                  <a:srgbClr val="000000"/>
                </a:solidFill>
                <a:latin typeface="Times New Roman" pitchFamily="65" charset="-122"/>
                <a:ea typeface="宋体" pitchFamily="65" charset="-122"/>
              </a:rPr>
              <a:t>彩;二是运用铺排手法,从不同角度描绘彩灯的绚丽。另外,要分析“兴奋情绪”是通过哪些词</a:t>
            </a:r>
            <a:r>
              <a:rPr dirty="0"/>
              <a:t/>
            </a:r>
            <a:br>
              <a:rPr dirty="0"/>
            </a:br>
            <a:r>
              <a:rPr lang="zh-CN" altLang="en-US" sz="1530" kern="0" dirty="0" smtClean="0">
                <a:solidFill>
                  <a:srgbClr val="000000"/>
                </a:solidFill>
                <a:latin typeface="Times New Roman" pitchFamily="65" charset="-122"/>
                <a:ea typeface="宋体" pitchFamily="65" charset="-122"/>
              </a:rPr>
              <a:t>句体现出来的,如“真是千姿百态”中的“真”就体现了作者观灯时内心无比的激动、欣喜</a:t>
            </a:r>
            <a:r>
              <a:rPr dirty="0"/>
              <a:t/>
            </a:r>
            <a:br>
              <a:rPr dirty="0"/>
            </a:br>
            <a:r>
              <a:rPr lang="zh-CN" altLang="en-US" sz="1530" kern="0" dirty="0" smtClean="0">
                <a:solidFill>
                  <a:srgbClr val="000000"/>
                </a:solidFill>
                <a:latin typeface="Times New Roman" pitchFamily="65" charset="-122"/>
                <a:ea typeface="宋体" pitchFamily="65" charset="-122"/>
              </a:rPr>
              <a:t>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常见的7种语言特点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①准确周密;②简约质朴;③华丽典雅;④幽默风趣;⑤含蓄蕴藉;⑥生动形象;⑦语体:口语化、</a:t>
            </a:r>
            <a:r>
              <a:rPr dirty="0"/>
              <a:t/>
            </a:r>
            <a:br>
              <a:rPr dirty="0"/>
            </a:br>
            <a:r>
              <a:rPr lang="zh-CN" altLang="en-US" sz="1530" kern="0" dirty="0" smtClean="0">
                <a:solidFill>
                  <a:srgbClr val="000000"/>
                </a:solidFill>
                <a:latin typeface="Times New Roman" pitchFamily="65" charset="-122"/>
                <a:ea typeface="宋体" pitchFamily="65" charset="-122"/>
              </a:rPr>
              <a:t>方言化、文言化等。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都跑来做了一条裙子。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她说:“不要让公公知道啊!公公嘛,小气嘛,给他知道了嘛,要当当(唠叨、责怪)嘛!”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“婆婆知道就没事了?”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“婆婆嘛,好得很嘛!”她说着揽过旁边那矮小的老妇人,“叭”地亲一口:“裙子做好了嘛,我</a:t>
            </a:r>
            <a:r>
              <a:t/>
            </a:r>
            <a:br/>
            <a:r>
              <a:rPr lang="zh-CN" altLang="en-US" sz="1530" kern="0" dirty="0" smtClean="0">
                <a:solidFill>
                  <a:srgbClr val="000000"/>
                </a:solidFill>
                <a:latin typeface="Times New Roman" pitchFamily="65" charset="-122"/>
                <a:ea typeface="宋体" pitchFamily="65" charset="-122"/>
              </a:rPr>
              <a:t>们两个嘛,你一天我一天,轮流换着穿嘛!”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她的婆婆轻轻嘟囔一句什么,露出长辈才有的笑容。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但是我们要鸡干什么?但是我们还是要了。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还有的人自己送布来做,衣服做好后却凑不够现钱来取,只好挂在我家店里,一有空就来看一</a:t>
            </a:r>
            <a:r>
              <a:t/>
            </a:r>
            <a:br/>
            <a:r>
              <a:rPr lang="zh-CN" altLang="en-US" sz="1530" kern="0" dirty="0" smtClean="0">
                <a:solidFill>
                  <a:srgbClr val="000000"/>
                </a:solidFill>
                <a:latin typeface="Times New Roman" pitchFamily="65" charset="-122"/>
                <a:ea typeface="宋体" pitchFamily="65" charset="-122"/>
              </a:rPr>
              <a:t>看,试穿一下,再叹着气脱下来挂回原处。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有个小姑娘的一件小花衬衣也在我们这儿挂着,加工费也就八元钱,可她妈妈始终凑不出来。</a:t>
            </a:r>
            <a:r>
              <a:t/>
            </a:r>
            <a:br/>
            <a:r>
              <a:rPr lang="zh-CN" altLang="en-US" sz="1530" kern="0" dirty="0" smtClean="0">
                <a:solidFill>
                  <a:srgbClr val="000000"/>
                </a:solidFill>
                <a:latin typeface="Times New Roman" pitchFamily="65" charset="-122"/>
                <a:ea typeface="宋体" pitchFamily="65" charset="-122"/>
              </a:rPr>
              <a:t>小姑娘每天放学路过我家店,都会进来捏着新衣服摸了又摸,不厌其烦地给同伴介绍:“这就是</a:t>
            </a:r>
            <a:r>
              <a:t/>
            </a:r>
            <a:br/>
            <a:r>
              <a:rPr lang="zh-CN" altLang="en-US" sz="1530" kern="0" dirty="0" smtClean="0">
                <a:solidFill>
                  <a:srgbClr val="000000"/>
                </a:solidFill>
                <a:latin typeface="Times New Roman" pitchFamily="65" charset="-122"/>
                <a:ea typeface="宋体" pitchFamily="65" charset="-122"/>
              </a:rPr>
              <a:t>我的!”穿衬衣的季节都快过去了,可它还在我们店里挂着!最后,我们先受不了了。有一天,这</a:t>
            </a:r>
            <a:r>
              <a:t/>
            </a:r>
            <a:br/>
            <a:r>
              <a:rPr lang="zh-CN" altLang="en-US" sz="1530" kern="0" dirty="0" smtClean="0">
                <a:solidFill>
                  <a:srgbClr val="000000"/>
                </a:solidFill>
                <a:latin typeface="Times New Roman" pitchFamily="65" charset="-122"/>
                <a:ea typeface="宋体" pitchFamily="65" charset="-122"/>
              </a:rPr>
              <a:t>孩子再来看望她的衣服时,我们就取下来让她拿走。小姑娘惊喜得不敢相信,在那儿不知所措</a:t>
            </a:r>
            <a:r>
              <a:t/>
            </a:r>
            <a:br/>
            <a:r>
              <a:rPr lang="zh-CN" altLang="en-US" sz="1530" kern="0" dirty="0" smtClean="0">
                <a:solidFill>
                  <a:srgbClr val="000000"/>
                </a:solidFill>
                <a:latin typeface="Times New Roman" pitchFamily="65" charset="-122"/>
                <a:ea typeface="宋体" pitchFamily="65" charset="-122"/>
              </a:rPr>
              <a:t>地站了好一会儿,才慢吞吞挪出房子,然后转身飞快跑掉。</a:t>
            </a:r>
            <a:endParaRPr lang="zh-CN" altLang="en-US"/>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①连用</a:t>
            </a:r>
            <a:r>
              <a:rPr lang="en-US" altLang="zh-CN" sz="1530" kern="0" dirty="0" smtClean="0">
                <a:solidFill>
                  <a:srgbClr val="000000"/>
                </a:solidFill>
                <a:latin typeface="Times New Roman" pitchFamily="65" charset="-122"/>
                <a:ea typeface="宋体" pitchFamily="65" charset="-122"/>
              </a:rPr>
              <a:t>10</a:t>
            </a:r>
            <a:r>
              <a:rPr lang="zh-CN" altLang="en-US" sz="1530" kern="0" dirty="0" smtClean="0">
                <a:solidFill>
                  <a:srgbClr val="000000"/>
                </a:solidFill>
                <a:latin typeface="Times New Roman" pitchFamily="65" charset="-122"/>
                <a:ea typeface="宋体" pitchFamily="65" charset="-122"/>
              </a:rPr>
              <a:t>个“一”将“东京梦华”定格于一个特定的现实场景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使得作品有开有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合。</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②前文渲染的是“闹”,此处连用“一”凸显的是“静”,形成强烈反差。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③前文铺陈的是“繁”,此处聚焦于“一”,梦与现实交相呼应,让作品余韵十足。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本文主要描绘了汴京灯展热闹繁华的场景,画波浪线部分位于文章的结尾部分,作者用</a:t>
            </a:r>
            <a:r>
              <a:rPr dirty="0"/>
              <a:t/>
            </a:r>
            <a:br>
              <a:rPr dirty="0"/>
            </a:br>
            <a:r>
              <a:rPr lang="zh-CN" altLang="en-US" sz="1530" kern="0" dirty="0" smtClean="0">
                <a:solidFill>
                  <a:srgbClr val="000000"/>
                </a:solidFill>
                <a:latin typeface="Times New Roman" pitchFamily="65" charset="-122"/>
                <a:ea typeface="宋体" pitchFamily="65" charset="-122"/>
              </a:rPr>
              <a:t>特写镜头,把整个汴京夜景定格在这幅画面上——一间小木楼、一盏八角宫灯、一个穿猩红</a:t>
            </a:r>
            <a:r>
              <a:rPr dirty="0"/>
              <a:t/>
            </a:r>
            <a:br>
              <a:rPr dirty="0"/>
            </a:br>
            <a:r>
              <a:rPr lang="zh-CN" altLang="en-US" sz="1530" kern="0" dirty="0" smtClean="0">
                <a:solidFill>
                  <a:srgbClr val="000000"/>
                </a:solidFill>
                <a:latin typeface="Times New Roman" pitchFamily="65" charset="-122"/>
                <a:ea typeface="宋体" pitchFamily="65" charset="-122"/>
              </a:rPr>
              <a:t>雪衫的姑娘。分析这10个“一”的艺术效果时,不仅要分析波浪线部分描绘了怎样让人“怦</a:t>
            </a:r>
            <a:r>
              <a:rPr dirty="0"/>
              <a:t/>
            </a:r>
            <a:br>
              <a:rPr dirty="0"/>
            </a:br>
            <a:r>
              <a:rPr lang="zh-CN" altLang="en-US" sz="1530" kern="0" dirty="0" smtClean="0">
                <a:solidFill>
                  <a:srgbClr val="000000"/>
                </a:solidFill>
                <a:latin typeface="Times New Roman" pitchFamily="65" charset="-122"/>
                <a:ea typeface="宋体" pitchFamily="65" charset="-122"/>
              </a:rPr>
              <a:t>然心动”的画面,还要联系上下文,分析上文绚丽热闹的大场面与此时安静幽微的红云灯影形</a:t>
            </a:r>
            <a:r>
              <a:rPr dirty="0"/>
              <a:t/>
            </a:r>
            <a:br>
              <a:rPr dirty="0"/>
            </a:br>
            <a:r>
              <a:rPr lang="zh-CN" altLang="en-US" sz="1530" kern="0" dirty="0" smtClean="0">
                <a:solidFill>
                  <a:srgbClr val="000000"/>
                </a:solidFill>
                <a:latin typeface="Times New Roman" pitchFamily="65" charset="-122"/>
                <a:ea typeface="宋体" pitchFamily="65" charset="-122"/>
              </a:rPr>
              <a:t>成的反差效果。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17818"/>
          <a:ext cx="7740000" cy="3759839"/>
        </p:xfrm>
        <a:graphic>
          <a:graphicData uri="http://schemas.openxmlformats.org/drawingml/2006/table">
            <a:tbl>
              <a:tblPr/>
              <a:tblGrid>
                <a:gridCol w="2580000"/>
                <a:gridCol w="2580000"/>
                <a:gridCol w="2580000"/>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名　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内涵</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艺术效果</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虚实相生</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“虚”是作品中空白、回忆等方面的内容,</a:t>
                      </a:r>
                      <a:r>
                        <a:t/>
                      </a:r>
                      <a:br/>
                      <a:r>
                        <a:rPr lang="zh-CN" altLang="en-US" sz="992" kern="0" dirty="0" smtClean="0">
                          <a:solidFill>
                            <a:srgbClr val="000000"/>
                          </a:solidFill>
                          <a:latin typeface="Times New Roman" pitchFamily="65" charset="-122"/>
                          <a:ea typeface="宋体" pitchFamily="65" charset="-122"/>
                        </a:rPr>
                        <a:t>“实”指眼前的实物场景。</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相互衬托,丰富内容,激发想象,增强吸引力。</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动静相宜</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动态、静态描写相结合。</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将对象描写得活泼有致,特征鲜明,形成反差,</a:t>
                      </a:r>
                      <a:r>
                        <a:t/>
                      </a:r>
                      <a:br/>
                      <a:r>
                        <a:rPr lang="zh-CN" altLang="en-US" sz="992" kern="0" dirty="0" smtClean="0">
                          <a:solidFill>
                            <a:srgbClr val="000000"/>
                          </a:solidFill>
                          <a:latin typeface="Times New Roman" pitchFamily="65" charset="-122"/>
                          <a:ea typeface="宋体" pitchFamily="65" charset="-122"/>
                        </a:rPr>
                        <a:t>充满美感。</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详略得当</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详写、略写相结合。</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主次分明,突出重点,参差变化,摇曳多姿。</a:t>
                      </a:r>
                    </a:p>
                  </a:txBody>
                  <a:tcPr marL="45720" marR="45720"/>
                </a:tc>
              </a:tr>
              <a:tr h="602639">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抑扬结合</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欲扬先抑或欲抑先扬。</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造成“落差”,有助于突出人、事的主要特</a:t>
                      </a:r>
                      <a:r>
                        <a:t/>
                      </a:r>
                      <a:br/>
                      <a:r>
                        <a:rPr lang="zh-CN" altLang="en-US" sz="992" kern="0" dirty="0" smtClean="0">
                          <a:solidFill>
                            <a:srgbClr val="000000"/>
                          </a:solidFill>
                          <a:latin typeface="Times New Roman" pitchFamily="65" charset="-122"/>
                          <a:ea typeface="宋体" pitchFamily="65" charset="-122"/>
                        </a:rPr>
                        <a:t>征。</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张弛有度</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“张”指情节紧张激烈,“弛”指情节舒缓迂</a:t>
                      </a:r>
                      <a:r>
                        <a:t/>
                      </a:r>
                      <a:br/>
                      <a:r>
                        <a:rPr lang="zh-CN" altLang="en-US" sz="992" kern="0" dirty="0" smtClean="0">
                          <a:solidFill>
                            <a:srgbClr val="000000"/>
                          </a:solidFill>
                          <a:latin typeface="Times New Roman" pitchFamily="65" charset="-122"/>
                          <a:ea typeface="宋体" pitchFamily="65" charset="-122"/>
                        </a:rPr>
                        <a:t>回。</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有急有缓,有起有伏,耐人寻味,引人入胜。</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波澜起伏</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情节曲折,跌宕起伏。</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有助于突出主题和人物性格特征,扣人心弦,</a:t>
                      </a:r>
                      <a:r>
                        <a:t/>
                      </a:r>
                      <a:br/>
                      <a:r>
                        <a:rPr lang="zh-CN" altLang="en-US" sz="992" kern="0" dirty="0" smtClean="0">
                          <a:solidFill>
                            <a:srgbClr val="000000"/>
                          </a:solidFill>
                          <a:latin typeface="Times New Roman" pitchFamily="65" charset="-122"/>
                          <a:ea typeface="宋体" pitchFamily="65" charset="-122"/>
                        </a:rPr>
                        <a:t>吸引读者阅读兴趣。</a:t>
                      </a:r>
                    </a:p>
                  </a:txBody>
                  <a:tcPr marL="45720" marR="45720"/>
                </a:tc>
              </a:tr>
            </a:tbl>
          </a:graphicData>
        </a:graphic>
      </p:graphicFrame>
      <p:sp>
        <p:nvSpPr>
          <p:cNvPr id="3" name="TextBox 2"/>
          <p:cNvSpPr txBox="1"/>
          <p:nvPr/>
        </p:nvSpPr>
        <p:spPr>
          <a:xfrm>
            <a:off x="516966" y="1034881"/>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艺术效果的六度空间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①先写街的繁荣做铺垫,引出人潮汹涌。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②再写游人众多,为后面观灯受阻埋下伏笔。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③最后写观灯盛况,把作品推向高潮并点题。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④层层铺垫,层层推进。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题中要求分析作者先写街、再写人、后写灯在结构上的妙处,可将问题转化为分析</a:t>
            </a:r>
            <a:r>
              <a:rPr dirty="0"/>
              <a:t/>
            </a:r>
            <a:br>
              <a:rPr dirty="0"/>
            </a:br>
            <a:r>
              <a:rPr lang="zh-CN" altLang="en-US" sz="1530" kern="0" dirty="0" smtClean="0">
                <a:solidFill>
                  <a:srgbClr val="000000"/>
                </a:solidFill>
                <a:latin typeface="Times New Roman" pitchFamily="65" charset="-122"/>
                <a:ea typeface="宋体" pitchFamily="65" charset="-122"/>
              </a:rPr>
              <a:t>“街—人—灯”三者之间的关系。整体来说,街是赏灯人活动的场所,也是灯展的大背景。具</a:t>
            </a:r>
            <a:r>
              <a:rPr dirty="0"/>
              <a:t/>
            </a:r>
            <a:br>
              <a:rPr dirty="0"/>
            </a:br>
            <a:r>
              <a:rPr lang="zh-CN" altLang="en-US" sz="1530" kern="0" dirty="0" smtClean="0">
                <a:solidFill>
                  <a:srgbClr val="000000"/>
                </a:solidFill>
                <a:latin typeface="Times New Roman" pitchFamily="65" charset="-122"/>
                <a:ea typeface="宋体" pitchFamily="65" charset="-122"/>
              </a:rPr>
              <a:t>体来说,先写街道繁荣古朴,“相映成趣”,吸引了众多游人;再写赏灯者人山人海,“黑压压一</a:t>
            </a:r>
            <a:r>
              <a:rPr dirty="0"/>
              <a:t/>
            </a:r>
            <a:br>
              <a:rPr dirty="0"/>
            </a:br>
            <a:r>
              <a:rPr lang="zh-CN" altLang="en-US" sz="1530" kern="0" dirty="0" smtClean="0">
                <a:solidFill>
                  <a:srgbClr val="000000"/>
                </a:solidFill>
                <a:latin typeface="Times New Roman" pitchFamily="65" charset="-122"/>
                <a:ea typeface="宋体" pitchFamily="65" charset="-122"/>
              </a:rPr>
              <a:t>片”,为下文作者急于观灯而“无法行走”做铺垫,也暗示灯展之美;最后浓墨重彩绘“华</a:t>
            </a:r>
            <a:r>
              <a:rPr dirty="0"/>
              <a:t/>
            </a:r>
            <a:br>
              <a:rPr dirty="0"/>
            </a:br>
            <a:r>
              <a:rPr lang="zh-CN" altLang="en-US" sz="1530" kern="0" dirty="0" smtClean="0">
                <a:solidFill>
                  <a:srgbClr val="000000"/>
                </a:solidFill>
                <a:latin typeface="Times New Roman" pitchFamily="65" charset="-122"/>
                <a:ea typeface="宋体" pitchFamily="65" charset="-122"/>
              </a:rPr>
              <a:t>灯”,让人感受到汴京的美丽风景。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三步破解构思技巧类题</a:t>
            </a:r>
            <a:endParaRPr lang="zh-CN" altLang="en-US" dirty="0"/>
          </a:p>
        </p:txBody>
      </p:sp>
      <p:graphicFrame>
        <p:nvGraphicFramePr>
          <p:cNvPr id="4" name="表格 2"/>
          <p:cNvGraphicFramePr>
            <a:graphicFrameLocks noGrp="1"/>
          </p:cNvGraphicFramePr>
          <p:nvPr/>
        </p:nvGraphicFramePr>
        <p:xfrm>
          <a:off x="540000" y="4634715"/>
          <a:ext cx="7740000" cy="149328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步　骤</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操作技巧</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(1)明确技巧</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明确属于哪一种构思技巧:悬念、铺垫、伏笔、照应、点面结合等。</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(2)说明体现</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结合文本,指出这种构思技巧是如何运用的。</a:t>
                      </a:r>
                    </a:p>
                  </a:txBody>
                  <a:tcPr marL="45720" marR="45720"/>
                </a:tc>
              </a:tr>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(3)分析妙处</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分析这种构思技巧起到的表达效果。</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①庆幸遇上了改革开放的好时代,对城市发展新气象感到新奇。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②有感于游人众多,人民生活富裕,精神焕发。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③现代科技让汴京灯节重现历史繁华,实现了“我”的“星河梦”。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(我)“感到如此新奇和庆幸”位于本文第5段,“新奇和庆幸”是作者游览辉煌汴京的</a:t>
            </a:r>
            <a:r>
              <a:rPr dirty="0"/>
              <a:t/>
            </a:r>
            <a:br>
              <a:rPr dirty="0"/>
            </a:br>
            <a:r>
              <a:rPr lang="zh-CN" altLang="en-US" sz="1530" kern="0" dirty="0" smtClean="0">
                <a:solidFill>
                  <a:srgbClr val="000000"/>
                </a:solidFill>
                <a:latin typeface="Times New Roman" pitchFamily="65" charset="-122"/>
                <a:ea typeface="宋体" pitchFamily="65" charset="-122"/>
              </a:rPr>
              <a:t>整体感想。探究其深层意蕴时要联系本文的主题来挖掘,尤其是“假如没有改革开放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a:t>
            </a:r>
            <a:r>
              <a:rPr dirty="0"/>
              <a:t/>
            </a:r>
            <a:br>
              <a:rPr dirty="0"/>
            </a:br>
            <a:r>
              <a:rPr lang="zh-CN" altLang="en-US" sz="1530" kern="0" dirty="0" smtClean="0">
                <a:solidFill>
                  <a:srgbClr val="000000"/>
                </a:solidFill>
                <a:latin typeface="Times New Roman" pitchFamily="65" charset="-122"/>
                <a:ea typeface="宋体" pitchFamily="65" charset="-122"/>
              </a:rPr>
              <a:t>饱眼福和口服吗?”则直接点明了“庆幸”的深层意蕴——百姓物质生活、精神面貌的改</a:t>
            </a:r>
            <a:r>
              <a:rPr dirty="0"/>
              <a:t/>
            </a:r>
            <a:br>
              <a:rPr dirty="0"/>
            </a:br>
            <a:r>
              <a:rPr lang="zh-CN" altLang="en-US" sz="1530" kern="0" dirty="0" smtClean="0">
                <a:solidFill>
                  <a:srgbClr val="000000"/>
                </a:solidFill>
                <a:latin typeface="Times New Roman" pitchFamily="65" charset="-122"/>
                <a:ea typeface="宋体" pitchFamily="65" charset="-122"/>
              </a:rPr>
              <a:t>善。而“新奇”则不仅点明了作者对于“现代科技灯展”的震惊,更重温了作者的星河之梦</a:t>
            </a:r>
            <a:r>
              <a:rPr dirty="0"/>
              <a:t/>
            </a:r>
            <a:br>
              <a:rPr dirty="0"/>
            </a:br>
            <a:r>
              <a:rPr lang="zh-CN" altLang="en-US" sz="1530" kern="0" dirty="0" smtClean="0">
                <a:solidFill>
                  <a:srgbClr val="000000"/>
                </a:solidFill>
                <a:latin typeface="Times New Roman" pitchFamily="65" charset="-122"/>
                <a:ea typeface="宋体" pitchFamily="65" charset="-122"/>
              </a:rPr>
              <a:t>——作者儿时一直想抖落天河里的星星,而今游览汴京后,果然梦见天上“灯雨”洒落在汴京,</a:t>
            </a:r>
            <a:r>
              <a:rPr dirty="0"/>
              <a:t/>
            </a:r>
            <a:br>
              <a:rPr dirty="0"/>
            </a:br>
            <a:r>
              <a:rPr lang="zh-CN" altLang="en-US" sz="1530" kern="0" dirty="0" smtClean="0">
                <a:solidFill>
                  <a:srgbClr val="000000"/>
                </a:solidFill>
                <a:latin typeface="Times New Roman" pitchFamily="65" charset="-122"/>
                <a:ea typeface="宋体" pitchFamily="65" charset="-122"/>
              </a:rPr>
              <a:t>这让作者激动万分。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深挖作品的五层意蕴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①比喻意蕴;②引申意蕴;③象征意蕴;④双关意蕴;⑤主题意蕴。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一、(2014大纲全国,14—17,22分)阅读下面的文字,完成1—4 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听　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叶延滨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写下这个题目,便不自觉地在心里吟诵起那些熟悉的诗篇,而且大多是古人的句子。雨,大概是</a:t>
            </a:r>
            <a:r>
              <a:rPr dirty="0"/>
              <a:t/>
            </a:r>
            <a:br>
              <a:rPr dirty="0"/>
            </a:br>
            <a:r>
              <a:rPr lang="zh-CN" altLang="en-US" sz="1530" kern="0" dirty="0" smtClean="0">
                <a:solidFill>
                  <a:srgbClr val="000000"/>
                </a:solidFill>
                <a:latin typeface="Times New Roman" pitchFamily="65" charset="-122"/>
                <a:ea typeface="宋体" pitchFamily="65" charset="-122"/>
              </a:rPr>
              <a:t>古典的。而且常常当人们进入一种诗化的境况,才会从喧嚣的市井声浪里逃出来,逃出来的耳</a:t>
            </a:r>
            <a:r>
              <a:rPr dirty="0"/>
              <a:t/>
            </a:r>
            <a:br>
              <a:rPr dirty="0"/>
            </a:br>
            <a:r>
              <a:rPr lang="zh-CN" altLang="en-US" sz="1530" kern="0" dirty="0" smtClean="0">
                <a:solidFill>
                  <a:srgbClr val="000000"/>
                </a:solidFill>
                <a:latin typeface="Times New Roman" pitchFamily="65" charset="-122"/>
                <a:ea typeface="宋体" pitchFamily="65" charset="-122"/>
              </a:rPr>
              <a:t>朵才能听雨。听雨有三个条件:第一是心静而神动,心静者不为市井或朝野的得失荣辱而悲喜,</a:t>
            </a:r>
            <a:r>
              <a:rPr dirty="0"/>
              <a:t/>
            </a:r>
            <a:br>
              <a:rPr dirty="0"/>
            </a:br>
            <a:r>
              <a:rPr lang="zh-CN" altLang="en-US" sz="1530" kern="0" dirty="0" smtClean="0">
                <a:solidFill>
                  <a:srgbClr val="000000"/>
                </a:solidFill>
                <a:latin typeface="Times New Roman" pitchFamily="65" charset="-122"/>
                <a:ea typeface="宋体" pitchFamily="65" charset="-122"/>
              </a:rPr>
              <a:t>心平如水,不起波澜;神动者,是心神与自然呼应,天地万象,胸中百感,互交互合。第二是独处一</a:t>
            </a:r>
            <a:r>
              <a:rPr dirty="0"/>
              <a:t/>
            </a:r>
            <a:br>
              <a:rPr dirty="0"/>
            </a:br>
            <a:r>
              <a:rPr lang="zh-CN" altLang="en-US" sz="1530" kern="0" dirty="0" smtClean="0">
                <a:solidFill>
                  <a:srgbClr val="000000"/>
                </a:solidFill>
                <a:latin typeface="Times New Roman" pitchFamily="65" charset="-122"/>
                <a:ea typeface="宋体" pitchFamily="65" charset="-122"/>
              </a:rPr>
              <a:t>室,或书房与书为侣,或山中小亭坐对群峰。第三是有雨。说到这里,话题的主角就出来了,听</a:t>
            </a:r>
            <a:r>
              <a:rPr dirty="0"/>
              <a:t/>
            </a:r>
            <a:br>
              <a:rPr dirty="0"/>
            </a:br>
            <a:r>
              <a:rPr lang="zh-CN" altLang="en-US" sz="1530" kern="0" dirty="0" smtClean="0">
                <a:solidFill>
                  <a:srgbClr val="000000"/>
                </a:solidFill>
                <a:latin typeface="Times New Roman" pitchFamily="65" charset="-122"/>
                <a:ea typeface="宋体" pitchFamily="65" charset="-122"/>
              </a:rPr>
              <a:t>雨者,与雨为友,其喜怒哀乐,无不是因雨而起。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我赶走那些如雨脚一般敲击我心窗的诗句,它们虽美,但吟哦的是他人心曲。雨声已经伴千载</a:t>
            </a:r>
            <a:r>
              <a:rPr dirty="0"/>
              <a:t/>
            </a:r>
            <a:br>
              <a:rPr dirty="0"/>
            </a:br>
            <a:r>
              <a:rPr lang="zh-CN" altLang="en-US" sz="1530" kern="0" dirty="0" smtClean="0">
                <a:solidFill>
                  <a:srgbClr val="000000"/>
                </a:solidFill>
                <a:latin typeface="Times New Roman" pitchFamily="65" charset="-122"/>
                <a:ea typeface="宋体" pitchFamily="65" charset="-122"/>
              </a:rPr>
              <a:t>百代的人,抒发自己的情怀。像永不退场的乐师,耐心地为一个又一个的登台者伴奏,他只是在</a:t>
            </a:r>
            <a:r>
              <a:rPr dirty="0"/>
              <a:t/>
            </a:r>
            <a:br>
              <a:rPr dirty="0"/>
            </a:br>
            <a:r>
              <a:rPr lang="zh-CN" altLang="en-US" sz="1530" kern="0" dirty="0" smtClean="0">
                <a:solidFill>
                  <a:srgbClr val="000000"/>
                </a:solidFill>
                <a:latin typeface="Times New Roman" pitchFamily="65" charset="-122"/>
                <a:ea typeface="宋体" pitchFamily="65" charset="-122"/>
              </a:rPr>
              <a:t>人们不觉察之中,调动自己的琴弦。“疏雨漏梧桐,春水洗杏花,剑门斜雨细,古城涤尘轻。</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”这些都是人们久唱而常新的曲子,它们让我们只能相信,</a:t>
            </a:r>
            <a:r>
              <a:rPr lang="zh-CN" altLang="en-US" sz="1530" u="sng" kern="0" dirty="0" smtClean="0">
                <a:solidFill>
                  <a:srgbClr val="000000"/>
                </a:solidFill>
                <a:latin typeface="Times New Roman" pitchFamily="65" charset="-122"/>
                <a:ea typeface="宋体" pitchFamily="65" charset="-122"/>
              </a:rPr>
              <a:t>雨声是个能为每一个人伴奏的好</a:t>
            </a:r>
            <a:endParaRPr lang="zh-CN" altLang="en-US" dirty="0"/>
          </a:p>
        </p:txBody>
      </p:sp>
      <p:sp>
        <p:nvSpPr>
          <p:cNvPr id="3" name="TextBox 11"/>
          <p:cNvSpPr txBox="1"/>
          <p:nvPr/>
        </p:nvSpPr>
        <p:spPr>
          <a:xfrm>
            <a:off x="3286116" y="1134253"/>
            <a:ext cx="2380780" cy="400110"/>
          </a:xfrm>
          <a:prstGeom prst="rect">
            <a:avLst/>
          </a:prstGeom>
          <a:noFill/>
          <a:ln w="9525">
            <a:noFill/>
          </a:ln>
        </p:spPr>
        <p:txBody>
          <a:bodyPr wrap="none">
            <a:spAutoFit/>
          </a:bodyPr>
          <a:lstStyle/>
          <a:p>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lang="en-US" altLang="zh-CN" sz="2000" b="1" dirty="0" smtClean="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乐师。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这是六月,久旱无雨的京城,下起第一场透雨。雷声沉沉地滚过,把都市里嘈杂的市声驱走,然</a:t>
            </a:r>
            <a:r>
              <a:rPr dirty="0"/>
              <a:t/>
            </a:r>
            <a:br>
              <a:rPr dirty="0"/>
            </a:br>
            <a:r>
              <a:rPr lang="zh-CN" altLang="en-US" sz="1530" kern="0" dirty="0" smtClean="0">
                <a:solidFill>
                  <a:srgbClr val="000000"/>
                </a:solidFill>
                <a:latin typeface="Times New Roman" pitchFamily="65" charset="-122"/>
                <a:ea typeface="宋体" pitchFamily="65" charset="-122"/>
              </a:rPr>
              <a:t>后是闪电,是风。好风啊,让窗外一排高高的杨树,起舞俯仰地欢迎,满世界都是叶子的笑声!然</a:t>
            </a:r>
            <a:r>
              <a:rPr dirty="0"/>
              <a:t/>
            </a:r>
            <a:br>
              <a:rPr dirty="0"/>
            </a:br>
            <a:r>
              <a:rPr lang="zh-CN" altLang="en-US" sz="1530" kern="0" dirty="0" smtClean="0">
                <a:solidFill>
                  <a:srgbClr val="000000"/>
                </a:solidFill>
                <a:latin typeface="Times New Roman" pitchFamily="65" charset="-122"/>
                <a:ea typeface="宋体" pitchFamily="65" charset="-122"/>
              </a:rPr>
              <a:t>后急急敲下一排雨脚,如碎玉,如奔马,如瀑布狂泻——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我躺在床上,听雨声从窗外跳进屋里来,又沿着白石灰抹的老墙往上爬,爬出一道道渍印。这是</a:t>
            </a:r>
            <a:r>
              <a:rPr dirty="0"/>
              <a:t/>
            </a:r>
            <a:br>
              <a:rPr dirty="0"/>
            </a:br>
            <a:r>
              <a:rPr lang="zh-CN" altLang="en-US" sz="1530" kern="0" dirty="0" smtClean="0">
                <a:solidFill>
                  <a:srgbClr val="000000"/>
                </a:solidFill>
                <a:latin typeface="Times New Roman" pitchFamily="65" charset="-122"/>
                <a:ea typeface="宋体" pitchFamily="65" charset="-122"/>
              </a:rPr>
              <a:t>我最早的记忆,好像是我们搬进那座南方老城一条叫斌升巷的窄街。那是一个旧公馆,房子是</a:t>
            </a:r>
            <a:r>
              <a:rPr dirty="0"/>
              <a:t/>
            </a:r>
            <a:br>
              <a:rPr dirty="0"/>
            </a:br>
            <a:r>
              <a:rPr lang="zh-CN" altLang="en-US" sz="1530" kern="0" dirty="0" smtClean="0">
                <a:solidFill>
                  <a:srgbClr val="000000"/>
                </a:solidFill>
                <a:latin typeface="Times New Roman" pitchFamily="65" charset="-122"/>
                <a:ea typeface="宋体" pitchFamily="65" charset="-122"/>
              </a:rPr>
              <a:t>木结构为主的,木框里砌上砖抹上白灰。我们的房子背墙临街,墙的上部有两只小窗,用来通气</a:t>
            </a:r>
            <a:r>
              <a:rPr dirty="0"/>
              <a:t/>
            </a:r>
            <a:br>
              <a:rPr dirty="0"/>
            </a:br>
            <a:r>
              <a:rPr lang="zh-CN" altLang="en-US" sz="1530" kern="0" dirty="0" smtClean="0">
                <a:solidFill>
                  <a:srgbClr val="000000"/>
                </a:solidFill>
                <a:latin typeface="Times New Roman" pitchFamily="65" charset="-122"/>
                <a:ea typeface="宋体" pitchFamily="65" charset="-122"/>
              </a:rPr>
              <a:t>透光的。小窗很高,又从不开,布一张挂满灰尘的蛛网,让人想到许多故事。故事是雨声送进来</a:t>
            </a:r>
            <a:r>
              <a:rPr dirty="0"/>
              <a:t/>
            </a:r>
            <a:br>
              <a:rPr dirty="0"/>
            </a:br>
            <a:r>
              <a:rPr lang="zh-CN" altLang="en-US" sz="1530" kern="0" dirty="0" smtClean="0">
                <a:solidFill>
                  <a:srgbClr val="000000"/>
                </a:solidFill>
                <a:latin typeface="Times New Roman" pitchFamily="65" charset="-122"/>
                <a:ea typeface="宋体" pitchFamily="65" charset="-122"/>
              </a:rPr>
              <a:t>的,这是我对这个世界最早的印象:雨夜里两只高墙上的窗,窗上挂着一张蛛网,网不住的雨声</a:t>
            </a:r>
            <a:r>
              <a:rPr dirty="0"/>
              <a:t/>
            </a:r>
            <a:br>
              <a:rPr dirty="0"/>
            </a:br>
            <a:r>
              <a:rPr lang="zh-CN" altLang="en-US" sz="1530" kern="0" dirty="0" smtClean="0">
                <a:solidFill>
                  <a:srgbClr val="000000"/>
                </a:solidFill>
                <a:latin typeface="Times New Roman" pitchFamily="65" charset="-122"/>
                <a:ea typeface="宋体" pitchFamily="65" charset="-122"/>
              </a:rPr>
              <a:t>和更声漏湿了童年。(前两年我调出这个城市,妻子说我不喜欢这个让雨水锈满青苔的老</a:t>
            </a:r>
            <a:r>
              <a:rPr dirty="0"/>
              <a:t/>
            </a:r>
            <a:br>
              <a:rPr dirty="0"/>
            </a:br>
            <a:r>
              <a:rPr lang="zh-CN" altLang="en-US" sz="1530" kern="0" dirty="0" smtClean="0">
                <a:solidFill>
                  <a:srgbClr val="000000"/>
                </a:solidFill>
                <a:latin typeface="Times New Roman" pitchFamily="65" charset="-122"/>
                <a:ea typeface="宋体" pitchFamily="65" charset="-122"/>
              </a:rPr>
              <a:t>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我有一段让大雨泡着的记忆,那是1966年秋。那年本是我参加高考升大学的日子,“文化大革</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命”一声炮响,升学成了泡影,父母又先后被“革命群众”揪了出来,我被派到川滇边界山区农</a:t>
            </a:r>
            <a:r>
              <a:rPr dirty="0"/>
              <a:t/>
            </a:r>
            <a:br>
              <a:rPr dirty="0"/>
            </a:br>
            <a:r>
              <a:rPr lang="zh-CN" altLang="en-US" sz="1530" kern="0" dirty="0" smtClean="0">
                <a:solidFill>
                  <a:srgbClr val="000000"/>
                </a:solidFill>
                <a:latin typeface="Times New Roman" pitchFamily="65" charset="-122"/>
                <a:ea typeface="宋体" pitchFamily="65" charset="-122"/>
              </a:rPr>
              <a:t>村“搞社教”。正是屋漏偏遇连阴雨的时候,</a:t>
            </a:r>
            <a:r>
              <a:rPr lang="zh-CN" altLang="en-US" sz="1530" u="sng" kern="0" dirty="0" smtClean="0">
                <a:solidFill>
                  <a:srgbClr val="000000"/>
                </a:solidFill>
                <a:latin typeface="Times New Roman" pitchFamily="65" charset="-122"/>
                <a:ea typeface="宋体" pitchFamily="65" charset="-122"/>
              </a:rPr>
              <a:t>在山区待的几个月,也没有见到几回晴朗的天。</a:t>
            </a:r>
            <a:r>
              <a:rPr dirty="0"/>
              <a:t/>
            </a:r>
            <a:br>
              <a:rPr dirty="0"/>
            </a:br>
            <a:r>
              <a:rPr lang="zh-CN" altLang="en-US" sz="1530" kern="0" dirty="0" smtClean="0">
                <a:solidFill>
                  <a:srgbClr val="000000"/>
                </a:solidFill>
                <a:latin typeface="Times New Roman" pitchFamily="65" charset="-122"/>
                <a:ea typeface="宋体" pitchFamily="65" charset="-122"/>
              </a:rPr>
              <a:t>心里下着雨,外面也是雨,风声雨声,让人心怵。山区搞运动,免不了天天晚上的会。山里人住</a:t>
            </a:r>
            <a:r>
              <a:rPr dirty="0"/>
              <a:t/>
            </a:r>
            <a:br>
              <a:rPr dirty="0"/>
            </a:br>
            <a:r>
              <a:rPr lang="zh-CN" altLang="en-US" sz="1530" kern="0" dirty="0" smtClean="0">
                <a:solidFill>
                  <a:srgbClr val="000000"/>
                </a:solidFill>
                <a:latin typeface="Times New Roman" pitchFamily="65" charset="-122"/>
                <a:ea typeface="宋体" pitchFamily="65" charset="-122"/>
              </a:rPr>
              <a:t>得分散,一家守一个山头,我这个小工作队员,每天就戴一顶大斗笠,提一盏马灯,风中雨中满山</a:t>
            </a:r>
            <a:r>
              <a:rPr dirty="0"/>
              <a:t/>
            </a:r>
            <a:br>
              <a:rPr dirty="0"/>
            </a:br>
            <a:r>
              <a:rPr lang="zh-CN" altLang="en-US" sz="1530" kern="0" dirty="0" smtClean="0">
                <a:solidFill>
                  <a:srgbClr val="000000"/>
                </a:solidFill>
                <a:latin typeface="Times New Roman" pitchFamily="65" charset="-122"/>
                <a:ea typeface="宋体" pitchFamily="65" charset="-122"/>
              </a:rPr>
              <a:t>地转悠。田坎又窄又滑,一下雨就变成了鳝鱼背,真不知一天摔多少跤。啊,这也许是我命运的</a:t>
            </a:r>
            <a:r>
              <a:rPr dirty="0"/>
              <a:t/>
            </a:r>
            <a:br>
              <a:rPr dirty="0"/>
            </a:br>
            <a:r>
              <a:rPr lang="zh-CN" altLang="en-US" sz="1530" kern="0" dirty="0" smtClean="0">
                <a:solidFill>
                  <a:srgbClr val="000000"/>
                </a:solidFill>
                <a:latin typeface="Times New Roman" pitchFamily="65" charset="-122"/>
                <a:ea typeface="宋体" pitchFamily="65" charset="-122"/>
              </a:rPr>
              <a:t>象征:漫天风雨,长夜窄路,一盏孤灯,一张不知是雨水还是泪水洗了百遍的脸。(到现在说到</a:t>
            </a:r>
            <a:r>
              <a:rPr dirty="0"/>
              <a:t/>
            </a:r>
            <a:br>
              <a:rPr dirty="0"/>
            </a:br>
            <a:r>
              <a:rPr lang="zh-CN" altLang="en-US" sz="1530" kern="0" dirty="0" smtClean="0">
                <a:solidFill>
                  <a:srgbClr val="000000"/>
                </a:solidFill>
                <a:latin typeface="Times New Roman" pitchFamily="65" charset="-122"/>
                <a:ea typeface="宋体" pitchFamily="65" charset="-122"/>
              </a:rPr>
              <a:t>“文化大革命”,我的耳边就响起一片暴雨在一只斗笠上踢踏的声浪。)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我对雨声的记忆不全是灰色的,有苦味的记忆,也有温馨的时候。那是在陕北,夏天终日在秃山</a:t>
            </a:r>
            <a:r>
              <a:rPr dirty="0"/>
              <a:t/>
            </a:r>
            <a:br>
              <a:rPr dirty="0"/>
            </a:br>
            <a:r>
              <a:rPr lang="zh-CN" altLang="en-US" sz="1530" kern="0" dirty="0" smtClean="0">
                <a:solidFill>
                  <a:srgbClr val="000000"/>
                </a:solidFill>
                <a:latin typeface="Times New Roman" pitchFamily="65" charset="-122"/>
                <a:ea typeface="宋体" pitchFamily="65" charset="-122"/>
              </a:rPr>
              <a:t>峁劳作的我们,就像在火炉上烘着的红薯,每天都盼望着天上有块能下雨的云。高原的雨少,下</a:t>
            </a:r>
            <a:r>
              <a:rPr dirty="0"/>
              <a:t/>
            </a:r>
            <a:br>
              <a:rPr dirty="0"/>
            </a:br>
            <a:r>
              <a:rPr lang="zh-CN" altLang="en-US" sz="1530" kern="0" dirty="0" smtClean="0">
                <a:solidFill>
                  <a:srgbClr val="000000"/>
                </a:solidFill>
                <a:latin typeface="Times New Roman" pitchFamily="65" charset="-122"/>
                <a:ea typeface="宋体" pitchFamily="65" charset="-122"/>
              </a:rPr>
              <a:t>一次就真叫恩赐。下雨可以不出工,可以凉凉地躺在炕上,听雨声让高原有了笑语,听苞谷拔节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的脆响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让自己干涸的心</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也有一个绿草般的梦。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庄稼人听雨能听出的快乐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这种快乐进城后</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就少了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至少不是那带着土味和草味的快乐了。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听雨,是听时间的脚步声,只是各人有各人的雨声,这是我刚刚想明白的。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1.文章为什么在开头一段就说“雨,大概是古典的”?请谈谈你的理解。(4分)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2.解释下列两句话在文中的含意。(4分)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(1)雨声是个能为每一个人伴奏的好乐师。(2分)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(2)在山区待的几个月,也没有见到几回晴朗的天。(2分)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3.文中三个段落末尾的内容为什么用括号作了标示?请结合文章简要分析。(6分)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4.“雨”给作者留下了哪些难忘的记忆?“听雨”让他明白了什么道理?请根据全文进行分</a:t>
            </a:r>
            <a:r>
              <a:rPr dirty="0"/>
              <a:t/>
            </a:r>
            <a:br>
              <a:rPr dirty="0"/>
            </a:br>
            <a:r>
              <a:rPr lang="zh-CN" altLang="en-US" sz="1530" kern="0" dirty="0" smtClean="0">
                <a:solidFill>
                  <a:srgbClr val="000000"/>
                </a:solidFill>
                <a:latin typeface="Times New Roman" pitchFamily="65" charset="-122"/>
                <a:ea typeface="宋体" pitchFamily="65" charset="-122"/>
              </a:rPr>
              <a:t>析。(8分)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①从文章结构上说,呼应题目,引出话题;②从文章主题上来说,暗示现代人已经难得有</a:t>
            </a:r>
            <a:r>
              <a:rPr dirty="0"/>
              <a:t/>
            </a:r>
            <a:br>
              <a:rPr dirty="0"/>
            </a:br>
            <a:r>
              <a:rPr lang="zh-CN" altLang="en-US" sz="1530" kern="0" dirty="0" smtClean="0">
                <a:solidFill>
                  <a:srgbClr val="000000"/>
                </a:solidFill>
                <a:latin typeface="Times New Roman" pitchFamily="65" charset="-122"/>
                <a:ea typeface="宋体" pitchFamily="65" charset="-122"/>
              </a:rPr>
              <a:t>听雨的闲情逸致了。(每答出一点给2分)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本题主要从内容和形式两个层面来作答。首先理解句子本身的内涵,以此理解其对表</a:t>
            </a:r>
            <a:r>
              <a:rPr dirty="0"/>
              <a:t/>
            </a:r>
            <a:br>
              <a:rPr dirty="0"/>
            </a:br>
            <a:r>
              <a:rPr lang="zh-CN" altLang="en-US" sz="1530" kern="0" dirty="0" smtClean="0">
                <a:solidFill>
                  <a:srgbClr val="000000"/>
                </a:solidFill>
                <a:latin typeface="Times New Roman" pitchFamily="65" charset="-122"/>
                <a:ea typeface="宋体" pitchFamily="65" charset="-122"/>
              </a:rPr>
              <a:t>达主旨情感的作用;然后了解句子在文中的位置,以此分析其结构形式上的作用。理解句子内</a:t>
            </a:r>
            <a:r>
              <a:rPr dirty="0"/>
              <a:t/>
            </a:r>
            <a:br>
              <a:rPr dirty="0"/>
            </a:br>
            <a:r>
              <a:rPr lang="zh-CN" altLang="en-US" sz="1530" kern="0" dirty="0" smtClean="0">
                <a:solidFill>
                  <a:srgbClr val="000000"/>
                </a:solidFill>
                <a:latin typeface="Times New Roman" pitchFamily="65" charset="-122"/>
                <a:ea typeface="宋体" pitchFamily="65" charset="-122"/>
              </a:rPr>
              <a:t>涵,要注意关键词“古典”,这是与“现代”相对应的时间概念,暗示出本文的一种情感倾向;</a:t>
            </a:r>
            <a:r>
              <a:rPr dirty="0"/>
              <a:t/>
            </a:r>
            <a:br>
              <a:rPr dirty="0"/>
            </a:br>
            <a:r>
              <a:rPr lang="zh-CN" altLang="en-US" sz="1530" kern="0" dirty="0" smtClean="0">
                <a:solidFill>
                  <a:srgbClr val="000000"/>
                </a:solidFill>
                <a:latin typeface="Times New Roman" pitchFamily="65" charset="-122"/>
                <a:ea typeface="宋体" pitchFamily="65" charset="-122"/>
              </a:rPr>
              <a:t>从位置上看,处于文章首段,既呼应标题,又引出下文。答题时只要将其具体化即可。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(1)①就像乐师是演唱的伴奏者一样,雨声也是人们抒发情怀的伴奏者;②人们喜爱雨</a:t>
            </a:r>
            <a:r>
              <a:rPr dirty="0"/>
              <a:t/>
            </a:r>
            <a:br>
              <a:rPr dirty="0"/>
            </a:br>
            <a:r>
              <a:rPr lang="zh-CN" altLang="en-US" sz="1530" kern="0" dirty="0" smtClean="0">
                <a:solidFill>
                  <a:srgbClr val="000000"/>
                </a:solidFill>
                <a:latin typeface="Times New Roman" pitchFamily="65" charset="-122"/>
                <a:ea typeface="宋体" pitchFamily="65" charset="-122"/>
              </a:rPr>
              <a:t>声,因为雨声能很好地寄托不同的感受与情怀。(每答出一点给1分)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(2)①正是连阴雨的时候,山区自然没有几天晴朗的日子;②由于个人与家庭的不幸遭遇,心里</a:t>
            </a:r>
            <a:r>
              <a:rPr dirty="0"/>
              <a:t/>
            </a:r>
            <a:br>
              <a:rPr dirty="0"/>
            </a:br>
            <a:r>
              <a:rPr lang="zh-CN" altLang="en-US" sz="1530" kern="0" dirty="0" smtClean="0">
                <a:solidFill>
                  <a:srgbClr val="000000"/>
                </a:solidFill>
                <a:latin typeface="Times New Roman" pitchFamily="65" charset="-122"/>
                <a:ea typeface="宋体" pitchFamily="65" charset="-122"/>
              </a:rPr>
              <a:t>下着雨,自然也就感觉不到晴朗的天气了。(每答出一点给1分)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(1)这是一个形象化的句子,运用了比喻的手法来表达。雨声是伴奏,那谁是主唱呢?从</a:t>
            </a:r>
            <a:r>
              <a:rPr dirty="0"/>
              <a:t/>
            </a:r>
            <a:br>
              <a:rPr dirty="0"/>
            </a:br>
            <a:r>
              <a:rPr lang="zh-CN" altLang="en-US" sz="1530" kern="0" dirty="0" smtClean="0">
                <a:solidFill>
                  <a:srgbClr val="000000"/>
                </a:solidFill>
                <a:latin typeface="Times New Roman" pitchFamily="65" charset="-122"/>
                <a:ea typeface="宋体" pitchFamily="65" charset="-122"/>
              </a:rPr>
              <a:t>“为每一个人伴奏”可知,人才是主唱,联系所在段落内容,可知人借雨声入诗文以寄托情怀。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(2)要从表层和深层去理解这个句子,表层指自然气候,深层指的是政治气候,是心情表征。在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该句的前后文中都可以找到对应信息。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①将过去的回忆与当下的情思区别开来;②直述其情其事,省去文字过渡;③扩充文章</a:t>
            </a:r>
            <a:r>
              <a:rPr dirty="0"/>
              <a:t/>
            </a:r>
            <a:br>
              <a:rPr dirty="0"/>
            </a:br>
            <a:r>
              <a:rPr lang="zh-CN" altLang="en-US" sz="1530" kern="0" dirty="0" smtClean="0">
                <a:solidFill>
                  <a:srgbClr val="000000"/>
                </a:solidFill>
                <a:latin typeface="Times New Roman" pitchFamily="65" charset="-122"/>
                <a:ea typeface="宋体" pitchFamily="65" charset="-122"/>
              </a:rPr>
              <a:t>的思想内涵。(每答出一点给2分)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首先要明白括号的基本作用,文章中的这三处起补充说明的作用;然后要研究括号内的</a:t>
            </a:r>
            <a:r>
              <a:rPr dirty="0"/>
              <a:t/>
            </a:r>
            <a:br>
              <a:rPr dirty="0"/>
            </a:br>
            <a:r>
              <a:rPr lang="zh-CN" altLang="en-US" sz="1530" kern="0" dirty="0" smtClean="0">
                <a:solidFill>
                  <a:srgbClr val="000000"/>
                </a:solidFill>
                <a:latin typeface="Times New Roman" pitchFamily="65" charset="-122"/>
                <a:ea typeface="宋体" pitchFamily="65" charset="-122"/>
              </a:rPr>
              <a:t>内容,三处内容均为在时间上与原文主体区别开来,括号内均为当下的心情和感受。这就将过</a:t>
            </a:r>
            <a:r>
              <a:rPr dirty="0"/>
              <a:t/>
            </a:r>
            <a:br>
              <a:rPr dirty="0"/>
            </a:br>
            <a:r>
              <a:rPr lang="zh-CN" altLang="en-US" sz="1530" kern="0" dirty="0" smtClean="0">
                <a:solidFill>
                  <a:srgbClr val="000000"/>
                </a:solidFill>
                <a:latin typeface="Times New Roman" pitchFamily="65" charset="-122"/>
                <a:ea typeface="宋体" pitchFamily="65" charset="-122"/>
              </a:rPr>
              <a:t>去与当下形成了对比,扩充了文章表情达意的基础,也免除了承上启下过渡流转的啰唆,使行文</a:t>
            </a:r>
            <a:r>
              <a:rPr dirty="0"/>
              <a:t/>
            </a:r>
            <a:br>
              <a:rPr dirty="0"/>
            </a:br>
            <a:r>
              <a:rPr lang="zh-CN" altLang="en-US" sz="1530" kern="0" dirty="0" smtClean="0">
                <a:solidFill>
                  <a:srgbClr val="000000"/>
                </a:solidFill>
                <a:latin typeface="Times New Roman" pitchFamily="65" charset="-122"/>
                <a:ea typeface="宋体" pitchFamily="65" charset="-122"/>
              </a:rPr>
              <a:t>显得更加简洁清晰。题中并没有要求分别作答,故可以三处合在一起来答题。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第一问:①南方老城的雨,给他留下了古旧、神秘的童年记忆;②川滇边界山区的雨,给</a:t>
            </a:r>
            <a:r>
              <a:rPr dirty="0"/>
              <a:t/>
            </a:r>
            <a:br>
              <a:rPr dirty="0"/>
            </a:br>
            <a:r>
              <a:rPr lang="zh-CN" altLang="en-US" sz="1530" kern="0" dirty="0" smtClean="0">
                <a:solidFill>
                  <a:srgbClr val="000000"/>
                </a:solidFill>
                <a:latin typeface="Times New Roman" pitchFamily="65" charset="-122"/>
                <a:ea typeface="宋体" pitchFamily="65" charset="-122"/>
              </a:rPr>
              <a:t>他留下了特殊年代苦味的记忆;③陕北高原的雨,给他留下了农村生活绿草般温馨的记忆。</a:t>
            </a:r>
            <a:r>
              <a:rPr dirty="0"/>
              <a:t/>
            </a:r>
            <a:br>
              <a:rPr dirty="0"/>
            </a:br>
            <a:r>
              <a:rPr lang="zh-CN" altLang="en-US" sz="1530" kern="0" dirty="0" smtClean="0">
                <a:solidFill>
                  <a:srgbClr val="000000"/>
                </a:solidFill>
                <a:latin typeface="Times New Roman" pitchFamily="65" charset="-122"/>
                <a:ea typeface="宋体" pitchFamily="65" charset="-122"/>
              </a:rPr>
              <a:t>(每答出一点给2分)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第二问:听雨就是听一个人的心声,听一个时代发展变化的脚步声。(2分)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裁缝的活不算劳累,就是太麻烦。量体、排料、剪裁、锁边、配零料、烫粘合衬、合缝</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Times New Roman" pitchFamily="65" charset="-122"/>
                <a:ea typeface="宋体" pitchFamily="65" charset="-122"/>
              </a:rPr>
              <a:t>做成后,还得开扣眼、钉扣子、缝垫肩、缲裤边。浅色衣服还得洗一洗,缝纫机经常加油,难免</a:t>
            </a:r>
            <a:r>
              <a:t/>
            </a:r>
            <a:br/>
            <a:r>
              <a:rPr lang="zh-CN" altLang="en-US" sz="1530" kern="0" dirty="0" smtClean="0">
                <a:solidFill>
                  <a:srgbClr val="000000"/>
                </a:solidFill>
                <a:latin typeface="Times New Roman" pitchFamily="65" charset="-122"/>
                <a:ea typeface="宋体" pitchFamily="65" charset="-122"/>
              </a:rPr>
              <a:t>会染脏一点。而且烙铁也没有电熨斗那么干净,一不小心,黑黑的煤灰就从气孔漾出来,沾得到</a:t>
            </a:r>
            <a:r>
              <a:t/>
            </a:r>
            <a:br/>
            <a:r>
              <a:rPr lang="zh-CN" altLang="en-US" sz="1530" kern="0" dirty="0" smtClean="0">
                <a:solidFill>
                  <a:srgbClr val="000000"/>
                </a:solidFill>
                <a:latin typeface="Times New Roman" pitchFamily="65" charset="-122"/>
                <a:ea typeface="宋体" pitchFamily="65" charset="-122"/>
              </a:rPr>
              <a:t>处都是。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是呀,从我们当裁缝的第一天起,就发誓一旦有别的出路,死也不会再干这个了。但假如有一天</a:t>
            </a:r>
            <a:r>
              <a:t/>
            </a:r>
            <a:br/>
            <a:r>
              <a:rPr lang="zh-CN" altLang="en-US" sz="1530" kern="0" dirty="0" smtClean="0">
                <a:solidFill>
                  <a:srgbClr val="000000"/>
                </a:solidFill>
                <a:latin typeface="Times New Roman" pitchFamily="65" charset="-122"/>
                <a:ea typeface="宋体" pitchFamily="65" charset="-122"/>
              </a:rPr>
              <a:t>不做裁缝,我们还是得想办法赚钱过日子,过同样辛苦的生活。——</a:t>
            </a:r>
            <a:r>
              <a:rPr lang="zh-CN" altLang="en-US" sz="1530" u="sng" kern="0" dirty="0" smtClean="0">
                <a:solidFill>
                  <a:srgbClr val="000000"/>
                </a:solidFill>
                <a:latin typeface="Times New Roman" pitchFamily="65" charset="-122"/>
                <a:ea typeface="宋体" pitchFamily="65" charset="-122"/>
              </a:rPr>
              <a:t>可能干什么都一样的吧?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是这样的,帕孜依拉来做衬衣,我们给她弄得漂漂亮亮的,她穿上以后高兴得在镜子面前转来转</a:t>
            </a:r>
            <a:r>
              <a:t/>
            </a:r>
            <a:br/>
            <a:r>
              <a:rPr lang="zh-CN" altLang="en-US" sz="1530" kern="0" dirty="0" smtClean="0">
                <a:solidFill>
                  <a:srgbClr val="000000"/>
                </a:solidFill>
                <a:latin typeface="Times New Roman" pitchFamily="65" charset="-122"/>
                <a:ea typeface="宋体" pitchFamily="65" charset="-122"/>
              </a:rPr>
              <a:t>去地看。但是我立刻发现袖子那里有一点不平,就殷勤地劝她脱下来,烧好烙铁,“滋——”地</a:t>
            </a:r>
            <a:r>
              <a:t/>
            </a:r>
            <a:br/>
            <a:r>
              <a:rPr lang="zh-CN" altLang="en-US" sz="1530" kern="0" dirty="0" smtClean="0">
                <a:solidFill>
                  <a:srgbClr val="000000"/>
                </a:solidFill>
                <a:latin typeface="Times New Roman" pitchFamily="65" charset="-122"/>
                <a:ea typeface="宋体" pitchFamily="65" charset="-122"/>
              </a:rPr>
              <a:t>一家伙下去</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烫糊一大片</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怎么办呢?我们商量了半天,把糊的地方裁掉,用同样的布接了一截子,将袖口做大,呈小喇叭的</a:t>
            </a:r>
            <a:r>
              <a:t/>
            </a:r>
            <a:br/>
            <a:r>
              <a:rPr lang="zh-CN" altLang="en-US" sz="1530" kern="0" dirty="0" smtClean="0">
                <a:solidFill>
                  <a:srgbClr val="000000"/>
                </a:solidFill>
                <a:latin typeface="Times New Roman" pitchFamily="65" charset="-122"/>
                <a:ea typeface="宋体" pitchFamily="65" charset="-122"/>
              </a:rPr>
              <a:t>样式敞开,还钉上了漂亮的扣子。最后又给它取了个名字:“马蹄袖”。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但是后来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几乎全村的年轻女人都把衬衣袖子裁掉一截,跑来要求我们给她们加工“马蹄</a:t>
            </a:r>
            <a:r>
              <a:t/>
            </a:r>
            <a:br/>
            <a:r>
              <a:rPr lang="zh-CN" altLang="en-US" sz="1530" kern="0" dirty="0" smtClean="0">
                <a:solidFill>
                  <a:srgbClr val="000000"/>
                </a:solidFill>
                <a:latin typeface="Times New Roman" pitchFamily="65" charset="-122"/>
                <a:ea typeface="宋体" pitchFamily="65" charset="-122"/>
              </a:rPr>
              <a:t>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干裁缝真的很辛苦,但那么多事情,一针一线的,不是说拆就能拆得掉。当我再一次把一股线平</a:t>
            </a:r>
            <a:endParaRPr lang="zh-CN" altLang="en-US"/>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本题有两问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第一问筛选整合文章信息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第二问实际上是对文章主旨的理解。第一问中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的“哪些”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说明不止一点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需要对文章按一定标准分层理解。文章主要回忆到三个地方的雨</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南方老城、川滇边界山区、陕北高原。然后按图索骥去提取信息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整合概括即可。第二问</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关注文章中带有概括性、议论性的句子。最后一段说“这是我刚刚想明白的”,可见答案和</a:t>
            </a:r>
            <a:r>
              <a:rPr dirty="0"/>
              <a:t/>
            </a:r>
            <a:br>
              <a:rPr dirty="0"/>
            </a:br>
            <a:r>
              <a:rPr lang="zh-CN" altLang="en-US" sz="1530" kern="0" dirty="0" smtClean="0">
                <a:solidFill>
                  <a:srgbClr val="000000"/>
                </a:solidFill>
                <a:latin typeface="Times New Roman" pitchFamily="65" charset="-122"/>
                <a:ea typeface="宋体" pitchFamily="65" charset="-122"/>
              </a:rPr>
              <a:t>这一段有关,这一段写到“听时间的脚步声”“各人有各人的雨声”,联系文章主体的过去与</a:t>
            </a:r>
            <a:r>
              <a:rPr dirty="0"/>
              <a:t/>
            </a:r>
            <a:br>
              <a:rPr dirty="0"/>
            </a:br>
            <a:r>
              <a:rPr lang="zh-CN" altLang="en-US" sz="1530" kern="0" dirty="0" smtClean="0">
                <a:solidFill>
                  <a:srgbClr val="000000"/>
                </a:solidFill>
                <a:latin typeface="Times New Roman" pitchFamily="65" charset="-122"/>
                <a:ea typeface="宋体" pitchFamily="65" charset="-122"/>
              </a:rPr>
              <a:t>当下的对比,可以概括出答案。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二、(2013大纲全国,14—17)阅读下面的文字,完成问题。(22分)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林肯中心的鼓声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木 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搬到曼哈顿,与林肯中心几乎接邻,听歌剧,看芭蕾,自是方便,却也难得去购票。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开窗,就可望见林肯中心露天剧场之一的贝壳形演奏台。那里每天下午、晚上,各有一场演</a:t>
            </a:r>
            <a:r>
              <a:t/>
            </a:r>
            <a:br/>
            <a:r>
              <a:rPr lang="zh-CN" altLang="en-US" sz="1530" kern="0" dirty="0" smtClean="0">
                <a:solidFill>
                  <a:srgbClr val="000000"/>
                </a:solidFill>
                <a:latin typeface="Times New Roman" pitchFamily="65" charset="-122"/>
                <a:ea typeface="宋体" pitchFamily="65" charset="-122"/>
              </a:rPr>
              <a:t>出。废了室内的自备音响,乐得享受那大贝壳中传来的精神海鲜。节目是每天和每晚更换的:</a:t>
            </a:r>
            <a:r>
              <a:t/>
            </a:r>
            <a:br/>
            <a:r>
              <a:rPr lang="zh-CN" altLang="en-US" sz="1530" kern="0" dirty="0" smtClean="0">
                <a:solidFill>
                  <a:srgbClr val="000000"/>
                </a:solidFill>
                <a:latin typeface="Times New Roman" pitchFamily="65" charset="-122"/>
                <a:ea typeface="宋体" pitchFamily="65" charset="-122"/>
              </a:rPr>
              <a:t>铜管乐、摇滚乐、歌剧清唱、重奏,还有时髦得名称也来不及定妥又变了花样的什么音乐。</a:t>
            </a:r>
            <a:r>
              <a:t/>
            </a:r>
            <a:br/>
            <a:r>
              <a:rPr lang="zh-CN" altLang="en-US" sz="1530" kern="0" dirty="0" smtClean="0">
                <a:solidFill>
                  <a:srgbClr val="000000"/>
                </a:solidFill>
                <a:latin typeface="Times New Roman" pitchFamily="65" charset="-122"/>
                <a:ea typeface="宋体" pitchFamily="65" charset="-122"/>
              </a:rPr>
              <a:t>我躺着听,边吃边喝听,比罗马贵族还惬意。但夏季没过完,我已经非常厌恶那大贝壳中发出的</a:t>
            </a:r>
            <a:r>
              <a:t/>
            </a:r>
            <a:br/>
            <a:r>
              <a:rPr lang="zh-CN" altLang="en-US" sz="1530" kern="0" dirty="0" smtClean="0">
                <a:solidFill>
                  <a:srgbClr val="000000"/>
                </a:solidFill>
                <a:latin typeface="Times New Roman" pitchFamily="65" charset="-122"/>
                <a:ea typeface="宋体" pitchFamily="65" charset="-122"/>
              </a:rPr>
              <a:t>声音了:不想“古典”的日子,偏偏是柔肠百转的惹人腻烦;不想摩登的夜晚,硬是以火爆的节</a:t>
            </a:r>
            <a:r>
              <a:t/>
            </a:r>
            <a:br/>
            <a:r>
              <a:rPr lang="zh-CN" altLang="en-US" sz="1530" kern="0" dirty="0" smtClean="0">
                <a:solidFill>
                  <a:srgbClr val="000000"/>
                </a:solidFill>
                <a:latin typeface="Times New Roman" pitchFamily="65" charset="-122"/>
                <a:ea typeface="宋体" pitchFamily="65" charset="-122"/>
              </a:rPr>
              <a:t>奏乱撞耳膜。不花钱买票,就这样受罚了。所以每当雷声起,电光闪,阵雨沛然而下,我开心,看</a:t>
            </a:r>
            <a:r>
              <a:t/>
            </a:r>
            <a:br/>
            <a:r>
              <a:rPr lang="zh-CN" altLang="en-US" sz="1530" kern="0" dirty="0" smtClean="0">
                <a:solidFill>
                  <a:srgbClr val="000000"/>
                </a:solidFill>
                <a:latin typeface="Times New Roman" pitchFamily="65" charset="-122"/>
                <a:ea typeface="宋体" pitchFamily="65" charset="-122"/>
              </a:rPr>
              <a:t>你们还演奏不!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可惜不是天天都有大雷雨,只能时候一到,关紧窗子。如果还是隐隐传来,便开动自己的音响与</a:t>
            </a:r>
            <a:r>
              <a:t/>
            </a:r>
            <a:br/>
            <a:r>
              <a:rPr lang="zh-CN" altLang="en-US" sz="1530" kern="0" dirty="0" smtClean="0">
                <a:solidFill>
                  <a:srgbClr val="000000"/>
                </a:solidFill>
                <a:latin typeface="Times New Roman" pitchFamily="65" charset="-122"/>
                <a:ea typeface="宋体" pitchFamily="65" charset="-122"/>
              </a:rPr>
              <a:t>之抗衡,奇怪的是,但凡抱着这样心态的当儿,就也听不进自选的音乐。可见行事必得出自真</a:t>
            </a:r>
            <a:r>
              <a:t/>
            </a:r>
            <a:br/>
            <a:r>
              <a:rPr lang="zh-CN" altLang="en-US" sz="1530" kern="0" dirty="0" smtClean="0">
                <a:solidFill>
                  <a:srgbClr val="000000"/>
                </a:solidFill>
                <a:latin typeface="Times New Roman" pitchFamily="65" charset="-122"/>
                <a:ea typeface="宋体" pitchFamily="65" charset="-122"/>
              </a:rPr>
              <a:t>心,强求是不会快乐的。</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某夜晚,灯下写信,那大贝壳里的频率又发作了,看看窗外的天,不可能下雨,窗是关紧的,别无良</a:t>
            </a:r>
            <a:r>
              <a:t/>
            </a:r>
            <a:br/>
            <a:r>
              <a:rPr lang="zh-CN" altLang="en-US" sz="1530" kern="0" dirty="0" smtClean="0">
                <a:solidFill>
                  <a:srgbClr val="000000"/>
                </a:solidFill>
                <a:latin typeface="Times New Roman" pitchFamily="65" charset="-122"/>
                <a:ea typeface="宋体" pitchFamily="65" charset="-122"/>
              </a:rPr>
              <a:t>策,管自己继续写吧</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乐器不多,鼓、圆号、低音提琴,不三不四的配器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管自己写吧</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写不下去了——鼓声,单是鼓声,由徐而疾,疾更疾,忽沉忽昂,渐渐消失,突然又起翻腾,恣意癫</a:t>
            </a:r>
            <a:r>
              <a:t/>
            </a:r>
            <a:br/>
            <a:r>
              <a:rPr lang="zh-CN" altLang="en-US" sz="1530" kern="0" dirty="0" smtClean="0">
                <a:solidFill>
                  <a:srgbClr val="000000"/>
                </a:solidFill>
                <a:latin typeface="Times New Roman" pitchFamily="65" charset="-122"/>
                <a:ea typeface="宋体" pitchFamily="65" charset="-122"/>
              </a:rPr>
              <a:t>狂,石破天惊,戛然而止。再从极慢极慢的节奏开始,一程一程,稳稳地进展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终于加快</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Times New Roman" pitchFamily="65" charset="-122"/>
                <a:ea typeface="宋体" pitchFamily="65" charset="-122"/>
              </a:rPr>
              <a:t>又回复凝重的持续,不徐不疾,永远这样敲下去,永远这样敲下去了,不求加快,不求减慢,不求升</a:t>
            </a:r>
            <a:r>
              <a:t/>
            </a:r>
            <a:br/>
            <a:r>
              <a:rPr lang="zh-CN" altLang="en-US" sz="1530" kern="0" dirty="0" smtClean="0">
                <a:solidFill>
                  <a:srgbClr val="000000"/>
                </a:solidFill>
                <a:latin typeface="Times New Roman" pitchFamily="65" charset="-122"/>
                <a:ea typeface="宋体" pitchFamily="65" charset="-122"/>
              </a:rPr>
              <a:t>强降弱,唯一的节奏,唯一的音量</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其中似乎有微茫、偶然的变化,变化太难辨识,却使听觉</a:t>
            </a:r>
            <a:r>
              <a:t/>
            </a:r>
            <a:br/>
            <a:r>
              <a:rPr lang="zh-CN" altLang="en-US" sz="1530" kern="0" dirty="0" smtClean="0">
                <a:solidFill>
                  <a:srgbClr val="000000"/>
                </a:solidFill>
                <a:latin typeface="Times New Roman" pitchFamily="65" charset="-122"/>
                <a:ea typeface="宋体" pitchFamily="65" charset="-122"/>
              </a:rPr>
              <a:t>出奇地敏感,出奇敏感的绝望者才能感觉到它。之后鼓声似乎有所加快,有所升强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后又加</a:t>
            </a:r>
            <a:r>
              <a:t/>
            </a:r>
            <a:br/>
            <a:r>
              <a:rPr lang="zh-CN" altLang="en-US" sz="1530" kern="0" dirty="0" smtClean="0">
                <a:solidFill>
                  <a:srgbClr val="000000"/>
                </a:solidFill>
                <a:latin typeface="Times New Roman" pitchFamily="65" charset="-122"/>
                <a:ea typeface="宋体" pitchFamily="65" charset="-122"/>
              </a:rPr>
              <a:t>快升强,渐快,更快,越来越快,越来越快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快到不像是人力击鼓,但机械的鼓声绝不会有这</a:t>
            </a:r>
            <a:r>
              <a:t/>
            </a:r>
            <a:br/>
            <a:r>
              <a:rPr lang="zh-CN" altLang="en-US" sz="1530" kern="0" dirty="0" smtClean="0">
                <a:solidFill>
                  <a:srgbClr val="000000"/>
                </a:solidFill>
                <a:latin typeface="Times New Roman" pitchFamily="65" charset="-122"/>
                <a:ea typeface="宋体" pitchFamily="65" charset="-122"/>
              </a:rPr>
              <a:t>“人”味,是人在击鼓,是个非凡的人,否定了旋律、调性、音色,各种记谱符号。这鼓声引醒</a:t>
            </a:r>
            <a:r>
              <a:t/>
            </a:r>
            <a:br/>
            <a:r>
              <a:rPr lang="zh-CN" altLang="en-US" sz="1530" kern="0" dirty="0" smtClean="0">
                <a:solidFill>
                  <a:srgbClr val="000000"/>
                </a:solidFill>
                <a:latin typeface="Times New Roman" pitchFamily="65" charset="-122"/>
                <a:ea typeface="宋体" pitchFamily="65" charset="-122"/>
              </a:rPr>
              <a:t>的不是一向由管乐、弦乐、声乐所引醒的因素。人,除了历来习惯于被管乐、弦乐、声乐所</a:t>
            </a:r>
            <a:r>
              <a:t/>
            </a:r>
            <a:br/>
            <a:r>
              <a:rPr lang="zh-CN" altLang="en-US" sz="1530" kern="0" dirty="0" smtClean="0">
                <a:solidFill>
                  <a:srgbClr val="000000"/>
                </a:solidFill>
                <a:latin typeface="Times New Roman" pitchFamily="65" charset="-122"/>
                <a:ea typeface="宋体" pitchFamily="65" charset="-122"/>
              </a:rPr>
              <a:t>引醒的因素之外,还确有非管乐、弦乐、声乐所能引醒的因素,它们一直沉睡着,淤积着,荒芜</a:t>
            </a:r>
            <a:r>
              <a:t/>
            </a:r>
            <a:br/>
            <a:r>
              <a:rPr lang="zh-CN" altLang="en-US" sz="1530" kern="0" dirty="0" smtClean="0">
                <a:solidFill>
                  <a:srgbClr val="000000"/>
                </a:solidFill>
                <a:latin typeface="Times New Roman" pitchFamily="65" charset="-122"/>
                <a:ea typeface="宋体" pitchFamily="65" charset="-122"/>
              </a:rPr>
              <a:t>着,原始而古老。在尚无管乐、弦乐、声乐伴随时,这些因素出现于打击乐,在漫长的遗弃废置</a:t>
            </a:r>
            <a:r>
              <a:t/>
            </a:r>
            <a:br/>
            <a:r>
              <a:rPr lang="zh-CN" altLang="en-US" sz="1530" kern="0" dirty="0" smtClean="0">
                <a:solidFill>
                  <a:srgbClr val="000000"/>
                </a:solidFill>
                <a:latin typeface="Times New Roman" pitchFamily="65" charset="-122"/>
                <a:ea typeface="宋体" pitchFamily="65" charset="-122"/>
              </a:rPr>
              <a:t>之后,被今晚的鼓声所引醒,显得陌生新鲜。这非音乐的鼓声使我回到古老的蛮荒状态,更接近</a:t>
            </a:r>
            <a:r>
              <a:t/>
            </a:r>
            <a:br/>
            <a:r>
              <a:rPr lang="zh-CN" altLang="en-US" sz="1530" kern="0" dirty="0" smtClean="0">
                <a:solidFill>
                  <a:srgbClr val="000000"/>
                </a:solidFill>
                <a:latin typeface="Times New Roman" pitchFamily="65" charset="-122"/>
                <a:ea typeface="宋体" pitchFamily="65" charset="-122"/>
              </a:rPr>
              <a:t>宇宙的本质。这鼓声接近于无声,最后仿佛只剩下鼓手一个人,而这人必定是遒劲与美貌、粗</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犷与秀丽浑然一体的无年龄的人——真奇怪,单单鼓声就可以这样顺遂地把一切欲望击退,把</a:t>
            </a:r>
            <a:r>
              <a:rPr dirty="0"/>
              <a:t/>
            </a:r>
            <a:br>
              <a:rPr dirty="0"/>
            </a:br>
            <a:r>
              <a:rPr lang="zh-CN" altLang="en-US" sz="1530" kern="0" dirty="0" smtClean="0">
                <a:solidFill>
                  <a:srgbClr val="000000"/>
                </a:solidFill>
                <a:latin typeface="Times New Roman" pitchFamily="65" charset="-122"/>
                <a:ea typeface="宋体" pitchFamily="65" charset="-122"/>
              </a:rPr>
              <a:t>一切观念敲碎,不容旁骛,不可方物,把它们粉碎得像基本粒子一样分裂飞扬在宇宙中</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我扑向窗口,猛开窗子,鼓声已经在圆号和低音提琴的抚慰中作激战后的喘息,低音提琴为英雄</a:t>
            </a:r>
            <a:r>
              <a:rPr dirty="0"/>
              <a:t/>
            </a:r>
            <a:br>
              <a:rPr dirty="0"/>
            </a:br>
            <a:r>
              <a:rPr lang="zh-CN" altLang="en-US" sz="1530" kern="0" dirty="0" smtClean="0">
                <a:solidFill>
                  <a:srgbClr val="000000"/>
                </a:solidFill>
                <a:latin typeface="Times New Roman" pitchFamily="65" charset="-122"/>
                <a:ea typeface="宋体" pitchFamily="65" charset="-122"/>
              </a:rPr>
              <a:t>拭汗,圆号捧上了桂冠,鼓声也将息去——我心里发急,鼓掌呀!为什么不鼓掌,涌上去,把鼓手抬</a:t>
            </a:r>
            <a:r>
              <a:rPr dirty="0"/>
              <a:t/>
            </a:r>
            <a:br>
              <a:rPr dirty="0"/>
            </a:br>
            <a:r>
              <a:rPr lang="zh-CN" altLang="en-US" sz="1530" kern="0" dirty="0" smtClean="0">
                <a:solidFill>
                  <a:srgbClr val="000000"/>
                </a:solidFill>
                <a:latin typeface="Times New Roman" pitchFamily="65" charset="-122"/>
                <a:ea typeface="宋体" pitchFamily="65" charset="-122"/>
              </a:rPr>
              <a:t>起来,抛向空中,摔死也活该,谁叫他击得这样好啊!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我激动过分,听众在剧烈鼓掌,尖叫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我望不见那鼓手,只听得他在扬声致谢</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掌声不停</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但鼓声不起,他一再致谢,终于道晚安了,明亮的大贝壳也转为暗蓝,人影幢幢,无疑是散场。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我懊丧地伏在窗口,开窗太迟,没有全部听清楚,还能到什么地方去听他击鼓,冒着大雨我也会</a:t>
            </a:r>
            <a:r>
              <a:rPr dirty="0"/>
              <a:t/>
            </a:r>
            <a:br>
              <a:rPr dirty="0"/>
            </a:br>
            <a:r>
              <a:rPr lang="zh-CN" altLang="en-US" sz="1530" kern="0" dirty="0" smtClean="0">
                <a:solidFill>
                  <a:srgbClr val="000000"/>
                </a:solidFill>
                <a:latin typeface="Times New Roman" pitchFamily="65" charset="-122"/>
                <a:ea typeface="宋体" pitchFamily="65" charset="-122"/>
              </a:rPr>
              <a:t>步行去的。</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我不能荏弱得像个被遗弃的人。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又不是从来没有听见过鼓声,我是向来注意各种鼓手的,非洲的,印度的,中国的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然而这个</a:t>
            </a:r>
            <a:r>
              <a:rPr dirty="0"/>
              <a:t/>
            </a:r>
            <a:br>
              <a:rPr dirty="0"/>
            </a:br>
            <a:r>
              <a:rPr lang="zh-CN" altLang="en-US" sz="1530" kern="0" dirty="0" smtClean="0">
                <a:solidFill>
                  <a:srgbClr val="000000"/>
                </a:solidFill>
                <a:latin typeface="Times New Roman" pitchFamily="65" charset="-122"/>
                <a:ea typeface="宋体" pitchFamily="65" charset="-122"/>
              </a:rPr>
              <a:t>鼓手怎么啦,单凭一只鼓就使人迷乱得如此可怜!</a:t>
            </a:r>
            <a:r>
              <a:rPr lang="zh-CN" altLang="en-US" sz="1530" u="sng" kern="0" dirty="0" smtClean="0">
                <a:solidFill>
                  <a:srgbClr val="000000"/>
                </a:solidFill>
                <a:latin typeface="Times New Roman" pitchFamily="65" charset="-122"/>
                <a:ea typeface="宋体" pitchFamily="65" charset="-122"/>
              </a:rPr>
              <a:t>我承认他是个幸福的人,我分不到他的幸</a:t>
            </a:r>
            <a:r>
              <a:rPr dirty="0"/>
              <a:t/>
            </a:r>
            <a:br>
              <a:rPr dirty="0"/>
            </a:br>
            <a:r>
              <a:rPr lang="zh-CN" altLang="en-US" sz="1530" u="sng" kern="0" dirty="0" smtClean="0">
                <a:solidFill>
                  <a:srgbClr val="000000"/>
                </a:solidFill>
                <a:latin typeface="Times New Roman" pitchFamily="65" charset="-122"/>
                <a:ea typeface="宋体" pitchFamily="65" charset="-122"/>
              </a:rPr>
              <a:t>福。</a:t>
            </a:r>
            <a:r>
              <a:rPr lang="zh-CN" altLang="en-US" sz="1530"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1.解释下列两句话在文中的含意。(4分)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(1)我不能荏弱得像个被遗弃的人。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(2)我承认他是个幸福的人,我分不到他的幸福。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2.文章运用了哪些修辞手法来描写鼓声?请简要分析。(6分)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3.林肯中心的鼓声唤起了“我”的哪些感悟?请简要分析。(6分)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4.对林肯中心的演出,“我”表现出哪些情感变化?请结合全文简要分析。(6分)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(1)①现场鼓手的演奏结束了,“我”因不能再次听到鼓声和听众一起疯狂而失落;②</a:t>
            </a:r>
            <a:r>
              <a:rPr dirty="0"/>
              <a:t/>
            </a:r>
            <a:br>
              <a:rPr dirty="0"/>
            </a:br>
            <a:r>
              <a:rPr lang="zh-CN" altLang="en-US" sz="1530" kern="0" dirty="0" smtClean="0">
                <a:solidFill>
                  <a:srgbClr val="000000"/>
                </a:solidFill>
                <a:latin typeface="Times New Roman" pitchFamily="65" charset="-122"/>
                <a:ea typeface="宋体" pitchFamily="65" charset="-122"/>
              </a:rPr>
              <a:t>受到鼓声的鼓舞,我希望能过上一种新鲜有活力的生活。(每答出一点给1分。意思答对即可)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(2)①鼓声让我相信,这个鼓手是近于自然的,因而也是幸福的;②作为听众,我被鼓手的鼓声吸</a:t>
            </a:r>
            <a:r>
              <a:rPr dirty="0"/>
              <a:t/>
            </a:r>
            <a:br>
              <a:rPr dirty="0"/>
            </a:br>
            <a:r>
              <a:rPr lang="zh-CN" altLang="en-US" sz="1530" kern="0" dirty="0" smtClean="0">
                <a:solidFill>
                  <a:srgbClr val="000000"/>
                </a:solidFill>
                <a:latin typeface="Times New Roman" pitchFamily="65" charset="-122"/>
                <a:ea typeface="宋体" pitchFamily="65" charset="-122"/>
              </a:rPr>
              <a:t>引,却不能分享他击鼓时的愉悦,这让我感到有些遗憾。(每答出一点给1分。意思答对即可)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解答此题一定要把句子放回原文中去理解,结合上下文来分析作者的思想内容和情感</a:t>
            </a:r>
            <a:r>
              <a:rPr dirty="0"/>
              <a:t/>
            </a:r>
            <a:br>
              <a:rPr dirty="0"/>
            </a:br>
            <a:r>
              <a:rPr lang="zh-CN" altLang="en-US" sz="1530" kern="0" dirty="0" smtClean="0">
                <a:solidFill>
                  <a:srgbClr val="000000"/>
                </a:solidFill>
                <a:latin typeface="Times New Roman" pitchFamily="65" charset="-122"/>
                <a:ea typeface="宋体" pitchFamily="65" charset="-122"/>
              </a:rPr>
              <a:t>态度。思想内容和情感态度是附着在所使用的词语上的,所以抓关键词很重要,比如(1)句中</a:t>
            </a:r>
            <a:r>
              <a:rPr dirty="0"/>
              <a:t/>
            </a:r>
            <a:br>
              <a:rPr dirty="0"/>
            </a:br>
            <a:r>
              <a:rPr lang="zh-CN" altLang="en-US" sz="1530" kern="0" dirty="0" smtClean="0">
                <a:solidFill>
                  <a:srgbClr val="000000"/>
                </a:solidFill>
                <a:latin typeface="Times New Roman" pitchFamily="65" charset="-122"/>
                <a:ea typeface="宋体" pitchFamily="65" charset="-122"/>
              </a:rPr>
              <a:t>“荏弱”是指软弱,句中说“我不能荏弱”那就是“我”想过一种积极有力的生活;“被遗</a:t>
            </a:r>
            <a:r>
              <a:rPr dirty="0"/>
              <a:t/>
            </a:r>
            <a:br>
              <a:rPr dirty="0"/>
            </a:br>
            <a:r>
              <a:rPr lang="zh-CN" altLang="en-US" sz="1530" kern="0" dirty="0" smtClean="0">
                <a:solidFill>
                  <a:srgbClr val="000000"/>
                </a:solidFill>
                <a:latin typeface="Times New Roman" pitchFamily="65" charset="-122"/>
                <a:ea typeface="宋体" pitchFamily="65" charset="-122"/>
              </a:rPr>
              <a:t>弃”是指无法同其他听众一起疯狂而失落。(2)句中“幸福”指的是鼓手击鼓时的愉悦,他的</a:t>
            </a:r>
            <a:r>
              <a:rPr dirty="0"/>
              <a:t/>
            </a:r>
            <a:br>
              <a:rPr dirty="0"/>
            </a:br>
            <a:r>
              <a:rPr lang="zh-CN" altLang="en-US" sz="1530" kern="0" dirty="0" smtClean="0">
                <a:solidFill>
                  <a:srgbClr val="000000"/>
                </a:solidFill>
                <a:latin typeface="Times New Roman" pitchFamily="65" charset="-122"/>
                <a:ea typeface="宋体" pitchFamily="65" charset="-122"/>
              </a:rPr>
              <a:t>鼓声更接近于自然,是发自内心的,遵守自己内心的真诚表达;“我分不到”是指“我”无法分</a:t>
            </a:r>
            <a:r>
              <a:rPr dirty="0"/>
              <a:t/>
            </a:r>
            <a:br>
              <a:rPr dirty="0"/>
            </a:br>
            <a:r>
              <a:rPr lang="zh-CN" altLang="en-US" sz="1530" kern="0" dirty="0" smtClean="0">
                <a:solidFill>
                  <a:srgbClr val="000000"/>
                </a:solidFill>
                <a:latin typeface="Times New Roman" pitchFamily="65" charset="-122"/>
                <a:ea typeface="宋体" pitchFamily="65" charset="-122"/>
              </a:rPr>
              <a:t>享鼓手击鼓时的快乐而倍感失落和遗憾。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①用排比的手法,表现鼓声的节奏和声音由缓转急、不断强化的过程;②用夸张的手</a:t>
            </a:r>
            <a:r>
              <a:rPr dirty="0"/>
              <a:t/>
            </a:r>
            <a:br>
              <a:rPr dirty="0"/>
            </a:br>
            <a:r>
              <a:rPr lang="zh-CN" altLang="en-US" sz="1530" kern="0" dirty="0" smtClean="0">
                <a:solidFill>
                  <a:srgbClr val="000000"/>
                </a:solidFill>
                <a:latin typeface="Times New Roman" pitchFamily="65" charset="-122"/>
                <a:ea typeface="宋体" pitchFamily="65" charset="-122"/>
              </a:rPr>
              <a:t>法,表现鼓手技艺的高超,极大地渲染鼓声非凡的感染力;③用对比的手法,表现“我”的感情</a:t>
            </a:r>
            <a:r>
              <a:rPr dirty="0"/>
              <a:t/>
            </a:r>
            <a:br>
              <a:rPr dirty="0"/>
            </a:br>
            <a:r>
              <a:rPr lang="zh-CN" altLang="en-US" sz="1530" kern="0" dirty="0" smtClean="0">
                <a:solidFill>
                  <a:srgbClr val="000000"/>
                </a:solidFill>
                <a:latin typeface="Times New Roman" pitchFamily="65" charset="-122"/>
                <a:ea typeface="宋体" pitchFamily="65" charset="-122"/>
              </a:rPr>
              <a:t>激动和失落的变化,以此突出鼓声对“我”的影响。(每答出一点给2分。意思答对即可)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解答本题,考生需要熟练掌握考纲规定的9种常见修辞手法,结合文本对鼓声的描写,判</a:t>
            </a:r>
            <a:r>
              <a:rPr dirty="0"/>
              <a:t/>
            </a:r>
            <a:br>
              <a:rPr dirty="0"/>
            </a:br>
            <a:r>
              <a:rPr lang="zh-CN" altLang="en-US" sz="1530" kern="0" dirty="0" smtClean="0">
                <a:solidFill>
                  <a:srgbClr val="000000"/>
                </a:solidFill>
                <a:latin typeface="Times New Roman" pitchFamily="65" charset="-122"/>
                <a:ea typeface="宋体" pitchFamily="65" charset="-122"/>
              </a:rPr>
              <a:t>断使用了哪些修辞手法。同时注意,不仅要指出运用的修辞手法,还要写出具体内容和表达效</a:t>
            </a:r>
            <a:r>
              <a:rPr dirty="0"/>
              <a:t/>
            </a:r>
            <a:br>
              <a:rPr dirty="0"/>
            </a:br>
            <a:r>
              <a:rPr lang="zh-CN" altLang="en-US" sz="1530" kern="0" dirty="0" smtClean="0">
                <a:solidFill>
                  <a:srgbClr val="000000"/>
                </a:solidFill>
                <a:latin typeface="Times New Roman" pitchFamily="65" charset="-122"/>
                <a:ea typeface="宋体" pitchFamily="65" charset="-122"/>
              </a:rPr>
              <a:t>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①鼓声打破了“我”所习惯的管弦乐和声乐的表现方式,让“我”重新感受到打击</a:t>
            </a:r>
            <a:r>
              <a:rPr dirty="0"/>
              <a:t/>
            </a:r>
            <a:br>
              <a:rPr dirty="0"/>
            </a:br>
            <a:r>
              <a:rPr lang="zh-CN" altLang="en-US" sz="1530" kern="0" dirty="0" smtClean="0">
                <a:solidFill>
                  <a:srgbClr val="000000"/>
                </a:solidFill>
                <a:latin typeface="Times New Roman" pitchFamily="65" charset="-122"/>
                <a:ea typeface="宋体" pitchFamily="65" charset="-122"/>
              </a:rPr>
              <a:t>乐的原始魅力;②鼓声唤醒了“我”精神中一直沉睡着、淤积着和荒芜着的因素,让“我”认</a:t>
            </a:r>
            <a:r>
              <a:rPr dirty="0"/>
              <a:t/>
            </a:r>
            <a:br>
              <a:rPr dirty="0"/>
            </a:br>
            <a:r>
              <a:rPr lang="zh-CN" altLang="en-US" sz="1530" kern="0" dirty="0" smtClean="0">
                <a:solidFill>
                  <a:srgbClr val="000000"/>
                </a:solidFill>
                <a:latin typeface="Times New Roman" pitchFamily="65" charset="-122"/>
                <a:ea typeface="宋体" pitchFamily="65" charset="-122"/>
              </a:rPr>
              <a:t>识到它们的陌生和新鲜;③鼓声打破了欲望和观念的束缚,让“我”体会到重回自然的自由和</a:t>
            </a:r>
            <a:r>
              <a:rPr dirty="0"/>
              <a:t/>
            </a:r>
            <a:br>
              <a:rPr dirty="0"/>
            </a:br>
            <a:r>
              <a:rPr lang="zh-CN" altLang="en-US" sz="1530" kern="0" dirty="0" smtClean="0">
                <a:solidFill>
                  <a:srgbClr val="000000"/>
                </a:solidFill>
                <a:latin typeface="Times New Roman" pitchFamily="65" charset="-122"/>
                <a:ea typeface="宋体" pitchFamily="65" charset="-122"/>
              </a:rPr>
              <a:t>幸福,表达了“我”寻求精神动力的愿望。(每答出一点给2分。意思答对即可)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解答此题需要认真阅读原文6—10段,摘取合并文本中的重要词语,然后分条概括,一定</a:t>
            </a:r>
            <a:r>
              <a:rPr dirty="0"/>
              <a:t/>
            </a:r>
            <a:br>
              <a:rPr dirty="0"/>
            </a:br>
            <a:r>
              <a:rPr lang="zh-CN" altLang="en-US" sz="1530" kern="0" dirty="0" smtClean="0">
                <a:solidFill>
                  <a:srgbClr val="000000"/>
                </a:solidFill>
                <a:latin typeface="Times New Roman" pitchFamily="65" charset="-122"/>
                <a:ea typeface="宋体" pitchFamily="65" charset="-122"/>
              </a:rPr>
              <a:t>要扣住“感悟”写。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①初来曼哈顿,“我”对能够免费享受林肯中心丰富多样的音乐而感到舒心惬意;②</a:t>
            </a:r>
            <a:r>
              <a:rPr dirty="0"/>
              <a:t/>
            </a:r>
            <a:br>
              <a:rPr dirty="0"/>
            </a:br>
            <a:r>
              <a:rPr lang="zh-CN" altLang="en-US" sz="1530" kern="0" dirty="0" smtClean="0">
                <a:solidFill>
                  <a:srgbClr val="000000"/>
                </a:solidFill>
                <a:latin typeface="Times New Roman" pitchFamily="65" charset="-122"/>
                <a:ea typeface="宋体" pitchFamily="65" charset="-122"/>
              </a:rPr>
              <a:t>不久,“我”对从林肯中心传出的、不合意愿却又不得不听的音乐感到痛苦和厌恶;③最后,</a:t>
            </a:r>
            <a:r>
              <a:rPr dirty="0"/>
              <a:t/>
            </a:r>
            <a:br>
              <a:rPr dirty="0"/>
            </a:br>
            <a:r>
              <a:rPr lang="zh-CN" altLang="en-US" sz="1530" kern="0" dirty="0" smtClean="0">
                <a:solidFill>
                  <a:srgbClr val="000000"/>
                </a:solidFill>
                <a:latin typeface="Times New Roman" pitchFamily="65" charset="-122"/>
                <a:ea typeface="宋体" pitchFamily="65" charset="-122"/>
              </a:rPr>
              <a:t>“我”被林肯中心的鼓声所吸引,震撼,甚至为之疯狂。(每答出一点给2分。意思答对即可)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对于作者的情感变化,文中有明确表示情感的词语,比如第2段中的“惬意”“厌恶”,</a:t>
            </a:r>
            <a:r>
              <a:rPr dirty="0"/>
              <a:t/>
            </a:r>
            <a:br>
              <a:rPr dirty="0"/>
            </a:br>
            <a:r>
              <a:rPr lang="zh-CN" altLang="en-US" sz="1530" kern="0" dirty="0" smtClean="0">
                <a:solidFill>
                  <a:srgbClr val="000000"/>
                </a:solidFill>
                <a:latin typeface="Times New Roman" pitchFamily="65" charset="-122"/>
                <a:ea typeface="宋体" pitchFamily="65" charset="-122"/>
              </a:rPr>
              <a:t>第7段的“激动”。考生只要细读全文,是不难发现这些词语的。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三、(2012大纲全国,14—17,22分)阅读下面的文字,完成1—4 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听朗诵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 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一九八五年,九月十五日晚间,收音机里,一位教师正在朗诵《为了忘却的记念》。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这篇散文,是我青年时最喜爱的。每次阅读,都忍不住热泪盈眶。在战争年代,我还屡次抄录、</a:t>
            </a:r>
            <a:r>
              <a:t/>
            </a:r>
            <a:br/>
            <a:r>
              <a:rPr lang="zh-CN" altLang="en-US" sz="1530" kern="0" dirty="0" smtClean="0">
                <a:solidFill>
                  <a:srgbClr val="000000"/>
                </a:solidFill>
                <a:latin typeface="Times New Roman" pitchFamily="65" charset="-122"/>
                <a:ea typeface="宋体" pitchFamily="65" charset="-122"/>
              </a:rPr>
              <a:t>油印,给学生讲解,自己也能背诵如流。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现在,在这空旷寂静的房间里,在昏暗孤独的灯光下,我坐下来,虔诚地、默默地听着。我的心</a:t>
            </a:r>
            <a:r>
              <a:t/>
            </a:r>
            <a:br/>
            <a:r>
              <a:rPr lang="zh-CN" altLang="en-US" sz="1530" kern="0" dirty="0" smtClean="0">
                <a:solidFill>
                  <a:srgbClr val="000000"/>
                </a:solidFill>
                <a:latin typeface="Times New Roman" pitchFamily="65" charset="-122"/>
                <a:ea typeface="宋体" pitchFamily="65" charset="-122"/>
              </a:rPr>
              <a:t>情变得很复杂,很不安定,眼里也没有泪水。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五十年过去了。现实和文学,都有很大的变化。我自己,经历各种创伤,感情也迟钝了。五位青</a:t>
            </a:r>
            <a:r>
              <a:t/>
            </a:r>
            <a:br/>
            <a:r>
              <a:rPr lang="zh-CN" altLang="en-US" sz="1530" kern="0" dirty="0" smtClean="0">
                <a:solidFill>
                  <a:srgbClr val="000000"/>
                </a:solidFill>
                <a:latin typeface="Times New Roman" pitchFamily="65" charset="-122"/>
                <a:ea typeface="宋体" pitchFamily="65" charset="-122"/>
              </a:rPr>
              <a:t>年作家的事迹,已成历史;鲁迅的这篇文章,也很久没有读,只是偶然听到。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革命的青年作家群,奔走街头,振臂高呼,最终为革命文学而牺牲。</a:t>
            </a:r>
            <a:r>
              <a:rPr lang="zh-CN" altLang="en-US" sz="1530" u="sng" kern="0" dirty="0" smtClean="0">
                <a:solidFill>
                  <a:srgbClr val="000000"/>
                </a:solidFill>
                <a:latin typeface="Times New Roman" pitchFamily="65" charset="-122"/>
                <a:ea typeface="宋体" pitchFamily="65" charset="-122"/>
              </a:rPr>
              <a:t>这些情景,这些声音,对当前</a:t>
            </a:r>
            <a:r>
              <a:t/>
            </a:r>
            <a:br/>
            <a:r>
              <a:rPr lang="zh-CN" altLang="en-US" sz="1530" u="sng" kern="0" dirty="0" smtClean="0">
                <a:solidFill>
                  <a:srgbClr val="000000"/>
                </a:solidFill>
                <a:latin typeface="Times New Roman" pitchFamily="65" charset="-122"/>
                <a:ea typeface="宋体" pitchFamily="65" charset="-122"/>
              </a:rPr>
              <a:t>的文坛来说,是过去了很久,也很远了。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是的,任何历史,即使是血写的历史,经过时间的冲刷,在记忆中,也会渐渐褪色,失去光泽。作为</a:t>
            </a:r>
            <a:r>
              <a:t/>
            </a:r>
            <a:br/>
            <a:r>
              <a:rPr lang="zh-CN" altLang="en-US" sz="1530" kern="0" dirty="0" smtClean="0">
                <a:solidFill>
                  <a:srgbClr val="000000"/>
                </a:solidFill>
                <a:latin typeface="Times New Roman" pitchFamily="65" charset="-122"/>
                <a:ea typeface="宋体" pitchFamily="65" charset="-122"/>
              </a:rPr>
              <a:t>文物陈列的,古代的宗教信徒,用血写的经卷,就是这样。关于仁人志士的记载,或仁人志士的</a:t>
            </a:r>
            <a:endParaRPr lang="zh-CN" altLang="en-US"/>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遗言,在当时和以后,对人们心灵的感动,其深浅程度,总会有不同吧!他们的呼声,在当时,是一</a:t>
            </a:r>
            <a:r>
              <a:t/>
            </a:r>
            <a:br/>
            <a:r>
              <a:rPr lang="zh-CN" altLang="en-US" sz="1530" kern="0" dirty="0" smtClean="0">
                <a:solidFill>
                  <a:srgbClr val="000000"/>
                </a:solidFill>
                <a:latin typeface="Times New Roman" pitchFamily="65" charset="-122"/>
                <a:ea typeface="宋体" pitchFamily="65" charset="-122"/>
              </a:rPr>
              <a:t>个时代的呼声,他们心的跳动,紧紧连接着时代的脉搏。他们的言行,在当时,就是群众的瞩望,</a:t>
            </a:r>
            <a:r>
              <a:t/>
            </a:r>
            <a:br/>
            <a:r>
              <a:rPr lang="zh-CN" altLang="en-US" sz="1530" kern="0" dirty="0" smtClean="0">
                <a:solidFill>
                  <a:srgbClr val="000000"/>
                </a:solidFill>
                <a:latin typeface="Times New Roman" pitchFamily="65" charset="-122"/>
                <a:ea typeface="宋体" pitchFamily="65" charset="-122"/>
              </a:rPr>
              <a:t>他们的不幸,会引起全体人民的悲痛。时过境迁,情随事变,就很难要求后来的人,也有同样的</a:t>
            </a:r>
            <a:r>
              <a:t/>
            </a:r>
            <a:br/>
            <a:r>
              <a:rPr lang="zh-CN" altLang="en-US" sz="1530" kern="0" dirty="0" smtClean="0">
                <a:solidFill>
                  <a:srgbClr val="000000"/>
                </a:solidFill>
                <a:latin typeface="Times New Roman" pitchFamily="65" charset="-122"/>
                <a:ea typeface="宋体" pitchFamily="65" charset="-122"/>
              </a:rPr>
              <a:t>感情。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时间无情,时间淘洗。时间沉淀,时间反复。历史不断变化,作家的爱好,作家的追求,也在不断</a:t>
            </a:r>
            <a:r>
              <a:t/>
            </a:r>
            <a:br/>
            <a:r>
              <a:rPr lang="zh-CN" altLang="en-US" sz="1530" kern="0" dirty="0" smtClean="0">
                <a:solidFill>
                  <a:srgbClr val="000000"/>
                </a:solidFill>
                <a:latin typeface="Times New Roman" pitchFamily="65" charset="-122"/>
                <a:ea typeface="宋体" pitchFamily="65" charset="-122"/>
              </a:rPr>
              <a:t>变化。抚今思昔,登临凭吊的人,虽络绎不绝,究竟是少数。有些纪念文章,也是偶然的感喟,一</a:t>
            </a:r>
            <a:r>
              <a:t/>
            </a:r>
            <a:br/>
            <a:r>
              <a:rPr lang="zh-CN" altLang="en-US" sz="1530" kern="0" dirty="0" smtClean="0">
                <a:solidFill>
                  <a:srgbClr val="000000"/>
                </a:solidFill>
                <a:latin typeface="Times New Roman" pitchFamily="65" charset="-122"/>
                <a:ea typeface="宋体" pitchFamily="65" charset="-122"/>
              </a:rPr>
              <a:t>时之兴怀。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世事虽然多变,人类并不因此就废弃文学,历史仍赖文字以传递。三皇五帝之迹,先秦两汉之</a:t>
            </a:r>
            <a:r>
              <a:t/>
            </a:r>
            <a:br/>
            <a:r>
              <a:rPr lang="zh-CN" altLang="en-US" sz="1530" kern="0" dirty="0" smtClean="0">
                <a:solidFill>
                  <a:srgbClr val="000000"/>
                </a:solidFill>
                <a:latin typeface="Times New Roman" pitchFamily="65" charset="-122"/>
                <a:ea typeface="宋体" pitchFamily="65" charset="-122"/>
              </a:rPr>
              <a:t>事,均赖历史家、文学家记录,才得永久流传。如果没有文字,只凭口碑,多么重大的事件,不上</a:t>
            </a:r>
            <a:r>
              <a:t/>
            </a:r>
            <a:br/>
            <a:r>
              <a:rPr lang="zh-CN" altLang="en-US" sz="1530" kern="0" dirty="0" smtClean="0">
                <a:solidFill>
                  <a:srgbClr val="000000"/>
                </a:solidFill>
                <a:latin typeface="Times New Roman" pitchFamily="65" charset="-122"/>
                <a:ea typeface="宋体" pitchFamily="65" charset="-122"/>
              </a:rPr>
              <a:t>百年,也就记忆不清了。文字所利用的工具也奇怪,竹木纸帛,遇上好条件,竟能千年不坏,比金</a:t>
            </a:r>
            <a:r>
              <a:t/>
            </a:r>
            <a:br/>
            <a:r>
              <a:rPr lang="zh-CN" altLang="en-US" sz="1530" kern="0" dirty="0" smtClean="0">
                <a:solidFill>
                  <a:srgbClr val="000000"/>
                </a:solidFill>
                <a:latin typeface="Times New Roman" pitchFamily="65" charset="-122"/>
                <a:ea typeface="宋体" pitchFamily="65" charset="-122"/>
              </a:rPr>
              <a:t>石寿命还长。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能不能流传,不只看写的是谁,还要看是谁来写。秦汉之际,楚汉之争,写这个题材的人,当时不</a:t>
            </a:r>
            <a:r>
              <a:t/>
            </a:r>
            <a:br/>
            <a:r>
              <a:rPr lang="zh-CN" altLang="en-US" sz="1530" kern="0" dirty="0" smtClean="0">
                <a:solidFill>
                  <a:srgbClr val="000000"/>
                </a:solidFill>
                <a:latin typeface="Times New Roman" pitchFamily="65" charset="-122"/>
                <a:ea typeface="宋体" pitchFamily="65" charset="-122"/>
              </a:rPr>
              <a:t>下百家。一到司马迁笔下,那些人和事,才活了起来,脍炙人口,永远流传。别家的书,却逐渐失</a:t>
            </a:r>
            <a:r>
              <a:t/>
            </a:r>
            <a:br/>
            <a:r>
              <a:rPr lang="zh-CN" altLang="en-US" sz="1530" kern="0" dirty="0" smtClean="0">
                <a:solidFill>
                  <a:srgbClr val="000000"/>
                </a:solidFill>
                <a:latin typeface="Times New Roman" pitchFamily="65" charset="-122"/>
                <a:ea typeface="宋体" pitchFamily="65" charset="-122"/>
              </a:rPr>
              <a:t>落,亡佚。</a:t>
            </a:r>
            <a:endParaRPr lang="zh-CN" altLang="en-US"/>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白莽柔石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在当时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并无赫赫之名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事迹亦不彰著。鲁迅也只是记了私人的交往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朋友之间的道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都是细节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都是琐事。对他们的革命事迹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或避而未谈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或谈得很简略。然而这篇充满血泪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的文字</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将使这几位青年作家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长期跃然纸上。他们的形象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鲁迅对他们的真诚而博大的感情</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将永远鲜明地印在凭吊者的心中。</a:t>
            </a:r>
            <a:endParaRPr lang="zh-CN" altLang="en-US" sz="1600" dirty="0" smtClean="0"/>
          </a:p>
          <a:p>
            <a:pPr eaLnBrk="0" latinLnBrk="1" hangingPunct="0">
              <a:lnSpc>
                <a:spcPct val="150000"/>
              </a:lnSpc>
            </a:pPr>
            <a:r>
              <a:rPr lang="zh-CN" altLang="en-US" sz="1530" u="sng" kern="0" dirty="0" smtClean="0">
                <a:solidFill>
                  <a:srgbClr val="000000"/>
                </a:solidFill>
                <a:latin typeface="Times New Roman" pitchFamily="65" charset="-122"/>
                <a:ea typeface="宋体" pitchFamily="65" charset="-122"/>
              </a:rPr>
              <a:t>想到这里</a:t>
            </a:r>
            <a:r>
              <a:rPr lang="en-US" altLang="zh-CN" sz="1530" u="sng"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我的心又平静了下来</a:t>
            </a:r>
            <a:r>
              <a:rPr lang="en-US" altLang="zh-CN" sz="1530" u="sng"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清澈了下来。</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文章与道义共存。文字可泯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道义不泯。而只要道义存在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鲁迅的文章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就会不朽。</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1985</a:t>
            </a:r>
            <a:r>
              <a:rPr lang="zh-CN" altLang="en-US" sz="1530" kern="0" dirty="0" smtClean="0">
                <a:solidFill>
                  <a:srgbClr val="000000"/>
                </a:solidFill>
                <a:latin typeface="Times New Roman" pitchFamily="65" charset="-122"/>
                <a:ea typeface="宋体" pitchFamily="65" charset="-122"/>
              </a:rPr>
              <a:t>年</a:t>
            </a:r>
            <a:r>
              <a:rPr lang="en-US" altLang="zh-CN" sz="1530" kern="0" dirty="0" smtClean="0">
                <a:solidFill>
                  <a:srgbClr val="000000"/>
                </a:solidFill>
                <a:latin typeface="Times New Roman" pitchFamily="65" charset="-122"/>
                <a:ea typeface="宋体" pitchFamily="65" charset="-122"/>
              </a:rPr>
              <a:t>9</a:t>
            </a:r>
            <a:r>
              <a:rPr lang="zh-CN" altLang="en-US" sz="1530" kern="0" dirty="0" smtClean="0">
                <a:solidFill>
                  <a:srgbClr val="000000"/>
                </a:solidFill>
                <a:latin typeface="Times New Roman" pitchFamily="65" charset="-122"/>
                <a:ea typeface="宋体" pitchFamily="65" charset="-122"/>
              </a:rPr>
              <a:t>月</a:t>
            </a:r>
            <a:r>
              <a:rPr lang="en-US" altLang="zh-CN" sz="1530" kern="0" dirty="0" smtClean="0">
                <a:solidFill>
                  <a:srgbClr val="000000"/>
                </a:solidFill>
                <a:latin typeface="Times New Roman" pitchFamily="65" charset="-122"/>
                <a:ea typeface="宋体" pitchFamily="65" charset="-122"/>
              </a:rPr>
              <a:t>21</a:t>
            </a:r>
            <a:r>
              <a:rPr lang="zh-CN" altLang="en-US" sz="1530" kern="0" dirty="0" smtClean="0">
                <a:solidFill>
                  <a:srgbClr val="000000"/>
                </a:solidFill>
                <a:latin typeface="Times New Roman" pitchFamily="65" charset="-122"/>
                <a:ea typeface="宋体" pitchFamily="65" charset="-122"/>
              </a:rPr>
              <a:t>日晨改抄讫</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有删改</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作者听朗诵时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心情变得很复杂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很不安定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眼里也没有泪水”。这是为什么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请简要分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析。</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解释下列两句话在文中的含意。</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这些情景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这些声音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对当前的文坛来说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是过去了很久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也很远了。</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想到这里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我的心又平静了下来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清澈了下来。</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在作者看来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影响历史与世事流传的主要因素有哪些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请简要说明。</a:t>
            </a: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4.这篇文章是怎样构思的?请简要分析。(6分)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稳准确地穿进一个针孔,总会在一刹那想通很多事情。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1.下列对文本相关内容和艺术特色的分析鉴赏,不正确的一项是(3分)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A.作为游牧地区,喀吾图与城市“生活迥然不同”,读者由这一点出发会感受到裁缝店里的寻</a:t>
            </a:r>
            <a:r>
              <a:rPr dirty="0"/>
              <a:t/>
            </a:r>
            <a:br>
              <a:rPr dirty="0"/>
            </a:br>
            <a:r>
              <a:rPr lang="zh-CN" altLang="en-US" sz="1530" kern="0" dirty="0" smtClean="0">
                <a:solidFill>
                  <a:srgbClr val="000000"/>
                </a:solidFill>
                <a:latin typeface="Times New Roman" pitchFamily="65" charset="-122"/>
                <a:ea typeface="宋体" pitchFamily="65" charset="-122"/>
              </a:rPr>
              <a:t>常事别有趣味。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B.养金鱼可以成为裁缝店独特的生意经,是因为金鱼转移了顾客的注意力,让他们在美的愉悦</a:t>
            </a:r>
            <a:r>
              <a:rPr dirty="0"/>
              <a:t/>
            </a:r>
            <a:br>
              <a:rPr dirty="0"/>
            </a:br>
            <a:r>
              <a:rPr lang="zh-CN" altLang="en-US" sz="1530" kern="0" dirty="0" smtClean="0">
                <a:solidFill>
                  <a:srgbClr val="000000"/>
                </a:solidFill>
                <a:latin typeface="Times New Roman" pitchFamily="65" charset="-122"/>
                <a:ea typeface="宋体" pitchFamily="65" charset="-122"/>
              </a:rPr>
              <a:t>里一改平日的斤斤计较。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C.作者善于借小故事来表达情感,比如接受女顾客以鸡换衣,既是对她个人爱美之心的赞赏,也</a:t>
            </a:r>
            <a:r>
              <a:rPr dirty="0"/>
              <a:t/>
            </a:r>
            <a:br>
              <a:rPr dirty="0"/>
            </a:br>
            <a:r>
              <a:rPr lang="zh-CN" altLang="en-US" sz="1530" kern="0" dirty="0" smtClean="0">
                <a:solidFill>
                  <a:srgbClr val="000000"/>
                </a:solidFill>
                <a:latin typeface="Times New Roman" pitchFamily="65" charset="-122"/>
                <a:ea typeface="宋体" pitchFamily="65" charset="-122"/>
              </a:rPr>
              <a:t>含有一种对质朴人情的认同。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D.本文记述了裁缝生活中温馨的插曲,但并没将这种生活过于浪漫化,一针一线辛苦踏实的劳</a:t>
            </a:r>
            <a:r>
              <a:rPr dirty="0"/>
              <a:t/>
            </a:r>
            <a:br>
              <a:rPr dirty="0"/>
            </a:br>
            <a:r>
              <a:rPr lang="zh-CN" altLang="en-US" sz="1530" kern="0" dirty="0" smtClean="0">
                <a:solidFill>
                  <a:srgbClr val="000000"/>
                </a:solidFill>
                <a:latin typeface="Times New Roman" pitchFamily="65" charset="-122"/>
                <a:ea typeface="宋体" pitchFamily="65" charset="-122"/>
              </a:rPr>
              <a:t>动,才是平稳真切的生活感受。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2.结合上下文,分析文中画横线的句子的含意。(5分)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3.本文的语言充满生活气息,请结合全文对此加以赏析。(6分)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06995"/>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①作者青年时代对鲁迅的散文充满了喜爱之情;②时过境迁,如今知音难觅,令人感慨;</a:t>
            </a:r>
            <a:r>
              <a:rPr dirty="0"/>
              <a:t/>
            </a:r>
            <a:br>
              <a:rPr dirty="0"/>
            </a:br>
            <a:r>
              <a:rPr lang="zh-CN" altLang="en-US" sz="1530" kern="0" dirty="0" smtClean="0">
                <a:solidFill>
                  <a:srgbClr val="000000"/>
                </a:solidFill>
                <a:latin typeface="Times New Roman" pitchFamily="65" charset="-122"/>
                <a:ea typeface="宋体" pitchFamily="65" charset="-122"/>
              </a:rPr>
              <a:t>③作者经历了各种创伤,感情迟钝,对激情的失去深感无奈。(每答出一点给2分)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文章前两段和三、四段有对比意味,根据题意,可联系第二段、第四段来解读形成“现</a:t>
            </a:r>
            <a:r>
              <a:rPr dirty="0"/>
              <a:t/>
            </a:r>
            <a:br>
              <a:rPr dirty="0"/>
            </a:br>
            <a:r>
              <a:rPr lang="zh-CN" altLang="en-US" sz="1530" kern="0" dirty="0" smtClean="0">
                <a:solidFill>
                  <a:srgbClr val="000000"/>
                </a:solidFill>
                <a:latin typeface="Times New Roman" pitchFamily="65" charset="-122"/>
                <a:ea typeface="宋体" pitchFamily="65" charset="-122"/>
              </a:rPr>
              <a:t>在”这种心态的原因。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(1)①青年作家为革命献身的时代离现在已经很久远了;②他们的革命精神因世事变</a:t>
            </a:r>
            <a:r>
              <a:rPr dirty="0"/>
              <a:t/>
            </a:r>
            <a:br>
              <a:rPr dirty="0"/>
            </a:br>
            <a:r>
              <a:rPr lang="zh-CN" altLang="en-US" sz="1530" kern="0" dirty="0" smtClean="0">
                <a:solidFill>
                  <a:srgbClr val="000000"/>
                </a:solidFill>
                <a:latin typeface="Times New Roman" pitchFamily="65" charset="-122"/>
                <a:ea typeface="宋体" pitchFamily="65" charset="-122"/>
              </a:rPr>
              <a:t>化似乎已被当前文坛淡忘了。(每答出一点给1分)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(2)①时间消磨了人的激情,情随事变是正常的;②鲁迅以其真挚的感情和不朽的文笔,使青年</a:t>
            </a:r>
            <a:r>
              <a:rPr dirty="0"/>
              <a:t/>
            </a:r>
            <a:br>
              <a:rPr dirty="0"/>
            </a:br>
            <a:r>
              <a:rPr lang="zh-CN" altLang="en-US" sz="1530" kern="0" dirty="0" smtClean="0">
                <a:solidFill>
                  <a:srgbClr val="000000"/>
                </a:solidFill>
                <a:latin typeface="Times New Roman" pitchFamily="65" charset="-122"/>
                <a:ea typeface="宋体" pitchFamily="65" charset="-122"/>
              </a:rPr>
              <a:t>作家们青史留名,道义永存。(每答出一点给1分)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第(1)句可结合六、七段内容解读,第(2)句可结合第七、十 、十二段内容解读。注意</a:t>
            </a:r>
            <a:r>
              <a:rPr dirty="0"/>
              <a:t/>
            </a:r>
            <a:br>
              <a:rPr dirty="0"/>
            </a:br>
            <a:r>
              <a:rPr lang="zh-CN" altLang="en-US" sz="1530" kern="0" dirty="0" smtClean="0">
                <a:solidFill>
                  <a:srgbClr val="000000"/>
                </a:solidFill>
                <a:latin typeface="Times New Roman" pitchFamily="65" charset="-122"/>
                <a:ea typeface="宋体" pitchFamily="65" charset="-122"/>
              </a:rPr>
              <a:t>结合上下文准确解读“这些”“这里”的内涵。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①被书写的对象在历史上的重要性</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书写历史的作者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如历史家和文学家的表现能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力</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口碑、文字、金石、竹木纸帛等传播方式和载体。</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每答出一点给</a:t>
            </a: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根据题意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应从第八、九段中筛选相关信息加以整合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从不同角度分条作答。</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①以收听朗诵开头,迅速切入主题,看似随意,实则精心;②以历史事实为依据,论述影</a:t>
            </a:r>
            <a:r>
              <a:rPr dirty="0"/>
              <a:t/>
            </a:r>
            <a:br>
              <a:rPr dirty="0"/>
            </a:br>
            <a:r>
              <a:rPr lang="zh-CN" altLang="en-US" sz="1530" kern="0" dirty="0" smtClean="0">
                <a:solidFill>
                  <a:srgbClr val="000000"/>
                </a:solidFill>
                <a:latin typeface="Times New Roman" pitchFamily="65" charset="-122"/>
                <a:ea typeface="宋体" pitchFamily="65" charset="-122"/>
              </a:rPr>
              <a:t>响历史与世事流传的原因,紧扣主题,层层深入;③以明确鲁迅文章与道义共存的主旨收尾,前</a:t>
            </a:r>
            <a:r>
              <a:rPr dirty="0"/>
              <a:t/>
            </a:r>
            <a:br>
              <a:rPr dirty="0"/>
            </a:br>
            <a:r>
              <a:rPr lang="zh-CN" altLang="en-US" sz="1530" kern="0" dirty="0" smtClean="0">
                <a:solidFill>
                  <a:srgbClr val="000000"/>
                </a:solidFill>
                <a:latin typeface="Times New Roman" pitchFamily="65" charset="-122"/>
                <a:ea typeface="宋体" pitchFamily="65" charset="-122"/>
              </a:rPr>
              <a:t>后照应,顺理成章。(每答出一点给2分)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此文前三段开篇切题,第四至十一段分析论述,末段收束全文,点明主旨,结构严谨,思路</a:t>
            </a:r>
            <a:r>
              <a:rPr dirty="0"/>
              <a:t/>
            </a:r>
            <a:br>
              <a:rPr dirty="0"/>
            </a:br>
            <a:r>
              <a:rPr lang="zh-CN" altLang="en-US" sz="1530" kern="0" dirty="0" smtClean="0">
                <a:solidFill>
                  <a:srgbClr val="000000"/>
                </a:solidFill>
                <a:latin typeface="Times New Roman" pitchFamily="65" charset="-122"/>
                <a:ea typeface="宋体" pitchFamily="65" charset="-122"/>
              </a:rPr>
              <a:t>清晰。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四、(2011大纲全国,14—17,22分)阅读下面的文字,完成 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针挑土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芳 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从湘西回来,和朋友说起黑妮;说起在凤凰的偶遇,说起跟她去苗寨跑了一天,看她做的种种事,</a:t>
            </a:r>
            <a:r>
              <a:t/>
            </a:r>
            <a:br/>
            <a:r>
              <a:rPr lang="zh-CN" altLang="en-US" sz="1530" kern="0" dirty="0" smtClean="0">
                <a:solidFill>
                  <a:srgbClr val="000000"/>
                </a:solidFill>
                <a:latin typeface="Times New Roman" pitchFamily="65" charset="-122"/>
                <a:ea typeface="宋体" pitchFamily="65" charset="-122"/>
              </a:rPr>
              <a:t>感慨得很;说想起一句记不全的俗语,“什么什么像针挑土,什么什么像水推沙”,黑妮就是在</a:t>
            </a:r>
            <a:r>
              <a:t/>
            </a:r>
            <a:br/>
            <a:r>
              <a:rPr lang="zh-CN" altLang="en-US" sz="1530" kern="0" dirty="0" smtClean="0">
                <a:solidFill>
                  <a:srgbClr val="000000"/>
                </a:solidFill>
                <a:latin typeface="Times New Roman" pitchFamily="65" charset="-122"/>
                <a:ea typeface="宋体" pitchFamily="65" charset="-122"/>
              </a:rPr>
              <a:t>针挑土;黑妮!黑妮</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一边说黑妮,脑子里一边浮现她朴素清瘦的样子,不知为什么有隐隐的心疼。凤凰是她的故乡,</a:t>
            </a:r>
            <a:r>
              <a:t/>
            </a:r>
            <a:br/>
            <a:r>
              <a:rPr lang="zh-CN" altLang="en-US" sz="1530" kern="0" dirty="0" smtClean="0">
                <a:solidFill>
                  <a:srgbClr val="000000"/>
                </a:solidFill>
                <a:latin typeface="Times New Roman" pitchFamily="65" charset="-122"/>
                <a:ea typeface="宋体" pitchFamily="65" charset="-122"/>
              </a:rPr>
              <a:t>但和我们这些外人在一起,倒是她有几分害羞腼腆。黑妮如今工作、居住在意大利,做湘西扶</a:t>
            </a:r>
            <a:r>
              <a:t/>
            </a:r>
            <a:br/>
            <a:r>
              <a:rPr lang="zh-CN" altLang="en-US" sz="1530" kern="0" dirty="0" smtClean="0">
                <a:solidFill>
                  <a:srgbClr val="000000"/>
                </a:solidFill>
                <a:latin typeface="Times New Roman" pitchFamily="65" charset="-122"/>
                <a:ea typeface="宋体" pitchFamily="65" charset="-122"/>
              </a:rPr>
              <a:t>贫工作的时间不短了。最初是一帮一地助学,先后帮了几十个孩子。前些年申请到一笔经费,</a:t>
            </a:r>
            <a:r>
              <a:t/>
            </a:r>
            <a:br/>
            <a:r>
              <a:rPr lang="zh-CN" altLang="en-US" sz="1530" kern="0" dirty="0" smtClean="0">
                <a:solidFill>
                  <a:srgbClr val="000000"/>
                </a:solidFill>
                <a:latin typeface="Times New Roman" pitchFamily="65" charset="-122"/>
                <a:ea typeface="宋体" pitchFamily="65" charset="-122"/>
              </a:rPr>
              <a:t>设计了“湘援游”这个项目。如今每年都会回来几趟,带来游人,带来捐款;关键是,耐心地、</a:t>
            </a:r>
            <a:r>
              <a:t/>
            </a:r>
            <a:br/>
            <a:r>
              <a:rPr lang="zh-CN" altLang="en-US" sz="1530" kern="0" dirty="0" smtClean="0">
                <a:solidFill>
                  <a:srgbClr val="000000"/>
                </a:solidFill>
                <a:latin typeface="Times New Roman" pitchFamily="65" charset="-122"/>
                <a:ea typeface="宋体" pitchFamily="65" charset="-122"/>
              </a:rPr>
              <a:t>苦口婆心地,教苗族妇女如何保存她们优美的刺绣艺术。“负责任的旅游”,听黑妮说,这一旅</a:t>
            </a:r>
            <a:r>
              <a:t/>
            </a:r>
            <a:br/>
            <a:r>
              <a:rPr lang="zh-CN" altLang="en-US" sz="1530" kern="0" dirty="0" smtClean="0">
                <a:solidFill>
                  <a:srgbClr val="000000"/>
                </a:solidFill>
                <a:latin typeface="Times New Roman" pitchFamily="65" charset="-122"/>
                <a:ea typeface="宋体" pitchFamily="65" charset="-122"/>
              </a:rPr>
              <a:t>游概念正在欧洲兴起,它强调旅行者对目的地生态和文化的责任,在旅游资费中,捐出一部分作</a:t>
            </a:r>
            <a:r>
              <a:t/>
            </a:r>
            <a:br/>
            <a:r>
              <a:rPr lang="zh-CN" altLang="en-US" sz="1530" kern="0" dirty="0" smtClean="0">
                <a:solidFill>
                  <a:srgbClr val="000000"/>
                </a:solidFill>
                <a:latin typeface="Times New Roman" pitchFamily="65" charset="-122"/>
                <a:ea typeface="宋体" pitchFamily="65" charset="-122"/>
              </a:rPr>
              <a:t>为扶持当地可持续发展的基金。</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黑妮就在其中做穿针引线的工作。</a:t>
            </a:r>
            <a:endParaRPr lang="zh-CN" altLang="en-US"/>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她在大山里找出苗族传统文化仍保存良好的村寨,从房屋构造、村寨形态、人伦礼仪</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a:t>
            </a:r>
            <a:r>
              <a:t/>
            </a:r>
            <a:br/>
            <a:r>
              <a:rPr lang="zh-CN" altLang="en-US" sz="1530" kern="0" dirty="0" smtClean="0">
                <a:solidFill>
                  <a:srgbClr val="000000"/>
                </a:solidFill>
                <a:latin typeface="Times New Roman" pitchFamily="65" charset="-122"/>
                <a:ea typeface="宋体" pitchFamily="65" charset="-122"/>
              </a:rPr>
              <a:t>后落实到妇女们的苗绣——这是可以直接带来经济收益的活计。传统苗绣缤纷五彩,灵动有</a:t>
            </a:r>
            <a:r>
              <a:t/>
            </a:r>
            <a:br/>
            <a:r>
              <a:rPr lang="zh-CN" altLang="en-US" sz="1530" kern="0" dirty="0" smtClean="0">
                <a:solidFill>
                  <a:srgbClr val="000000"/>
                </a:solidFill>
                <a:latin typeface="Times New Roman" pitchFamily="65" charset="-122"/>
                <a:ea typeface="宋体" pitchFamily="65" charset="-122"/>
              </a:rPr>
              <a:t>情,但如今在慢慢地退化、消失,机器绣品在泛滥。黑妮,就要跟她们一遍遍地讲,什么是好,什</a:t>
            </a:r>
            <a:r>
              <a:t/>
            </a:r>
            <a:br/>
            <a:r>
              <a:rPr lang="zh-CN" altLang="en-US" sz="1530" kern="0" dirty="0" smtClean="0">
                <a:solidFill>
                  <a:srgbClr val="000000"/>
                </a:solidFill>
                <a:latin typeface="Times New Roman" pitchFamily="65" charset="-122"/>
                <a:ea typeface="宋体" pitchFamily="65" charset="-122"/>
              </a:rPr>
              <a:t>么是不好,不要跟着外面转,要相信你们的祖母和母亲,看着眼前的山水,怀着美好的心愿,做自</a:t>
            </a:r>
            <a:r>
              <a:t/>
            </a:r>
            <a:br/>
            <a:r>
              <a:rPr lang="zh-CN" altLang="en-US" sz="1530" kern="0" dirty="0" smtClean="0">
                <a:solidFill>
                  <a:srgbClr val="000000"/>
                </a:solidFill>
                <a:latin typeface="Times New Roman" pitchFamily="65" charset="-122"/>
                <a:ea typeface="宋体" pitchFamily="65" charset="-122"/>
              </a:rPr>
              <a:t>己创造性的苗绣。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那天,我们上午去的是老家寨,一路颠簸,开了一个多小时,我已经在揪着心开始晕车了。最后</a:t>
            </a:r>
            <a:r>
              <a:t/>
            </a:r>
            <a:br/>
            <a:r>
              <a:rPr lang="zh-CN" altLang="en-US" sz="1530" kern="0" dirty="0" smtClean="0">
                <a:solidFill>
                  <a:srgbClr val="000000"/>
                </a:solidFill>
                <a:latin typeface="Times New Roman" pitchFamily="65" charset="-122"/>
                <a:ea typeface="宋体" pitchFamily="65" charset="-122"/>
              </a:rPr>
              <a:t>步行20分钟进寨。在山间步行其实是美好的,暖暖的冬阳,弯弯曲曲镶嵌在田野中的蛮石路,清</a:t>
            </a:r>
            <a:r>
              <a:t/>
            </a:r>
            <a:br/>
            <a:r>
              <a:rPr lang="zh-CN" altLang="en-US" sz="1530" kern="0" dirty="0" smtClean="0">
                <a:solidFill>
                  <a:srgbClr val="000000"/>
                </a:solidFill>
                <a:latin typeface="Times New Roman" pitchFamily="65" charset="-122"/>
                <a:ea typeface="宋体" pitchFamily="65" charset="-122"/>
              </a:rPr>
              <a:t>新的空气,收割干净的田野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老家寨的妇女已得知黑妮要来,身着节日服装的她们已聚集等</a:t>
            </a:r>
            <a:r>
              <a:t/>
            </a:r>
            <a:br/>
            <a:r>
              <a:rPr lang="zh-CN" altLang="en-US" sz="1530" kern="0" dirty="0" smtClean="0">
                <a:solidFill>
                  <a:srgbClr val="000000"/>
                </a:solidFill>
                <a:latin typeface="Times New Roman" pitchFamily="65" charset="-122"/>
                <a:ea typeface="宋体" pitchFamily="65" charset="-122"/>
              </a:rPr>
              <a:t>候,先用快乐的迎客歌在院子里欢迎,然后进屋拿出各自的绣品,等黑妮来评判。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看样子情况不乐观。黑妮没有面露喜色,也没有愠色。她还是那么一字一句、认真地批评她</a:t>
            </a:r>
            <a:r>
              <a:t/>
            </a:r>
            <a:br/>
            <a:r>
              <a:rPr lang="zh-CN" altLang="en-US" sz="1530" kern="0" dirty="0" smtClean="0">
                <a:solidFill>
                  <a:srgbClr val="000000"/>
                </a:solidFill>
                <a:latin typeface="Times New Roman" pitchFamily="65" charset="-122"/>
                <a:ea typeface="宋体" pitchFamily="65" charset="-122"/>
              </a:rPr>
              <a:t>们:“这个不好,一看就是跟机器学的。”“这个线不好,要用棉线。我们这次带了些来。”</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黑妮,你这是在做什么?我站在院子里看着这一幕情景,有点发懵。她从那么远跑来,又跑了这</a:t>
            </a:r>
            <a:r>
              <a:t/>
            </a:r>
            <a:br/>
            <a:r>
              <a:rPr lang="zh-CN" altLang="en-US" sz="1530" kern="0" dirty="0" smtClean="0">
                <a:solidFill>
                  <a:srgbClr val="000000"/>
                </a:solidFill>
                <a:latin typeface="Times New Roman" pitchFamily="65" charset="-122"/>
                <a:ea typeface="宋体" pitchFamily="65" charset="-122"/>
              </a:rPr>
              <a:t>么久的山路,就是想通过几句温和的话塑造她们对美和丑的观念吗?堂屋壁板上贴满各种画</a:t>
            </a:r>
            <a:endParaRPr lang="zh-CN" altLang="en-US"/>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片,是这个家的装饰墙,也好似所有外来影响的象征:正中一张有些陈旧的毛主席像,把一个更</a:t>
            </a:r>
            <a:r>
              <a:t/>
            </a:r>
            <a:br/>
            <a:r>
              <a:rPr lang="zh-CN" altLang="en-US" sz="1530" kern="0" dirty="0" smtClean="0">
                <a:solidFill>
                  <a:srgbClr val="000000"/>
                </a:solidFill>
                <a:latin typeface="Times New Roman" pitchFamily="65" charset="-122"/>
                <a:ea typeface="宋体" pitchFamily="65" charset="-122"/>
              </a:rPr>
              <a:t>陈旧的大红双喜字贴去了一大半,左边是海南风光照,右边是明星李小龙的赤身拳照,两个胖娃</a:t>
            </a:r>
            <a:r>
              <a:t/>
            </a:r>
            <a:br/>
            <a:r>
              <a:rPr lang="zh-CN" altLang="en-US" sz="1530" kern="0" dirty="0" smtClean="0">
                <a:solidFill>
                  <a:srgbClr val="000000"/>
                </a:solidFill>
                <a:latin typeface="Times New Roman" pitchFamily="65" charset="-122"/>
                <a:ea typeface="宋体" pitchFamily="65" charset="-122"/>
              </a:rPr>
              <a:t>娃图片,一幅小小的西洋画《泉》。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下午去另一个苗寨,又是近两小时车程。“这一个绣得比较好,就是村寨的形态不如老家寨,建</a:t>
            </a:r>
            <a:r>
              <a:t/>
            </a:r>
            <a:br/>
            <a:r>
              <a:rPr lang="zh-CN" altLang="en-US" sz="1530" kern="0" dirty="0" smtClean="0">
                <a:solidFill>
                  <a:srgbClr val="000000"/>
                </a:solidFill>
                <a:latin typeface="Times New Roman" pitchFamily="65" charset="-122"/>
                <a:ea typeface="宋体" pitchFamily="65" charset="-122"/>
              </a:rPr>
              <a:t>了些新房。”黑妮对一个个目的地都很了解。</a:t>
            </a:r>
            <a:r>
              <a:rPr lang="zh-CN" altLang="en-US" sz="1530" u="sng" kern="0" dirty="0" smtClean="0">
                <a:solidFill>
                  <a:srgbClr val="000000"/>
                </a:solidFill>
                <a:latin typeface="Times New Roman" pitchFamily="65" charset="-122"/>
                <a:ea typeface="宋体" pitchFamily="65" charset="-122"/>
              </a:rPr>
              <a:t>等到回程,太阳已经有倦容了。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晚上我们在沱江边吉夫开的咖啡馆休息聊天。吉夫是湘援游志愿者,今天一路一直是他提着</a:t>
            </a:r>
            <a:r>
              <a:t/>
            </a:r>
            <a:br/>
            <a:r>
              <a:rPr lang="zh-CN" altLang="en-US" sz="1530" kern="0" dirty="0" smtClean="0">
                <a:solidFill>
                  <a:srgbClr val="000000"/>
                </a:solidFill>
                <a:latin typeface="Times New Roman" pitchFamily="65" charset="-122"/>
                <a:ea typeface="宋体" pitchFamily="65" charset="-122"/>
              </a:rPr>
              <a:t>大包的棉线。黑妮的湘援游,就是靠这些当地的志愿者,不取一毫地付出,才运作起来。今天开</a:t>
            </a:r>
            <a:r>
              <a:t/>
            </a:r>
            <a:br/>
            <a:r>
              <a:rPr lang="zh-CN" altLang="en-US" sz="1530" kern="0" dirty="0" smtClean="0">
                <a:solidFill>
                  <a:srgbClr val="000000"/>
                </a:solidFill>
                <a:latin typeface="Times New Roman" pitchFamily="65" charset="-122"/>
                <a:ea typeface="宋体" pitchFamily="65" charset="-122"/>
              </a:rPr>
              <a:t>车的“李万通”,也有自己的公司。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咖啡馆的壁挂上有一个插页,取下一看,是凤凰手绘地图,封面图案取自传统苗绣,那五彩灵动</a:t>
            </a:r>
            <a:r>
              <a:t/>
            </a:r>
            <a:br/>
            <a:r>
              <a:rPr lang="zh-CN" altLang="en-US" sz="1530" kern="0" dirty="0" smtClean="0">
                <a:solidFill>
                  <a:srgbClr val="000000"/>
                </a:solidFill>
                <a:latin typeface="Times New Roman" pitchFamily="65" charset="-122"/>
                <a:ea typeface="宋体" pitchFamily="65" charset="-122"/>
              </a:rPr>
              <a:t>的喜鹊,我看得呆了一下,原来这样好。地图10元一份,买下可算对湘援游的支持,还可得一枚</a:t>
            </a:r>
            <a:r>
              <a:t/>
            </a:r>
            <a:br/>
            <a:r>
              <a:rPr lang="zh-CN" altLang="en-US" sz="1530" kern="0" dirty="0" smtClean="0">
                <a:solidFill>
                  <a:srgbClr val="000000"/>
                </a:solidFill>
                <a:latin typeface="Times New Roman" pitchFamily="65" charset="-122"/>
                <a:ea typeface="宋体" pitchFamily="65" charset="-122"/>
              </a:rPr>
              <a:t>徽章作奖励。我想了想,红着脸买了四份,说回去送朋友。</a:t>
            </a:r>
            <a:r>
              <a:rPr lang="zh-CN" altLang="en-US" sz="1530" u="sng" kern="0" dirty="0" smtClean="0">
                <a:solidFill>
                  <a:srgbClr val="000000"/>
                </a:solidFill>
                <a:latin typeface="Times New Roman" pitchFamily="65" charset="-122"/>
                <a:ea typeface="宋体" pitchFamily="65" charset="-122"/>
              </a:rPr>
              <a:t>素静的黑妮眼睛亮了。</a:t>
            </a:r>
            <a:r>
              <a:rPr lang="zh-CN" altLang="en-US" sz="1530" kern="0" dirty="0" smtClean="0">
                <a:solidFill>
                  <a:srgbClr val="000000"/>
                </a:solidFill>
                <a:latin typeface="Times New Roman" pitchFamily="65" charset="-122"/>
                <a:ea typeface="宋体" pitchFamily="65" charset="-122"/>
              </a:rPr>
              <a:t>老天!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这有什么用!我心里说。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有没有用,真不知道,但我忘不掉他们。我查了针挑土的俗语,原来是这样说的:“成家好似针</a:t>
            </a:r>
            <a:r>
              <a:t/>
            </a:r>
            <a:br/>
            <a:r>
              <a:rPr lang="zh-CN" altLang="en-US" sz="1530" kern="0" dirty="0" smtClean="0">
                <a:solidFill>
                  <a:srgbClr val="000000"/>
                </a:solidFill>
                <a:latin typeface="Times New Roman" pitchFamily="65" charset="-122"/>
                <a:ea typeface="宋体" pitchFamily="65" charset="-122"/>
              </a:rPr>
              <a:t>挑土,败家好似水推沙”,“赚钱好似针挑土,花钱好似水推沙”,一下把我的心挑亮了!既然世</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世代代,要成就一件事都这样难,从来就这样难,那么,以难易成败来衡量黑妮们的行为,有什么</a:t>
            </a:r>
            <a:r>
              <a:t/>
            </a:r>
            <a:br/>
            <a:r>
              <a:rPr lang="zh-CN" altLang="en-US" sz="1530" kern="0" dirty="0" smtClean="0">
                <a:solidFill>
                  <a:srgbClr val="000000"/>
                </a:solidFill>
                <a:latin typeface="Times New Roman" pitchFamily="65" charset="-122"/>
                <a:ea typeface="宋体" pitchFamily="65" charset="-122"/>
              </a:rPr>
              <a:t>意义呢?且写下这一短文,送上对她的祝福吧。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1.“黑妮就在其中做穿针引线的工作”一句单独成段,联系全文,谈谈作者这样写的用意以及</a:t>
            </a:r>
            <a:r>
              <a:t/>
            </a:r>
            <a:br/>
            <a:r>
              <a:rPr lang="zh-CN" altLang="en-US" sz="1530" kern="0" dirty="0" smtClean="0">
                <a:solidFill>
                  <a:srgbClr val="000000"/>
                </a:solidFill>
                <a:latin typeface="Times New Roman" pitchFamily="65" charset="-122"/>
                <a:ea typeface="宋体" pitchFamily="65" charset="-122"/>
              </a:rPr>
              <a:t>你对这句话的理解。(6分)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2.解释下列两句话在文中的含意。(4分)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(1)等到回程,太阳已经有倦容了。(2分)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(2)素静的黑妮眼睛亮了。(2分)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3.文中反复出现的“针挑土”有哪些丰富的内涵?(6分)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4.面对黑妮的“针挑土”行为,“我”表现出怎样复杂的情感态度?文中的相关笔墨起到了什</a:t>
            </a:r>
            <a:r>
              <a:t/>
            </a:r>
            <a:br/>
            <a:r>
              <a:rPr lang="zh-CN" altLang="en-US" sz="1530" kern="0" dirty="0" smtClean="0">
                <a:solidFill>
                  <a:srgbClr val="000000"/>
                </a:solidFill>
                <a:latin typeface="Times New Roman" pitchFamily="65" charset="-122"/>
                <a:ea typeface="宋体" pitchFamily="65" charset="-122"/>
              </a:rPr>
              <a:t>么样的作用?(6分)</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用意:①总括上下文的相关内容;②突出这句话在文中的重要性。(每答对一点给1分)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理解:①黑妮组织的“湘援游”,在外来游客和湘西苗族之间穿针引线,促使苗族妇女更好地传</a:t>
            </a:r>
            <a:r>
              <a:rPr dirty="0"/>
              <a:t/>
            </a:r>
            <a:br>
              <a:rPr dirty="0"/>
            </a:br>
            <a:r>
              <a:rPr lang="zh-CN" altLang="en-US" sz="1530" kern="0" dirty="0" smtClean="0">
                <a:solidFill>
                  <a:srgbClr val="000000"/>
                </a:solidFill>
                <a:latin typeface="Times New Roman" pitchFamily="65" charset="-122"/>
                <a:ea typeface="宋体" pitchFamily="65" charset="-122"/>
              </a:rPr>
              <a:t>承优美的苗绣艺术;②黑妮以“负责任的旅游”概念推动“湘援游”,集聚当地志愿者,为湘西</a:t>
            </a:r>
            <a:r>
              <a:rPr dirty="0"/>
              <a:t/>
            </a:r>
            <a:br>
              <a:rPr dirty="0"/>
            </a:br>
            <a:r>
              <a:rPr lang="zh-CN" altLang="en-US" sz="1530" kern="0" dirty="0" smtClean="0">
                <a:solidFill>
                  <a:srgbClr val="000000"/>
                </a:solidFill>
                <a:latin typeface="Times New Roman" pitchFamily="65" charset="-122"/>
                <a:ea typeface="宋体" pitchFamily="65" charset="-122"/>
              </a:rPr>
              <a:t>生态和文化的可持续发展做贡献。(每答对一点给2分)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文中写黑妮不辞辛苦,组织“湘援游”,对此积极推介,黑妮在这个活动中起穿针引线的</a:t>
            </a:r>
            <a:r>
              <a:rPr dirty="0"/>
              <a:t/>
            </a:r>
            <a:br>
              <a:rPr dirty="0"/>
            </a:br>
            <a:r>
              <a:rPr lang="zh-CN" altLang="en-US" sz="1530" kern="0" dirty="0" smtClean="0">
                <a:solidFill>
                  <a:srgbClr val="000000"/>
                </a:solidFill>
                <a:latin typeface="Times New Roman" pitchFamily="65" charset="-122"/>
                <a:ea typeface="宋体" pitchFamily="65" charset="-122"/>
              </a:rPr>
              <a:t>作用。既概括了黑妮的工作目的,又突出了她工作的重要性。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(1)一语双关,既以拟人手法交代回程时天色已晚,又点出当天行程紧张、工作辛劳。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(2)①低调、单纯的黑妮为“我”对“湘援游”的支持,高兴得眼睛都亮了;②暗示“湘援游”</a:t>
            </a:r>
            <a:r>
              <a:rPr dirty="0"/>
              <a:t/>
            </a:r>
            <a:br>
              <a:rPr dirty="0"/>
            </a:br>
            <a:r>
              <a:rPr lang="zh-CN" altLang="en-US" sz="1530" kern="0" dirty="0" smtClean="0">
                <a:solidFill>
                  <a:srgbClr val="000000"/>
                </a:solidFill>
                <a:latin typeface="Times New Roman" pitchFamily="65" charset="-122"/>
                <a:ea typeface="宋体" pitchFamily="65" charset="-122"/>
              </a:rPr>
              <a:t>进展得并不顺利,而黑妮能沉静、乐观地面对;③黑妮从“我”的支持之中,看到了“湘援游”</a:t>
            </a:r>
            <a:r>
              <a:rPr dirty="0"/>
              <a:t/>
            </a:r>
            <a:br>
              <a:rPr dirty="0"/>
            </a:br>
            <a:r>
              <a:rPr lang="zh-CN" altLang="en-US" sz="1530" kern="0" dirty="0" smtClean="0">
                <a:solidFill>
                  <a:srgbClr val="000000"/>
                </a:solidFill>
                <a:latin typeface="Times New Roman" pitchFamily="65" charset="-122"/>
                <a:ea typeface="宋体" pitchFamily="65" charset="-122"/>
              </a:rPr>
              <a:t>逐步向前推进的曙光。(每答对一点给1分,给满2分为止)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(1)“太阳已经有倦容了”既说明天色已晚,又暗示黑妮等人工作辛苦。本句关键词是</a:t>
            </a:r>
            <a:r>
              <a:rPr dirty="0"/>
              <a:t/>
            </a:r>
            <a:br>
              <a:rPr dirty="0"/>
            </a:br>
            <a:r>
              <a:rPr lang="zh-CN" altLang="en-US" sz="1530" kern="0" dirty="0" smtClean="0">
                <a:solidFill>
                  <a:srgbClr val="000000"/>
                </a:solidFill>
                <a:latin typeface="Times New Roman" pitchFamily="65" charset="-122"/>
                <a:ea typeface="宋体" pitchFamily="65" charset="-122"/>
              </a:rPr>
              <a:t>“倦容”。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(2)黑妮看到“我”支持“湘援游”,很高兴,并且受到鼓励,为看到“湘援游”的美好前景而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高兴。本句关键词是“亮”。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①黑妮工作状态的写真:从一点一滴做起,持之以恒,积土成山;②“湘援游”现状的隐</a:t>
            </a:r>
            <a:r>
              <a:rPr dirty="0"/>
              <a:t/>
            </a:r>
            <a:br>
              <a:rPr dirty="0"/>
            </a:br>
            <a:r>
              <a:rPr lang="zh-CN" altLang="en-US" sz="1530" kern="0" dirty="0" smtClean="0">
                <a:solidFill>
                  <a:srgbClr val="000000"/>
                </a:solidFill>
                <a:latin typeface="Times New Roman" pitchFamily="65" charset="-122"/>
                <a:ea typeface="宋体" pitchFamily="65" charset="-122"/>
              </a:rPr>
              <a:t>喻:苗族传统文化正慢慢消退,要促使湘西生态和文化可持续发展,如针挑土;③水滴石穿、永</a:t>
            </a:r>
            <a:r>
              <a:rPr dirty="0"/>
              <a:t/>
            </a:r>
            <a:br>
              <a:rPr dirty="0"/>
            </a:br>
            <a:r>
              <a:rPr lang="zh-CN" altLang="en-US" sz="1530" kern="0" dirty="0" smtClean="0">
                <a:solidFill>
                  <a:srgbClr val="000000"/>
                </a:solidFill>
                <a:latin typeface="Times New Roman" pitchFamily="65" charset="-122"/>
                <a:ea typeface="宋体" pitchFamily="65" charset="-122"/>
              </a:rPr>
              <a:t>不言败的精神象征:“成家好似针挑土”,“赚钱好似针挑土”,“世世代代”,生生不息。(每</a:t>
            </a:r>
            <a:r>
              <a:rPr dirty="0"/>
              <a:t/>
            </a:r>
            <a:br>
              <a:rPr dirty="0"/>
            </a:br>
            <a:r>
              <a:rPr lang="zh-CN" altLang="en-US" sz="1530" kern="0" dirty="0" smtClean="0">
                <a:solidFill>
                  <a:srgbClr val="000000"/>
                </a:solidFill>
                <a:latin typeface="Times New Roman" pitchFamily="65" charset="-122"/>
                <a:ea typeface="宋体" pitchFamily="65" charset="-122"/>
              </a:rPr>
              <a:t>答对一点给2分)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理解“针挑土”应立足本义:从点滴做起。然后结合文章的内容理解。黑妮从事的工</a:t>
            </a:r>
            <a:r>
              <a:rPr dirty="0"/>
              <a:t/>
            </a:r>
            <a:br>
              <a:rPr dirty="0"/>
            </a:br>
            <a:r>
              <a:rPr lang="zh-CN" altLang="en-US" sz="1530" kern="0" dirty="0" smtClean="0">
                <a:solidFill>
                  <a:srgbClr val="000000"/>
                </a:solidFill>
                <a:latin typeface="Times New Roman" pitchFamily="65" charset="-122"/>
                <a:ea typeface="宋体" pitchFamily="65" charset="-122"/>
              </a:rPr>
              <a:t>作只能是从一点一滴做起,持之以恒,永不言弃,这样才能成功。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第一问:既敬佩,又心疼,内心存疑,更满怀祝福。(2分)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第二问:①以“我”的见闻和感慨组织文章,更显情真意切、感人至深;②见证了艰难,彰显了</a:t>
            </a:r>
            <a:r>
              <a:rPr dirty="0"/>
              <a:t/>
            </a:r>
            <a:br>
              <a:rPr dirty="0"/>
            </a:br>
            <a:r>
              <a:rPr lang="zh-CN" altLang="en-US" sz="1530" kern="0" dirty="0" smtClean="0">
                <a:solidFill>
                  <a:srgbClr val="000000"/>
                </a:solidFill>
                <a:latin typeface="Times New Roman" pitchFamily="65" charset="-122"/>
                <a:ea typeface="宋体" pitchFamily="65" charset="-122"/>
              </a:rPr>
              <a:t>精神感召力,丰富并深化了主题;③抒情、议论和叙述、描写转换自如,使行文灵动生姿。(每</a:t>
            </a:r>
            <a:r>
              <a:rPr dirty="0"/>
              <a:t/>
            </a:r>
            <a:br>
              <a:rPr dirty="0"/>
            </a:br>
            <a:r>
              <a:rPr lang="zh-CN" altLang="en-US" sz="1530" kern="0" dirty="0" smtClean="0">
                <a:solidFill>
                  <a:srgbClr val="000000"/>
                </a:solidFill>
                <a:latin typeface="Times New Roman" pitchFamily="65" charset="-122"/>
                <a:ea typeface="宋体" pitchFamily="65" charset="-122"/>
              </a:rPr>
              <a:t>答对一点给2分,给满4分为止)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文章有不少流露“我”情感的重点词,如第二段中“隐隐的心疼”,第七段中“发懵”,</a:t>
            </a:r>
            <a:r>
              <a:rPr dirty="0"/>
              <a:t/>
            </a:r>
            <a:br>
              <a:rPr dirty="0"/>
            </a:br>
            <a:r>
              <a:rPr lang="zh-CN" altLang="en-US" sz="1530" kern="0" dirty="0" smtClean="0">
                <a:solidFill>
                  <a:srgbClr val="000000"/>
                </a:solidFill>
                <a:latin typeface="Times New Roman" pitchFamily="65" charset="-122"/>
                <a:ea typeface="宋体" pitchFamily="65" charset="-122"/>
              </a:rPr>
              <a:t>最后一段结尾则表达了“我”对黑妮的祝福和敬佩。文中相关笔墨则从各个角度加以烘托,</a:t>
            </a:r>
            <a:r>
              <a:rPr dirty="0"/>
              <a:t/>
            </a:r>
            <a:br>
              <a:rPr dirty="0"/>
            </a:br>
            <a:r>
              <a:rPr lang="zh-CN" altLang="en-US" sz="1530" kern="0" dirty="0" smtClean="0">
                <a:solidFill>
                  <a:srgbClr val="000000"/>
                </a:solidFill>
                <a:latin typeface="Times New Roman" pitchFamily="65" charset="-122"/>
                <a:ea typeface="宋体" pitchFamily="65" charset="-122"/>
              </a:rPr>
              <a:t>既如实描写了黑妮工作的辛劳,又抒情议论,深化了文章主题。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五、(2010大纲全国Ⅱ,14—17,22分)阅读下面的文字,完成1—4题。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大河家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张承志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大河家是一处黄河渡口。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年年放浪在大西北的黄土高原之间,大河家便渐渐地成了自己的必经之地。它恰像那种地理</a:t>
            </a:r>
            <a:r>
              <a:t/>
            </a:r>
            <a:br/>
            <a:r>
              <a:rPr lang="zh-CN" altLang="en-US" sz="1530" kern="0" dirty="0" smtClean="0">
                <a:solidFill>
                  <a:srgbClr val="000000"/>
                </a:solidFill>
                <a:latin typeface="Times New Roman" pitchFamily="65" charset="-122"/>
                <a:ea typeface="宋体" pitchFamily="65" charset="-122"/>
              </a:rPr>
              <a:t>老师不懂的、暗中的地理枢纽;虽然偏疏贫穷,不为人知,却比交通干线的名胜更自然更原始。</a:t>
            </a:r>
            <a:r>
              <a:t/>
            </a:r>
            <a:br/>
            <a:r>
              <a:rPr lang="zh-CN" altLang="en-US" sz="1530" u="sng" kern="0" dirty="0" smtClean="0">
                <a:solidFill>
                  <a:srgbClr val="000000"/>
                </a:solidFill>
                <a:latin typeface="Times New Roman" pitchFamily="65" charset="-122"/>
                <a:ea typeface="宋体" pitchFamily="65" charset="-122"/>
              </a:rPr>
              <a:t>不露痕迹地沟通着中国。</a:t>
            </a:r>
            <a:r>
              <a:rPr lang="zh-CN" altLang="en-US" sz="1530" kern="0" dirty="0" smtClean="0">
                <a:solidFill>
                  <a:srgbClr val="000000"/>
                </a:solidFill>
                <a:latin typeface="Times New Roman" pitchFamily="65" charset="-122"/>
                <a:ea typeface="宋体" pitchFamily="65" charset="-122"/>
              </a:rPr>
              <a:t>这些地点,一旦了解多了,去熟了,就使人开始依恋。像我此次离开祖</a:t>
            </a:r>
            <a:r>
              <a:t/>
            </a:r>
            <a:br/>
            <a:r>
              <a:rPr lang="zh-CN" altLang="en-US" sz="1530" kern="0" dirty="0" smtClean="0">
                <a:solidFill>
                  <a:srgbClr val="000000"/>
                </a:solidFill>
                <a:latin typeface="Times New Roman" pitchFamily="65" charset="-122"/>
                <a:ea typeface="宋体" pitchFamily="65" charset="-122"/>
              </a:rPr>
              <a:t>国两年之久,从归国那一瞬起便觉得它们在一声声呼唤。真是呼唤,听不见却感觉得到,在尚未</a:t>
            </a:r>
            <a:r>
              <a:t/>
            </a:r>
            <a:br/>
            <a:r>
              <a:rPr lang="zh-CN" altLang="en-US" sz="1530" kern="0" dirty="0" smtClean="0">
                <a:solidFill>
                  <a:srgbClr val="000000"/>
                </a:solidFill>
                <a:latin typeface="Times New Roman" pitchFamily="65" charset="-122"/>
                <a:ea typeface="宋体" pitchFamily="65" charset="-122"/>
              </a:rPr>
              <a:t>立稳脚跟放下行李前,在尚不能马上去看望它们之前,该先在纸上与它们神交。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大河家是甘肃南缘边界上的一个回民小镇。密集的、土夯的农家参差不齐地排成几条街巷,</a:t>
            </a:r>
            <a:r>
              <a:t/>
            </a:r>
            <a:br/>
            <a:r>
              <a:rPr lang="zh-CN" altLang="en-US" sz="1530" kern="0" dirty="0" smtClean="0">
                <a:solidFill>
                  <a:srgbClr val="000000"/>
                </a:solidFill>
                <a:latin typeface="Times New Roman" pitchFamily="65" charset="-122"/>
                <a:ea typeface="宋体" pitchFamily="65" charset="-122"/>
              </a:rPr>
              <a:t>街头处有一块尘土飞扬的空场,那就是著名的大河家集。店铺簇堆,人马拥挤,集上半数以上都</a:t>
            </a:r>
            <a:r>
              <a:t/>
            </a:r>
            <a:br/>
            <a:r>
              <a:rPr lang="zh-CN" altLang="en-US" sz="1530" kern="0" dirty="0" smtClean="0">
                <a:solidFill>
                  <a:srgbClr val="000000"/>
                </a:solidFill>
                <a:latin typeface="Times New Roman" pitchFamily="65" charset="-122"/>
                <a:ea typeface="宋体" pitchFamily="65" charset="-122"/>
              </a:rPr>
              <a:t>是头戴白帽的回民。清真寺的塔尖高出青杨树的梢头,远近能看见十几座之多。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出集百步,便是咆哮黄河。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在这里等摆渡,一眼可以看见甘青两省,又能同时见识回藏两族。傍大河家集一侧是甘肃,黄土</a:t>
            </a:r>
            <a:endParaRPr lang="zh-CN" altLang="en-US"/>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绿树,戴白帽的回民们终日在坡地里忙碌。大河彼岸是青海,红石嶙峋,服色尚黑的藏人们隐约</a:t>
            </a:r>
            <a:r>
              <a:t/>
            </a:r>
            <a:br/>
            <a:r>
              <a:rPr lang="zh-CN" altLang="en-US" sz="1530" kern="0" dirty="0" smtClean="0">
                <a:solidFill>
                  <a:srgbClr val="000000"/>
                </a:solidFill>
                <a:latin typeface="Times New Roman" pitchFamily="65" charset="-122"/>
                <a:ea typeface="宋体" pitchFamily="65" charset="-122"/>
              </a:rPr>
              <a:t>在山道里出没。大河家,它把青海的柴禾和药材,把平犄角的藏羊和甘肃的大葱白菜,把味浓叶</a:t>
            </a:r>
            <a:r>
              <a:t/>
            </a:r>
            <a:br/>
            <a:r>
              <a:rPr lang="zh-CN" altLang="en-US" sz="1530" kern="0" dirty="0" smtClean="0">
                <a:solidFill>
                  <a:srgbClr val="000000"/>
                </a:solidFill>
                <a:latin typeface="Times New Roman" pitchFamily="65" charset="-122"/>
                <a:ea typeface="宋体" pitchFamily="65" charset="-122"/>
              </a:rPr>
              <a:t>大的茶——在轰鸣滚翻的黄河水上传递。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河上悬空吊着一条胳膊般粗的大铁索。一条大木船挽在这悬索上,借黄河水的冲力,用一支舵</a:t>
            </a:r>
            <a:r>
              <a:t/>
            </a:r>
            <a:br/>
            <a:r>
              <a:rPr lang="zh-CN" altLang="en-US" sz="1530" kern="0" dirty="0" smtClean="0">
                <a:solidFill>
                  <a:srgbClr val="000000"/>
                </a:solidFill>
                <a:latin typeface="Times New Roman" pitchFamily="65" charset="-122"/>
                <a:ea typeface="宋体" pitchFamily="65" charset="-122"/>
              </a:rPr>
              <a:t>往返两岸。船入中流时,那景色十分壮观。在颠簸如叶的渡船上,船客子扳牢大舵,把黄河的千</a:t>
            </a:r>
            <a:r>
              <a:t/>
            </a:r>
            <a:br/>
            <a:r>
              <a:rPr lang="zh-CN" altLang="en-US" sz="1530" kern="0" dirty="0" smtClean="0">
                <a:solidFill>
                  <a:srgbClr val="000000"/>
                </a:solidFill>
                <a:latin typeface="Times New Roman" pitchFamily="65" charset="-122"/>
                <a:ea typeface="宋体" pitchFamily="65" charset="-122"/>
              </a:rPr>
              <a:t>钧水力,分成了横渡的巧劲。</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此地指行业为客。割麦人称麦客子,船把式称船客子,淘金人称金客子</a:t>
            </a:r>
            <a:r>
              <a:rPr lang="zh-CN" altLang="en-US" sz="1530" kern="0" dirty="0" smtClean="0">
                <a:solidFill>
                  <a:srgbClr val="000000"/>
                </a:solidFill>
                <a:latin typeface="Times New Roman" pitchFamily="65" charset="-122"/>
                <a:ea typeface="宋体" pitchFamily="65" charset="-122"/>
              </a:rPr>
              <a:t>。船撞入漩涡时,水溅起</a:t>
            </a:r>
            <a:r>
              <a:t/>
            </a:r>
            <a:br/>
            <a:r>
              <a:rPr lang="zh-CN" altLang="en-US" sz="1530" kern="0" dirty="0" smtClean="0">
                <a:solidFill>
                  <a:srgbClr val="000000"/>
                </a:solidFill>
                <a:latin typeface="Times New Roman" pitchFamily="65" charset="-122"/>
                <a:ea typeface="宋体" pitchFamily="65" charset="-122"/>
              </a:rPr>
              <a:t>来,岸上船上的人都怔怔地看。使船时的吆声是听不见的,在大河家,永远地充斥着河谷的,只</a:t>
            </a:r>
            <a:r>
              <a:t/>
            </a:r>
            <a:br/>
            <a:r>
              <a:rPr lang="zh-CN" altLang="en-US" sz="1530" kern="0" dirty="0" smtClean="0">
                <a:solidFill>
                  <a:srgbClr val="000000"/>
                </a:solidFill>
                <a:latin typeface="Times New Roman" pitchFamily="65" charset="-122"/>
                <a:ea typeface="宋体" pitchFamily="65" charset="-122"/>
              </a:rPr>
              <a:t>有黄河跌撞而下的轰轰涛声。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清晨时分,因为黄河走得太急,过水太多吧,整个河谷白濛濛地罩着浓雾,听得水响,不见河流。</a:t>
            </a:r>
            <a:r>
              <a:t/>
            </a:r>
            <a:br/>
            <a:r>
              <a:rPr lang="zh-CN" altLang="en-US" sz="1530" kern="0" dirty="0" smtClean="0">
                <a:solidFill>
                  <a:srgbClr val="000000"/>
                </a:solidFill>
                <a:latin typeface="Times New Roman" pitchFamily="65" charset="-122"/>
                <a:ea typeface="宋体" pitchFamily="65" charset="-122"/>
              </a:rPr>
              <a:t>渐渐天热了,阳光照透了雾,才看见平素黄河的雄姿。那黄河太漂亮了,衬着一面被它在古时劈</a:t>
            </a:r>
            <a:r>
              <a:t/>
            </a:r>
            <a:br/>
            <a:r>
              <a:rPr lang="zh-CN" altLang="en-US" sz="1530" kern="0" dirty="0" smtClean="0">
                <a:solidFill>
                  <a:srgbClr val="000000"/>
                </a:solidFill>
                <a:latin typeface="Times New Roman" pitchFamily="65" charset="-122"/>
                <a:ea typeface="宋体" pitchFamily="65" charset="-122"/>
              </a:rPr>
              <a:t>开的红石头山,衬着被它滋润得冲天的茂盛青杨林,一川狂怒狂欢的黄河水,不顾性命地尽管奔</a:t>
            </a:r>
            <a:r>
              <a:t/>
            </a:r>
            <a:br/>
            <a:r>
              <a:rPr lang="zh-CN" altLang="en-US" sz="1530" kern="0" dirty="0" smtClean="0">
                <a:solidFill>
                  <a:srgbClr val="000000"/>
                </a:solidFill>
                <a:latin typeface="Times New Roman" pitchFamily="65" charset="-122"/>
                <a:ea typeface="宋体" pitchFamily="65" charset="-122"/>
              </a:rPr>
              <a:t>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我住在韩三十八家里是第几次了,现在回想着已经数不清楚。此刻从异国归来,仿佛中我又住</a:t>
            </a:r>
            <a:endParaRPr lang="zh-CN" altLang="en-US"/>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“养金鱼可以成为裁缝店独特的生意经”“让他们”“一改平日的斤斤计较”,</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对原文的理解有误。原文中“我们还养了金鱼,每当和顾客讨价还价相持不下时,我们就请他</a:t>
            </a:r>
            <a:r>
              <a:rPr dirty="0"/>
              <a:t/>
            </a:r>
            <a:br>
              <a:rPr dirty="0"/>
            </a:br>
            <a:r>
              <a:rPr lang="zh-CN" altLang="en-US" sz="1530" kern="0" dirty="0" smtClean="0">
                <a:solidFill>
                  <a:srgbClr val="000000"/>
                </a:solidFill>
                <a:latin typeface="Times New Roman" pitchFamily="65" charset="-122"/>
                <a:ea typeface="宋体" pitchFamily="65" charset="-122"/>
              </a:rPr>
              <a:t>们看金鱼”,表明养金鱼是无意为之,不能理解为有意将其作为生意经;将顾客说成平日是“斤</a:t>
            </a:r>
            <a:r>
              <a:rPr dirty="0"/>
              <a:t/>
            </a:r>
            <a:br>
              <a:rPr dirty="0"/>
            </a:br>
            <a:r>
              <a:rPr lang="zh-CN" altLang="en-US" sz="1530" kern="0" dirty="0" smtClean="0">
                <a:solidFill>
                  <a:srgbClr val="000000"/>
                </a:solidFill>
                <a:latin typeface="Times New Roman" pitchFamily="65" charset="-122"/>
                <a:ea typeface="宋体" pitchFamily="65" charset="-122"/>
              </a:rPr>
              <a:t>斤计较”的,与原文“口气往往会软下去许多”表意相悖。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①裁缝作为辛苦的谋生行当,看起来与其他行当一样;②但在做裁缝的过程中,对生活</a:t>
            </a:r>
            <a:r>
              <a:rPr dirty="0"/>
              <a:t/>
            </a:r>
            <a:br>
              <a:rPr dirty="0"/>
            </a:br>
            <a:r>
              <a:rPr lang="zh-CN" altLang="en-US" sz="1530" kern="0" dirty="0" smtClean="0">
                <a:solidFill>
                  <a:srgbClr val="000000"/>
                </a:solidFill>
                <a:latin typeface="Times New Roman" pitchFamily="65" charset="-122"/>
                <a:ea typeface="宋体" pitchFamily="65" charset="-122"/>
              </a:rPr>
              <a:t>有了难忘的经验和体会,不由得对这一行当产生了特殊感情,感到它有独特意义。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应先确定句子的位置,看有无修辞,圈出关键词,结合前后语境,从表层、深层两个方面</a:t>
            </a:r>
            <a:r>
              <a:rPr dirty="0"/>
              <a:t/>
            </a:r>
            <a:br>
              <a:rPr dirty="0"/>
            </a:br>
            <a:r>
              <a:rPr lang="zh-CN" altLang="en-US" sz="1530" kern="0" dirty="0" smtClean="0">
                <a:solidFill>
                  <a:srgbClr val="000000"/>
                </a:solidFill>
                <a:latin typeface="Times New Roman" pitchFamily="65" charset="-122"/>
                <a:ea typeface="宋体" pitchFamily="65" charset="-122"/>
              </a:rPr>
              <a:t>入手。表层,抓住关键词“一样”,看“一样”指的是什么。深层,理解句子的语气,“可能”</a:t>
            </a:r>
            <a:r>
              <a:rPr dirty="0"/>
              <a:t/>
            </a:r>
            <a:br>
              <a:rPr dirty="0"/>
            </a:br>
            <a:r>
              <a:rPr lang="zh-CN" altLang="en-US" sz="1530" kern="0" dirty="0" smtClean="0">
                <a:solidFill>
                  <a:srgbClr val="000000"/>
                </a:solidFill>
                <a:latin typeface="Times New Roman" pitchFamily="65" charset="-122"/>
                <a:ea typeface="宋体" pitchFamily="65" charset="-122"/>
              </a:rPr>
              <a:t>是一种推测、不肯定的语气,即肯定裁缝职业与其他职业的“不一样”。虽然裁缝这一职业</a:t>
            </a:r>
            <a:r>
              <a:rPr dirty="0"/>
              <a:t/>
            </a:r>
            <a:br>
              <a:rPr dirty="0"/>
            </a:br>
            <a:r>
              <a:rPr lang="zh-CN" altLang="en-US" sz="1530" kern="0" dirty="0" smtClean="0">
                <a:solidFill>
                  <a:srgbClr val="000000"/>
                </a:solidFill>
                <a:latin typeface="Times New Roman" pitchFamily="65" charset="-122"/>
                <a:ea typeface="宋体" pitchFamily="65" charset="-122"/>
              </a:rPr>
              <a:t>辛苦、麻烦,但结合下文“是这样的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”及“马蹄袖”事件可知,这一职业也充满着喜悦、</a:t>
            </a:r>
            <a:r>
              <a:rPr dirty="0"/>
              <a:t/>
            </a:r>
            <a:br>
              <a:rPr dirty="0"/>
            </a:br>
            <a:r>
              <a:rPr lang="zh-CN" altLang="en-US" sz="1530" kern="0" dirty="0" smtClean="0">
                <a:solidFill>
                  <a:srgbClr val="000000"/>
                </a:solidFill>
                <a:latin typeface="Times New Roman" pitchFamily="65" charset="-122"/>
                <a:ea typeface="宋体" pitchFamily="65" charset="-122"/>
              </a:rPr>
              <a:t>成就感等。因而,画线句也隐含着“不一样”“独特性”的含意。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准确分析句子含意的突破方法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(1)关键词语突破法。如本题的“可能”“一样”。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(2)修辞手法还原法。如比喻找本体。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(3)结合主旨分析法。文无闲笔,紧扣作者的创作意图分析。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5291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进了他那院里。韩三十八今年应是八十岁。他也喜欢看河。黎明时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雾罩河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他一声不响地凝</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望着那一川雾。水汽渗在他脸上的皱纹里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我猜不出他在看河时想些什么。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他从死地里挣着命回来了。五十年前他做过护兵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在喀什以南的戈壁滩上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捏着步枪疯跑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天上</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的飞机追着他们剿杀。那是没有边的大戈壁滩呐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不知道人怎么能跑过飞机。队伍散了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他和</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几个大河家同乡钻进了昆仑山。</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沿着昆仑山北缘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沿着塔里木沙漠南缘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他们几个大河家男子逃回了家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世界上著书立说的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探险家谁走过这样的路线</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韩三十八老汉和我看河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总是默默无语。他从来不提当年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也不讲</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他见识过的血腥沙场。这对我这个求学者不免可惜</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因为我只有凭自己猜想了。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逃回大河家以后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他干尽了渡口远近的一切营生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船客、金客、麦客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卖过茶叶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闯过藏人地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方。黄河是他的家路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他说过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只要挣上了钱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就找河。在任何一个渡口搭上个筏子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或是再当</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个筏客子再挣几个钱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不多久就能与他的妇人相遇。这真是一种准确的地理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任世界再大也不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难找到黄河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河水一直流向家门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正因此韩三十八老汉稳如泰山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任世事浮沉总那么胸有成竹。</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壮游无止</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这是中国的古风。</a:t>
            </a:r>
            <a:r>
              <a:rPr lang="zh-CN" altLang="en-US" sz="1530" u="sng" kern="0" dirty="0" smtClean="0">
                <a:solidFill>
                  <a:srgbClr val="000000"/>
                </a:solidFill>
                <a:latin typeface="Times New Roman" pitchFamily="65" charset="-122"/>
                <a:ea typeface="宋体" pitchFamily="65" charset="-122"/>
              </a:rPr>
              <a:t>与其随波逐流</a:t>
            </a:r>
            <a:r>
              <a:rPr lang="en-US" altLang="zh-CN" sz="1530" u="sng"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不如先去大河家住一阵。</a:t>
            </a:r>
            <a:r>
              <a:rPr lang="zh-CN" altLang="en-US" sz="1530" kern="0" dirty="0" smtClean="0">
                <a:solidFill>
                  <a:srgbClr val="000000"/>
                </a:solidFill>
                <a:latin typeface="Times New Roman" pitchFamily="65" charset="-122"/>
                <a:ea typeface="宋体" pitchFamily="65" charset="-122"/>
              </a:rPr>
              <a:t>去看甘青两省</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去看黄土</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高原和积石山脉的分界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去看那造雾的滔滔大河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和真的经过险境的人一块。</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(有删改)</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1.结合全文来看,开头三段在文章中有哪些作用?(6分)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2.解释下列两句话在文中的含意。(4分)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(1)不露痕迹地沟通着中国。(2分)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(2)与其随波逐流,不如先去大河家住一阵。(2分)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3.文中说:“此地指行业为客。割麦人称麦客子,船把式称船客子,淘金人称金客子。”综观全</a:t>
            </a:r>
            <a:r>
              <a:rPr dirty="0"/>
              <a:t/>
            </a:r>
            <a:br>
              <a:rPr dirty="0"/>
            </a:br>
            <a:r>
              <a:rPr lang="zh-CN" altLang="en-US" sz="1530" kern="0" dirty="0" smtClean="0">
                <a:solidFill>
                  <a:srgbClr val="000000"/>
                </a:solidFill>
                <a:latin typeface="Times New Roman" pitchFamily="65" charset="-122"/>
                <a:ea typeface="宋体" pitchFamily="65" charset="-122"/>
              </a:rPr>
              <a:t>篇,这两句话有哪些作用?(6分)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4.韩三十八老汉“喜欢看河”又“总是默默无语”,这是为什么?作者这样写的目的又是什</a:t>
            </a:r>
            <a:r>
              <a:rPr dirty="0"/>
              <a:t/>
            </a:r>
            <a:br>
              <a:rPr dirty="0"/>
            </a:br>
            <a:r>
              <a:rPr lang="zh-CN" altLang="en-US" sz="1530" kern="0" dirty="0" smtClean="0">
                <a:solidFill>
                  <a:srgbClr val="000000"/>
                </a:solidFill>
                <a:latin typeface="Times New Roman" pitchFamily="65" charset="-122"/>
                <a:ea typeface="宋体" pitchFamily="65" charset="-122"/>
              </a:rPr>
              <a:t>么?谈谈你的看法。(6分)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①开门见山,点出文章的主题。②挑明写作缘由,激发读者的阅读兴趣。③奠定文章</a:t>
            </a:r>
            <a:r>
              <a:rPr dirty="0"/>
              <a:t/>
            </a:r>
            <a:br>
              <a:rPr dirty="0"/>
            </a:br>
            <a:r>
              <a:rPr lang="zh-CN" altLang="en-US" sz="1530" kern="0" dirty="0" smtClean="0">
                <a:solidFill>
                  <a:srgbClr val="000000"/>
                </a:solidFill>
                <a:latin typeface="Times New Roman" pitchFamily="65" charset="-122"/>
                <a:ea typeface="宋体" pitchFamily="65" charset="-122"/>
              </a:rPr>
              <a:t>的抒情基调,展现思想深沉、情感饱满的特点。④总领下文,预示行文的内在结构,当下的感念</a:t>
            </a:r>
            <a:r>
              <a:rPr dirty="0"/>
              <a:t/>
            </a:r>
            <a:br>
              <a:rPr dirty="0"/>
            </a:br>
            <a:r>
              <a:rPr lang="zh-CN" altLang="en-US" sz="1530" kern="0" dirty="0" smtClean="0">
                <a:solidFill>
                  <a:srgbClr val="000000"/>
                </a:solidFill>
                <a:latin typeface="Times New Roman" pitchFamily="65" charset="-122"/>
                <a:ea typeface="宋体" pitchFamily="65" charset="-122"/>
              </a:rPr>
              <a:t>与往昔的情景相互交织。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理解语句(段)的作用,应抓住三个“想一想”:想一想结构作用,想一想表现手法,想一想</a:t>
            </a:r>
            <a:r>
              <a:rPr dirty="0"/>
              <a:t/>
            </a:r>
            <a:br>
              <a:rPr dirty="0"/>
            </a:br>
            <a:r>
              <a:rPr lang="zh-CN" altLang="en-US" sz="1530" kern="0" dirty="0" smtClean="0">
                <a:solidFill>
                  <a:srgbClr val="000000"/>
                </a:solidFill>
                <a:latin typeface="Times New Roman" pitchFamily="65" charset="-122"/>
                <a:ea typeface="宋体" pitchFamily="65" charset="-122"/>
              </a:rPr>
              <a:t>表情达意。由于是开头三段,自然是开门见山,奠定基调,引领下文。再结合文章的主旨分析,</a:t>
            </a:r>
            <a:r>
              <a:rPr dirty="0"/>
              <a:t/>
            </a:r>
            <a:br>
              <a:rPr dirty="0"/>
            </a:br>
            <a:r>
              <a:rPr lang="zh-CN" altLang="en-US" sz="1530" kern="0" dirty="0" smtClean="0">
                <a:solidFill>
                  <a:srgbClr val="000000"/>
                </a:solidFill>
                <a:latin typeface="Times New Roman" pitchFamily="65" charset="-122"/>
                <a:ea typeface="宋体" pitchFamily="65" charset="-122"/>
              </a:rPr>
              <a:t>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(1)①大河家虽然偏疏、原始,不为人知,却是连接中国的一个地理枢纽。②在大河家,</a:t>
            </a:r>
            <a:r>
              <a:rPr dirty="0"/>
              <a:t/>
            </a:r>
            <a:br>
              <a:rPr dirty="0"/>
            </a:br>
            <a:r>
              <a:rPr lang="zh-CN" altLang="en-US" sz="1530" kern="0" dirty="0" smtClean="0">
                <a:solidFill>
                  <a:srgbClr val="000000"/>
                </a:solidFill>
                <a:latin typeface="Times New Roman" pitchFamily="65" charset="-122"/>
                <a:ea typeface="宋体" pitchFamily="65" charset="-122"/>
              </a:rPr>
              <a:t>可以看见甘肃、青海两省,又能同时见识回藏两族。③大河家更在精神和心灵上沟通了中</a:t>
            </a:r>
            <a:r>
              <a:rPr dirty="0"/>
              <a:t/>
            </a:r>
            <a:br>
              <a:rPr dirty="0"/>
            </a:br>
            <a:r>
              <a:rPr lang="zh-CN" altLang="en-US" sz="1530" kern="0" dirty="0" smtClean="0">
                <a:solidFill>
                  <a:srgbClr val="000000"/>
                </a:solidFill>
                <a:latin typeface="Times New Roman" pitchFamily="65" charset="-122"/>
                <a:ea typeface="宋体" pitchFamily="65" charset="-122"/>
              </a:rPr>
              <a:t>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(2)①我们不能在世俗生活中放任自流。②要深入到大河家这样的底层民间,才能找到中国文</a:t>
            </a:r>
            <a:r>
              <a:rPr dirty="0"/>
              <a:t/>
            </a:r>
            <a:br>
              <a:rPr dirty="0"/>
            </a:br>
            <a:r>
              <a:rPr lang="zh-CN" altLang="en-US" sz="1530" kern="0" dirty="0" smtClean="0">
                <a:solidFill>
                  <a:srgbClr val="000000"/>
                </a:solidFill>
                <a:latin typeface="Times New Roman" pitchFamily="65" charset="-122"/>
                <a:ea typeface="宋体" pitchFamily="65" charset="-122"/>
              </a:rPr>
              <a:t>化的根以及人生的真谛。③这既是作者的自我鞭策,更是对读者的期待。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(1)该句的关键词是“沟通”,阐释句是第二段的第二句和第六段的第一句。联系本文</a:t>
            </a:r>
            <a:r>
              <a:rPr dirty="0"/>
              <a:t/>
            </a:r>
            <a:br>
              <a:rPr dirty="0"/>
            </a:br>
            <a:r>
              <a:rPr lang="zh-CN" altLang="en-US" sz="1530" kern="0" dirty="0" smtClean="0">
                <a:solidFill>
                  <a:srgbClr val="000000"/>
                </a:solidFill>
                <a:latin typeface="Times New Roman" pitchFamily="65" charset="-122"/>
                <a:ea typeface="宋体" pitchFamily="65" charset="-122"/>
              </a:rPr>
              <a:t>主旨,即知大河家不仅沟通了地理区域,更沟通了中国民众的精神与心灵。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919939"/>
            <a:ext cx="8127000" cy="5618384"/>
            <a:chOff x="540000" y="1080000"/>
            <a:chExt cx="8127000" cy="5618384"/>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(2)此句是议论性的句子,也暗寓了文章的主旨,理解这类句子,要看作者因何而抒情议论,文章</a:t>
              </a:r>
              <a:r>
                <a:rPr dirty="0"/>
                <a:t/>
              </a:r>
              <a:br>
                <a:rPr dirty="0"/>
              </a:br>
              <a:r>
                <a:rPr lang="zh-CN" altLang="en-US" sz="1530" kern="0" dirty="0" smtClean="0">
                  <a:solidFill>
                    <a:srgbClr val="000000"/>
                  </a:solidFill>
                  <a:latin typeface="Times New Roman" pitchFamily="65" charset="-122"/>
                  <a:ea typeface="宋体" pitchFamily="65" charset="-122"/>
                </a:rPr>
                <a:t>的主旨是什么。作者由韩三十八老汉引发感慨,因大河家而抒情。那么作者要我们去大河家</a:t>
              </a:r>
              <a:r>
                <a:rPr dirty="0"/>
                <a:t/>
              </a:r>
              <a:br>
                <a:rPr dirty="0"/>
              </a:br>
              <a:r>
                <a:rPr lang="zh-CN" altLang="en-US" sz="1530" kern="0" dirty="0" smtClean="0">
                  <a:solidFill>
                    <a:srgbClr val="000000"/>
                  </a:solidFill>
                  <a:latin typeface="Times New Roman" pitchFamily="65" charset="-122"/>
                  <a:ea typeface="宋体" pitchFamily="65" charset="-122"/>
                </a:rPr>
                <a:t>住一阵是为什么呢?自然是寻找文化的根及人生的真谛。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①上承前文作补充,指明了上一段中“船客子”的含义。②为后文作铺垫,解释下文</a:t>
              </a:r>
              <a:r>
                <a:rPr dirty="0"/>
                <a:t/>
              </a:r>
              <a:br>
                <a:rPr dirty="0"/>
              </a:br>
              <a:r>
                <a:rPr lang="zh-CN" altLang="en-US" sz="1530" kern="0" dirty="0" smtClean="0">
                  <a:solidFill>
                    <a:srgbClr val="000000"/>
                  </a:solidFill>
                  <a:latin typeface="Times New Roman" pitchFamily="65" charset="-122"/>
                  <a:ea typeface="宋体" pitchFamily="65" charset="-122"/>
                </a:rPr>
                <a:t>“金客子”“麦客子”等的含义。③使文章节奏有了变化。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该句处于文章中间段落,首先考虑其承上启下的结构作用。然后结合上下文分析语句,</a:t>
              </a:r>
              <a:r>
                <a:rPr dirty="0"/>
                <a:t/>
              </a:r>
              <a:br>
                <a:rPr dirty="0"/>
              </a:br>
              <a:r>
                <a:rPr lang="zh-CN" altLang="en-US" sz="1530" kern="0" dirty="0" smtClean="0">
                  <a:solidFill>
                    <a:srgbClr val="000000"/>
                  </a:solidFill>
                  <a:latin typeface="Times New Roman" pitchFamily="65" charset="-122"/>
                  <a:ea typeface="宋体" pitchFamily="65" charset="-122"/>
                </a:rPr>
                <a:t>其上下行文紧凑,节奏激荡,而该句叙事和缓,可知该句使文章节奏跌宕起伏,富于变化。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第一问:①黄河是韩三十八老汉的母亲河,是他生命的安全港湾。②壮观的黄河让韩</a:t>
              </a:r>
              <a:r>
                <a:rPr dirty="0"/>
                <a:t/>
              </a:r>
              <a:br>
                <a:rPr dirty="0"/>
              </a:br>
              <a:r>
                <a:rPr lang="zh-CN" altLang="en-US" sz="1530" kern="0" dirty="0" smtClean="0">
                  <a:solidFill>
                    <a:srgbClr val="000000"/>
                  </a:solidFill>
                  <a:latin typeface="Times New Roman" pitchFamily="65" charset="-122"/>
                  <a:ea typeface="宋体" pitchFamily="65" charset="-122"/>
                </a:rPr>
                <a:t>三十八老汉百看不厌,让他想起了自己坎坷的人生。③韩三十八老汉历经险境,已经胸有成竹,</a:t>
              </a:r>
              <a:r>
                <a:rPr dirty="0"/>
                <a:t/>
              </a:r>
              <a:br>
                <a:rPr dirty="0"/>
              </a:br>
              <a:r>
                <a:rPr lang="zh-CN" altLang="en-US" sz="1530" kern="0" dirty="0" smtClean="0">
                  <a:solidFill>
                    <a:srgbClr val="000000"/>
                  </a:solidFill>
                  <a:latin typeface="Times New Roman" pitchFamily="65" charset="-122"/>
                  <a:ea typeface="宋体" pitchFamily="65" charset="-122"/>
                </a:rPr>
                <a:t>波澜不惊。(4分)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第二问:①揭示黄河与大河家人之间命运与共的关系。②传达作者对自己与黄河、黄土地以</a:t>
              </a:r>
              <a:r>
                <a:rPr dirty="0"/>
                <a:t/>
              </a:r>
              <a:br>
                <a:rPr dirty="0"/>
              </a:br>
              <a:r>
                <a:rPr lang="zh-CN" altLang="en-US" sz="1530" kern="0" dirty="0" smtClean="0">
                  <a:solidFill>
                    <a:srgbClr val="000000"/>
                  </a:solidFill>
                  <a:latin typeface="Times New Roman" pitchFamily="65" charset="-122"/>
                  <a:ea typeface="宋体" pitchFamily="65" charset="-122"/>
                </a:rPr>
                <a:t>及底层人民关系的感悟。(2分)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结合韩三十八老汉的人生经历来鉴赏,韩三十八老汉戎马半生,飘荡一生,而大河家就是</a:t>
              </a:r>
              <a:r>
                <a:rPr dirty="0"/>
                <a:t/>
              </a:r>
              <a:br>
                <a:rPr dirty="0"/>
              </a:br>
              <a:r>
                <a:rPr lang="zh-CN" altLang="en-US" sz="1530" kern="0" dirty="0" smtClean="0">
                  <a:solidFill>
                    <a:srgbClr val="000000"/>
                  </a:solidFill>
                  <a:latin typeface="Times New Roman" pitchFamily="65" charset="-122"/>
                  <a:ea typeface="宋体" pitchFamily="65" charset="-122"/>
                </a:rPr>
                <a:t>他的家,黄河就是他的根。关于韩三十八老汉的描述是在文末第十至十三段,第十段写他喜欢</a:t>
              </a:r>
              <a:endParaRPr lang="zh-CN" altLang="en-US" dirty="0"/>
            </a:p>
          </p:txBody>
        </p:sp>
        <p:sp>
          <p:nvSpPr>
            <p:cNvPr id="3" name="TextBox 2"/>
            <p:cNvSpPr txBox="1"/>
            <p:nvPr/>
          </p:nvSpPr>
          <p:spPr>
            <a:xfrm>
              <a:off x="54000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看河,第十二段写他看河时默默无语,第十三段点出其中的缘由。由文章主旨可知,作者之所以</a:t>
              </a:r>
              <a:r>
                <a:rPr dirty="0"/>
                <a:t/>
              </a:r>
              <a:br>
                <a:rPr dirty="0"/>
              </a:br>
              <a:r>
                <a:rPr lang="zh-CN" altLang="en-US" sz="1530" kern="0" dirty="0" smtClean="0">
                  <a:solidFill>
                    <a:srgbClr val="000000"/>
                  </a:solidFill>
                  <a:latin typeface="Times New Roman" pitchFamily="65" charset="-122"/>
                  <a:ea typeface="宋体" pitchFamily="65" charset="-122"/>
                </a:rPr>
                <a:t>这样写,是为了揭示黄河人与黄河的关系,黄河是民族之魂,黄河人与母亲河的命运息息相关。</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六、(2017北京,19—24,25分)阅读下面的作品,完成1—6题。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根河之恋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根河是鄂温克人</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的母亲河。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春天,根河从厚厚的冰层中泛起春潮,河的巨大生命力迸发开来,它推去坚冰,欢快地伸展腰肢,</a:t>
            </a:r>
            <a:r>
              <a:t/>
            </a:r>
            <a:br/>
            <a:r>
              <a:rPr lang="zh-CN" altLang="en-US" sz="1530" kern="0" dirty="0" smtClean="0">
                <a:solidFill>
                  <a:srgbClr val="000000"/>
                </a:solidFill>
                <a:latin typeface="Times New Roman" pitchFamily="65" charset="-122"/>
                <a:ea typeface="宋体" pitchFamily="65" charset="-122"/>
              </a:rPr>
              <a:t>向远方而去。这破冰时节的河水才是它真正的本色,纯真清冽,水晶一般透明。这条源自大兴</a:t>
            </a:r>
            <a:r>
              <a:t/>
            </a:r>
            <a:br/>
            <a:r>
              <a:rPr lang="zh-CN" altLang="en-US" sz="1530" kern="0" dirty="0" smtClean="0">
                <a:solidFill>
                  <a:srgbClr val="000000"/>
                </a:solidFill>
                <a:latin typeface="Times New Roman" pitchFamily="65" charset="-122"/>
                <a:ea typeface="宋体" pitchFamily="65" charset="-122"/>
              </a:rPr>
              <a:t>安岭的河,原本的名字“葛根高勒”,正是清澈透明的意思。在一个个春天的日子里,根河回到</a:t>
            </a:r>
            <a:r>
              <a:t/>
            </a:r>
            <a:br/>
            <a:r>
              <a:rPr lang="zh-CN" altLang="en-US" sz="1530" kern="0" dirty="0" smtClean="0">
                <a:solidFill>
                  <a:srgbClr val="000000"/>
                </a:solidFill>
                <a:latin typeface="Times New Roman" pitchFamily="65" charset="-122"/>
                <a:ea typeface="宋体" pitchFamily="65" charset="-122"/>
              </a:rPr>
              <a:t>童年,回到本真,然后再一次次丰满成熟,将涓涓乳汁流送给两岸的万千生物。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传统的鄂温克人跟森林河流贴得最近。他们与驯鹿为伴,生活起居、狩猎劳动,都离不开看上</a:t>
            </a:r>
            <a:r>
              <a:t/>
            </a:r>
            <a:br/>
            <a:r>
              <a:rPr lang="zh-CN" altLang="en-US" sz="1530" kern="0" dirty="0" smtClean="0">
                <a:solidFill>
                  <a:srgbClr val="000000"/>
                </a:solidFill>
                <a:latin typeface="Times New Roman" pitchFamily="65" charset="-122"/>
                <a:ea typeface="宋体" pitchFamily="65" charset="-122"/>
              </a:rPr>
              <a:t>去“四不像”的驯鹿。眼下,这些温顺的大鹿在全世界已所剩不多,鄂温克人结束了最后的狩</a:t>
            </a:r>
            <a:r>
              <a:t/>
            </a:r>
            <a:br/>
            <a:r>
              <a:rPr lang="zh-CN" altLang="en-US" sz="1530" kern="0" dirty="0" smtClean="0">
                <a:solidFill>
                  <a:srgbClr val="000000"/>
                </a:solidFill>
                <a:latin typeface="Times New Roman" pitchFamily="65" charset="-122"/>
                <a:ea typeface="宋体" pitchFamily="65" charset="-122"/>
              </a:rPr>
              <a:t>猎,放下了猎枪。他们离开森林,进入城市或远走他乡,但敖鲁古雅部落受人尊重的长辈94岁的</a:t>
            </a:r>
            <a:r>
              <a:t/>
            </a:r>
            <a:br/>
            <a:r>
              <a:rPr lang="zh-CN" altLang="en-US" sz="1530" kern="0" dirty="0" smtClean="0">
                <a:solidFill>
                  <a:srgbClr val="000000"/>
                </a:solidFill>
                <a:latin typeface="Times New Roman" pitchFamily="65" charset="-122"/>
                <a:ea typeface="宋体" pitchFamily="65" charset="-122"/>
              </a:rPr>
              <a:t>玛丽亚·索一步也不想离开她的驯鹿。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一踏进根河,我就听说了她美丽的名字。先前见到过作家乌热尔图为这位老奶奶拍的一张照</a:t>
            </a:r>
            <a:r>
              <a:t/>
            </a:r>
            <a:br/>
            <a:r>
              <a:rPr lang="zh-CN" altLang="en-US" sz="1530" kern="0" dirty="0" smtClean="0">
                <a:solidFill>
                  <a:srgbClr val="000000"/>
                </a:solidFill>
                <a:latin typeface="Times New Roman" pitchFamily="65" charset="-122"/>
                <a:ea typeface="宋体" pitchFamily="65" charset="-122"/>
              </a:rPr>
              <a:t>片。白桦林里,老人穿着长袍,扎着头巾,侧身站在一头七叉犄角的驯鹿前,她微微佝偻着身子,</a:t>
            </a:r>
            <a:r>
              <a:t/>
            </a:r>
            <a:br/>
            <a:r>
              <a:rPr lang="zh-CN" altLang="en-US" sz="1530" kern="0" dirty="0" smtClean="0">
                <a:solidFill>
                  <a:srgbClr val="000000"/>
                </a:solidFill>
                <a:latin typeface="Times New Roman" pitchFamily="65" charset="-122"/>
                <a:ea typeface="宋体" pitchFamily="65" charset="-122"/>
              </a:rPr>
              <a:t>皱巴巴的手轻抚着鹿柔细的皮毛。鹿依偎在她的袍子下,那儿一定有着母亲的气息。她神色</a:t>
            </a:r>
            <a:endParaRPr lang="zh-CN" altLang="en-US"/>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沉静而坚毅,嘴角两旁的皱纹宛如桦树皮上的纹路,仿佛她的脸上就印刻着她相守了一生的森</a:t>
            </a:r>
            <a:r>
              <a:t/>
            </a:r>
            <a:br/>
            <a:r>
              <a:rPr lang="zh-CN" altLang="en-US" sz="1530" kern="0" dirty="0" smtClean="0">
                <a:solidFill>
                  <a:srgbClr val="000000"/>
                </a:solidFill>
                <a:latin typeface="Times New Roman" pitchFamily="65" charset="-122"/>
                <a:ea typeface="宋体" pitchFamily="65" charset="-122"/>
              </a:rPr>
              <a:t>林。她或许就是根河的化身,充满了母性的慈祥,又有着丰富的传奇。年轻时她漂亮能干,是大</a:t>
            </a:r>
            <a:r>
              <a:t/>
            </a:r>
            <a:br/>
            <a:r>
              <a:rPr lang="zh-CN" altLang="en-US" sz="1530" kern="0" dirty="0" smtClean="0">
                <a:solidFill>
                  <a:srgbClr val="000000"/>
                </a:solidFill>
                <a:latin typeface="Times New Roman" pitchFamily="65" charset="-122"/>
                <a:ea typeface="宋体" pitchFamily="65" charset="-122"/>
              </a:rPr>
              <a:t>兴安岭远近闻名的女猎手,与丈夫在密林里行走,打到的猎物无论多远,总是她领着驯鹿运回部</a:t>
            </a:r>
            <a:r>
              <a:t/>
            </a:r>
            <a:br/>
            <a:r>
              <a:rPr lang="zh-CN" altLang="en-US" sz="1530" kern="0" dirty="0" smtClean="0">
                <a:solidFill>
                  <a:srgbClr val="000000"/>
                </a:solidFill>
                <a:latin typeface="Times New Roman" pitchFamily="65" charset="-122"/>
                <a:ea typeface="宋体" pitchFamily="65" charset="-122"/>
              </a:rPr>
              <a:t>落。这位伟大的母亲至今仍</a:t>
            </a:r>
            <a:r>
              <a:rPr lang="zh-CN" altLang="en-US" sz="1530" u="sng" kern="0" dirty="0" smtClean="0">
                <a:solidFill>
                  <a:srgbClr val="000000"/>
                </a:solidFill>
                <a:latin typeface="Times New Roman" pitchFamily="65" charset="-122"/>
                <a:ea typeface="宋体" pitchFamily="65" charset="-122"/>
              </a:rPr>
              <a:t>恬然</a:t>
            </a:r>
            <a:r>
              <a:rPr lang="zh-CN" altLang="en-US" sz="1530" kern="0" dirty="0" smtClean="0">
                <a:solidFill>
                  <a:srgbClr val="000000"/>
                </a:solidFill>
                <a:latin typeface="Times New Roman" pitchFamily="65" charset="-122"/>
                <a:ea typeface="宋体" pitchFamily="65" charset="-122"/>
              </a:rPr>
              <a:t>生活在她的鹿群之中。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其实我很想去为玛丽亚·索拍一张照片。这些年,涌到玛丽亚·索猎民点参观游览的人络绎不</a:t>
            </a:r>
            <a:r>
              <a:t/>
            </a:r>
            <a:br/>
            <a:r>
              <a:rPr lang="zh-CN" altLang="en-US" sz="1530" kern="0" dirty="0" smtClean="0">
                <a:solidFill>
                  <a:srgbClr val="000000"/>
                </a:solidFill>
                <a:latin typeface="Times New Roman" pitchFamily="65" charset="-122"/>
                <a:ea typeface="宋体" pitchFamily="65" charset="-122"/>
              </a:rPr>
              <a:t>绝,但我想,我这样匆匆来去,怎能配得上她的丰厚?怎能有乌热尔图探望她时目光里的深沉呢?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因为乌热尔图是根河的儿子。当年,这位从小生活在大兴安岭的鄂温克青年捧着他的《琥珀</a:t>
            </a:r>
            <a:r>
              <a:t/>
            </a:r>
            <a:br/>
            <a:r>
              <a:rPr lang="zh-CN" altLang="en-US" sz="1530" kern="0" dirty="0" smtClean="0">
                <a:solidFill>
                  <a:srgbClr val="000000"/>
                </a:solidFill>
                <a:latin typeface="Times New Roman" pitchFamily="65" charset="-122"/>
                <a:ea typeface="宋体" pitchFamily="65" charset="-122"/>
              </a:rPr>
              <a:t>色的篝火》走上了文坛,霎时让人眼前一亮。人们从他的小说里,认识了这个寂寞又热烈的民</a:t>
            </a:r>
            <a:r>
              <a:t/>
            </a:r>
            <a:br/>
            <a:r>
              <a:rPr lang="zh-CN" altLang="en-US" sz="1530" kern="0" dirty="0" smtClean="0">
                <a:solidFill>
                  <a:srgbClr val="000000"/>
                </a:solidFill>
                <a:latin typeface="Times New Roman" pitchFamily="65" charset="-122"/>
                <a:ea typeface="宋体" pitchFamily="65" charset="-122"/>
              </a:rPr>
              <a:t>族。出乎意料的是,乌热尔图后来辞去京官重返故乡。时隔多年,当我行走在呼伦贝尔草原上,</a:t>
            </a:r>
            <a:r>
              <a:t/>
            </a:r>
            <a:br/>
            <a:r>
              <a:rPr lang="zh-CN" altLang="en-US" sz="1530" kern="0" dirty="0" smtClean="0">
                <a:solidFill>
                  <a:srgbClr val="000000"/>
                </a:solidFill>
                <a:latin typeface="Times New Roman" pitchFamily="65" charset="-122"/>
                <a:ea typeface="宋体" pitchFamily="65" charset="-122"/>
              </a:rPr>
              <a:t>那些将天边画出蜿蜒起伏线条的山丘,那些怒放成海洋或孤零零独自开放的鲜花,那些低头吃</a:t>
            </a:r>
            <a:r>
              <a:t/>
            </a:r>
            <a:br/>
            <a:r>
              <a:rPr lang="zh-CN" altLang="en-US" sz="1530" kern="0" dirty="0" smtClean="0">
                <a:solidFill>
                  <a:srgbClr val="000000"/>
                </a:solidFill>
                <a:latin typeface="Times New Roman" pitchFamily="65" charset="-122"/>
                <a:ea typeface="宋体" pitchFamily="65" charset="-122"/>
              </a:rPr>
              <a:t>草或昂头沉思的马群,还有那些</a:t>
            </a:r>
            <a:r>
              <a:rPr lang="zh-CN" altLang="en-US" sz="1530" u="sng" kern="0" dirty="0" smtClean="0">
                <a:solidFill>
                  <a:srgbClr val="000000"/>
                </a:solidFill>
                <a:latin typeface="Times New Roman" pitchFamily="65" charset="-122"/>
                <a:ea typeface="宋体" pitchFamily="65" charset="-122"/>
              </a:rPr>
              <a:t>袒露</a:t>
            </a:r>
            <a:r>
              <a:rPr lang="zh-CN" altLang="en-US" sz="1530" kern="0" dirty="0" smtClean="0">
                <a:solidFill>
                  <a:srgbClr val="000000"/>
                </a:solidFill>
                <a:latin typeface="Times New Roman" pitchFamily="65" charset="-122"/>
                <a:ea typeface="宋体" pitchFamily="65" charset="-122"/>
              </a:rPr>
              <a:t>在草原上始终默默流淌的河,都让人忍不住心潮起伏。这</a:t>
            </a:r>
            <a:r>
              <a:t/>
            </a:r>
            <a:br/>
            <a:r>
              <a:rPr lang="zh-CN" altLang="en-US" sz="1530" kern="0" dirty="0" smtClean="0">
                <a:solidFill>
                  <a:srgbClr val="000000"/>
                </a:solidFill>
                <a:latin typeface="Times New Roman" pitchFamily="65" charset="-122"/>
                <a:ea typeface="宋体" pitchFamily="65" charset="-122"/>
              </a:rPr>
              <a:t>位鄂温克作家返乡的理由还需要问吗?就是这草原这河流这民族,是祖先留在他身体里的血脉</a:t>
            </a:r>
            <a:r>
              <a:t/>
            </a:r>
            <a:br/>
            <a:r>
              <a:rPr lang="zh-CN" altLang="en-US" sz="1530" kern="0" dirty="0" smtClean="0">
                <a:solidFill>
                  <a:srgbClr val="000000"/>
                </a:solidFill>
                <a:latin typeface="Times New Roman" pitchFamily="65" charset="-122"/>
                <a:ea typeface="宋体" pitchFamily="65" charset="-122"/>
              </a:rPr>
              <a:t>在涌动啊!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乌热尔图在回到草原以后的日子里,完成了《呼伦贝尔笔记》等一系列著作和摄影作品,那是</a:t>
            </a:r>
            <a:endParaRPr lang="zh-CN" altLang="en-US"/>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他数十载的文化寻根,是他作为一个鄂温克的儿子,对母亲的深情眷念与报答。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我们山外的人远道来看山,原本住在山上的人却搬下了山。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人类到了21世纪,越来越意识到人与自然必须平等相处。生活在根河的大多数鄂温克人恋恋</a:t>
            </a:r>
            <a:r>
              <a:rPr dirty="0"/>
              <a:t/>
            </a:r>
            <a:br>
              <a:rPr dirty="0"/>
            </a:br>
            <a:r>
              <a:rPr lang="zh-CN" altLang="en-US" sz="1530" kern="0" dirty="0" smtClean="0">
                <a:solidFill>
                  <a:srgbClr val="000000"/>
                </a:solidFill>
                <a:latin typeface="Times New Roman" pitchFamily="65" charset="-122"/>
                <a:ea typeface="宋体" pitchFamily="65" charset="-122"/>
              </a:rPr>
              <a:t>不舍地告别了山林,将更多的空间留给了无边的草木以及驯鹿、黑熊、狼、灰鼠和蝴蝶。在</a:t>
            </a:r>
            <a:r>
              <a:rPr dirty="0"/>
              <a:t/>
            </a:r>
            <a:br>
              <a:rPr dirty="0"/>
            </a:br>
            <a:r>
              <a:rPr lang="zh-CN" altLang="en-US" sz="1530" kern="0" dirty="0" smtClean="0">
                <a:solidFill>
                  <a:srgbClr val="000000"/>
                </a:solidFill>
                <a:latin typeface="Times New Roman" pitchFamily="65" charset="-122"/>
                <a:ea typeface="宋体" pitchFamily="65" charset="-122"/>
              </a:rPr>
              <a:t>离城市不远的一个地方,新建了童话般的家园,这座小城就叫了根河。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我们去到那里时,从山林里搬出的鄂温克人正三三两两地在自家门前干着一些零碎的活儿。</a:t>
            </a:r>
            <a:r>
              <a:rPr dirty="0"/>
              <a:t/>
            </a:r>
            <a:br>
              <a:rPr dirty="0"/>
            </a:br>
            <a:r>
              <a:rPr lang="zh-CN" altLang="en-US" sz="1530" kern="0" dirty="0" smtClean="0">
                <a:solidFill>
                  <a:srgbClr val="000000"/>
                </a:solidFill>
                <a:latin typeface="Times New Roman" pitchFamily="65" charset="-122"/>
                <a:ea typeface="宋体" pitchFamily="65" charset="-122"/>
              </a:rPr>
              <a:t>男人穿着时尚的T恤和牛仔裤;女人们烫了发,有的还挑染成了黄的深红的,她们的裙子仍然长</a:t>
            </a:r>
            <a:r>
              <a:rPr dirty="0"/>
              <a:t/>
            </a:r>
            <a:br>
              <a:rPr dirty="0"/>
            </a:br>
            <a:r>
              <a:rPr lang="zh-CN" altLang="en-US" sz="1530" kern="0" dirty="0" smtClean="0">
                <a:solidFill>
                  <a:srgbClr val="000000"/>
                </a:solidFill>
                <a:latin typeface="Times New Roman" pitchFamily="65" charset="-122"/>
                <a:ea typeface="宋体" pitchFamily="65" charset="-122"/>
              </a:rPr>
              <a:t>长的,跟老去的玛丽亚·索一样,但却是城市里流行的花色。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这里的房屋都是政府投资兴建的,咖啡色外墙,小尖顶,搬进来的一家家鄂温克人按照自己的想</a:t>
            </a:r>
            <a:r>
              <a:rPr dirty="0"/>
              <a:t/>
            </a:r>
            <a:br>
              <a:rPr dirty="0"/>
            </a:br>
            <a:r>
              <a:rPr lang="zh-CN" altLang="en-US" sz="1530" kern="0" dirty="0" smtClean="0">
                <a:solidFill>
                  <a:srgbClr val="000000"/>
                </a:solidFill>
                <a:latin typeface="Times New Roman" pitchFamily="65" charset="-122"/>
                <a:ea typeface="宋体" pitchFamily="65" charset="-122"/>
              </a:rPr>
              <a:t>法装扮屋子,</a:t>
            </a:r>
            <a:r>
              <a:rPr lang="zh-CN" altLang="en-US" sz="1530" u="sng" kern="0" dirty="0" smtClean="0">
                <a:solidFill>
                  <a:srgbClr val="000000"/>
                </a:solidFill>
                <a:latin typeface="Times New Roman" pitchFamily="65" charset="-122"/>
                <a:ea typeface="宋体" pitchFamily="65" charset="-122"/>
              </a:rPr>
              <a:t>盘算</a:t>
            </a:r>
            <a:r>
              <a:rPr lang="zh-CN" altLang="en-US" sz="1530" kern="0" dirty="0" smtClean="0">
                <a:solidFill>
                  <a:srgbClr val="000000"/>
                </a:solidFill>
                <a:latin typeface="Times New Roman" pitchFamily="65" charset="-122"/>
                <a:ea typeface="宋体" pitchFamily="65" charset="-122"/>
              </a:rPr>
              <a:t>着未来。鄂温克人与外族人通婚是常见的事情,近些年更为普遍,他们的孩子</a:t>
            </a:r>
            <a:r>
              <a:rPr dirty="0"/>
              <a:t/>
            </a:r>
            <a:br>
              <a:rPr dirty="0"/>
            </a:br>
            <a:r>
              <a:rPr lang="zh-CN" altLang="en-US" sz="1530" kern="0" dirty="0" smtClean="0">
                <a:solidFill>
                  <a:srgbClr val="000000"/>
                </a:solidFill>
                <a:latin typeface="Times New Roman" pitchFamily="65" charset="-122"/>
                <a:ea typeface="宋体" pitchFamily="65" charset="-122"/>
              </a:rPr>
              <a:t>大多取的是鄂温克名字,成为这新部落的新一代。这里曾有过多年的繁忙,大兴安岭的木材源</a:t>
            </a:r>
            <a:r>
              <a:rPr dirty="0"/>
              <a:t/>
            </a:r>
            <a:br>
              <a:rPr dirty="0"/>
            </a:br>
            <a:r>
              <a:rPr lang="zh-CN" altLang="en-US" sz="1530" kern="0" dirty="0" smtClean="0">
                <a:solidFill>
                  <a:srgbClr val="000000"/>
                </a:solidFill>
                <a:latin typeface="Times New Roman" pitchFamily="65" charset="-122"/>
                <a:ea typeface="宋体" pitchFamily="65" charset="-122"/>
              </a:rPr>
              <a:t>源不断地从根河运往大江南北。眼下,过往的一切留在了画册里。伐木工变作了看林人,大批</a:t>
            </a:r>
            <a:r>
              <a:rPr dirty="0"/>
              <a:t/>
            </a:r>
            <a:br>
              <a:rPr dirty="0"/>
            </a:br>
            <a:r>
              <a:rPr lang="zh-CN" altLang="en-US" sz="1530" kern="0" dirty="0" smtClean="0">
                <a:solidFill>
                  <a:srgbClr val="000000"/>
                </a:solidFill>
                <a:latin typeface="Times New Roman" pitchFamily="65" charset="-122"/>
                <a:ea typeface="宋体" pitchFamily="65" charset="-122"/>
              </a:rPr>
              <a:t>工人需要学习新技能,谋求新职业,他们在努力与以往告别,与未来接轨。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根河天亮得很早。走到窗前一看,根河就在眼前,河对面的广场上已经有许多人在翩翩起舞,似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乎这个小城的人都聚集在此了。根河的水伴着音乐荡漾,我忍不住踱过根河桥,进入了舞者的</a:t>
            </a:r>
            <a:r>
              <a:rPr dirty="0"/>
              <a:t/>
            </a:r>
            <a:br>
              <a:rPr dirty="0"/>
            </a:br>
            <a:r>
              <a:rPr lang="zh-CN" altLang="en-US" sz="1530" kern="0" dirty="0" smtClean="0">
                <a:solidFill>
                  <a:srgbClr val="000000"/>
                </a:solidFill>
                <a:latin typeface="Times New Roman" pitchFamily="65" charset="-122"/>
                <a:ea typeface="宋体" pitchFamily="65" charset="-122"/>
              </a:rPr>
              <a:t>欢乐。用不着有任何忐忑,大家都是这样笑着来又笑着去的。这些根河小城中的</a:t>
            </a:r>
            <a:r>
              <a:rPr lang="zh-CN" altLang="en-US" sz="1530" u="sng" kern="0" dirty="0" smtClean="0">
                <a:solidFill>
                  <a:srgbClr val="000000"/>
                </a:solidFill>
                <a:latin typeface="Times New Roman" pitchFamily="65" charset="-122"/>
                <a:ea typeface="宋体" pitchFamily="65" charset="-122"/>
              </a:rPr>
              <a:t>曼妙</a:t>
            </a:r>
            <a:r>
              <a:rPr lang="zh-CN" altLang="en-US" sz="1530" kern="0" dirty="0" smtClean="0">
                <a:solidFill>
                  <a:srgbClr val="000000"/>
                </a:solidFill>
                <a:latin typeface="Times New Roman" pitchFamily="65" charset="-122"/>
                <a:ea typeface="宋体" pitchFamily="65" charset="-122"/>
              </a:rPr>
              <a:t>舞者啊!</a:t>
            </a:r>
            <a:r>
              <a:rPr dirty="0"/>
              <a:t/>
            </a:r>
            <a:br>
              <a:rPr dirty="0"/>
            </a:br>
            <a:r>
              <a:rPr lang="zh-CN" altLang="en-US" sz="1530" kern="0" dirty="0" smtClean="0">
                <a:solidFill>
                  <a:srgbClr val="000000"/>
                </a:solidFill>
                <a:latin typeface="Times New Roman" pitchFamily="65" charset="-122"/>
                <a:ea typeface="宋体" pitchFamily="65" charset="-122"/>
              </a:rPr>
              <a:t>我模仿着她们举手投足,扭动腰肢,想象着生活在此的种种愉悦。那是我度过的最为愉快的时</a:t>
            </a:r>
            <a:r>
              <a:rPr dirty="0"/>
              <a:t/>
            </a:r>
            <a:br>
              <a:rPr dirty="0"/>
            </a:br>
            <a:r>
              <a:rPr lang="zh-CN" altLang="en-US" sz="1530" kern="0" dirty="0" smtClean="0">
                <a:solidFill>
                  <a:srgbClr val="000000"/>
                </a:solidFill>
                <a:latin typeface="Times New Roman" pitchFamily="65" charset="-122"/>
                <a:ea typeface="宋体" pitchFamily="65" charset="-122"/>
              </a:rPr>
              <a:t>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阳光将河水映照得流光溢彩。</a:t>
            </a:r>
            <a:r>
              <a:rPr lang="zh-CN" altLang="en-US" sz="1530" u="sng" kern="0" dirty="0" smtClean="0">
                <a:solidFill>
                  <a:srgbClr val="000000"/>
                </a:solidFill>
                <a:latin typeface="Times New Roman" pitchFamily="65" charset="-122"/>
                <a:ea typeface="宋体" pitchFamily="65" charset="-122"/>
              </a:rPr>
              <a:t>我知道我虽然来过了,但却远远抵达不了这河的深奥</a:t>
            </a:r>
            <a:r>
              <a:rPr lang="zh-CN" altLang="en-US" sz="1530" kern="0" dirty="0" smtClean="0">
                <a:solidFill>
                  <a:srgbClr val="000000"/>
                </a:solidFill>
                <a:latin typeface="Times New Roman" pitchFamily="65" charset="-122"/>
                <a:ea typeface="宋体" pitchFamily="65" charset="-122"/>
              </a:rPr>
              <a:t>,我只能记</a:t>
            </a:r>
            <a:r>
              <a:rPr dirty="0"/>
              <a:t/>
            </a:r>
            <a:br>
              <a:rPr dirty="0"/>
            </a:br>
            <a:r>
              <a:rPr lang="zh-CN" altLang="en-US" sz="1530" kern="0" dirty="0" smtClean="0">
                <a:solidFill>
                  <a:srgbClr val="000000"/>
                </a:solidFill>
                <a:latin typeface="Times New Roman" pitchFamily="65" charset="-122"/>
                <a:ea typeface="宋体" pitchFamily="65" charset="-122"/>
              </a:rPr>
              <a:t>住这些人和这些让人眷恋的时光。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(取材于叶梅的同名散文)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鄂温克是我国少数民族之一,主要居住在东北大兴安岭和呼伦贝尔草原。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1.下列词语在文中的意思,理解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A.恬然:自然放松,沉静从容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B.袒露:毫不遮掩、毫无保留地展现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C.盘算:精打细算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D.曼妙:舞姿轻盈而美丽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2.下列对文章的理解与赏析,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A.传统的鄂温克人生活在山里,以打猎为生,驯鹿是他们生活、劳动的重要帮手。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B.乌热尔图为玛丽亚·索拍摄的照片,生动地表现了她历经的沧桑与母性的慈祥。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C.第六段中作者运用排比和拟人的修辞手法,展现了呼伦贝尔草原的美丽风光。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D.搬出山林的鄂温克女子穿上了城市里流行的裙子,过上了快乐时尚的新生活。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3.第二段写出了根河的哪些特点?有什么象征意义?(5分)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4.作者在结尾说“我知道我虽然来过了,但却远远抵达不了这河的深奥”。请根据文意,说明</a:t>
            </a:r>
            <a:r>
              <a:rPr dirty="0"/>
              <a:t/>
            </a:r>
            <a:br>
              <a:rPr dirty="0"/>
            </a:br>
            <a:r>
              <a:rPr lang="zh-CN" altLang="en-US" sz="1530" kern="0" dirty="0" smtClean="0">
                <a:solidFill>
                  <a:srgbClr val="000000"/>
                </a:solidFill>
                <a:latin typeface="Times New Roman" pitchFamily="65" charset="-122"/>
                <a:ea typeface="宋体" pitchFamily="65" charset="-122"/>
              </a:rPr>
              <a:t>“这河的深奥”的含义、“抵达不了”的原因及作者寄托的情感。(6分)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5.文章叙写了玛丽亚·索、乌热尔图和走出山林的人们。请分别概括他们各自“根河之恋”</a:t>
            </a:r>
            <a:r>
              <a:rPr dirty="0"/>
              <a:t/>
            </a:r>
            <a:br>
              <a:rPr dirty="0"/>
            </a:br>
            <a:r>
              <a:rPr lang="zh-CN" altLang="en-US" sz="1530" kern="0" dirty="0" smtClean="0">
                <a:solidFill>
                  <a:srgbClr val="000000"/>
                </a:solidFill>
                <a:latin typeface="Times New Roman" pitchFamily="65" charset="-122"/>
                <a:ea typeface="宋体" pitchFamily="65" charset="-122"/>
              </a:rPr>
              <a:t>的表现。作者这样构思体现了怎样的匠心?(6分)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6.</a:t>
            </a:r>
            <a:r>
              <a:rPr lang="zh-CN" altLang="en-US" sz="1530" kern="0" dirty="0" smtClean="0">
                <a:solidFill>
                  <a:srgbClr val="000000"/>
                </a:solidFill>
                <a:latin typeface="Times New Roman" pitchFamily="65" charset="-122"/>
                <a:ea typeface="宋体" pitchFamily="65" charset="-122"/>
              </a:rPr>
              <a:t>鄂温克人与根河有着密切的联系。下列对经典作品中环境与人物的联系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大观园是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红楼梦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中人物活动的一个主要场所。正是这个众姐妹诗意生活着的“世外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桃源”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造就了贾宝玉力求摆脱世俗的叛逆性格。</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边城</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的故事发生在</a:t>
            </a:r>
            <a:r>
              <a:rPr lang="en-US" altLang="zh-CN" sz="1530" kern="0" dirty="0" smtClean="0">
                <a:solidFill>
                  <a:srgbClr val="000000"/>
                </a:solidFill>
                <a:latin typeface="Times New Roman" pitchFamily="65" charset="-122"/>
                <a:ea typeface="宋体" pitchFamily="65" charset="-122"/>
              </a:rPr>
              <a:t>20</a:t>
            </a:r>
            <a:r>
              <a:rPr lang="zh-CN" altLang="en-US" sz="1530" kern="0" dirty="0" smtClean="0">
                <a:solidFill>
                  <a:srgbClr val="000000"/>
                </a:solidFill>
                <a:latin typeface="Times New Roman" pitchFamily="65" charset="-122"/>
                <a:ea typeface="宋体" pitchFamily="65" charset="-122"/>
              </a:rPr>
              <a:t>世纪</a:t>
            </a:r>
            <a:r>
              <a:rPr lang="en-US" altLang="zh-CN" sz="1530" kern="0" dirty="0" smtClean="0">
                <a:solidFill>
                  <a:srgbClr val="000000"/>
                </a:solidFill>
                <a:latin typeface="Times New Roman" pitchFamily="65" charset="-122"/>
                <a:ea typeface="宋体" pitchFamily="65" charset="-122"/>
              </a:rPr>
              <a:t>30</a:t>
            </a:r>
            <a:r>
              <a:rPr lang="zh-CN" altLang="en-US" sz="1530" kern="0" dirty="0" smtClean="0">
                <a:solidFill>
                  <a:srgbClr val="000000"/>
                </a:solidFill>
                <a:latin typeface="Times New Roman" pitchFamily="65" charset="-122"/>
                <a:ea typeface="宋体" pitchFamily="65" charset="-122"/>
              </a:rPr>
              <a:t>年代湘西小镇茶峒。山明水净的湘西风光</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映衬了翠翠、</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爷爷、傩送等人物心灵的澄澈纯净与人性的善良美好。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C.《红岩》讲述的是在黎明前的黑暗里共产党员在监狱中艰苦卓绝的斗争。牢房的阴暗、</a:t>
            </a:r>
            <a:r>
              <a:rPr dirty="0"/>
              <a:t/>
            </a:r>
            <a:br>
              <a:rPr dirty="0"/>
            </a:br>
            <a:r>
              <a:rPr lang="zh-CN" altLang="en-US" sz="1530" kern="0" dirty="0" smtClean="0">
                <a:solidFill>
                  <a:srgbClr val="000000"/>
                </a:solidFill>
                <a:latin typeface="Times New Roman" pitchFamily="65" charset="-122"/>
                <a:ea typeface="宋体" pitchFamily="65" charset="-122"/>
              </a:rPr>
              <a:t>刽子手的凶残,突显了革命者信念的坚定、意志的坚强。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D.《阿Q正传》写的故事以辛亥革命时期的未庄为主要场景。赵太爷、假洋鬼子为代表的统</a:t>
            </a:r>
            <a:r>
              <a:rPr dirty="0"/>
              <a:t/>
            </a:r>
            <a:br>
              <a:rPr dirty="0"/>
            </a:br>
            <a:r>
              <a:rPr lang="zh-CN" altLang="en-US" sz="1530" kern="0" dirty="0" smtClean="0">
                <a:solidFill>
                  <a:srgbClr val="000000"/>
                </a:solidFill>
                <a:latin typeface="Times New Roman" pitchFamily="65" charset="-122"/>
                <a:ea typeface="宋体" pitchFamily="65" charset="-122"/>
              </a:rPr>
              <a:t>治阶级对阿Q的压迫和欺凌,是阿Q“精神胜利法”形成的重要原因。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(4)所处位置定位法。确定位置,前后勾连。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(5)表达效果分析法。如文章语言特点是亲切、形象、生动,还是委婉、含蓄、深刻等。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①语言生活化、口语化,亲切自然;②人物对话有地域特点,鲜活真实;③整体上形成了</a:t>
            </a:r>
            <a:r>
              <a:rPr dirty="0"/>
              <a:t/>
            </a:r>
            <a:br>
              <a:rPr dirty="0"/>
            </a:br>
            <a:r>
              <a:rPr lang="zh-CN" altLang="en-US" sz="1530" kern="0" dirty="0" smtClean="0">
                <a:solidFill>
                  <a:srgbClr val="000000"/>
                </a:solidFill>
                <a:latin typeface="Times New Roman" pitchFamily="65" charset="-122"/>
                <a:ea typeface="宋体" pitchFamily="65" charset="-122"/>
              </a:rPr>
              <a:t>明快风趣的语言风格,率真不做作。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题中“语言充满生活气息”,将语言风格与“生活”联系起来,提示考生应从这个方面</a:t>
            </a:r>
            <a:r>
              <a:rPr dirty="0"/>
              <a:t/>
            </a:r>
            <a:br>
              <a:rPr dirty="0"/>
            </a:br>
            <a:r>
              <a:rPr lang="zh-CN" altLang="en-US" sz="1530" kern="0" dirty="0" smtClean="0">
                <a:solidFill>
                  <a:srgbClr val="000000"/>
                </a:solidFill>
                <a:latin typeface="Times New Roman" pitchFamily="65" charset="-122"/>
                <a:ea typeface="宋体" pitchFamily="65" charset="-122"/>
              </a:rPr>
              <a:t>着眼。作品的语言包括作者的叙述语言和文中人物的语言,此外还应考虑文本整体的语言风</a:t>
            </a:r>
            <a:r>
              <a:rPr dirty="0"/>
              <a:t/>
            </a:r>
            <a:br>
              <a:rPr dirty="0"/>
            </a:br>
            <a:r>
              <a:rPr lang="zh-CN" altLang="en-US" sz="1530" kern="0" dirty="0" smtClean="0">
                <a:solidFill>
                  <a:srgbClr val="000000"/>
                </a:solidFill>
                <a:latin typeface="Times New Roman" pitchFamily="65" charset="-122"/>
                <a:ea typeface="宋体" pitchFamily="65" charset="-122"/>
              </a:rPr>
              <a:t>格,可以从这三方面通过举例的方式来赏析。从作者的叙述语言来看,最重要的特点就是采用</a:t>
            </a:r>
            <a:r>
              <a:rPr dirty="0"/>
              <a:t/>
            </a:r>
            <a:br>
              <a:rPr dirty="0"/>
            </a:br>
            <a:r>
              <a:rPr lang="zh-CN" altLang="en-US" sz="1530" kern="0" dirty="0" smtClean="0">
                <a:solidFill>
                  <a:srgbClr val="000000"/>
                </a:solidFill>
                <a:latin typeface="Times New Roman" pitchFamily="65" charset="-122"/>
                <a:ea typeface="宋体" pitchFamily="65" charset="-122"/>
              </a:rPr>
              <a:t>生活化、口语化的语言。比如对店面的描写,对人物的描写,都以闲谈似的生活语言写出;口语</a:t>
            </a:r>
            <a:r>
              <a:rPr dirty="0"/>
              <a:t/>
            </a:r>
            <a:br>
              <a:rPr dirty="0"/>
            </a:br>
            <a:r>
              <a:rPr lang="zh-CN" altLang="en-US" sz="1530" kern="0" dirty="0" smtClean="0">
                <a:solidFill>
                  <a:srgbClr val="000000"/>
                </a:solidFill>
                <a:latin typeface="Times New Roman" pitchFamily="65" charset="-122"/>
                <a:ea typeface="宋体" pitchFamily="65" charset="-122"/>
              </a:rPr>
              <a:t>化语言,如“取了衣服却死活不愿试穿,即使试了也死活不肯照镜子”,以及“‘滋——’地一</a:t>
            </a:r>
            <a:r>
              <a:rPr dirty="0"/>
              <a:t/>
            </a:r>
            <a:br>
              <a:rPr dirty="0"/>
            </a:br>
            <a:r>
              <a:rPr lang="zh-CN" altLang="en-US" sz="1530" kern="0" dirty="0" smtClean="0">
                <a:solidFill>
                  <a:srgbClr val="000000"/>
                </a:solidFill>
                <a:latin typeface="Times New Roman" pitchFamily="65" charset="-122"/>
                <a:ea typeface="宋体" pitchFamily="65" charset="-122"/>
              </a:rPr>
              <a:t>家伙下去</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烫糊一大片</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”等。这种叙述语言亲切自然。至于文中人物的语言,主要集</a:t>
            </a:r>
            <a:r>
              <a:rPr dirty="0"/>
              <a:t/>
            </a:r>
            <a:br>
              <a:rPr dirty="0"/>
            </a:br>
            <a:r>
              <a:rPr lang="zh-CN" altLang="en-US" sz="1530" kern="0" dirty="0" smtClean="0">
                <a:solidFill>
                  <a:srgbClr val="000000"/>
                </a:solidFill>
                <a:latin typeface="Times New Roman" pitchFamily="65" charset="-122"/>
                <a:ea typeface="宋体" pitchFamily="65" charset="-122"/>
              </a:rPr>
              <a:t>中在以鸡换衣的女顾客的故事中:人们的汉语表达不那么流畅,再加上“嘛”这一频繁使用的</a:t>
            </a:r>
            <a:r>
              <a:rPr dirty="0"/>
              <a:t/>
            </a:r>
            <a:br>
              <a:rPr dirty="0"/>
            </a:br>
            <a:r>
              <a:rPr lang="zh-CN" altLang="en-US" sz="1530" kern="0" dirty="0" smtClean="0">
                <a:solidFill>
                  <a:srgbClr val="000000"/>
                </a:solidFill>
                <a:latin typeface="Times New Roman" pitchFamily="65" charset="-122"/>
                <a:ea typeface="宋体" pitchFamily="65" charset="-122"/>
              </a:rPr>
              <a:t>语气词,使人物语言富有民族地区的特点,鲜活真实。文本整体的语言风格明快风趣,如请顾客</a:t>
            </a:r>
            <a:r>
              <a:rPr dirty="0"/>
              <a:t/>
            </a:r>
            <a:br>
              <a:rPr dirty="0"/>
            </a:br>
            <a:r>
              <a:rPr lang="zh-CN" altLang="en-US" sz="1530" kern="0" dirty="0" smtClean="0">
                <a:solidFill>
                  <a:srgbClr val="000000"/>
                </a:solidFill>
                <a:latin typeface="Times New Roman" pitchFamily="65" charset="-122"/>
                <a:ea typeface="宋体" pitchFamily="65" charset="-122"/>
              </a:rPr>
              <a:t>看金鱼,故意用有些夸张的、美文似的语言描写了金鱼令人出神的美,落脚点却是生意经——</a:t>
            </a:r>
            <a:r>
              <a:rPr dirty="0"/>
              <a:t/>
            </a:r>
            <a:br>
              <a:rPr dirty="0"/>
            </a:br>
            <a:r>
              <a:rPr lang="zh-CN" altLang="en-US" sz="1530" kern="0" dirty="0" smtClean="0">
                <a:solidFill>
                  <a:srgbClr val="000000"/>
                </a:solidFill>
                <a:latin typeface="Times New Roman" pitchFamily="65" charset="-122"/>
                <a:ea typeface="宋体" pitchFamily="65" charset="-122"/>
              </a:rPr>
              <a:t>“等他们回过神来,再谈价钱,口气往往会软下去许多”。这不是故作幽默,而是从生活本身发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A.通过理解“她或许就是根河的化身,充满了母性的慈祥”可知,用“自然放松,</a:t>
            </a:r>
            <a:r>
              <a:rPr dirty="0"/>
              <a:t/>
            </a:r>
            <a:br>
              <a:rPr dirty="0"/>
            </a:br>
            <a:r>
              <a:rPr lang="zh-CN" altLang="en-US" sz="1530" kern="0" dirty="0" smtClean="0">
                <a:solidFill>
                  <a:srgbClr val="000000"/>
                </a:solidFill>
                <a:latin typeface="Times New Roman" pitchFamily="65" charset="-122"/>
                <a:ea typeface="宋体" pitchFamily="65" charset="-122"/>
              </a:rPr>
              <a:t>沉静从容”来形容玛丽亚·索的生活状态符合文意。B.“袒露”本义为“裸露在外,无遮盖”,</a:t>
            </a:r>
            <a:r>
              <a:rPr dirty="0"/>
              <a:t/>
            </a:r>
            <a:br>
              <a:rPr dirty="0"/>
            </a:br>
            <a:r>
              <a:rPr lang="zh-CN" altLang="en-US" sz="1530" kern="0" dirty="0" smtClean="0">
                <a:solidFill>
                  <a:srgbClr val="000000"/>
                </a:solidFill>
                <a:latin typeface="Times New Roman" pitchFamily="65" charset="-122"/>
                <a:ea typeface="宋体" pitchFamily="65" charset="-122"/>
              </a:rPr>
              <a:t>原文用来形容在草原上默默流淌的河流,“毫不遮掩、毫无保留地展现”的解释是符合文意</a:t>
            </a:r>
            <a:r>
              <a:rPr dirty="0"/>
              <a:t/>
            </a:r>
            <a:br>
              <a:rPr dirty="0"/>
            </a:br>
            <a:r>
              <a:rPr lang="zh-CN" altLang="en-US" sz="1530" kern="0" dirty="0" smtClean="0">
                <a:solidFill>
                  <a:srgbClr val="000000"/>
                </a:solidFill>
                <a:latin typeface="Times New Roman" pitchFamily="65" charset="-122"/>
                <a:ea typeface="宋体" pitchFamily="65" charset="-122"/>
              </a:rPr>
              <a:t>的。C.“盘算”的意思是“心里算计或筹划”,文中“盘算着未来”应为对未来美好生活的</a:t>
            </a:r>
            <a:r>
              <a:rPr dirty="0"/>
              <a:t/>
            </a:r>
            <a:br>
              <a:rPr dirty="0"/>
            </a:br>
            <a:r>
              <a:rPr lang="zh-CN" altLang="en-US" sz="1530" kern="0" dirty="0" smtClean="0">
                <a:solidFill>
                  <a:srgbClr val="000000"/>
                </a:solidFill>
                <a:latin typeface="Times New Roman" pitchFamily="65" charset="-122"/>
                <a:ea typeface="宋体" pitchFamily="65" charset="-122"/>
              </a:rPr>
              <a:t>期待、向往和规划、筹谋。D.“曼妙”本就用于形容舞姿的优美,符合文意。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对词语的理解,可以从词的本义和语境义两个角度来理解,特别注意词义侧重点和</a:t>
            </a:r>
            <a:r>
              <a:rPr dirty="0"/>
              <a:t/>
            </a:r>
            <a:br>
              <a:rPr dirty="0"/>
            </a:br>
            <a:r>
              <a:rPr lang="zh-CN" altLang="en-US" sz="1530" kern="0" dirty="0" smtClean="0">
                <a:solidFill>
                  <a:srgbClr val="000000"/>
                </a:solidFill>
                <a:latin typeface="Times New Roman" pitchFamily="65" charset="-122"/>
                <a:ea typeface="宋体" pitchFamily="65" charset="-122"/>
              </a:rPr>
              <a:t>感情色彩。如“盘算”的意思为“心里算计或筹划”,“精打细算”则更强调“仔细地计</a:t>
            </a:r>
            <a:r>
              <a:rPr dirty="0"/>
              <a:t/>
            </a:r>
            <a:br>
              <a:rPr dirty="0"/>
            </a:br>
            <a:r>
              <a:rPr lang="zh-CN" altLang="en-US" sz="1530" kern="0" dirty="0" smtClean="0">
                <a:solidFill>
                  <a:srgbClr val="000000"/>
                </a:solidFill>
                <a:latin typeface="Times New Roman" pitchFamily="65" charset="-122"/>
                <a:ea typeface="宋体" pitchFamily="65" charset="-122"/>
              </a:rPr>
              <a:t>算”,后者比前者更精细。原文“盘算”是指鄂温克人按照自己的想法装扮屋子,筹划着未来</a:t>
            </a:r>
            <a:r>
              <a:rPr dirty="0"/>
              <a:t/>
            </a:r>
            <a:br>
              <a:rPr dirty="0"/>
            </a:br>
            <a:r>
              <a:rPr lang="zh-CN" altLang="en-US" sz="1530" kern="0" dirty="0" smtClean="0">
                <a:solidFill>
                  <a:srgbClr val="000000"/>
                </a:solidFill>
                <a:latin typeface="Times New Roman" pitchFamily="65" charset="-122"/>
                <a:ea typeface="宋体" pitchFamily="65" charset="-122"/>
              </a:rPr>
              <a:t>的生活,而并没有“精打细算”之意;“精打细算”与“盘算”在词义侧重点上不同。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由原文第十段“她们的裙子仍然长长的,跟老去的玛丽亚·索一样,但却是城市里</a:t>
            </a:r>
            <a:r>
              <a:rPr dirty="0"/>
              <a:t/>
            </a:r>
            <a:br>
              <a:rPr dirty="0"/>
            </a:br>
            <a:r>
              <a:rPr lang="zh-CN" altLang="en-US" sz="1530" kern="0" dirty="0" smtClean="0">
                <a:solidFill>
                  <a:srgbClr val="000000"/>
                </a:solidFill>
                <a:latin typeface="Times New Roman" pitchFamily="65" charset="-122"/>
                <a:ea typeface="宋体" pitchFamily="65" charset="-122"/>
              </a:rPr>
              <a:t>流行的花色”可知,裙子长度依然保守,只是裙子花色为现代流行,而非“城市里流行的裙</a:t>
            </a:r>
            <a:r>
              <a:rPr dirty="0"/>
              <a:t/>
            </a:r>
            <a:br>
              <a:rPr dirty="0"/>
            </a:br>
            <a:r>
              <a:rPr lang="zh-CN" altLang="en-US" sz="1530" kern="0" dirty="0" smtClean="0">
                <a:solidFill>
                  <a:srgbClr val="000000"/>
                </a:solidFill>
                <a:latin typeface="Times New Roman" pitchFamily="65" charset="-122"/>
                <a:ea typeface="宋体" pitchFamily="65" charset="-122"/>
              </a:rPr>
              <a:t>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特点:①巨大的生命力;②纯真清澈;③一次次的新生;④养育了两岸的生命。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象征意义:鄂温克民族的生命力、精神与品格。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第一问,根河的特点:春天根河破冰的生命力;河水的清澈本色;根河原本的名字及其含</a:t>
            </a:r>
            <a:r>
              <a:rPr dirty="0"/>
              <a:t/>
            </a:r>
            <a:br>
              <a:rPr dirty="0"/>
            </a:br>
            <a:r>
              <a:rPr lang="zh-CN" altLang="en-US" sz="1530" kern="0" dirty="0" smtClean="0">
                <a:solidFill>
                  <a:srgbClr val="000000"/>
                </a:solidFill>
                <a:latin typeface="Times New Roman" pitchFamily="65" charset="-122"/>
                <a:ea typeface="宋体" pitchFamily="65" charset="-122"/>
              </a:rPr>
              <a:t>义;根河像母亲一样养育两岸生物。第二问,象征意义:“春天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河的巨大生命力迸发开来”</a:t>
            </a:r>
            <a:r>
              <a:rPr dirty="0"/>
              <a:t/>
            </a:r>
            <a:br>
              <a:rPr dirty="0"/>
            </a:br>
            <a:r>
              <a:rPr lang="zh-CN" altLang="en-US" sz="1530" kern="0" dirty="0" smtClean="0">
                <a:solidFill>
                  <a:srgbClr val="000000"/>
                </a:solidFill>
                <a:latin typeface="Times New Roman" pitchFamily="65" charset="-122"/>
                <a:ea typeface="宋体" pitchFamily="65" charset="-122"/>
              </a:rPr>
              <a:t>象征鄂温克人在艰难环境中迸发出的顽强生命力;“纯真清冽,水晶一般透明”象征鄂温克人</a:t>
            </a:r>
            <a:r>
              <a:rPr dirty="0"/>
              <a:t/>
            </a:r>
            <a:br>
              <a:rPr dirty="0"/>
            </a:br>
            <a:r>
              <a:rPr lang="zh-CN" altLang="en-US" sz="1530" kern="0" dirty="0" smtClean="0">
                <a:solidFill>
                  <a:srgbClr val="000000"/>
                </a:solidFill>
                <a:latin typeface="Times New Roman" pitchFamily="65" charset="-122"/>
                <a:ea typeface="宋体" pitchFamily="65" charset="-122"/>
              </a:rPr>
              <a:t>淳朴的性格,纯净的文化;“根河回到童年,回到本真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将涓涓乳汁流送给两岸的万千生物”</a:t>
            </a:r>
            <a:r>
              <a:rPr dirty="0"/>
              <a:t/>
            </a:r>
            <a:br>
              <a:rPr dirty="0"/>
            </a:br>
            <a:r>
              <a:rPr lang="zh-CN" altLang="en-US" sz="1530" kern="0" dirty="0" smtClean="0">
                <a:solidFill>
                  <a:srgbClr val="000000"/>
                </a:solidFill>
                <a:latin typeface="Times New Roman" pitchFamily="65" charset="-122"/>
                <a:ea typeface="宋体" pitchFamily="65" charset="-122"/>
              </a:rPr>
              <a:t>象征根河给一代代鄂温克人提供着民族精神和文化的营养。从中提炼概括即可。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含义:①鄂温克人久远的历史;②丰富的精神世界;③未来的发展。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原因:“我”是外来游客,来去匆匆。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情感:对鄂温克民族的尊重。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“深奥”可以从自然环境及鄂温克民族悠久的历史文化和生活方式,对自然、生命的</a:t>
            </a:r>
            <a:r>
              <a:rPr dirty="0"/>
              <a:t/>
            </a:r>
            <a:br>
              <a:rPr dirty="0"/>
            </a:br>
            <a:r>
              <a:rPr lang="zh-CN" altLang="en-US" sz="1530" kern="0" dirty="0" smtClean="0">
                <a:solidFill>
                  <a:srgbClr val="000000"/>
                </a:solidFill>
                <a:latin typeface="Times New Roman" pitchFamily="65" charset="-122"/>
                <a:ea typeface="宋体" pitchFamily="65" charset="-122"/>
              </a:rPr>
              <a:t>理解以及对现代文明的态度等方面进行概括。对于原因的分析,需要综观全文,从众多的信息</a:t>
            </a:r>
            <a:r>
              <a:rPr dirty="0"/>
              <a:t/>
            </a:r>
            <a:br>
              <a:rPr dirty="0"/>
            </a:br>
            <a:r>
              <a:rPr lang="zh-CN" altLang="en-US" sz="1530" kern="0" dirty="0" smtClean="0">
                <a:solidFill>
                  <a:srgbClr val="000000"/>
                </a:solidFill>
                <a:latin typeface="Times New Roman" pitchFamily="65" charset="-122"/>
                <a:ea typeface="宋体" pitchFamily="65" charset="-122"/>
              </a:rPr>
              <a:t>中细致地检索出原因。而对于情感,概括归纳出即可。“抵达不了”的原因是“我”是山外</a:t>
            </a:r>
            <a:r>
              <a:rPr dirty="0"/>
              <a:t/>
            </a:r>
            <a:br>
              <a:rPr dirty="0"/>
            </a:br>
            <a:r>
              <a:rPr lang="zh-CN" altLang="en-US" sz="1530" kern="0" dirty="0" smtClean="0">
                <a:solidFill>
                  <a:srgbClr val="000000"/>
                </a:solidFill>
                <a:latin typeface="Times New Roman" pitchFamily="65" charset="-122"/>
                <a:ea typeface="宋体" pitchFamily="65" charset="-122"/>
              </a:rPr>
              <a:t>的人,匆匆来去,无法深刻体会鄂温克人贴近森林河流生活的丰富经历和思索,表达了作者对森</a:t>
            </a:r>
            <a:r>
              <a:rPr dirty="0"/>
              <a:t/>
            </a:r>
            <a:br>
              <a:rPr dirty="0"/>
            </a:br>
            <a:r>
              <a:rPr lang="zh-CN" altLang="en-US" sz="1530" kern="0" dirty="0" smtClean="0">
                <a:solidFill>
                  <a:srgbClr val="000000"/>
                </a:solidFill>
                <a:latin typeface="Times New Roman" pitchFamily="65" charset="-122"/>
                <a:ea typeface="宋体" pitchFamily="65" charset="-122"/>
              </a:rPr>
              <a:t>林河流的敬畏和对鄂温克人转变传统生活方式、保护自然的敬意。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知识拓展</a:t>
            </a:r>
            <a:r>
              <a:rPr lang="zh-CN" altLang="en-US" sz="1530" kern="0" dirty="0" smtClean="0">
                <a:solidFill>
                  <a:srgbClr val="000000"/>
                </a:solidFill>
                <a:latin typeface="Times New Roman" pitchFamily="65" charset="-122"/>
                <a:ea typeface="宋体" pitchFamily="65" charset="-122"/>
              </a:rPr>
              <a:t>　文化散文的鉴赏往往先叙说人与事,以及其地域特点和民族生活特点,由此生发开</a:t>
            </a:r>
            <a:r>
              <a:rPr dirty="0"/>
              <a:t/>
            </a:r>
            <a:br>
              <a:rPr dirty="0"/>
            </a:br>
            <a:r>
              <a:rPr lang="zh-CN" altLang="en-US" sz="1530" kern="0" dirty="0" smtClean="0">
                <a:solidFill>
                  <a:srgbClr val="000000"/>
                </a:solidFill>
                <a:latin typeface="Times New Roman" pitchFamily="65" charset="-122"/>
                <a:ea typeface="宋体" pitchFamily="65" charset="-122"/>
              </a:rPr>
              <a:t>去,探索地域历史与文化,民族性格与精神,进而思考历史价值,探索文化内涵。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表现:①玛丽亚·索:与根河和森林相守一生。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②乌热尔图:辞官返乡,创作大量作品,担当起民族文化传承的责任。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③走出山林的人们:不忘根河,勇敢热情地接受了新生活。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匠心:作者选择了不同时代、不同生活环境中的典型人物,完整地表现出了鄂温克人依恋“根</a:t>
            </a:r>
            <a:r>
              <a:rPr dirty="0"/>
              <a:t/>
            </a:r>
            <a:br>
              <a:rPr dirty="0"/>
            </a:br>
            <a:r>
              <a:rPr lang="zh-CN" altLang="en-US" sz="1530" kern="0" dirty="0" smtClean="0">
                <a:solidFill>
                  <a:srgbClr val="000000"/>
                </a:solidFill>
                <a:latin typeface="Times New Roman" pitchFamily="65" charset="-122"/>
                <a:ea typeface="宋体" pitchFamily="65" charset="-122"/>
              </a:rPr>
              <a:t>河”、坚守根河精神的主旨。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玛丽亚·索不离开森林,是对传统的坚守;乌热尔图重新回来是对养育之恩的眷念与报</a:t>
            </a:r>
            <a:r>
              <a:rPr dirty="0"/>
              <a:t/>
            </a:r>
            <a:br>
              <a:rPr dirty="0"/>
            </a:br>
            <a:r>
              <a:rPr lang="zh-CN" altLang="en-US" sz="1530" kern="0" dirty="0" smtClean="0">
                <a:solidFill>
                  <a:srgbClr val="000000"/>
                </a:solidFill>
                <a:latin typeface="Times New Roman" pitchFamily="65" charset="-122"/>
                <a:ea typeface="宋体" pitchFamily="65" charset="-122"/>
              </a:rPr>
              <a:t>答,有着文化寻根之恋;走出山林的人们对根河自然环境的尊重,愿意为与自然和谐相处做出让</a:t>
            </a:r>
            <a:r>
              <a:rPr dirty="0"/>
              <a:t/>
            </a:r>
            <a:br>
              <a:rPr dirty="0"/>
            </a:br>
            <a:r>
              <a:rPr lang="zh-CN" altLang="en-US" sz="1530" kern="0" dirty="0" smtClean="0">
                <a:solidFill>
                  <a:srgbClr val="000000"/>
                </a:solidFill>
                <a:latin typeface="Times New Roman" pitchFamily="65" charset="-122"/>
                <a:ea typeface="宋体" pitchFamily="65" charset="-122"/>
              </a:rPr>
              <a:t>步,开始新生活,拥抱未来。在构思上,老、中、青三代的事迹全方位地给读者描绘了这片土地</a:t>
            </a:r>
            <a:r>
              <a:rPr dirty="0"/>
              <a:t/>
            </a:r>
            <a:br>
              <a:rPr dirty="0"/>
            </a:br>
            <a:r>
              <a:rPr lang="zh-CN" altLang="en-US" sz="1530" kern="0" dirty="0" smtClean="0">
                <a:solidFill>
                  <a:srgbClr val="000000"/>
                </a:solidFill>
                <a:latin typeface="Times New Roman" pitchFamily="65" charset="-122"/>
                <a:ea typeface="宋体" pitchFamily="65" charset="-122"/>
              </a:rPr>
              <a:t>的过去和未来,以及对待传统和现代生活的三种不同选择,是一个民族发展的缩影,是一个民族</a:t>
            </a:r>
            <a:r>
              <a:rPr dirty="0"/>
              <a:t/>
            </a:r>
            <a:br>
              <a:rPr dirty="0"/>
            </a:br>
            <a:r>
              <a:rPr lang="zh-CN" altLang="en-US" sz="1530" kern="0" dirty="0" smtClean="0">
                <a:solidFill>
                  <a:srgbClr val="000000"/>
                </a:solidFill>
                <a:latin typeface="Times New Roman" pitchFamily="65" charset="-122"/>
                <a:ea typeface="宋体" pitchFamily="65" charset="-122"/>
              </a:rPr>
              <a:t>全部历史的微型画卷,本文独具匠心。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审题思路</a:t>
            </a:r>
            <a:r>
              <a:rPr lang="zh-CN" altLang="en-US" sz="1530" kern="0" dirty="0" smtClean="0">
                <a:solidFill>
                  <a:srgbClr val="000000"/>
                </a:solidFill>
                <a:latin typeface="Times New Roman" pitchFamily="65" charset="-122"/>
                <a:ea typeface="宋体" pitchFamily="65" charset="-122"/>
              </a:rPr>
              <a:t>　概括老、中、青三代的根河之恋的不同表现</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坚守、报答、尊重是核心点。这样</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构思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让文章结构清晰。不同时期的鄂温克人都以不同的方式爱着故乡</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与森林河流和谐共处</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呼应了文章题目“根河之恋”。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贾宝玉力求摆脱世俗的叛逆性格并非由“大观园”这个环境造成的,而是由封建</a:t>
            </a:r>
            <a:r>
              <a:rPr dirty="0"/>
              <a:t/>
            </a:r>
            <a:br>
              <a:rPr dirty="0"/>
            </a:br>
            <a:r>
              <a:rPr lang="zh-CN" altLang="en-US" sz="1530" kern="0" dirty="0" smtClean="0">
                <a:solidFill>
                  <a:srgbClr val="000000"/>
                </a:solidFill>
                <a:latin typeface="Times New Roman" pitchFamily="65" charset="-122"/>
                <a:ea typeface="宋体" pitchFamily="65" charset="-122"/>
              </a:rPr>
              <a:t>大家庭——贾府造成的,“大观园”中众姐妹诗意生活的“世外桃源”是贾宝玉精神心灵的</a:t>
            </a:r>
            <a:r>
              <a:rPr dirty="0"/>
              <a:t/>
            </a:r>
            <a:br>
              <a:rPr dirty="0"/>
            </a:br>
            <a:r>
              <a:rPr lang="zh-CN" altLang="en-US" sz="1530" kern="0" dirty="0" smtClean="0">
                <a:solidFill>
                  <a:srgbClr val="000000"/>
                </a:solidFill>
                <a:latin typeface="Times New Roman" pitchFamily="65" charset="-122"/>
                <a:ea typeface="宋体" pitchFamily="65" charset="-122"/>
              </a:rPr>
              <a:t>寄托之处。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本题侧重对名著的时代背景、环境描写、人物性格和品质之间的关系的考查。</a:t>
            </a:r>
            <a:r>
              <a:rPr dirty="0"/>
              <a:t/>
            </a:r>
            <a:br>
              <a:rPr dirty="0"/>
            </a:br>
            <a:r>
              <a:rPr lang="zh-CN" altLang="en-US" sz="1530" kern="0" dirty="0" smtClean="0">
                <a:solidFill>
                  <a:srgbClr val="000000"/>
                </a:solidFill>
                <a:latin typeface="Times New Roman" pitchFamily="65" charset="-122"/>
                <a:ea typeface="宋体" pitchFamily="65" charset="-122"/>
              </a:rPr>
              <a:t>可见,名著阅读不是死记硬背作品中的某些细节,或者只读一些缩写本或名著梗概之类,而是重</a:t>
            </a:r>
            <a:r>
              <a:rPr dirty="0"/>
              <a:t/>
            </a:r>
            <a:br>
              <a:rPr dirty="0"/>
            </a:br>
            <a:r>
              <a:rPr lang="zh-CN" altLang="en-US" sz="1530" kern="0" dirty="0" smtClean="0">
                <a:solidFill>
                  <a:srgbClr val="000000"/>
                </a:solidFill>
                <a:latin typeface="Times New Roman" pitchFamily="65" charset="-122"/>
                <a:ea typeface="宋体" pitchFamily="65" charset="-122"/>
              </a:rPr>
              <a:t>在对作品内容的整体了解,学生还要在整体了解的基础上有自己的感悟和思考。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七、(2017天津,16—19,21分)阅读下面的文章,完成1—4题。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挺拔之姿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朱以撒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晋人普遍有好竹之癖,打开魏晋艺术史册,一群生机勃勃我行我素的人就涌了出来,在山阴道上</a:t>
            </a:r>
            <a:r>
              <a:rPr dirty="0"/>
              <a:t/>
            </a:r>
            <a:br>
              <a:rPr dirty="0"/>
            </a:br>
            <a:r>
              <a:rPr lang="zh-CN" altLang="en-US" sz="1530" kern="0" dirty="0" smtClean="0">
                <a:solidFill>
                  <a:srgbClr val="000000"/>
                </a:solidFill>
                <a:latin typeface="Times New Roman" pitchFamily="65" charset="-122"/>
                <a:ea typeface="宋体" pitchFamily="65" charset="-122"/>
              </a:rPr>
              <a:t>的竹林深处,放浪形骸,快然自足,得大自在。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这当然是我三十几岁以后才意识到的。我和魏晋间人相近之处,就是有过比较长的山野生活,</a:t>
            </a:r>
            <a:r>
              <a:rPr dirty="0"/>
              <a:t/>
            </a:r>
            <a:br>
              <a:rPr dirty="0"/>
            </a:br>
            <a:r>
              <a:rPr lang="zh-CN" altLang="en-US" sz="1530" kern="0" dirty="0" smtClean="0">
                <a:solidFill>
                  <a:srgbClr val="000000"/>
                </a:solidFill>
                <a:latin typeface="Times New Roman" pitchFamily="65" charset="-122"/>
                <a:ea typeface="宋体" pitchFamily="65" charset="-122"/>
              </a:rPr>
              <a:t>与竹相近。常常会站在山顶,看山峦连绵起伏,竹海无际。那时我想着自己的出路,如果能像一</a:t>
            </a:r>
            <a:r>
              <a:rPr dirty="0"/>
              <a:t/>
            </a:r>
            <a:br>
              <a:rPr dirty="0"/>
            </a:br>
            <a:r>
              <a:rPr lang="zh-CN" altLang="en-US" sz="1530" kern="0" dirty="0" smtClean="0">
                <a:solidFill>
                  <a:srgbClr val="000000"/>
                </a:solidFill>
                <a:latin typeface="Times New Roman" pitchFamily="65" charset="-122"/>
                <a:ea typeface="宋体" pitchFamily="65" charset="-122"/>
              </a:rPr>
              <a:t>竿竹子这般凌空而起那就好了。竹海里纤尘不染,枝叶让天水洗净,摇曳中偶尔闪过阳光的亮</a:t>
            </a:r>
            <a:r>
              <a:rPr dirty="0"/>
              <a:t/>
            </a:r>
            <a:br>
              <a:rPr dirty="0"/>
            </a:br>
            <a:r>
              <a:rPr lang="zh-CN" altLang="en-US" sz="1530" kern="0" dirty="0" smtClean="0">
                <a:solidFill>
                  <a:srgbClr val="000000"/>
                </a:solidFill>
                <a:latin typeface="Times New Roman" pitchFamily="65" charset="-122"/>
                <a:ea typeface="宋体" pitchFamily="65" charset="-122"/>
              </a:rPr>
              <a:t>泽,它们的顶端是最先接触到每一天太阳的光芒的,不禁使我艳羡。山野稼穑,先是基于温饱的</a:t>
            </a:r>
            <a:r>
              <a:rPr dirty="0"/>
              <a:t/>
            </a:r>
            <a:br>
              <a:rPr dirty="0"/>
            </a:br>
            <a:r>
              <a:rPr lang="zh-CN" altLang="en-US" sz="1530" kern="0" dirty="0" smtClean="0">
                <a:solidFill>
                  <a:srgbClr val="000000"/>
                </a:solidFill>
                <a:latin typeface="Times New Roman" pitchFamily="65" charset="-122"/>
                <a:ea typeface="宋体" pitchFamily="65" charset="-122"/>
              </a:rPr>
              <a:t>认识——每一竿竹都可以构成生存的支架,把一个个家庭托住,不至于坠入饥寒之中。而每一</a:t>
            </a:r>
            <a:r>
              <a:rPr dirty="0"/>
              <a:t/>
            </a:r>
            <a:br>
              <a:rPr dirty="0"/>
            </a:br>
            <a:r>
              <a:rPr lang="zh-CN" altLang="en-US" sz="1530" kern="0" dirty="0" smtClean="0">
                <a:solidFill>
                  <a:srgbClr val="000000"/>
                </a:solidFill>
                <a:latin typeface="Times New Roman" pitchFamily="65" charset="-122"/>
                <a:ea typeface="宋体" pitchFamily="65" charset="-122"/>
              </a:rPr>
              <a:t>枚笋,春日之笋也罢,冬日之笋也罢,对于一位腹内空洞的人而言,简单地烹调之后,无异于美味</a:t>
            </a:r>
            <a:r>
              <a:rPr dirty="0"/>
              <a:t/>
            </a:r>
            <a:br>
              <a:rPr dirty="0"/>
            </a:br>
            <a:r>
              <a:rPr lang="zh-CN" altLang="en-US" sz="1530" kern="0" dirty="0" smtClean="0">
                <a:solidFill>
                  <a:srgbClr val="000000"/>
                </a:solidFill>
                <a:latin typeface="Times New Roman" pitchFamily="65" charset="-122"/>
                <a:ea typeface="宋体" pitchFamily="65" charset="-122"/>
              </a:rPr>
              <a:t>了。那些没有成为餐桌美味者,不舍昼夜继续伸长,令人仰望。那些被山农认为是成熟了的竹</a:t>
            </a:r>
            <a:r>
              <a:rPr dirty="0"/>
              <a:t/>
            </a:r>
            <a:br>
              <a:rPr dirty="0"/>
            </a:br>
            <a:r>
              <a:rPr lang="zh-CN" altLang="en-US" sz="1530" kern="0" dirty="0" smtClean="0">
                <a:solidFill>
                  <a:srgbClr val="000000"/>
                </a:solidFill>
                <a:latin typeface="Times New Roman" pitchFamily="65" charset="-122"/>
                <a:ea typeface="宋体" pitchFamily="65" charset="-122"/>
              </a:rPr>
              <a:t>子,在叮叮咚咚的刀斧声中倒下,削去枝叶,顺着规划好的坡道滑下,被长长的平板车载着,进入</a:t>
            </a:r>
            <a:r>
              <a:rPr dirty="0"/>
              <a:t/>
            </a:r>
            <a:br>
              <a:rPr dirty="0"/>
            </a:br>
            <a:r>
              <a:rPr lang="zh-CN" altLang="en-US" sz="1530" kern="0" dirty="0" smtClean="0">
                <a:solidFill>
                  <a:srgbClr val="000000"/>
                </a:solidFill>
                <a:latin typeface="Times New Roman" pitchFamily="65" charset="-122"/>
                <a:ea typeface="宋体" pitchFamily="65" charset="-122"/>
              </a:rPr>
              <a:t>再加工的程序。</a:t>
            </a:r>
            <a:r>
              <a:rPr lang="zh-CN" altLang="en-US" sz="1530" u="sng" kern="0" dirty="0" smtClean="0">
                <a:solidFill>
                  <a:srgbClr val="000000"/>
                </a:solidFill>
                <a:latin typeface="Times New Roman" pitchFamily="65" charset="-122"/>
                <a:ea typeface="宋体" pitchFamily="65" charset="-122"/>
              </a:rPr>
              <a:t>和竹子一样,人也是善于生存的植物,贫瘠清苦中也会挣扎着生长。我注意到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一些竹子的确没有长好,是吃力地拱出石块的,此后也就一直不能顺畅,总是被压制着扭曲着,</a:t>
            </a:r>
            <a:r>
              <a:t/>
            </a:r>
            <a:br/>
            <a:r>
              <a:rPr lang="zh-CN" altLang="en-US" sz="1530" u="sng" kern="0" dirty="0" smtClean="0">
                <a:solidFill>
                  <a:srgbClr val="000000"/>
                </a:solidFill>
                <a:latin typeface="Times New Roman" pitchFamily="65" charset="-122"/>
                <a:ea typeface="宋体" pitchFamily="65" charset="-122"/>
              </a:rPr>
              <a:t>不禁让人生出怜悯。只是我一直认为它会更具备倔强的美感,它的根后来制成了一个老者形</a:t>
            </a:r>
            <a:r>
              <a:t/>
            </a:r>
            <a:br/>
            <a:r>
              <a:rPr lang="zh-CN" altLang="en-US" sz="1530" u="sng" kern="0" dirty="0" smtClean="0">
                <a:solidFill>
                  <a:srgbClr val="000000"/>
                </a:solidFill>
                <a:latin typeface="Times New Roman" pitchFamily="65" charset="-122"/>
                <a:ea typeface="宋体" pitchFamily="65" charset="-122"/>
              </a:rPr>
              <a:t>象的工艺品,比其他的更有铁枝虬干的峥嵘了。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待到我在鹤峰原度假,已经到了闲适的年龄了。风随夕阳西下而愈加强劲,一些植物已在形态</a:t>
            </a:r>
            <a:r>
              <a:t/>
            </a:r>
            <a:br/>
            <a:r>
              <a:rPr lang="zh-CN" altLang="en-US" sz="1530" kern="0" dirty="0" smtClean="0">
                <a:solidFill>
                  <a:srgbClr val="000000"/>
                </a:solidFill>
                <a:latin typeface="Times New Roman" pitchFamily="65" charset="-122"/>
                <a:ea typeface="宋体" pitchFamily="65" charset="-122"/>
              </a:rPr>
              <a:t>上仓皇失措,叶片翻飞如鸟兽惊散。竹林在随风俯仰中显示了一种从容,在徐徐的摇曳里,山野</a:t>
            </a:r>
            <a:r>
              <a:t/>
            </a:r>
            <a:br/>
            <a:r>
              <a:rPr lang="zh-CN" altLang="en-US" sz="1530" kern="0" dirty="0" smtClean="0">
                <a:solidFill>
                  <a:srgbClr val="000000"/>
                </a:solidFill>
                <a:latin typeface="Times New Roman" pitchFamily="65" charset="-122"/>
                <a:ea typeface="宋体" pitchFamily="65" charset="-122"/>
              </a:rPr>
              <a:t>之风的张狂之力往往被斯文地化解开来。在魏晋的文字中有不少“徐徐”的记录,“徐徐”</a:t>
            </a:r>
            <a:r>
              <a:t/>
            </a:r>
            <a:br/>
            <a:r>
              <a:rPr lang="zh-CN" altLang="en-US" sz="1530" kern="0" dirty="0" smtClean="0">
                <a:solidFill>
                  <a:srgbClr val="000000"/>
                </a:solidFill>
                <a:latin typeface="Times New Roman" pitchFamily="65" charset="-122"/>
                <a:ea typeface="宋体" pitchFamily="65" charset="-122"/>
              </a:rPr>
              <a:t>看起来只是肢体上的动作,实则是内心的从容优雅。内心慢了,整个人的举止也就慢了,斯文</a:t>
            </a:r>
            <a:r>
              <a:t/>
            </a:r>
            <a:br/>
            <a:r>
              <a:rPr lang="zh-CN" altLang="en-US" sz="1530" kern="0" dirty="0" smtClean="0">
                <a:solidFill>
                  <a:srgbClr val="000000"/>
                </a:solidFill>
                <a:latin typeface="Times New Roman" pitchFamily="65" charset="-122"/>
                <a:ea typeface="宋体" pitchFamily="65" charset="-122"/>
              </a:rPr>
              <a:t>了,有风度了。竹被称为四君子之一,它在四君子中是最为清俊的,风来了,风过了,余韵袅袅。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竹子从笋尖出土就开始了笔直向上的里程,追慕光明,从而略去了许多天下扰攘。竹子作为人</a:t>
            </a:r>
            <a:r>
              <a:t/>
            </a:r>
            <a:br/>
            <a:r>
              <a:rPr lang="zh-CN" altLang="en-US" sz="1530" kern="0" dirty="0" smtClean="0">
                <a:solidFill>
                  <a:srgbClr val="000000"/>
                </a:solidFill>
                <a:latin typeface="Times New Roman" pitchFamily="65" charset="-122"/>
                <a:ea typeface="宋体" pitchFamily="65" charset="-122"/>
              </a:rPr>
              <a:t>格气节的象征是有道理的。屈原的《离骚》充满了香草的芳香,可惜,他写的都是湘沅泽畔之</a:t>
            </a:r>
            <a:r>
              <a:t/>
            </a:r>
            <a:br/>
            <a:r>
              <a:rPr lang="zh-CN" altLang="en-US" sz="1530" kern="0" dirty="0" smtClean="0">
                <a:solidFill>
                  <a:srgbClr val="000000"/>
                </a:solidFill>
                <a:latin typeface="Times New Roman" pitchFamily="65" charset="-122"/>
                <a:ea typeface="宋体" pitchFamily="65" charset="-122"/>
              </a:rPr>
              <a:t>物。他一定离竹林很远吧,要不,他一定会以孤竹自况,向楚怀王表示自己砥节立行的井渫之洁</a:t>
            </a:r>
            <a:r>
              <a:t/>
            </a:r>
            <a:br/>
            <a:r>
              <a:rPr lang="zh-CN" altLang="en-US" sz="1530" kern="0" dirty="0" smtClean="0">
                <a:solidFill>
                  <a:srgbClr val="000000"/>
                </a:solidFill>
                <a:latin typeface="Times New Roman" pitchFamily="65" charset="-122"/>
                <a:ea typeface="宋体" pitchFamily="65" charset="-122"/>
              </a:rPr>
              <a:t>和安穷乐志卓然自异于俗常的格调——以竹子作为喻体,会胜过那些优柔的香草,也会使屈原</a:t>
            </a:r>
            <a:r>
              <a:t/>
            </a:r>
            <a:br/>
            <a:r>
              <a:rPr lang="zh-CN" altLang="en-US" sz="1530" kern="0" dirty="0" smtClean="0">
                <a:solidFill>
                  <a:srgbClr val="000000"/>
                </a:solidFill>
                <a:latin typeface="Times New Roman" pitchFamily="65" charset="-122"/>
                <a:ea typeface="宋体" pitchFamily="65" charset="-122"/>
              </a:rPr>
              <a:t>风骨遒劲,不至于最终绝望而自沉汨罗。当然,竹子在我眼中也有一些孤高兀傲的意象。争相</a:t>
            </a:r>
            <a:r>
              <a:t/>
            </a:r>
            <a:br/>
            <a:r>
              <a:rPr lang="zh-CN" altLang="en-US" sz="1530" kern="0" dirty="0" smtClean="0">
                <a:solidFill>
                  <a:srgbClr val="000000"/>
                </a:solidFill>
                <a:latin typeface="Times New Roman" pitchFamily="65" charset="-122"/>
                <a:ea typeface="宋体" pitchFamily="65" charset="-122"/>
              </a:rPr>
              <a:t>轩邈,思逐风云,都像梁山好汉单干时那般独标奇崛。相比于王维在夜间的竹林里又是弹琴又</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是长啸,弄得一片喧哗,我则以为竹下独坐静听风来会更与竹默契。李白就是这般静静地坐在</a:t>
            </a:r>
            <a:r>
              <a:t/>
            </a:r>
            <a:br/>
            <a:r>
              <a:rPr lang="zh-CN" altLang="en-US" sz="1530" kern="0" dirty="0" smtClean="0">
                <a:solidFill>
                  <a:srgbClr val="000000"/>
                </a:solidFill>
                <a:latin typeface="Times New Roman" pitchFamily="65" charset="-122"/>
                <a:ea typeface="宋体" pitchFamily="65" charset="-122"/>
              </a:rPr>
              <a:t>敬亭山上的。竹是清肃之物,郑板桥曾在《兰竹石图》上题写了“各适其天,各全其性”,认为</a:t>
            </a:r>
            <a:r>
              <a:t/>
            </a:r>
            <a:br/>
            <a:r>
              <a:rPr lang="zh-CN" altLang="en-US" sz="1530" kern="0" dirty="0" smtClean="0">
                <a:solidFill>
                  <a:srgbClr val="000000"/>
                </a:solidFill>
                <a:latin typeface="Times New Roman" pitchFamily="65" charset="-122"/>
                <a:ea typeface="宋体" pitchFamily="65" charset="-122"/>
              </a:rPr>
              <a:t>它是循自然之道的。如果它是一个人,一定是心怀素淡,性喜萧散,有一些不可犯之色。每一个</a:t>
            </a:r>
            <a:r>
              <a:t/>
            </a:r>
            <a:br/>
            <a:r>
              <a:rPr lang="zh-CN" altLang="en-US" sz="1530" kern="0" dirty="0" smtClean="0">
                <a:solidFill>
                  <a:srgbClr val="000000"/>
                </a:solidFill>
                <a:latin typeface="Times New Roman" pitchFamily="65" charset="-122"/>
                <a:ea typeface="宋体" pitchFamily="65" charset="-122"/>
              </a:rPr>
              <a:t>人的内心都会有一个位置来安放一竿竹子,或者一片竹林。所谓风骨,就是内在的支撑。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一个人爱竹,在他笔下会有哪一些流露呢,真要用两个字说道,那就是“清”和“简”了。庾子</a:t>
            </a:r>
            <a:r>
              <a:t/>
            </a:r>
            <a:br/>
            <a:r>
              <a:rPr lang="zh-CN" altLang="en-US" sz="1530" kern="0" dirty="0" smtClean="0">
                <a:solidFill>
                  <a:srgbClr val="000000"/>
                </a:solidFill>
                <a:latin typeface="Times New Roman" pitchFamily="65" charset="-122"/>
                <a:ea typeface="宋体" pitchFamily="65" charset="-122"/>
              </a:rPr>
              <a:t>山《小园赋》中有不少数字,不过最让人欣赏的是“一寸二寸之鱼,三竿两竿之竹”,读到此</a:t>
            </a:r>
            <a:r>
              <a:t/>
            </a:r>
            <a:br/>
            <a:r>
              <a:rPr lang="zh-CN" altLang="en-US" sz="1530" kern="0" dirty="0" smtClean="0">
                <a:solidFill>
                  <a:srgbClr val="000000"/>
                </a:solidFill>
                <a:latin typeface="Times New Roman" pitchFamily="65" charset="-122"/>
                <a:ea typeface="宋体" pitchFamily="65" charset="-122"/>
              </a:rPr>
              <a:t>处,清出来了,简也出来了。在魏晋这样一个尚竹时代,竹是环境的背景,也是心境的背景,如果</a:t>
            </a:r>
            <a:r>
              <a:t/>
            </a:r>
            <a:br/>
            <a:r>
              <a:rPr lang="zh-CN" altLang="en-US" sz="1530" kern="0" dirty="0" smtClean="0">
                <a:solidFill>
                  <a:srgbClr val="000000"/>
                </a:solidFill>
                <a:latin typeface="Times New Roman" pitchFamily="65" charset="-122"/>
                <a:ea typeface="宋体" pitchFamily="65" charset="-122"/>
              </a:rPr>
              <a:t>观察他们的雅集轨迹,竹林七贤、金谷宴集、兰亭修禊,都是在茂林修竹间,在这里挥麈清谈、</a:t>
            </a:r>
            <a:r>
              <a:t/>
            </a:r>
            <a:br/>
            <a:r>
              <a:rPr lang="zh-CN" altLang="en-US" sz="1530" kern="0" dirty="0" smtClean="0">
                <a:solidFill>
                  <a:srgbClr val="000000"/>
                </a:solidFill>
                <a:latin typeface="Times New Roman" pitchFamily="65" charset="-122"/>
                <a:ea typeface="宋体" pitchFamily="65" charset="-122"/>
              </a:rPr>
              <a:t>稽古观心,是很有一些清简之趣的。像王羲之的《大道帖》、王献之的《鸭头丸帖》、王珣</a:t>
            </a:r>
            <a:r>
              <a:t/>
            </a:r>
            <a:br/>
            <a:r>
              <a:rPr lang="zh-CN" altLang="en-US" sz="1530" kern="0" dirty="0" smtClean="0">
                <a:solidFill>
                  <a:srgbClr val="000000"/>
                </a:solidFill>
                <a:latin typeface="Times New Roman" pitchFamily="65" charset="-122"/>
                <a:ea typeface="宋体" pitchFamily="65" charset="-122"/>
              </a:rPr>
              <a:t>的《伯远帖》,都那么小,一张便笺般大小,清简出风尘,三笔两笔,精气神都聚于此了。在笔墨</a:t>
            </a:r>
            <a:r>
              <a:t/>
            </a:r>
            <a:br/>
            <a:r>
              <a:rPr lang="zh-CN" altLang="en-US" sz="1530" kern="0" dirty="0" smtClean="0">
                <a:solidFill>
                  <a:srgbClr val="000000"/>
                </a:solidFill>
                <a:latin typeface="Times New Roman" pitchFamily="65" charset="-122"/>
                <a:ea typeface="宋体" pitchFamily="65" charset="-122"/>
              </a:rPr>
              <a:t>清简的背后是唯美的人格——一个人可以奇点、怪点,也可以不循常轨剑走偏锋,却不可落入</a:t>
            </a:r>
            <a:r>
              <a:t/>
            </a:r>
            <a:br/>
            <a:r>
              <a:rPr lang="zh-CN" altLang="en-US" sz="1530" kern="0" dirty="0" smtClean="0">
                <a:solidFill>
                  <a:srgbClr val="000000"/>
                </a:solidFill>
                <a:latin typeface="Times New Roman" pitchFamily="65" charset="-122"/>
                <a:ea typeface="宋体" pitchFamily="65" charset="-122"/>
              </a:rPr>
              <a:t>尘俗的泥淖里。想想当年的阮籍,以青眼、白眼待人,相比于今人内怀奔竞之心,好冠盖征逐之</a:t>
            </a:r>
            <a:r>
              <a:t/>
            </a:r>
            <a:br/>
            <a:r>
              <a:rPr lang="zh-CN" altLang="en-US" sz="1530" kern="0" dirty="0" smtClean="0">
                <a:solidFill>
                  <a:srgbClr val="000000"/>
                </a:solidFill>
                <a:latin typeface="Times New Roman" pitchFamily="65" charset="-122"/>
                <a:ea typeface="宋体" pitchFamily="65" charset="-122"/>
              </a:rPr>
              <a:t>交,那时节的人在处理人的关系上显然清简得多。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我是在农耕兄弟的老房舍里大量的竹器中看到竹子之力的,力透到寻常生活的每一个角落,紧</a:t>
            </a:r>
            <a:endParaRPr lang="zh-CN" altLang="en-US"/>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紧地箍住了一家人的生活、一个村子的生活,不使失散。渐渐地,在竹林环绕中的人们也有了</a:t>
            </a:r>
            <a:r>
              <a:rPr dirty="0"/>
              <a:t/>
            </a:r>
            <a:br>
              <a:rPr dirty="0"/>
            </a:br>
            <a:r>
              <a:rPr lang="zh-CN" altLang="en-US" sz="1530" kern="0" dirty="0" smtClean="0">
                <a:solidFill>
                  <a:srgbClr val="000000"/>
                </a:solidFill>
                <a:latin typeface="Times New Roman" pitchFamily="65" charset="-122"/>
                <a:ea typeface="宋体" pitchFamily="65" charset="-122"/>
              </a:rPr>
              <a:t>坚韧和忍耐。实在的劳作泥泥水水寒暑无间,使人长于自守,默然无语。而另一面又使我察觉</a:t>
            </a:r>
            <a:r>
              <a:rPr dirty="0"/>
              <a:t/>
            </a:r>
            <a:br>
              <a:rPr dirty="0"/>
            </a:br>
            <a:r>
              <a:rPr lang="zh-CN" altLang="en-US" sz="1530" kern="0" dirty="0" smtClean="0">
                <a:solidFill>
                  <a:srgbClr val="000000"/>
                </a:solidFill>
                <a:latin typeface="Times New Roman" pitchFamily="65" charset="-122"/>
                <a:ea typeface="宋体" pitchFamily="65" charset="-122"/>
              </a:rPr>
              <a:t>到民风的强悍,只是平素在体内蓄积着,不使外泄。所不同的是农耕者远没有竹子的挺拔俊秀,</a:t>
            </a:r>
            <a:r>
              <a:rPr dirty="0"/>
              <a:t/>
            </a:r>
            <a:br>
              <a:rPr dirty="0"/>
            </a:br>
            <a:r>
              <a:rPr lang="zh-CN" altLang="en-US" sz="1530" kern="0" dirty="0" smtClean="0">
                <a:solidFill>
                  <a:srgbClr val="000000"/>
                </a:solidFill>
                <a:latin typeface="Times New Roman" pitchFamily="65" charset="-122"/>
                <a:ea typeface="宋体" pitchFamily="65" charset="-122"/>
              </a:rPr>
              <a:t>少年时过早地负重,后来再也长不高了。尽管我离开那里很久了,我还是固执地认为他们就是</a:t>
            </a:r>
            <a:r>
              <a:rPr dirty="0"/>
              <a:t/>
            </a:r>
            <a:br>
              <a:rPr dirty="0"/>
            </a:br>
            <a:r>
              <a:rPr lang="zh-CN" altLang="en-US" sz="1530" kern="0" dirty="0" smtClean="0">
                <a:solidFill>
                  <a:srgbClr val="000000"/>
                </a:solidFill>
                <a:latin typeface="Times New Roman" pitchFamily="65" charset="-122"/>
                <a:ea typeface="宋体" pitchFamily="65" charset="-122"/>
              </a:rPr>
              <a:t>一片会行走的竹子。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回到城里看到的更多是与园林建筑相匹配的纤纤细竹,优雅而有骨感。进入古色古香的庭院,</a:t>
            </a:r>
            <a:r>
              <a:rPr dirty="0"/>
              <a:t/>
            </a:r>
            <a:br>
              <a:rPr dirty="0"/>
            </a:br>
            <a:r>
              <a:rPr lang="zh-CN" altLang="en-US" sz="1530" kern="0" dirty="0" smtClean="0">
                <a:solidFill>
                  <a:srgbClr val="000000"/>
                </a:solidFill>
                <a:latin typeface="Times New Roman" pitchFamily="65" charset="-122"/>
                <a:ea typeface="宋体" pitchFamily="65" charset="-122"/>
              </a:rPr>
              <a:t>玩味钟鼎彝器、瓦甓青花,又翻动图籍残纸。忽然有一缕淡淡的流逝感浮了上来——日子是</a:t>
            </a:r>
            <a:r>
              <a:rPr dirty="0"/>
              <a:t/>
            </a:r>
            <a:br>
              <a:rPr dirty="0"/>
            </a:br>
            <a:r>
              <a:rPr lang="zh-CN" altLang="en-US" sz="1530" kern="0" dirty="0" smtClean="0">
                <a:solidFill>
                  <a:srgbClr val="000000"/>
                </a:solidFill>
                <a:latin typeface="Times New Roman" pitchFamily="65" charset="-122"/>
                <a:ea typeface="宋体" pitchFamily="65" charset="-122"/>
              </a:rPr>
              <a:t>越发小巧婉约起来了。算算此时,是农历的六月七月之交,时晴时雨,山野在潮湿中,无数的竹</a:t>
            </a:r>
            <a:r>
              <a:rPr dirty="0"/>
              <a:t/>
            </a:r>
            <a:br>
              <a:rPr dirty="0"/>
            </a:br>
            <a:r>
              <a:rPr lang="zh-CN" altLang="en-US" sz="1530" kern="0" dirty="0" smtClean="0">
                <a:solidFill>
                  <a:srgbClr val="000000"/>
                </a:solidFill>
                <a:latin typeface="Times New Roman" pitchFamily="65" charset="-122"/>
                <a:ea typeface="宋体" pitchFamily="65" charset="-122"/>
              </a:rPr>
              <a:t>鞭在奋力吮吸,竹节争先向上,风雅鼓荡,场面奇崛,整座山岭充盈着大气与生机,让热烈的阳光</a:t>
            </a:r>
            <a:r>
              <a:rPr dirty="0"/>
              <a:t/>
            </a:r>
            <a:br>
              <a:rPr dirty="0"/>
            </a:br>
            <a:r>
              <a:rPr lang="zh-CN" altLang="en-US" sz="1530" kern="0" dirty="0" smtClean="0">
                <a:solidFill>
                  <a:srgbClr val="000000"/>
                </a:solidFill>
                <a:latin typeface="Times New Roman" pitchFamily="65" charset="-122"/>
                <a:ea typeface="宋体" pitchFamily="65" charset="-122"/>
              </a:rPr>
              <a:t>照彻。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(选自《散文选刊》,有删节)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下列对文章的理解与分析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的两项是</a:t>
            </a:r>
            <a:r>
              <a:rPr lang="en-US" altLang="zh-CN" sz="1530" kern="0" dirty="0" smtClean="0">
                <a:solidFill>
                  <a:srgbClr val="000000"/>
                </a:solidFill>
                <a:latin typeface="Times New Roman" pitchFamily="65" charset="-122"/>
                <a:ea typeface="宋体" pitchFamily="65" charset="-122"/>
              </a:rPr>
              <a:t>(4</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文章第三段运用了比喻、比拟、排比等修辞</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文意生动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兼之长句短句错杂</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富于变化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了散文之美。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B.文章第四段认为屈原不能“砥节立行”、王维不能领悟竹的节操,而推许李白和郑板桥能</a:t>
            </a:r>
            <a:r>
              <a:rPr dirty="0"/>
              <a:t/>
            </a:r>
            <a:br>
              <a:rPr dirty="0"/>
            </a:br>
            <a:r>
              <a:rPr lang="zh-CN" altLang="en-US" sz="1530" kern="0" dirty="0" smtClean="0">
                <a:solidFill>
                  <a:srgbClr val="000000"/>
                </a:solidFill>
                <a:latin typeface="Times New Roman" pitchFamily="65" charset="-122"/>
                <a:ea typeface="宋体" pitchFamily="65" charset="-122"/>
              </a:rPr>
              <a:t>循自然之道的风骨。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C.“每一个人的内心都会有一个位置来安放一竿竹子,或者一片竹林”这句话是说,每一个懂</a:t>
            </a:r>
            <a:r>
              <a:rPr dirty="0"/>
              <a:t/>
            </a:r>
            <a:br>
              <a:rPr dirty="0"/>
            </a:br>
            <a:r>
              <a:rPr lang="zh-CN" altLang="en-US" sz="1530" kern="0" dirty="0" smtClean="0">
                <a:solidFill>
                  <a:srgbClr val="000000"/>
                </a:solidFill>
                <a:latin typeface="Times New Roman" pitchFamily="65" charset="-122"/>
                <a:ea typeface="宋体" pitchFamily="65" charset="-122"/>
              </a:rPr>
              <a:t>竹的人都会获得内在支撑,成为有风骨的人。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D.随着年龄的增长、境遇的改变,同样的竹子,“我”却“读”出了不同的内涵。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E.文章采用倒叙、插叙的手法,综合运用了记叙、说理、抒情等表达方式,谈古论今,托物言</a:t>
            </a:r>
            <a:r>
              <a:rPr dirty="0"/>
              <a:t/>
            </a:r>
            <a:br>
              <a:rPr dirty="0"/>
            </a:br>
            <a:r>
              <a:rPr lang="zh-CN" altLang="en-US" sz="1530" kern="0" dirty="0" smtClean="0">
                <a:solidFill>
                  <a:srgbClr val="000000"/>
                </a:solidFill>
                <a:latin typeface="Times New Roman" pitchFamily="65" charset="-122"/>
                <a:ea typeface="宋体" pitchFamily="65" charset="-122"/>
              </a:rPr>
              <a:t>志,旨在表达对农耕兄弟的赞美,对乡村文化的眷恋。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2.题目为“挺拔之姿”,但画线部分却写扭曲的竹子,是否合乎题旨?为什么?(3分)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3.赏析文章末段的文字。(5分)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4.(1)文章写出了竹子的哪些精神气质?(3分)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(2)你最欣赏其中哪种精神气质?结合生活经验谈谈你的体会。(80字左右)(6分)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B.“屈原不能‘砥节立行’、王维不能领悟竹的节操”曲解文意。E.文章没有</a:t>
            </a:r>
            <a:r>
              <a:rPr dirty="0"/>
              <a:t/>
            </a:r>
            <a:br>
              <a:rPr dirty="0"/>
            </a:br>
            <a:r>
              <a:rPr lang="zh-CN" altLang="en-US" sz="1530" kern="0" dirty="0" smtClean="0">
                <a:solidFill>
                  <a:srgbClr val="000000"/>
                </a:solidFill>
                <a:latin typeface="Times New Roman" pitchFamily="65" charset="-122"/>
                <a:ea typeface="宋体" pitchFamily="65" charset="-122"/>
              </a:rPr>
              <a:t>采用倒叙手法。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合乎题旨。竹子虽外形扭曲,但仍具挺拔之质,象征着艰苦环境下顽强奋进的人生,深</a:t>
            </a:r>
            <a:r>
              <a:rPr dirty="0"/>
              <a:t/>
            </a:r>
            <a:br>
              <a:rPr dirty="0"/>
            </a:br>
            <a:r>
              <a:rPr lang="zh-CN" altLang="en-US" sz="1530" kern="0" dirty="0" smtClean="0">
                <a:solidFill>
                  <a:srgbClr val="000000"/>
                </a:solidFill>
                <a:latin typeface="Times New Roman" pitchFamily="65" charset="-122"/>
                <a:ea typeface="宋体" pitchFamily="65" charset="-122"/>
              </a:rPr>
              <a:t>化了主旨。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画线句子写竹子生长在艰苦的环境中,吃力地拱出石块,虽总被压制,以致形状扭曲,但</a:t>
            </a:r>
            <a:r>
              <a:rPr dirty="0"/>
              <a:t/>
            </a:r>
            <a:br>
              <a:rPr dirty="0"/>
            </a:br>
            <a:r>
              <a:rPr lang="zh-CN" altLang="en-US" sz="1530" kern="0" dirty="0" smtClean="0">
                <a:solidFill>
                  <a:srgbClr val="000000"/>
                </a:solidFill>
                <a:latin typeface="Times New Roman" pitchFamily="65" charset="-122"/>
                <a:ea typeface="宋体" pitchFamily="65" charset="-122"/>
              </a:rPr>
              <a:t>仍以顽强奋进的形象,展示不屈的精神,这正是“挺拔之姿”的重要内涵所在。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①想象山野里竹子生机勃发,与城市里竹子的优雅纤细形成对比。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②赞美了竹子争先向上的顽强生命力,给读者更深广的思考空间。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③照应前文,以景收束全篇,增强了抒情性。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(从语言角度赏析也可得分)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现的趣味,率真而不做作。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聚焦关键,正确解读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第一步,聚焦关键。认真逐字读题,快速确定题中的关键信息。如本题“充满生活气息”“全</a:t>
            </a:r>
            <a:r>
              <a:rPr dirty="0"/>
              <a:t/>
            </a:r>
            <a:br>
              <a:rPr dirty="0"/>
            </a:br>
            <a:r>
              <a:rPr lang="zh-CN" altLang="en-US" sz="1530" kern="0" dirty="0" smtClean="0">
                <a:solidFill>
                  <a:srgbClr val="000000"/>
                </a:solidFill>
                <a:latin typeface="Times New Roman" pitchFamily="65" charset="-122"/>
                <a:ea typeface="宋体" pitchFamily="65" charset="-122"/>
              </a:rPr>
              <a:t>文”即为关键信息。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第二步,正确解读。对感觉含义不明的关键信息,可采用相同情境置换的方法来解读。如本题,</a:t>
            </a:r>
            <a:r>
              <a:rPr dirty="0"/>
              <a:t/>
            </a:r>
            <a:br>
              <a:rPr dirty="0"/>
            </a:br>
            <a:r>
              <a:rPr lang="zh-CN" altLang="en-US" sz="1530" kern="0" dirty="0" smtClean="0">
                <a:solidFill>
                  <a:srgbClr val="000000"/>
                </a:solidFill>
                <a:latin typeface="Times New Roman" pitchFamily="65" charset="-122"/>
                <a:ea typeface="宋体" pitchFamily="65" charset="-122"/>
              </a:rPr>
              <a:t>先思考一般什么情况下用到“充满生活气息”这一短语,然后把它进行置换,如换成“接地</a:t>
            </a:r>
            <a:r>
              <a:rPr dirty="0"/>
              <a:t/>
            </a:r>
            <a:br>
              <a:rPr dirty="0"/>
            </a:br>
            <a:r>
              <a:rPr lang="zh-CN" altLang="en-US" sz="1530" kern="0" dirty="0" smtClean="0">
                <a:solidFill>
                  <a:srgbClr val="000000"/>
                </a:solidFill>
                <a:latin typeface="Times New Roman" pitchFamily="65" charset="-122"/>
                <a:ea typeface="宋体" pitchFamily="65" charset="-122"/>
              </a:rPr>
              <a:t>气”“生活语言”,由此很快可确定其含义。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可从内容、情感及结构等角度分析。内容上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将山野之竹与城市之竹对比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赞美竹子顽</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强的生命力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丰富了文本内容</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增强了抒情性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拓展了读者的思维空间。结构上</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首尾照应</a:t>
            </a:r>
            <a:r>
              <a:rPr lang="en-US" altLang="zh-CN" sz="1530" kern="0" dirty="0" smtClean="0">
                <a:solidFill>
                  <a:srgbClr val="000000"/>
                </a:solidFill>
                <a:latin typeface="Times New Roman" pitchFamily="65" charset="-122"/>
                <a:ea typeface="宋体" pitchFamily="65" charset="-122"/>
              </a:rPr>
              <a:t>,</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使文章浑然一体。</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(1)坚韧忍耐、从容优雅、孤高兀傲、风骨高洁、清简、争先向上等。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(2)(示例)竹子,穿过顽石,刺破冻土,披上绿装,直插云天。寒来暑往,迎风斗寒,经霜雪而不凋,历</a:t>
            </a:r>
            <a:r>
              <a:rPr dirty="0"/>
              <a:t/>
            </a:r>
            <a:br>
              <a:rPr dirty="0"/>
            </a:br>
            <a:r>
              <a:rPr lang="zh-CN" altLang="en-US" sz="1530" kern="0" dirty="0" smtClean="0">
                <a:solidFill>
                  <a:srgbClr val="000000"/>
                </a:solidFill>
                <a:latin typeface="Times New Roman" pitchFamily="65" charset="-122"/>
                <a:ea typeface="宋体" pitchFamily="65" charset="-122"/>
              </a:rPr>
              <a:t>四时而常茂,这充分显示了竹子不畏艰难、坚韧顽强的精神气质。这种精神气质体现的正是</a:t>
            </a:r>
            <a:r>
              <a:rPr dirty="0"/>
              <a:t/>
            </a:r>
            <a:br>
              <a:rPr dirty="0"/>
            </a:br>
            <a:r>
              <a:rPr lang="zh-CN" altLang="en-US" sz="1530" kern="0" dirty="0" smtClean="0">
                <a:solidFill>
                  <a:srgbClr val="000000"/>
                </a:solidFill>
                <a:latin typeface="Times New Roman" pitchFamily="65" charset="-122"/>
                <a:ea typeface="宋体" pitchFamily="65" charset="-122"/>
              </a:rPr>
              <a:t>我们中华民族自强不息、不屈不挠的民族精神。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(1)首先精读全文,找出关键词。然后提炼关键词,切记要全面,不要忽略有效信息。第</a:t>
            </a:r>
            <a:r>
              <a:rPr dirty="0"/>
              <a:t/>
            </a:r>
            <a:br>
              <a:rPr dirty="0"/>
            </a:br>
            <a:r>
              <a:rPr lang="zh-CN" altLang="en-US" sz="1530" kern="0" dirty="0" smtClean="0">
                <a:solidFill>
                  <a:srgbClr val="000000"/>
                </a:solidFill>
                <a:latin typeface="Times New Roman" pitchFamily="65" charset="-122"/>
                <a:ea typeface="宋体" pitchFamily="65" charset="-122"/>
              </a:rPr>
              <a:t>二段可提炼“倔强”,第三段提炼“从容优雅”,第四段提炼“孤高兀傲、风骨高洁”,第五段</a:t>
            </a:r>
            <a:r>
              <a:rPr dirty="0"/>
              <a:t/>
            </a:r>
            <a:br>
              <a:rPr dirty="0"/>
            </a:br>
            <a:r>
              <a:rPr lang="zh-CN" altLang="en-US" sz="1530" kern="0" dirty="0" smtClean="0">
                <a:solidFill>
                  <a:srgbClr val="000000"/>
                </a:solidFill>
                <a:latin typeface="Times New Roman" pitchFamily="65" charset="-122"/>
                <a:ea typeface="宋体" pitchFamily="65" charset="-122"/>
              </a:rPr>
              <a:t>提炼“清简”,第六段提炼“坚韧忍耐”,第七段提炼“争先向上”,等等。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(2)首先,明确是哪种精神;然后,联系生活经验,描述竹子特征;接着,深入分析精神实质及其意</a:t>
            </a:r>
            <a:r>
              <a:rPr dirty="0"/>
              <a:t/>
            </a:r>
            <a:br>
              <a:rPr dirty="0"/>
            </a:br>
            <a:r>
              <a:rPr lang="zh-CN" altLang="en-US" sz="1530" kern="0" dirty="0" smtClean="0">
                <a:solidFill>
                  <a:srgbClr val="000000"/>
                </a:solidFill>
                <a:latin typeface="Times New Roman" pitchFamily="65" charset="-122"/>
                <a:ea typeface="宋体" pitchFamily="65" charset="-122"/>
              </a:rPr>
              <a:t>义。语言表达要紧紧围绕中心,用语准确、简明、连贯,句式整齐,表达要有文采。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b="1" kern="0" smtClean="0">
                <a:solidFill>
                  <a:srgbClr val="000000"/>
                </a:solidFill>
                <a:latin typeface="Times New Roman" pitchFamily="65" charset="-122"/>
                <a:ea typeface="宋体" pitchFamily="65" charset="-122"/>
              </a:rPr>
              <a:t>方法技巧</a:t>
            </a:r>
            <a:r>
              <a:rPr lang="zh-CN" altLang="en-US" sz="1530" kern="0" smtClean="0">
                <a:solidFill>
                  <a:srgbClr val="000000"/>
                </a:solidFill>
                <a:latin typeface="Times New Roman" pitchFamily="65" charset="-122"/>
                <a:ea typeface="宋体" pitchFamily="65" charset="-122"/>
              </a:rPr>
              <a:t>　探究的方法如下</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因形悟神法。散文的特点是形散神聚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用此法去探究就是看全文写了哪些材料</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从中可以看</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出哪些思想情感。</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见微知著法。要求善于从文本中</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尤其是细微的材料中挖掘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探究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出丰富而深刻的意蕴。</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对立统一法。要善于从对立统一的角度去探究文本深意。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(4)内引外联法。此法类似于读书中的“出入法”。既要深入文本,读出自己的体会;又要联系</a:t>
            </a:r>
            <a:r>
              <a:rPr dirty="0"/>
              <a:t/>
            </a:r>
            <a:br>
              <a:rPr dirty="0"/>
            </a:br>
            <a:r>
              <a:rPr lang="zh-CN" altLang="en-US" sz="1530" kern="0" dirty="0" smtClean="0">
                <a:solidFill>
                  <a:srgbClr val="000000"/>
                </a:solidFill>
                <a:latin typeface="Times New Roman" pitchFamily="65" charset="-122"/>
                <a:ea typeface="宋体" pitchFamily="65" charset="-122"/>
              </a:rPr>
              <a:t>生活、社会实际及自己的知识积累进行拓展,进而有所发现。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八、(2016北京,19—24,24分)阅读下面的作品,完成1—6题。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白鹿原上奏响一支老腔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我第一次看老腔演出,是前两三年的事。朋友跟我说老腔如何如何,我却很难产生惊诧之类的</a:t>
            </a:r>
            <a:r>
              <a:t/>
            </a:r>
            <a:br/>
            <a:r>
              <a:rPr lang="zh-CN" altLang="en-US" sz="1530" kern="0" dirty="0" smtClean="0">
                <a:solidFill>
                  <a:srgbClr val="000000"/>
                </a:solidFill>
                <a:latin typeface="Times New Roman" pitchFamily="65" charset="-122"/>
                <a:ea typeface="宋体" pitchFamily="65" charset="-122"/>
              </a:rPr>
              <a:t>反应。因为尽管我在关中地区生活了几十年,却从来没听说过老腔这个剧种,可见其影响的宽</a:t>
            </a:r>
            <a:r>
              <a:t/>
            </a:r>
            <a:br/>
            <a:r>
              <a:rPr lang="zh-CN" altLang="en-US" sz="1530" kern="0" dirty="0" smtClean="0">
                <a:solidFill>
                  <a:srgbClr val="000000"/>
                </a:solidFill>
                <a:latin typeface="Times New Roman" pitchFamily="65" charset="-122"/>
                <a:ea typeface="宋体" pitchFamily="65" charset="-122"/>
              </a:rPr>
              <a:t>窄了。开幕演出前的等待中,作曲家赵季平也来了,打过招呼握过手,他在我旁边落座。屁股刚</a:t>
            </a:r>
            <a:r>
              <a:t/>
            </a:r>
            <a:br/>
            <a:r>
              <a:rPr lang="zh-CN" altLang="en-US" sz="1530" kern="0" dirty="0" smtClean="0">
                <a:solidFill>
                  <a:srgbClr val="000000"/>
                </a:solidFill>
                <a:latin typeface="Times New Roman" pitchFamily="65" charset="-122"/>
                <a:ea typeface="宋体" pitchFamily="65" charset="-122"/>
              </a:rPr>
              <a:t>挨着椅子,他忽然站起,匆匆离席赶到舞台左侧的台下,和蹲在那儿的一位白头发白眉毛的老汉</a:t>
            </a:r>
            <a:r>
              <a:t/>
            </a:r>
            <a:br/>
            <a:r>
              <a:rPr lang="zh-CN" altLang="en-US" sz="1530" kern="0" dirty="0" smtClean="0">
                <a:solidFill>
                  <a:srgbClr val="000000"/>
                </a:solidFill>
                <a:latin typeface="Times New Roman" pitchFamily="65" charset="-122"/>
                <a:ea typeface="宋体" pitchFamily="65" charset="-122"/>
              </a:rPr>
              <a:t>握手拍肩,异常热乎,又与白发白眉老汉周围的一群人逐个握手问好,想必是打过交道的熟人</a:t>
            </a:r>
            <a:r>
              <a:t/>
            </a:r>
            <a:br/>
            <a:r>
              <a:rPr lang="zh-CN" altLang="en-US" sz="1530" kern="0" dirty="0" smtClean="0">
                <a:solidFill>
                  <a:srgbClr val="000000"/>
                </a:solidFill>
                <a:latin typeface="Times New Roman" pitchFamily="65" charset="-122"/>
                <a:ea typeface="宋体" pitchFamily="65" charset="-122"/>
              </a:rPr>
              <a:t>了。我在入座时也看见了白发白眉老汉和他跟前的十多个人,一眼就能看出他们都是地道的</a:t>
            </a:r>
            <a:r>
              <a:t/>
            </a:r>
            <a:br/>
            <a:r>
              <a:rPr lang="zh-CN" altLang="en-US" sz="1530" kern="0" dirty="0" smtClean="0">
                <a:solidFill>
                  <a:srgbClr val="000000"/>
                </a:solidFill>
                <a:latin typeface="Times New Roman" pitchFamily="65" charset="-122"/>
                <a:ea typeface="宋体" pitchFamily="65" charset="-122"/>
              </a:rPr>
              <a:t>关中乡村人,也就能想到他们是某个剧种的民间演出班社,也未太注意。赵季平重新归位坐定,</a:t>
            </a:r>
            <a:r>
              <a:t/>
            </a:r>
            <a:br/>
            <a:r>
              <a:rPr lang="zh-CN" altLang="en-US" sz="1530" kern="0" dirty="0" smtClean="0">
                <a:solidFill>
                  <a:srgbClr val="000000"/>
                </a:solidFill>
                <a:latin typeface="Times New Roman" pitchFamily="65" charset="-122"/>
                <a:ea typeface="宋体" pitchFamily="65" charset="-122"/>
              </a:rPr>
              <a:t>便很郑重地对我介绍说,这是华阴县的老腔演出班社,老腔是很了不得的一种唱法,尤其是那个</a:t>
            </a:r>
            <a:r>
              <a:t/>
            </a:r>
            <a:br/>
            <a:r>
              <a:rPr lang="zh-CN" altLang="en-US" sz="1530" kern="0" dirty="0" smtClean="0">
                <a:solidFill>
                  <a:srgbClr val="000000"/>
                </a:solidFill>
                <a:latin typeface="Times New Roman" pitchFamily="65" charset="-122"/>
                <a:ea typeface="宋体" pitchFamily="65" charset="-122"/>
              </a:rPr>
              <a:t>白眉老汉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老腔能得到赵季平的赏识,我对老腔便刮目相看了。再看白发白眉老汉,安静地</a:t>
            </a:r>
            <a:r>
              <a:t/>
            </a:r>
            <a:br/>
            <a:r>
              <a:rPr lang="zh-CN" altLang="en-US" sz="1530" kern="0" dirty="0" smtClean="0">
                <a:solidFill>
                  <a:srgbClr val="000000"/>
                </a:solidFill>
                <a:latin typeface="Times New Roman" pitchFamily="65" charset="-122"/>
                <a:ea typeface="宋体" pitchFamily="65" charset="-122"/>
              </a:rPr>
              <a:t>在台角下坐着,我突然生出神秘感来。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轮到老腔登台了。大约八九个演员刚一从舞台左边走出来,台下观众便响起一阵哄笑声。我</a:t>
            </a:r>
            <a:r>
              <a:t/>
            </a:r>
            <a:br/>
            <a:r>
              <a:rPr lang="zh-CN" altLang="en-US" sz="1530" kern="0" dirty="0" smtClean="0">
                <a:solidFill>
                  <a:srgbClr val="000000"/>
                </a:solidFill>
                <a:latin typeface="Times New Roman" pitchFamily="65" charset="-122"/>
                <a:ea typeface="宋体" pitchFamily="65" charset="-122"/>
              </a:rPr>
              <a:t>也忍不住笑了。笑声是由他们上台的举动引发的。他们一只手抱着各自的乐器,另一只手提</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着一只小木凳,木凳有方形有条形的,还有一位肩头架着一条可以坐两三个人的长条板凳。这</a:t>
            </a:r>
            <a:r>
              <a:t/>
            </a:r>
            <a:br/>
            <a:r>
              <a:rPr lang="zh-CN" altLang="en-US" sz="1530" kern="0" dirty="0" smtClean="0">
                <a:solidFill>
                  <a:srgbClr val="000000"/>
                </a:solidFill>
                <a:latin typeface="Times New Roman" pitchFamily="65" charset="-122"/>
                <a:ea typeface="宋体" pitchFamily="65" charset="-122"/>
              </a:rPr>
              <a:t>些家什在关中乡村每一家农户的院子里、锅灶间都是常见的必备之物,却被他们提着扛着登</a:t>
            </a:r>
            <a:r>
              <a:t/>
            </a:r>
            <a:br/>
            <a:r>
              <a:rPr lang="zh-CN" altLang="en-US" sz="1530" kern="0" dirty="0" smtClean="0">
                <a:solidFill>
                  <a:srgbClr val="000000"/>
                </a:solidFill>
                <a:latin typeface="Times New Roman" pitchFamily="65" charset="-122"/>
                <a:ea typeface="宋体" pitchFamily="65" charset="-122"/>
              </a:rPr>
              <a:t>上了西安的大戏台。他们没有任何舞台动作,用如同在村巷或自家院子里随意走动的脚步,走</a:t>
            </a:r>
            <a:r>
              <a:t/>
            </a:r>
            <a:br/>
            <a:r>
              <a:rPr lang="zh-CN" altLang="en-US" sz="1530" kern="0" dirty="0" smtClean="0">
                <a:solidFill>
                  <a:srgbClr val="000000"/>
                </a:solidFill>
                <a:latin typeface="Times New Roman" pitchFamily="65" charset="-122"/>
                <a:ea typeface="宋体" pitchFamily="65" charset="-122"/>
              </a:rPr>
              <a:t>到戏台中心,各自选一个位置,放下条凳或方凳坐下来,开始调试各自的琴弦。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锣鼓敲响,间以两声喇叭嘶鸣,板胡、二胡和月琴便合奏起来,似无太多特点。而当另一位抱着</a:t>
            </a:r>
            <a:r>
              <a:t/>
            </a:r>
            <a:br/>
            <a:r>
              <a:rPr lang="zh-CN" altLang="en-US" sz="1530" kern="0" dirty="0" smtClean="0">
                <a:solidFill>
                  <a:srgbClr val="000000"/>
                </a:solidFill>
                <a:latin typeface="Times New Roman" pitchFamily="65" charset="-122"/>
                <a:ea typeface="宋体" pitchFamily="65" charset="-122"/>
              </a:rPr>
              <a:t>月琴的中年汉子开口刚唱了两句,台下观众便爆出掌声;白毛老汉也是刚刚接唱了两声,那掌声</a:t>
            </a:r>
            <a:r>
              <a:t/>
            </a:r>
            <a:br/>
            <a:r>
              <a:rPr lang="zh-CN" altLang="en-US" sz="1530" kern="0" dirty="0" smtClean="0">
                <a:solidFill>
                  <a:srgbClr val="000000"/>
                </a:solidFill>
                <a:latin typeface="Times New Roman" pitchFamily="65" charset="-122"/>
                <a:ea typeface="宋体" pitchFamily="65" charset="-122"/>
              </a:rPr>
              <a:t>又骤然爆响。有人接连用关中土语高声喝彩,“美得很!”“</a:t>
            </a:r>
            <a:r>
              <a:rPr lang="zh-CN" altLang="en-US" sz="1530" u="sng" kern="0" dirty="0" smtClean="0">
                <a:solidFill>
                  <a:srgbClr val="000000"/>
                </a:solidFill>
                <a:latin typeface="Times New Roman" pitchFamily="65" charset="-122"/>
                <a:ea typeface="宋体" pitchFamily="65" charset="-122"/>
              </a:rPr>
              <a:t>太斩劲了</a:t>
            </a:r>
            <a:r>
              <a:rPr lang="zh-CN" altLang="en-US" sz="1530" kern="0" dirty="0" smtClean="0">
                <a:solidFill>
                  <a:srgbClr val="000000"/>
                </a:solidFill>
                <a:latin typeface="Times New Roman" pitchFamily="65" charset="-122"/>
                <a:ea typeface="宋体" pitchFamily="65" charset="-122"/>
              </a:rPr>
              <a:t>!”我也是这种感受,也</a:t>
            </a:r>
            <a:r>
              <a:t/>
            </a:r>
            <a:br/>
            <a:r>
              <a:rPr lang="zh-CN" altLang="en-US" sz="1530" kern="0" dirty="0" smtClean="0">
                <a:solidFill>
                  <a:srgbClr val="000000"/>
                </a:solidFill>
                <a:latin typeface="Times New Roman" pitchFamily="65" charset="-122"/>
                <a:ea typeface="宋体" pitchFamily="65" charset="-122"/>
              </a:rPr>
              <a:t>拍着手,只是没喊出来。他们遵照事先的演出安排,唱了两段折子戏,几乎掌声连着掌声,喝彩</a:t>
            </a:r>
            <a:r>
              <a:t/>
            </a:r>
            <a:br/>
            <a:r>
              <a:rPr lang="zh-CN" altLang="en-US" sz="1530" kern="0" dirty="0" smtClean="0">
                <a:solidFill>
                  <a:srgbClr val="000000"/>
                </a:solidFill>
                <a:latin typeface="Times New Roman" pitchFamily="65" charset="-122"/>
                <a:ea typeface="宋体" pitchFamily="65" charset="-122"/>
              </a:rPr>
              <a:t>连着喝彩,无疑成为演出的一个高潮。然而,令人惊讶的一幕出现了,站在最后的一位穿着粗布</a:t>
            </a:r>
            <a:r>
              <a:t/>
            </a:r>
            <a:br/>
            <a:r>
              <a:rPr lang="zh-CN" altLang="en-US" sz="1530" kern="0" dirty="0" smtClean="0">
                <a:solidFill>
                  <a:srgbClr val="000000"/>
                </a:solidFill>
                <a:latin typeface="Times New Roman" pitchFamily="65" charset="-122"/>
                <a:ea typeface="宋体" pitchFamily="65" charset="-122"/>
              </a:rPr>
              <a:t>对门襟的半大老汉扛着长条板凳走到台前,左手拎起长凳一头,另一头支在舞台上,用右手握着</a:t>
            </a:r>
            <a:r>
              <a:t/>
            </a:r>
            <a:br/>
            <a:r>
              <a:rPr lang="zh-CN" altLang="en-US" sz="1530" kern="0" dirty="0" smtClean="0">
                <a:solidFill>
                  <a:srgbClr val="000000"/>
                </a:solidFill>
                <a:latin typeface="Times New Roman" pitchFamily="65" charset="-122"/>
                <a:ea typeface="宋体" pitchFamily="65" charset="-122"/>
              </a:rPr>
              <a:t>的一块木砖,随着乐器的节奏和演员的合唱连续敲击长条板凳。任谁也意料不及的这种举动,</a:t>
            </a:r>
            <a:r>
              <a:t/>
            </a:r>
            <a:br/>
            <a:r>
              <a:rPr lang="zh-CN" altLang="en-US" sz="1530" kern="0" dirty="0" smtClean="0">
                <a:solidFill>
                  <a:srgbClr val="000000"/>
                </a:solidFill>
                <a:latin typeface="Times New Roman" pitchFamily="65" charset="-122"/>
                <a:ea typeface="宋体" pitchFamily="65" charset="-122"/>
              </a:rPr>
              <a:t>竟然把台下的掌声和叫好声震哑了,出现了鸦雀无声的静场。短暂的静默之后,掌声和欢呼声</a:t>
            </a:r>
            <a:r>
              <a:t/>
            </a:r>
            <a:br/>
            <a:r>
              <a:rPr lang="zh-CN" altLang="en-US" sz="1530" kern="0" dirty="0" smtClean="0">
                <a:solidFill>
                  <a:srgbClr val="000000"/>
                </a:solidFill>
                <a:latin typeface="Times New Roman" pitchFamily="65" charset="-122"/>
                <a:ea typeface="宋体" pitchFamily="65" charset="-122"/>
              </a:rPr>
              <a:t>骤然爆响,经久不息</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我在这腔调里沉迷且陷入遐想,这是发自雄浑的关中大地深处的声响,抑或是渭水波浪的涛声,</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也像是骤雨拍击无边秋禾的啸响,亦不无知时节的好雨润泽秦川初春返青麦苗的细近于无的</a:t>
            </a:r>
            <a:r>
              <a:t/>
            </a:r>
            <a:br/>
            <a:r>
              <a:rPr lang="zh-CN" altLang="en-US" sz="1530" kern="0" dirty="0" smtClean="0">
                <a:solidFill>
                  <a:srgbClr val="000000"/>
                </a:solidFill>
                <a:latin typeface="Times New Roman" pitchFamily="65" charset="-122"/>
                <a:ea typeface="宋体" pitchFamily="65" charset="-122"/>
              </a:rPr>
              <a:t>柔声,甚至让我想到柴烟弥漫的村巷里牛哞马叫的声音</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我能想到的这些语言,似乎还是难以表述老腔撼人胸腑的神韵;听来酣畅淋漓,久久难以平复,</a:t>
            </a:r>
            <a:r>
              <a:t/>
            </a:r>
            <a:br/>
            <a:r>
              <a:rPr lang="zh-CN" altLang="en-US" sz="1530" kern="0" dirty="0" smtClean="0">
                <a:solidFill>
                  <a:srgbClr val="000000"/>
                </a:solidFill>
                <a:latin typeface="Times New Roman" pitchFamily="65" charset="-122"/>
                <a:ea typeface="宋体" pitchFamily="65" charset="-122"/>
              </a:rPr>
              <a:t>我却生出相见恨晚的不无懊丧自责的心绪。这样富于艺术魅力的老腔,此前却从未听说过,也</a:t>
            </a:r>
            <a:r>
              <a:t/>
            </a:r>
            <a:br/>
            <a:r>
              <a:rPr lang="zh-CN" altLang="en-US" sz="1530" kern="0" dirty="0" smtClean="0">
                <a:solidFill>
                  <a:srgbClr val="000000"/>
                </a:solidFill>
                <a:latin typeface="Times New Roman" pitchFamily="65" charset="-122"/>
                <a:ea typeface="宋体" pitchFamily="65" charset="-122"/>
              </a:rPr>
              <a:t>就缺失了老腔旋律的熏陶,设想心底如若有老腔的旋律不时响动,肯定会影响到我对关中乡村</a:t>
            </a:r>
            <a:r>
              <a:t/>
            </a:r>
            <a:br/>
            <a:r>
              <a:rPr lang="zh-CN" altLang="en-US" sz="1530" kern="0" dirty="0" smtClean="0">
                <a:solidFill>
                  <a:srgbClr val="000000"/>
                </a:solidFill>
                <a:latin typeface="Times New Roman" pitchFamily="65" charset="-122"/>
                <a:ea typeface="宋体" pitchFamily="65" charset="-122"/>
              </a:rPr>
              <a:t>生活的感受和体味,也会影响到笔下文字的色调和质地。后来,有作家朋友看过老腔的演出,不</a:t>
            </a:r>
            <a:r>
              <a:t/>
            </a:r>
            <a:br/>
            <a:r>
              <a:rPr lang="zh-CN" altLang="en-US" sz="1530" kern="0" dirty="0" smtClean="0">
                <a:solidFill>
                  <a:srgbClr val="000000"/>
                </a:solidFill>
                <a:latin typeface="Times New Roman" pitchFamily="65" charset="-122"/>
                <a:ea typeface="宋体" pitchFamily="65" charset="-122"/>
              </a:rPr>
              <a:t>无遗憾地对我说过这样的话,你的小说《白鹿原》是写关中大地的,要是有一笔老腔的画面就</a:t>
            </a:r>
            <a:r>
              <a:t/>
            </a:r>
            <a:br/>
            <a:r>
              <a:rPr lang="zh-CN" altLang="en-US" sz="1530" kern="0" dirty="0" smtClean="0">
                <a:solidFill>
                  <a:srgbClr val="000000"/>
                </a:solidFill>
                <a:latin typeface="Times New Roman" pitchFamily="65" charset="-122"/>
                <a:ea typeface="宋体" pitchFamily="65" charset="-122"/>
              </a:rPr>
              <a:t>好了。我却想到,不单是一笔或几笔画面,而是在整个叙述的文字里如果有老腔的</a:t>
            </a:r>
            <a:r>
              <a:rPr lang="zh-CN" altLang="en-US" sz="1530" u="sng" kern="0" dirty="0" smtClean="0">
                <a:solidFill>
                  <a:srgbClr val="000000"/>
                </a:solidFill>
                <a:latin typeface="Times New Roman" pitchFamily="65" charset="-122"/>
                <a:ea typeface="宋体" pitchFamily="65" charset="-122"/>
              </a:rPr>
              <a:t>气韵弥漫</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直到后来小说《白鹿原》改编成话剧,导演林兆华在其中加入了老腔的演唱,让我有了一种释</a:t>
            </a:r>
            <a:r>
              <a:t/>
            </a:r>
            <a:br/>
            <a:r>
              <a:rPr lang="zh-CN" altLang="en-US" sz="1530" kern="0" dirty="0" smtClean="0">
                <a:solidFill>
                  <a:srgbClr val="000000"/>
                </a:solidFill>
                <a:latin typeface="Times New Roman" pitchFamily="65" charset="-122"/>
                <a:ea typeface="宋体" pitchFamily="65" charset="-122"/>
              </a:rPr>
              <a:t>然的感觉。从此老腔借助话剧《白鹿原》登上了北京人民艺术剧院的舞台。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后来还想再听老腔,却难得如愿。不过两年之后,我竟然在中山音乐堂再次过足了老腔的瘾。</a:t>
            </a:r>
            <a:r>
              <a:t/>
            </a:r>
            <a:br/>
            <a:r>
              <a:rPr lang="zh-CN" altLang="en-US" sz="1530" kern="0" dirty="0" smtClean="0">
                <a:solidFill>
                  <a:srgbClr val="000000"/>
                </a:solidFill>
                <a:latin typeface="Times New Roman" pitchFamily="65" charset="-122"/>
                <a:ea typeface="宋体" pitchFamily="65" charset="-122"/>
              </a:rPr>
              <a:t>那天,无论白毛老汉,还是其他演员,都是尽兴尽情完全投入地演唱,把老腔的独特魅力发挥到</a:t>
            </a:r>
            <a:r>
              <a:t/>
            </a:r>
            <a:br/>
            <a:r>
              <a:rPr lang="zh-CN" altLang="en-US" sz="1530" kern="0" dirty="0" smtClean="0">
                <a:solidFill>
                  <a:srgbClr val="000000"/>
                </a:solidFill>
                <a:latin typeface="Times New Roman" pitchFamily="65" charset="-122"/>
                <a:ea typeface="宋体" pitchFamily="65" charset="-122"/>
              </a:rPr>
              <a:t>最好的程度,台下观众一阵强过一阵的掌声,当属一种心灵的应和。纯正的关中东府地方的发</a:t>
            </a:r>
            <a:endParaRPr lang="zh-CN" altLang="en-US"/>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观众能听懂多少内容可想而知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何以会有如此强烈的呼应和感染力</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我想到的是旋律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一种</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发自久远时空的绝响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又饱含着关中大地深厚的神韵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把当代人潜存在心灵底层的那一根尚未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被各种或高雅或通俗的音律所淹没的神经撞响了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这几乎是本能地呼应着这种堪为大美的民</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间原生形态的心灵旋律。</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我在那一刻颇为感慨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无论秦腔或老腔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原本就这么唱着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也许从宋代就唱着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元、明、清</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以至民国到解放</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直到现在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一直在乡野在村舍在庙会就这样唱着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直到今晚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山音乐堂演唱。我想和台上的</a:t>
            </a:r>
            <a:r>
              <a:rPr lang="zh-CN" altLang="en-US" sz="1530" u="sng" kern="0" dirty="0" smtClean="0">
                <a:solidFill>
                  <a:srgbClr val="000000"/>
                </a:solidFill>
                <a:latin typeface="Times New Roman" pitchFamily="65" charset="-122"/>
                <a:ea typeface="宋体" pitchFamily="65" charset="-122"/>
              </a:rPr>
              <a:t>乡党</a:t>
            </a:r>
            <a:r>
              <a:rPr lang="zh-CN" altLang="en-US" sz="1530" kern="0" dirty="0" smtClean="0">
                <a:solidFill>
                  <a:srgbClr val="000000"/>
                </a:solidFill>
                <a:latin typeface="Times New Roman" pitchFamily="65" charset="-122"/>
                <a:ea typeface="宋体" pitchFamily="65" charset="-122"/>
              </a:rPr>
              <a:t>拉开更大的距离</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便从前排座位离开</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在剧场最后找到一个</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空位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远距离欣赏这些乡党的演唱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企图排除因乡党乡情而生出的难以避免的偏爱。这似乎还</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有一定的效应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确凿是那腔儿自身所产生的震撼人的心灵的艺术魅力</a:t>
            </a:r>
            <a:r>
              <a:rPr lang="en-US" altLang="zh-CN"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在我陷入那种拉开</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间距的纯粹品赏的意境时</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节目主持人濮存昕却作出了一个令全场</a:t>
            </a:r>
            <a:r>
              <a:rPr lang="zh-CN" altLang="en-US" sz="1530" u="sng" kern="0" dirty="0" smtClean="0">
                <a:solidFill>
                  <a:srgbClr val="000000"/>
                </a:solidFill>
                <a:latin typeface="Times New Roman" pitchFamily="65" charset="-122"/>
                <a:ea typeface="宋体" pitchFamily="65" charset="-122"/>
              </a:rPr>
              <a:t>哗然</a:t>
            </a:r>
            <a:r>
              <a:rPr lang="zh-CN" altLang="en-US" sz="1530" kern="0" dirty="0" smtClean="0">
                <a:solidFill>
                  <a:srgbClr val="000000"/>
                </a:solidFill>
                <a:latin typeface="Times New Roman" pitchFamily="65" charset="-122"/>
                <a:ea typeface="宋体" pitchFamily="65" charset="-122"/>
              </a:rPr>
              <a:t>的非常举动</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他由台角</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的主持人位置快步走到台前</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从正在吼唱的演员手中夺下长条板凳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又从他高举着的右手中夺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取木砖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自己在长条板凳上猛砸起来</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接着扬起木砖</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高声吼唱。观众席顿时沸腾起来。这位声</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名显赫的濮存昕已经和老腔融和了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我顿然意识到自己拉开间距</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寻求客观欣赏的举措是多余的。</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(取材于陈忠实的同名散文)</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1.下列词语在文中的意思,理解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A.太斩劲了:非常给力</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B.气韵弥漫:韵味充满(作品)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C.乡党:志同道合的同乡</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D.哗然:因惊讶和赞赏而沸腾</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2.下列对文章内容的理解,最恰当的一项是(3分)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A.作者产生神秘感的原因是看见演唱老腔的是白发白眉老汉等一群关中农民。</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B.演员以木砖连续敲击长条板凳发出的响声经常掩盖了观众的掌声与叫好声。</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C.朋友为小说《白鹿原》没有写老腔的笔墨而感到遗憾,作者对此深有同感。</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D.老腔从宋代唱到现在,从乡野唱到音乐厅,说明这种表演形式一直很流行。</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3.作者对老腔的认识经历了怎样的变化过程?请结合全文作简要说明。(4分)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4.文中运用了侧面描写的手法来表现老腔的艺术魅力。请举两例并加以分析。(4分)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5.作者在小说《白鹿原》中并没有写到老腔,为什么本文题目却是“</a:t>
            </a:r>
            <a:r>
              <a:rPr lang="zh-CN" altLang="en-US" sz="1530" u="sng" kern="0" dirty="0" smtClean="0">
                <a:solidFill>
                  <a:srgbClr val="000000"/>
                </a:solidFill>
                <a:latin typeface="Times New Roman" pitchFamily="65" charset="-122"/>
                <a:ea typeface="宋体" pitchFamily="65" charset="-122"/>
              </a:rPr>
              <a:t>白鹿原</a:t>
            </a:r>
            <a:r>
              <a:rPr lang="zh-CN" altLang="en-US" sz="1530" kern="0" dirty="0" smtClean="0">
                <a:solidFill>
                  <a:srgbClr val="000000"/>
                </a:solidFill>
                <a:latin typeface="Times New Roman" pitchFamily="65" charset="-122"/>
                <a:ea typeface="宋体" pitchFamily="65" charset="-122"/>
              </a:rPr>
              <a:t>上奏响一支老</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腔”?(5分)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6.文章第四段运用了多种手法,表达了作者对老腔的感受。请结合具体语句加以赏析。(6分)</a:t>
            </a:r>
            <a:endParaRPr lang="zh-CN" altLang="en-US" sz="1600" dirty="0" smtClean="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A.“太斩劲了”出现在第三段,是观众高声喝彩的话语,应该和“美得很”一样</a:t>
            </a:r>
            <a:r>
              <a:rPr dirty="0"/>
              <a:t/>
            </a:r>
            <a:br>
              <a:rPr dirty="0"/>
            </a:br>
            <a:r>
              <a:rPr lang="zh-CN" altLang="en-US" sz="1530" kern="0" dirty="0" smtClean="0">
                <a:solidFill>
                  <a:srgbClr val="000000"/>
                </a:solidFill>
                <a:latin typeface="Times New Roman" pitchFamily="65" charset="-122"/>
                <a:ea typeface="宋体" pitchFamily="65" charset="-122"/>
              </a:rPr>
              <a:t>是褒义词,是“非常给力”的意思。B.“气韵弥漫”出现在第五段,由“不单是一笔或几笔画</a:t>
            </a:r>
            <a:r>
              <a:rPr dirty="0"/>
              <a:t/>
            </a:r>
            <a:br>
              <a:rPr dirty="0"/>
            </a:br>
            <a:r>
              <a:rPr lang="zh-CN" altLang="en-US" sz="1530" kern="0" dirty="0" smtClean="0">
                <a:solidFill>
                  <a:srgbClr val="000000"/>
                </a:solidFill>
                <a:latin typeface="Times New Roman" pitchFamily="65" charset="-122"/>
                <a:ea typeface="宋体" pitchFamily="65" charset="-122"/>
              </a:rPr>
              <a:t>面,而是在整个叙述的文字里如果有老腔的气韵弥漫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”,可知“气韵弥漫”指应该在整篇</a:t>
            </a:r>
            <a:r>
              <a:rPr dirty="0"/>
              <a:t/>
            </a:r>
            <a:br>
              <a:rPr dirty="0"/>
            </a:br>
            <a:r>
              <a:rPr lang="zh-CN" altLang="en-US" sz="1530" kern="0" dirty="0" smtClean="0">
                <a:solidFill>
                  <a:srgbClr val="000000"/>
                </a:solidFill>
                <a:latin typeface="Times New Roman" pitchFamily="65" charset="-122"/>
                <a:ea typeface="宋体" pitchFamily="65" charset="-122"/>
              </a:rPr>
              <a:t>小说中都有关于老腔的描写。C.“乡党”出现在文章的第八段,由“企图排除因乡党乡情而</a:t>
            </a:r>
            <a:r>
              <a:rPr dirty="0"/>
              <a:t/>
            </a:r>
            <a:br>
              <a:rPr dirty="0"/>
            </a:br>
            <a:r>
              <a:rPr lang="zh-CN" altLang="en-US" sz="1530" kern="0" dirty="0" smtClean="0">
                <a:solidFill>
                  <a:srgbClr val="000000"/>
                </a:solidFill>
                <a:latin typeface="Times New Roman" pitchFamily="65" charset="-122"/>
                <a:ea typeface="宋体" pitchFamily="65" charset="-122"/>
              </a:rPr>
              <a:t>生出的难以避免的偏爱”,可知“乡党”是“老乡、乡亲”的意思,并不是“志同道合的同</a:t>
            </a:r>
            <a:r>
              <a:rPr dirty="0"/>
              <a:t/>
            </a:r>
            <a:br>
              <a:rPr dirty="0"/>
            </a:br>
            <a:r>
              <a:rPr lang="zh-CN" altLang="en-US" sz="1530" kern="0" dirty="0" smtClean="0">
                <a:solidFill>
                  <a:srgbClr val="000000"/>
                </a:solidFill>
                <a:latin typeface="Times New Roman" pitchFamily="65" charset="-122"/>
                <a:ea typeface="宋体" pitchFamily="65" charset="-122"/>
              </a:rPr>
              <a:t>乡”。D.联系下文中主持人濮存昕的做法:夺过演员的长条板凳和木砖,自己参与到表演中。</a:t>
            </a:r>
            <a:r>
              <a:rPr dirty="0"/>
              <a:t/>
            </a:r>
            <a:br>
              <a:rPr dirty="0"/>
            </a:br>
            <a:r>
              <a:rPr lang="zh-CN" altLang="en-US" sz="1530" kern="0" dirty="0" smtClean="0">
                <a:solidFill>
                  <a:srgbClr val="000000"/>
                </a:solidFill>
                <a:latin typeface="Times New Roman" pitchFamily="65" charset="-122"/>
                <a:ea typeface="宋体" pitchFamily="65" charset="-122"/>
              </a:rPr>
              <a:t>这种行为,让人惊讶,而后文中观众们沸腾起来,是由于对其表演肯定、赞赏。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C(选A得1分)    A.作者产生神秘感是因为老腔和老腔演员得到了赵季平的赏识,让作</a:t>
            </a:r>
            <a:r>
              <a:rPr dirty="0"/>
              <a:t/>
            </a:r>
            <a:br>
              <a:rPr dirty="0"/>
            </a:br>
            <a:r>
              <a:rPr lang="zh-CN" altLang="en-US" sz="1530" kern="0" dirty="0" smtClean="0">
                <a:solidFill>
                  <a:srgbClr val="000000"/>
                </a:solidFill>
                <a:latin typeface="Times New Roman" pitchFamily="65" charset="-122"/>
                <a:ea typeface="宋体" pitchFamily="65" charset="-122"/>
              </a:rPr>
              <a:t>者对老腔刮目相看,充满期待。该项内容不全面,故选A得1分。B.并不是演奏声经常掩盖了掌</a:t>
            </a:r>
            <a:r>
              <a:rPr dirty="0"/>
              <a:t/>
            </a:r>
            <a:br>
              <a:rPr dirty="0"/>
            </a:br>
            <a:r>
              <a:rPr lang="zh-CN" altLang="en-US" sz="1530" kern="0" dirty="0" smtClean="0">
                <a:solidFill>
                  <a:srgbClr val="000000"/>
                </a:solidFill>
                <a:latin typeface="Times New Roman" pitchFamily="65" charset="-122"/>
                <a:ea typeface="宋体" pitchFamily="65" charset="-122"/>
              </a:rPr>
              <a:t>声与叫好声,而是因为意想不到的表演,让全场观众震惊,使全场“鸦雀无声”。C.文章第五段</a:t>
            </a:r>
            <a:r>
              <a:rPr dirty="0"/>
              <a:t/>
            </a:r>
            <a:br>
              <a:rPr dirty="0"/>
            </a:br>
            <a:r>
              <a:rPr lang="zh-CN" altLang="en-US" sz="1530" kern="0" dirty="0" smtClean="0">
                <a:solidFill>
                  <a:srgbClr val="000000"/>
                </a:solidFill>
                <a:latin typeface="Times New Roman" pitchFamily="65" charset="-122"/>
                <a:ea typeface="宋体" pitchFamily="65" charset="-122"/>
              </a:rPr>
              <a:t>明确提出“有作家朋友看过老腔的演出,不无遗憾地对我说过这样的话,你的小说《白鹿原》</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要是有一笔老腔的画面就好了”,而“我”想到的是“不单是一笔或几笔画面,而是在整</a:t>
            </a:r>
            <a:r>
              <a:rPr dirty="0"/>
              <a:t/>
            </a:r>
            <a:br>
              <a:rPr dirty="0"/>
            </a:br>
            <a:r>
              <a:rPr lang="zh-CN" altLang="en-US" sz="1530" kern="0" dirty="0" smtClean="0">
                <a:solidFill>
                  <a:srgbClr val="000000"/>
                </a:solidFill>
                <a:latin typeface="Times New Roman" pitchFamily="65" charset="-122"/>
                <a:ea typeface="宋体" pitchFamily="65" charset="-122"/>
              </a:rPr>
              <a:t>个叙述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老腔的气韵弥漫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”;第六段中,也提到过话剧《白鹿原》加入老腔的演唱后,让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“我”“释然”了。D.第一段中“尽管我在关中地区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却从来没听说过老腔</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a:t>
            </a:r>
            <a:r>
              <a:rPr dirty="0"/>
              <a:t/>
            </a:r>
            <a:br>
              <a:rPr dirty="0"/>
            </a:br>
            <a:r>
              <a:rPr lang="zh-CN" altLang="en-US" sz="1530" kern="0" dirty="0" smtClean="0">
                <a:solidFill>
                  <a:srgbClr val="000000"/>
                </a:solidFill>
                <a:latin typeface="Times New Roman" pitchFamily="65" charset="-122"/>
                <a:ea typeface="宋体" pitchFamily="65" charset="-122"/>
              </a:rPr>
              <a:t>这种表演形式并不流行。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要点一:开始不知道,不了解,后产生神秘感。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要点二:第一次看过老腔表演之后,感到震撼。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要点三:再看老腔表演时,怀疑其中是否掺杂了乡情带来的偏爱。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要点四:最后认识到自己被老腔征服完全是因为老腔自身强大的艺术魅力。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按时间顺序从文本中找到作者对老腔认识的关键点。第一段“却从来没听说过老腔</a:t>
            </a:r>
            <a:r>
              <a:rPr dirty="0"/>
              <a:t/>
            </a:r>
            <a:br>
              <a:rPr dirty="0"/>
            </a:br>
            <a:r>
              <a:rPr lang="zh-CN" altLang="en-US" sz="1530" kern="0" dirty="0" smtClean="0">
                <a:solidFill>
                  <a:srgbClr val="000000"/>
                </a:solidFill>
                <a:latin typeface="Times New Roman" pitchFamily="65" charset="-122"/>
                <a:ea typeface="宋体" pitchFamily="65" charset="-122"/>
              </a:rPr>
              <a:t>这个剧种,可见其影响的宽窄了”,后因为赵季平对老腔及老腔演员的赏识,而对老腔“突然生</a:t>
            </a:r>
            <a:r>
              <a:rPr dirty="0"/>
              <a:t/>
            </a:r>
            <a:br>
              <a:rPr dirty="0"/>
            </a:br>
            <a:r>
              <a:rPr lang="zh-CN" altLang="en-US" sz="1530" kern="0" dirty="0" smtClean="0">
                <a:solidFill>
                  <a:srgbClr val="000000"/>
                </a:solidFill>
                <a:latin typeface="Times New Roman" pitchFamily="65" charset="-122"/>
                <a:ea typeface="宋体" pitchFamily="65" charset="-122"/>
              </a:rPr>
              <a:t>出神秘感来”;到后来听过一次老腔,深深地被老腔震撼;再到第七段写在中山音乐堂听了老腔</a:t>
            </a:r>
            <a:r>
              <a:rPr dirty="0"/>
              <a:t/>
            </a:r>
            <a:br>
              <a:rPr dirty="0"/>
            </a:br>
            <a:r>
              <a:rPr lang="zh-CN" altLang="en-US" sz="1530" kern="0" dirty="0" smtClean="0">
                <a:solidFill>
                  <a:srgbClr val="000000"/>
                </a:solidFill>
                <a:latin typeface="Times New Roman" pitchFamily="65" charset="-122"/>
                <a:ea typeface="宋体" pitchFamily="65" charset="-122"/>
              </a:rPr>
              <a:t>的演奏,领悟到了老腔震撼人的心灵的艺术魅力,对老腔的理解更加深入了;最后第八段,“远</a:t>
            </a:r>
            <a:r>
              <a:rPr dirty="0"/>
              <a:t/>
            </a:r>
            <a:br>
              <a:rPr dirty="0"/>
            </a:br>
            <a:r>
              <a:rPr lang="zh-CN" altLang="en-US" sz="1530" kern="0" dirty="0" smtClean="0">
                <a:solidFill>
                  <a:srgbClr val="000000"/>
                </a:solidFill>
                <a:latin typeface="Times New Roman" pitchFamily="65" charset="-122"/>
                <a:ea typeface="宋体" pitchFamily="65" charset="-122"/>
              </a:rPr>
              <a:t>距离欣赏这些乡党的演唱,企图排除因乡党乡情而生出的难以避免的偏爱”,看了主持人参与</a:t>
            </a:r>
            <a:r>
              <a:rPr dirty="0"/>
              <a:t/>
            </a:r>
            <a:br>
              <a:rPr dirty="0"/>
            </a:br>
            <a:r>
              <a:rPr lang="zh-CN" altLang="en-US" sz="1530" kern="0" dirty="0" smtClean="0">
                <a:solidFill>
                  <a:srgbClr val="000000"/>
                </a:solidFill>
                <a:latin typeface="Times New Roman" pitchFamily="65" charset="-122"/>
                <a:ea typeface="宋体" pitchFamily="65" charset="-122"/>
              </a:rPr>
              <a:t>表演后,“我顿然意识到自己拉开间距,寻求客观欣赏的举措是多余的”,作者完全被老腔的艺</a:t>
            </a:r>
            <a:r>
              <a:rPr dirty="0"/>
              <a:t/>
            </a:r>
            <a:br>
              <a:rPr dirty="0"/>
            </a:br>
            <a:r>
              <a:rPr lang="zh-CN" altLang="en-US" sz="1530" kern="0" dirty="0" smtClean="0">
                <a:solidFill>
                  <a:srgbClr val="000000"/>
                </a:solidFill>
                <a:latin typeface="Times New Roman" pitchFamily="65" charset="-122"/>
                <a:ea typeface="宋体" pitchFamily="65" charset="-122"/>
              </a:rPr>
              <a:t>术魅力征服。考生从原文中筛选出相应信息并加以概括即可。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(示例)赵季平:著名作曲家与老腔演员很熟悉,并给予老腔高度的评价,写出了老腔的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艺术价值。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濮存昕:节目主持人出人意外地走到台前击凳高吼,融入表演,突出了老腔的感染力和震撼力。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观众:观众在看老腔表演过程中经久不息的掌声与喝彩声,表现了老腔演出带给观众的精神享</a:t>
            </a:r>
            <a:r>
              <a:rPr dirty="0"/>
              <a:t/>
            </a:r>
            <a:br>
              <a:rPr dirty="0"/>
            </a:br>
            <a:r>
              <a:rPr lang="zh-CN" altLang="en-US" sz="1530" kern="0" dirty="0" smtClean="0">
                <a:solidFill>
                  <a:srgbClr val="000000"/>
                </a:solidFill>
                <a:latin typeface="Times New Roman" pitchFamily="65" charset="-122"/>
                <a:ea typeface="宋体" pitchFamily="65" charset="-122"/>
              </a:rPr>
              <a:t>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侧面描写是本文重要的艺术手法。即通过对周围人物或环境的描绘来表现所要描写</a:t>
            </a:r>
            <a:r>
              <a:rPr dirty="0"/>
              <a:t/>
            </a:r>
            <a:br>
              <a:rPr dirty="0"/>
            </a:br>
            <a:r>
              <a:rPr lang="zh-CN" altLang="en-US" sz="1530" kern="0" dirty="0" smtClean="0">
                <a:solidFill>
                  <a:srgbClr val="000000"/>
                </a:solidFill>
                <a:latin typeface="Times New Roman" pitchFamily="65" charset="-122"/>
                <a:ea typeface="宋体" pitchFamily="65" charset="-122"/>
              </a:rPr>
              <a:t>的对象,以使其更鲜明突出,也即间接地对描写对象进行刻画描绘。本文通过赵季平对老腔演</a:t>
            </a:r>
            <a:r>
              <a:rPr dirty="0"/>
              <a:t/>
            </a:r>
            <a:br>
              <a:rPr dirty="0"/>
            </a:br>
            <a:r>
              <a:rPr lang="zh-CN" altLang="en-US" sz="1530" kern="0" dirty="0" smtClean="0">
                <a:solidFill>
                  <a:srgbClr val="000000"/>
                </a:solidFill>
                <a:latin typeface="Times New Roman" pitchFamily="65" charset="-122"/>
                <a:ea typeface="宋体" pitchFamily="65" charset="-122"/>
              </a:rPr>
              <a:t>员的赏识、观众的叫好声、主持人即兴表演等烘托出老腔的艺术价值高、影响力大和震撼</a:t>
            </a:r>
            <a:r>
              <a:rPr dirty="0"/>
              <a:t/>
            </a:r>
            <a:br>
              <a:rPr dirty="0"/>
            </a:br>
            <a:r>
              <a:rPr lang="zh-CN" altLang="en-US" sz="1530" kern="0" dirty="0" smtClean="0">
                <a:solidFill>
                  <a:srgbClr val="000000"/>
                </a:solidFill>
                <a:latin typeface="Times New Roman" pitchFamily="65" charset="-122"/>
                <a:ea typeface="宋体" pitchFamily="65" charset="-122"/>
              </a:rPr>
              <a:t>力强。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要点一:文章题目中的“白鹿原”,巧妙借用小说《白鹿原》的书名,暗指关中大地,点</a:t>
            </a:r>
            <a:r>
              <a:rPr dirty="0"/>
              <a:t/>
            </a:r>
            <a:br>
              <a:rPr dirty="0"/>
            </a:br>
            <a:r>
              <a:rPr lang="zh-CN" altLang="en-US" sz="1530" kern="0" dirty="0" smtClean="0">
                <a:solidFill>
                  <a:srgbClr val="000000"/>
                </a:solidFill>
                <a:latin typeface="Times New Roman" pitchFamily="65" charset="-122"/>
                <a:ea typeface="宋体" pitchFamily="65" charset="-122"/>
              </a:rPr>
              <a:t>明了老腔生长的土壤。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要点二:作者为小说《白鹿原》中没有写到老腔而感到遗憾,以“白鹿原”为题有弥补之意,也</a:t>
            </a:r>
            <a:r>
              <a:rPr dirty="0"/>
              <a:t/>
            </a:r>
            <a:br>
              <a:rPr dirty="0"/>
            </a:br>
            <a:r>
              <a:rPr lang="zh-CN" altLang="en-US" sz="1530" kern="0" dirty="0" smtClean="0">
                <a:solidFill>
                  <a:srgbClr val="000000"/>
                </a:solidFill>
                <a:latin typeface="Times New Roman" pitchFamily="65" charset="-122"/>
                <a:ea typeface="宋体" pitchFamily="65" charset="-122"/>
              </a:rPr>
              <a:t>暗含了对老腔的敬意。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本文主要阐述的是老腔的艺术魅力。老腔是关中地区的一种独特的演奏方式,《白鹿</a:t>
            </a:r>
            <a:r>
              <a:rPr dirty="0"/>
              <a:t/>
            </a:r>
            <a:br>
              <a:rPr dirty="0"/>
            </a:br>
            <a:r>
              <a:rPr lang="zh-CN" altLang="en-US" sz="1530" kern="0" dirty="0" smtClean="0">
                <a:solidFill>
                  <a:srgbClr val="000000"/>
                </a:solidFill>
                <a:latin typeface="Times New Roman" pitchFamily="65" charset="-122"/>
                <a:ea typeface="宋体" pitchFamily="65" charset="-122"/>
              </a:rPr>
              <a:t>原》中故事发生的地点就在关中地区,点明关中是老腔生长的土壤;作者对《白鹿原》一书中</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B788DB97-5723-479F-AAFC-B72CA75808BC}">
  <ds:schemaRefs/>
</ds:datastoreItem>
</file>

<file path=customXml/itemProps10.xml><?xml version="1.0" encoding="utf-8"?>
<ds:datastoreItem xmlns:ds="http://schemas.openxmlformats.org/officeDocument/2006/customXml" ds:itemID="{CCBEAC04-3116-4A45-A4DF-C0AA54191E2E}">
  <ds:schemaRefs/>
</ds:datastoreItem>
</file>

<file path=customXml/itemProps100.xml><?xml version="1.0" encoding="utf-8"?>
<ds:datastoreItem xmlns:ds="http://schemas.openxmlformats.org/officeDocument/2006/customXml" ds:itemID="{0F501AD9-8C14-4A06-AA5B-5F9FC98F4F74}">
  <ds:schemaRefs/>
</ds:datastoreItem>
</file>

<file path=customXml/itemProps101.xml><?xml version="1.0" encoding="utf-8"?>
<ds:datastoreItem xmlns:ds="http://schemas.openxmlformats.org/officeDocument/2006/customXml" ds:itemID="{102BEB4E-83DE-425F-9FC1-C622E777D3D0}">
  <ds:schemaRefs/>
</ds:datastoreItem>
</file>

<file path=customXml/itemProps102.xml><?xml version="1.0" encoding="utf-8"?>
<ds:datastoreItem xmlns:ds="http://schemas.openxmlformats.org/officeDocument/2006/customXml" ds:itemID="{FFDA70C8-7BF3-4D2D-84F3-B553350F97DA}">
  <ds:schemaRefs/>
</ds:datastoreItem>
</file>

<file path=customXml/itemProps103.xml><?xml version="1.0" encoding="utf-8"?>
<ds:datastoreItem xmlns:ds="http://schemas.openxmlformats.org/officeDocument/2006/customXml" ds:itemID="{3762DF27-C715-4516-95C9-5D541D903343}">
  <ds:schemaRefs/>
</ds:datastoreItem>
</file>

<file path=customXml/itemProps104.xml><?xml version="1.0" encoding="utf-8"?>
<ds:datastoreItem xmlns:ds="http://schemas.openxmlformats.org/officeDocument/2006/customXml" ds:itemID="{2DD3B1C6-0943-46FC-8B92-8D2B7E79D517}">
  <ds:schemaRefs/>
</ds:datastoreItem>
</file>

<file path=customXml/itemProps105.xml><?xml version="1.0" encoding="utf-8"?>
<ds:datastoreItem xmlns:ds="http://schemas.openxmlformats.org/officeDocument/2006/customXml" ds:itemID="{9ED8F776-CAAE-4A90-8E8B-E91F89600155}">
  <ds:schemaRefs/>
</ds:datastoreItem>
</file>

<file path=customXml/itemProps106.xml><?xml version="1.0" encoding="utf-8"?>
<ds:datastoreItem xmlns:ds="http://schemas.openxmlformats.org/officeDocument/2006/customXml" ds:itemID="{959DA93B-2030-4529-8C02-291CF8855F73}">
  <ds:schemaRefs/>
</ds:datastoreItem>
</file>

<file path=customXml/itemProps107.xml><?xml version="1.0" encoding="utf-8"?>
<ds:datastoreItem xmlns:ds="http://schemas.openxmlformats.org/officeDocument/2006/customXml" ds:itemID="{17AD4F76-B6D9-46AA-99E4-472EFC3A0250}">
  <ds:schemaRefs/>
</ds:datastoreItem>
</file>

<file path=customXml/itemProps108.xml><?xml version="1.0" encoding="utf-8"?>
<ds:datastoreItem xmlns:ds="http://schemas.openxmlformats.org/officeDocument/2006/customXml" ds:itemID="{AFF9156D-FBFB-4B32-B0A3-A215642C7563}">
  <ds:schemaRefs/>
</ds:datastoreItem>
</file>

<file path=customXml/itemProps109.xml><?xml version="1.0" encoding="utf-8"?>
<ds:datastoreItem xmlns:ds="http://schemas.openxmlformats.org/officeDocument/2006/customXml" ds:itemID="{18412C13-91EE-4CFD-9DB8-2BD5767440D6}">
  <ds:schemaRefs/>
</ds:datastoreItem>
</file>

<file path=customXml/itemProps11.xml><?xml version="1.0" encoding="utf-8"?>
<ds:datastoreItem xmlns:ds="http://schemas.openxmlformats.org/officeDocument/2006/customXml" ds:itemID="{ECDAF5B6-B88E-4A46-86D7-1E4073E5029D}">
  <ds:schemaRefs/>
</ds:datastoreItem>
</file>

<file path=customXml/itemProps110.xml><?xml version="1.0" encoding="utf-8"?>
<ds:datastoreItem xmlns:ds="http://schemas.openxmlformats.org/officeDocument/2006/customXml" ds:itemID="{83149B73-6015-418C-A7EB-7F4147427F8C}">
  <ds:schemaRefs/>
</ds:datastoreItem>
</file>

<file path=customXml/itemProps111.xml><?xml version="1.0" encoding="utf-8"?>
<ds:datastoreItem xmlns:ds="http://schemas.openxmlformats.org/officeDocument/2006/customXml" ds:itemID="{9DF7A4D0-08D0-40FE-9CF7-A3AA889AD29E}">
  <ds:schemaRefs/>
</ds:datastoreItem>
</file>

<file path=customXml/itemProps112.xml><?xml version="1.0" encoding="utf-8"?>
<ds:datastoreItem xmlns:ds="http://schemas.openxmlformats.org/officeDocument/2006/customXml" ds:itemID="{CCCAB9AD-FD20-45BD-A337-AEA17258D180}">
  <ds:schemaRefs/>
</ds:datastoreItem>
</file>

<file path=customXml/itemProps113.xml><?xml version="1.0" encoding="utf-8"?>
<ds:datastoreItem xmlns:ds="http://schemas.openxmlformats.org/officeDocument/2006/customXml" ds:itemID="{44C163EA-31D3-4DBF-9554-19A740F0D67E}">
  <ds:schemaRefs/>
</ds:datastoreItem>
</file>

<file path=customXml/itemProps114.xml><?xml version="1.0" encoding="utf-8"?>
<ds:datastoreItem xmlns:ds="http://schemas.openxmlformats.org/officeDocument/2006/customXml" ds:itemID="{A802C1D4-A20F-490C-992A-438F1CA6B779}">
  <ds:schemaRefs/>
</ds:datastoreItem>
</file>

<file path=customXml/itemProps115.xml><?xml version="1.0" encoding="utf-8"?>
<ds:datastoreItem xmlns:ds="http://schemas.openxmlformats.org/officeDocument/2006/customXml" ds:itemID="{9BE9A6C2-36E7-49CF-843C-11A72BDA5918}">
  <ds:schemaRefs/>
</ds:datastoreItem>
</file>

<file path=customXml/itemProps116.xml><?xml version="1.0" encoding="utf-8"?>
<ds:datastoreItem xmlns:ds="http://schemas.openxmlformats.org/officeDocument/2006/customXml" ds:itemID="{0B08B71D-CA2F-4368-854F-10F131CB9F8A}">
  <ds:schemaRefs/>
</ds:datastoreItem>
</file>

<file path=customXml/itemProps117.xml><?xml version="1.0" encoding="utf-8"?>
<ds:datastoreItem xmlns:ds="http://schemas.openxmlformats.org/officeDocument/2006/customXml" ds:itemID="{40014547-C13C-4DA1-8593-AE3125DE06D6}">
  <ds:schemaRefs/>
</ds:datastoreItem>
</file>

<file path=customXml/itemProps118.xml><?xml version="1.0" encoding="utf-8"?>
<ds:datastoreItem xmlns:ds="http://schemas.openxmlformats.org/officeDocument/2006/customXml" ds:itemID="{4358FF57-D180-4301-A52C-1B4E0B2D42BC}">
  <ds:schemaRefs/>
</ds:datastoreItem>
</file>

<file path=customXml/itemProps119.xml><?xml version="1.0" encoding="utf-8"?>
<ds:datastoreItem xmlns:ds="http://schemas.openxmlformats.org/officeDocument/2006/customXml" ds:itemID="{9553AE7D-0983-41CD-87CA-1A191DEFC573}">
  <ds:schemaRefs/>
</ds:datastoreItem>
</file>

<file path=customXml/itemProps12.xml><?xml version="1.0" encoding="utf-8"?>
<ds:datastoreItem xmlns:ds="http://schemas.openxmlformats.org/officeDocument/2006/customXml" ds:itemID="{718A27E4-9234-4A8A-8773-E3B9577AF04D}">
  <ds:schemaRefs/>
</ds:datastoreItem>
</file>

<file path=customXml/itemProps120.xml><?xml version="1.0" encoding="utf-8"?>
<ds:datastoreItem xmlns:ds="http://schemas.openxmlformats.org/officeDocument/2006/customXml" ds:itemID="{7D4C150F-B11E-48E5-82A8-ACB5484D690B}">
  <ds:schemaRefs/>
</ds:datastoreItem>
</file>

<file path=customXml/itemProps121.xml><?xml version="1.0" encoding="utf-8"?>
<ds:datastoreItem xmlns:ds="http://schemas.openxmlformats.org/officeDocument/2006/customXml" ds:itemID="{F3AADDFC-4D24-44DA-B355-2429628A175D}">
  <ds:schemaRefs/>
</ds:datastoreItem>
</file>

<file path=customXml/itemProps122.xml><?xml version="1.0" encoding="utf-8"?>
<ds:datastoreItem xmlns:ds="http://schemas.openxmlformats.org/officeDocument/2006/customXml" ds:itemID="{74640127-9C31-49BB-8324-2628599DF553}">
  <ds:schemaRefs/>
</ds:datastoreItem>
</file>

<file path=customXml/itemProps123.xml><?xml version="1.0" encoding="utf-8"?>
<ds:datastoreItem xmlns:ds="http://schemas.openxmlformats.org/officeDocument/2006/customXml" ds:itemID="{3133BB6B-C412-4BC9-B7C5-89FF7BFE69B9}">
  <ds:schemaRefs/>
</ds:datastoreItem>
</file>

<file path=customXml/itemProps124.xml><?xml version="1.0" encoding="utf-8"?>
<ds:datastoreItem xmlns:ds="http://schemas.openxmlformats.org/officeDocument/2006/customXml" ds:itemID="{D265B080-4F50-452D-AF19-81878492DCBD}">
  <ds:schemaRefs/>
</ds:datastoreItem>
</file>

<file path=customXml/itemProps125.xml><?xml version="1.0" encoding="utf-8"?>
<ds:datastoreItem xmlns:ds="http://schemas.openxmlformats.org/officeDocument/2006/customXml" ds:itemID="{A49B0C82-A205-4238-A6C3-1758011CA57E}">
  <ds:schemaRefs/>
</ds:datastoreItem>
</file>

<file path=customXml/itemProps126.xml><?xml version="1.0" encoding="utf-8"?>
<ds:datastoreItem xmlns:ds="http://schemas.openxmlformats.org/officeDocument/2006/customXml" ds:itemID="{43A73B8D-90B0-4E2C-85BE-C3CB9BC52B45}">
  <ds:schemaRefs/>
</ds:datastoreItem>
</file>

<file path=customXml/itemProps127.xml><?xml version="1.0" encoding="utf-8"?>
<ds:datastoreItem xmlns:ds="http://schemas.openxmlformats.org/officeDocument/2006/customXml" ds:itemID="{70B386B2-4ACB-47F2-9D60-98C96B0A595B}">
  <ds:schemaRefs/>
</ds:datastoreItem>
</file>

<file path=customXml/itemProps128.xml><?xml version="1.0" encoding="utf-8"?>
<ds:datastoreItem xmlns:ds="http://schemas.openxmlformats.org/officeDocument/2006/customXml" ds:itemID="{090C7BA4-B3D2-4455-9F38-9481C373EE87}">
  <ds:schemaRefs/>
</ds:datastoreItem>
</file>

<file path=customXml/itemProps129.xml><?xml version="1.0" encoding="utf-8"?>
<ds:datastoreItem xmlns:ds="http://schemas.openxmlformats.org/officeDocument/2006/customXml" ds:itemID="{6C8CC3D8-EBD5-42BC-B1F7-326008728F41}">
  <ds:schemaRefs/>
</ds:datastoreItem>
</file>

<file path=customXml/itemProps13.xml><?xml version="1.0" encoding="utf-8"?>
<ds:datastoreItem xmlns:ds="http://schemas.openxmlformats.org/officeDocument/2006/customXml" ds:itemID="{5EC4614D-3534-405C-BDB1-B648682AA16D}">
  <ds:schemaRefs/>
</ds:datastoreItem>
</file>

<file path=customXml/itemProps130.xml><?xml version="1.0" encoding="utf-8"?>
<ds:datastoreItem xmlns:ds="http://schemas.openxmlformats.org/officeDocument/2006/customXml" ds:itemID="{491D03B4-7B9F-4DBD-ADE3-E71AA42B9135}">
  <ds:schemaRefs/>
</ds:datastoreItem>
</file>

<file path=customXml/itemProps131.xml><?xml version="1.0" encoding="utf-8"?>
<ds:datastoreItem xmlns:ds="http://schemas.openxmlformats.org/officeDocument/2006/customXml" ds:itemID="{E1E7C026-85DD-4B5C-BBCD-936A21CA6AF6}">
  <ds:schemaRefs/>
</ds:datastoreItem>
</file>

<file path=customXml/itemProps132.xml><?xml version="1.0" encoding="utf-8"?>
<ds:datastoreItem xmlns:ds="http://schemas.openxmlformats.org/officeDocument/2006/customXml" ds:itemID="{A6A00B32-0794-4C3D-831D-A90E534D122E}">
  <ds:schemaRefs/>
</ds:datastoreItem>
</file>

<file path=customXml/itemProps133.xml><?xml version="1.0" encoding="utf-8"?>
<ds:datastoreItem xmlns:ds="http://schemas.openxmlformats.org/officeDocument/2006/customXml" ds:itemID="{BDFE0EB1-7195-4334-AED2-D32C4B16EC6A}">
  <ds:schemaRefs/>
</ds:datastoreItem>
</file>

<file path=customXml/itemProps134.xml><?xml version="1.0" encoding="utf-8"?>
<ds:datastoreItem xmlns:ds="http://schemas.openxmlformats.org/officeDocument/2006/customXml" ds:itemID="{01ECF99B-732A-465C-BF0F-33D644610CE7}">
  <ds:schemaRefs/>
</ds:datastoreItem>
</file>

<file path=customXml/itemProps135.xml><?xml version="1.0" encoding="utf-8"?>
<ds:datastoreItem xmlns:ds="http://schemas.openxmlformats.org/officeDocument/2006/customXml" ds:itemID="{43D8D5D8-5A0C-44CF-BF62-C74F708ED816}">
  <ds:schemaRefs/>
</ds:datastoreItem>
</file>

<file path=customXml/itemProps136.xml><?xml version="1.0" encoding="utf-8"?>
<ds:datastoreItem xmlns:ds="http://schemas.openxmlformats.org/officeDocument/2006/customXml" ds:itemID="{2D027C0D-14D7-4AF4-93BE-99F5F5046C01}">
  <ds:schemaRefs/>
</ds:datastoreItem>
</file>

<file path=customXml/itemProps137.xml><?xml version="1.0" encoding="utf-8"?>
<ds:datastoreItem xmlns:ds="http://schemas.openxmlformats.org/officeDocument/2006/customXml" ds:itemID="{B0D94619-64FD-491B-AB18-B8CC3C60A4B2}">
  <ds:schemaRefs/>
</ds:datastoreItem>
</file>

<file path=customXml/itemProps138.xml><?xml version="1.0" encoding="utf-8"?>
<ds:datastoreItem xmlns:ds="http://schemas.openxmlformats.org/officeDocument/2006/customXml" ds:itemID="{5BA901F1-8698-42BA-A97D-1C1A5946E2BB}">
  <ds:schemaRefs/>
</ds:datastoreItem>
</file>

<file path=customXml/itemProps139.xml><?xml version="1.0" encoding="utf-8"?>
<ds:datastoreItem xmlns:ds="http://schemas.openxmlformats.org/officeDocument/2006/customXml" ds:itemID="{B5631A50-FCD8-460F-A6C5-6163FE22E0CB}">
  <ds:schemaRefs/>
</ds:datastoreItem>
</file>

<file path=customXml/itemProps14.xml><?xml version="1.0" encoding="utf-8"?>
<ds:datastoreItem xmlns:ds="http://schemas.openxmlformats.org/officeDocument/2006/customXml" ds:itemID="{7DC9B680-7700-495E-BA54-D9F501F97453}">
  <ds:schemaRefs/>
</ds:datastoreItem>
</file>

<file path=customXml/itemProps140.xml><?xml version="1.0" encoding="utf-8"?>
<ds:datastoreItem xmlns:ds="http://schemas.openxmlformats.org/officeDocument/2006/customXml" ds:itemID="{AE1AF46D-1A3A-437D-846B-DC57C93A0C90}">
  <ds:schemaRefs/>
</ds:datastoreItem>
</file>

<file path=customXml/itemProps141.xml><?xml version="1.0" encoding="utf-8"?>
<ds:datastoreItem xmlns:ds="http://schemas.openxmlformats.org/officeDocument/2006/customXml" ds:itemID="{FB43518C-D82C-4AFA-BFFC-E6C457BBFBBB}">
  <ds:schemaRefs/>
</ds:datastoreItem>
</file>

<file path=customXml/itemProps142.xml><?xml version="1.0" encoding="utf-8"?>
<ds:datastoreItem xmlns:ds="http://schemas.openxmlformats.org/officeDocument/2006/customXml" ds:itemID="{8D25D34F-416D-482B-92D4-4160770F8994}">
  <ds:schemaRefs/>
</ds:datastoreItem>
</file>

<file path=customXml/itemProps143.xml><?xml version="1.0" encoding="utf-8"?>
<ds:datastoreItem xmlns:ds="http://schemas.openxmlformats.org/officeDocument/2006/customXml" ds:itemID="{E54570DB-9B62-444B-8A00-BE3D2BBA03BD}">
  <ds:schemaRefs/>
</ds:datastoreItem>
</file>

<file path=customXml/itemProps144.xml><?xml version="1.0" encoding="utf-8"?>
<ds:datastoreItem xmlns:ds="http://schemas.openxmlformats.org/officeDocument/2006/customXml" ds:itemID="{6A155A8D-13A7-4211-A474-570371CCBE63}">
  <ds:schemaRefs/>
</ds:datastoreItem>
</file>

<file path=customXml/itemProps145.xml><?xml version="1.0" encoding="utf-8"?>
<ds:datastoreItem xmlns:ds="http://schemas.openxmlformats.org/officeDocument/2006/customXml" ds:itemID="{2F1A86B7-A071-4C04-8822-D7B0DC646542}">
  <ds:schemaRefs/>
</ds:datastoreItem>
</file>

<file path=customXml/itemProps146.xml><?xml version="1.0" encoding="utf-8"?>
<ds:datastoreItem xmlns:ds="http://schemas.openxmlformats.org/officeDocument/2006/customXml" ds:itemID="{D1B10508-8B17-4AA4-B760-A36A8C97C824}">
  <ds:schemaRefs/>
</ds:datastoreItem>
</file>

<file path=customXml/itemProps147.xml><?xml version="1.0" encoding="utf-8"?>
<ds:datastoreItem xmlns:ds="http://schemas.openxmlformats.org/officeDocument/2006/customXml" ds:itemID="{F1BDF240-D6BF-4499-A605-BB2D00E027C1}">
  <ds:schemaRefs/>
</ds:datastoreItem>
</file>

<file path=customXml/itemProps148.xml><?xml version="1.0" encoding="utf-8"?>
<ds:datastoreItem xmlns:ds="http://schemas.openxmlformats.org/officeDocument/2006/customXml" ds:itemID="{8AF08807-13B7-4C7F-B28D-3DBDA3370872}">
  <ds:schemaRefs/>
</ds:datastoreItem>
</file>

<file path=customXml/itemProps149.xml><?xml version="1.0" encoding="utf-8"?>
<ds:datastoreItem xmlns:ds="http://schemas.openxmlformats.org/officeDocument/2006/customXml" ds:itemID="{DCE7B15E-963A-4F69-BA27-F0748B368949}">
  <ds:schemaRefs/>
</ds:datastoreItem>
</file>

<file path=customXml/itemProps15.xml><?xml version="1.0" encoding="utf-8"?>
<ds:datastoreItem xmlns:ds="http://schemas.openxmlformats.org/officeDocument/2006/customXml" ds:itemID="{298631BC-2166-4422-84B4-24E072B4BF91}">
  <ds:schemaRefs/>
</ds:datastoreItem>
</file>

<file path=customXml/itemProps150.xml><?xml version="1.0" encoding="utf-8"?>
<ds:datastoreItem xmlns:ds="http://schemas.openxmlformats.org/officeDocument/2006/customXml" ds:itemID="{935E6121-B882-4EA5-999B-143E7633028D}">
  <ds:schemaRefs/>
</ds:datastoreItem>
</file>

<file path=customXml/itemProps151.xml><?xml version="1.0" encoding="utf-8"?>
<ds:datastoreItem xmlns:ds="http://schemas.openxmlformats.org/officeDocument/2006/customXml" ds:itemID="{6D500FC2-9A90-4071-91BD-EF96E8E917DB}">
  <ds:schemaRefs/>
</ds:datastoreItem>
</file>

<file path=customXml/itemProps152.xml><?xml version="1.0" encoding="utf-8"?>
<ds:datastoreItem xmlns:ds="http://schemas.openxmlformats.org/officeDocument/2006/customXml" ds:itemID="{D1E84612-F9F8-43C9-A2E2-0822A09727A8}">
  <ds:schemaRefs/>
</ds:datastoreItem>
</file>

<file path=customXml/itemProps153.xml><?xml version="1.0" encoding="utf-8"?>
<ds:datastoreItem xmlns:ds="http://schemas.openxmlformats.org/officeDocument/2006/customXml" ds:itemID="{EFF6F3D5-DDE5-42C5-B549-19E04A375771}">
  <ds:schemaRefs/>
</ds:datastoreItem>
</file>

<file path=customXml/itemProps154.xml><?xml version="1.0" encoding="utf-8"?>
<ds:datastoreItem xmlns:ds="http://schemas.openxmlformats.org/officeDocument/2006/customXml" ds:itemID="{241647C6-A1C7-4F16-9E68-4C6C5EC70999}">
  <ds:schemaRefs/>
</ds:datastoreItem>
</file>

<file path=customXml/itemProps155.xml><?xml version="1.0" encoding="utf-8"?>
<ds:datastoreItem xmlns:ds="http://schemas.openxmlformats.org/officeDocument/2006/customXml" ds:itemID="{EBA87F2D-B919-48CB-ADE9-CD16E44F74D3}">
  <ds:schemaRefs/>
</ds:datastoreItem>
</file>

<file path=customXml/itemProps156.xml><?xml version="1.0" encoding="utf-8"?>
<ds:datastoreItem xmlns:ds="http://schemas.openxmlformats.org/officeDocument/2006/customXml" ds:itemID="{DB217B1E-98CD-42A1-BE0E-8B1CA3CDA359}">
  <ds:schemaRefs/>
</ds:datastoreItem>
</file>

<file path=customXml/itemProps157.xml><?xml version="1.0" encoding="utf-8"?>
<ds:datastoreItem xmlns:ds="http://schemas.openxmlformats.org/officeDocument/2006/customXml" ds:itemID="{5CB76EB9-0E8A-4CAB-8F7B-5DB1AB62766E}">
  <ds:schemaRefs/>
</ds:datastoreItem>
</file>

<file path=customXml/itemProps158.xml><?xml version="1.0" encoding="utf-8"?>
<ds:datastoreItem xmlns:ds="http://schemas.openxmlformats.org/officeDocument/2006/customXml" ds:itemID="{42B6E12D-5296-4783-86EB-D525048D24B0}">
  <ds:schemaRefs/>
</ds:datastoreItem>
</file>

<file path=customXml/itemProps159.xml><?xml version="1.0" encoding="utf-8"?>
<ds:datastoreItem xmlns:ds="http://schemas.openxmlformats.org/officeDocument/2006/customXml" ds:itemID="{5F1F0716-3B0A-4F83-82E7-32EADF2C0623}">
  <ds:schemaRefs/>
</ds:datastoreItem>
</file>

<file path=customXml/itemProps16.xml><?xml version="1.0" encoding="utf-8"?>
<ds:datastoreItem xmlns:ds="http://schemas.openxmlformats.org/officeDocument/2006/customXml" ds:itemID="{E37DF519-3882-4D9E-BD3B-CAE1A8C4C75E}">
  <ds:schemaRefs/>
</ds:datastoreItem>
</file>

<file path=customXml/itemProps160.xml><?xml version="1.0" encoding="utf-8"?>
<ds:datastoreItem xmlns:ds="http://schemas.openxmlformats.org/officeDocument/2006/customXml" ds:itemID="{89E03AEE-BE91-4B6E-AC00-25303CBBFD20}">
  <ds:schemaRefs/>
</ds:datastoreItem>
</file>

<file path=customXml/itemProps161.xml><?xml version="1.0" encoding="utf-8"?>
<ds:datastoreItem xmlns:ds="http://schemas.openxmlformats.org/officeDocument/2006/customXml" ds:itemID="{881B87E1-D9FA-4DF1-8D9C-6DAC2D9DCD1D}">
  <ds:schemaRefs/>
</ds:datastoreItem>
</file>

<file path=customXml/itemProps162.xml><?xml version="1.0" encoding="utf-8"?>
<ds:datastoreItem xmlns:ds="http://schemas.openxmlformats.org/officeDocument/2006/customXml" ds:itemID="{3A262767-E9C1-4328-8AD2-C2C3661A0960}">
  <ds:schemaRefs/>
</ds:datastoreItem>
</file>

<file path=customXml/itemProps163.xml><?xml version="1.0" encoding="utf-8"?>
<ds:datastoreItem xmlns:ds="http://schemas.openxmlformats.org/officeDocument/2006/customXml" ds:itemID="{A4CB3FB4-434D-45F8-A40A-2C24223F8B02}">
  <ds:schemaRefs/>
</ds:datastoreItem>
</file>

<file path=customXml/itemProps164.xml><?xml version="1.0" encoding="utf-8"?>
<ds:datastoreItem xmlns:ds="http://schemas.openxmlformats.org/officeDocument/2006/customXml" ds:itemID="{145BC47F-7412-4617-A5F2-7E6136068621}">
  <ds:schemaRefs/>
</ds:datastoreItem>
</file>

<file path=customXml/itemProps165.xml><?xml version="1.0" encoding="utf-8"?>
<ds:datastoreItem xmlns:ds="http://schemas.openxmlformats.org/officeDocument/2006/customXml" ds:itemID="{6068AA56-68CB-4C5B-B998-DB686998A451}">
  <ds:schemaRefs/>
</ds:datastoreItem>
</file>

<file path=customXml/itemProps166.xml><?xml version="1.0" encoding="utf-8"?>
<ds:datastoreItem xmlns:ds="http://schemas.openxmlformats.org/officeDocument/2006/customXml" ds:itemID="{9AC8AA4B-5D17-4B25-B687-FFC0C323F476}">
  <ds:schemaRefs/>
</ds:datastoreItem>
</file>

<file path=customXml/itemProps167.xml><?xml version="1.0" encoding="utf-8"?>
<ds:datastoreItem xmlns:ds="http://schemas.openxmlformats.org/officeDocument/2006/customXml" ds:itemID="{B2A101B9-AD72-44D1-8D18-6C6AB72901FF}">
  <ds:schemaRefs/>
</ds:datastoreItem>
</file>

<file path=customXml/itemProps168.xml><?xml version="1.0" encoding="utf-8"?>
<ds:datastoreItem xmlns:ds="http://schemas.openxmlformats.org/officeDocument/2006/customXml" ds:itemID="{81120566-83D6-48FD-AB5C-80434AF8A7BC}">
  <ds:schemaRefs/>
</ds:datastoreItem>
</file>

<file path=customXml/itemProps169.xml><?xml version="1.0" encoding="utf-8"?>
<ds:datastoreItem xmlns:ds="http://schemas.openxmlformats.org/officeDocument/2006/customXml" ds:itemID="{1DC29D36-11E1-432A-9396-88405851DAA7}">
  <ds:schemaRefs/>
</ds:datastoreItem>
</file>

<file path=customXml/itemProps17.xml><?xml version="1.0" encoding="utf-8"?>
<ds:datastoreItem xmlns:ds="http://schemas.openxmlformats.org/officeDocument/2006/customXml" ds:itemID="{D395CE9B-BF11-4ADD-B0B9-0418E48E7020}">
  <ds:schemaRefs/>
</ds:datastoreItem>
</file>

<file path=customXml/itemProps170.xml><?xml version="1.0" encoding="utf-8"?>
<ds:datastoreItem xmlns:ds="http://schemas.openxmlformats.org/officeDocument/2006/customXml" ds:itemID="{FDA6B58C-FF6C-4F73-AED8-50A68B8E0DE1}">
  <ds:schemaRefs/>
</ds:datastoreItem>
</file>

<file path=customXml/itemProps171.xml><?xml version="1.0" encoding="utf-8"?>
<ds:datastoreItem xmlns:ds="http://schemas.openxmlformats.org/officeDocument/2006/customXml" ds:itemID="{595E58DF-B7D3-49F8-9F6F-FDA7295FA878}">
  <ds:schemaRefs/>
</ds:datastoreItem>
</file>

<file path=customXml/itemProps172.xml><?xml version="1.0" encoding="utf-8"?>
<ds:datastoreItem xmlns:ds="http://schemas.openxmlformats.org/officeDocument/2006/customXml" ds:itemID="{54A7FED7-476D-49CD-9539-FED989C0C204}">
  <ds:schemaRefs/>
</ds:datastoreItem>
</file>

<file path=customXml/itemProps173.xml><?xml version="1.0" encoding="utf-8"?>
<ds:datastoreItem xmlns:ds="http://schemas.openxmlformats.org/officeDocument/2006/customXml" ds:itemID="{BADADAC7-D477-4762-B6EB-7104002E79E7}">
  <ds:schemaRefs/>
</ds:datastoreItem>
</file>

<file path=customXml/itemProps174.xml><?xml version="1.0" encoding="utf-8"?>
<ds:datastoreItem xmlns:ds="http://schemas.openxmlformats.org/officeDocument/2006/customXml" ds:itemID="{0E4EE670-6C97-47FB-8D38-EB46B21079A5}">
  <ds:schemaRefs/>
</ds:datastoreItem>
</file>

<file path=customXml/itemProps175.xml><?xml version="1.0" encoding="utf-8"?>
<ds:datastoreItem xmlns:ds="http://schemas.openxmlformats.org/officeDocument/2006/customXml" ds:itemID="{4E258CE2-1C82-4A23-9032-F700663B07F7}">
  <ds:schemaRefs/>
</ds:datastoreItem>
</file>

<file path=customXml/itemProps176.xml><?xml version="1.0" encoding="utf-8"?>
<ds:datastoreItem xmlns:ds="http://schemas.openxmlformats.org/officeDocument/2006/customXml" ds:itemID="{294590F8-41CA-4505-89BB-F5EE457A83CB}">
  <ds:schemaRefs/>
</ds:datastoreItem>
</file>

<file path=customXml/itemProps177.xml><?xml version="1.0" encoding="utf-8"?>
<ds:datastoreItem xmlns:ds="http://schemas.openxmlformats.org/officeDocument/2006/customXml" ds:itemID="{E151456E-DA29-454A-B69A-C6466CCD8CD8}">
  <ds:schemaRefs/>
</ds:datastoreItem>
</file>

<file path=customXml/itemProps178.xml><?xml version="1.0" encoding="utf-8"?>
<ds:datastoreItem xmlns:ds="http://schemas.openxmlformats.org/officeDocument/2006/customXml" ds:itemID="{3DFC2C09-5D19-4A8E-8190-412A39EDA8B5}">
  <ds:schemaRefs/>
</ds:datastoreItem>
</file>

<file path=customXml/itemProps179.xml><?xml version="1.0" encoding="utf-8"?>
<ds:datastoreItem xmlns:ds="http://schemas.openxmlformats.org/officeDocument/2006/customXml" ds:itemID="{A8A34826-1332-40AA-8208-0A3DE2309685}">
  <ds:schemaRefs/>
</ds:datastoreItem>
</file>

<file path=customXml/itemProps18.xml><?xml version="1.0" encoding="utf-8"?>
<ds:datastoreItem xmlns:ds="http://schemas.openxmlformats.org/officeDocument/2006/customXml" ds:itemID="{F0D7948C-7714-4E40-B527-EAF8B28AB90A}">
  <ds:schemaRefs/>
</ds:datastoreItem>
</file>

<file path=customXml/itemProps180.xml><?xml version="1.0" encoding="utf-8"?>
<ds:datastoreItem xmlns:ds="http://schemas.openxmlformats.org/officeDocument/2006/customXml" ds:itemID="{1F75986A-0040-43E9-90B8-5921219F7CAA}">
  <ds:schemaRefs/>
</ds:datastoreItem>
</file>

<file path=customXml/itemProps181.xml><?xml version="1.0" encoding="utf-8"?>
<ds:datastoreItem xmlns:ds="http://schemas.openxmlformats.org/officeDocument/2006/customXml" ds:itemID="{2BD7A68D-C01C-4EED-9352-96BF7496E043}">
  <ds:schemaRefs/>
</ds:datastoreItem>
</file>

<file path=customXml/itemProps182.xml><?xml version="1.0" encoding="utf-8"?>
<ds:datastoreItem xmlns:ds="http://schemas.openxmlformats.org/officeDocument/2006/customXml" ds:itemID="{E817C333-8E8C-464E-B8B7-12B94D666F52}">
  <ds:schemaRefs/>
</ds:datastoreItem>
</file>

<file path=customXml/itemProps183.xml><?xml version="1.0" encoding="utf-8"?>
<ds:datastoreItem xmlns:ds="http://schemas.openxmlformats.org/officeDocument/2006/customXml" ds:itemID="{CCCF3E90-4681-4FA8-B8FC-83D6D6010D39}">
  <ds:schemaRefs/>
</ds:datastoreItem>
</file>

<file path=customXml/itemProps184.xml><?xml version="1.0" encoding="utf-8"?>
<ds:datastoreItem xmlns:ds="http://schemas.openxmlformats.org/officeDocument/2006/customXml" ds:itemID="{7B49C352-75F1-4742-A2B6-A2279049C7B5}">
  <ds:schemaRefs/>
</ds:datastoreItem>
</file>

<file path=customXml/itemProps185.xml><?xml version="1.0" encoding="utf-8"?>
<ds:datastoreItem xmlns:ds="http://schemas.openxmlformats.org/officeDocument/2006/customXml" ds:itemID="{1C9E538C-EF35-4FC6-90C2-A4FD69E83747}">
  <ds:schemaRefs/>
</ds:datastoreItem>
</file>

<file path=customXml/itemProps186.xml><?xml version="1.0" encoding="utf-8"?>
<ds:datastoreItem xmlns:ds="http://schemas.openxmlformats.org/officeDocument/2006/customXml" ds:itemID="{35F4E675-0A6D-4BEA-B3E8-55606B8B811D}">
  <ds:schemaRefs/>
</ds:datastoreItem>
</file>

<file path=customXml/itemProps187.xml><?xml version="1.0" encoding="utf-8"?>
<ds:datastoreItem xmlns:ds="http://schemas.openxmlformats.org/officeDocument/2006/customXml" ds:itemID="{664ACD9B-07F8-4162-8FA6-9E0B1B30CAB8}">
  <ds:schemaRefs/>
</ds:datastoreItem>
</file>

<file path=customXml/itemProps188.xml><?xml version="1.0" encoding="utf-8"?>
<ds:datastoreItem xmlns:ds="http://schemas.openxmlformats.org/officeDocument/2006/customXml" ds:itemID="{4F7F724F-F4E1-4A0F-8850-DA59484FF478}">
  <ds:schemaRefs/>
</ds:datastoreItem>
</file>

<file path=customXml/itemProps189.xml><?xml version="1.0" encoding="utf-8"?>
<ds:datastoreItem xmlns:ds="http://schemas.openxmlformats.org/officeDocument/2006/customXml" ds:itemID="{8129E8D9-3105-47F0-8AF4-44FF9EEC1A90}">
  <ds:schemaRefs/>
</ds:datastoreItem>
</file>

<file path=customXml/itemProps19.xml><?xml version="1.0" encoding="utf-8"?>
<ds:datastoreItem xmlns:ds="http://schemas.openxmlformats.org/officeDocument/2006/customXml" ds:itemID="{BEA101F5-BE7E-4100-ABCD-76B830CE5E16}">
  <ds:schemaRefs/>
</ds:datastoreItem>
</file>

<file path=customXml/itemProps190.xml><?xml version="1.0" encoding="utf-8"?>
<ds:datastoreItem xmlns:ds="http://schemas.openxmlformats.org/officeDocument/2006/customXml" ds:itemID="{CC2680C3-5A9B-4610-AAF0-128FA4495B9A}">
  <ds:schemaRefs/>
</ds:datastoreItem>
</file>

<file path=customXml/itemProps191.xml><?xml version="1.0" encoding="utf-8"?>
<ds:datastoreItem xmlns:ds="http://schemas.openxmlformats.org/officeDocument/2006/customXml" ds:itemID="{9349CEAB-097B-4FFC-90A0-0ACF984C54BC}">
  <ds:schemaRefs/>
</ds:datastoreItem>
</file>

<file path=customXml/itemProps192.xml><?xml version="1.0" encoding="utf-8"?>
<ds:datastoreItem xmlns:ds="http://schemas.openxmlformats.org/officeDocument/2006/customXml" ds:itemID="{58B34289-3412-4DCC-B686-056ED0BD8B22}">
  <ds:schemaRefs/>
</ds:datastoreItem>
</file>

<file path=customXml/itemProps193.xml><?xml version="1.0" encoding="utf-8"?>
<ds:datastoreItem xmlns:ds="http://schemas.openxmlformats.org/officeDocument/2006/customXml" ds:itemID="{653C9C7A-9D5A-4A68-9644-3DCBD317D538}">
  <ds:schemaRefs/>
</ds:datastoreItem>
</file>

<file path=customXml/itemProps194.xml><?xml version="1.0" encoding="utf-8"?>
<ds:datastoreItem xmlns:ds="http://schemas.openxmlformats.org/officeDocument/2006/customXml" ds:itemID="{A9ACE17F-425F-4B5E-B9C4-E836132251D2}">
  <ds:schemaRefs/>
</ds:datastoreItem>
</file>

<file path=customXml/itemProps195.xml><?xml version="1.0" encoding="utf-8"?>
<ds:datastoreItem xmlns:ds="http://schemas.openxmlformats.org/officeDocument/2006/customXml" ds:itemID="{22D0E4DF-7109-47DE-AB96-3907E9FF69EE}">
  <ds:schemaRefs/>
</ds:datastoreItem>
</file>

<file path=customXml/itemProps196.xml><?xml version="1.0" encoding="utf-8"?>
<ds:datastoreItem xmlns:ds="http://schemas.openxmlformats.org/officeDocument/2006/customXml" ds:itemID="{6B3AFDA1-CB71-4770-BF55-C7A8631E2BB0}">
  <ds:schemaRefs/>
</ds:datastoreItem>
</file>

<file path=customXml/itemProps197.xml><?xml version="1.0" encoding="utf-8"?>
<ds:datastoreItem xmlns:ds="http://schemas.openxmlformats.org/officeDocument/2006/customXml" ds:itemID="{744856F8-F357-40B2-926D-12BFB68A78B6}">
  <ds:schemaRefs/>
</ds:datastoreItem>
</file>

<file path=customXml/itemProps198.xml><?xml version="1.0" encoding="utf-8"?>
<ds:datastoreItem xmlns:ds="http://schemas.openxmlformats.org/officeDocument/2006/customXml" ds:itemID="{1E004365-497A-4570-9B20-830EFC99B460}">
  <ds:schemaRefs/>
</ds:datastoreItem>
</file>

<file path=customXml/itemProps199.xml><?xml version="1.0" encoding="utf-8"?>
<ds:datastoreItem xmlns:ds="http://schemas.openxmlformats.org/officeDocument/2006/customXml" ds:itemID="{AA0D1097-5278-4822-8E1B-1732F68A797B}">
  <ds:schemaRefs/>
</ds:datastoreItem>
</file>

<file path=customXml/itemProps2.xml><?xml version="1.0" encoding="utf-8"?>
<ds:datastoreItem xmlns:ds="http://schemas.openxmlformats.org/officeDocument/2006/customXml" ds:itemID="{6E53BD4A-9C00-4FD5-8C15-743CC31D3DD5}">
  <ds:schemaRefs/>
</ds:datastoreItem>
</file>

<file path=customXml/itemProps20.xml><?xml version="1.0" encoding="utf-8"?>
<ds:datastoreItem xmlns:ds="http://schemas.openxmlformats.org/officeDocument/2006/customXml" ds:itemID="{9EA6E170-76D2-40E9-A24E-1E4581F3A62D}">
  <ds:schemaRefs/>
</ds:datastoreItem>
</file>

<file path=customXml/itemProps200.xml><?xml version="1.0" encoding="utf-8"?>
<ds:datastoreItem xmlns:ds="http://schemas.openxmlformats.org/officeDocument/2006/customXml" ds:itemID="{6A4C35DA-66BC-40FE-9052-08BA88221BE9}">
  <ds:schemaRefs/>
</ds:datastoreItem>
</file>

<file path=customXml/itemProps201.xml><?xml version="1.0" encoding="utf-8"?>
<ds:datastoreItem xmlns:ds="http://schemas.openxmlformats.org/officeDocument/2006/customXml" ds:itemID="{95982115-4BE7-4C78-9041-A1C351B22A44}">
  <ds:schemaRefs/>
</ds:datastoreItem>
</file>

<file path=customXml/itemProps202.xml><?xml version="1.0" encoding="utf-8"?>
<ds:datastoreItem xmlns:ds="http://schemas.openxmlformats.org/officeDocument/2006/customXml" ds:itemID="{B0B56818-3548-4923-A5D1-DDA8F0231E09}">
  <ds:schemaRefs/>
</ds:datastoreItem>
</file>

<file path=customXml/itemProps203.xml><?xml version="1.0" encoding="utf-8"?>
<ds:datastoreItem xmlns:ds="http://schemas.openxmlformats.org/officeDocument/2006/customXml" ds:itemID="{27AA6A48-9D8C-4698-93CA-5CD6E6E5B96F}">
  <ds:schemaRefs/>
</ds:datastoreItem>
</file>

<file path=customXml/itemProps204.xml><?xml version="1.0" encoding="utf-8"?>
<ds:datastoreItem xmlns:ds="http://schemas.openxmlformats.org/officeDocument/2006/customXml" ds:itemID="{9A478CBC-F7B4-4699-A16E-56DC2EE7B8FB}">
  <ds:schemaRefs/>
</ds:datastoreItem>
</file>

<file path=customXml/itemProps205.xml><?xml version="1.0" encoding="utf-8"?>
<ds:datastoreItem xmlns:ds="http://schemas.openxmlformats.org/officeDocument/2006/customXml" ds:itemID="{72DC4125-EDE2-4FB4-9AF9-C1F113A5D8CF}">
  <ds:schemaRefs/>
</ds:datastoreItem>
</file>

<file path=customXml/itemProps21.xml><?xml version="1.0" encoding="utf-8"?>
<ds:datastoreItem xmlns:ds="http://schemas.openxmlformats.org/officeDocument/2006/customXml" ds:itemID="{8F399668-2017-4DEC-A85A-62DDBB0BC039}">
  <ds:schemaRefs/>
</ds:datastoreItem>
</file>

<file path=customXml/itemProps22.xml><?xml version="1.0" encoding="utf-8"?>
<ds:datastoreItem xmlns:ds="http://schemas.openxmlformats.org/officeDocument/2006/customXml" ds:itemID="{0BF4D23F-345E-4572-AA07-06D508D09DD5}">
  <ds:schemaRefs/>
</ds:datastoreItem>
</file>

<file path=customXml/itemProps23.xml><?xml version="1.0" encoding="utf-8"?>
<ds:datastoreItem xmlns:ds="http://schemas.openxmlformats.org/officeDocument/2006/customXml" ds:itemID="{79F48E9D-B103-41EE-8307-6E0F7707D062}">
  <ds:schemaRefs/>
</ds:datastoreItem>
</file>

<file path=customXml/itemProps24.xml><?xml version="1.0" encoding="utf-8"?>
<ds:datastoreItem xmlns:ds="http://schemas.openxmlformats.org/officeDocument/2006/customXml" ds:itemID="{22081C57-6257-402F-9274-2A88C8F92964}">
  <ds:schemaRefs/>
</ds:datastoreItem>
</file>

<file path=customXml/itemProps25.xml><?xml version="1.0" encoding="utf-8"?>
<ds:datastoreItem xmlns:ds="http://schemas.openxmlformats.org/officeDocument/2006/customXml" ds:itemID="{6A451351-6F62-4EDA-BC84-305144E423EF}">
  <ds:schemaRefs/>
</ds:datastoreItem>
</file>

<file path=customXml/itemProps26.xml><?xml version="1.0" encoding="utf-8"?>
<ds:datastoreItem xmlns:ds="http://schemas.openxmlformats.org/officeDocument/2006/customXml" ds:itemID="{89BBD004-B605-4F27-B647-F680D9B14D7F}">
  <ds:schemaRefs/>
</ds:datastoreItem>
</file>

<file path=customXml/itemProps27.xml><?xml version="1.0" encoding="utf-8"?>
<ds:datastoreItem xmlns:ds="http://schemas.openxmlformats.org/officeDocument/2006/customXml" ds:itemID="{5E66BB82-22B3-4069-9E87-2EE88D2A91B6}">
  <ds:schemaRefs/>
</ds:datastoreItem>
</file>

<file path=customXml/itemProps28.xml><?xml version="1.0" encoding="utf-8"?>
<ds:datastoreItem xmlns:ds="http://schemas.openxmlformats.org/officeDocument/2006/customXml" ds:itemID="{D17DA332-23CE-465D-BED9-CEF220CE4483}">
  <ds:schemaRefs/>
</ds:datastoreItem>
</file>

<file path=customXml/itemProps29.xml><?xml version="1.0" encoding="utf-8"?>
<ds:datastoreItem xmlns:ds="http://schemas.openxmlformats.org/officeDocument/2006/customXml" ds:itemID="{254160A1-1C54-46E5-B5CB-F93D000372F7}">
  <ds:schemaRefs/>
</ds:datastoreItem>
</file>

<file path=customXml/itemProps3.xml><?xml version="1.0" encoding="utf-8"?>
<ds:datastoreItem xmlns:ds="http://schemas.openxmlformats.org/officeDocument/2006/customXml" ds:itemID="{040C8222-3702-4701-BAA6-6864FAD7B394}">
  <ds:schemaRefs/>
</ds:datastoreItem>
</file>

<file path=customXml/itemProps30.xml><?xml version="1.0" encoding="utf-8"?>
<ds:datastoreItem xmlns:ds="http://schemas.openxmlformats.org/officeDocument/2006/customXml" ds:itemID="{AE44F715-2B39-4FF8-B406-3862EDE5DBA1}">
  <ds:schemaRefs/>
</ds:datastoreItem>
</file>

<file path=customXml/itemProps31.xml><?xml version="1.0" encoding="utf-8"?>
<ds:datastoreItem xmlns:ds="http://schemas.openxmlformats.org/officeDocument/2006/customXml" ds:itemID="{7865A526-482C-4952-8E54-704DEFD1875E}">
  <ds:schemaRefs/>
</ds:datastoreItem>
</file>

<file path=customXml/itemProps32.xml><?xml version="1.0" encoding="utf-8"?>
<ds:datastoreItem xmlns:ds="http://schemas.openxmlformats.org/officeDocument/2006/customXml" ds:itemID="{3CA17CD8-C7B6-4597-B450-72E8256D6266}">
  <ds:schemaRefs/>
</ds:datastoreItem>
</file>

<file path=customXml/itemProps33.xml><?xml version="1.0" encoding="utf-8"?>
<ds:datastoreItem xmlns:ds="http://schemas.openxmlformats.org/officeDocument/2006/customXml" ds:itemID="{C30F7718-2E9D-43F2-B2A1-C78B76390A8B}">
  <ds:schemaRefs/>
</ds:datastoreItem>
</file>

<file path=customXml/itemProps34.xml><?xml version="1.0" encoding="utf-8"?>
<ds:datastoreItem xmlns:ds="http://schemas.openxmlformats.org/officeDocument/2006/customXml" ds:itemID="{DBAEC8BB-410B-4E43-A2BE-7240A31B1BC2}">
  <ds:schemaRefs/>
</ds:datastoreItem>
</file>

<file path=customXml/itemProps35.xml><?xml version="1.0" encoding="utf-8"?>
<ds:datastoreItem xmlns:ds="http://schemas.openxmlformats.org/officeDocument/2006/customXml" ds:itemID="{69F52AA5-F3DF-47A3-A559-45679E6B3535}">
  <ds:schemaRefs/>
</ds:datastoreItem>
</file>

<file path=customXml/itemProps36.xml><?xml version="1.0" encoding="utf-8"?>
<ds:datastoreItem xmlns:ds="http://schemas.openxmlformats.org/officeDocument/2006/customXml" ds:itemID="{BDFA2810-DFE4-46D2-8EBF-E02AF768144C}">
  <ds:schemaRefs/>
</ds:datastoreItem>
</file>

<file path=customXml/itemProps37.xml><?xml version="1.0" encoding="utf-8"?>
<ds:datastoreItem xmlns:ds="http://schemas.openxmlformats.org/officeDocument/2006/customXml" ds:itemID="{7034F244-01F0-4FD7-B061-55D6C8DCDAFE}">
  <ds:schemaRefs/>
</ds:datastoreItem>
</file>

<file path=customXml/itemProps38.xml><?xml version="1.0" encoding="utf-8"?>
<ds:datastoreItem xmlns:ds="http://schemas.openxmlformats.org/officeDocument/2006/customXml" ds:itemID="{310115C4-AEFE-4DBA-BDBC-FBFC241EE233}">
  <ds:schemaRefs/>
</ds:datastoreItem>
</file>

<file path=customXml/itemProps39.xml><?xml version="1.0" encoding="utf-8"?>
<ds:datastoreItem xmlns:ds="http://schemas.openxmlformats.org/officeDocument/2006/customXml" ds:itemID="{DE83E7E5-E04C-4F97-A133-86842E61BA8E}">
  <ds:schemaRefs/>
</ds:datastoreItem>
</file>

<file path=customXml/itemProps4.xml><?xml version="1.0" encoding="utf-8"?>
<ds:datastoreItem xmlns:ds="http://schemas.openxmlformats.org/officeDocument/2006/customXml" ds:itemID="{73563525-84AE-4B64-8801-967039514A6C}">
  <ds:schemaRefs/>
</ds:datastoreItem>
</file>

<file path=customXml/itemProps40.xml><?xml version="1.0" encoding="utf-8"?>
<ds:datastoreItem xmlns:ds="http://schemas.openxmlformats.org/officeDocument/2006/customXml" ds:itemID="{FF63AFF3-18CD-4A27-B97D-7DE45E82AA08}">
  <ds:schemaRefs/>
</ds:datastoreItem>
</file>

<file path=customXml/itemProps41.xml><?xml version="1.0" encoding="utf-8"?>
<ds:datastoreItem xmlns:ds="http://schemas.openxmlformats.org/officeDocument/2006/customXml" ds:itemID="{8A3E22C1-C9B2-44B6-B25D-1FE00D1B3EBD}">
  <ds:schemaRefs/>
</ds:datastoreItem>
</file>

<file path=customXml/itemProps42.xml><?xml version="1.0" encoding="utf-8"?>
<ds:datastoreItem xmlns:ds="http://schemas.openxmlformats.org/officeDocument/2006/customXml" ds:itemID="{FE653EEF-B35A-4B73-85CD-AA2A6F3587EB}">
  <ds:schemaRefs/>
</ds:datastoreItem>
</file>

<file path=customXml/itemProps43.xml><?xml version="1.0" encoding="utf-8"?>
<ds:datastoreItem xmlns:ds="http://schemas.openxmlformats.org/officeDocument/2006/customXml" ds:itemID="{75D661E8-0ABD-4DD5-BC96-329B7C39A871}">
  <ds:schemaRefs/>
</ds:datastoreItem>
</file>

<file path=customXml/itemProps44.xml><?xml version="1.0" encoding="utf-8"?>
<ds:datastoreItem xmlns:ds="http://schemas.openxmlformats.org/officeDocument/2006/customXml" ds:itemID="{445010A7-31BD-4DC8-8267-E84050B12FB3}">
  <ds:schemaRefs/>
</ds:datastoreItem>
</file>

<file path=customXml/itemProps45.xml><?xml version="1.0" encoding="utf-8"?>
<ds:datastoreItem xmlns:ds="http://schemas.openxmlformats.org/officeDocument/2006/customXml" ds:itemID="{980A3A93-DEE5-4D35-BEB1-282A9A089A48}">
  <ds:schemaRefs/>
</ds:datastoreItem>
</file>

<file path=customXml/itemProps46.xml><?xml version="1.0" encoding="utf-8"?>
<ds:datastoreItem xmlns:ds="http://schemas.openxmlformats.org/officeDocument/2006/customXml" ds:itemID="{7981CF1B-F779-43F9-9E40-5C01A0D2C028}">
  <ds:schemaRefs/>
</ds:datastoreItem>
</file>

<file path=customXml/itemProps47.xml><?xml version="1.0" encoding="utf-8"?>
<ds:datastoreItem xmlns:ds="http://schemas.openxmlformats.org/officeDocument/2006/customXml" ds:itemID="{9F2E010B-A668-4EBD-A3D7-525787FCC1E1}">
  <ds:schemaRefs/>
</ds:datastoreItem>
</file>

<file path=customXml/itemProps48.xml><?xml version="1.0" encoding="utf-8"?>
<ds:datastoreItem xmlns:ds="http://schemas.openxmlformats.org/officeDocument/2006/customXml" ds:itemID="{92DF6A0E-1EC5-46DD-AB64-68BA88E44356}">
  <ds:schemaRefs/>
</ds:datastoreItem>
</file>

<file path=customXml/itemProps49.xml><?xml version="1.0" encoding="utf-8"?>
<ds:datastoreItem xmlns:ds="http://schemas.openxmlformats.org/officeDocument/2006/customXml" ds:itemID="{50419680-D841-45F0-AA02-26D6037E3685}">
  <ds:schemaRefs/>
</ds:datastoreItem>
</file>

<file path=customXml/itemProps5.xml><?xml version="1.0" encoding="utf-8"?>
<ds:datastoreItem xmlns:ds="http://schemas.openxmlformats.org/officeDocument/2006/customXml" ds:itemID="{E7896FD8-3221-414D-A40D-6EB5783031B9}">
  <ds:schemaRefs/>
</ds:datastoreItem>
</file>

<file path=customXml/itemProps50.xml><?xml version="1.0" encoding="utf-8"?>
<ds:datastoreItem xmlns:ds="http://schemas.openxmlformats.org/officeDocument/2006/customXml" ds:itemID="{5C9C1FAF-7199-4B1D-904B-84495FADF30F}">
  <ds:schemaRefs/>
</ds:datastoreItem>
</file>

<file path=customXml/itemProps51.xml><?xml version="1.0" encoding="utf-8"?>
<ds:datastoreItem xmlns:ds="http://schemas.openxmlformats.org/officeDocument/2006/customXml" ds:itemID="{75B4DEFE-E4A0-4DFA-9EAD-EDC9AA00A3EF}">
  <ds:schemaRefs/>
</ds:datastoreItem>
</file>

<file path=customXml/itemProps52.xml><?xml version="1.0" encoding="utf-8"?>
<ds:datastoreItem xmlns:ds="http://schemas.openxmlformats.org/officeDocument/2006/customXml" ds:itemID="{8F825C04-F188-49F2-AAE2-58047C9C10F4}">
  <ds:schemaRefs/>
</ds:datastoreItem>
</file>

<file path=customXml/itemProps53.xml><?xml version="1.0" encoding="utf-8"?>
<ds:datastoreItem xmlns:ds="http://schemas.openxmlformats.org/officeDocument/2006/customXml" ds:itemID="{026D9743-7C4B-4F7C-9C83-88E51C42E5F7}">
  <ds:schemaRefs/>
</ds:datastoreItem>
</file>

<file path=customXml/itemProps54.xml><?xml version="1.0" encoding="utf-8"?>
<ds:datastoreItem xmlns:ds="http://schemas.openxmlformats.org/officeDocument/2006/customXml" ds:itemID="{F637DB2C-4DF5-462D-BBF1-50E363BA98B1}">
  <ds:schemaRefs/>
</ds:datastoreItem>
</file>

<file path=customXml/itemProps55.xml><?xml version="1.0" encoding="utf-8"?>
<ds:datastoreItem xmlns:ds="http://schemas.openxmlformats.org/officeDocument/2006/customXml" ds:itemID="{EDD218B1-8D2F-4639-9272-DE0339A78DC8}">
  <ds:schemaRefs/>
</ds:datastoreItem>
</file>

<file path=customXml/itemProps56.xml><?xml version="1.0" encoding="utf-8"?>
<ds:datastoreItem xmlns:ds="http://schemas.openxmlformats.org/officeDocument/2006/customXml" ds:itemID="{5071CBF8-2C5E-41EF-B2FB-FF2361606E90}">
  <ds:schemaRefs/>
</ds:datastoreItem>
</file>

<file path=customXml/itemProps57.xml><?xml version="1.0" encoding="utf-8"?>
<ds:datastoreItem xmlns:ds="http://schemas.openxmlformats.org/officeDocument/2006/customXml" ds:itemID="{9AC903CD-1ADA-4440-8878-505FC2BCFBA0}">
  <ds:schemaRefs/>
</ds:datastoreItem>
</file>

<file path=customXml/itemProps58.xml><?xml version="1.0" encoding="utf-8"?>
<ds:datastoreItem xmlns:ds="http://schemas.openxmlformats.org/officeDocument/2006/customXml" ds:itemID="{7ADEFB28-6C58-4D47-A61E-0B73B7CE0B5C}">
  <ds:schemaRefs/>
</ds:datastoreItem>
</file>

<file path=customXml/itemProps59.xml><?xml version="1.0" encoding="utf-8"?>
<ds:datastoreItem xmlns:ds="http://schemas.openxmlformats.org/officeDocument/2006/customXml" ds:itemID="{34A824F8-6C7D-454C-B28D-FD8915A93816}">
  <ds:schemaRefs/>
</ds:datastoreItem>
</file>

<file path=customXml/itemProps6.xml><?xml version="1.0" encoding="utf-8"?>
<ds:datastoreItem xmlns:ds="http://schemas.openxmlformats.org/officeDocument/2006/customXml" ds:itemID="{B780FF5F-AF5E-435F-8EE2-C2D264BD4871}">
  <ds:schemaRefs/>
</ds:datastoreItem>
</file>

<file path=customXml/itemProps60.xml><?xml version="1.0" encoding="utf-8"?>
<ds:datastoreItem xmlns:ds="http://schemas.openxmlformats.org/officeDocument/2006/customXml" ds:itemID="{1CC9DF0D-6C93-42BF-9767-DA312B592306}">
  <ds:schemaRefs/>
</ds:datastoreItem>
</file>

<file path=customXml/itemProps61.xml><?xml version="1.0" encoding="utf-8"?>
<ds:datastoreItem xmlns:ds="http://schemas.openxmlformats.org/officeDocument/2006/customXml" ds:itemID="{13730830-970C-45C0-BCEE-576D81E4ECBF}">
  <ds:schemaRefs/>
</ds:datastoreItem>
</file>

<file path=customXml/itemProps62.xml><?xml version="1.0" encoding="utf-8"?>
<ds:datastoreItem xmlns:ds="http://schemas.openxmlformats.org/officeDocument/2006/customXml" ds:itemID="{272DD82B-948D-4493-B011-65931BBEF21D}">
  <ds:schemaRefs/>
</ds:datastoreItem>
</file>

<file path=customXml/itemProps63.xml><?xml version="1.0" encoding="utf-8"?>
<ds:datastoreItem xmlns:ds="http://schemas.openxmlformats.org/officeDocument/2006/customXml" ds:itemID="{6DFFFF26-FE26-40A8-A7EF-4252FBB68B37}">
  <ds:schemaRefs/>
</ds:datastoreItem>
</file>

<file path=customXml/itemProps64.xml><?xml version="1.0" encoding="utf-8"?>
<ds:datastoreItem xmlns:ds="http://schemas.openxmlformats.org/officeDocument/2006/customXml" ds:itemID="{F812F777-09A0-4150-BB2C-2E75D2F4E302}">
  <ds:schemaRefs/>
</ds:datastoreItem>
</file>

<file path=customXml/itemProps65.xml><?xml version="1.0" encoding="utf-8"?>
<ds:datastoreItem xmlns:ds="http://schemas.openxmlformats.org/officeDocument/2006/customXml" ds:itemID="{BAB38F54-E043-49A4-A853-8D79D1D9282C}">
  <ds:schemaRefs/>
</ds:datastoreItem>
</file>

<file path=customXml/itemProps66.xml><?xml version="1.0" encoding="utf-8"?>
<ds:datastoreItem xmlns:ds="http://schemas.openxmlformats.org/officeDocument/2006/customXml" ds:itemID="{B7B9FA6A-232E-4B17-84CB-D32CC979CCE1}">
  <ds:schemaRefs/>
</ds:datastoreItem>
</file>

<file path=customXml/itemProps67.xml><?xml version="1.0" encoding="utf-8"?>
<ds:datastoreItem xmlns:ds="http://schemas.openxmlformats.org/officeDocument/2006/customXml" ds:itemID="{05DCC384-1A27-49F6-A222-3CD640D94545}">
  <ds:schemaRefs/>
</ds:datastoreItem>
</file>

<file path=customXml/itemProps68.xml><?xml version="1.0" encoding="utf-8"?>
<ds:datastoreItem xmlns:ds="http://schemas.openxmlformats.org/officeDocument/2006/customXml" ds:itemID="{4C557CD3-37F7-4181-9855-A7246AFE3F90}">
  <ds:schemaRefs/>
</ds:datastoreItem>
</file>

<file path=customXml/itemProps69.xml><?xml version="1.0" encoding="utf-8"?>
<ds:datastoreItem xmlns:ds="http://schemas.openxmlformats.org/officeDocument/2006/customXml" ds:itemID="{A82970D2-7AE3-4A42-89DE-63517CBA6FCB}">
  <ds:schemaRefs/>
</ds:datastoreItem>
</file>

<file path=customXml/itemProps7.xml><?xml version="1.0" encoding="utf-8"?>
<ds:datastoreItem xmlns:ds="http://schemas.openxmlformats.org/officeDocument/2006/customXml" ds:itemID="{B22F0172-D517-4139-ADE3-0696119F7FE8}">
  <ds:schemaRefs/>
</ds:datastoreItem>
</file>

<file path=customXml/itemProps70.xml><?xml version="1.0" encoding="utf-8"?>
<ds:datastoreItem xmlns:ds="http://schemas.openxmlformats.org/officeDocument/2006/customXml" ds:itemID="{41CB3712-A29A-4B9D-B82D-390CA2850798}">
  <ds:schemaRefs/>
</ds:datastoreItem>
</file>

<file path=customXml/itemProps71.xml><?xml version="1.0" encoding="utf-8"?>
<ds:datastoreItem xmlns:ds="http://schemas.openxmlformats.org/officeDocument/2006/customXml" ds:itemID="{AC7F1BD9-EFAA-4F81-87D1-15AF80A43A39}">
  <ds:schemaRefs/>
</ds:datastoreItem>
</file>

<file path=customXml/itemProps72.xml><?xml version="1.0" encoding="utf-8"?>
<ds:datastoreItem xmlns:ds="http://schemas.openxmlformats.org/officeDocument/2006/customXml" ds:itemID="{6897BA6E-3B0D-44B5-B1C1-BF2819D6A60F}">
  <ds:schemaRefs/>
</ds:datastoreItem>
</file>

<file path=customXml/itemProps73.xml><?xml version="1.0" encoding="utf-8"?>
<ds:datastoreItem xmlns:ds="http://schemas.openxmlformats.org/officeDocument/2006/customXml" ds:itemID="{98F8220A-BF0B-4152-922A-DE59E2C5F446}">
  <ds:schemaRefs/>
</ds:datastoreItem>
</file>

<file path=customXml/itemProps74.xml><?xml version="1.0" encoding="utf-8"?>
<ds:datastoreItem xmlns:ds="http://schemas.openxmlformats.org/officeDocument/2006/customXml" ds:itemID="{55E20040-7405-4597-81D9-F2F7C47B7C10}">
  <ds:schemaRefs/>
</ds:datastoreItem>
</file>

<file path=customXml/itemProps75.xml><?xml version="1.0" encoding="utf-8"?>
<ds:datastoreItem xmlns:ds="http://schemas.openxmlformats.org/officeDocument/2006/customXml" ds:itemID="{E945E45E-8C88-4C07-8C8D-6B52B6F3EEC6}">
  <ds:schemaRefs/>
</ds:datastoreItem>
</file>

<file path=customXml/itemProps76.xml><?xml version="1.0" encoding="utf-8"?>
<ds:datastoreItem xmlns:ds="http://schemas.openxmlformats.org/officeDocument/2006/customXml" ds:itemID="{BC3F07EF-C877-4C16-941D-01A34F98E546}">
  <ds:schemaRefs/>
</ds:datastoreItem>
</file>

<file path=customXml/itemProps77.xml><?xml version="1.0" encoding="utf-8"?>
<ds:datastoreItem xmlns:ds="http://schemas.openxmlformats.org/officeDocument/2006/customXml" ds:itemID="{4643ADF3-7D3C-40DB-970F-EC3A53EEEBED}">
  <ds:schemaRefs/>
</ds:datastoreItem>
</file>

<file path=customXml/itemProps78.xml><?xml version="1.0" encoding="utf-8"?>
<ds:datastoreItem xmlns:ds="http://schemas.openxmlformats.org/officeDocument/2006/customXml" ds:itemID="{5B300E88-F070-4E21-A2E6-9FE45D41FB79}">
  <ds:schemaRefs/>
</ds:datastoreItem>
</file>

<file path=customXml/itemProps79.xml><?xml version="1.0" encoding="utf-8"?>
<ds:datastoreItem xmlns:ds="http://schemas.openxmlformats.org/officeDocument/2006/customXml" ds:itemID="{AD68AC8C-2C20-492D-B6F7-68562EAD6F16}">
  <ds:schemaRefs/>
</ds:datastoreItem>
</file>

<file path=customXml/itemProps8.xml><?xml version="1.0" encoding="utf-8"?>
<ds:datastoreItem xmlns:ds="http://schemas.openxmlformats.org/officeDocument/2006/customXml" ds:itemID="{30AAA37D-599A-45C4-8824-C3B1A8749D57}">
  <ds:schemaRefs/>
</ds:datastoreItem>
</file>

<file path=customXml/itemProps80.xml><?xml version="1.0" encoding="utf-8"?>
<ds:datastoreItem xmlns:ds="http://schemas.openxmlformats.org/officeDocument/2006/customXml" ds:itemID="{D1664014-FFEF-4947-ACAB-649A2BFEBDE5}">
  <ds:schemaRefs/>
</ds:datastoreItem>
</file>

<file path=customXml/itemProps81.xml><?xml version="1.0" encoding="utf-8"?>
<ds:datastoreItem xmlns:ds="http://schemas.openxmlformats.org/officeDocument/2006/customXml" ds:itemID="{5576DF99-FDC1-4E3E-960E-68FE0AD16E73}">
  <ds:schemaRefs/>
</ds:datastoreItem>
</file>

<file path=customXml/itemProps82.xml><?xml version="1.0" encoding="utf-8"?>
<ds:datastoreItem xmlns:ds="http://schemas.openxmlformats.org/officeDocument/2006/customXml" ds:itemID="{2AF55FAB-28E8-4704-9E7B-92B1161D2BB8}">
  <ds:schemaRefs/>
</ds:datastoreItem>
</file>

<file path=customXml/itemProps83.xml><?xml version="1.0" encoding="utf-8"?>
<ds:datastoreItem xmlns:ds="http://schemas.openxmlformats.org/officeDocument/2006/customXml" ds:itemID="{3A910CA9-2B75-446B-ACAB-2FD4FB7AD44B}">
  <ds:schemaRefs/>
</ds:datastoreItem>
</file>

<file path=customXml/itemProps84.xml><?xml version="1.0" encoding="utf-8"?>
<ds:datastoreItem xmlns:ds="http://schemas.openxmlformats.org/officeDocument/2006/customXml" ds:itemID="{39A32028-FC77-4310-8B94-8D375A8DEB0E}">
  <ds:schemaRefs/>
</ds:datastoreItem>
</file>

<file path=customXml/itemProps85.xml><?xml version="1.0" encoding="utf-8"?>
<ds:datastoreItem xmlns:ds="http://schemas.openxmlformats.org/officeDocument/2006/customXml" ds:itemID="{F471D4BC-B3A1-4D09-A8AE-6A1FAAAE45D3}">
  <ds:schemaRefs/>
</ds:datastoreItem>
</file>

<file path=customXml/itemProps86.xml><?xml version="1.0" encoding="utf-8"?>
<ds:datastoreItem xmlns:ds="http://schemas.openxmlformats.org/officeDocument/2006/customXml" ds:itemID="{EB2C1461-F046-4C23-B3F6-2E50E0159FB7}">
  <ds:schemaRefs/>
</ds:datastoreItem>
</file>

<file path=customXml/itemProps87.xml><?xml version="1.0" encoding="utf-8"?>
<ds:datastoreItem xmlns:ds="http://schemas.openxmlformats.org/officeDocument/2006/customXml" ds:itemID="{9BEF2E26-7548-44F1-805D-F16F1965D249}">
  <ds:schemaRefs/>
</ds:datastoreItem>
</file>

<file path=customXml/itemProps88.xml><?xml version="1.0" encoding="utf-8"?>
<ds:datastoreItem xmlns:ds="http://schemas.openxmlformats.org/officeDocument/2006/customXml" ds:itemID="{F694F0E8-455F-417D-9A24-46DB5FBF7347}">
  <ds:schemaRefs/>
</ds:datastoreItem>
</file>

<file path=customXml/itemProps89.xml><?xml version="1.0" encoding="utf-8"?>
<ds:datastoreItem xmlns:ds="http://schemas.openxmlformats.org/officeDocument/2006/customXml" ds:itemID="{C57D6CA2-25CB-4B8D-BC8F-214A697489EC}">
  <ds:schemaRefs/>
</ds:datastoreItem>
</file>

<file path=customXml/itemProps9.xml><?xml version="1.0" encoding="utf-8"?>
<ds:datastoreItem xmlns:ds="http://schemas.openxmlformats.org/officeDocument/2006/customXml" ds:itemID="{524533C3-870F-453C-BD8A-38ABF7A032F9}">
  <ds:schemaRefs/>
</ds:datastoreItem>
</file>

<file path=customXml/itemProps90.xml><?xml version="1.0" encoding="utf-8"?>
<ds:datastoreItem xmlns:ds="http://schemas.openxmlformats.org/officeDocument/2006/customXml" ds:itemID="{A652252A-0CDB-48E6-8ECE-2AB4FEB2C542}">
  <ds:schemaRefs/>
</ds:datastoreItem>
</file>

<file path=customXml/itemProps91.xml><?xml version="1.0" encoding="utf-8"?>
<ds:datastoreItem xmlns:ds="http://schemas.openxmlformats.org/officeDocument/2006/customXml" ds:itemID="{FC330A91-5568-484A-884F-58F283ED5E20}">
  <ds:schemaRefs/>
</ds:datastoreItem>
</file>

<file path=customXml/itemProps92.xml><?xml version="1.0" encoding="utf-8"?>
<ds:datastoreItem xmlns:ds="http://schemas.openxmlformats.org/officeDocument/2006/customXml" ds:itemID="{FCC6BC11-2BA3-4B0C-961D-825678158640}">
  <ds:schemaRefs/>
</ds:datastoreItem>
</file>

<file path=customXml/itemProps93.xml><?xml version="1.0" encoding="utf-8"?>
<ds:datastoreItem xmlns:ds="http://schemas.openxmlformats.org/officeDocument/2006/customXml" ds:itemID="{9D871B5A-845C-42F6-913B-3A4EE0D898F8}">
  <ds:schemaRefs/>
</ds:datastoreItem>
</file>

<file path=customXml/itemProps94.xml><?xml version="1.0" encoding="utf-8"?>
<ds:datastoreItem xmlns:ds="http://schemas.openxmlformats.org/officeDocument/2006/customXml" ds:itemID="{40A283FA-7947-4233-85C3-C2CE548223CA}">
  <ds:schemaRefs/>
</ds:datastoreItem>
</file>

<file path=customXml/itemProps95.xml><?xml version="1.0" encoding="utf-8"?>
<ds:datastoreItem xmlns:ds="http://schemas.openxmlformats.org/officeDocument/2006/customXml" ds:itemID="{29127C31-6656-48BE-8BEB-0E43D3DE9914}">
  <ds:schemaRefs/>
</ds:datastoreItem>
</file>

<file path=customXml/itemProps96.xml><?xml version="1.0" encoding="utf-8"?>
<ds:datastoreItem xmlns:ds="http://schemas.openxmlformats.org/officeDocument/2006/customXml" ds:itemID="{80E30E05-AB46-4B58-95AF-10A310129752}">
  <ds:schemaRefs/>
</ds:datastoreItem>
</file>

<file path=customXml/itemProps97.xml><?xml version="1.0" encoding="utf-8"?>
<ds:datastoreItem xmlns:ds="http://schemas.openxmlformats.org/officeDocument/2006/customXml" ds:itemID="{C95D6A48-F0F6-4D73-9F4F-A78B073E76EE}">
  <ds:schemaRefs/>
</ds:datastoreItem>
</file>

<file path=customXml/itemProps98.xml><?xml version="1.0" encoding="utf-8"?>
<ds:datastoreItem xmlns:ds="http://schemas.openxmlformats.org/officeDocument/2006/customXml" ds:itemID="{72E949E7-016A-4ACF-AF1B-7F47070C0A3B}">
  <ds:schemaRefs/>
</ds:datastoreItem>
</file>

<file path=customXml/itemProps99.xml><?xml version="1.0" encoding="utf-8"?>
<ds:datastoreItem xmlns:ds="http://schemas.openxmlformats.org/officeDocument/2006/customXml" ds:itemID="{E4B4DD53-EA1D-44B4-A3FD-8D3D2CC40FB7}">
  <ds:schemaRefs/>
</ds:datastoreItem>
</file>

<file path=docProps/app.xml><?xml version="1.0" encoding="utf-8"?>
<Properties xmlns="http://schemas.openxmlformats.org/officeDocument/2006/extended-properties" xmlns:vt="http://schemas.openxmlformats.org/officeDocument/2006/docPropsVTypes">
  <Template>主题1</Template>
  <TotalTime>45</TotalTime>
  <Words>6865</Words>
  <PresentationFormat>自定义</PresentationFormat>
  <Paragraphs>1279</Paragraphs>
  <Slides>204</Slides>
  <Notes>203</Notes>
  <HiddenSlides>0</HiddenSlides>
  <MMClips>0</MMClips>
  <ScaleCrop>false</ScaleCrop>
  <HeadingPairs>
    <vt:vector size="4" baseType="variant">
      <vt:variant>
        <vt:lpstr>主题</vt:lpstr>
      </vt:variant>
      <vt:variant>
        <vt:i4>1</vt:i4>
      </vt:variant>
      <vt:variant>
        <vt:lpstr>幻灯片标题</vt:lpstr>
      </vt:variant>
      <vt:variant>
        <vt:i4>204</vt:i4>
      </vt:variant>
    </vt:vector>
  </HeadingPairs>
  <TitlesOfParts>
    <vt:vector size="205" baseType="lpstr">
      <vt:lpstr>主题1</vt:lpstr>
      <vt:lpstr>高考语文 (课标Ⅲ专用)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226</cp:revision>
  <dcterms:modified xsi:type="dcterms:W3CDTF">2019-03-06T08:32:22Z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