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307" r:id="rId4"/>
    <p:sldId id="297" r:id="rId5"/>
    <p:sldId id="298" r:id="rId6"/>
    <p:sldId id="299" r:id="rId7"/>
    <p:sldId id="270" r:id="rId8"/>
    <p:sldId id="283" r:id="rId9"/>
    <p:sldId id="294" r:id="rId10"/>
    <p:sldId id="30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拓展延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拓展延伸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课堂小结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法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学法总结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我会认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会</a:t>
            </a:r>
            <a:r>
              <a:rPr lang="zh-CN" altLang="en-US" sz="2400" b="1" dirty="0">
                <a:solidFill>
                  <a:srgbClr val="8A5EBA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认</a:t>
            </a:r>
            <a:endParaRPr lang="zh-CN" altLang="en-US" sz="2400" b="1" dirty="0">
              <a:solidFill>
                <a:srgbClr val="8A5EBA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我会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857224" y="609881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8A5EBA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词语解释</a:t>
            </a:r>
            <a:endParaRPr lang="zh-CN" altLang="en-US" sz="2400" b="1" dirty="0">
              <a:solidFill>
                <a:srgbClr val="8A5EBA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第几课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3918756" y="548680"/>
            <a:ext cx="1522512" cy="56207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anose="03000509000000000000" pitchFamily="65" charset="-122"/>
                <a:ea typeface="方正黑体简体" panose="03000509000000000000" pitchFamily="65" charset="-122"/>
                <a:cs typeface="+mj-cs"/>
              </a:defRPr>
            </a:lvl1pPr>
          </a:lstStyle>
          <a:p>
            <a:r>
              <a:rPr lang="zh-CN" altLang="en-US" dirty="0" smtClean="0"/>
              <a:t>第几课时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作者简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作者简介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学习目标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课文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课文导入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读要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自读要求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读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课堂检测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初读感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初读感知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品词析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品词析句</a:t>
            </a:r>
            <a:endParaRPr lang="zh-CN" altLang="en-US" sz="2400" b="1" dirty="0">
              <a:solidFill>
                <a:srgbClr val="607696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3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983417"/>
            <a:ext cx="9144000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dirty="0">
                <a:solidFill>
                  <a:srgbClr val="FF0000"/>
                </a:solidFill>
                <a:latin typeface="汉仪长美黑简" pitchFamily="49" charset="-122"/>
                <a:ea typeface="汉仪长美黑简" pitchFamily="49" charset="-122"/>
                <a:sym typeface="+mn-ea"/>
              </a:rPr>
              <a:t>漫画的启示</a:t>
            </a:r>
            <a:endParaRPr lang="en-US" altLang="zh-CN" sz="8000" dirty="0">
              <a:solidFill>
                <a:srgbClr val="FF0000"/>
              </a:solidFill>
              <a:latin typeface="汉仪长美黑简" pitchFamily="49" charset="-122"/>
              <a:ea typeface="汉仪长美黑简" pitchFamily="49" charset="-122"/>
              <a:sym typeface="+mn-ea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2765965" y="645711"/>
            <a:ext cx="3612070" cy="1055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dirty="0" smtClean="0">
                <a:solidFill>
                  <a:srgbClr val="FF0000"/>
                </a:solidFill>
                <a:latin typeface="汉仪长美黑简" pitchFamily="49" charset="-122"/>
                <a:ea typeface="汉仪长美黑简" pitchFamily="49" charset="-122"/>
              </a:rPr>
              <a:t>习作</a:t>
            </a:r>
            <a:endParaRPr lang="zh-CN" altLang="en-US" sz="5400" dirty="0">
              <a:solidFill>
                <a:srgbClr val="FF0000"/>
              </a:solidFill>
              <a:latin typeface="汉仪长美黑简" pitchFamily="49" charset="-122"/>
              <a:ea typeface="汉仪长美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913765" y="402273"/>
            <a:ext cx="7316788" cy="2491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漫画是一种具有强烈的讽刺性或幽默性的绘画，它以简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练</a:t>
            </a:r>
            <a:r>
              <a:rPr lang="en-US" altLang="zh-CN"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的手法直接表露事物本质和特征，给人们带来欢笑或启示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今天</a:t>
            </a:r>
            <a:r>
              <a:rPr lang="en-US" altLang="zh-CN" sz="24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我们就来观察漫画，描述漫画，并从中获得启示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86815" y="3324225"/>
            <a:ext cx="7089140" cy="2072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286375" y="2764790"/>
            <a:ext cx="28155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</a:rPr>
              <a:t>成绩的高低</a:t>
            </a:r>
            <a:endParaRPr lang="zh-CN" altLang="zh-CN" sz="40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1870" y="795020"/>
            <a:ext cx="392620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064000" y="5037455"/>
            <a:ext cx="14103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</a:rPr>
              <a:t>回报</a:t>
            </a:r>
            <a:endParaRPr lang="zh-CN" altLang="en-US" sz="40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59205" y="1143000"/>
            <a:ext cx="7019925" cy="368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305935" y="5116195"/>
            <a:ext cx="14351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+mn-ea"/>
                <a:sym typeface="+mn-ea"/>
              </a:rPr>
              <a:t>教育</a:t>
            </a:r>
            <a:endParaRPr lang="zh-CN" altLang="en-US" sz="4000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38885" y="765810"/>
            <a:ext cx="6666865" cy="4156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93725" y="675640"/>
            <a:ext cx="1867535" cy="5619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习作指导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5205" y="1338580"/>
            <a:ext cx="713422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1. 首先选择一幅漫画进行细致地观察，看看图中画了些什么。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 2. 通过观察，结合漫画的题目或图中的文字，思考漫画的意义，并从中获得启示。  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 3. 写作时，先介绍漫画的内容，再写从中受到的启示。</a:t>
            </a:r>
            <a:endParaRPr lang="zh-CN" altLang="en-US" sz="28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4. 写启示时，要联系生活实际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593725" y="675640"/>
            <a:ext cx="1867535" cy="5619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习作例文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1926" y="1556792"/>
            <a:ext cx="794925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漫</a:t>
            </a:r>
            <a:r>
              <a:rPr lang="zh-CN" altLang="en-US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画的启示</a:t>
            </a:r>
            <a:endParaRPr lang="en-US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 今天，我看了一幅漫画，我深受启迪。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 这幅漫画主要讲述了：在草坪上，有一块木牌，上面写着“小草怕疼，请不要从它身上踩过去。”可是有些人却视而不见，还专门踩草坪。第二天，木牌上的标语变成了“小心地雷。”大家都不敢踩草坪了，都绕道而行。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看了这幅漫画，我感到很愤怒，为什么人们第一次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79780" y="594995"/>
            <a:ext cx="758507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看到“小草怕疼，请不要从它身上踩过去。”这块标语没有走草坪旁边。而第二次标语变成“小心地雷”时，就会绕道而行。小草也是生命，人们那么爱自己的生命，为什么只为了一点点的方便，就去伤害一条生命呢？何况踩草坪是一种不文明的行为，只要迈出一小步，就能拯救一条生命。在我们的生活中有许多人都会做不文明的行为，比如：把垃圾倒在河里，污染河水；乱扔垃圾；随意吐痰；讲脏话……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这幅漫画，令我感慨万千。为什么人们那样懒惰，只要走一小步，绕道而行，就能让小草不疼，却专门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79780" y="594995"/>
            <a:ext cx="770509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踩草坪，把小草踩疼。在踩草坪的同时，为什么他们不想一想如果有人在他们身上踩来踩去，他们难道不疼吗？这引起了我的深思，我想最关键的是人们缺乏保护环境的意识。美好的环境是需要大家来创造的，只凭几个人是不能做到的，大家应该一起行动起来，从自己的一点一滴做起，这样才能创造出美好的世界！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   文明只是一小步，或许这一小步，能让小草不“疼”；文明只是一小步，或许这一小步，能减少垃圾；文明只是一小步，或许这一小步，能让世界变得更加美好……         </a:t>
            </a:r>
            <a:endParaRPr lang="zh-CN" altLang="en-US" sz="2400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WPS 演示</Application>
  <PresentationFormat>全屏显示(4:3)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方正大黑简体</vt:lpstr>
      <vt:lpstr>方正黑体简体</vt:lpstr>
      <vt:lpstr>微软雅黑</vt:lpstr>
      <vt:lpstr>汉仪长美黑简</vt:lpstr>
      <vt:lpstr>黑体</vt:lpstr>
      <vt:lpstr>楷体</vt:lpstr>
      <vt:lpstr>Arial</vt:lpstr>
      <vt:lpstr>Arial Unicode MS</vt:lpstr>
      <vt:lpstr>Calibri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25</cp:revision>
  <dcterms:created xsi:type="dcterms:W3CDTF">2018-12-18T08:38:00Z</dcterms:created>
  <dcterms:modified xsi:type="dcterms:W3CDTF">2022-06-04T00:25:19Z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