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69.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55.xml" ContentType="application/vnd.openxmlformats-officedocument.presentationml.slide+xml"/>
  <Override PartName="/ppt/theme/theme2.xml" ContentType="application/vnd.openxmlformats-officedocument.them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188.xml" ContentType="application/vnd.openxmlformats-officedocument.presentationml.slide+xml"/>
  <Override PartName="/ppt/notesSlides/notesSlide13.xml" ContentType="application/vnd.openxmlformats-officedocument.presentationml.notesSlide+xml"/>
  <Override PartName="/ppt/slides/slide119.xml" ContentType="application/vnd.openxmlformats-officedocument.presentationml.slide+xml"/>
  <Override PartName="/ppt/slides/slide148.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ppt/slides/slide191.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s/slide180.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s/slide196.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192.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Default Extension="docx" ContentType="application/vnd.openxmlformats-officedocument.wordprocessingml.document"/>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docProps/custom.xml" ContentType="application/vnd.openxmlformats-officedocument.custom-properties+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8"/>
  </p:notesMasterIdLst>
  <p:sldIdLst>
    <p:sldId id="261" r:id="rId2"/>
    <p:sldId id="353" r:id="rId3"/>
    <p:sldId id="409" r:id="rId4"/>
    <p:sldId id="923" r:id="rId5"/>
    <p:sldId id="408" r:id="rId6"/>
    <p:sldId id="410" r:id="rId7"/>
    <p:sldId id="411" r:id="rId8"/>
    <p:sldId id="413" r:id="rId9"/>
    <p:sldId id="412" r:id="rId10"/>
    <p:sldId id="414" r:id="rId11"/>
    <p:sldId id="415" r:id="rId12"/>
    <p:sldId id="776" r:id="rId13"/>
    <p:sldId id="417" r:id="rId14"/>
    <p:sldId id="288" r:id="rId15"/>
    <p:sldId id="380" r:id="rId16"/>
    <p:sldId id="627" r:id="rId17"/>
    <p:sldId id="628" r:id="rId18"/>
    <p:sldId id="777" r:id="rId19"/>
    <p:sldId id="778" r:id="rId20"/>
    <p:sldId id="779" r:id="rId21"/>
    <p:sldId id="780" r:id="rId22"/>
    <p:sldId id="360" r:id="rId23"/>
    <p:sldId id="629" r:id="rId24"/>
    <p:sldId id="335" r:id="rId25"/>
    <p:sldId id="381" r:id="rId26"/>
    <p:sldId id="362" r:id="rId27"/>
    <p:sldId id="635" r:id="rId28"/>
    <p:sldId id="426" r:id="rId29"/>
    <p:sldId id="624" r:id="rId30"/>
    <p:sldId id="781" r:id="rId31"/>
    <p:sldId id="782" r:id="rId32"/>
    <p:sldId id="783" r:id="rId33"/>
    <p:sldId id="784" r:id="rId34"/>
    <p:sldId id="785" r:id="rId35"/>
    <p:sldId id="786" r:id="rId36"/>
    <p:sldId id="625" r:id="rId37"/>
    <p:sldId id="636" r:id="rId38"/>
    <p:sldId id="787" r:id="rId39"/>
    <p:sldId id="626" r:id="rId40"/>
    <p:sldId id="637" r:id="rId41"/>
    <p:sldId id="788" r:id="rId42"/>
    <p:sldId id="789" r:id="rId43"/>
    <p:sldId id="790" r:id="rId44"/>
    <p:sldId id="791" r:id="rId45"/>
    <p:sldId id="792" r:id="rId46"/>
    <p:sldId id="793" r:id="rId47"/>
    <p:sldId id="405" r:id="rId48"/>
    <p:sldId id="406" r:id="rId49"/>
    <p:sldId id="638" r:id="rId50"/>
    <p:sldId id="639" r:id="rId51"/>
    <p:sldId id="794" r:id="rId52"/>
    <p:sldId id="795" r:id="rId53"/>
    <p:sldId id="330" r:id="rId54"/>
    <p:sldId id="343" r:id="rId55"/>
    <p:sldId id="643" r:id="rId56"/>
    <p:sldId id="796" r:id="rId57"/>
    <p:sldId id="797" r:id="rId58"/>
    <p:sldId id="798" r:id="rId59"/>
    <p:sldId id="799" r:id="rId60"/>
    <p:sldId id="800" r:id="rId61"/>
    <p:sldId id="801" r:id="rId62"/>
    <p:sldId id="389" r:id="rId63"/>
    <p:sldId id="802" r:id="rId64"/>
    <p:sldId id="803" r:id="rId65"/>
    <p:sldId id="804" r:id="rId66"/>
    <p:sldId id="805" r:id="rId67"/>
    <p:sldId id="806" r:id="rId68"/>
    <p:sldId id="807" r:id="rId69"/>
    <p:sldId id="808" r:id="rId70"/>
    <p:sldId id="809" r:id="rId71"/>
    <p:sldId id="354" r:id="rId72"/>
    <p:sldId id="396" r:id="rId73"/>
    <p:sldId id="810" r:id="rId74"/>
    <p:sldId id="811" r:id="rId75"/>
    <p:sldId id="812" r:id="rId76"/>
    <p:sldId id="813" r:id="rId77"/>
    <p:sldId id="814" r:id="rId78"/>
    <p:sldId id="917" r:id="rId79"/>
    <p:sldId id="815" r:id="rId80"/>
    <p:sldId id="390" r:id="rId81"/>
    <p:sldId id="816" r:id="rId82"/>
    <p:sldId id="817" r:id="rId83"/>
    <p:sldId id="818" r:id="rId84"/>
    <p:sldId id="819" r:id="rId85"/>
    <p:sldId id="377" r:id="rId86"/>
    <p:sldId id="820" r:id="rId87"/>
    <p:sldId id="821" r:id="rId88"/>
    <p:sldId id="822" r:id="rId89"/>
    <p:sldId id="824" r:id="rId90"/>
    <p:sldId id="823" r:id="rId91"/>
    <p:sldId id="825" r:id="rId92"/>
    <p:sldId id="826" r:id="rId93"/>
    <p:sldId id="827" r:id="rId94"/>
    <p:sldId id="828" r:id="rId95"/>
    <p:sldId id="652" r:id="rId96"/>
    <p:sldId id="829" r:id="rId97"/>
    <p:sldId id="830" r:id="rId98"/>
    <p:sldId id="831" r:id="rId99"/>
    <p:sldId id="832" r:id="rId100"/>
    <p:sldId id="833" r:id="rId101"/>
    <p:sldId id="834" r:id="rId102"/>
    <p:sldId id="835" r:id="rId103"/>
    <p:sldId id="836" r:id="rId104"/>
    <p:sldId id="837" r:id="rId105"/>
    <p:sldId id="838" r:id="rId106"/>
    <p:sldId id="839" r:id="rId107"/>
    <p:sldId id="840" r:id="rId108"/>
    <p:sldId id="841" r:id="rId109"/>
    <p:sldId id="842" r:id="rId110"/>
    <p:sldId id="843" r:id="rId111"/>
    <p:sldId id="918" r:id="rId112"/>
    <p:sldId id="357" r:id="rId113"/>
    <p:sldId id="358" r:id="rId114"/>
    <p:sldId id="844" r:id="rId115"/>
    <p:sldId id="846" r:id="rId116"/>
    <p:sldId id="847" r:id="rId117"/>
    <p:sldId id="848" r:id="rId118"/>
    <p:sldId id="849" r:id="rId119"/>
    <p:sldId id="850" r:id="rId120"/>
    <p:sldId id="491" r:id="rId121"/>
    <p:sldId id="494" r:id="rId122"/>
    <p:sldId id="495" r:id="rId123"/>
    <p:sldId id="851" r:id="rId124"/>
    <p:sldId id="852" r:id="rId125"/>
    <p:sldId id="919" r:id="rId126"/>
    <p:sldId id="496" r:id="rId127"/>
    <p:sldId id="853" r:id="rId128"/>
    <p:sldId id="498" r:id="rId129"/>
    <p:sldId id="854" r:id="rId130"/>
    <p:sldId id="857" r:id="rId131"/>
    <p:sldId id="858" r:id="rId132"/>
    <p:sldId id="859" r:id="rId133"/>
    <p:sldId id="861" r:id="rId134"/>
    <p:sldId id="855" r:id="rId135"/>
    <p:sldId id="863" r:id="rId136"/>
    <p:sldId id="856" r:id="rId137"/>
    <p:sldId id="864" r:id="rId138"/>
    <p:sldId id="866" r:id="rId139"/>
    <p:sldId id="865" r:id="rId140"/>
    <p:sldId id="867" r:id="rId141"/>
    <p:sldId id="868" r:id="rId142"/>
    <p:sldId id="869" r:id="rId143"/>
    <p:sldId id="665" r:id="rId144"/>
    <p:sldId id="870" r:id="rId145"/>
    <p:sldId id="666" r:id="rId146"/>
    <p:sldId id="871" r:id="rId147"/>
    <p:sldId id="872" r:id="rId148"/>
    <p:sldId id="873" r:id="rId149"/>
    <p:sldId id="874" r:id="rId150"/>
    <p:sldId id="875" r:id="rId151"/>
    <p:sldId id="876" r:id="rId152"/>
    <p:sldId id="877" r:id="rId153"/>
    <p:sldId id="538" r:id="rId154"/>
    <p:sldId id="492" r:id="rId155"/>
    <p:sldId id="532" r:id="rId156"/>
    <p:sldId id="878" r:id="rId157"/>
    <p:sldId id="879" r:id="rId158"/>
    <p:sldId id="880" r:id="rId159"/>
    <p:sldId id="881" r:id="rId160"/>
    <p:sldId id="882" r:id="rId161"/>
    <p:sldId id="883" r:id="rId162"/>
    <p:sldId id="884" r:id="rId163"/>
    <p:sldId id="920" r:id="rId164"/>
    <p:sldId id="533" r:id="rId165"/>
    <p:sldId id="885" r:id="rId166"/>
    <p:sldId id="528" r:id="rId167"/>
    <p:sldId id="535" r:id="rId168"/>
    <p:sldId id="886" r:id="rId169"/>
    <p:sldId id="887" r:id="rId170"/>
    <p:sldId id="888" r:id="rId171"/>
    <p:sldId id="889" r:id="rId172"/>
    <p:sldId id="890" r:id="rId173"/>
    <p:sldId id="891" r:id="rId174"/>
    <p:sldId id="892" r:id="rId175"/>
    <p:sldId id="921" r:id="rId176"/>
    <p:sldId id="536" r:id="rId177"/>
    <p:sldId id="738" r:id="rId178"/>
    <p:sldId id="739" r:id="rId179"/>
    <p:sldId id="740" r:id="rId180"/>
    <p:sldId id="741" r:id="rId181"/>
    <p:sldId id="893" r:id="rId182"/>
    <p:sldId id="894" r:id="rId183"/>
    <p:sldId id="895" r:id="rId184"/>
    <p:sldId id="896" r:id="rId185"/>
    <p:sldId id="897" r:id="rId186"/>
    <p:sldId id="898" r:id="rId187"/>
    <p:sldId id="922" r:id="rId188"/>
    <p:sldId id="529" r:id="rId189"/>
    <p:sldId id="899" r:id="rId190"/>
    <p:sldId id="900" r:id="rId191"/>
    <p:sldId id="901" r:id="rId192"/>
    <p:sldId id="902" r:id="rId193"/>
    <p:sldId id="903" r:id="rId194"/>
    <p:sldId id="904" r:id="rId195"/>
    <p:sldId id="905" r:id="rId196"/>
    <p:sldId id="906" r:id="rId197"/>
    <p:sldId id="907" r:id="rId198"/>
    <p:sldId id="908" r:id="rId199"/>
    <p:sldId id="909" r:id="rId200"/>
    <p:sldId id="910" r:id="rId201"/>
    <p:sldId id="911" r:id="rId202"/>
    <p:sldId id="912" r:id="rId203"/>
    <p:sldId id="913" r:id="rId204"/>
    <p:sldId id="914" r:id="rId205"/>
    <p:sldId id="915" r:id="rId206"/>
    <p:sldId id="916" r:id="rId20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389"/>
    <a:srgbClr val="CD242B"/>
    <a:srgbClr val="FFEDAB"/>
    <a:srgbClr val="E20000"/>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11"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01" Type="http://schemas.openxmlformats.org/officeDocument/2006/relationships/slide" Target="slides/slide200.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tableStyles" Target="tableStyles.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presProps" Target="presProps.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viewProps" Target="viewProps.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18224847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11396117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2272044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16417153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30366654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26602687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19675375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7063864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41986094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24486714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17652560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39859206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19379936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1025729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19033298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30674978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6091806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19483059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3850608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42197244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39903076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4767476" y="538157"/>
            <a:ext cx="77215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考点二</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4872706" y="874706"/>
            <a:ext cx="58120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5589768" y="538157"/>
            <a:ext cx="77215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考点三</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5694998" y="874706"/>
            <a:ext cx="58120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
        <p:nvSpPr>
          <p:cNvPr id="3" name="同侧圆角矩形 2"/>
          <p:cNvSpPr/>
          <p:nvPr userDrawn="1"/>
        </p:nvSpPr>
        <p:spPr>
          <a:xfrm>
            <a:off x="6402404" y="538157"/>
            <a:ext cx="77215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考点四</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6507634" y="874706"/>
            <a:ext cx="58120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3944569" y="538157"/>
            <a:ext cx="77144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考点一</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025943" y="874706"/>
            <a:ext cx="62591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13.xml"/><Relationship Id="rId3" Type="http://schemas.openxmlformats.org/officeDocument/2006/relationships/slideLayout" Target="../slideLayouts/slideLayout3.xml"/><Relationship Id="rId21" Type="http://schemas.openxmlformats.org/officeDocument/2006/relationships/slide" Target="../slides/slide15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20" Type="http://schemas.openxmlformats.org/officeDocument/2006/relationships/slide" Target="../slides/slide1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5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专题四</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3877985" cy="369332"/>
          </a:xfrm>
          <a:prstGeom prst="rect">
            <a:avLst/>
          </a:prstGeom>
          <a:noFill/>
        </p:spPr>
        <p:txBody>
          <a:bodyPr wrap="none" rtlCol="0">
            <a:spAutoFit/>
          </a:bodyPr>
          <a:lstStyle/>
          <a:p>
            <a:r>
              <a:rPr lang="zh-CN" altLang="zh-CN" sz="1800" b="1" dirty="0" smtClean="0">
                <a:solidFill>
                  <a:srgbClr val="C00000"/>
                </a:solidFill>
              </a:rPr>
              <a:t>第二板块　从答题角度寻求突破方法</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3957945" y="607236"/>
            <a:ext cx="768345"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考点一</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4770581" y="607236"/>
            <a:ext cx="768345"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考点二</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4" name="同侧圆角矩形 13">
            <a:hlinkClick r:id="rId20" action="ppaction://hlinksldjump" tooltip="点击进入"/>
          </p:cNvPr>
          <p:cNvSpPr/>
          <p:nvPr userDrawn="1"/>
        </p:nvSpPr>
        <p:spPr>
          <a:xfrm>
            <a:off x="5583307" y="610414"/>
            <a:ext cx="768345"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考点三</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8" name="同侧圆角矩形 17">
            <a:hlinkClick r:id="rId21" action="ppaction://hlinksldjump" tooltip="点击进入"/>
          </p:cNvPr>
          <p:cNvSpPr/>
          <p:nvPr userDrawn="1"/>
        </p:nvSpPr>
        <p:spPr>
          <a:xfrm>
            <a:off x="6395943" y="610414"/>
            <a:ext cx="768345"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考点四</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101.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102.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103.xml.rels><?xml version="1.0" encoding="UTF-8" standalone="yes"?>
<Relationships xmlns="http://schemas.openxmlformats.org/package/2006/relationships"><Relationship Id="rId8" Type="http://schemas.openxmlformats.org/officeDocument/2006/relationships/slide" Target="slide54.xml"/><Relationship Id="rId3" Type="http://schemas.openxmlformats.org/officeDocument/2006/relationships/slide" Target="slide72.xml"/><Relationship Id="rId7" Type="http://schemas.openxmlformats.org/officeDocument/2006/relationships/slide" Target="slide105.xml"/><Relationship Id="rId2" Type="http://schemas.openxmlformats.org/officeDocument/2006/relationships/image" Target="../media/image18.jpeg"/><Relationship Id="rId1" Type="http://schemas.openxmlformats.org/officeDocument/2006/relationships/slideLayout" Target="../slideLayouts/slideLayout10.xml"/><Relationship Id="rId6" Type="http://schemas.openxmlformats.org/officeDocument/2006/relationships/slide" Target="slide95.xml"/><Relationship Id="rId11" Type="http://schemas.openxmlformats.org/officeDocument/2006/relationships/slide" Target="slide113.xml"/><Relationship Id="rId5" Type="http://schemas.openxmlformats.org/officeDocument/2006/relationships/slide" Target="slide85.xml"/><Relationship Id="rId10" Type="http://schemas.openxmlformats.org/officeDocument/2006/relationships/slide" Target="slide112.xml"/><Relationship Id="rId4" Type="http://schemas.openxmlformats.org/officeDocument/2006/relationships/slide" Target="slide80.xml"/><Relationship Id="rId9" Type="http://schemas.openxmlformats.org/officeDocument/2006/relationships/slide" Target="slide71.xml"/></Relationships>
</file>

<file path=ppt/slides/_rels/slide104.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105.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106.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107.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108.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109.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111.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112.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0.xml"/><Relationship Id="rId5" Type="http://schemas.openxmlformats.org/officeDocument/2006/relationships/slide" Target="slide113.xml"/><Relationship Id="rId4" Type="http://schemas.openxmlformats.org/officeDocument/2006/relationships/slide" Target="slide112.xml"/></Relationships>
</file>

<file path=ppt/slides/_rels/slide113.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0.xml"/><Relationship Id="rId5" Type="http://schemas.openxmlformats.org/officeDocument/2006/relationships/slide" Target="slide113.xml"/><Relationship Id="rId4" Type="http://schemas.openxmlformats.org/officeDocument/2006/relationships/slide" Target="slide112.xml"/></Relationships>
</file>

<file path=ppt/slides/_rels/slide114.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0.xml"/><Relationship Id="rId5" Type="http://schemas.openxmlformats.org/officeDocument/2006/relationships/slide" Target="slide113.xml"/><Relationship Id="rId4" Type="http://schemas.openxmlformats.org/officeDocument/2006/relationships/slide" Target="slide112.xml"/></Relationships>
</file>

<file path=ppt/slides/_rels/slide115.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0.xml"/><Relationship Id="rId5" Type="http://schemas.openxmlformats.org/officeDocument/2006/relationships/slide" Target="slide113.xml"/><Relationship Id="rId4" Type="http://schemas.openxmlformats.org/officeDocument/2006/relationships/slide" Target="slide112.xml"/></Relationships>
</file>

<file path=ppt/slides/_rels/slide116.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0.xml"/><Relationship Id="rId6" Type="http://schemas.openxmlformats.org/officeDocument/2006/relationships/image" Target="../media/image12.jpeg"/><Relationship Id="rId5" Type="http://schemas.openxmlformats.org/officeDocument/2006/relationships/slide" Target="slide113.xml"/><Relationship Id="rId4" Type="http://schemas.openxmlformats.org/officeDocument/2006/relationships/slide" Target="slide112.xml"/></Relationships>
</file>

<file path=ppt/slides/_rels/slide117.xml.rels><?xml version="1.0" encoding="UTF-8" standalone="yes"?>
<Relationships xmlns="http://schemas.openxmlformats.org/package/2006/relationships"><Relationship Id="rId3" Type="http://schemas.openxmlformats.org/officeDocument/2006/relationships/slide" Target="slide54.xml"/><Relationship Id="rId7" Type="http://schemas.openxmlformats.org/officeDocument/2006/relationships/package" Target="../embeddings/Microsoft_Word___22.docx"/><Relationship Id="rId2" Type="http://schemas.openxmlformats.org/officeDocument/2006/relationships/slideLayout" Target="../slideLayouts/slideLayout10.xml"/><Relationship Id="rId1" Type="http://schemas.openxmlformats.org/officeDocument/2006/relationships/vmlDrawing" Target="../drawings/vmlDrawing2.vml"/><Relationship Id="rId6" Type="http://schemas.openxmlformats.org/officeDocument/2006/relationships/slide" Target="slide113.xml"/><Relationship Id="rId5" Type="http://schemas.openxmlformats.org/officeDocument/2006/relationships/slide" Target="slide112.xml"/><Relationship Id="rId4" Type="http://schemas.openxmlformats.org/officeDocument/2006/relationships/slide" Target="slide71.xml"/></Relationships>
</file>

<file path=ppt/slides/_rels/slide118.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0.xml"/><Relationship Id="rId5" Type="http://schemas.openxmlformats.org/officeDocument/2006/relationships/slide" Target="slide113.xml"/><Relationship Id="rId4" Type="http://schemas.openxmlformats.org/officeDocument/2006/relationships/slide" Target="slide112.xml"/></Relationships>
</file>

<file path=ppt/slides/_rels/slide119.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0.xml"/><Relationship Id="rId5" Type="http://schemas.openxmlformats.org/officeDocument/2006/relationships/slide" Target="slide113.xml"/><Relationship Id="rId4" Type="http://schemas.openxmlformats.org/officeDocument/2006/relationships/slide" Target="slide1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21.xml"/><Relationship Id="rId1" Type="http://schemas.openxmlformats.org/officeDocument/2006/relationships/slideLayout" Target="../slideLayouts/slideLayout11.xml"/><Relationship Id="rId5" Type="http://schemas.openxmlformats.org/officeDocument/2006/relationships/slide" Target="slide145.xml"/><Relationship Id="rId4" Type="http://schemas.openxmlformats.org/officeDocument/2006/relationships/slide" Target="slide143.xml"/></Relationships>
</file>

<file path=ppt/slides/_rels/slide121.xml.rels><?xml version="1.0" encoding="UTF-8" standalone="yes"?>
<Relationships xmlns="http://schemas.openxmlformats.org/package/2006/relationships"><Relationship Id="rId3" Type="http://schemas.openxmlformats.org/officeDocument/2006/relationships/slide" Target="slide126.xml"/><Relationship Id="rId7" Type="http://schemas.openxmlformats.org/officeDocument/2006/relationships/slide" Target="slide145.xml"/><Relationship Id="rId2" Type="http://schemas.openxmlformats.org/officeDocument/2006/relationships/slide" Target="slide122.xml"/><Relationship Id="rId1" Type="http://schemas.openxmlformats.org/officeDocument/2006/relationships/slideLayout" Target="../slideLayouts/slideLayout11.xml"/><Relationship Id="rId6" Type="http://schemas.openxmlformats.org/officeDocument/2006/relationships/slide" Target="slide143.xml"/><Relationship Id="rId5" Type="http://schemas.openxmlformats.org/officeDocument/2006/relationships/slide" Target="slide128.xml"/><Relationship Id="rId4" Type="http://schemas.openxmlformats.org/officeDocument/2006/relationships/slide" Target="slide121.xml"/></Relationships>
</file>

<file path=ppt/slides/_rels/slide122.xml.rels><?xml version="1.0" encoding="UTF-8" standalone="yes"?>
<Relationships xmlns="http://schemas.openxmlformats.org/package/2006/relationships"><Relationship Id="rId3" Type="http://schemas.openxmlformats.org/officeDocument/2006/relationships/slide" Target="slide126.xml"/><Relationship Id="rId7" Type="http://schemas.openxmlformats.org/officeDocument/2006/relationships/slide" Target="slide145.xml"/><Relationship Id="rId2" Type="http://schemas.openxmlformats.org/officeDocument/2006/relationships/slide" Target="slide122.xml"/><Relationship Id="rId1" Type="http://schemas.openxmlformats.org/officeDocument/2006/relationships/slideLayout" Target="../slideLayouts/slideLayout11.xml"/><Relationship Id="rId6" Type="http://schemas.openxmlformats.org/officeDocument/2006/relationships/slide" Target="slide143.xml"/><Relationship Id="rId5" Type="http://schemas.openxmlformats.org/officeDocument/2006/relationships/slide" Target="slide128.xml"/><Relationship Id="rId4" Type="http://schemas.openxmlformats.org/officeDocument/2006/relationships/slide" Target="slide121.xml"/></Relationships>
</file>

<file path=ppt/slides/_rels/slide123.xml.rels><?xml version="1.0" encoding="UTF-8" standalone="yes"?>
<Relationships xmlns="http://schemas.openxmlformats.org/package/2006/relationships"><Relationship Id="rId3" Type="http://schemas.openxmlformats.org/officeDocument/2006/relationships/slide" Target="slide126.xml"/><Relationship Id="rId7" Type="http://schemas.openxmlformats.org/officeDocument/2006/relationships/slide" Target="slide145.xml"/><Relationship Id="rId2" Type="http://schemas.openxmlformats.org/officeDocument/2006/relationships/slide" Target="slide122.xml"/><Relationship Id="rId1" Type="http://schemas.openxmlformats.org/officeDocument/2006/relationships/slideLayout" Target="../slideLayouts/slideLayout11.xml"/><Relationship Id="rId6" Type="http://schemas.openxmlformats.org/officeDocument/2006/relationships/slide" Target="slide143.xml"/><Relationship Id="rId5" Type="http://schemas.openxmlformats.org/officeDocument/2006/relationships/slide" Target="slide128.xml"/><Relationship Id="rId4" Type="http://schemas.openxmlformats.org/officeDocument/2006/relationships/slide" Target="slide121.xml"/></Relationships>
</file>

<file path=ppt/slides/_rels/slide124.xml.rels><?xml version="1.0" encoding="UTF-8" standalone="yes"?>
<Relationships xmlns="http://schemas.openxmlformats.org/package/2006/relationships"><Relationship Id="rId3" Type="http://schemas.openxmlformats.org/officeDocument/2006/relationships/slide" Target="slide126.xml"/><Relationship Id="rId7" Type="http://schemas.openxmlformats.org/officeDocument/2006/relationships/slide" Target="slide145.xml"/><Relationship Id="rId2" Type="http://schemas.openxmlformats.org/officeDocument/2006/relationships/slide" Target="slide122.xml"/><Relationship Id="rId1" Type="http://schemas.openxmlformats.org/officeDocument/2006/relationships/slideLayout" Target="../slideLayouts/slideLayout11.xml"/><Relationship Id="rId6" Type="http://schemas.openxmlformats.org/officeDocument/2006/relationships/slide" Target="slide143.xml"/><Relationship Id="rId5" Type="http://schemas.openxmlformats.org/officeDocument/2006/relationships/slide" Target="slide128.xml"/><Relationship Id="rId4" Type="http://schemas.openxmlformats.org/officeDocument/2006/relationships/slide" Target="slide121.xml"/></Relationships>
</file>

<file path=ppt/slides/_rels/slide125.xml.rels><?xml version="1.0" encoding="UTF-8" standalone="yes"?>
<Relationships xmlns="http://schemas.openxmlformats.org/package/2006/relationships"><Relationship Id="rId3" Type="http://schemas.openxmlformats.org/officeDocument/2006/relationships/slide" Target="slide126.xml"/><Relationship Id="rId7" Type="http://schemas.openxmlformats.org/officeDocument/2006/relationships/slide" Target="slide145.xml"/><Relationship Id="rId2" Type="http://schemas.openxmlformats.org/officeDocument/2006/relationships/slide" Target="slide122.xml"/><Relationship Id="rId1" Type="http://schemas.openxmlformats.org/officeDocument/2006/relationships/slideLayout" Target="../slideLayouts/slideLayout11.xml"/><Relationship Id="rId6" Type="http://schemas.openxmlformats.org/officeDocument/2006/relationships/slide" Target="slide143.xml"/><Relationship Id="rId5" Type="http://schemas.openxmlformats.org/officeDocument/2006/relationships/slide" Target="slide128.xml"/><Relationship Id="rId4" Type="http://schemas.openxmlformats.org/officeDocument/2006/relationships/slide" Target="slide121.xml"/></Relationships>
</file>

<file path=ppt/slides/_rels/slide126.xml.rels><?xml version="1.0" encoding="UTF-8" standalone="yes"?>
<Relationships xmlns="http://schemas.openxmlformats.org/package/2006/relationships"><Relationship Id="rId3" Type="http://schemas.openxmlformats.org/officeDocument/2006/relationships/slide" Target="slide126.xml"/><Relationship Id="rId7" Type="http://schemas.openxmlformats.org/officeDocument/2006/relationships/slide" Target="slide145.xml"/><Relationship Id="rId2" Type="http://schemas.openxmlformats.org/officeDocument/2006/relationships/slide" Target="slide122.xml"/><Relationship Id="rId1" Type="http://schemas.openxmlformats.org/officeDocument/2006/relationships/slideLayout" Target="../slideLayouts/slideLayout11.xml"/><Relationship Id="rId6" Type="http://schemas.openxmlformats.org/officeDocument/2006/relationships/slide" Target="slide143.xml"/><Relationship Id="rId5" Type="http://schemas.openxmlformats.org/officeDocument/2006/relationships/slide" Target="slide128.xml"/><Relationship Id="rId4" Type="http://schemas.openxmlformats.org/officeDocument/2006/relationships/slide" Target="slide121.xml"/></Relationships>
</file>

<file path=ppt/slides/_rels/slide127.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slide" Target="slide126.xml"/><Relationship Id="rId7" Type="http://schemas.openxmlformats.org/officeDocument/2006/relationships/slide" Target="slide145.xml"/><Relationship Id="rId2" Type="http://schemas.openxmlformats.org/officeDocument/2006/relationships/slide" Target="slide122.xml"/><Relationship Id="rId1" Type="http://schemas.openxmlformats.org/officeDocument/2006/relationships/slideLayout" Target="../slideLayouts/slideLayout11.xml"/><Relationship Id="rId6" Type="http://schemas.openxmlformats.org/officeDocument/2006/relationships/slide" Target="slide143.xml"/><Relationship Id="rId5" Type="http://schemas.openxmlformats.org/officeDocument/2006/relationships/slide" Target="slide128.xml"/><Relationship Id="rId4" Type="http://schemas.openxmlformats.org/officeDocument/2006/relationships/slide" Target="slide121.xml"/></Relationships>
</file>

<file path=ppt/slides/_rels/slide128.xml.rels><?xml version="1.0" encoding="UTF-8" standalone="yes"?>
<Relationships xmlns="http://schemas.openxmlformats.org/package/2006/relationships"><Relationship Id="rId8" Type="http://schemas.openxmlformats.org/officeDocument/2006/relationships/slide" Target="slide136.xml"/><Relationship Id="rId3" Type="http://schemas.openxmlformats.org/officeDocument/2006/relationships/slide" Target="slide128.xml"/><Relationship Id="rId7" Type="http://schemas.openxmlformats.org/officeDocument/2006/relationships/slide" Target="slide134.xml"/><Relationship Id="rId2" Type="http://schemas.openxmlformats.org/officeDocument/2006/relationships/slide" Target="slide121.xml"/><Relationship Id="rId1" Type="http://schemas.openxmlformats.org/officeDocument/2006/relationships/slideLayout" Target="../slideLayouts/slideLayout11.xml"/><Relationship Id="rId6" Type="http://schemas.openxmlformats.org/officeDocument/2006/relationships/slide" Target="slide129.xml"/><Relationship Id="rId5" Type="http://schemas.openxmlformats.org/officeDocument/2006/relationships/slide" Target="slide145.xml"/><Relationship Id="rId4" Type="http://schemas.openxmlformats.org/officeDocument/2006/relationships/slide" Target="slide143.xml"/></Relationships>
</file>

<file path=ppt/slides/_rels/slide129.xml.rels><?xml version="1.0" encoding="UTF-8" standalone="yes"?>
<Relationships xmlns="http://schemas.openxmlformats.org/package/2006/relationships"><Relationship Id="rId8" Type="http://schemas.openxmlformats.org/officeDocument/2006/relationships/slide" Target="slide136.xml"/><Relationship Id="rId3" Type="http://schemas.openxmlformats.org/officeDocument/2006/relationships/slide" Target="slide128.xml"/><Relationship Id="rId7" Type="http://schemas.openxmlformats.org/officeDocument/2006/relationships/slide" Target="slide134.xml"/><Relationship Id="rId2" Type="http://schemas.openxmlformats.org/officeDocument/2006/relationships/slide" Target="slide121.xml"/><Relationship Id="rId1" Type="http://schemas.openxmlformats.org/officeDocument/2006/relationships/slideLayout" Target="../slideLayouts/slideLayout11.xml"/><Relationship Id="rId6" Type="http://schemas.openxmlformats.org/officeDocument/2006/relationships/slide" Target="slide129.xml"/><Relationship Id="rId5" Type="http://schemas.openxmlformats.org/officeDocument/2006/relationships/slide" Target="slide145.xml"/><Relationship Id="rId4" Type="http://schemas.openxmlformats.org/officeDocument/2006/relationships/slide" Target="slide143.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slide" Target="slide28.xml"/><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47.xml"/><Relationship Id="rId4" Type="http://schemas.openxmlformats.org/officeDocument/2006/relationships/slide" Target="slide24.xml"/></Relationships>
</file>

<file path=ppt/slides/_rels/slide130.xml.rels><?xml version="1.0" encoding="UTF-8" standalone="yes"?>
<Relationships xmlns="http://schemas.openxmlformats.org/package/2006/relationships"><Relationship Id="rId8" Type="http://schemas.openxmlformats.org/officeDocument/2006/relationships/slide" Target="slide136.xml"/><Relationship Id="rId3" Type="http://schemas.openxmlformats.org/officeDocument/2006/relationships/slide" Target="slide128.xml"/><Relationship Id="rId7" Type="http://schemas.openxmlformats.org/officeDocument/2006/relationships/slide" Target="slide134.xml"/><Relationship Id="rId2" Type="http://schemas.openxmlformats.org/officeDocument/2006/relationships/slide" Target="slide121.xml"/><Relationship Id="rId1" Type="http://schemas.openxmlformats.org/officeDocument/2006/relationships/slideLayout" Target="../slideLayouts/slideLayout11.xml"/><Relationship Id="rId6" Type="http://schemas.openxmlformats.org/officeDocument/2006/relationships/slide" Target="slide129.xml"/><Relationship Id="rId5" Type="http://schemas.openxmlformats.org/officeDocument/2006/relationships/slide" Target="slide145.xml"/><Relationship Id="rId4" Type="http://schemas.openxmlformats.org/officeDocument/2006/relationships/slide" Target="slide143.xml"/></Relationships>
</file>

<file path=ppt/slides/_rels/slide131.xml.rels><?xml version="1.0" encoding="UTF-8" standalone="yes"?>
<Relationships xmlns="http://schemas.openxmlformats.org/package/2006/relationships"><Relationship Id="rId8" Type="http://schemas.openxmlformats.org/officeDocument/2006/relationships/slide" Target="slide136.xml"/><Relationship Id="rId3" Type="http://schemas.openxmlformats.org/officeDocument/2006/relationships/slide" Target="slide128.xml"/><Relationship Id="rId7" Type="http://schemas.openxmlformats.org/officeDocument/2006/relationships/slide" Target="slide134.xml"/><Relationship Id="rId2" Type="http://schemas.openxmlformats.org/officeDocument/2006/relationships/slide" Target="slide121.xml"/><Relationship Id="rId1" Type="http://schemas.openxmlformats.org/officeDocument/2006/relationships/slideLayout" Target="../slideLayouts/slideLayout11.xml"/><Relationship Id="rId6" Type="http://schemas.openxmlformats.org/officeDocument/2006/relationships/slide" Target="slide129.xml"/><Relationship Id="rId5" Type="http://schemas.openxmlformats.org/officeDocument/2006/relationships/slide" Target="slide145.xml"/><Relationship Id="rId4" Type="http://schemas.openxmlformats.org/officeDocument/2006/relationships/slide" Target="slide143.xml"/></Relationships>
</file>

<file path=ppt/slides/_rels/slide132.xml.rels><?xml version="1.0" encoding="UTF-8" standalone="yes"?>
<Relationships xmlns="http://schemas.openxmlformats.org/package/2006/relationships"><Relationship Id="rId8" Type="http://schemas.openxmlformats.org/officeDocument/2006/relationships/slide" Target="slide136.xml"/><Relationship Id="rId3" Type="http://schemas.openxmlformats.org/officeDocument/2006/relationships/slide" Target="slide128.xml"/><Relationship Id="rId7" Type="http://schemas.openxmlformats.org/officeDocument/2006/relationships/slide" Target="slide134.xml"/><Relationship Id="rId2" Type="http://schemas.openxmlformats.org/officeDocument/2006/relationships/slide" Target="slide121.xml"/><Relationship Id="rId1" Type="http://schemas.openxmlformats.org/officeDocument/2006/relationships/slideLayout" Target="../slideLayouts/slideLayout11.xml"/><Relationship Id="rId6" Type="http://schemas.openxmlformats.org/officeDocument/2006/relationships/slide" Target="slide129.xml"/><Relationship Id="rId5" Type="http://schemas.openxmlformats.org/officeDocument/2006/relationships/slide" Target="slide145.xml"/><Relationship Id="rId4" Type="http://schemas.openxmlformats.org/officeDocument/2006/relationships/slide" Target="slide143.xml"/></Relationships>
</file>

<file path=ppt/slides/_rels/slide133.xml.rels><?xml version="1.0" encoding="UTF-8" standalone="yes"?>
<Relationships xmlns="http://schemas.openxmlformats.org/package/2006/relationships"><Relationship Id="rId8" Type="http://schemas.openxmlformats.org/officeDocument/2006/relationships/slide" Target="slide136.xml"/><Relationship Id="rId3" Type="http://schemas.openxmlformats.org/officeDocument/2006/relationships/slide" Target="slide128.xml"/><Relationship Id="rId7" Type="http://schemas.openxmlformats.org/officeDocument/2006/relationships/slide" Target="slide134.xml"/><Relationship Id="rId2" Type="http://schemas.openxmlformats.org/officeDocument/2006/relationships/slide" Target="slide121.xml"/><Relationship Id="rId1" Type="http://schemas.openxmlformats.org/officeDocument/2006/relationships/slideLayout" Target="../slideLayouts/slideLayout11.xml"/><Relationship Id="rId6" Type="http://schemas.openxmlformats.org/officeDocument/2006/relationships/slide" Target="slide129.xml"/><Relationship Id="rId5" Type="http://schemas.openxmlformats.org/officeDocument/2006/relationships/slide" Target="slide145.xml"/><Relationship Id="rId4" Type="http://schemas.openxmlformats.org/officeDocument/2006/relationships/slide" Target="slide143.xml"/></Relationships>
</file>

<file path=ppt/slides/_rels/slide134.xml.rels><?xml version="1.0" encoding="UTF-8" standalone="yes"?>
<Relationships xmlns="http://schemas.openxmlformats.org/package/2006/relationships"><Relationship Id="rId8" Type="http://schemas.openxmlformats.org/officeDocument/2006/relationships/slide" Target="slide136.xml"/><Relationship Id="rId3" Type="http://schemas.openxmlformats.org/officeDocument/2006/relationships/slide" Target="slide128.xml"/><Relationship Id="rId7" Type="http://schemas.openxmlformats.org/officeDocument/2006/relationships/slide" Target="slide134.xml"/><Relationship Id="rId2" Type="http://schemas.openxmlformats.org/officeDocument/2006/relationships/slide" Target="slide121.xml"/><Relationship Id="rId1" Type="http://schemas.openxmlformats.org/officeDocument/2006/relationships/slideLayout" Target="../slideLayouts/slideLayout11.xml"/><Relationship Id="rId6" Type="http://schemas.openxmlformats.org/officeDocument/2006/relationships/slide" Target="slide129.xml"/><Relationship Id="rId5" Type="http://schemas.openxmlformats.org/officeDocument/2006/relationships/slide" Target="slide145.xml"/><Relationship Id="rId4" Type="http://schemas.openxmlformats.org/officeDocument/2006/relationships/slide" Target="slide143.xml"/></Relationships>
</file>

<file path=ppt/slides/_rels/slide135.xml.rels><?xml version="1.0" encoding="UTF-8" standalone="yes"?>
<Relationships xmlns="http://schemas.openxmlformats.org/package/2006/relationships"><Relationship Id="rId8" Type="http://schemas.openxmlformats.org/officeDocument/2006/relationships/slide" Target="slide136.xml"/><Relationship Id="rId3" Type="http://schemas.openxmlformats.org/officeDocument/2006/relationships/slide" Target="slide128.xml"/><Relationship Id="rId7" Type="http://schemas.openxmlformats.org/officeDocument/2006/relationships/slide" Target="slide134.xml"/><Relationship Id="rId2" Type="http://schemas.openxmlformats.org/officeDocument/2006/relationships/slide" Target="slide121.xml"/><Relationship Id="rId1" Type="http://schemas.openxmlformats.org/officeDocument/2006/relationships/slideLayout" Target="../slideLayouts/slideLayout11.xml"/><Relationship Id="rId6" Type="http://schemas.openxmlformats.org/officeDocument/2006/relationships/slide" Target="slide129.xml"/><Relationship Id="rId5" Type="http://schemas.openxmlformats.org/officeDocument/2006/relationships/slide" Target="slide145.xml"/><Relationship Id="rId4" Type="http://schemas.openxmlformats.org/officeDocument/2006/relationships/slide" Target="slide143.xml"/><Relationship Id="rId9" Type="http://schemas.openxmlformats.org/officeDocument/2006/relationships/image" Target="../media/image21.jpeg"/></Relationships>
</file>

<file path=ppt/slides/_rels/slide136.xml.rels><?xml version="1.0" encoding="UTF-8" standalone="yes"?>
<Relationships xmlns="http://schemas.openxmlformats.org/package/2006/relationships"><Relationship Id="rId8" Type="http://schemas.openxmlformats.org/officeDocument/2006/relationships/slide" Target="slide136.xml"/><Relationship Id="rId3" Type="http://schemas.openxmlformats.org/officeDocument/2006/relationships/slide" Target="slide128.xml"/><Relationship Id="rId7" Type="http://schemas.openxmlformats.org/officeDocument/2006/relationships/slide" Target="slide134.xml"/><Relationship Id="rId2" Type="http://schemas.openxmlformats.org/officeDocument/2006/relationships/slide" Target="slide121.xml"/><Relationship Id="rId1" Type="http://schemas.openxmlformats.org/officeDocument/2006/relationships/slideLayout" Target="../slideLayouts/slideLayout11.xml"/><Relationship Id="rId6" Type="http://schemas.openxmlformats.org/officeDocument/2006/relationships/slide" Target="slide129.xml"/><Relationship Id="rId5" Type="http://schemas.openxmlformats.org/officeDocument/2006/relationships/slide" Target="slide145.xml"/><Relationship Id="rId4" Type="http://schemas.openxmlformats.org/officeDocument/2006/relationships/slide" Target="slide143.xml"/></Relationships>
</file>

<file path=ppt/slides/_rels/slide137.xml.rels><?xml version="1.0" encoding="UTF-8" standalone="yes"?>
<Relationships xmlns="http://schemas.openxmlformats.org/package/2006/relationships"><Relationship Id="rId8" Type="http://schemas.openxmlformats.org/officeDocument/2006/relationships/slide" Target="slide136.xml"/><Relationship Id="rId3" Type="http://schemas.openxmlformats.org/officeDocument/2006/relationships/slide" Target="slide128.xml"/><Relationship Id="rId7" Type="http://schemas.openxmlformats.org/officeDocument/2006/relationships/slide" Target="slide134.xml"/><Relationship Id="rId2" Type="http://schemas.openxmlformats.org/officeDocument/2006/relationships/slide" Target="slide121.xml"/><Relationship Id="rId1" Type="http://schemas.openxmlformats.org/officeDocument/2006/relationships/slideLayout" Target="../slideLayouts/slideLayout11.xml"/><Relationship Id="rId6" Type="http://schemas.openxmlformats.org/officeDocument/2006/relationships/slide" Target="slide129.xml"/><Relationship Id="rId5" Type="http://schemas.openxmlformats.org/officeDocument/2006/relationships/slide" Target="slide145.xml"/><Relationship Id="rId4" Type="http://schemas.openxmlformats.org/officeDocument/2006/relationships/slide" Target="slide143.xml"/></Relationships>
</file>

<file path=ppt/slides/_rels/slide138.xml.rels><?xml version="1.0" encoding="UTF-8" standalone="yes"?>
<Relationships xmlns="http://schemas.openxmlformats.org/package/2006/relationships"><Relationship Id="rId8" Type="http://schemas.openxmlformats.org/officeDocument/2006/relationships/slide" Target="slide136.xml"/><Relationship Id="rId3" Type="http://schemas.openxmlformats.org/officeDocument/2006/relationships/slide" Target="slide128.xml"/><Relationship Id="rId7" Type="http://schemas.openxmlformats.org/officeDocument/2006/relationships/slide" Target="slide134.xml"/><Relationship Id="rId2" Type="http://schemas.openxmlformats.org/officeDocument/2006/relationships/slide" Target="slide121.xml"/><Relationship Id="rId1" Type="http://schemas.openxmlformats.org/officeDocument/2006/relationships/slideLayout" Target="../slideLayouts/slideLayout11.xml"/><Relationship Id="rId6" Type="http://schemas.openxmlformats.org/officeDocument/2006/relationships/slide" Target="slide129.xml"/><Relationship Id="rId5" Type="http://schemas.openxmlformats.org/officeDocument/2006/relationships/slide" Target="slide145.xml"/><Relationship Id="rId4" Type="http://schemas.openxmlformats.org/officeDocument/2006/relationships/slide" Target="slide143.xml"/></Relationships>
</file>

<file path=ppt/slides/_rels/slide139.xml.rels><?xml version="1.0" encoding="UTF-8" standalone="yes"?>
<Relationships xmlns="http://schemas.openxmlformats.org/package/2006/relationships"><Relationship Id="rId8" Type="http://schemas.openxmlformats.org/officeDocument/2006/relationships/slide" Target="slide136.xml"/><Relationship Id="rId3" Type="http://schemas.openxmlformats.org/officeDocument/2006/relationships/slide" Target="slide128.xml"/><Relationship Id="rId7" Type="http://schemas.openxmlformats.org/officeDocument/2006/relationships/slide" Target="slide134.xml"/><Relationship Id="rId2" Type="http://schemas.openxmlformats.org/officeDocument/2006/relationships/slide" Target="slide121.xml"/><Relationship Id="rId1" Type="http://schemas.openxmlformats.org/officeDocument/2006/relationships/slideLayout" Target="../slideLayouts/slideLayout11.xml"/><Relationship Id="rId6" Type="http://schemas.openxmlformats.org/officeDocument/2006/relationships/slide" Target="slide129.xml"/><Relationship Id="rId5" Type="http://schemas.openxmlformats.org/officeDocument/2006/relationships/slide" Target="slide145.xml"/><Relationship Id="rId4" Type="http://schemas.openxmlformats.org/officeDocument/2006/relationships/slide" Target="slide143.xml"/></Relationships>
</file>

<file path=ppt/slides/_rels/slide14.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15.xml"/><Relationship Id="rId7" Type="http://schemas.openxmlformats.org/officeDocument/2006/relationships/slide" Target="slide47.xml"/><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slide" Target="slide24.xml"/><Relationship Id="rId5" Type="http://schemas.openxmlformats.org/officeDocument/2006/relationships/slide" Target="slide14.xml"/><Relationship Id="rId4" Type="http://schemas.openxmlformats.org/officeDocument/2006/relationships/slide" Target="slide22.xml"/><Relationship Id="rId9" Type="http://schemas.openxmlformats.org/officeDocument/2006/relationships/slide" Target="slide28.xml"/></Relationships>
</file>

<file path=ppt/slides/_rels/slide140.xml.rels><?xml version="1.0" encoding="UTF-8" standalone="yes"?>
<Relationships xmlns="http://schemas.openxmlformats.org/package/2006/relationships"><Relationship Id="rId8" Type="http://schemas.openxmlformats.org/officeDocument/2006/relationships/slide" Target="slide136.xml"/><Relationship Id="rId3" Type="http://schemas.openxmlformats.org/officeDocument/2006/relationships/slide" Target="slide128.xml"/><Relationship Id="rId7" Type="http://schemas.openxmlformats.org/officeDocument/2006/relationships/slide" Target="slide134.xml"/><Relationship Id="rId2" Type="http://schemas.openxmlformats.org/officeDocument/2006/relationships/slide" Target="slide121.xml"/><Relationship Id="rId1" Type="http://schemas.openxmlformats.org/officeDocument/2006/relationships/slideLayout" Target="../slideLayouts/slideLayout11.xml"/><Relationship Id="rId6" Type="http://schemas.openxmlformats.org/officeDocument/2006/relationships/slide" Target="slide129.xml"/><Relationship Id="rId5" Type="http://schemas.openxmlformats.org/officeDocument/2006/relationships/slide" Target="slide145.xml"/><Relationship Id="rId4" Type="http://schemas.openxmlformats.org/officeDocument/2006/relationships/slide" Target="slide143.xml"/></Relationships>
</file>

<file path=ppt/slides/_rels/slide141.xml.rels><?xml version="1.0" encoding="UTF-8" standalone="yes"?>
<Relationships xmlns="http://schemas.openxmlformats.org/package/2006/relationships"><Relationship Id="rId8" Type="http://schemas.openxmlformats.org/officeDocument/2006/relationships/slide" Target="slide136.xml"/><Relationship Id="rId3" Type="http://schemas.openxmlformats.org/officeDocument/2006/relationships/slide" Target="slide128.xml"/><Relationship Id="rId7" Type="http://schemas.openxmlformats.org/officeDocument/2006/relationships/slide" Target="slide134.xml"/><Relationship Id="rId2" Type="http://schemas.openxmlformats.org/officeDocument/2006/relationships/slide" Target="slide121.xml"/><Relationship Id="rId1" Type="http://schemas.openxmlformats.org/officeDocument/2006/relationships/slideLayout" Target="../slideLayouts/slideLayout11.xml"/><Relationship Id="rId6" Type="http://schemas.openxmlformats.org/officeDocument/2006/relationships/slide" Target="slide129.xml"/><Relationship Id="rId5" Type="http://schemas.openxmlformats.org/officeDocument/2006/relationships/slide" Target="slide145.xml"/><Relationship Id="rId4" Type="http://schemas.openxmlformats.org/officeDocument/2006/relationships/slide" Target="slide143.xml"/></Relationships>
</file>

<file path=ppt/slides/_rels/slide142.xml.rels><?xml version="1.0" encoding="UTF-8" standalone="yes"?>
<Relationships xmlns="http://schemas.openxmlformats.org/package/2006/relationships"><Relationship Id="rId8" Type="http://schemas.openxmlformats.org/officeDocument/2006/relationships/slide" Target="slide136.xml"/><Relationship Id="rId3" Type="http://schemas.openxmlformats.org/officeDocument/2006/relationships/slide" Target="slide128.xml"/><Relationship Id="rId7" Type="http://schemas.openxmlformats.org/officeDocument/2006/relationships/slide" Target="slide134.xml"/><Relationship Id="rId2" Type="http://schemas.openxmlformats.org/officeDocument/2006/relationships/slide" Target="slide121.xml"/><Relationship Id="rId1" Type="http://schemas.openxmlformats.org/officeDocument/2006/relationships/slideLayout" Target="../slideLayouts/slideLayout11.xml"/><Relationship Id="rId6" Type="http://schemas.openxmlformats.org/officeDocument/2006/relationships/slide" Target="slide129.xml"/><Relationship Id="rId5" Type="http://schemas.openxmlformats.org/officeDocument/2006/relationships/slide" Target="slide145.xml"/><Relationship Id="rId4" Type="http://schemas.openxmlformats.org/officeDocument/2006/relationships/slide" Target="slide143.xml"/></Relationships>
</file>

<file path=ppt/slides/_rels/slide143.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21.xml"/><Relationship Id="rId1" Type="http://schemas.openxmlformats.org/officeDocument/2006/relationships/slideLayout" Target="../slideLayouts/slideLayout11.xml"/><Relationship Id="rId5" Type="http://schemas.openxmlformats.org/officeDocument/2006/relationships/slide" Target="slide145.xml"/><Relationship Id="rId4" Type="http://schemas.openxmlformats.org/officeDocument/2006/relationships/slide" Target="slide143.xml"/></Relationships>
</file>

<file path=ppt/slides/_rels/slide144.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21.xml"/><Relationship Id="rId1" Type="http://schemas.openxmlformats.org/officeDocument/2006/relationships/slideLayout" Target="../slideLayouts/slideLayout11.xml"/><Relationship Id="rId5" Type="http://schemas.openxmlformats.org/officeDocument/2006/relationships/slide" Target="slide145.xml"/><Relationship Id="rId4" Type="http://schemas.openxmlformats.org/officeDocument/2006/relationships/slide" Target="slide143.xml"/></Relationships>
</file>

<file path=ppt/slides/_rels/slide145.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21.xml"/><Relationship Id="rId1" Type="http://schemas.openxmlformats.org/officeDocument/2006/relationships/slideLayout" Target="../slideLayouts/slideLayout11.xml"/><Relationship Id="rId5" Type="http://schemas.openxmlformats.org/officeDocument/2006/relationships/slide" Target="slide145.xml"/><Relationship Id="rId4" Type="http://schemas.openxmlformats.org/officeDocument/2006/relationships/slide" Target="slide143.xml"/></Relationships>
</file>

<file path=ppt/slides/_rels/slide146.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21.xml"/><Relationship Id="rId1" Type="http://schemas.openxmlformats.org/officeDocument/2006/relationships/slideLayout" Target="../slideLayouts/slideLayout11.xml"/><Relationship Id="rId5" Type="http://schemas.openxmlformats.org/officeDocument/2006/relationships/slide" Target="slide145.xml"/><Relationship Id="rId4" Type="http://schemas.openxmlformats.org/officeDocument/2006/relationships/slide" Target="slide143.xml"/></Relationships>
</file>

<file path=ppt/slides/_rels/slide147.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21.xml"/><Relationship Id="rId1" Type="http://schemas.openxmlformats.org/officeDocument/2006/relationships/slideLayout" Target="../slideLayouts/slideLayout11.xml"/><Relationship Id="rId5" Type="http://schemas.openxmlformats.org/officeDocument/2006/relationships/slide" Target="slide145.xml"/><Relationship Id="rId4" Type="http://schemas.openxmlformats.org/officeDocument/2006/relationships/slide" Target="slide143.xml"/></Relationships>
</file>

<file path=ppt/slides/_rels/slide148.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21.xml"/><Relationship Id="rId1" Type="http://schemas.openxmlformats.org/officeDocument/2006/relationships/slideLayout" Target="../slideLayouts/slideLayout11.xml"/><Relationship Id="rId5" Type="http://schemas.openxmlformats.org/officeDocument/2006/relationships/slide" Target="slide145.xml"/><Relationship Id="rId4" Type="http://schemas.openxmlformats.org/officeDocument/2006/relationships/slide" Target="slide143.xml"/></Relationships>
</file>

<file path=ppt/slides/_rels/slide149.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21.xml"/><Relationship Id="rId1" Type="http://schemas.openxmlformats.org/officeDocument/2006/relationships/slideLayout" Target="../slideLayouts/slideLayout11.xml"/><Relationship Id="rId5" Type="http://schemas.openxmlformats.org/officeDocument/2006/relationships/slide" Target="slide145.xml"/><Relationship Id="rId4" Type="http://schemas.openxmlformats.org/officeDocument/2006/relationships/slide" Target="slide143.xml"/></Relationships>
</file>

<file path=ppt/slides/_rels/slide15.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15.xml"/><Relationship Id="rId7" Type="http://schemas.openxmlformats.org/officeDocument/2006/relationships/slide" Target="slide47.xml"/><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slide" Target="slide24.xml"/><Relationship Id="rId5" Type="http://schemas.openxmlformats.org/officeDocument/2006/relationships/slide" Target="slide14.xml"/><Relationship Id="rId4" Type="http://schemas.openxmlformats.org/officeDocument/2006/relationships/slide" Target="slide22.xml"/><Relationship Id="rId9" Type="http://schemas.openxmlformats.org/officeDocument/2006/relationships/slide" Target="slide28.xml"/></Relationships>
</file>

<file path=ppt/slides/_rels/slide150.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21.xml"/><Relationship Id="rId1" Type="http://schemas.openxmlformats.org/officeDocument/2006/relationships/slideLayout" Target="../slideLayouts/slideLayout11.xml"/><Relationship Id="rId5" Type="http://schemas.openxmlformats.org/officeDocument/2006/relationships/slide" Target="slide145.xml"/><Relationship Id="rId4" Type="http://schemas.openxmlformats.org/officeDocument/2006/relationships/slide" Target="slide143.xml"/></Relationships>
</file>

<file path=ppt/slides/_rels/slide151.xml.rels><?xml version="1.0" encoding="UTF-8" standalone="yes"?>
<Relationships xmlns="http://schemas.openxmlformats.org/package/2006/relationships"><Relationship Id="rId3" Type="http://schemas.openxmlformats.org/officeDocument/2006/relationships/slide" Target="slide121.xml"/><Relationship Id="rId7" Type="http://schemas.openxmlformats.org/officeDocument/2006/relationships/package" Target="../embeddings/Microsoft_Word___33.docx"/><Relationship Id="rId2" Type="http://schemas.openxmlformats.org/officeDocument/2006/relationships/slideLayout" Target="../slideLayouts/slideLayout11.xml"/><Relationship Id="rId1" Type="http://schemas.openxmlformats.org/officeDocument/2006/relationships/vmlDrawing" Target="../drawings/vmlDrawing3.vml"/><Relationship Id="rId6" Type="http://schemas.openxmlformats.org/officeDocument/2006/relationships/slide" Target="slide145.xml"/><Relationship Id="rId5" Type="http://schemas.openxmlformats.org/officeDocument/2006/relationships/slide" Target="slide143.xml"/><Relationship Id="rId4" Type="http://schemas.openxmlformats.org/officeDocument/2006/relationships/slide" Target="slide128.xml"/></Relationships>
</file>

<file path=ppt/slides/_rels/slide152.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21.xml"/><Relationship Id="rId1" Type="http://schemas.openxmlformats.org/officeDocument/2006/relationships/slideLayout" Target="../slideLayouts/slideLayout11.xml"/><Relationship Id="rId5" Type="http://schemas.openxmlformats.org/officeDocument/2006/relationships/slide" Target="slide145.xml"/><Relationship Id="rId4" Type="http://schemas.openxmlformats.org/officeDocument/2006/relationships/slide" Target="slide143.xml"/></Relationships>
</file>

<file path=ppt/slides/_rels/slide153.xml.rels><?xml version="1.0" encoding="UTF-8" standalone="yes"?>
<Relationships xmlns="http://schemas.openxmlformats.org/package/2006/relationships"><Relationship Id="rId3" Type="http://schemas.openxmlformats.org/officeDocument/2006/relationships/slide" Target="slide166.xml"/><Relationship Id="rId2" Type="http://schemas.openxmlformats.org/officeDocument/2006/relationships/slide" Target="slide154.xml"/><Relationship Id="rId1" Type="http://schemas.openxmlformats.org/officeDocument/2006/relationships/slideLayout" Target="../slideLayouts/slideLayout12.xml"/><Relationship Id="rId5" Type="http://schemas.openxmlformats.org/officeDocument/2006/relationships/slide" Target="slide177.xml"/><Relationship Id="rId4" Type="http://schemas.openxmlformats.org/officeDocument/2006/relationships/slide" Target="slide188.xml"/></Relationships>
</file>

<file path=ppt/slides/_rels/slide154.xml.rels><?xml version="1.0" encoding="UTF-8" standalone="yes"?>
<Relationships xmlns="http://schemas.openxmlformats.org/package/2006/relationships"><Relationship Id="rId3" Type="http://schemas.openxmlformats.org/officeDocument/2006/relationships/slide" Target="slide164.xml"/><Relationship Id="rId7" Type="http://schemas.openxmlformats.org/officeDocument/2006/relationships/slide" Target="slide177.xml"/><Relationship Id="rId2" Type="http://schemas.openxmlformats.org/officeDocument/2006/relationships/slide" Target="slide155.xml"/><Relationship Id="rId1" Type="http://schemas.openxmlformats.org/officeDocument/2006/relationships/slideLayout" Target="../slideLayouts/slideLayout12.xml"/><Relationship Id="rId6" Type="http://schemas.openxmlformats.org/officeDocument/2006/relationships/slide" Target="slide188.xml"/><Relationship Id="rId5" Type="http://schemas.openxmlformats.org/officeDocument/2006/relationships/slide" Target="slide166.xml"/><Relationship Id="rId4" Type="http://schemas.openxmlformats.org/officeDocument/2006/relationships/slide" Target="slide154.xml"/></Relationships>
</file>

<file path=ppt/slides/_rels/slide155.xml.rels><?xml version="1.0" encoding="UTF-8" standalone="yes"?>
<Relationships xmlns="http://schemas.openxmlformats.org/package/2006/relationships"><Relationship Id="rId3" Type="http://schemas.openxmlformats.org/officeDocument/2006/relationships/slide" Target="slide164.xml"/><Relationship Id="rId7" Type="http://schemas.openxmlformats.org/officeDocument/2006/relationships/slide" Target="slide177.xml"/><Relationship Id="rId2" Type="http://schemas.openxmlformats.org/officeDocument/2006/relationships/slide" Target="slide155.xml"/><Relationship Id="rId1" Type="http://schemas.openxmlformats.org/officeDocument/2006/relationships/slideLayout" Target="../slideLayouts/slideLayout12.xml"/><Relationship Id="rId6" Type="http://schemas.openxmlformats.org/officeDocument/2006/relationships/slide" Target="slide188.xml"/><Relationship Id="rId5" Type="http://schemas.openxmlformats.org/officeDocument/2006/relationships/slide" Target="slide166.xml"/><Relationship Id="rId4" Type="http://schemas.openxmlformats.org/officeDocument/2006/relationships/slide" Target="slide154.xml"/></Relationships>
</file>

<file path=ppt/slides/_rels/slide156.xml.rels><?xml version="1.0" encoding="UTF-8" standalone="yes"?>
<Relationships xmlns="http://schemas.openxmlformats.org/package/2006/relationships"><Relationship Id="rId3" Type="http://schemas.openxmlformats.org/officeDocument/2006/relationships/slide" Target="slide164.xml"/><Relationship Id="rId7" Type="http://schemas.openxmlformats.org/officeDocument/2006/relationships/slide" Target="slide177.xml"/><Relationship Id="rId2" Type="http://schemas.openxmlformats.org/officeDocument/2006/relationships/slide" Target="slide155.xml"/><Relationship Id="rId1" Type="http://schemas.openxmlformats.org/officeDocument/2006/relationships/slideLayout" Target="../slideLayouts/slideLayout12.xml"/><Relationship Id="rId6" Type="http://schemas.openxmlformats.org/officeDocument/2006/relationships/slide" Target="slide188.xml"/><Relationship Id="rId5" Type="http://schemas.openxmlformats.org/officeDocument/2006/relationships/slide" Target="slide166.xml"/><Relationship Id="rId4" Type="http://schemas.openxmlformats.org/officeDocument/2006/relationships/slide" Target="slide154.xml"/></Relationships>
</file>

<file path=ppt/slides/_rels/slide157.xml.rels><?xml version="1.0" encoding="UTF-8" standalone="yes"?>
<Relationships xmlns="http://schemas.openxmlformats.org/package/2006/relationships"><Relationship Id="rId3" Type="http://schemas.openxmlformats.org/officeDocument/2006/relationships/slide" Target="slide164.xml"/><Relationship Id="rId7" Type="http://schemas.openxmlformats.org/officeDocument/2006/relationships/slide" Target="slide177.xml"/><Relationship Id="rId2" Type="http://schemas.openxmlformats.org/officeDocument/2006/relationships/slide" Target="slide155.xml"/><Relationship Id="rId1" Type="http://schemas.openxmlformats.org/officeDocument/2006/relationships/slideLayout" Target="../slideLayouts/slideLayout12.xml"/><Relationship Id="rId6" Type="http://schemas.openxmlformats.org/officeDocument/2006/relationships/slide" Target="slide188.xml"/><Relationship Id="rId5" Type="http://schemas.openxmlformats.org/officeDocument/2006/relationships/slide" Target="slide166.xml"/><Relationship Id="rId4" Type="http://schemas.openxmlformats.org/officeDocument/2006/relationships/slide" Target="slide154.xml"/></Relationships>
</file>

<file path=ppt/slides/_rels/slide158.xml.rels><?xml version="1.0" encoding="UTF-8" standalone="yes"?>
<Relationships xmlns="http://schemas.openxmlformats.org/package/2006/relationships"><Relationship Id="rId3" Type="http://schemas.openxmlformats.org/officeDocument/2006/relationships/slide" Target="slide164.xml"/><Relationship Id="rId7" Type="http://schemas.openxmlformats.org/officeDocument/2006/relationships/slide" Target="slide177.xml"/><Relationship Id="rId2" Type="http://schemas.openxmlformats.org/officeDocument/2006/relationships/slide" Target="slide155.xml"/><Relationship Id="rId1" Type="http://schemas.openxmlformats.org/officeDocument/2006/relationships/slideLayout" Target="../slideLayouts/slideLayout12.xml"/><Relationship Id="rId6" Type="http://schemas.openxmlformats.org/officeDocument/2006/relationships/slide" Target="slide188.xml"/><Relationship Id="rId5" Type="http://schemas.openxmlformats.org/officeDocument/2006/relationships/slide" Target="slide166.xml"/><Relationship Id="rId4" Type="http://schemas.openxmlformats.org/officeDocument/2006/relationships/slide" Target="slide154.xml"/></Relationships>
</file>

<file path=ppt/slides/_rels/slide159.xml.rels><?xml version="1.0" encoding="UTF-8" standalone="yes"?>
<Relationships xmlns="http://schemas.openxmlformats.org/package/2006/relationships"><Relationship Id="rId3" Type="http://schemas.openxmlformats.org/officeDocument/2006/relationships/slide" Target="slide164.xml"/><Relationship Id="rId7" Type="http://schemas.openxmlformats.org/officeDocument/2006/relationships/slide" Target="slide177.xml"/><Relationship Id="rId2" Type="http://schemas.openxmlformats.org/officeDocument/2006/relationships/slide" Target="slide155.xml"/><Relationship Id="rId1" Type="http://schemas.openxmlformats.org/officeDocument/2006/relationships/slideLayout" Target="../slideLayouts/slideLayout12.xml"/><Relationship Id="rId6" Type="http://schemas.openxmlformats.org/officeDocument/2006/relationships/slide" Target="slide188.xml"/><Relationship Id="rId5" Type="http://schemas.openxmlformats.org/officeDocument/2006/relationships/slide" Target="slide166.xml"/><Relationship Id="rId4" Type="http://schemas.openxmlformats.org/officeDocument/2006/relationships/slide" Target="slide154.xml"/></Relationships>
</file>

<file path=ppt/slides/_rels/slide16.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15.xml"/><Relationship Id="rId7" Type="http://schemas.openxmlformats.org/officeDocument/2006/relationships/slide" Target="slide47.xml"/><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slide" Target="slide24.xml"/><Relationship Id="rId5" Type="http://schemas.openxmlformats.org/officeDocument/2006/relationships/slide" Target="slide14.xml"/><Relationship Id="rId4" Type="http://schemas.openxmlformats.org/officeDocument/2006/relationships/slide" Target="slide22.xml"/><Relationship Id="rId9" Type="http://schemas.openxmlformats.org/officeDocument/2006/relationships/slide" Target="slide28.xml"/></Relationships>
</file>

<file path=ppt/slides/_rels/slide160.xml.rels><?xml version="1.0" encoding="UTF-8" standalone="yes"?>
<Relationships xmlns="http://schemas.openxmlformats.org/package/2006/relationships"><Relationship Id="rId3" Type="http://schemas.openxmlformats.org/officeDocument/2006/relationships/slide" Target="slide164.xml"/><Relationship Id="rId7" Type="http://schemas.openxmlformats.org/officeDocument/2006/relationships/slide" Target="slide177.xml"/><Relationship Id="rId2" Type="http://schemas.openxmlformats.org/officeDocument/2006/relationships/slide" Target="slide155.xml"/><Relationship Id="rId1" Type="http://schemas.openxmlformats.org/officeDocument/2006/relationships/slideLayout" Target="../slideLayouts/slideLayout12.xml"/><Relationship Id="rId6" Type="http://schemas.openxmlformats.org/officeDocument/2006/relationships/slide" Target="slide188.xml"/><Relationship Id="rId5" Type="http://schemas.openxmlformats.org/officeDocument/2006/relationships/slide" Target="slide166.xml"/><Relationship Id="rId4" Type="http://schemas.openxmlformats.org/officeDocument/2006/relationships/slide" Target="slide154.xml"/></Relationships>
</file>

<file path=ppt/slides/_rels/slide161.xml.rels><?xml version="1.0" encoding="UTF-8" standalone="yes"?>
<Relationships xmlns="http://schemas.openxmlformats.org/package/2006/relationships"><Relationship Id="rId3" Type="http://schemas.openxmlformats.org/officeDocument/2006/relationships/slide" Target="slide164.xml"/><Relationship Id="rId7" Type="http://schemas.openxmlformats.org/officeDocument/2006/relationships/slide" Target="slide177.xml"/><Relationship Id="rId2" Type="http://schemas.openxmlformats.org/officeDocument/2006/relationships/slide" Target="slide155.xml"/><Relationship Id="rId1" Type="http://schemas.openxmlformats.org/officeDocument/2006/relationships/slideLayout" Target="../slideLayouts/slideLayout12.xml"/><Relationship Id="rId6" Type="http://schemas.openxmlformats.org/officeDocument/2006/relationships/slide" Target="slide188.xml"/><Relationship Id="rId5" Type="http://schemas.openxmlformats.org/officeDocument/2006/relationships/slide" Target="slide166.xml"/><Relationship Id="rId4" Type="http://schemas.openxmlformats.org/officeDocument/2006/relationships/slide" Target="slide154.xml"/></Relationships>
</file>

<file path=ppt/slides/_rels/slide162.xml.rels><?xml version="1.0" encoding="UTF-8" standalone="yes"?>
<Relationships xmlns="http://schemas.openxmlformats.org/package/2006/relationships"><Relationship Id="rId3" Type="http://schemas.openxmlformats.org/officeDocument/2006/relationships/slide" Target="slide164.xml"/><Relationship Id="rId7" Type="http://schemas.openxmlformats.org/officeDocument/2006/relationships/slide" Target="slide177.xml"/><Relationship Id="rId2" Type="http://schemas.openxmlformats.org/officeDocument/2006/relationships/slide" Target="slide155.xml"/><Relationship Id="rId1" Type="http://schemas.openxmlformats.org/officeDocument/2006/relationships/slideLayout" Target="../slideLayouts/slideLayout12.xml"/><Relationship Id="rId6" Type="http://schemas.openxmlformats.org/officeDocument/2006/relationships/slide" Target="slide188.xml"/><Relationship Id="rId5" Type="http://schemas.openxmlformats.org/officeDocument/2006/relationships/slide" Target="slide166.xml"/><Relationship Id="rId4" Type="http://schemas.openxmlformats.org/officeDocument/2006/relationships/slide" Target="slide154.xml"/></Relationships>
</file>

<file path=ppt/slides/_rels/slide163.xml.rels><?xml version="1.0" encoding="UTF-8" standalone="yes"?>
<Relationships xmlns="http://schemas.openxmlformats.org/package/2006/relationships"><Relationship Id="rId3" Type="http://schemas.openxmlformats.org/officeDocument/2006/relationships/slide" Target="slide164.xml"/><Relationship Id="rId7" Type="http://schemas.openxmlformats.org/officeDocument/2006/relationships/slide" Target="slide177.xml"/><Relationship Id="rId2" Type="http://schemas.openxmlformats.org/officeDocument/2006/relationships/slide" Target="slide155.xml"/><Relationship Id="rId1" Type="http://schemas.openxmlformats.org/officeDocument/2006/relationships/slideLayout" Target="../slideLayouts/slideLayout12.xml"/><Relationship Id="rId6" Type="http://schemas.openxmlformats.org/officeDocument/2006/relationships/slide" Target="slide188.xml"/><Relationship Id="rId5" Type="http://schemas.openxmlformats.org/officeDocument/2006/relationships/slide" Target="slide166.xml"/><Relationship Id="rId4" Type="http://schemas.openxmlformats.org/officeDocument/2006/relationships/slide" Target="slide154.xml"/></Relationships>
</file>

<file path=ppt/slides/_rels/slide164.xml.rels><?xml version="1.0" encoding="UTF-8" standalone="yes"?>
<Relationships xmlns="http://schemas.openxmlformats.org/package/2006/relationships"><Relationship Id="rId3" Type="http://schemas.openxmlformats.org/officeDocument/2006/relationships/slide" Target="slide164.xml"/><Relationship Id="rId7" Type="http://schemas.openxmlformats.org/officeDocument/2006/relationships/slide" Target="slide177.xml"/><Relationship Id="rId2" Type="http://schemas.openxmlformats.org/officeDocument/2006/relationships/slide" Target="slide155.xml"/><Relationship Id="rId1" Type="http://schemas.openxmlformats.org/officeDocument/2006/relationships/slideLayout" Target="../slideLayouts/slideLayout12.xml"/><Relationship Id="rId6" Type="http://schemas.openxmlformats.org/officeDocument/2006/relationships/slide" Target="slide188.xml"/><Relationship Id="rId5" Type="http://schemas.openxmlformats.org/officeDocument/2006/relationships/slide" Target="slide166.xml"/><Relationship Id="rId4" Type="http://schemas.openxmlformats.org/officeDocument/2006/relationships/slide" Target="slide154.xml"/></Relationships>
</file>

<file path=ppt/slides/_rels/slide165.xml.rels><?xml version="1.0" encoding="UTF-8" standalone="yes"?>
<Relationships xmlns="http://schemas.openxmlformats.org/package/2006/relationships"><Relationship Id="rId3" Type="http://schemas.openxmlformats.org/officeDocument/2006/relationships/slide" Target="slide164.xml"/><Relationship Id="rId7" Type="http://schemas.openxmlformats.org/officeDocument/2006/relationships/slide" Target="slide177.xml"/><Relationship Id="rId2" Type="http://schemas.openxmlformats.org/officeDocument/2006/relationships/slide" Target="slide155.xml"/><Relationship Id="rId1" Type="http://schemas.openxmlformats.org/officeDocument/2006/relationships/slideLayout" Target="../slideLayouts/slideLayout12.xml"/><Relationship Id="rId6" Type="http://schemas.openxmlformats.org/officeDocument/2006/relationships/slide" Target="slide188.xml"/><Relationship Id="rId5" Type="http://schemas.openxmlformats.org/officeDocument/2006/relationships/slide" Target="slide166.xml"/><Relationship Id="rId4" Type="http://schemas.openxmlformats.org/officeDocument/2006/relationships/slide" Target="slide154.xml"/></Relationships>
</file>

<file path=ppt/slides/_rels/slide166.xml.rels><?xml version="1.0" encoding="UTF-8" standalone="yes"?>
<Relationships xmlns="http://schemas.openxmlformats.org/package/2006/relationships"><Relationship Id="rId3" Type="http://schemas.openxmlformats.org/officeDocument/2006/relationships/slide" Target="slide176.xml"/><Relationship Id="rId7" Type="http://schemas.openxmlformats.org/officeDocument/2006/relationships/slide" Target="slide177.xml"/><Relationship Id="rId2" Type="http://schemas.openxmlformats.org/officeDocument/2006/relationships/slide" Target="slide167.xml"/><Relationship Id="rId1" Type="http://schemas.openxmlformats.org/officeDocument/2006/relationships/slideLayout" Target="../slideLayouts/slideLayout12.xml"/><Relationship Id="rId6" Type="http://schemas.openxmlformats.org/officeDocument/2006/relationships/slide" Target="slide188.xml"/><Relationship Id="rId5" Type="http://schemas.openxmlformats.org/officeDocument/2006/relationships/slide" Target="slide166.xml"/><Relationship Id="rId4" Type="http://schemas.openxmlformats.org/officeDocument/2006/relationships/slide" Target="slide154.xml"/></Relationships>
</file>

<file path=ppt/slides/_rels/slide167.xml.rels><?xml version="1.0" encoding="UTF-8" standalone="yes"?>
<Relationships xmlns="http://schemas.openxmlformats.org/package/2006/relationships"><Relationship Id="rId3" Type="http://schemas.openxmlformats.org/officeDocument/2006/relationships/slide" Target="slide176.xml"/><Relationship Id="rId7" Type="http://schemas.openxmlformats.org/officeDocument/2006/relationships/slide" Target="slide177.xml"/><Relationship Id="rId2" Type="http://schemas.openxmlformats.org/officeDocument/2006/relationships/slide" Target="slide167.xml"/><Relationship Id="rId1" Type="http://schemas.openxmlformats.org/officeDocument/2006/relationships/slideLayout" Target="../slideLayouts/slideLayout12.xml"/><Relationship Id="rId6" Type="http://schemas.openxmlformats.org/officeDocument/2006/relationships/slide" Target="slide188.xml"/><Relationship Id="rId5" Type="http://schemas.openxmlformats.org/officeDocument/2006/relationships/slide" Target="slide166.xml"/><Relationship Id="rId4" Type="http://schemas.openxmlformats.org/officeDocument/2006/relationships/slide" Target="slide154.xml"/></Relationships>
</file>

<file path=ppt/slides/_rels/slide168.xml.rels><?xml version="1.0" encoding="UTF-8" standalone="yes"?>
<Relationships xmlns="http://schemas.openxmlformats.org/package/2006/relationships"><Relationship Id="rId3" Type="http://schemas.openxmlformats.org/officeDocument/2006/relationships/slide" Target="slide176.xml"/><Relationship Id="rId7" Type="http://schemas.openxmlformats.org/officeDocument/2006/relationships/slide" Target="slide177.xml"/><Relationship Id="rId2" Type="http://schemas.openxmlformats.org/officeDocument/2006/relationships/slide" Target="slide167.xml"/><Relationship Id="rId1" Type="http://schemas.openxmlformats.org/officeDocument/2006/relationships/slideLayout" Target="../slideLayouts/slideLayout12.xml"/><Relationship Id="rId6" Type="http://schemas.openxmlformats.org/officeDocument/2006/relationships/slide" Target="slide188.xml"/><Relationship Id="rId5" Type="http://schemas.openxmlformats.org/officeDocument/2006/relationships/slide" Target="slide166.xml"/><Relationship Id="rId4" Type="http://schemas.openxmlformats.org/officeDocument/2006/relationships/slide" Target="slide154.xml"/></Relationships>
</file>

<file path=ppt/slides/_rels/slide169.xml.rels><?xml version="1.0" encoding="UTF-8" standalone="yes"?>
<Relationships xmlns="http://schemas.openxmlformats.org/package/2006/relationships"><Relationship Id="rId3" Type="http://schemas.openxmlformats.org/officeDocument/2006/relationships/slide" Target="slide176.xml"/><Relationship Id="rId7" Type="http://schemas.openxmlformats.org/officeDocument/2006/relationships/slide" Target="slide177.xml"/><Relationship Id="rId2" Type="http://schemas.openxmlformats.org/officeDocument/2006/relationships/slide" Target="slide167.xml"/><Relationship Id="rId1" Type="http://schemas.openxmlformats.org/officeDocument/2006/relationships/slideLayout" Target="../slideLayouts/slideLayout12.xml"/><Relationship Id="rId6" Type="http://schemas.openxmlformats.org/officeDocument/2006/relationships/slide" Target="slide188.xml"/><Relationship Id="rId5" Type="http://schemas.openxmlformats.org/officeDocument/2006/relationships/slide" Target="slide166.xml"/><Relationship Id="rId4" Type="http://schemas.openxmlformats.org/officeDocument/2006/relationships/slide" Target="slide154.xml"/></Relationships>
</file>

<file path=ppt/slides/_rels/slide17.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15.xml"/><Relationship Id="rId7" Type="http://schemas.openxmlformats.org/officeDocument/2006/relationships/slide" Target="slide47.xml"/><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slide" Target="slide24.xml"/><Relationship Id="rId5" Type="http://schemas.openxmlformats.org/officeDocument/2006/relationships/slide" Target="slide14.xml"/><Relationship Id="rId4" Type="http://schemas.openxmlformats.org/officeDocument/2006/relationships/slide" Target="slide22.xml"/><Relationship Id="rId9" Type="http://schemas.openxmlformats.org/officeDocument/2006/relationships/slide" Target="slide28.xml"/></Relationships>
</file>

<file path=ppt/slides/_rels/slide170.xml.rels><?xml version="1.0" encoding="UTF-8" standalone="yes"?>
<Relationships xmlns="http://schemas.openxmlformats.org/package/2006/relationships"><Relationship Id="rId3" Type="http://schemas.openxmlformats.org/officeDocument/2006/relationships/slide" Target="slide176.xml"/><Relationship Id="rId7" Type="http://schemas.openxmlformats.org/officeDocument/2006/relationships/slide" Target="slide177.xml"/><Relationship Id="rId2" Type="http://schemas.openxmlformats.org/officeDocument/2006/relationships/slide" Target="slide167.xml"/><Relationship Id="rId1" Type="http://schemas.openxmlformats.org/officeDocument/2006/relationships/slideLayout" Target="../slideLayouts/slideLayout12.xml"/><Relationship Id="rId6" Type="http://schemas.openxmlformats.org/officeDocument/2006/relationships/slide" Target="slide188.xml"/><Relationship Id="rId5" Type="http://schemas.openxmlformats.org/officeDocument/2006/relationships/slide" Target="slide166.xml"/><Relationship Id="rId4" Type="http://schemas.openxmlformats.org/officeDocument/2006/relationships/slide" Target="slide154.xml"/></Relationships>
</file>

<file path=ppt/slides/_rels/slide171.xml.rels><?xml version="1.0" encoding="UTF-8" standalone="yes"?>
<Relationships xmlns="http://schemas.openxmlformats.org/package/2006/relationships"><Relationship Id="rId3" Type="http://schemas.openxmlformats.org/officeDocument/2006/relationships/slide" Target="slide176.xml"/><Relationship Id="rId7" Type="http://schemas.openxmlformats.org/officeDocument/2006/relationships/slide" Target="slide177.xml"/><Relationship Id="rId2" Type="http://schemas.openxmlformats.org/officeDocument/2006/relationships/slide" Target="slide167.xml"/><Relationship Id="rId1" Type="http://schemas.openxmlformats.org/officeDocument/2006/relationships/slideLayout" Target="../slideLayouts/slideLayout12.xml"/><Relationship Id="rId6" Type="http://schemas.openxmlformats.org/officeDocument/2006/relationships/slide" Target="slide188.xml"/><Relationship Id="rId5" Type="http://schemas.openxmlformats.org/officeDocument/2006/relationships/slide" Target="slide166.xml"/><Relationship Id="rId4" Type="http://schemas.openxmlformats.org/officeDocument/2006/relationships/slide" Target="slide154.xml"/></Relationships>
</file>

<file path=ppt/slides/_rels/slide172.xml.rels><?xml version="1.0" encoding="UTF-8" standalone="yes"?>
<Relationships xmlns="http://schemas.openxmlformats.org/package/2006/relationships"><Relationship Id="rId3" Type="http://schemas.openxmlformats.org/officeDocument/2006/relationships/slide" Target="slide176.xml"/><Relationship Id="rId7" Type="http://schemas.openxmlformats.org/officeDocument/2006/relationships/slide" Target="slide177.xml"/><Relationship Id="rId2" Type="http://schemas.openxmlformats.org/officeDocument/2006/relationships/slide" Target="slide167.xml"/><Relationship Id="rId1" Type="http://schemas.openxmlformats.org/officeDocument/2006/relationships/slideLayout" Target="../slideLayouts/slideLayout12.xml"/><Relationship Id="rId6" Type="http://schemas.openxmlformats.org/officeDocument/2006/relationships/slide" Target="slide188.xml"/><Relationship Id="rId5" Type="http://schemas.openxmlformats.org/officeDocument/2006/relationships/slide" Target="slide166.xml"/><Relationship Id="rId4" Type="http://schemas.openxmlformats.org/officeDocument/2006/relationships/slide" Target="slide154.xml"/></Relationships>
</file>

<file path=ppt/slides/_rels/slide173.xml.rels><?xml version="1.0" encoding="UTF-8" standalone="yes"?>
<Relationships xmlns="http://schemas.openxmlformats.org/package/2006/relationships"><Relationship Id="rId3" Type="http://schemas.openxmlformats.org/officeDocument/2006/relationships/slide" Target="slide176.xml"/><Relationship Id="rId7" Type="http://schemas.openxmlformats.org/officeDocument/2006/relationships/slide" Target="slide177.xml"/><Relationship Id="rId2" Type="http://schemas.openxmlformats.org/officeDocument/2006/relationships/slide" Target="slide167.xml"/><Relationship Id="rId1" Type="http://schemas.openxmlformats.org/officeDocument/2006/relationships/slideLayout" Target="../slideLayouts/slideLayout12.xml"/><Relationship Id="rId6" Type="http://schemas.openxmlformats.org/officeDocument/2006/relationships/slide" Target="slide188.xml"/><Relationship Id="rId5" Type="http://schemas.openxmlformats.org/officeDocument/2006/relationships/slide" Target="slide166.xml"/><Relationship Id="rId4" Type="http://schemas.openxmlformats.org/officeDocument/2006/relationships/slide" Target="slide154.xml"/></Relationships>
</file>

<file path=ppt/slides/_rels/slide174.xml.rels><?xml version="1.0" encoding="UTF-8" standalone="yes"?>
<Relationships xmlns="http://schemas.openxmlformats.org/package/2006/relationships"><Relationship Id="rId3" Type="http://schemas.openxmlformats.org/officeDocument/2006/relationships/slide" Target="slide176.xml"/><Relationship Id="rId7" Type="http://schemas.openxmlformats.org/officeDocument/2006/relationships/slide" Target="slide177.xml"/><Relationship Id="rId2" Type="http://schemas.openxmlformats.org/officeDocument/2006/relationships/slide" Target="slide167.xml"/><Relationship Id="rId1" Type="http://schemas.openxmlformats.org/officeDocument/2006/relationships/slideLayout" Target="../slideLayouts/slideLayout12.xml"/><Relationship Id="rId6" Type="http://schemas.openxmlformats.org/officeDocument/2006/relationships/slide" Target="slide188.xml"/><Relationship Id="rId5" Type="http://schemas.openxmlformats.org/officeDocument/2006/relationships/slide" Target="slide166.xml"/><Relationship Id="rId4" Type="http://schemas.openxmlformats.org/officeDocument/2006/relationships/slide" Target="slide154.xml"/></Relationships>
</file>

<file path=ppt/slides/_rels/slide175.xml.rels><?xml version="1.0" encoding="UTF-8" standalone="yes"?>
<Relationships xmlns="http://schemas.openxmlformats.org/package/2006/relationships"><Relationship Id="rId3" Type="http://schemas.openxmlformats.org/officeDocument/2006/relationships/slide" Target="slide176.xml"/><Relationship Id="rId7" Type="http://schemas.openxmlformats.org/officeDocument/2006/relationships/slide" Target="slide177.xml"/><Relationship Id="rId2" Type="http://schemas.openxmlformats.org/officeDocument/2006/relationships/slide" Target="slide167.xml"/><Relationship Id="rId1" Type="http://schemas.openxmlformats.org/officeDocument/2006/relationships/slideLayout" Target="../slideLayouts/slideLayout12.xml"/><Relationship Id="rId6" Type="http://schemas.openxmlformats.org/officeDocument/2006/relationships/slide" Target="slide188.xml"/><Relationship Id="rId5" Type="http://schemas.openxmlformats.org/officeDocument/2006/relationships/slide" Target="slide166.xml"/><Relationship Id="rId4" Type="http://schemas.openxmlformats.org/officeDocument/2006/relationships/slide" Target="slide154.xml"/></Relationships>
</file>

<file path=ppt/slides/_rels/slide176.xml.rels><?xml version="1.0" encoding="UTF-8" standalone="yes"?>
<Relationships xmlns="http://schemas.openxmlformats.org/package/2006/relationships"><Relationship Id="rId3" Type="http://schemas.openxmlformats.org/officeDocument/2006/relationships/slide" Target="slide176.xml"/><Relationship Id="rId7" Type="http://schemas.openxmlformats.org/officeDocument/2006/relationships/slide" Target="slide177.xml"/><Relationship Id="rId2" Type="http://schemas.openxmlformats.org/officeDocument/2006/relationships/slide" Target="slide167.xml"/><Relationship Id="rId1" Type="http://schemas.openxmlformats.org/officeDocument/2006/relationships/slideLayout" Target="../slideLayouts/slideLayout12.xml"/><Relationship Id="rId6" Type="http://schemas.openxmlformats.org/officeDocument/2006/relationships/slide" Target="slide188.xml"/><Relationship Id="rId5" Type="http://schemas.openxmlformats.org/officeDocument/2006/relationships/slide" Target="slide166.xml"/><Relationship Id="rId4" Type="http://schemas.openxmlformats.org/officeDocument/2006/relationships/slide" Target="slide154.xml"/></Relationships>
</file>

<file path=ppt/slides/_rels/slide177.xml.rels><?xml version="1.0" encoding="UTF-8" standalone="yes"?>
<Relationships xmlns="http://schemas.openxmlformats.org/package/2006/relationships"><Relationship Id="rId8" Type="http://schemas.openxmlformats.org/officeDocument/2006/relationships/slide" Target="slide177.xml"/><Relationship Id="rId3" Type="http://schemas.openxmlformats.org/officeDocument/2006/relationships/slide" Target="slide179.xml"/><Relationship Id="rId7" Type="http://schemas.openxmlformats.org/officeDocument/2006/relationships/slide" Target="slide188.xml"/><Relationship Id="rId2" Type="http://schemas.openxmlformats.org/officeDocument/2006/relationships/slide" Target="slide178.xml"/><Relationship Id="rId1" Type="http://schemas.openxmlformats.org/officeDocument/2006/relationships/slideLayout" Target="../slideLayouts/slideLayout12.xml"/><Relationship Id="rId6" Type="http://schemas.openxmlformats.org/officeDocument/2006/relationships/slide" Target="slide166.xml"/><Relationship Id="rId5" Type="http://schemas.openxmlformats.org/officeDocument/2006/relationships/slide" Target="slide154.xml"/><Relationship Id="rId4" Type="http://schemas.openxmlformats.org/officeDocument/2006/relationships/slide" Target="slide180.xml"/></Relationships>
</file>

<file path=ppt/slides/_rels/slide178.xml.rels><?xml version="1.0" encoding="UTF-8" standalone="yes"?>
<Relationships xmlns="http://schemas.openxmlformats.org/package/2006/relationships"><Relationship Id="rId8" Type="http://schemas.openxmlformats.org/officeDocument/2006/relationships/slide" Target="slide180.xml"/><Relationship Id="rId3" Type="http://schemas.openxmlformats.org/officeDocument/2006/relationships/slide" Target="slide166.xml"/><Relationship Id="rId7" Type="http://schemas.openxmlformats.org/officeDocument/2006/relationships/slide" Target="slide179.xml"/><Relationship Id="rId2" Type="http://schemas.openxmlformats.org/officeDocument/2006/relationships/slide" Target="slide154.xml"/><Relationship Id="rId1" Type="http://schemas.openxmlformats.org/officeDocument/2006/relationships/slideLayout" Target="../slideLayouts/slideLayout12.xml"/><Relationship Id="rId6" Type="http://schemas.openxmlformats.org/officeDocument/2006/relationships/slide" Target="slide178.xml"/><Relationship Id="rId5" Type="http://schemas.openxmlformats.org/officeDocument/2006/relationships/slide" Target="slide177.xml"/><Relationship Id="rId4" Type="http://schemas.openxmlformats.org/officeDocument/2006/relationships/slide" Target="slide188.xml"/></Relationships>
</file>

<file path=ppt/slides/_rels/slide179.xml.rels><?xml version="1.0" encoding="UTF-8" standalone="yes"?>
<Relationships xmlns="http://schemas.openxmlformats.org/package/2006/relationships"><Relationship Id="rId8" Type="http://schemas.openxmlformats.org/officeDocument/2006/relationships/slide" Target="slide180.xml"/><Relationship Id="rId3" Type="http://schemas.openxmlformats.org/officeDocument/2006/relationships/slide" Target="slide166.xml"/><Relationship Id="rId7" Type="http://schemas.openxmlformats.org/officeDocument/2006/relationships/slide" Target="slide179.xml"/><Relationship Id="rId2" Type="http://schemas.openxmlformats.org/officeDocument/2006/relationships/slide" Target="slide154.xml"/><Relationship Id="rId1" Type="http://schemas.openxmlformats.org/officeDocument/2006/relationships/slideLayout" Target="../slideLayouts/slideLayout12.xml"/><Relationship Id="rId6" Type="http://schemas.openxmlformats.org/officeDocument/2006/relationships/slide" Target="slide178.xml"/><Relationship Id="rId5" Type="http://schemas.openxmlformats.org/officeDocument/2006/relationships/slide" Target="slide177.xml"/><Relationship Id="rId4" Type="http://schemas.openxmlformats.org/officeDocument/2006/relationships/slide" Target="slide188.xml"/></Relationships>
</file>

<file path=ppt/slides/_rels/slide18.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15.xml"/><Relationship Id="rId7" Type="http://schemas.openxmlformats.org/officeDocument/2006/relationships/slide" Target="slide47.xml"/><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slide" Target="slide24.xml"/><Relationship Id="rId5" Type="http://schemas.openxmlformats.org/officeDocument/2006/relationships/slide" Target="slide14.xml"/><Relationship Id="rId4" Type="http://schemas.openxmlformats.org/officeDocument/2006/relationships/slide" Target="slide22.xml"/><Relationship Id="rId9" Type="http://schemas.openxmlformats.org/officeDocument/2006/relationships/slide" Target="slide28.xml"/></Relationships>
</file>

<file path=ppt/slides/_rels/slide180.xml.rels><?xml version="1.0" encoding="UTF-8" standalone="yes"?>
<Relationships xmlns="http://schemas.openxmlformats.org/package/2006/relationships"><Relationship Id="rId8" Type="http://schemas.openxmlformats.org/officeDocument/2006/relationships/slide" Target="slide180.xml"/><Relationship Id="rId3" Type="http://schemas.openxmlformats.org/officeDocument/2006/relationships/slide" Target="slide166.xml"/><Relationship Id="rId7" Type="http://schemas.openxmlformats.org/officeDocument/2006/relationships/slide" Target="slide179.xml"/><Relationship Id="rId2" Type="http://schemas.openxmlformats.org/officeDocument/2006/relationships/slide" Target="slide154.xml"/><Relationship Id="rId1" Type="http://schemas.openxmlformats.org/officeDocument/2006/relationships/slideLayout" Target="../slideLayouts/slideLayout12.xml"/><Relationship Id="rId6" Type="http://schemas.openxmlformats.org/officeDocument/2006/relationships/slide" Target="slide178.xml"/><Relationship Id="rId5" Type="http://schemas.openxmlformats.org/officeDocument/2006/relationships/slide" Target="slide177.xml"/><Relationship Id="rId4" Type="http://schemas.openxmlformats.org/officeDocument/2006/relationships/slide" Target="slide188.xml"/></Relationships>
</file>

<file path=ppt/slides/_rels/slide181.xml.rels><?xml version="1.0" encoding="UTF-8" standalone="yes"?>
<Relationships xmlns="http://schemas.openxmlformats.org/package/2006/relationships"><Relationship Id="rId8" Type="http://schemas.openxmlformats.org/officeDocument/2006/relationships/slide" Target="slide180.xml"/><Relationship Id="rId3" Type="http://schemas.openxmlformats.org/officeDocument/2006/relationships/slide" Target="slide166.xml"/><Relationship Id="rId7" Type="http://schemas.openxmlformats.org/officeDocument/2006/relationships/slide" Target="slide179.xml"/><Relationship Id="rId2" Type="http://schemas.openxmlformats.org/officeDocument/2006/relationships/slide" Target="slide154.xml"/><Relationship Id="rId1" Type="http://schemas.openxmlformats.org/officeDocument/2006/relationships/slideLayout" Target="../slideLayouts/slideLayout12.xml"/><Relationship Id="rId6" Type="http://schemas.openxmlformats.org/officeDocument/2006/relationships/slide" Target="slide178.xml"/><Relationship Id="rId5" Type="http://schemas.openxmlformats.org/officeDocument/2006/relationships/slide" Target="slide177.xml"/><Relationship Id="rId4" Type="http://schemas.openxmlformats.org/officeDocument/2006/relationships/slide" Target="slide188.xml"/></Relationships>
</file>

<file path=ppt/slides/_rels/slide182.xml.rels><?xml version="1.0" encoding="UTF-8" standalone="yes"?>
<Relationships xmlns="http://schemas.openxmlformats.org/package/2006/relationships"><Relationship Id="rId8" Type="http://schemas.openxmlformats.org/officeDocument/2006/relationships/slide" Target="slide180.xml"/><Relationship Id="rId3" Type="http://schemas.openxmlformats.org/officeDocument/2006/relationships/slide" Target="slide166.xml"/><Relationship Id="rId7" Type="http://schemas.openxmlformats.org/officeDocument/2006/relationships/slide" Target="slide179.xml"/><Relationship Id="rId2" Type="http://schemas.openxmlformats.org/officeDocument/2006/relationships/slide" Target="slide154.xml"/><Relationship Id="rId1" Type="http://schemas.openxmlformats.org/officeDocument/2006/relationships/slideLayout" Target="../slideLayouts/slideLayout12.xml"/><Relationship Id="rId6" Type="http://schemas.openxmlformats.org/officeDocument/2006/relationships/slide" Target="slide178.xml"/><Relationship Id="rId5" Type="http://schemas.openxmlformats.org/officeDocument/2006/relationships/slide" Target="slide177.xml"/><Relationship Id="rId4" Type="http://schemas.openxmlformats.org/officeDocument/2006/relationships/slide" Target="slide188.xml"/></Relationships>
</file>

<file path=ppt/slides/_rels/slide183.xml.rels><?xml version="1.0" encoding="UTF-8" standalone="yes"?>
<Relationships xmlns="http://schemas.openxmlformats.org/package/2006/relationships"><Relationship Id="rId8" Type="http://schemas.openxmlformats.org/officeDocument/2006/relationships/slide" Target="slide180.xml"/><Relationship Id="rId3" Type="http://schemas.openxmlformats.org/officeDocument/2006/relationships/slide" Target="slide166.xml"/><Relationship Id="rId7" Type="http://schemas.openxmlformats.org/officeDocument/2006/relationships/slide" Target="slide179.xml"/><Relationship Id="rId2" Type="http://schemas.openxmlformats.org/officeDocument/2006/relationships/slide" Target="slide154.xml"/><Relationship Id="rId1" Type="http://schemas.openxmlformats.org/officeDocument/2006/relationships/slideLayout" Target="../slideLayouts/slideLayout12.xml"/><Relationship Id="rId6" Type="http://schemas.openxmlformats.org/officeDocument/2006/relationships/slide" Target="slide178.xml"/><Relationship Id="rId5" Type="http://schemas.openxmlformats.org/officeDocument/2006/relationships/slide" Target="slide177.xml"/><Relationship Id="rId4" Type="http://schemas.openxmlformats.org/officeDocument/2006/relationships/slide" Target="slide188.xml"/></Relationships>
</file>

<file path=ppt/slides/_rels/slide184.xml.rels><?xml version="1.0" encoding="UTF-8" standalone="yes"?>
<Relationships xmlns="http://schemas.openxmlformats.org/package/2006/relationships"><Relationship Id="rId8" Type="http://schemas.openxmlformats.org/officeDocument/2006/relationships/slide" Target="slide180.xml"/><Relationship Id="rId3" Type="http://schemas.openxmlformats.org/officeDocument/2006/relationships/slide" Target="slide166.xml"/><Relationship Id="rId7" Type="http://schemas.openxmlformats.org/officeDocument/2006/relationships/slide" Target="slide179.xml"/><Relationship Id="rId2" Type="http://schemas.openxmlformats.org/officeDocument/2006/relationships/slide" Target="slide154.xml"/><Relationship Id="rId1" Type="http://schemas.openxmlformats.org/officeDocument/2006/relationships/slideLayout" Target="../slideLayouts/slideLayout12.xml"/><Relationship Id="rId6" Type="http://schemas.openxmlformats.org/officeDocument/2006/relationships/slide" Target="slide178.xml"/><Relationship Id="rId5" Type="http://schemas.openxmlformats.org/officeDocument/2006/relationships/slide" Target="slide177.xml"/><Relationship Id="rId4" Type="http://schemas.openxmlformats.org/officeDocument/2006/relationships/slide" Target="slide188.xml"/></Relationships>
</file>

<file path=ppt/slides/_rels/slide185.xml.rels><?xml version="1.0" encoding="UTF-8" standalone="yes"?>
<Relationships xmlns="http://schemas.openxmlformats.org/package/2006/relationships"><Relationship Id="rId8" Type="http://schemas.openxmlformats.org/officeDocument/2006/relationships/slide" Target="slide180.xml"/><Relationship Id="rId3" Type="http://schemas.openxmlformats.org/officeDocument/2006/relationships/slide" Target="slide166.xml"/><Relationship Id="rId7" Type="http://schemas.openxmlformats.org/officeDocument/2006/relationships/slide" Target="slide179.xml"/><Relationship Id="rId2" Type="http://schemas.openxmlformats.org/officeDocument/2006/relationships/slide" Target="slide154.xml"/><Relationship Id="rId1" Type="http://schemas.openxmlformats.org/officeDocument/2006/relationships/slideLayout" Target="../slideLayouts/slideLayout12.xml"/><Relationship Id="rId6" Type="http://schemas.openxmlformats.org/officeDocument/2006/relationships/slide" Target="slide178.xml"/><Relationship Id="rId5" Type="http://schemas.openxmlformats.org/officeDocument/2006/relationships/slide" Target="slide177.xml"/><Relationship Id="rId4" Type="http://schemas.openxmlformats.org/officeDocument/2006/relationships/slide" Target="slide188.xml"/></Relationships>
</file>

<file path=ppt/slides/_rels/slide186.xml.rels><?xml version="1.0" encoding="UTF-8" standalone="yes"?>
<Relationships xmlns="http://schemas.openxmlformats.org/package/2006/relationships"><Relationship Id="rId8" Type="http://schemas.openxmlformats.org/officeDocument/2006/relationships/slide" Target="slide180.xml"/><Relationship Id="rId3" Type="http://schemas.openxmlformats.org/officeDocument/2006/relationships/slide" Target="slide166.xml"/><Relationship Id="rId7" Type="http://schemas.openxmlformats.org/officeDocument/2006/relationships/slide" Target="slide179.xml"/><Relationship Id="rId2" Type="http://schemas.openxmlformats.org/officeDocument/2006/relationships/slide" Target="slide154.xml"/><Relationship Id="rId1" Type="http://schemas.openxmlformats.org/officeDocument/2006/relationships/slideLayout" Target="../slideLayouts/slideLayout12.xml"/><Relationship Id="rId6" Type="http://schemas.openxmlformats.org/officeDocument/2006/relationships/slide" Target="slide178.xml"/><Relationship Id="rId5" Type="http://schemas.openxmlformats.org/officeDocument/2006/relationships/slide" Target="slide177.xml"/><Relationship Id="rId4" Type="http://schemas.openxmlformats.org/officeDocument/2006/relationships/slide" Target="slide188.xml"/></Relationships>
</file>

<file path=ppt/slides/_rels/slide187.xml.rels><?xml version="1.0" encoding="UTF-8" standalone="yes"?>
<Relationships xmlns="http://schemas.openxmlformats.org/package/2006/relationships"><Relationship Id="rId8" Type="http://schemas.openxmlformats.org/officeDocument/2006/relationships/slide" Target="slide180.xml"/><Relationship Id="rId3" Type="http://schemas.openxmlformats.org/officeDocument/2006/relationships/slide" Target="slide166.xml"/><Relationship Id="rId7" Type="http://schemas.openxmlformats.org/officeDocument/2006/relationships/slide" Target="slide179.xml"/><Relationship Id="rId2" Type="http://schemas.openxmlformats.org/officeDocument/2006/relationships/slide" Target="slide154.xml"/><Relationship Id="rId1" Type="http://schemas.openxmlformats.org/officeDocument/2006/relationships/slideLayout" Target="../slideLayouts/slideLayout12.xml"/><Relationship Id="rId6" Type="http://schemas.openxmlformats.org/officeDocument/2006/relationships/slide" Target="slide178.xml"/><Relationship Id="rId5" Type="http://schemas.openxmlformats.org/officeDocument/2006/relationships/slide" Target="slide177.xml"/><Relationship Id="rId4" Type="http://schemas.openxmlformats.org/officeDocument/2006/relationships/slide" Target="slide188.xml"/></Relationships>
</file>

<file path=ppt/slides/_rels/slide188.xml.rels><?xml version="1.0" encoding="UTF-8" standalone="yes"?>
<Relationships xmlns="http://schemas.openxmlformats.org/package/2006/relationships"><Relationship Id="rId3" Type="http://schemas.openxmlformats.org/officeDocument/2006/relationships/slide" Target="slide166.xml"/><Relationship Id="rId2" Type="http://schemas.openxmlformats.org/officeDocument/2006/relationships/slide" Target="slide154.xml"/><Relationship Id="rId1" Type="http://schemas.openxmlformats.org/officeDocument/2006/relationships/slideLayout" Target="../slideLayouts/slideLayout12.xml"/><Relationship Id="rId5" Type="http://schemas.openxmlformats.org/officeDocument/2006/relationships/slide" Target="slide177.xml"/><Relationship Id="rId4" Type="http://schemas.openxmlformats.org/officeDocument/2006/relationships/slide" Target="slide188.xml"/></Relationships>
</file>

<file path=ppt/slides/_rels/slide189.xml.rels><?xml version="1.0" encoding="UTF-8" standalone="yes"?>
<Relationships xmlns="http://schemas.openxmlformats.org/package/2006/relationships"><Relationship Id="rId3" Type="http://schemas.openxmlformats.org/officeDocument/2006/relationships/slide" Target="slide154.xml"/><Relationship Id="rId7" Type="http://schemas.openxmlformats.org/officeDocument/2006/relationships/package" Target="../embeddings/Microsoft_Word___44.docx"/><Relationship Id="rId2" Type="http://schemas.openxmlformats.org/officeDocument/2006/relationships/slideLayout" Target="../slideLayouts/slideLayout12.xml"/><Relationship Id="rId1" Type="http://schemas.openxmlformats.org/officeDocument/2006/relationships/vmlDrawing" Target="../drawings/vmlDrawing4.vml"/><Relationship Id="rId6" Type="http://schemas.openxmlformats.org/officeDocument/2006/relationships/slide" Target="slide177.xml"/><Relationship Id="rId5" Type="http://schemas.openxmlformats.org/officeDocument/2006/relationships/slide" Target="slide188.xml"/><Relationship Id="rId4" Type="http://schemas.openxmlformats.org/officeDocument/2006/relationships/slide" Target="slide166.xml"/></Relationships>
</file>

<file path=ppt/slides/_rels/slide19.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15.xml"/><Relationship Id="rId7" Type="http://schemas.openxmlformats.org/officeDocument/2006/relationships/slide" Target="slide47.xml"/><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slide" Target="slide24.xml"/><Relationship Id="rId5" Type="http://schemas.openxmlformats.org/officeDocument/2006/relationships/slide" Target="slide14.xml"/><Relationship Id="rId4" Type="http://schemas.openxmlformats.org/officeDocument/2006/relationships/slide" Target="slide22.xml"/><Relationship Id="rId9" Type="http://schemas.openxmlformats.org/officeDocument/2006/relationships/slide" Target="slide28.xml"/></Relationships>
</file>

<file path=ppt/slides/_rels/slide190.xml.rels><?xml version="1.0" encoding="UTF-8" standalone="yes"?>
<Relationships xmlns="http://schemas.openxmlformats.org/package/2006/relationships"><Relationship Id="rId3" Type="http://schemas.openxmlformats.org/officeDocument/2006/relationships/slide" Target="slide154.xml"/><Relationship Id="rId7" Type="http://schemas.openxmlformats.org/officeDocument/2006/relationships/package" Target="../embeddings/Microsoft_Word___55.docx"/><Relationship Id="rId2" Type="http://schemas.openxmlformats.org/officeDocument/2006/relationships/slideLayout" Target="../slideLayouts/slideLayout12.xml"/><Relationship Id="rId1" Type="http://schemas.openxmlformats.org/officeDocument/2006/relationships/vmlDrawing" Target="../drawings/vmlDrawing5.vml"/><Relationship Id="rId6" Type="http://schemas.openxmlformats.org/officeDocument/2006/relationships/slide" Target="slide177.xml"/><Relationship Id="rId5" Type="http://schemas.openxmlformats.org/officeDocument/2006/relationships/slide" Target="slide188.xml"/><Relationship Id="rId4" Type="http://schemas.openxmlformats.org/officeDocument/2006/relationships/slide" Target="slide166.xml"/></Relationships>
</file>

<file path=ppt/slides/_rels/slide191.xml.rels><?xml version="1.0" encoding="UTF-8" standalone="yes"?>
<Relationships xmlns="http://schemas.openxmlformats.org/package/2006/relationships"><Relationship Id="rId3" Type="http://schemas.openxmlformats.org/officeDocument/2006/relationships/slide" Target="slide154.xml"/><Relationship Id="rId7" Type="http://schemas.openxmlformats.org/officeDocument/2006/relationships/package" Target="../embeddings/Microsoft_Word___66.docx"/><Relationship Id="rId2" Type="http://schemas.openxmlformats.org/officeDocument/2006/relationships/slideLayout" Target="../slideLayouts/slideLayout12.xml"/><Relationship Id="rId1" Type="http://schemas.openxmlformats.org/officeDocument/2006/relationships/vmlDrawing" Target="../drawings/vmlDrawing6.vml"/><Relationship Id="rId6" Type="http://schemas.openxmlformats.org/officeDocument/2006/relationships/slide" Target="slide177.xml"/><Relationship Id="rId5" Type="http://schemas.openxmlformats.org/officeDocument/2006/relationships/slide" Target="slide188.xml"/><Relationship Id="rId4" Type="http://schemas.openxmlformats.org/officeDocument/2006/relationships/slide" Target="slide166.xml"/></Relationships>
</file>

<file path=ppt/slides/_rels/slide192.xml.rels><?xml version="1.0" encoding="UTF-8" standalone="yes"?>
<Relationships xmlns="http://schemas.openxmlformats.org/package/2006/relationships"><Relationship Id="rId3" Type="http://schemas.openxmlformats.org/officeDocument/2006/relationships/slide" Target="slide154.xml"/><Relationship Id="rId7" Type="http://schemas.openxmlformats.org/officeDocument/2006/relationships/package" Target="../embeddings/Microsoft_Word___77.docx"/><Relationship Id="rId2" Type="http://schemas.openxmlformats.org/officeDocument/2006/relationships/slideLayout" Target="../slideLayouts/slideLayout12.xml"/><Relationship Id="rId1" Type="http://schemas.openxmlformats.org/officeDocument/2006/relationships/vmlDrawing" Target="../drawings/vmlDrawing7.vml"/><Relationship Id="rId6" Type="http://schemas.openxmlformats.org/officeDocument/2006/relationships/slide" Target="slide177.xml"/><Relationship Id="rId5" Type="http://schemas.openxmlformats.org/officeDocument/2006/relationships/slide" Target="slide188.xml"/><Relationship Id="rId4" Type="http://schemas.openxmlformats.org/officeDocument/2006/relationships/slide" Target="slide166.xml"/></Relationships>
</file>

<file path=ppt/slides/_rels/slide193.xml.rels><?xml version="1.0" encoding="UTF-8" standalone="yes"?>
<Relationships xmlns="http://schemas.openxmlformats.org/package/2006/relationships"><Relationship Id="rId3" Type="http://schemas.openxmlformats.org/officeDocument/2006/relationships/slide" Target="slide154.xml"/><Relationship Id="rId7" Type="http://schemas.openxmlformats.org/officeDocument/2006/relationships/package" Target="../embeddings/Microsoft_Word___88.docx"/><Relationship Id="rId2" Type="http://schemas.openxmlformats.org/officeDocument/2006/relationships/slideLayout" Target="../slideLayouts/slideLayout12.xml"/><Relationship Id="rId1" Type="http://schemas.openxmlformats.org/officeDocument/2006/relationships/vmlDrawing" Target="../drawings/vmlDrawing8.vml"/><Relationship Id="rId6" Type="http://schemas.openxmlformats.org/officeDocument/2006/relationships/slide" Target="slide177.xml"/><Relationship Id="rId5" Type="http://schemas.openxmlformats.org/officeDocument/2006/relationships/slide" Target="slide188.xml"/><Relationship Id="rId4" Type="http://schemas.openxmlformats.org/officeDocument/2006/relationships/slide" Target="slide166.xml"/></Relationships>
</file>

<file path=ppt/slides/_rels/slide194.xml.rels><?xml version="1.0" encoding="UTF-8" standalone="yes"?>
<Relationships xmlns="http://schemas.openxmlformats.org/package/2006/relationships"><Relationship Id="rId3" Type="http://schemas.openxmlformats.org/officeDocument/2006/relationships/slide" Target="slide154.xml"/><Relationship Id="rId7" Type="http://schemas.openxmlformats.org/officeDocument/2006/relationships/package" Target="../embeddings/Microsoft_Word___99.docx"/><Relationship Id="rId2" Type="http://schemas.openxmlformats.org/officeDocument/2006/relationships/slideLayout" Target="../slideLayouts/slideLayout12.xml"/><Relationship Id="rId1" Type="http://schemas.openxmlformats.org/officeDocument/2006/relationships/vmlDrawing" Target="../drawings/vmlDrawing9.vml"/><Relationship Id="rId6" Type="http://schemas.openxmlformats.org/officeDocument/2006/relationships/slide" Target="slide177.xml"/><Relationship Id="rId5" Type="http://schemas.openxmlformats.org/officeDocument/2006/relationships/slide" Target="slide188.xml"/><Relationship Id="rId4" Type="http://schemas.openxmlformats.org/officeDocument/2006/relationships/slide" Target="slide166.xml"/></Relationships>
</file>

<file path=ppt/slides/_rels/slide195.xml.rels><?xml version="1.0" encoding="UTF-8" standalone="yes"?>
<Relationships xmlns="http://schemas.openxmlformats.org/package/2006/relationships"><Relationship Id="rId3" Type="http://schemas.openxmlformats.org/officeDocument/2006/relationships/slide" Target="slide154.xml"/><Relationship Id="rId7" Type="http://schemas.openxmlformats.org/officeDocument/2006/relationships/package" Target="../embeddings/Microsoft_Word___1010.docx"/><Relationship Id="rId2" Type="http://schemas.openxmlformats.org/officeDocument/2006/relationships/slideLayout" Target="../slideLayouts/slideLayout12.xml"/><Relationship Id="rId1" Type="http://schemas.openxmlformats.org/officeDocument/2006/relationships/vmlDrawing" Target="../drawings/vmlDrawing10.vml"/><Relationship Id="rId6" Type="http://schemas.openxmlformats.org/officeDocument/2006/relationships/slide" Target="slide177.xml"/><Relationship Id="rId5" Type="http://schemas.openxmlformats.org/officeDocument/2006/relationships/slide" Target="slide188.xml"/><Relationship Id="rId4" Type="http://schemas.openxmlformats.org/officeDocument/2006/relationships/slide" Target="slide166.xml"/></Relationships>
</file>

<file path=ppt/slides/_rels/slide196.xml.rels><?xml version="1.0" encoding="UTF-8" standalone="yes"?>
<Relationships xmlns="http://schemas.openxmlformats.org/package/2006/relationships"><Relationship Id="rId3" Type="http://schemas.openxmlformats.org/officeDocument/2006/relationships/slide" Target="slide154.xml"/><Relationship Id="rId7" Type="http://schemas.openxmlformats.org/officeDocument/2006/relationships/package" Target="../embeddings/Microsoft_Word___1111.docx"/><Relationship Id="rId2" Type="http://schemas.openxmlformats.org/officeDocument/2006/relationships/slideLayout" Target="../slideLayouts/slideLayout12.xml"/><Relationship Id="rId1" Type="http://schemas.openxmlformats.org/officeDocument/2006/relationships/vmlDrawing" Target="../drawings/vmlDrawing11.vml"/><Relationship Id="rId6" Type="http://schemas.openxmlformats.org/officeDocument/2006/relationships/slide" Target="slide177.xml"/><Relationship Id="rId5" Type="http://schemas.openxmlformats.org/officeDocument/2006/relationships/slide" Target="slide188.xml"/><Relationship Id="rId4" Type="http://schemas.openxmlformats.org/officeDocument/2006/relationships/slide" Target="slide166.xml"/></Relationships>
</file>

<file path=ppt/slides/_rels/slide197.xml.rels><?xml version="1.0" encoding="UTF-8" standalone="yes"?>
<Relationships xmlns="http://schemas.openxmlformats.org/package/2006/relationships"><Relationship Id="rId3" Type="http://schemas.openxmlformats.org/officeDocument/2006/relationships/slide" Target="slide154.xml"/><Relationship Id="rId7" Type="http://schemas.openxmlformats.org/officeDocument/2006/relationships/package" Target="../embeddings/Microsoft_Word___1212.docx"/><Relationship Id="rId2" Type="http://schemas.openxmlformats.org/officeDocument/2006/relationships/slideLayout" Target="../slideLayouts/slideLayout12.xml"/><Relationship Id="rId1" Type="http://schemas.openxmlformats.org/officeDocument/2006/relationships/vmlDrawing" Target="../drawings/vmlDrawing12.vml"/><Relationship Id="rId6" Type="http://schemas.openxmlformats.org/officeDocument/2006/relationships/slide" Target="slide177.xml"/><Relationship Id="rId5" Type="http://schemas.openxmlformats.org/officeDocument/2006/relationships/slide" Target="slide188.xml"/><Relationship Id="rId4" Type="http://schemas.openxmlformats.org/officeDocument/2006/relationships/slide" Target="slide166.xml"/></Relationships>
</file>

<file path=ppt/slides/_rels/slide198.xml.rels><?xml version="1.0" encoding="UTF-8" standalone="yes"?>
<Relationships xmlns="http://schemas.openxmlformats.org/package/2006/relationships"><Relationship Id="rId3" Type="http://schemas.openxmlformats.org/officeDocument/2006/relationships/slide" Target="slide154.xml"/><Relationship Id="rId7" Type="http://schemas.openxmlformats.org/officeDocument/2006/relationships/package" Target="../embeddings/Microsoft_Word___1313.docx"/><Relationship Id="rId2" Type="http://schemas.openxmlformats.org/officeDocument/2006/relationships/slideLayout" Target="../slideLayouts/slideLayout12.xml"/><Relationship Id="rId1" Type="http://schemas.openxmlformats.org/officeDocument/2006/relationships/vmlDrawing" Target="../drawings/vmlDrawing13.vml"/><Relationship Id="rId6" Type="http://schemas.openxmlformats.org/officeDocument/2006/relationships/slide" Target="slide177.xml"/><Relationship Id="rId5" Type="http://schemas.openxmlformats.org/officeDocument/2006/relationships/slide" Target="slide188.xml"/><Relationship Id="rId4" Type="http://schemas.openxmlformats.org/officeDocument/2006/relationships/slide" Target="slide166.xml"/></Relationships>
</file>

<file path=ppt/slides/_rels/slide199.xml.rels><?xml version="1.0" encoding="UTF-8" standalone="yes"?>
<Relationships xmlns="http://schemas.openxmlformats.org/package/2006/relationships"><Relationship Id="rId3" Type="http://schemas.openxmlformats.org/officeDocument/2006/relationships/slide" Target="slide154.xml"/><Relationship Id="rId7" Type="http://schemas.openxmlformats.org/officeDocument/2006/relationships/package" Target="../embeddings/Microsoft_Word___1414.docx"/><Relationship Id="rId2" Type="http://schemas.openxmlformats.org/officeDocument/2006/relationships/slideLayout" Target="../slideLayouts/slideLayout12.xml"/><Relationship Id="rId1" Type="http://schemas.openxmlformats.org/officeDocument/2006/relationships/vmlDrawing" Target="../drawings/vmlDrawing14.vml"/><Relationship Id="rId6" Type="http://schemas.openxmlformats.org/officeDocument/2006/relationships/slide" Target="slide177.xml"/><Relationship Id="rId5" Type="http://schemas.openxmlformats.org/officeDocument/2006/relationships/slide" Target="slide188.xml"/><Relationship Id="rId4" Type="http://schemas.openxmlformats.org/officeDocument/2006/relationships/slide" Target="slide16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15.xml"/><Relationship Id="rId7" Type="http://schemas.openxmlformats.org/officeDocument/2006/relationships/slide" Target="slide47.xml"/><Relationship Id="rId2" Type="http://schemas.openxmlformats.org/officeDocument/2006/relationships/notesSlide" Target="../notesSlides/notesSlide19.xml"/><Relationship Id="rId1" Type="http://schemas.openxmlformats.org/officeDocument/2006/relationships/slideLayout" Target="../slideLayouts/slideLayout9.xml"/><Relationship Id="rId6" Type="http://schemas.openxmlformats.org/officeDocument/2006/relationships/slide" Target="slide24.xml"/><Relationship Id="rId5" Type="http://schemas.openxmlformats.org/officeDocument/2006/relationships/slide" Target="slide14.xml"/><Relationship Id="rId4" Type="http://schemas.openxmlformats.org/officeDocument/2006/relationships/slide" Target="slide22.xml"/><Relationship Id="rId9" Type="http://schemas.openxmlformats.org/officeDocument/2006/relationships/slide" Target="slide28.xml"/></Relationships>
</file>

<file path=ppt/slides/_rels/slide200.xml.rels><?xml version="1.0" encoding="UTF-8" standalone="yes"?>
<Relationships xmlns="http://schemas.openxmlformats.org/package/2006/relationships"><Relationship Id="rId3" Type="http://schemas.openxmlformats.org/officeDocument/2006/relationships/slide" Target="slide154.xml"/><Relationship Id="rId7" Type="http://schemas.openxmlformats.org/officeDocument/2006/relationships/package" Target="../embeddings/Microsoft_Word___1515.docx"/><Relationship Id="rId2" Type="http://schemas.openxmlformats.org/officeDocument/2006/relationships/slideLayout" Target="../slideLayouts/slideLayout12.xml"/><Relationship Id="rId1" Type="http://schemas.openxmlformats.org/officeDocument/2006/relationships/vmlDrawing" Target="../drawings/vmlDrawing15.vml"/><Relationship Id="rId6" Type="http://schemas.openxmlformats.org/officeDocument/2006/relationships/slide" Target="slide177.xml"/><Relationship Id="rId5" Type="http://schemas.openxmlformats.org/officeDocument/2006/relationships/slide" Target="slide188.xml"/><Relationship Id="rId4" Type="http://schemas.openxmlformats.org/officeDocument/2006/relationships/slide" Target="slide166.xml"/></Relationships>
</file>

<file path=ppt/slides/_rels/slide201.xml.rels><?xml version="1.0" encoding="UTF-8" standalone="yes"?>
<Relationships xmlns="http://schemas.openxmlformats.org/package/2006/relationships"><Relationship Id="rId3" Type="http://schemas.openxmlformats.org/officeDocument/2006/relationships/slide" Target="slide154.xml"/><Relationship Id="rId7" Type="http://schemas.openxmlformats.org/officeDocument/2006/relationships/package" Target="../embeddings/Microsoft_Word___1616.docx"/><Relationship Id="rId2" Type="http://schemas.openxmlformats.org/officeDocument/2006/relationships/slideLayout" Target="../slideLayouts/slideLayout12.xml"/><Relationship Id="rId1" Type="http://schemas.openxmlformats.org/officeDocument/2006/relationships/vmlDrawing" Target="../drawings/vmlDrawing16.vml"/><Relationship Id="rId6" Type="http://schemas.openxmlformats.org/officeDocument/2006/relationships/slide" Target="slide177.xml"/><Relationship Id="rId5" Type="http://schemas.openxmlformats.org/officeDocument/2006/relationships/slide" Target="slide188.xml"/><Relationship Id="rId4" Type="http://schemas.openxmlformats.org/officeDocument/2006/relationships/slide" Target="slide166.xml"/></Relationships>
</file>

<file path=ppt/slides/_rels/slide202.xml.rels><?xml version="1.0" encoding="UTF-8" standalone="yes"?>
<Relationships xmlns="http://schemas.openxmlformats.org/package/2006/relationships"><Relationship Id="rId3" Type="http://schemas.openxmlformats.org/officeDocument/2006/relationships/slide" Target="slide154.xml"/><Relationship Id="rId7" Type="http://schemas.openxmlformats.org/officeDocument/2006/relationships/package" Target="../embeddings/Microsoft_Word___1717.docx"/><Relationship Id="rId2" Type="http://schemas.openxmlformats.org/officeDocument/2006/relationships/slideLayout" Target="../slideLayouts/slideLayout12.xml"/><Relationship Id="rId1" Type="http://schemas.openxmlformats.org/officeDocument/2006/relationships/vmlDrawing" Target="../drawings/vmlDrawing17.vml"/><Relationship Id="rId6" Type="http://schemas.openxmlformats.org/officeDocument/2006/relationships/slide" Target="slide177.xml"/><Relationship Id="rId5" Type="http://schemas.openxmlformats.org/officeDocument/2006/relationships/slide" Target="slide188.xml"/><Relationship Id="rId4" Type="http://schemas.openxmlformats.org/officeDocument/2006/relationships/slide" Target="slide166.xml"/></Relationships>
</file>

<file path=ppt/slides/_rels/slide203.xml.rels><?xml version="1.0" encoding="UTF-8" standalone="yes"?>
<Relationships xmlns="http://schemas.openxmlformats.org/package/2006/relationships"><Relationship Id="rId3" Type="http://schemas.openxmlformats.org/officeDocument/2006/relationships/slide" Target="slide154.xml"/><Relationship Id="rId7" Type="http://schemas.openxmlformats.org/officeDocument/2006/relationships/package" Target="../embeddings/Microsoft_Word___1818.docx"/><Relationship Id="rId2" Type="http://schemas.openxmlformats.org/officeDocument/2006/relationships/slideLayout" Target="../slideLayouts/slideLayout12.xml"/><Relationship Id="rId1" Type="http://schemas.openxmlformats.org/officeDocument/2006/relationships/vmlDrawing" Target="../drawings/vmlDrawing18.vml"/><Relationship Id="rId6" Type="http://schemas.openxmlformats.org/officeDocument/2006/relationships/slide" Target="slide177.xml"/><Relationship Id="rId5" Type="http://schemas.openxmlformats.org/officeDocument/2006/relationships/slide" Target="slide188.xml"/><Relationship Id="rId4" Type="http://schemas.openxmlformats.org/officeDocument/2006/relationships/slide" Target="slide166.xml"/></Relationships>
</file>

<file path=ppt/slides/_rels/slide204.xml.rels><?xml version="1.0" encoding="UTF-8" standalone="yes"?>
<Relationships xmlns="http://schemas.openxmlformats.org/package/2006/relationships"><Relationship Id="rId3" Type="http://schemas.openxmlformats.org/officeDocument/2006/relationships/slide" Target="slide154.xml"/><Relationship Id="rId7" Type="http://schemas.openxmlformats.org/officeDocument/2006/relationships/package" Target="../embeddings/Microsoft_Word___1919.docx"/><Relationship Id="rId2" Type="http://schemas.openxmlformats.org/officeDocument/2006/relationships/slideLayout" Target="../slideLayouts/slideLayout12.xml"/><Relationship Id="rId1" Type="http://schemas.openxmlformats.org/officeDocument/2006/relationships/vmlDrawing" Target="../drawings/vmlDrawing19.vml"/><Relationship Id="rId6" Type="http://schemas.openxmlformats.org/officeDocument/2006/relationships/slide" Target="slide177.xml"/><Relationship Id="rId5" Type="http://schemas.openxmlformats.org/officeDocument/2006/relationships/slide" Target="slide188.xml"/><Relationship Id="rId4" Type="http://schemas.openxmlformats.org/officeDocument/2006/relationships/slide" Target="slide166.xml"/></Relationships>
</file>

<file path=ppt/slides/_rels/slide205.xml.rels><?xml version="1.0" encoding="UTF-8" standalone="yes"?>
<Relationships xmlns="http://schemas.openxmlformats.org/package/2006/relationships"><Relationship Id="rId3" Type="http://schemas.openxmlformats.org/officeDocument/2006/relationships/slide" Target="slide154.xml"/><Relationship Id="rId7" Type="http://schemas.openxmlformats.org/officeDocument/2006/relationships/package" Target="../embeddings/Microsoft_Word___2020.docx"/><Relationship Id="rId2" Type="http://schemas.openxmlformats.org/officeDocument/2006/relationships/slideLayout" Target="../slideLayouts/slideLayout12.xml"/><Relationship Id="rId1" Type="http://schemas.openxmlformats.org/officeDocument/2006/relationships/vmlDrawing" Target="../drawings/vmlDrawing20.vml"/><Relationship Id="rId6" Type="http://schemas.openxmlformats.org/officeDocument/2006/relationships/slide" Target="slide177.xml"/><Relationship Id="rId5" Type="http://schemas.openxmlformats.org/officeDocument/2006/relationships/slide" Target="slide188.xml"/><Relationship Id="rId4" Type="http://schemas.openxmlformats.org/officeDocument/2006/relationships/slide" Target="slide166.xml"/></Relationships>
</file>

<file path=ppt/slides/_rels/slide206.xml.rels><?xml version="1.0" encoding="UTF-8" standalone="yes"?>
<Relationships xmlns="http://schemas.openxmlformats.org/package/2006/relationships"><Relationship Id="rId3" Type="http://schemas.openxmlformats.org/officeDocument/2006/relationships/slide" Target="slide154.xml"/><Relationship Id="rId7" Type="http://schemas.openxmlformats.org/officeDocument/2006/relationships/package" Target="../embeddings/Microsoft_Word___2121.docx"/><Relationship Id="rId2" Type="http://schemas.openxmlformats.org/officeDocument/2006/relationships/slideLayout" Target="../slideLayouts/slideLayout12.xml"/><Relationship Id="rId1" Type="http://schemas.openxmlformats.org/officeDocument/2006/relationships/vmlDrawing" Target="../drawings/vmlDrawing21.vml"/><Relationship Id="rId6" Type="http://schemas.openxmlformats.org/officeDocument/2006/relationships/slide" Target="slide177.xml"/><Relationship Id="rId5" Type="http://schemas.openxmlformats.org/officeDocument/2006/relationships/slide" Target="slide188.xml"/><Relationship Id="rId4" Type="http://schemas.openxmlformats.org/officeDocument/2006/relationships/slide" Target="slide166.xml"/></Relationships>
</file>

<file path=ppt/slides/_rels/slide21.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15.xml"/><Relationship Id="rId7" Type="http://schemas.openxmlformats.org/officeDocument/2006/relationships/slide" Target="slide47.xml"/><Relationship Id="rId2" Type="http://schemas.openxmlformats.org/officeDocument/2006/relationships/notesSlide" Target="../notesSlides/notesSlide20.xml"/><Relationship Id="rId1" Type="http://schemas.openxmlformats.org/officeDocument/2006/relationships/slideLayout" Target="../slideLayouts/slideLayout9.xml"/><Relationship Id="rId6" Type="http://schemas.openxmlformats.org/officeDocument/2006/relationships/slide" Target="slide24.xml"/><Relationship Id="rId5" Type="http://schemas.openxmlformats.org/officeDocument/2006/relationships/slide" Target="slide14.xml"/><Relationship Id="rId4" Type="http://schemas.openxmlformats.org/officeDocument/2006/relationships/slide" Target="slide22.xml"/><Relationship Id="rId9" Type="http://schemas.openxmlformats.org/officeDocument/2006/relationships/slide" Target="slide28.xml"/></Relationships>
</file>

<file path=ppt/slides/_rels/slide22.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22.xml"/><Relationship Id="rId7" Type="http://schemas.openxmlformats.org/officeDocument/2006/relationships/slide" Target="slide47.xml"/><Relationship Id="rId2" Type="http://schemas.openxmlformats.org/officeDocument/2006/relationships/notesSlide" Target="../notesSlides/notesSlide21.xml"/><Relationship Id="rId1" Type="http://schemas.openxmlformats.org/officeDocument/2006/relationships/slideLayout" Target="../slideLayouts/slideLayout9.xml"/><Relationship Id="rId6" Type="http://schemas.openxmlformats.org/officeDocument/2006/relationships/slide" Target="slide24.xml"/><Relationship Id="rId5" Type="http://schemas.openxmlformats.org/officeDocument/2006/relationships/slide" Target="slide14.xml"/><Relationship Id="rId4" Type="http://schemas.openxmlformats.org/officeDocument/2006/relationships/slide" Target="slide15.xml"/><Relationship Id="rId9" Type="http://schemas.openxmlformats.org/officeDocument/2006/relationships/slide" Target="slide28.xml"/></Relationships>
</file>

<file path=ppt/slides/_rels/slide23.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22.xml"/><Relationship Id="rId7" Type="http://schemas.openxmlformats.org/officeDocument/2006/relationships/slide" Target="slide47.xml"/><Relationship Id="rId2" Type="http://schemas.openxmlformats.org/officeDocument/2006/relationships/notesSlide" Target="../notesSlides/notesSlide22.xml"/><Relationship Id="rId1" Type="http://schemas.openxmlformats.org/officeDocument/2006/relationships/slideLayout" Target="../slideLayouts/slideLayout9.xml"/><Relationship Id="rId6" Type="http://schemas.openxmlformats.org/officeDocument/2006/relationships/slide" Target="slide24.xml"/><Relationship Id="rId5" Type="http://schemas.openxmlformats.org/officeDocument/2006/relationships/slide" Target="slide14.xml"/><Relationship Id="rId10" Type="http://schemas.openxmlformats.org/officeDocument/2006/relationships/image" Target="../media/image10.jpeg"/><Relationship Id="rId4" Type="http://schemas.openxmlformats.org/officeDocument/2006/relationships/slide" Target="slide15.xml"/><Relationship Id="rId9" Type="http://schemas.openxmlformats.org/officeDocument/2006/relationships/slide" Target="slide28.xml"/></Relationships>
</file>

<file path=ppt/slides/_rels/slide24.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slide" Target="slide26.xml"/><Relationship Id="rId7" Type="http://schemas.openxmlformats.org/officeDocument/2006/relationships/slide" Target="slide48.xml"/><Relationship Id="rId2" Type="http://schemas.openxmlformats.org/officeDocument/2006/relationships/slide" Target="slide25.xml"/><Relationship Id="rId1" Type="http://schemas.openxmlformats.org/officeDocument/2006/relationships/slideLayout" Target="../slideLayouts/slideLayout9.xml"/><Relationship Id="rId6" Type="http://schemas.openxmlformats.org/officeDocument/2006/relationships/slide" Target="slide47.xml"/><Relationship Id="rId5" Type="http://schemas.openxmlformats.org/officeDocument/2006/relationships/slide" Target="slide24.xml"/><Relationship Id="rId4" Type="http://schemas.openxmlformats.org/officeDocument/2006/relationships/slide" Target="slide14.xml"/></Relationships>
</file>

<file path=ppt/slides/_rels/slide25.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slide" Target="slide26.xml"/><Relationship Id="rId7" Type="http://schemas.openxmlformats.org/officeDocument/2006/relationships/slide" Target="slide48.xml"/><Relationship Id="rId2" Type="http://schemas.openxmlformats.org/officeDocument/2006/relationships/slide" Target="slide25.xml"/><Relationship Id="rId1" Type="http://schemas.openxmlformats.org/officeDocument/2006/relationships/slideLayout" Target="../slideLayouts/slideLayout9.xml"/><Relationship Id="rId6" Type="http://schemas.openxmlformats.org/officeDocument/2006/relationships/slide" Target="slide47.xml"/><Relationship Id="rId5" Type="http://schemas.openxmlformats.org/officeDocument/2006/relationships/slide" Target="slide24.xml"/><Relationship Id="rId4" Type="http://schemas.openxmlformats.org/officeDocument/2006/relationships/slide" Target="slide14.xml"/></Relationships>
</file>

<file path=ppt/slides/_rels/slide26.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slide" Target="slide25.xml"/><Relationship Id="rId7" Type="http://schemas.openxmlformats.org/officeDocument/2006/relationships/slide" Target="slide48.xml"/><Relationship Id="rId2" Type="http://schemas.openxmlformats.org/officeDocument/2006/relationships/slide" Target="slide26.xml"/><Relationship Id="rId1" Type="http://schemas.openxmlformats.org/officeDocument/2006/relationships/slideLayout" Target="../slideLayouts/slideLayout9.xml"/><Relationship Id="rId6" Type="http://schemas.openxmlformats.org/officeDocument/2006/relationships/slide" Target="slide47.xml"/><Relationship Id="rId5" Type="http://schemas.openxmlformats.org/officeDocument/2006/relationships/slide" Target="slide24.xml"/><Relationship Id="rId4" Type="http://schemas.openxmlformats.org/officeDocument/2006/relationships/slide" Target="slide14.xml"/></Relationships>
</file>

<file path=ppt/slides/_rels/slide27.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slide" Target="slide25.xml"/><Relationship Id="rId7" Type="http://schemas.openxmlformats.org/officeDocument/2006/relationships/slide" Target="slide48.xml"/><Relationship Id="rId2" Type="http://schemas.openxmlformats.org/officeDocument/2006/relationships/slide" Target="slide26.xml"/><Relationship Id="rId1" Type="http://schemas.openxmlformats.org/officeDocument/2006/relationships/slideLayout" Target="../slideLayouts/slideLayout9.xml"/><Relationship Id="rId6" Type="http://schemas.openxmlformats.org/officeDocument/2006/relationships/slide" Target="slide47.xml"/><Relationship Id="rId5" Type="http://schemas.openxmlformats.org/officeDocument/2006/relationships/slide" Target="slide24.xml"/><Relationship Id="rId4" Type="http://schemas.openxmlformats.org/officeDocument/2006/relationships/slide" Target="slide14.xml"/></Relationships>
</file>

<file path=ppt/slides/_rels/slide28.xml.rels><?xml version="1.0" encoding="UTF-8" standalone="yes"?>
<Relationships xmlns="http://schemas.openxmlformats.org/package/2006/relationships"><Relationship Id="rId8" Type="http://schemas.openxmlformats.org/officeDocument/2006/relationships/slide" Target="slide36.xml"/><Relationship Id="rId3" Type="http://schemas.openxmlformats.org/officeDocument/2006/relationships/slide" Target="slide24.xml"/><Relationship Id="rId7" Type="http://schemas.openxmlformats.org/officeDocument/2006/relationships/slide" Target="slide29.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48.xml"/><Relationship Id="rId4" Type="http://schemas.openxmlformats.org/officeDocument/2006/relationships/slide" Target="slide47.xml"/><Relationship Id="rId9" Type="http://schemas.openxmlformats.org/officeDocument/2006/relationships/slide" Target="slide39.xml"/></Relationships>
</file>

<file path=ppt/slides/_rels/slide29.xml.rels><?xml version="1.0" encoding="UTF-8" standalone="yes"?>
<Relationships xmlns="http://schemas.openxmlformats.org/package/2006/relationships"><Relationship Id="rId8" Type="http://schemas.openxmlformats.org/officeDocument/2006/relationships/slide" Target="slide36.xml"/><Relationship Id="rId3" Type="http://schemas.openxmlformats.org/officeDocument/2006/relationships/slide" Target="slide24.xml"/><Relationship Id="rId7" Type="http://schemas.openxmlformats.org/officeDocument/2006/relationships/slide" Target="slide29.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48.xml"/><Relationship Id="rId4" Type="http://schemas.openxmlformats.org/officeDocument/2006/relationships/slide" Target="slide47.xml"/><Relationship Id="rId9" Type="http://schemas.openxmlformats.org/officeDocument/2006/relationships/slide" Target="slide3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slide" Target="slide36.xml"/><Relationship Id="rId3" Type="http://schemas.openxmlformats.org/officeDocument/2006/relationships/slide" Target="slide24.xml"/><Relationship Id="rId7" Type="http://schemas.openxmlformats.org/officeDocument/2006/relationships/slide" Target="slide29.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48.xml"/><Relationship Id="rId4" Type="http://schemas.openxmlformats.org/officeDocument/2006/relationships/slide" Target="slide47.xml"/><Relationship Id="rId9" Type="http://schemas.openxmlformats.org/officeDocument/2006/relationships/slide" Target="slide39.xml"/></Relationships>
</file>

<file path=ppt/slides/_rels/slide31.xml.rels><?xml version="1.0" encoding="UTF-8" standalone="yes"?>
<Relationships xmlns="http://schemas.openxmlformats.org/package/2006/relationships"><Relationship Id="rId8" Type="http://schemas.openxmlformats.org/officeDocument/2006/relationships/slide" Target="slide36.xml"/><Relationship Id="rId3" Type="http://schemas.openxmlformats.org/officeDocument/2006/relationships/slide" Target="slide24.xml"/><Relationship Id="rId7" Type="http://schemas.openxmlformats.org/officeDocument/2006/relationships/slide" Target="slide29.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48.xml"/><Relationship Id="rId4" Type="http://schemas.openxmlformats.org/officeDocument/2006/relationships/slide" Target="slide47.xml"/><Relationship Id="rId9" Type="http://schemas.openxmlformats.org/officeDocument/2006/relationships/slide" Target="slide39.xml"/></Relationships>
</file>

<file path=ppt/slides/_rels/slide32.xml.rels><?xml version="1.0" encoding="UTF-8" standalone="yes"?>
<Relationships xmlns="http://schemas.openxmlformats.org/package/2006/relationships"><Relationship Id="rId8" Type="http://schemas.openxmlformats.org/officeDocument/2006/relationships/slide" Target="slide36.xml"/><Relationship Id="rId3" Type="http://schemas.openxmlformats.org/officeDocument/2006/relationships/slide" Target="slide24.xml"/><Relationship Id="rId7" Type="http://schemas.openxmlformats.org/officeDocument/2006/relationships/slide" Target="slide29.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48.xml"/><Relationship Id="rId4" Type="http://schemas.openxmlformats.org/officeDocument/2006/relationships/slide" Target="slide47.xml"/><Relationship Id="rId9" Type="http://schemas.openxmlformats.org/officeDocument/2006/relationships/slide" Target="slide39.xml"/></Relationships>
</file>

<file path=ppt/slides/_rels/slide33.xml.rels><?xml version="1.0" encoding="UTF-8" standalone="yes"?>
<Relationships xmlns="http://schemas.openxmlformats.org/package/2006/relationships"><Relationship Id="rId8" Type="http://schemas.openxmlformats.org/officeDocument/2006/relationships/slide" Target="slide36.xml"/><Relationship Id="rId3" Type="http://schemas.openxmlformats.org/officeDocument/2006/relationships/slide" Target="slide24.xml"/><Relationship Id="rId7" Type="http://schemas.openxmlformats.org/officeDocument/2006/relationships/slide" Target="slide29.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48.xml"/><Relationship Id="rId4" Type="http://schemas.openxmlformats.org/officeDocument/2006/relationships/slide" Target="slide47.xml"/><Relationship Id="rId9" Type="http://schemas.openxmlformats.org/officeDocument/2006/relationships/slide" Target="slide39.xml"/></Relationships>
</file>

<file path=ppt/slides/_rels/slide34.xml.rels><?xml version="1.0" encoding="UTF-8" standalone="yes"?>
<Relationships xmlns="http://schemas.openxmlformats.org/package/2006/relationships"><Relationship Id="rId8" Type="http://schemas.openxmlformats.org/officeDocument/2006/relationships/slide" Target="slide36.xml"/><Relationship Id="rId3" Type="http://schemas.openxmlformats.org/officeDocument/2006/relationships/slide" Target="slide24.xml"/><Relationship Id="rId7" Type="http://schemas.openxmlformats.org/officeDocument/2006/relationships/slide" Target="slide29.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48.xml"/><Relationship Id="rId4" Type="http://schemas.openxmlformats.org/officeDocument/2006/relationships/slide" Target="slide47.xml"/><Relationship Id="rId9" Type="http://schemas.openxmlformats.org/officeDocument/2006/relationships/slide" Target="slide39.xml"/></Relationships>
</file>

<file path=ppt/slides/_rels/slide35.xml.rels><?xml version="1.0" encoding="UTF-8" standalone="yes"?>
<Relationships xmlns="http://schemas.openxmlformats.org/package/2006/relationships"><Relationship Id="rId8" Type="http://schemas.openxmlformats.org/officeDocument/2006/relationships/slide" Target="slide36.xml"/><Relationship Id="rId3" Type="http://schemas.openxmlformats.org/officeDocument/2006/relationships/slide" Target="slide24.xml"/><Relationship Id="rId7" Type="http://schemas.openxmlformats.org/officeDocument/2006/relationships/slide" Target="slide29.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48.xml"/><Relationship Id="rId4" Type="http://schemas.openxmlformats.org/officeDocument/2006/relationships/slide" Target="slide47.xml"/><Relationship Id="rId9" Type="http://schemas.openxmlformats.org/officeDocument/2006/relationships/slide" Target="slide39.xml"/></Relationships>
</file>

<file path=ppt/slides/_rels/slide36.xml.rels><?xml version="1.0" encoding="UTF-8" standalone="yes"?>
<Relationships xmlns="http://schemas.openxmlformats.org/package/2006/relationships"><Relationship Id="rId8" Type="http://schemas.openxmlformats.org/officeDocument/2006/relationships/slide" Target="slide36.xml"/><Relationship Id="rId3" Type="http://schemas.openxmlformats.org/officeDocument/2006/relationships/slide" Target="slide24.xml"/><Relationship Id="rId7" Type="http://schemas.openxmlformats.org/officeDocument/2006/relationships/slide" Target="slide29.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48.xml"/><Relationship Id="rId4" Type="http://schemas.openxmlformats.org/officeDocument/2006/relationships/slide" Target="slide47.xml"/><Relationship Id="rId9" Type="http://schemas.openxmlformats.org/officeDocument/2006/relationships/slide" Target="slide39.xml"/></Relationships>
</file>

<file path=ppt/slides/_rels/slide37.xml.rels><?xml version="1.0" encoding="UTF-8" standalone="yes"?>
<Relationships xmlns="http://schemas.openxmlformats.org/package/2006/relationships"><Relationship Id="rId8" Type="http://schemas.openxmlformats.org/officeDocument/2006/relationships/slide" Target="slide36.xml"/><Relationship Id="rId3" Type="http://schemas.openxmlformats.org/officeDocument/2006/relationships/slide" Target="slide24.xml"/><Relationship Id="rId7" Type="http://schemas.openxmlformats.org/officeDocument/2006/relationships/slide" Target="slide29.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48.xml"/><Relationship Id="rId4" Type="http://schemas.openxmlformats.org/officeDocument/2006/relationships/slide" Target="slide47.xml"/><Relationship Id="rId9" Type="http://schemas.openxmlformats.org/officeDocument/2006/relationships/slide" Target="slide39.xml"/></Relationships>
</file>

<file path=ppt/slides/_rels/slide38.xml.rels><?xml version="1.0" encoding="UTF-8" standalone="yes"?>
<Relationships xmlns="http://schemas.openxmlformats.org/package/2006/relationships"><Relationship Id="rId8" Type="http://schemas.openxmlformats.org/officeDocument/2006/relationships/slide" Target="slide36.xml"/><Relationship Id="rId3" Type="http://schemas.openxmlformats.org/officeDocument/2006/relationships/slide" Target="slide24.xml"/><Relationship Id="rId7" Type="http://schemas.openxmlformats.org/officeDocument/2006/relationships/slide" Target="slide29.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48.xml"/><Relationship Id="rId4" Type="http://schemas.openxmlformats.org/officeDocument/2006/relationships/slide" Target="slide47.xml"/><Relationship Id="rId9" Type="http://schemas.openxmlformats.org/officeDocument/2006/relationships/slide" Target="slide39.xml"/></Relationships>
</file>

<file path=ppt/slides/_rels/slide39.xml.rels><?xml version="1.0" encoding="UTF-8" standalone="yes"?>
<Relationships xmlns="http://schemas.openxmlformats.org/package/2006/relationships"><Relationship Id="rId8" Type="http://schemas.openxmlformats.org/officeDocument/2006/relationships/slide" Target="slide36.xml"/><Relationship Id="rId3" Type="http://schemas.openxmlformats.org/officeDocument/2006/relationships/slide" Target="slide24.xml"/><Relationship Id="rId7" Type="http://schemas.openxmlformats.org/officeDocument/2006/relationships/slide" Target="slide29.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48.xml"/><Relationship Id="rId4" Type="http://schemas.openxmlformats.org/officeDocument/2006/relationships/slide" Target="slide47.xml"/><Relationship Id="rId9" Type="http://schemas.openxmlformats.org/officeDocument/2006/relationships/slide" Target="slide3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slide" Target="slide36.xml"/><Relationship Id="rId3" Type="http://schemas.openxmlformats.org/officeDocument/2006/relationships/slide" Target="slide24.xml"/><Relationship Id="rId7" Type="http://schemas.openxmlformats.org/officeDocument/2006/relationships/slide" Target="slide29.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48.xml"/><Relationship Id="rId4" Type="http://schemas.openxmlformats.org/officeDocument/2006/relationships/slide" Target="slide47.xml"/><Relationship Id="rId9" Type="http://schemas.openxmlformats.org/officeDocument/2006/relationships/slide" Target="slide39.xml"/></Relationships>
</file>

<file path=ppt/slides/_rels/slide41.xml.rels><?xml version="1.0" encoding="UTF-8" standalone="yes"?>
<Relationships xmlns="http://schemas.openxmlformats.org/package/2006/relationships"><Relationship Id="rId8" Type="http://schemas.openxmlformats.org/officeDocument/2006/relationships/slide" Target="slide36.xml"/><Relationship Id="rId3" Type="http://schemas.openxmlformats.org/officeDocument/2006/relationships/slide" Target="slide24.xml"/><Relationship Id="rId7" Type="http://schemas.openxmlformats.org/officeDocument/2006/relationships/slide" Target="slide29.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48.xml"/><Relationship Id="rId4" Type="http://schemas.openxmlformats.org/officeDocument/2006/relationships/slide" Target="slide47.xml"/><Relationship Id="rId9" Type="http://schemas.openxmlformats.org/officeDocument/2006/relationships/slide" Target="slide39.xml"/></Relationships>
</file>

<file path=ppt/slides/_rels/slide42.xml.rels><?xml version="1.0" encoding="UTF-8" standalone="yes"?>
<Relationships xmlns="http://schemas.openxmlformats.org/package/2006/relationships"><Relationship Id="rId8" Type="http://schemas.openxmlformats.org/officeDocument/2006/relationships/slide" Target="slide36.xml"/><Relationship Id="rId3" Type="http://schemas.openxmlformats.org/officeDocument/2006/relationships/slide" Target="slide24.xml"/><Relationship Id="rId7" Type="http://schemas.openxmlformats.org/officeDocument/2006/relationships/slide" Target="slide29.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48.xml"/><Relationship Id="rId4" Type="http://schemas.openxmlformats.org/officeDocument/2006/relationships/slide" Target="slide47.xml"/><Relationship Id="rId9" Type="http://schemas.openxmlformats.org/officeDocument/2006/relationships/slide" Target="slide39.xml"/></Relationships>
</file>

<file path=ppt/slides/_rels/slide43.xml.rels><?xml version="1.0" encoding="UTF-8" standalone="yes"?>
<Relationships xmlns="http://schemas.openxmlformats.org/package/2006/relationships"><Relationship Id="rId8" Type="http://schemas.openxmlformats.org/officeDocument/2006/relationships/slide" Target="slide36.xml"/><Relationship Id="rId3" Type="http://schemas.openxmlformats.org/officeDocument/2006/relationships/slide" Target="slide24.xml"/><Relationship Id="rId7" Type="http://schemas.openxmlformats.org/officeDocument/2006/relationships/slide" Target="slide29.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48.xml"/><Relationship Id="rId4" Type="http://schemas.openxmlformats.org/officeDocument/2006/relationships/slide" Target="slide47.xml"/><Relationship Id="rId9" Type="http://schemas.openxmlformats.org/officeDocument/2006/relationships/slide" Target="slide39.xml"/></Relationships>
</file>

<file path=ppt/slides/_rels/slide44.xml.rels><?xml version="1.0" encoding="UTF-8" standalone="yes"?>
<Relationships xmlns="http://schemas.openxmlformats.org/package/2006/relationships"><Relationship Id="rId8" Type="http://schemas.openxmlformats.org/officeDocument/2006/relationships/slide" Target="slide36.xml"/><Relationship Id="rId3" Type="http://schemas.openxmlformats.org/officeDocument/2006/relationships/slide" Target="slide24.xml"/><Relationship Id="rId7" Type="http://schemas.openxmlformats.org/officeDocument/2006/relationships/slide" Target="slide29.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48.xml"/><Relationship Id="rId4" Type="http://schemas.openxmlformats.org/officeDocument/2006/relationships/slide" Target="slide47.xml"/><Relationship Id="rId9" Type="http://schemas.openxmlformats.org/officeDocument/2006/relationships/slide" Target="slide39.xml"/></Relationships>
</file>

<file path=ppt/slides/_rels/slide45.xml.rels><?xml version="1.0" encoding="UTF-8" standalone="yes"?>
<Relationships xmlns="http://schemas.openxmlformats.org/package/2006/relationships"><Relationship Id="rId8" Type="http://schemas.openxmlformats.org/officeDocument/2006/relationships/slide" Target="slide36.xml"/><Relationship Id="rId3" Type="http://schemas.openxmlformats.org/officeDocument/2006/relationships/slide" Target="slide24.xml"/><Relationship Id="rId7" Type="http://schemas.openxmlformats.org/officeDocument/2006/relationships/slide" Target="slide29.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48.xml"/><Relationship Id="rId4" Type="http://schemas.openxmlformats.org/officeDocument/2006/relationships/slide" Target="slide47.xml"/><Relationship Id="rId9" Type="http://schemas.openxmlformats.org/officeDocument/2006/relationships/slide" Target="slide39.xml"/></Relationships>
</file>

<file path=ppt/slides/_rels/slide46.xml.rels><?xml version="1.0" encoding="UTF-8" standalone="yes"?>
<Relationships xmlns="http://schemas.openxmlformats.org/package/2006/relationships"><Relationship Id="rId8" Type="http://schemas.openxmlformats.org/officeDocument/2006/relationships/slide" Target="slide36.xml"/><Relationship Id="rId3" Type="http://schemas.openxmlformats.org/officeDocument/2006/relationships/slide" Target="slide24.xml"/><Relationship Id="rId7" Type="http://schemas.openxmlformats.org/officeDocument/2006/relationships/slide" Target="slide29.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48.xml"/><Relationship Id="rId4" Type="http://schemas.openxmlformats.org/officeDocument/2006/relationships/slide" Target="slide47.xml"/><Relationship Id="rId9" Type="http://schemas.openxmlformats.org/officeDocument/2006/relationships/slide" Target="slide39.xml"/></Relationships>
</file>

<file path=ppt/slides/_rels/slide4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48.xml"/><Relationship Id="rId4" Type="http://schemas.openxmlformats.org/officeDocument/2006/relationships/slide" Target="slide47.xml"/></Relationships>
</file>

<file path=ppt/slides/_rels/slide4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48.xml"/><Relationship Id="rId4" Type="http://schemas.openxmlformats.org/officeDocument/2006/relationships/slide" Target="slide47.xml"/></Relationships>
</file>

<file path=ppt/slides/_rels/slide4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48.xml"/><Relationship Id="rId4" Type="http://schemas.openxmlformats.org/officeDocument/2006/relationships/slide" Target="slide4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48.xml"/><Relationship Id="rId4" Type="http://schemas.openxmlformats.org/officeDocument/2006/relationships/slide" Target="slide47.xml"/></Relationships>
</file>

<file path=ppt/slides/_rels/slide51.xml.rels><?xml version="1.0" encoding="UTF-8" standalone="yes"?>
<Relationships xmlns="http://schemas.openxmlformats.org/package/2006/relationships"><Relationship Id="rId8" Type="http://schemas.openxmlformats.org/officeDocument/2006/relationships/package" Target="../embeddings/Microsoft_Word___11.docx"/><Relationship Id="rId3" Type="http://schemas.openxmlformats.org/officeDocument/2006/relationships/slide" Target="slide14.xml"/><Relationship Id="rId7" Type="http://schemas.openxmlformats.org/officeDocument/2006/relationships/slide" Target="slide28.xml"/><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slide" Target="slide48.xml"/><Relationship Id="rId5" Type="http://schemas.openxmlformats.org/officeDocument/2006/relationships/slide" Target="slide47.xml"/><Relationship Id="rId4" Type="http://schemas.openxmlformats.org/officeDocument/2006/relationships/slide" Target="slide24.xml"/></Relationships>
</file>

<file path=ppt/slides/_rels/slide5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48.xml"/><Relationship Id="rId4" Type="http://schemas.openxmlformats.org/officeDocument/2006/relationships/slide" Target="slide47.xml"/></Relationships>
</file>

<file path=ppt/slides/_rels/slide53.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0.xml"/><Relationship Id="rId5" Type="http://schemas.openxmlformats.org/officeDocument/2006/relationships/slide" Target="slide113.xml"/><Relationship Id="rId4" Type="http://schemas.openxmlformats.org/officeDocument/2006/relationships/slide" Target="slide112.xml"/></Relationships>
</file>

<file path=ppt/slides/_rels/slide54.xml.rels><?xml version="1.0" encoding="UTF-8" standalone="yes"?>
<Relationships xmlns="http://schemas.openxmlformats.org/package/2006/relationships"><Relationship Id="rId3" Type="http://schemas.openxmlformats.org/officeDocument/2006/relationships/slide" Target="slide62.xml"/><Relationship Id="rId7" Type="http://schemas.openxmlformats.org/officeDocument/2006/relationships/slide" Target="slide113.xml"/><Relationship Id="rId2" Type="http://schemas.openxmlformats.org/officeDocument/2006/relationships/slide" Target="slide55.xml"/><Relationship Id="rId1" Type="http://schemas.openxmlformats.org/officeDocument/2006/relationships/slideLayout" Target="../slideLayouts/slideLayout10.xml"/><Relationship Id="rId6" Type="http://schemas.openxmlformats.org/officeDocument/2006/relationships/slide" Target="slide112.xml"/><Relationship Id="rId5" Type="http://schemas.openxmlformats.org/officeDocument/2006/relationships/slide" Target="slide71.xml"/><Relationship Id="rId4" Type="http://schemas.openxmlformats.org/officeDocument/2006/relationships/slide" Target="slide54.xml"/></Relationships>
</file>

<file path=ppt/slides/_rels/slide55.xml.rels><?xml version="1.0" encoding="UTF-8" standalone="yes"?>
<Relationships xmlns="http://schemas.openxmlformats.org/package/2006/relationships"><Relationship Id="rId3" Type="http://schemas.openxmlformats.org/officeDocument/2006/relationships/slide" Target="slide62.xml"/><Relationship Id="rId7" Type="http://schemas.openxmlformats.org/officeDocument/2006/relationships/slide" Target="slide113.xml"/><Relationship Id="rId2" Type="http://schemas.openxmlformats.org/officeDocument/2006/relationships/slide" Target="slide55.xml"/><Relationship Id="rId1" Type="http://schemas.openxmlformats.org/officeDocument/2006/relationships/slideLayout" Target="../slideLayouts/slideLayout10.xml"/><Relationship Id="rId6" Type="http://schemas.openxmlformats.org/officeDocument/2006/relationships/slide" Target="slide112.xml"/><Relationship Id="rId5" Type="http://schemas.openxmlformats.org/officeDocument/2006/relationships/slide" Target="slide71.xml"/><Relationship Id="rId4" Type="http://schemas.openxmlformats.org/officeDocument/2006/relationships/slide" Target="slide54.xml"/></Relationships>
</file>

<file path=ppt/slides/_rels/slide56.xml.rels><?xml version="1.0" encoding="UTF-8" standalone="yes"?>
<Relationships xmlns="http://schemas.openxmlformats.org/package/2006/relationships"><Relationship Id="rId3" Type="http://schemas.openxmlformats.org/officeDocument/2006/relationships/slide" Target="slide62.xml"/><Relationship Id="rId7" Type="http://schemas.openxmlformats.org/officeDocument/2006/relationships/slide" Target="slide113.xml"/><Relationship Id="rId2" Type="http://schemas.openxmlformats.org/officeDocument/2006/relationships/slide" Target="slide55.xml"/><Relationship Id="rId1" Type="http://schemas.openxmlformats.org/officeDocument/2006/relationships/slideLayout" Target="../slideLayouts/slideLayout10.xml"/><Relationship Id="rId6" Type="http://schemas.openxmlformats.org/officeDocument/2006/relationships/slide" Target="slide112.xml"/><Relationship Id="rId5" Type="http://schemas.openxmlformats.org/officeDocument/2006/relationships/slide" Target="slide71.xml"/><Relationship Id="rId4" Type="http://schemas.openxmlformats.org/officeDocument/2006/relationships/slide" Target="slide54.xml"/></Relationships>
</file>

<file path=ppt/slides/_rels/slide57.xml.rels><?xml version="1.0" encoding="UTF-8" standalone="yes"?>
<Relationships xmlns="http://schemas.openxmlformats.org/package/2006/relationships"><Relationship Id="rId3" Type="http://schemas.openxmlformats.org/officeDocument/2006/relationships/slide" Target="slide62.xml"/><Relationship Id="rId7" Type="http://schemas.openxmlformats.org/officeDocument/2006/relationships/slide" Target="slide113.xml"/><Relationship Id="rId2" Type="http://schemas.openxmlformats.org/officeDocument/2006/relationships/slide" Target="slide55.xml"/><Relationship Id="rId1" Type="http://schemas.openxmlformats.org/officeDocument/2006/relationships/slideLayout" Target="../slideLayouts/slideLayout10.xml"/><Relationship Id="rId6" Type="http://schemas.openxmlformats.org/officeDocument/2006/relationships/slide" Target="slide112.xml"/><Relationship Id="rId5" Type="http://schemas.openxmlformats.org/officeDocument/2006/relationships/slide" Target="slide71.xml"/><Relationship Id="rId4" Type="http://schemas.openxmlformats.org/officeDocument/2006/relationships/slide" Target="slide54.xml"/></Relationships>
</file>

<file path=ppt/slides/_rels/slide58.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62.xml"/><Relationship Id="rId7" Type="http://schemas.openxmlformats.org/officeDocument/2006/relationships/slide" Target="slide54.xml"/><Relationship Id="rId2" Type="http://schemas.openxmlformats.org/officeDocument/2006/relationships/slide" Target="slide55.xml"/><Relationship Id="rId1" Type="http://schemas.openxmlformats.org/officeDocument/2006/relationships/slideLayout" Target="../slideLayouts/slideLayout10.xml"/><Relationship Id="rId6" Type="http://schemas.openxmlformats.org/officeDocument/2006/relationships/image" Target="../media/image14.jpeg"/><Relationship Id="rId5" Type="http://schemas.openxmlformats.org/officeDocument/2006/relationships/image" Target="../media/image13.jpeg"/><Relationship Id="rId10" Type="http://schemas.openxmlformats.org/officeDocument/2006/relationships/slide" Target="slide113.xml"/><Relationship Id="rId4" Type="http://schemas.openxmlformats.org/officeDocument/2006/relationships/image" Target="../media/image12.jpeg"/><Relationship Id="rId9" Type="http://schemas.openxmlformats.org/officeDocument/2006/relationships/slide" Target="slide112.xml"/></Relationships>
</file>

<file path=ppt/slides/_rels/slide59.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62.xml"/><Relationship Id="rId7" Type="http://schemas.openxmlformats.org/officeDocument/2006/relationships/slide" Target="slide54.xml"/><Relationship Id="rId2" Type="http://schemas.openxmlformats.org/officeDocument/2006/relationships/slide" Target="slide55.xml"/><Relationship Id="rId1" Type="http://schemas.openxmlformats.org/officeDocument/2006/relationships/slideLayout" Target="../slideLayouts/slideLayout10.xml"/><Relationship Id="rId6" Type="http://schemas.openxmlformats.org/officeDocument/2006/relationships/image" Target="../media/image17.jpeg"/><Relationship Id="rId5" Type="http://schemas.openxmlformats.org/officeDocument/2006/relationships/image" Target="../media/image16.jpeg"/><Relationship Id="rId10" Type="http://schemas.openxmlformats.org/officeDocument/2006/relationships/slide" Target="slide113.xml"/><Relationship Id="rId4" Type="http://schemas.openxmlformats.org/officeDocument/2006/relationships/image" Target="../media/image15.jpeg"/><Relationship Id="rId9" Type="http://schemas.openxmlformats.org/officeDocument/2006/relationships/slide" Target="slide1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slide" Target="slide62.xml"/><Relationship Id="rId7" Type="http://schemas.openxmlformats.org/officeDocument/2006/relationships/slide" Target="slide113.xml"/><Relationship Id="rId2" Type="http://schemas.openxmlformats.org/officeDocument/2006/relationships/slide" Target="slide55.xml"/><Relationship Id="rId1" Type="http://schemas.openxmlformats.org/officeDocument/2006/relationships/slideLayout" Target="../slideLayouts/slideLayout10.xml"/><Relationship Id="rId6" Type="http://schemas.openxmlformats.org/officeDocument/2006/relationships/slide" Target="slide112.xml"/><Relationship Id="rId5" Type="http://schemas.openxmlformats.org/officeDocument/2006/relationships/slide" Target="slide71.xml"/><Relationship Id="rId4" Type="http://schemas.openxmlformats.org/officeDocument/2006/relationships/slide" Target="slide54.xml"/></Relationships>
</file>

<file path=ppt/slides/_rels/slide61.xml.rels><?xml version="1.0" encoding="UTF-8" standalone="yes"?>
<Relationships xmlns="http://schemas.openxmlformats.org/package/2006/relationships"><Relationship Id="rId3" Type="http://schemas.openxmlformats.org/officeDocument/2006/relationships/slide" Target="slide62.xml"/><Relationship Id="rId7" Type="http://schemas.openxmlformats.org/officeDocument/2006/relationships/slide" Target="slide113.xml"/><Relationship Id="rId2" Type="http://schemas.openxmlformats.org/officeDocument/2006/relationships/slide" Target="slide55.xml"/><Relationship Id="rId1" Type="http://schemas.openxmlformats.org/officeDocument/2006/relationships/slideLayout" Target="../slideLayouts/slideLayout10.xml"/><Relationship Id="rId6" Type="http://schemas.openxmlformats.org/officeDocument/2006/relationships/slide" Target="slide112.xml"/><Relationship Id="rId5" Type="http://schemas.openxmlformats.org/officeDocument/2006/relationships/slide" Target="slide71.xml"/><Relationship Id="rId4" Type="http://schemas.openxmlformats.org/officeDocument/2006/relationships/slide" Target="slide54.xml"/></Relationships>
</file>

<file path=ppt/slides/_rels/slide62.xml.rels><?xml version="1.0" encoding="UTF-8" standalone="yes"?>
<Relationships xmlns="http://schemas.openxmlformats.org/package/2006/relationships"><Relationship Id="rId3" Type="http://schemas.openxmlformats.org/officeDocument/2006/relationships/slide" Target="slide62.xml"/><Relationship Id="rId7" Type="http://schemas.openxmlformats.org/officeDocument/2006/relationships/slide" Target="slide113.xml"/><Relationship Id="rId2" Type="http://schemas.openxmlformats.org/officeDocument/2006/relationships/slide" Target="slide55.xml"/><Relationship Id="rId1" Type="http://schemas.openxmlformats.org/officeDocument/2006/relationships/slideLayout" Target="../slideLayouts/slideLayout10.xml"/><Relationship Id="rId6" Type="http://schemas.openxmlformats.org/officeDocument/2006/relationships/slide" Target="slide112.xml"/><Relationship Id="rId5" Type="http://schemas.openxmlformats.org/officeDocument/2006/relationships/slide" Target="slide71.xml"/><Relationship Id="rId4" Type="http://schemas.openxmlformats.org/officeDocument/2006/relationships/slide" Target="slide54.xml"/></Relationships>
</file>

<file path=ppt/slides/_rels/slide63.xml.rels><?xml version="1.0" encoding="UTF-8" standalone="yes"?>
<Relationships xmlns="http://schemas.openxmlformats.org/package/2006/relationships"><Relationship Id="rId3" Type="http://schemas.openxmlformats.org/officeDocument/2006/relationships/slide" Target="slide62.xml"/><Relationship Id="rId7" Type="http://schemas.openxmlformats.org/officeDocument/2006/relationships/slide" Target="slide113.xml"/><Relationship Id="rId2" Type="http://schemas.openxmlformats.org/officeDocument/2006/relationships/slide" Target="slide55.xml"/><Relationship Id="rId1" Type="http://schemas.openxmlformats.org/officeDocument/2006/relationships/slideLayout" Target="../slideLayouts/slideLayout10.xml"/><Relationship Id="rId6" Type="http://schemas.openxmlformats.org/officeDocument/2006/relationships/slide" Target="slide112.xml"/><Relationship Id="rId5" Type="http://schemas.openxmlformats.org/officeDocument/2006/relationships/slide" Target="slide71.xml"/><Relationship Id="rId4" Type="http://schemas.openxmlformats.org/officeDocument/2006/relationships/slide" Target="slide54.xml"/></Relationships>
</file>

<file path=ppt/slides/_rels/slide64.xml.rels><?xml version="1.0" encoding="UTF-8" standalone="yes"?>
<Relationships xmlns="http://schemas.openxmlformats.org/package/2006/relationships"><Relationship Id="rId3" Type="http://schemas.openxmlformats.org/officeDocument/2006/relationships/slide" Target="slide62.xml"/><Relationship Id="rId7" Type="http://schemas.openxmlformats.org/officeDocument/2006/relationships/slide" Target="slide113.xml"/><Relationship Id="rId2" Type="http://schemas.openxmlformats.org/officeDocument/2006/relationships/slide" Target="slide55.xml"/><Relationship Id="rId1" Type="http://schemas.openxmlformats.org/officeDocument/2006/relationships/slideLayout" Target="../slideLayouts/slideLayout10.xml"/><Relationship Id="rId6" Type="http://schemas.openxmlformats.org/officeDocument/2006/relationships/slide" Target="slide112.xml"/><Relationship Id="rId5" Type="http://schemas.openxmlformats.org/officeDocument/2006/relationships/slide" Target="slide71.xml"/><Relationship Id="rId4" Type="http://schemas.openxmlformats.org/officeDocument/2006/relationships/slide" Target="slide54.xml"/></Relationships>
</file>

<file path=ppt/slides/_rels/slide65.xml.rels><?xml version="1.0" encoding="UTF-8" standalone="yes"?>
<Relationships xmlns="http://schemas.openxmlformats.org/package/2006/relationships"><Relationship Id="rId3" Type="http://schemas.openxmlformats.org/officeDocument/2006/relationships/slide" Target="slide62.xml"/><Relationship Id="rId7" Type="http://schemas.openxmlformats.org/officeDocument/2006/relationships/slide" Target="slide113.xml"/><Relationship Id="rId2" Type="http://schemas.openxmlformats.org/officeDocument/2006/relationships/slide" Target="slide55.xml"/><Relationship Id="rId1" Type="http://schemas.openxmlformats.org/officeDocument/2006/relationships/slideLayout" Target="../slideLayouts/slideLayout10.xml"/><Relationship Id="rId6" Type="http://schemas.openxmlformats.org/officeDocument/2006/relationships/slide" Target="slide112.xml"/><Relationship Id="rId5" Type="http://schemas.openxmlformats.org/officeDocument/2006/relationships/slide" Target="slide71.xml"/><Relationship Id="rId4" Type="http://schemas.openxmlformats.org/officeDocument/2006/relationships/slide" Target="slide54.xml"/></Relationships>
</file>

<file path=ppt/slides/_rels/slide66.xml.rels><?xml version="1.0" encoding="UTF-8" standalone="yes"?>
<Relationships xmlns="http://schemas.openxmlformats.org/package/2006/relationships"><Relationship Id="rId3" Type="http://schemas.openxmlformats.org/officeDocument/2006/relationships/slide" Target="slide62.xml"/><Relationship Id="rId7" Type="http://schemas.openxmlformats.org/officeDocument/2006/relationships/slide" Target="slide113.xml"/><Relationship Id="rId2" Type="http://schemas.openxmlformats.org/officeDocument/2006/relationships/slide" Target="slide55.xml"/><Relationship Id="rId1" Type="http://schemas.openxmlformats.org/officeDocument/2006/relationships/slideLayout" Target="../slideLayouts/slideLayout10.xml"/><Relationship Id="rId6" Type="http://schemas.openxmlformats.org/officeDocument/2006/relationships/slide" Target="slide112.xml"/><Relationship Id="rId5" Type="http://schemas.openxmlformats.org/officeDocument/2006/relationships/slide" Target="slide71.xml"/><Relationship Id="rId4" Type="http://schemas.openxmlformats.org/officeDocument/2006/relationships/slide" Target="slide54.xml"/></Relationships>
</file>

<file path=ppt/slides/_rels/slide67.xml.rels><?xml version="1.0" encoding="UTF-8" standalone="yes"?>
<Relationships xmlns="http://schemas.openxmlformats.org/package/2006/relationships"><Relationship Id="rId3" Type="http://schemas.openxmlformats.org/officeDocument/2006/relationships/slide" Target="slide62.xml"/><Relationship Id="rId7" Type="http://schemas.openxmlformats.org/officeDocument/2006/relationships/slide" Target="slide113.xml"/><Relationship Id="rId2" Type="http://schemas.openxmlformats.org/officeDocument/2006/relationships/slide" Target="slide55.xml"/><Relationship Id="rId1" Type="http://schemas.openxmlformats.org/officeDocument/2006/relationships/slideLayout" Target="../slideLayouts/slideLayout10.xml"/><Relationship Id="rId6" Type="http://schemas.openxmlformats.org/officeDocument/2006/relationships/slide" Target="slide112.xml"/><Relationship Id="rId5" Type="http://schemas.openxmlformats.org/officeDocument/2006/relationships/slide" Target="slide71.xml"/><Relationship Id="rId4" Type="http://schemas.openxmlformats.org/officeDocument/2006/relationships/slide" Target="slide54.xml"/></Relationships>
</file>

<file path=ppt/slides/_rels/slide68.xml.rels><?xml version="1.0" encoding="UTF-8" standalone="yes"?>
<Relationships xmlns="http://schemas.openxmlformats.org/package/2006/relationships"><Relationship Id="rId3" Type="http://schemas.openxmlformats.org/officeDocument/2006/relationships/slide" Target="slide62.xml"/><Relationship Id="rId7" Type="http://schemas.openxmlformats.org/officeDocument/2006/relationships/slide" Target="slide113.xml"/><Relationship Id="rId2" Type="http://schemas.openxmlformats.org/officeDocument/2006/relationships/slide" Target="slide55.xml"/><Relationship Id="rId1" Type="http://schemas.openxmlformats.org/officeDocument/2006/relationships/slideLayout" Target="../slideLayouts/slideLayout10.xml"/><Relationship Id="rId6" Type="http://schemas.openxmlformats.org/officeDocument/2006/relationships/slide" Target="slide112.xml"/><Relationship Id="rId5" Type="http://schemas.openxmlformats.org/officeDocument/2006/relationships/slide" Target="slide71.xml"/><Relationship Id="rId4" Type="http://schemas.openxmlformats.org/officeDocument/2006/relationships/slide" Target="slide54.xml"/></Relationships>
</file>

<file path=ppt/slides/_rels/slide69.xml.rels><?xml version="1.0" encoding="UTF-8" standalone="yes"?>
<Relationships xmlns="http://schemas.openxmlformats.org/package/2006/relationships"><Relationship Id="rId3" Type="http://schemas.openxmlformats.org/officeDocument/2006/relationships/slide" Target="slide62.xml"/><Relationship Id="rId7" Type="http://schemas.openxmlformats.org/officeDocument/2006/relationships/slide" Target="slide113.xml"/><Relationship Id="rId2" Type="http://schemas.openxmlformats.org/officeDocument/2006/relationships/slide" Target="slide55.xml"/><Relationship Id="rId1" Type="http://schemas.openxmlformats.org/officeDocument/2006/relationships/slideLayout" Target="../slideLayouts/slideLayout10.xml"/><Relationship Id="rId6" Type="http://schemas.openxmlformats.org/officeDocument/2006/relationships/slide" Target="slide112.xml"/><Relationship Id="rId5" Type="http://schemas.openxmlformats.org/officeDocument/2006/relationships/slide" Target="slide71.xml"/><Relationship Id="rId4" Type="http://schemas.openxmlformats.org/officeDocument/2006/relationships/slide" Target="slide5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slide" Target="slide62.xml"/><Relationship Id="rId7" Type="http://schemas.openxmlformats.org/officeDocument/2006/relationships/slide" Target="slide113.xml"/><Relationship Id="rId2" Type="http://schemas.openxmlformats.org/officeDocument/2006/relationships/slide" Target="slide55.xml"/><Relationship Id="rId1" Type="http://schemas.openxmlformats.org/officeDocument/2006/relationships/slideLayout" Target="../slideLayouts/slideLayout10.xml"/><Relationship Id="rId6" Type="http://schemas.openxmlformats.org/officeDocument/2006/relationships/slide" Target="slide112.xml"/><Relationship Id="rId5" Type="http://schemas.openxmlformats.org/officeDocument/2006/relationships/slide" Target="slide71.xml"/><Relationship Id="rId4" Type="http://schemas.openxmlformats.org/officeDocument/2006/relationships/slide" Target="slide54.xml"/></Relationships>
</file>

<file path=ppt/slides/_rels/slide71.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105.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95.xml"/><Relationship Id="rId5" Type="http://schemas.openxmlformats.org/officeDocument/2006/relationships/slide" Target="slide54.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72.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73.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74.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75.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76.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77.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78.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79.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81.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82.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83.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84.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85.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86.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87.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88.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89.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91.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92.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93.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94.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95.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96.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97.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98.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_rels/slide99.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0.xml"/><Relationship Id="rId7" Type="http://schemas.openxmlformats.org/officeDocument/2006/relationships/slide" Target="slide54.xml"/><Relationship Id="rId2" Type="http://schemas.openxmlformats.org/officeDocument/2006/relationships/slide" Target="slide72.xml"/><Relationship Id="rId1" Type="http://schemas.openxmlformats.org/officeDocument/2006/relationships/slideLayout" Target="../slideLayouts/slideLayout10.xml"/><Relationship Id="rId6" Type="http://schemas.openxmlformats.org/officeDocument/2006/relationships/slide" Target="slide105.xml"/><Relationship Id="rId5" Type="http://schemas.openxmlformats.org/officeDocument/2006/relationships/slide" Target="slide95.xml"/><Relationship Id="rId10" Type="http://schemas.openxmlformats.org/officeDocument/2006/relationships/slide" Target="slide113.xml"/><Relationship Id="rId4" Type="http://schemas.openxmlformats.org/officeDocument/2006/relationships/slide" Target="slide85.xml"/><Relationship Id="rId9" Type="http://schemas.openxmlformats.org/officeDocument/2006/relationships/slide" Target="slide11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87028" y="3064501"/>
            <a:ext cx="7137500" cy="669254"/>
          </a:xfrm>
        </p:spPr>
        <p:txBody>
          <a:bodyPr/>
          <a:lstStyle/>
          <a:p>
            <a:r>
              <a:rPr lang="zh-CN" altLang="zh-CN" sz="3200" dirty="0"/>
              <a:t>第二板块　从答题角度寻求突破方法</a:t>
            </a:r>
            <a:br>
              <a:rPr lang="zh-CN" altLang="zh-CN" sz="3200" dirty="0"/>
            </a:br>
            <a:endParaRPr lang="zh-CN" altLang="zh-CN" sz="3200" dirty="0"/>
          </a:p>
        </p:txBody>
      </p:sp>
    </p:spTree>
    <p:extLst>
      <p:ext uri="{BB962C8B-B14F-4D97-AF65-F5344CB8AC3E}">
        <p14:creationId xmlns:p14="http://schemas.microsoft.com/office/powerpoint/2010/main" xmlns="" val="1474908043"/>
      </p:ext>
    </p:extLst>
  </p:cSld>
  <p:clrMapOvr>
    <a:masterClrMapping/>
  </p:clrMapOvr>
  <p:transition spd="slow">
    <p:strip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2" name="矩形 1"/>
          <p:cNvSpPr>
            <a:spLocks noChangeAspect="1"/>
          </p:cNvSpPr>
          <p:nvPr/>
        </p:nvSpPr>
        <p:spPr>
          <a:xfrm>
            <a:off x="508000" y="2927398"/>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点面结合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在现代文阅读理解中从点入手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面上把握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点面结合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看懂文章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审清题目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掌握答题技巧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一定能够拿到必得分数的。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1238422"/>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100</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在中国近百年文化发展史中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弘一大师李叔同是学术界公认的通才和奇才。作为中国新文化运动的先驱者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他最早将西方油画、钢琴、话剧等引入国内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且以擅书法、工诗词、通丹青、达音律、精金石、善演艺而驰名于世。在他艺术发展如日中天时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他毅然摒弃了世俗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中年出家后成为南山律宗一代祖师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被誉为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民国四大高僧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文本框 14">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6" name="文本框 15">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4</a:t>
            </a:r>
            <a:endParaRPr lang="zh-CN" altLang="en-US" sz="1200" dirty="0">
              <a:solidFill>
                <a:srgbClr val="E75E22"/>
              </a:solidFill>
            </a:endParaRPr>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1" name="圆角矩形 20">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2" name="圆角矩形 21">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3" name="圆角矩形 22">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4" name="圆角矩形 23">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997486688"/>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101</a:t>
            </a:fld>
            <a:r>
              <a:rPr lang="en-US" altLang="zh-CN" smtClean="0"/>
              <a:t>-</a:t>
            </a:r>
            <a:endParaRPr lang="zh-CN" altLang="en-US" dirty="0"/>
          </a:p>
        </p:txBody>
      </p:sp>
      <p:sp>
        <p:nvSpPr>
          <p:cNvPr id="4" name="矩形 3"/>
          <p:cNvSpPr>
            <a:spLocks noChangeAspect="1"/>
          </p:cNvSpPr>
          <p:nvPr/>
        </p:nvSpPr>
        <p:spPr>
          <a:xfrm>
            <a:off x="508000" y="1556792"/>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作者在文中直接引用了李叔同作的《送别》和他的诗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又大量地引用了名家的言论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请简要分析这些引用的作用</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5" name="文本框 14">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6" name="文本框 15">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4</a:t>
            </a:r>
            <a:endParaRPr lang="zh-CN" altLang="en-US" sz="1200" dirty="0">
              <a:solidFill>
                <a:srgbClr val="E75E22"/>
              </a:solidFill>
            </a:endParaRPr>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1" name="圆角矩形 20">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2" name="圆角矩形 21">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3" name="圆角矩形 22">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4" name="圆角矩形 23">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443518"/>
            <a:ext cx="8128000" cy="251299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引用李叔同作的《送别》和他的诗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直接表现李叔同的过人才华及其思想精神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引用叶圣陶、丰子恺、林语堂、张爱玲等人的评价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表现了众人对他追求自由的高度敬仰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更加突出了李叔同才学和品性的不同凡响</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这些引用印证了作者的观点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丰富了文章内涵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增加了文章的知识性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使传记具有真实感人的力量。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4965041"/>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回答此题既要答出传记中引用的一般作用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如丰富文章内容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增加其真实性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又要分别答出其在文中的作用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如文中引用李叔同作的《送别》和他的诗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意在表现李叔同的过人才华。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4184075"/>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102</a:t>
            </a:fld>
            <a:r>
              <a:rPr lang="en-US" altLang="zh-CN" smtClean="0"/>
              <a:t>-</a:t>
            </a:r>
            <a:endParaRPr lang="zh-CN" altLang="en-US" dirty="0"/>
          </a:p>
        </p:txBody>
      </p:sp>
      <p:sp>
        <p:nvSpPr>
          <p:cNvPr id="3" name="矩形 2"/>
          <p:cNvSpPr>
            <a:spLocks noChangeAspect="1"/>
          </p:cNvSpPr>
          <p:nvPr/>
        </p:nvSpPr>
        <p:spPr>
          <a:xfrm>
            <a:off x="508000" y="1822438"/>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从四个角度看传记的引用手法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引用诗词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可以从侧面烘托和丰富撰著的思想精神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使传记显现出一种古朴文雅的风格。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引用故事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可以增强文章的活泼度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使文章更具有可读性。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引用传主在书信、日记中的独白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它可以印证作者的观点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也可以使传记具有更为真实感人的力量。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引用他人的评价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使文章对人物的评价更客观、真实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从侧面烘托传主的形象。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文本框 14">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6" name="文本框 15">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4</a:t>
            </a:r>
            <a:endParaRPr lang="zh-CN" altLang="en-US" sz="1200" dirty="0">
              <a:solidFill>
                <a:srgbClr val="E75E22"/>
              </a:solidFill>
            </a:endParaRPr>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1" name="圆角矩形 20">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2" name="圆角矩形 21">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3" name="圆角矩形 22">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4" name="圆角矩形 23">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403365428"/>
      </p:ext>
    </p:extLst>
  </p:cSld>
  <p:clrMapOvr>
    <a:masterClrMapping/>
  </p:clrMapOvr>
  <mc:AlternateContent xmlns:mc="http://schemas.openxmlformats.org/markup-compatibility/2006">
    <mc:Choice xmlns:p14="http://schemas.microsoft.com/office/powerpoint/2010/main" xmlns="" Requires="p14">
      <p:transition spd="slow" p14:dur="1400">
        <p:wipe dir="d"/>
      </p:transition>
    </mc:Choice>
    <mc:Fallback>
      <p:transition spd="slow">
        <p:wipe dir="d"/>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103</a:t>
            </a:fld>
            <a:r>
              <a:rPr lang="en-US" altLang="zh-CN" smtClean="0"/>
              <a:t>-</a:t>
            </a:r>
            <a:endParaRPr lang="zh-CN" altLang="en-US" dirty="0"/>
          </a:p>
        </p:txBody>
      </p:sp>
      <p:sp>
        <p:nvSpPr>
          <p:cNvPr id="4" name="矩形 3"/>
          <p:cNvSpPr>
            <a:spLocks noChangeAspect="1"/>
          </p:cNvSpPr>
          <p:nvPr/>
        </p:nvSpPr>
        <p:spPr>
          <a:xfrm>
            <a:off x="508000" y="1485822"/>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建模</a:t>
            </a: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对传记的表现手法及作用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要注意从四个角度分析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传主角度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使人物形象更丰满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突出传主的精神面貌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增强作品的历史深度和情感力度。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文本角度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丰富文章内容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增强文章的真实性、可读性、典雅性、文化底蕴。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照应标题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设置悬念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埋下伏笔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对比映衬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总结上文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深化主旨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彰显品格。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5" name="H17.eps" descr="id:2147491399;FounderCES"/>
          <p:cNvPicPr/>
          <p:nvPr/>
        </p:nvPicPr>
        <p:blipFill>
          <a:blip r:embed="rId2" cstate="print"/>
          <a:stretch>
            <a:fillRect/>
          </a:stretch>
        </p:blipFill>
        <p:spPr>
          <a:xfrm>
            <a:off x="1999765" y="1974757"/>
            <a:ext cx="3940387" cy="1491684"/>
          </a:xfrm>
          <a:prstGeom prst="rect">
            <a:avLst/>
          </a:prstGeom>
        </p:spPr>
      </p:pic>
      <p:sp>
        <p:nvSpPr>
          <p:cNvPr id="16" name="文本框 15">
            <a:hlinkClick r:id="rId3"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8" name="文本框 17">
            <a:hlinkClick r:id="rId4"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9" name="文本框 18">
            <a:hlinkClick r:id="rId5"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0" name="文本框 19">
            <a:hlinkClick r:id="rId6"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4</a:t>
            </a:r>
            <a:endParaRPr lang="zh-CN" altLang="en-US" sz="1200" dirty="0">
              <a:solidFill>
                <a:srgbClr val="E75E22"/>
              </a:solidFill>
            </a:endParaRPr>
          </a:p>
        </p:txBody>
      </p:sp>
      <p:sp>
        <p:nvSpPr>
          <p:cNvPr id="21" name="文本框 20">
            <a:hlinkClick r:id="rId7"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2" name="圆角矩形 21">
            <a:hlinkClick r:id="rId8"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3" name="圆角矩形 22">
            <a:hlinkClick r:id="rId9"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4" name="圆角矩形 23">
            <a:hlinkClick r:id="rId10"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5" name="圆角矩形 24">
            <a:hlinkClick r:id="rId11"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3403978258"/>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104</a:t>
            </a:fld>
            <a:r>
              <a:rPr lang="en-US" altLang="zh-CN" smtClean="0"/>
              <a:t>-</a:t>
            </a:r>
            <a:endParaRPr lang="zh-CN" altLang="en-US" dirty="0"/>
          </a:p>
        </p:txBody>
      </p:sp>
      <p:sp>
        <p:nvSpPr>
          <p:cNvPr id="3" name="矩形 2"/>
          <p:cNvSpPr>
            <a:spLocks noChangeAspect="1"/>
          </p:cNvSpPr>
          <p:nvPr/>
        </p:nvSpPr>
        <p:spPr>
          <a:xfrm>
            <a:off x="508000" y="2913933"/>
            <a:ext cx="8128000" cy="12841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读者角度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有助于读者全面深刻地了解传主的精神和影响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提升传记的阅读价值。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答案组织方式为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作用</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作用</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作用</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文本框 15">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8" name="文本框 17">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9" name="文本框 18">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0" name="文本框 19">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4</a:t>
            </a:r>
            <a:endParaRPr lang="zh-CN" altLang="en-US" sz="1200" dirty="0">
              <a:solidFill>
                <a:srgbClr val="E75E22"/>
              </a:solidFill>
            </a:endParaRPr>
          </a:p>
        </p:txBody>
      </p:sp>
      <p:sp>
        <p:nvSpPr>
          <p:cNvPr id="21" name="文本框 20">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2" name="圆角矩形 21">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3" name="圆角矩形 22">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4" name="圆角矩形 23">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5" name="圆角矩形 24">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42297820"/>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105</a:t>
            </a:fld>
            <a:r>
              <a:rPr lang="en-US" altLang="zh-CN" smtClean="0"/>
              <a:t>-</a:t>
            </a:r>
            <a:endParaRPr lang="zh-CN" altLang="en-US" dirty="0"/>
          </a:p>
        </p:txBody>
      </p:sp>
      <p:sp>
        <p:nvSpPr>
          <p:cNvPr id="15" name="文本框 14">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6" name="文本框 15">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辽宁卷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侯仁之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城市的知音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en-US" altLang="zh-CN" sz="2200" dirty="0">
                <a:solidFill>
                  <a:srgbClr val="000000"/>
                </a:solidFill>
                <a:latin typeface="Times New Roman" panose="02020603050405020304" pitchFamily="18" charset="0"/>
                <a:cs typeface="Times New Roman" panose="02020603050405020304" pitchFamily="18" charset="0"/>
              </a:rPr>
              <a:t>1932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二八淞沪抗战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以失败告终</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岁的侯仁之在苦闷中彷徨。弟弟侯硕之的一句话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让他下定决心放弃曾想从事的医学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投考历史专业。弟弟的那句话是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只能给个人看病。学历史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可给社会治病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侯仁之考取燕京大学历史专业。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en-US" altLang="zh-CN" sz="2200" dirty="0">
                <a:solidFill>
                  <a:srgbClr val="000000"/>
                </a:solidFill>
                <a:latin typeface="Times New Roman" panose="02020603050405020304" pitchFamily="18" charset="0"/>
                <a:cs typeface="Times New Roman" panose="02020603050405020304" pitchFamily="18" charset="0"/>
              </a:rPr>
              <a:t>1937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年抗战爆发后北平沦陷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燕京大学成为沟通沦陷区、解放区和大后方的秘密通道。当时正在读研究生的侯仁之承担了将爱国学生送往解放区或大后方的工作。抗战胜利一年后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侯仁之前往英国利物浦大学求学。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1" name="圆角矩形 20">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2" name="圆角矩形 21">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3" name="圆角矩形 22">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4" name="圆角矩形 23">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3195034029"/>
      </p:ext>
    </p:extLst>
  </p:cSld>
  <p:clrMapOvr>
    <a:masterClrMapping/>
  </p:clrMapOvr>
  <mc:AlternateContent xmlns:mc="http://schemas.openxmlformats.org/markup-compatibility/2006">
    <mc:Choice xmlns:p14="http://schemas.microsoft.com/office/powerpoint/2010/main" xmlns="" Requires="p14">
      <p:transition spd="slow" p14:dur="1400">
        <p:pull/>
      </p:transition>
    </mc:Choice>
    <mc:Fallback>
      <p:transition spd="slow">
        <p:pull/>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106</a:t>
            </a:fld>
            <a:r>
              <a:rPr lang="en-US" altLang="zh-CN" smtClean="0"/>
              <a:t>-</a:t>
            </a:r>
            <a:endParaRPr lang="zh-CN" altLang="en-US" dirty="0"/>
          </a:p>
        </p:txBody>
      </p:sp>
      <p:sp>
        <p:nvSpPr>
          <p:cNvPr id="15" name="文本框 14">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6" name="文本框 15">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在英国期间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侯仁之逐渐接受了历史地理学的理念。他意识到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沿革地理存在明显的局限性。</a:t>
            </a:r>
            <a:r>
              <a:rPr lang="en-US" altLang="zh-CN" sz="2200" dirty="0">
                <a:solidFill>
                  <a:srgbClr val="000000"/>
                </a:solidFill>
                <a:latin typeface="Times New Roman" panose="02020603050405020304" pitchFamily="18" charset="0"/>
                <a:cs typeface="Times New Roman" panose="02020603050405020304" pitchFamily="18" charset="0"/>
              </a:rPr>
              <a:t>1949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侯仁之学成归国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并将历史地理学引入中国。从此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一个新的、科学的历史地理学学科逐步建立起来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侯仁之成为公认的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中国历史地理学第一人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要搞好历史地理学的研究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大量的实地调查必不可少。在张家口考察期间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侯仁之发现一段长城与众不同。深感疑惑的侯仁之回来后立刻查资料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最终确认这是明后期沿着长城开设的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。如今这种贸易已消失在历史中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但却由遗留的建筑记录下来。从此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他的研究兴趣由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而野外考察和考古研究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也成为贯串他学术生涯的重要内容。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圆角矩形 16">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1" name="圆角矩形 20">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2" name="圆角矩形 21">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3" name="圆角矩形 22">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119304352"/>
      </p:ext>
    </p:extLst>
  </p:cSld>
  <p:clrMapOvr>
    <a:masterClrMapping/>
  </p:clrMapOvr>
  <mc:AlternateContent xmlns:mc="http://schemas.openxmlformats.org/markup-compatibility/2006">
    <mc:Choice xmlns:p14="http://schemas.microsoft.com/office/powerpoint/2010/main" xmlns="" Requires="p14">
      <p:transition spd="slow" p14:dur="1400">
        <p:blinds dir="vert"/>
      </p:transition>
    </mc:Choice>
    <mc:Fallback>
      <p:transition spd="slow">
        <p:blinds dir="vert"/>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107</a:t>
            </a:fld>
            <a:r>
              <a:rPr lang="en-US" altLang="zh-CN" smtClean="0"/>
              <a:t>-</a:t>
            </a:r>
            <a:endParaRPr lang="zh-CN" altLang="en-US" dirty="0"/>
          </a:p>
        </p:txBody>
      </p:sp>
      <p:sp>
        <p:nvSpPr>
          <p:cNvPr id="15" name="文本框 14">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6" name="文本框 15">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⑤</a:t>
            </a:r>
            <a:r>
              <a:rPr lang="en-US" altLang="zh-CN" sz="2200" dirty="0">
                <a:solidFill>
                  <a:srgbClr val="000000"/>
                </a:solidFill>
                <a:latin typeface="Times New Roman" panose="02020603050405020304" pitchFamily="18" charset="0"/>
                <a:cs typeface="Times New Roman" panose="02020603050405020304" pitchFamily="18" charset="0"/>
              </a:rPr>
              <a:t>1958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侯仁之开始了沙漠研究。当时有人认为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沙漠地区不仅文献资料少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而且调查访问都很困难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难以开展历史地理研究。侯仁之反驳道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必须勇敢打破旧传统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坚决走出小书房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跳出旧书堆。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此后数年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侯仁之多次奔赴西北沙漠进行考察。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⑥</a:t>
            </a:r>
            <a:r>
              <a:rPr lang="en-US" altLang="zh-CN" sz="2200" dirty="0">
                <a:solidFill>
                  <a:srgbClr val="000000"/>
                </a:solidFill>
                <a:latin typeface="Times New Roman" panose="02020603050405020304" pitchFamily="18" charset="0"/>
                <a:cs typeface="Times New Roman" panose="02020603050405020304" pitchFamily="18" charset="0"/>
              </a:rPr>
              <a:t>1964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年夏天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侯仁之在陕北榆林附近的沙漠中考察统万城。统万城是</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世纪一个少数民族小王朝的都城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已在沙漠中沉寂了千年。经过细致的调查研究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侯仁之得出结论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统万城的沙化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是人类不合理活动的结果。那时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人们普遍认为西北沙漠中很多古城被废弃是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大漠流沙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造成的。而侯仁之却证明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肤浅的广为流传的错误观点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人类活动才是造成沙化的主要原因。这直接为后来人们治理沙漠打下了认识基础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侯仁之也因此成为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沙漠历史地理研究的先驱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圆角矩形 16">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1" name="圆角矩形 20">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2" name="圆角矩形 21">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3" name="圆角矩形 22">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457823565"/>
      </p:ext>
    </p:extLst>
  </p:cSld>
  <p:clrMapOvr>
    <a:masterClrMapping/>
  </p:clrMapOvr>
  <mc:AlternateContent xmlns:mc="http://schemas.openxmlformats.org/markup-compatibility/2006">
    <mc:Choice xmlns:p14="http://schemas.microsoft.com/office/powerpoint/2010/main" xmlns="" Requires="p14">
      <p:transition spd="slow" p14:dur="1400">
        <p:pull dir="ld"/>
      </p:transition>
    </mc:Choice>
    <mc:Fallback>
      <p:transition spd="slow">
        <p:pull dir="ld"/>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108</a:t>
            </a:fld>
            <a:r>
              <a:rPr lang="en-US" altLang="zh-CN" smtClean="0"/>
              <a:t>-</a:t>
            </a:r>
            <a:endParaRPr lang="zh-CN" altLang="en-US" dirty="0"/>
          </a:p>
        </p:txBody>
      </p:sp>
      <p:sp>
        <p:nvSpPr>
          <p:cNvPr id="15" name="文本框 14">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6" name="文本框 15">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99761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在这次考察中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侯仁之还纠正了一个普遍的说法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榆林三迁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即榆林因流沙侵袭而被迫三次南迁。侯仁之证实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榆林不仅没有三迁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反而在原址五次扩展。古城榆林终于明晰了自己的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在学术生涯中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侯仁之梳理过脉络的城市有很多。承德、临淄、邯郸、芜湖、敦煌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在侯仁之的慧眼下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一个个城市的前世今生或者得以浮现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或者更加丰满。他对许多城市做了深入的研究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充满着热爱。对他而言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北京有着更重要的意义。侯仁之曾说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是知之愈深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爱之弥坚。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圆角矩形 16">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1" name="圆角矩形 20">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2" name="圆角矩形 21">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3" name="圆角矩形 22">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54201042"/>
      </p:ext>
    </p:extLst>
  </p:cSld>
  <p:clrMapOvr>
    <a:masterClrMapping/>
  </p:clrMapOvr>
  <mc:AlternateContent xmlns:mc="http://schemas.openxmlformats.org/markup-compatibility/2006">
    <mc:Choice xmlns:p14="http://schemas.microsoft.com/office/powerpoint/2010/main" xmlns="" Requires="p14">
      <p:transition spd="slow" p14:dur="1400">
        <p:cover dir="r"/>
      </p:transition>
    </mc:Choice>
    <mc:Fallback>
      <p:transition spd="slow">
        <p:cover dir="r"/>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109</a:t>
            </a:fld>
            <a:r>
              <a:rPr lang="en-US" altLang="zh-CN" smtClean="0"/>
              <a:t>-</a:t>
            </a:r>
            <a:endParaRPr lang="zh-CN" altLang="en-US" dirty="0"/>
          </a:p>
        </p:txBody>
      </p:sp>
      <p:sp>
        <p:nvSpPr>
          <p:cNvPr id="15" name="文本框 14">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6" name="文本框 15">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5" name="矩形 4"/>
          <p:cNvSpPr>
            <a:spLocks noChangeAspect="1"/>
          </p:cNvSpPr>
          <p:nvPr/>
        </p:nvSpPr>
        <p:spPr>
          <a:xfrm>
            <a:off x="508000" y="1822438"/>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侯仁之在北京定居</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为北京倾注了大量心血。比如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多年历史的卢沟桥在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年代还是进京要道。卡车、拖拉机往来穿梭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卢沟桥受损严重。侯仁之对此心急如焚。他写了《保护卢沟桥刻不容缓》一文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发表在《北京日报》上。</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北京市政府决定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卢沟桥禁止机动车与兽力车通行。如今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经过多次整修的卢沟桥已经得到妥善保护。侯仁之最为人所知的壮举是保护莲花池。正是因为他的积极奔走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原本要建在莲花池上的北京西客站主楼东移了</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先有莲花池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后有北京城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北京城的血脉得以保留。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圆角矩形 16">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1" name="圆角矩形 20">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2" name="圆角矩形 21">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3" name="圆角矩形 22">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852475110"/>
      </p:ext>
    </p:extLst>
  </p:cSld>
  <p:clrMapOvr>
    <a:masterClrMapping/>
  </p:clrMapOvr>
  <mc:AlternateContent xmlns:mc="http://schemas.openxmlformats.org/markup-compatibility/2006">
    <mc:Choice xmlns:p14="http://schemas.microsoft.com/office/powerpoint/2010/main" xmlns="" Requires="p14">
      <p:transition spd="slow" p14:dur="1400">
        <p:dissolve/>
      </p:transition>
    </mc:Choice>
    <mc:Fallback>
      <p:transition spd="slow">
        <p:dissolv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3" name="矩形 2"/>
          <p:cNvSpPr>
            <a:spLocks noChangeAspect="1"/>
          </p:cNvSpPr>
          <p:nvPr/>
        </p:nvSpPr>
        <p:spPr>
          <a:xfrm>
            <a:off x="508000" y="1133482"/>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看背景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任何一个人的个性禀赋、思想观念、志趣追求都必然会受到所处的特定时代与成长环境等的影响。阅读传记作品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应联系传主生活的时代背景与社会环境。如</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年课标全国卷</a:t>
            </a:r>
            <a:r>
              <a:rPr lang="en-US" altLang="zh-CN" sz="2200" dirty="0">
                <a:solidFill>
                  <a:srgbClr val="000000"/>
                </a:solidFill>
                <a:latin typeface="Times New Roman" panose="02020603050405020304" pitchFamily="18" charset="0"/>
                <a:cs typeface="Times New Roman" panose="02020603050405020304" pitchFamily="18" charset="0"/>
              </a:rPr>
              <a:t>Ⅱ</a:t>
            </a:r>
            <a:r>
              <a:rPr lang="zh-CN" altLang="zh-CN" sz="2200" dirty="0">
                <a:solidFill>
                  <a:srgbClr val="000000"/>
                </a:solidFill>
                <a:latin typeface="Times New Roman" panose="02020603050405020304" pitchFamily="18" charset="0"/>
                <a:cs typeface="Times New Roman" panose="02020603050405020304" pitchFamily="18" charset="0"/>
              </a:rPr>
              <a:t>《将军赋采薇》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其中的</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小题都与人物的时代背景密切相关。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理思路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任何文章都有其行文思路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传记在这一方面更明显。传记类文章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一般按照时间顺序行文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我们可以标示出那些表示时间的词语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从而在头脑中形成一个完整的印象。这样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文章的线索就清晰了。如</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年课标全国卷</a:t>
            </a:r>
            <a:r>
              <a:rPr lang="en-US" altLang="zh-CN" sz="2200" dirty="0">
                <a:solidFill>
                  <a:srgbClr val="000000"/>
                </a:solidFill>
                <a:latin typeface="Times New Roman" panose="02020603050405020304" pitchFamily="18" charset="0"/>
                <a:cs typeface="Times New Roman" panose="02020603050405020304" pitchFamily="18" charset="0"/>
              </a:rPr>
              <a:t>Ⅰ</a:t>
            </a:r>
            <a:r>
              <a:rPr lang="zh-CN" altLang="zh-CN" sz="2200" dirty="0">
                <a:solidFill>
                  <a:srgbClr val="000000"/>
                </a:solidFill>
                <a:latin typeface="Times New Roman" panose="02020603050405020304" pitchFamily="18" charset="0"/>
                <a:cs typeface="Times New Roman" panose="02020603050405020304" pitchFamily="18" charset="0"/>
              </a:rPr>
              <a:t>《朱东润自传》一文中</a:t>
            </a:r>
            <a:r>
              <a:rPr lang="en-US" altLang="zh-CN" sz="2200" dirty="0">
                <a:solidFill>
                  <a:srgbClr val="000000"/>
                </a:solidFill>
                <a:latin typeface="Times New Roman" panose="02020603050405020304" pitchFamily="18" charset="0"/>
                <a:cs typeface="Times New Roman" panose="02020603050405020304" pitchFamily="18" charset="0"/>
              </a:rPr>
              <a:t>,1896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1929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1939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1940</a:t>
            </a:r>
            <a:r>
              <a:rPr lang="zh-CN" altLang="zh-CN" sz="2200" dirty="0">
                <a:solidFill>
                  <a:srgbClr val="000000"/>
                </a:solidFill>
                <a:latin typeface="Times New Roman" panose="02020603050405020304" pitchFamily="18" charset="0"/>
                <a:cs typeface="Times New Roman" panose="02020603050405020304" pitchFamily="18" charset="0"/>
              </a:rPr>
              <a:t>年左右等数字就明确地告诉我们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文章是按照时间的顺序来记述其事迹的。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7167144"/>
      </p:ext>
    </p:extLst>
  </p:cSld>
  <p:clrMapOvr>
    <a:masterClrMapping/>
  </p:clrMapOvr>
  <mc:AlternateContent xmlns:mc="http://schemas.openxmlformats.org/markup-compatibility/2006">
    <mc:Choice xmlns:p14="http://schemas.microsoft.com/office/powerpoint/2010/main" xmlns="" Requires="p14">
      <p:transition spd="slow" p14:dur="800">
        <p:pull dir="u"/>
      </p:transition>
    </mc:Choice>
    <mc:Fallback>
      <p:transition spd="slow">
        <p:pull dir="u"/>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110</a:t>
            </a:fld>
            <a:r>
              <a:rPr lang="en-US" altLang="zh-CN" smtClean="0"/>
              <a:t>-</a:t>
            </a:r>
            <a:endParaRPr lang="zh-CN" altLang="en-US" dirty="0"/>
          </a:p>
        </p:txBody>
      </p:sp>
      <p:sp>
        <p:nvSpPr>
          <p:cNvPr id="15" name="文本框 14">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6" name="文本框 15">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2221004"/>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与他的研究相比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这些事还只能算作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信手为之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。在几十年的学术生涯里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他以历史地理学的眼光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解决了北京城市起源、城址转移、城市发展的特点及其客观规律等关键性问题。可以毫不夸张地说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如果没有侯仁之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人们可能无法充分解读北京的厚重和韵味。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摘编自高毅哲《侯仁之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城市的知音》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本文第</a:t>
            </a:r>
            <a:r>
              <a:rPr lang="en-US" altLang="zh-CN" sz="2200" dirty="0">
                <a:solidFill>
                  <a:srgbClr val="000000"/>
                </a:solidFill>
                <a:latin typeface="Times New Roman" panose="02020603050405020304" pitchFamily="18" charset="0"/>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段有何作用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7" name="圆角矩形 16">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1" name="圆角矩形 20">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2" name="圆角矩形 21">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3" name="圆角矩形 22">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1650784042"/>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111</a:t>
            </a:fld>
            <a:r>
              <a:rPr lang="en-US" altLang="zh-CN" smtClean="0"/>
              <a:t>-</a:t>
            </a:r>
            <a:endParaRPr lang="zh-CN" altLang="en-US" dirty="0"/>
          </a:p>
        </p:txBody>
      </p:sp>
      <p:sp>
        <p:nvSpPr>
          <p:cNvPr id="15" name="文本框 14">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6" name="文本框 15">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17" name="圆角矩形 16">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1" name="圆角矩形 20">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2" name="圆角矩形 21">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3" name="圆角矩形 22">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628800"/>
            <a:ext cx="8128000" cy="12942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交代侯仁之选择历史专业的原因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写出了侯仁之对国家民族命运的关注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使传主形象更加丰满</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体现了传记的真实性</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为下文介绍侯仁之的学术研究及成就作铺垫。</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891827"/>
            <a:ext cx="8128000" cy="28822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本题主要考查概括重点段落的内容与作用的能力。答某一段的作用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从内容和结构两个大方面入手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先概括这段写了传主什么事情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反映了传主哪一方面的人格魅力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然后再答这段对塑造传主形象和揭示主题方面的作用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如有特殊表现手法也可提一下。此段写了侯仁之选择历史专业的原因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突出了侯仁之对国家民族命运的关注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使传主形象丰满。从结构上要答出首段与下文的关系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为下文作铺垫。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44793058"/>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112</a:t>
            </a:fld>
            <a:r>
              <a:rPr lang="en-US" altLang="zh-CN" smtClean="0"/>
              <a:t>-</a:t>
            </a:r>
            <a:endParaRPr lang="zh-CN" altLang="en-US" dirty="0"/>
          </a:p>
        </p:txBody>
      </p:sp>
      <p:sp>
        <p:nvSpPr>
          <p:cNvPr id="18" name="圆角矩形 17">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9" name="圆角矩形 18">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9" name="圆角矩形 8">
            <a:hlinkClick r:id="rId4" action="ppaction://hlinksldjump"/>
          </p:cNvPr>
          <p:cNvSpPr/>
          <p:nvPr/>
        </p:nvSpPr>
        <p:spPr>
          <a:xfrm>
            <a:off x="1474927"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误区规避</a:t>
            </a:r>
          </a:p>
        </p:txBody>
      </p:sp>
      <p:sp>
        <p:nvSpPr>
          <p:cNvPr id="10" name="圆角矩形 9">
            <a:hlinkClick r:id="rId5"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分析传记的句段作用不要忽视其文体特征和表现手法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传记是一种常见的纪实性文学形式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其最大特点是真实地写人叙事。基于这一特点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传记作者在材料的剪裁上、结构的安排上、表现手法的运用上有与小说和散文不同的地方。因此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对传记句段作用的分析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不可轻易等同于小说、散文阅读。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23463324"/>
      </p:ext>
    </p:extLst>
  </p:cSld>
  <p:clrMapOvr>
    <a:masterClrMapping/>
  </p:clrMapOvr>
  <mc:AlternateContent xmlns:mc="http://schemas.openxmlformats.org/markup-compatibility/2006">
    <mc:Choice xmlns:p14="http://schemas.microsoft.com/office/powerpoint/2010/main" xmlns="" Requires="p14">
      <p:transition spd="slow" p14:dur="1400">
        <p:cover dir="u"/>
      </p:transition>
    </mc:Choice>
    <mc:Fallback>
      <p:transition spd="slow">
        <p:cover dir="u"/>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113</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2472647"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3" name="矩形 2"/>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只有一个孙犁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阎</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我的父亲孙犁》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三联书店刚刚出版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我很喜欢。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解放区文学以来的中国文学史上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只有一个孙犁。孙犁个人的历史是一部中国当代文学的野史。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求诸野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野史往往成信史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想要老老实实为中国文学修史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能绕过孙犁吗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孙犁一生大致分三个阶段。根据地时期和新中国成立以后不一样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以前又不一样。刚粉碎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四人帮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孙犁对从维熙的《大墙下的红玉兰》甚表赞赏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但对作品的悲剧结局不大满意。后来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他把世事看透了。只有把这三个阶段结合起来进行研究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才是一个完整的孙犁。这好像禅语说的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见山是山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见水是水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见山不是山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见水不是水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见山还是山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见水还是水。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92951805"/>
      </p:ext>
    </p:extLst>
  </p:cSld>
  <p:clrMapOvr>
    <a:masterClrMapping/>
  </p:clrMapOvr>
  <mc:AlternateContent xmlns:mc="http://schemas.openxmlformats.org/markup-compatibility/2006">
    <mc:Choice xmlns:p14="http://schemas.microsoft.com/office/powerpoint/2010/main" xmlns="" Requires="p14">
      <p:transition spd="slow" p14:dur="1400">
        <p:cover dir="rd"/>
      </p:transition>
    </mc:Choice>
    <mc:Fallback>
      <p:transition spd="slow">
        <p:cover dir="rd"/>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114</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2472647"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5" name="矩形 4"/>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尽管革命越彻底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主流批评越是对孙犁不屑一顾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学孙犁者却大有人在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学孙犁的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荷花神韵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学孙犁的真和爱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学孙犁的怨、怒、恨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特别是学孙犁诗化的语言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但学着学着走了样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殊不知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意态由来画不成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正像贾平凹说的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孙犁是最易让模仿者上当的作家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佛是修出来的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不是练出来的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默默学孙犁而得其神韵的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我和孙犁研究专家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我的弟弟阎庆生异口同声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只认徐光耀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但徐光耀主要学孙犁的后期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因为孙犁的身上还有鲁迅的骨血。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53343622"/>
      </p:ext>
    </p:extLst>
  </p:cSld>
  <p:clrMapOvr>
    <a:masterClrMapping/>
  </p:clrMapOvr>
  <mc:AlternateContent xmlns:mc="http://schemas.openxmlformats.org/markup-compatibility/2006">
    <mc:Choice xmlns:p14="http://schemas.microsoft.com/office/powerpoint/2010/main" xmlns="" Requires="p14">
      <p:transition spd="slow" p14:dur="1400">
        <p:wipe/>
      </p:transition>
    </mc:Choice>
    <mc:Fallback>
      <p:transition spd="slow">
        <p:wipe/>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115</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2472647"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晓玲的回忆不仅使我深信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仁者爱人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诗穷而后工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义愤出诗人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而且使我看到一个现象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中国传统文人的背后大多有个贤妻良母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她和他清贫相随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生死相守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刻骨铭心。我想起柳青、吴冠中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还有王蒙。孙犁的《亡人逸事》我读过无数遍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吴冠中的《他和她》也让我每每下泪。吴冠中说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我崇拜鲁迅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一百个齐白石抵不上一个鲁迅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没有鲁迅民族将失去脊梁。又说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我死后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我的散文比我绘画的赏者要多。离世前几月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他和夫人在我们楼下路边的洋灰座上把他的印章正面磨个精光。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48368814"/>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116</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2472647"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4" name="矩形 3"/>
          <p:cNvSpPr>
            <a:spLocks noChangeAspect="1"/>
          </p:cNvSpPr>
          <p:nvPr/>
        </p:nvSpPr>
        <p:spPr>
          <a:xfrm>
            <a:off x="508000" y="148478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柳青当年对我说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评价很高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倘若不在读者群众中间受考验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再过五十年就没有人点头了。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孙犁也曾说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我的作品寿命是五十年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不算短寿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可是《白洋淀纪事》《铁木前传》早已过了五十年。贾平凹也说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作品起码能活半个世纪的作家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才可以谈得上有创造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孙犁虽然未大红大紫过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作品却始终被人学习。他们说的都是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五十年真成了精神创造的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大坎儿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清代大学问家阮元要求更高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学术盛衰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当于百年前后论升降焉。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孙犁能不能再跨过半个世纪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其精神没有死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有人没有死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跟死了却没有什么不同。我问自己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人欲横流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中国还需要孙犁吗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文章第</a:t>
            </a:r>
            <a:r>
              <a:rPr lang="en-US" altLang="zh-CN" sz="2200" dirty="0">
                <a:solidFill>
                  <a:srgbClr val="000000"/>
                </a:solidFill>
                <a:latin typeface="Times New Roman" panose="02020603050405020304" pitchFamily="18" charset="0"/>
                <a:cs typeface="Times New Roman" panose="02020603050405020304" pitchFamily="18" charset="0"/>
              </a:rPr>
              <a:t>⑧</a:t>
            </a:r>
            <a:r>
              <a:rPr lang="zh-CN" altLang="zh-CN" sz="2200" dirty="0">
                <a:solidFill>
                  <a:srgbClr val="000000"/>
                </a:solidFill>
                <a:latin typeface="Times New Roman" panose="02020603050405020304" pitchFamily="18" charset="0"/>
                <a:cs typeface="Times New Roman" panose="02020603050405020304" pitchFamily="18" charset="0"/>
              </a:rPr>
              <a:t>段引柳青、吴冠中、王蒙等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其作用是什么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图片 12"/>
          <p:cNvPicPr/>
          <p:nvPr/>
        </p:nvPicPr>
        <p:blipFill>
          <a:blip r:embed="rId6" cstate="print"/>
          <a:stretch>
            <a:fillRect/>
          </a:stretch>
        </p:blipFill>
        <p:spPr>
          <a:xfrm>
            <a:off x="813875" y="4766708"/>
            <a:ext cx="339287" cy="339287"/>
          </a:xfrm>
          <a:prstGeom prst="rect">
            <a:avLst/>
          </a:prstGeom>
        </p:spPr>
      </p:pic>
    </p:spTree>
    <p:extLst>
      <p:ext uri="{BB962C8B-B14F-4D97-AF65-F5344CB8AC3E}">
        <p14:creationId xmlns:p14="http://schemas.microsoft.com/office/powerpoint/2010/main" xmlns="" val="1580861063"/>
      </p:ext>
    </p:extLst>
  </p:cSld>
  <p:clrMapOvr>
    <a:masterClrMapping/>
  </p:clrMapOvr>
  <mc:AlternateContent xmlns:mc="http://schemas.openxmlformats.org/markup-compatibility/2006">
    <mc:Choice xmlns:p14="http://schemas.microsoft.com/office/powerpoint/2010/main" xmlns="" Requires="p14">
      <p:transition spd="slow" p14:dur="1400">
        <p:pull dir="u"/>
      </p:transition>
    </mc:Choice>
    <mc:Fallback>
      <p:transition spd="slow">
        <p:pull dir="u"/>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117</a:t>
            </a:fld>
            <a:r>
              <a:rPr lang="en-US" altLang="zh-CN" smtClean="0"/>
              <a:t>-</a:t>
            </a:r>
            <a:endParaRPr lang="zh-CN" altLang="en-US" dirty="0"/>
          </a:p>
        </p:txBody>
      </p:sp>
      <p:sp>
        <p:nvSpPr>
          <p:cNvPr id="9" name="圆角矩形 8">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5"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2" name="圆角矩形 11">
            <a:hlinkClick r:id="rId6" action="ppaction://hlinksldjump"/>
          </p:cNvPr>
          <p:cNvSpPr/>
          <p:nvPr/>
        </p:nvSpPr>
        <p:spPr>
          <a:xfrm>
            <a:off x="2472647"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graphicFrame>
        <p:nvGraphicFramePr>
          <p:cNvPr id="3" name="对象 2"/>
          <p:cNvGraphicFramePr>
            <a:graphicFrameLocks noChangeAspect="1"/>
          </p:cNvGraphicFramePr>
          <p:nvPr>
            <p:extLst>
              <p:ext uri="{D42A27DB-BD31-4B8C-83A1-F6EECF244321}">
                <p14:modId xmlns:p14="http://schemas.microsoft.com/office/powerpoint/2010/main" xmlns="" val="1996446420"/>
              </p:ext>
            </p:extLst>
          </p:nvPr>
        </p:nvGraphicFramePr>
        <p:xfrm>
          <a:off x="508000" y="2014533"/>
          <a:ext cx="8128000" cy="3574707"/>
        </p:xfrm>
        <a:graphic>
          <a:graphicData uri="http://schemas.openxmlformats.org/presentationml/2006/ole">
            <p:oleObj spid="_x0000_s95255" name="文档" r:id="rId7" imgW="3837032" imgH="1687620" progId="">
              <p:embed/>
            </p:oleObj>
          </a:graphicData>
        </a:graphic>
      </p:graphicFrame>
    </p:spTree>
    <p:extLst>
      <p:ext uri="{BB962C8B-B14F-4D97-AF65-F5344CB8AC3E}">
        <p14:creationId xmlns:p14="http://schemas.microsoft.com/office/powerpoint/2010/main" xmlns="" val="1003715172"/>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118</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2472647"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4" name="矩形 3"/>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【纠错分析】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在此题的解答上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我失分的原因是没有结合传记的文体特征和表现手法分析语段在文中的作用。本文是一评传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议论性的语段较多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这段文字也以议论为主。前半段基本是议论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先指出孙犁是仁者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曾遭遇困窘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怀有义愤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然后又指出孙犁妻子对孙犁的不离不弃、生死相守。用柳青、吴冠中、王蒙来类比正衬这一品格。后半段是借吴冠中的散文说明孙犁散文感人的特点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借吴冠中不求留名正衬孙犁人格的高尚。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的第</a:t>
            </a:r>
            <a:r>
              <a:rPr lang="en-US" altLang="zh-CN" sz="2200" dirty="0">
                <a:solidFill>
                  <a:srgbClr val="000000"/>
                </a:solidFill>
                <a:latin typeface="Times New Roman" panose="02020603050405020304" pitchFamily="18" charset="0"/>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不符合传记的文体特征。作者举柳青、吴冠中、王蒙等人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而是映衬。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95868941"/>
      </p:ext>
    </p:extLst>
  </p:cSld>
  <p:clrMapOvr>
    <a:masterClrMapping/>
  </p:clrMapOvr>
  <mc:AlternateContent xmlns:mc="http://schemas.openxmlformats.org/markup-compatibility/2006">
    <mc:Choice xmlns:p14="http://schemas.microsoft.com/office/powerpoint/2010/main" xmlns="" Requires="p14">
      <p:transition spd="slow" p14:dur="1400">
        <p:cover dir="lu"/>
      </p:transition>
    </mc:Choice>
    <mc:Fallback>
      <p:transition spd="slow">
        <p:cover dir="lu"/>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119</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2472647"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3" name="矩形 2"/>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【思路规范】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传记的开头段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除了写主要人物外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有时还写一些次要人物。传记显然是主要述写一个人物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那么其他人物就是为了对比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或衬托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为了突出传记人物的某种品质。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传记的中间段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多是叙述人物事迹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展示人物精神品格。对中间段作用和特点的分析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除内容和结构两个方面的作用外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还要注意材料的详略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插叙、补叙等叙述方式在凸显人物方面的作用。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传记的结尾段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明显不同于小说和散文。传记的结尾一般采用议论的表达方式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抒发感慨或表达作者某种观点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展现写作意图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寄托作者感情。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其他段落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要结合段落位置、表现手法、文体特征及在文章中所起的作用作答。无论哪种类型题目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务必考虑的就是结合传记所描绘的人物品质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结合传记内容阐述主旨。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34572493"/>
      </p:ext>
    </p:extLst>
  </p:cSld>
  <p:clrMapOvr>
    <a:masterClrMapping/>
  </p:clrMapOvr>
  <mc:AlternateContent xmlns:mc="http://schemas.openxmlformats.org/markup-compatibility/2006">
    <mc:Choice xmlns:p14="http://schemas.microsoft.com/office/powerpoint/2010/main" xmlns="" Requires="p14">
      <p:transition spd="slow" p14:dur="1400">
        <p:cover dir="ru"/>
      </p:transition>
    </mc:Choice>
    <mc:Fallback>
      <p:transition spd="slow">
        <p:cover dir="r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 name="矩形 1"/>
          <p:cNvSpPr>
            <a:spLocks noChangeAspect="1"/>
          </p:cNvSpPr>
          <p:nvPr/>
        </p:nvSpPr>
        <p:spPr>
          <a:xfrm>
            <a:off x="508000" y="142688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明事迹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人物传记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离不开对人物事迹的记述。阅读人物传记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要明确传主生平经历的基本事实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准确把握影响传主成长的各种因素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这样才能立体地了解传主的为人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进而客观公允地评价传主的思想、品格与功过。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知观点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在传记中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观点来自两个方面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有的来自作者对传主的评价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有的则是文中人物对传主的评价。表明观点的句子大都是议论性的语句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抓住这些语句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就可以明确作者或者他人对传主的观点态度。如</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年课标全国卷</a:t>
            </a:r>
            <a:r>
              <a:rPr lang="en-US" altLang="zh-CN" sz="2200" dirty="0">
                <a:solidFill>
                  <a:srgbClr val="000000"/>
                </a:solidFill>
                <a:latin typeface="Times New Roman" panose="02020603050405020304" pitchFamily="18" charset="0"/>
                <a:cs typeface="Times New Roman" panose="02020603050405020304" pitchFamily="18" charset="0"/>
              </a:rPr>
              <a:t>Ⅱ</a:t>
            </a:r>
            <a:r>
              <a:rPr lang="zh-CN" altLang="zh-CN" sz="2200" dirty="0">
                <a:solidFill>
                  <a:srgbClr val="000000"/>
                </a:solidFill>
                <a:latin typeface="Times New Roman" panose="02020603050405020304" pitchFamily="18" charset="0"/>
                <a:cs typeface="Times New Roman" panose="02020603050405020304" pitchFamily="18" charset="0"/>
              </a:rPr>
              <a:t>《爱国科学家邓叔群》的倒数第一、二段中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都有作者的评价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这些评价都是把握作者观点态度的钥匙。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53561855"/>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120</a:t>
            </a:fld>
            <a:r>
              <a:rPr lang="en-US" altLang="zh-CN" smtClean="0"/>
              <a:t>-</a:t>
            </a:r>
            <a:endParaRPr lang="zh-CN" altLang="en-US" dirty="0"/>
          </a:p>
        </p:txBody>
      </p:sp>
      <p:sp>
        <p:nvSpPr>
          <p:cNvPr id="18" name="圆角矩形 17">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9" name="圆角矩形 18">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0" name="圆角矩形 19">
            <a:hlinkClick r:id="rId4" action="ppaction://hlinksldjump"/>
          </p:cNvPr>
          <p:cNvSpPr/>
          <p:nvPr/>
        </p:nvSpPr>
        <p:spPr>
          <a:xfrm>
            <a:off x="148531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1" name="圆角矩形 20">
            <a:hlinkClick r:id="rId5" action="ppaction://hlinksldjump"/>
          </p:cNvPr>
          <p:cNvSpPr/>
          <p:nvPr/>
        </p:nvSpPr>
        <p:spPr>
          <a:xfrm>
            <a:off x="248303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indent="4572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评价文本的主要观点和基本倾向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一部传记里面既包含传主的立场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又包含传记作者的立场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我们在阅读的过程中也会有自己的观点。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评价文本的主要观点和基本倾向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就是要学会站在一定的立场上对传主立场、传记作者立场作出恰当的分析评判。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93227764"/>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121</a:t>
            </a:fld>
            <a:r>
              <a:rPr lang="en-US" altLang="zh-CN" smtClean="0"/>
              <a:t>-</a:t>
            </a:r>
            <a:endParaRPr lang="zh-CN" altLang="en-US" dirty="0"/>
          </a:p>
        </p:txBody>
      </p:sp>
      <p:sp>
        <p:nvSpPr>
          <p:cNvPr id="23" name="文本框 22">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24" name="文本框 23">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4" name="圆角矩形 13">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6" action="ppaction://hlinksldjump"/>
          </p:cNvPr>
          <p:cNvSpPr/>
          <p:nvPr/>
        </p:nvSpPr>
        <p:spPr>
          <a:xfrm>
            <a:off x="148531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9" name="圆角矩形 18">
            <a:hlinkClick r:id="rId7" action="ppaction://hlinksldjump"/>
          </p:cNvPr>
          <p:cNvSpPr/>
          <p:nvPr/>
        </p:nvSpPr>
        <p:spPr>
          <a:xfrm>
            <a:off x="248303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898271"/>
            <a:ext cx="8128000" cy="33154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一、评价传主的观点倾向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传主的主要观点和基本倾向是传记中人物的言行、心理所表现出来的思想观点、情感态度、社会立场、政治主张或艺术观点等。传记是写人的艺术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对人物情感态度的把握是传记阅读的重点。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文中某某对某个问题的看法是什么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你怎样看待他的这种观点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谈谈你对传主某句话的理解。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在某个问题上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传主为什么那样做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66212419"/>
      </p:ext>
    </p:extLst>
  </p:cSld>
  <p:clrMapOvr>
    <a:masterClrMapping/>
  </p:clrMapOvr>
  <mc:AlternateContent xmlns:mc="http://schemas.openxmlformats.org/markup-compatibility/2006">
    <mc:Choice xmlns:p14="http://schemas.microsoft.com/office/powerpoint/2010/main" xmlns="" Requires="p14">
      <p:transition spd="slow" p14:dur="1400">
        <p:cover dir="r"/>
      </p:transition>
    </mc:Choice>
    <mc:Fallback>
      <p:transition spd="slow">
        <p:cover dir="r"/>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122</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圆角矩形 13">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5" name="圆角矩形 14">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6" name="圆角矩形 15">
            <a:hlinkClick r:id="rId6" action="ppaction://hlinksldjump"/>
          </p:cNvPr>
          <p:cNvSpPr/>
          <p:nvPr/>
        </p:nvSpPr>
        <p:spPr>
          <a:xfrm>
            <a:off x="148531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8" name="圆角矩形 17">
            <a:hlinkClick r:id="rId7" action="ppaction://hlinksldjump"/>
          </p:cNvPr>
          <p:cNvSpPr/>
          <p:nvPr/>
        </p:nvSpPr>
        <p:spPr>
          <a:xfrm>
            <a:off x="248303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524679"/>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四川资阳一诊卷《张爱玲传略》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香港是一个商埠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那里集中了殖民文化的浮华与喧嚣。爱玲的同学中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多半来自印度、马来西亚、英国以及欧亚混血等富足的华侨之女。这里的生活气氛轻松而又明快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张爱玲与好友炎樱常常沉浸在日常生活里具体的乐趣中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一起看电影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一起吃冰淇淋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一起去跳舞。张爱玲最初的学习日子里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充分享受着生命的精美。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并没有影响张爱玲的志向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张爱玲在沉闷的家庭里曾悟出她的做人之道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一个人假如没有什么特长</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最好是做得特别</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可以引人注意。我认为与其做一个平庸的人过一辈子清闲生活</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终其一身</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默默无闻</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不如做一个特别的人</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做点特别的事</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大家都晓得有这么一个人</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不管他人是好是坏</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但名气总归有了。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5957999"/>
      </p:ext>
    </p:extLst>
  </p:cSld>
  <p:clrMapOvr>
    <a:masterClrMapping/>
  </p:clrMapOvr>
  <mc:AlternateContent xmlns:mc="http://schemas.openxmlformats.org/markup-compatibility/2006">
    <mc:Choice xmlns:p14="http://schemas.microsoft.com/office/powerpoint/2010/main" xmlns="" Requires="p14">
      <p:transition spd="slow" p14:dur="1400">
        <p:cover dir="lu"/>
      </p:transition>
    </mc:Choice>
    <mc:Fallback>
      <p:transition spd="slow">
        <p:cover dir="lu"/>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123</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圆角矩形 13">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5" name="圆角矩形 14">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6" name="圆角矩形 15">
            <a:hlinkClick r:id="rId6" action="ppaction://hlinksldjump"/>
          </p:cNvPr>
          <p:cNvSpPr/>
          <p:nvPr/>
        </p:nvSpPr>
        <p:spPr>
          <a:xfrm>
            <a:off x="148531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8" name="圆角矩形 17">
            <a:hlinkClick r:id="rId7" action="ppaction://hlinksldjump"/>
          </p:cNvPr>
          <p:cNvSpPr/>
          <p:nvPr/>
        </p:nvSpPr>
        <p:spPr>
          <a:xfrm>
            <a:off x="248303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85972"/>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在这种人生观的影响下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张爱玲的学生生活充满了计划。她与炎樱随意任性的性格不同的是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她读书十分勤奋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甚至到了发奋的程度。她天生的聪颖和后天的努力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以及她的早熟及其世故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使她在花样年华便能揣摩每一个教授的心思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所以每一门功课总是考第一。甚至有一位先生说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他教了十几年的书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没有给过别的学生似张爱玲这样高的分数。张爱玲连得了两个奖学金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不是香港战乱爆发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她很有希望被送到英国去继续深造。在这样的发奋下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她的英文出奇得好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好过中文。她的姑姑也赞叹她是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真本事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随便什么英文书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她能拿起来就看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即使是一本物理或化学。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并非说她看内容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她是看里面的英文写法。于是她的英文写得流利、自然、生动、活泼。这为她后来回上海谋生打下了良好的基础。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00621760"/>
      </p:ext>
    </p:extLst>
  </p:cSld>
  <p:clrMapOvr>
    <a:masterClrMapping/>
  </p:clrMapOvr>
  <mc:AlternateContent xmlns:mc="http://schemas.openxmlformats.org/markup-compatibility/2006">
    <mc:Choice xmlns:p14="http://schemas.microsoft.com/office/powerpoint/2010/main" xmlns="" Requires="p14">
      <p:transition spd="slow" p14:dur="1400">
        <p:randomBar/>
      </p:transition>
    </mc:Choice>
    <mc:Fallback>
      <p:transition spd="slow">
        <p:randomBar/>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124</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圆角矩形 13">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5" name="圆角矩形 14">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6" name="圆角矩形 15">
            <a:hlinkClick r:id="rId6" action="ppaction://hlinksldjump"/>
          </p:cNvPr>
          <p:cNvSpPr/>
          <p:nvPr/>
        </p:nvSpPr>
        <p:spPr>
          <a:xfrm>
            <a:off x="148531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8" name="圆角矩形 17">
            <a:hlinkClick r:id="rId7" action="ppaction://hlinksldjump"/>
          </p:cNvPr>
          <p:cNvSpPr/>
          <p:nvPr/>
        </p:nvSpPr>
        <p:spPr>
          <a:xfrm>
            <a:off x="248303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700808"/>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文章画横线的部分写到了张爱玲的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做人之道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请结合你对文章的理解和对人生或生活的认识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谈谈自己的看法</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573675"/>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我基本赞同张爱玲的说法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人生就需要轰轰烈烈。</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但我不赞同她出名不管好坏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我们不能在坏的方面做特别的事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让自己出名。</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生命短暂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我们必须要追求卓越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不能平平庸庸地过完一生。</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在人生中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只有那些做得特别出众的人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才会有名气。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我不赞同张爱玲的说法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人生需要平庸清闲。</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我们绝大多数人都是普通的平庸的人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都是默默无闻的人。</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为了名气而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不管他人是好是坏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这超越了社会的道德底线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为人不齿。</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一个人把平凡的事做好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这就是特别的地方。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92302812"/>
      </p:ext>
    </p:extLst>
  </p:cSld>
  <p:clrMapOvr>
    <a:masterClrMapping/>
  </p:clrMapOvr>
  <mc:AlternateContent xmlns:mc="http://schemas.openxmlformats.org/markup-compatibility/2006">
    <mc:Choice xmlns:p14="http://schemas.microsoft.com/office/powerpoint/2010/main" xmlns="" Requires="p14">
      <p:transition spd="slow" p14:dur="14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125</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圆角矩形 13">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5" name="圆角矩形 14">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6" name="圆角矩形 15">
            <a:hlinkClick r:id="rId6" action="ppaction://hlinksldjump"/>
          </p:cNvPr>
          <p:cNvSpPr/>
          <p:nvPr/>
        </p:nvSpPr>
        <p:spPr>
          <a:xfrm>
            <a:off x="148531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8" name="圆角矩形 17">
            <a:hlinkClick r:id="rId7" action="ppaction://hlinksldjump"/>
          </p:cNvPr>
          <p:cNvSpPr/>
          <p:nvPr/>
        </p:nvSpPr>
        <p:spPr>
          <a:xfrm>
            <a:off x="248303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此题考查对传主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做人之道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属于对传主观点倾向的评价。首先要理解张爱玲说这番话的目的和条件。这是张爱玲不愿意过平庸生活的具体体现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评价的关键点在于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特别的人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特别的事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指代什么。如果赞同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则要围绕张爱玲的不甘平庸分析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如若反对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就要抓住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可能出现的两极含义分析。要注意分条陈述理由。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56988226"/>
      </p:ext>
    </p:extLst>
  </p:cSld>
  <p:clrMapOvr>
    <a:masterClrMapping/>
  </p:clrMapOvr>
  <mc:AlternateContent xmlns:mc="http://schemas.openxmlformats.org/markup-compatibility/2006">
    <mc:Choice xmlns:p14="http://schemas.microsoft.com/office/powerpoint/2010/main" xmlns="" Requires="p14">
      <p:transition spd="slow" p14:dur="1400">
        <p:randomBar dir="vert"/>
      </p:transition>
    </mc:Choice>
    <mc:Fallback>
      <p:transition spd="slow">
        <p:randomBar dir="vert"/>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126</a:t>
            </a:fld>
            <a:r>
              <a:rPr lang="en-US" altLang="zh-CN" smtClean="0"/>
              <a:t>-</a:t>
            </a:r>
            <a:endParaRPr lang="zh-CN" altLang="en-US" dirty="0"/>
          </a:p>
        </p:txBody>
      </p:sp>
      <p:sp>
        <p:nvSpPr>
          <p:cNvPr id="8" name="文本框 7">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3" name="圆角矩形 12">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4" name="圆角矩形 13">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6" action="ppaction://hlinksldjump"/>
          </p:cNvPr>
          <p:cNvSpPr/>
          <p:nvPr/>
        </p:nvSpPr>
        <p:spPr>
          <a:xfrm>
            <a:off x="148531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9" name="圆角矩形 18">
            <a:hlinkClick r:id="rId7" action="ppaction://hlinksldjump"/>
          </p:cNvPr>
          <p:cNvSpPr/>
          <p:nvPr/>
        </p:nvSpPr>
        <p:spPr>
          <a:xfrm>
            <a:off x="248303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准确解读。首先要准确解读题目的含义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明确题目要求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即评价传主的什么观点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这些观点在文章的哪一部分中有具体体现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要对文本材料准确解读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这是获取传主观点倾向的基础。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挖掘依据。对传主观点态度的评价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要结合传主生活的时代和背景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要紧扣传主的精神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在其言行中挖掘原因。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掌握标准。应以尊重人类的共同情感和社会所公认的价值取向为前提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在对文本本身充分认知的基础上进行评价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不可以纯粹从自身的兴趣、爱好出发对传主的主要观点、基本倾向进行评价。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34583217"/>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127</a:t>
            </a:fld>
            <a:r>
              <a:rPr lang="en-US" altLang="zh-CN" smtClean="0"/>
              <a:t>-</a:t>
            </a:r>
            <a:endParaRPr lang="zh-CN" altLang="en-US" dirty="0"/>
          </a:p>
        </p:txBody>
      </p:sp>
      <p:sp>
        <p:nvSpPr>
          <p:cNvPr id="8" name="文本框 7">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3" name="圆角矩形 12">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4" name="圆角矩形 13">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6" action="ppaction://hlinksldjump"/>
          </p:cNvPr>
          <p:cNvSpPr/>
          <p:nvPr/>
        </p:nvSpPr>
        <p:spPr>
          <a:xfrm>
            <a:off x="148531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9" name="圆角矩形 18">
            <a:hlinkClick r:id="rId7" action="ppaction://hlinksldjump"/>
          </p:cNvPr>
          <p:cNvSpPr/>
          <p:nvPr/>
        </p:nvSpPr>
        <p:spPr>
          <a:xfrm>
            <a:off x="248303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56792"/>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建模</a:t>
            </a: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明确态度。对传主的观点态度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往往采用这样的表述方式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我赞同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或不赞同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传主关于某某问题的看法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阐释理由。围绕自己的观点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分点阐释理由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要特别注意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理由来自传主的言行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来自于自己对传主事迹的认识和生活经验。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H18.eps" descr="id:2147491457;FounderCES"/>
          <p:cNvPicPr/>
          <p:nvPr/>
        </p:nvPicPr>
        <p:blipFill>
          <a:blip r:embed="rId8" cstate="print"/>
          <a:stretch>
            <a:fillRect/>
          </a:stretch>
        </p:blipFill>
        <p:spPr>
          <a:xfrm>
            <a:off x="1664458" y="2194473"/>
            <a:ext cx="4635734" cy="2031464"/>
          </a:xfrm>
          <a:prstGeom prst="rect">
            <a:avLst/>
          </a:prstGeom>
        </p:spPr>
      </p:pic>
    </p:spTree>
    <p:extLst>
      <p:ext uri="{BB962C8B-B14F-4D97-AF65-F5344CB8AC3E}">
        <p14:creationId xmlns:p14="http://schemas.microsoft.com/office/powerpoint/2010/main" xmlns="" val="1771440867"/>
      </p:ext>
    </p:extLst>
  </p:cSld>
  <p:clrMapOvr>
    <a:masterClrMapping/>
  </p:clrMapOvr>
  <mc:AlternateContent xmlns:mc="http://schemas.openxmlformats.org/markup-compatibility/2006">
    <mc:Choice xmlns:p14="http://schemas.microsoft.com/office/powerpoint/2010/main" xmlns="" Requires="p14">
      <p:transition spd="slow" p14:dur="1400">
        <p:cover dir="ld"/>
      </p:transition>
    </mc:Choice>
    <mc:Fallback>
      <p:transition spd="slow">
        <p:cover dir="ld"/>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128</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5" name="圆角矩形 14">
            <a:hlinkClick r:id="rId4" action="ppaction://hlinksldjump"/>
          </p:cNvPr>
          <p:cNvSpPr/>
          <p:nvPr/>
        </p:nvSpPr>
        <p:spPr>
          <a:xfrm>
            <a:off x="148531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248303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18" name="文本框 17">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9" name="文本框 18">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5" name="文本框 24">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695138"/>
            <a:ext cx="8128000" cy="37217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二、评价作者的观点倾向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阅读传记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应从作者对传主生平事迹的叙述以及相关评论中把握作者对传主的评价和情感倾向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作者对传主的态度和情感离不开具有典型意义的事件和最能表达人物个性的细节的描写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离不开议论和抒情的表达方式。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结合传记有关内容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谈谈你对作者某一说法的理解。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作者为什么说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其用意是什么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作者认为传主在某一方面有某一特点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你赞同吗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73163425"/>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129</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5" name="圆角矩形 14">
            <a:hlinkClick r:id="rId4" action="ppaction://hlinksldjump"/>
          </p:cNvPr>
          <p:cNvSpPr/>
          <p:nvPr/>
        </p:nvSpPr>
        <p:spPr>
          <a:xfrm>
            <a:off x="148531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248303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10" name="文本框 9">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1" name="文本框 10">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文本框 11">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406446"/>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安徽示范高中第三次联考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好人蔡元培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蔡元培这个名字似乎总是和北京大学以及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思想自由、兼容并包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联系在一起。诚然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这是蔡元培的卓著功勋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但以此标签化蔡元培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却也太过简单了。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蔡元培首先是一个好人。在亲朋好友的记忆中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他似乎从来没有发过火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总是一副谦虚和善的面容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连说话的声音都很低沉。按他夫人的话就是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蔡先生这人真是好伺候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饭烧好了也吃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饭烧煳了也吃。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不仅施与亲友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更施与学生。凡是北大的学生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在蔡元培面前都可以毫无顾忌地高谈阔论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而蔡元培总是微笑地看着他们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就像一个宽容一切的老爷爷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37013096"/>
      </p:ext>
    </p:extLst>
  </p:cSld>
  <p:clrMapOvr>
    <a:masterClrMapping/>
  </p:clrMapOvr>
  <mc:AlternateContent xmlns:mc="http://schemas.openxmlformats.org/markup-compatibility/2006">
    <mc:Choice xmlns:p14="http://schemas.microsoft.com/office/powerpoint/2010/main" xmlns="" Requires="p14">
      <p:transition spd="slow" p14:dur="1400">
        <p:cover dir="r"/>
      </p:transition>
    </mc:Choice>
    <mc:Fallback>
      <p:transition spd="slow">
        <p:cover dir="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7" name="圆角矩形 26">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7" name="圆角矩形 6">
            <a:hlinkClick r:id="rId5"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11" name="圆角矩形 10">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indent="4572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分析传主形象、概括传主事迹的三种考法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分析概括传主形象与事迹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是传记类文本考查的一个必考点。因为传记本身就是写人的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写人离不开人物事迹。对传主形象与事迹的考查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一般有三种考法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一是概括分析传主的事迹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二是概括或者分析传主形象的特点、个性或品质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三是要求概括分析传主个性的形成原因。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6363210"/>
      </p:ext>
    </p:extLst>
  </p:cSld>
  <p:clrMapOvr>
    <a:masterClrMapping/>
  </p:clrMapOvr>
  <mc:AlternateContent xmlns:mc="http://schemas.openxmlformats.org/markup-compatibility/2006">
    <mc:Choice xmlns:p14="http://schemas.microsoft.com/office/powerpoint/2010/main" xmlns="" Requires="p14">
      <p:transition spd="slow" p14:dur="800">
        <p:cover dir="r"/>
      </p:transition>
    </mc:Choice>
    <mc:Fallback>
      <p:transition spd="slow">
        <p:cover dir="r"/>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130</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5" name="圆角矩形 14">
            <a:hlinkClick r:id="rId4" action="ppaction://hlinksldjump"/>
          </p:cNvPr>
          <p:cNvSpPr/>
          <p:nvPr/>
        </p:nvSpPr>
        <p:spPr>
          <a:xfrm>
            <a:off x="148531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248303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10" name="文本框 9">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1" name="文本框 10">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文本框 11">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蔡元培不是北大的第一任校长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也不是在北大当校长时间最长的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但世人知道的北大较长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往往只有蔡元培一人。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蔡元培和教育的缘分不是从北大开始的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辛亥革命成功后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蔡元培即担任中华民国临时政府的教育总长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即使在袁世凯窃国以后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仍然保留了蔡元培的教育总长职位。但蔡元培看透了袁世凯的野心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很快辞职到欧洲留学。他可能是史上最有趣的留学生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以前教育总长的身份到了欧洲。而四十多岁的他因为怕校方拒收大龄学生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竟瞒报了年岁。他瞒报得还不少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年龄一栏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他填的是</a:t>
            </a:r>
            <a:r>
              <a:rPr lang="en-US" altLang="zh-CN" sz="2200" dirty="0">
                <a:solidFill>
                  <a:srgbClr val="000000"/>
                </a:solidFill>
                <a:latin typeface="Times New Roman" panose="02020603050405020304" pitchFamily="18" charset="0"/>
                <a:cs typeface="Times New Roman" panose="02020603050405020304" pitchFamily="18" charset="0"/>
              </a:rPr>
              <a:t>35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袁世凯死后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黎元洪继任总统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宣布恢复《临时约法》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邀请蔡元培担任北京大学的校长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这虽然不是最好的安排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但对于蔡元培的救国理想来说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已经是相当好的机会。他答应了。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75613629"/>
      </p:ext>
    </p:extLst>
  </p:cSld>
  <p:clrMapOvr>
    <a:masterClrMapping/>
  </p:clrMapOvr>
  <mc:AlternateContent xmlns:mc="http://schemas.openxmlformats.org/markup-compatibility/2006">
    <mc:Choice xmlns:p14="http://schemas.microsoft.com/office/powerpoint/2010/main" xmlns="" Requires="p14">
      <p:transition spd="slow" p14:dur="1400">
        <p:wipe dir="r"/>
      </p:transition>
    </mc:Choice>
    <mc:Fallback>
      <p:transition spd="slow">
        <p:wipe dir="r"/>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131</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5" name="圆角矩形 14">
            <a:hlinkClick r:id="rId4" action="ppaction://hlinksldjump"/>
          </p:cNvPr>
          <p:cNvSpPr/>
          <p:nvPr/>
        </p:nvSpPr>
        <p:spPr>
          <a:xfrm>
            <a:off x="148531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248303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10" name="文本框 9">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1" name="文本框 10">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文本框 11">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蔡元培要接手的北京大学实际上是一个烂摊子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几乎所有的学生都是官员们的子弟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而老师教的和学生学的无非做官经商那一套。虽然顶着大学之名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但早就没有大学之实了。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蔡元培的委任状下达之后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他没有急着到北大上任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而是三顾茅庐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到上海请陈独秀到北大担任文科学长。学生们还没等到蔡元培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却先等到了蔡元培发表陈独秀为文科学长的命令。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有意思的是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蔡元培为了让学生易于接受陈独秀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竟然还伪造了陈独秀的简历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陈独秀虽然思想超群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却并没有学历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而蔡元培大胆地称陈独秀是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东京日本大学毕业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着实将一帮势利学生给唬住了。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66966438"/>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132</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5" name="圆角矩形 14">
            <a:hlinkClick r:id="rId4" action="ppaction://hlinksldjump"/>
          </p:cNvPr>
          <p:cNvSpPr/>
          <p:nvPr/>
        </p:nvSpPr>
        <p:spPr>
          <a:xfrm>
            <a:off x="148531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248303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10" name="文本框 9">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1" name="文本框 10">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文本框 11">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蔡元培的北大生涯从</a:t>
            </a:r>
            <a:r>
              <a:rPr lang="en-US" altLang="zh-CN" sz="2200" dirty="0">
                <a:solidFill>
                  <a:srgbClr val="000000"/>
                </a:solidFill>
                <a:latin typeface="Times New Roman" panose="02020603050405020304" pitchFamily="18" charset="0"/>
                <a:cs typeface="Times New Roman" panose="02020603050405020304" pitchFamily="18" charset="0"/>
              </a:rPr>
              <a:t>1916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月到</a:t>
            </a:r>
            <a:r>
              <a:rPr lang="en-US" altLang="zh-CN" sz="2200" dirty="0">
                <a:solidFill>
                  <a:srgbClr val="000000"/>
                </a:solidFill>
                <a:latin typeface="Times New Roman" panose="02020603050405020304" pitchFamily="18" charset="0"/>
                <a:cs typeface="Times New Roman" panose="02020603050405020304" pitchFamily="18" charset="0"/>
              </a:rPr>
              <a:t>1927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十多年的功夫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他把北大改造成一个真正的大学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胡适、鲁迅、周作人、钱玄同、辜鸿铭等一批奠定北大教育传统的人物都由他收入帐下。当然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对历史来说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也许最重要的是他把一个死气沉沉的老爷学校变成了勇于担当的革命学校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其标志就是以北京大学师生为领导的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因为有了蔡元培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北大恢复了教育为国家培养栋梁之材的功能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无论政府的兴亡与否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中国的精神命脉再也不会断了。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文章题为《好人蔡元培》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却又有两处写到他的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到欧洲留学时瞒报年龄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为陈独秀伪造简历。对此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应该如何理解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请谈谈自己的认识和评价。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5683281"/>
      </p:ext>
    </p:extLst>
  </p:cSld>
  <p:clrMapOvr>
    <a:masterClrMapping/>
  </p:clrMapOvr>
  <mc:AlternateContent xmlns:mc="http://schemas.openxmlformats.org/markup-compatibility/2006">
    <mc:Choice xmlns:p14="http://schemas.microsoft.com/office/powerpoint/2010/main" xmlns="" Requires="p14">
      <p:transition spd="slow" p14:dur="1400">
        <p:pull dir="lu"/>
      </p:transition>
    </mc:Choice>
    <mc:Fallback>
      <p:transition spd="slow">
        <p:pull dir="lu"/>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133</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5" name="圆角矩形 14">
            <a:hlinkClick r:id="rId4" action="ppaction://hlinksldjump"/>
          </p:cNvPr>
          <p:cNvSpPr/>
          <p:nvPr/>
        </p:nvSpPr>
        <p:spPr>
          <a:xfrm>
            <a:off x="148531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248303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10" name="文本框 9">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1" name="文本框 10">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文本框 11">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412776"/>
            <a:ext cx="8128000" cy="291926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到欧洲留学时瞒报年龄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是他担心欧洲大学不接受高龄留学生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实现不了留学的目的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为陈独秀伪造简历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是他担心当时北大的师生不能接受一个没有学历的人担任文科学长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使陈独秀不能服众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所以改了简历。所以从动机和结果上看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其实都还是好的。</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古人说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成大事者不拘小节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正确地看待一件事情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不能单看行为本身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还要结合动机与结果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透过现象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发现本质。以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的手段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还是值得肯定的。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265369"/>
            <a:ext cx="8128000" cy="247599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此题考查对作者观点态度的评价。作者对蔡元培的评价是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同时写了蔡先生的两处与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看似矛盾的地方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一是瞒报自己的年龄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二是伪造陈独秀的学历。但这恰恰是他美好动机的表现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他为求学而瞒报年龄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为聘请陈独秀担任文科学长而伪造学历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当然也可以质疑与批评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还可以从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人无完人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谈谈对人物的理解与宽容。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5004375"/>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134</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5" name="圆角矩形 14">
            <a:hlinkClick r:id="rId4" action="ppaction://hlinksldjump"/>
          </p:cNvPr>
          <p:cNvSpPr/>
          <p:nvPr/>
        </p:nvSpPr>
        <p:spPr>
          <a:xfrm>
            <a:off x="148531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248303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7" name="文本框 6">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9" name="文本框 8">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10" name="矩形 9"/>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评价文本的观点倾向要注意四点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客观周全。对作者的主要观点和基本倾向的判断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不可以偏概全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也不能主次颠倒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更不能主观臆断。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独立思考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体现个性。要注意结合自己的人生经历和生活积累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形成具有个性特色的评价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要符合认知的规律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体现自我深度的认识。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尊重事实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尊重公德。必须明确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对作者观点的评价虽然强调个性色彩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但绝不是单纯地从自己的主观感受出发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随意褒贬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更不是不顾文本陈述的事实和社会公德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对作者的观点大加挞伐。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答题条理。解答此类题目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知人论世是前提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尊重认知规律和客观事实是基础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辩证分析是认识深刻的保证。答题时还要注意观点的鲜明和条理清晰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要分条作答。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05142071"/>
      </p:ext>
    </p:extLst>
  </p:cSld>
  <p:clrMapOvr>
    <a:masterClrMapping/>
  </p:clrMapOvr>
  <mc:AlternateContent xmlns:mc="http://schemas.openxmlformats.org/markup-compatibility/2006">
    <mc:Choice xmlns:p14="http://schemas.microsoft.com/office/powerpoint/2010/main" xmlns="" Requires="p14">
      <p:transition spd="slow" p14:dur="1400">
        <p:checker/>
      </p:transition>
    </mc:Choice>
    <mc:Fallback>
      <p:transition spd="slow">
        <p:checker/>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135</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5" name="圆角矩形 14">
            <a:hlinkClick r:id="rId4" action="ppaction://hlinksldjump"/>
          </p:cNvPr>
          <p:cNvSpPr/>
          <p:nvPr/>
        </p:nvSpPr>
        <p:spPr>
          <a:xfrm>
            <a:off x="148531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248303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7" name="文本框 6">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9" name="文本框 8">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11" name="矩形 10"/>
          <p:cNvSpPr>
            <a:spLocks noChangeAspect="1"/>
          </p:cNvSpPr>
          <p:nvPr/>
        </p:nvSpPr>
        <p:spPr>
          <a:xfrm>
            <a:off x="508000" y="1485822"/>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建模</a:t>
            </a: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亮明自己的观点。评价类题目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首先要亮明自己的观点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是赞同还是反对。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分析作者的说法。对作者在文中表露的观点倾向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进行客观分析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指明其正确的理由或不正确的原因。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阐释评价的理由。这一步主要是结合自己的人生经历或感受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进一步深化自己的观点。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H19.eps" descr="id:2147491485;FounderCES"/>
          <p:cNvPicPr/>
          <p:nvPr/>
        </p:nvPicPr>
        <p:blipFill>
          <a:blip r:embed="rId9" cstate="print"/>
          <a:stretch>
            <a:fillRect/>
          </a:stretch>
        </p:blipFill>
        <p:spPr>
          <a:xfrm>
            <a:off x="1957924" y="2092021"/>
            <a:ext cx="4054236" cy="1594746"/>
          </a:xfrm>
          <a:prstGeom prst="rect">
            <a:avLst/>
          </a:prstGeom>
        </p:spPr>
      </p:pic>
    </p:spTree>
    <p:extLst>
      <p:ext uri="{BB962C8B-B14F-4D97-AF65-F5344CB8AC3E}">
        <p14:creationId xmlns:p14="http://schemas.microsoft.com/office/powerpoint/2010/main" xmlns="" val="1752251409"/>
      </p:ext>
    </p:extLst>
  </p:cSld>
  <p:clrMapOvr>
    <a:masterClrMapping/>
  </p:clrMapOvr>
  <mc:AlternateContent xmlns:mc="http://schemas.openxmlformats.org/markup-compatibility/2006">
    <mc:Choice xmlns:p14="http://schemas.microsoft.com/office/powerpoint/2010/main" xmlns="" Requires="p14">
      <p:transition spd="slow" p14:dur="1400">
        <p:wipe dir="d"/>
      </p:transition>
    </mc:Choice>
    <mc:Fallback>
      <p:transition spd="slow">
        <p:wipe dir="d"/>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136</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5" name="圆角矩形 14">
            <a:hlinkClick r:id="rId4" action="ppaction://hlinksldjump"/>
          </p:cNvPr>
          <p:cNvSpPr/>
          <p:nvPr/>
        </p:nvSpPr>
        <p:spPr>
          <a:xfrm>
            <a:off x="148531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248303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7" name="文本框 6">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9" name="文本框 8">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程潜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湘军最后一棵寂寞的大树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十年砍柴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1901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年秋天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清廷在湖南长沙办武备学堂。</a:t>
            </a:r>
            <a:r>
              <a:rPr lang="en-US" altLang="zh-CN" sz="2200" dirty="0">
                <a:solidFill>
                  <a:srgbClr val="000000"/>
                </a:solidFill>
                <a:latin typeface="Times New Roman" panose="02020603050405020304" pitchFamily="18" charset="0"/>
                <a:cs typeface="Times New Roman" panose="02020603050405020304" pitchFamily="18" charset="0"/>
              </a:rPr>
              <a:t>1903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年已有秀才功名的</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岁的程潜以第一名的成绩考入湖南武备学堂</a:t>
            </a:r>
            <a:r>
              <a:rPr lang="en-US" altLang="zh-CN" sz="2200" dirty="0">
                <a:solidFill>
                  <a:srgbClr val="000000"/>
                </a:solidFill>
                <a:latin typeface="Times New Roman" panose="02020603050405020304" pitchFamily="18" charset="0"/>
                <a:cs typeface="Times New Roman" panose="02020603050405020304" pitchFamily="18" charset="0"/>
              </a:rPr>
              <a:t>,1904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年程潜考上公费留学生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入日本士官学校第六期学习。在日本他受到黄兴、宋教仁等人的影响第一批加入同盟会</a:t>
            </a:r>
            <a:r>
              <a:rPr lang="en-US" altLang="zh-CN" sz="2200" dirty="0">
                <a:solidFill>
                  <a:srgbClr val="000000"/>
                </a:solidFill>
                <a:latin typeface="Times New Roman" panose="02020603050405020304" pitchFamily="18" charset="0"/>
                <a:cs typeface="Times New Roman" panose="02020603050405020304" pitchFamily="18" charset="0"/>
              </a:rPr>
              <a:t>,1908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年程潜毕业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入四川新军任混成协参谋。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辛亥革命成功后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前清官员谭延闿一跃成为湖南省都督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湖南省政落入旧官僚、士绅之手。对此程潜颇为不平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但为了湖南的太平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他还是尽职尽责地做湖南省军事厅长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协助谭延闿裁军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安定湖南政局。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3549075"/>
      </p:ext>
    </p:extLst>
  </p:cSld>
  <p:clrMapOvr>
    <a:masterClrMapping/>
  </p:clrMapOvr>
  <mc:AlternateContent xmlns:mc="http://schemas.openxmlformats.org/markup-compatibility/2006">
    <mc:Choice xmlns:p14="http://schemas.microsoft.com/office/powerpoint/2010/main" xmlns="" Requires="p14">
      <p:transition spd="slow" p14:dur="1400">
        <p:pull dir="d"/>
      </p:transition>
    </mc:Choice>
    <mc:Fallback>
      <p:transition spd="slow">
        <p:pull dir="d"/>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137</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5" name="圆角矩形 14">
            <a:hlinkClick r:id="rId4" action="ppaction://hlinksldjump"/>
          </p:cNvPr>
          <p:cNvSpPr/>
          <p:nvPr/>
        </p:nvSpPr>
        <p:spPr>
          <a:xfrm>
            <a:off x="148531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248303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7" name="文本框 6">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9" name="文本框 8">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年宋教仁被刺杀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以孙中山为首的一些国民党人士认定刺宋的幕后指挥者是大总统袁世凯。本来主张在法律层面替宋教仁讨一个公道的黄兴等人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也不得不与孙中山保持一致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以军事反抗袁世凯。国民党任都督的南方数省宣布独立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南北再次大动干戈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二次革命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。精于算计的谭延闿对袁世凯态度暧昧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程潜也说当时的谭延闿是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二三其德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但被刺杀的宋教仁是湘籍人士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谭人凤、蒋翊武和程潜都会集在长沙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谭延闿不得不同意湖南加入倒袁的阵营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宣布独立。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二次革命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是匆促之战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国民党大败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程潜化装潜逃到上海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尔后再流亡日本。袁世凯称帝的野心一天天暴露后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程潜在</a:t>
            </a:r>
            <a:r>
              <a:rPr lang="en-US" altLang="zh-CN" sz="2200" dirty="0">
                <a:solidFill>
                  <a:srgbClr val="000000"/>
                </a:solidFill>
                <a:latin typeface="Times New Roman" panose="02020603050405020304" pitchFamily="18" charset="0"/>
                <a:cs typeface="Times New Roman" panose="02020603050405020304" pitchFamily="18" charset="0"/>
              </a:rPr>
              <a:t>1915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月初从日本潜回上海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与唐继尧等人举起了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反袁护国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的大旗。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72848222"/>
      </p:ext>
    </p:extLst>
  </p:cSld>
  <p:clrMapOvr>
    <a:masterClrMapping/>
  </p:clrMapOvr>
  <mc:AlternateContent xmlns:mc="http://schemas.openxmlformats.org/markup-compatibility/2006">
    <mc:Choice xmlns:p14="http://schemas.microsoft.com/office/powerpoint/2010/main" xmlns="" Requires="p14">
      <p:transition spd="slow" p14:dur="1400">
        <p:pull/>
      </p:transition>
    </mc:Choice>
    <mc:Fallback>
      <p:transition spd="slow">
        <p:pull/>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138</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5" name="圆角矩形 14">
            <a:hlinkClick r:id="rId4" action="ppaction://hlinksldjump"/>
          </p:cNvPr>
          <p:cNvSpPr/>
          <p:nvPr/>
        </p:nvSpPr>
        <p:spPr>
          <a:xfrm>
            <a:off x="148531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248303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7" name="文本框 6">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9" name="文本框 8">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年年底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黄兴、蔡锷接踵而逝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对国民党内湖南势力而言是转折点。程潜无法在国民党内扛起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湘军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与其他派系竞雄。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孙中山回到广州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中华民国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政府。</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孙中山任命程潜为陆军部次长。程潜来到广东就职后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对革命事业以及孙中山个人忠心耿耿、任劳任怨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中山先生也十分仰仗程潜的才干。在孙中山和陈炯明起争端时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他坚决地站在孙中山这边。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1760857"/>
      </p:ext>
    </p:extLst>
  </p:cSld>
  <p:clrMapOvr>
    <a:masterClrMapping/>
  </p:clrMapOvr>
  <mc:AlternateContent xmlns:mc="http://schemas.openxmlformats.org/markup-compatibility/2006">
    <mc:Choice xmlns:p14="http://schemas.microsoft.com/office/powerpoint/2010/main" xmlns="" Requires="p14">
      <p:transition spd="slow" p14:dur="1400">
        <p:fade thruBlk="1"/>
      </p:transition>
    </mc:Choice>
    <mc:Fallback>
      <p:transition spd="slow">
        <p:fade thruBlk="1"/>
      </p:transition>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139</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5" name="圆角矩形 14">
            <a:hlinkClick r:id="rId4" action="ppaction://hlinksldjump"/>
          </p:cNvPr>
          <p:cNvSpPr/>
          <p:nvPr/>
        </p:nvSpPr>
        <p:spPr>
          <a:xfrm>
            <a:off x="148531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248303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7" name="文本框 6">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9" name="文本框 8">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5" name="矩形 4"/>
          <p:cNvSpPr>
            <a:spLocks noChangeAspect="1"/>
          </p:cNvSpPr>
          <p:nvPr/>
        </p:nvSpPr>
        <p:spPr>
          <a:xfrm>
            <a:off x="508000" y="180737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程潜在国民党内最后的辉煌我以为是北伐时期。他于</a:t>
            </a:r>
            <a:r>
              <a:rPr lang="en-US" altLang="zh-CN" sz="2200" dirty="0">
                <a:solidFill>
                  <a:srgbClr val="000000"/>
                </a:solidFill>
                <a:latin typeface="Times New Roman" panose="02020603050405020304" pitchFamily="18" charset="0"/>
                <a:cs typeface="Times New Roman" panose="02020603050405020304" pitchFamily="18" charset="0"/>
              </a:rPr>
              <a:t>1927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日攻占了对国民党意义最为巨大的南京城。但攻克南京城也可以说是程潜个人的政治命运由盛到衰的转折点。不但蒋总司令对程潜不顾其命令独得攻占南京之功很为不满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其他如东路军指挥官白崇禧、何应钦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江左军指挥官李宗仁对他也不无嫉恨。</a:t>
            </a:r>
            <a:r>
              <a:rPr lang="en-US" altLang="zh-CN" sz="2200" dirty="0">
                <a:solidFill>
                  <a:srgbClr val="000000"/>
                </a:solidFill>
                <a:latin typeface="Times New Roman" panose="02020603050405020304" pitchFamily="18" charset="0"/>
                <a:cs typeface="Times New Roman" panose="02020603050405020304" pitchFamily="18" charset="0"/>
              </a:rPr>
              <a:t>1928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年湘桂联军攻打唐生智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程潜的部队帮助李宗仁打通了桂系部队与老巢广西的通道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可在</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李宗仁以所谓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专横跋扈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把持湘政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的罪名为借口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拘禁程潜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宣布免除程潜本兼各职。此后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程潜成了位高权不重的人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在国民党内各大派系争斗时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他基本上是旁观者。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31962037"/>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9" name="文本框 18">
            <a:hlinkClick r:id="rId4"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3" name="圆角矩形 22">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4" name="圆角矩形 23">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5" name="圆角矩形 24">
            <a:hlinkClick r:id="rId7"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6" name="圆角矩形 25">
            <a:hlinkClick r:id="rId8"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8" name="圆角矩形 27">
            <a:hlinkClick r:id="rId9"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867516"/>
            <a:ext cx="8128000" cy="37217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一、概括分析传主事迹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传主的事迹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构成传记材料的主体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直接对表现人物形象特点、思想风貌起到至关重要的作用。因此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分析概括传主事迹是传记常考的热点题型。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某某的事迹主要有哪些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请简要概括。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文中写了传主的几件事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文章是从哪些方面来表现传主某一品格的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请简要概括。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某某在某一领域取得了哪些方面的成就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请结合全文概括说明。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140</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5" name="圆角矩形 14">
            <a:hlinkClick r:id="rId4" action="ppaction://hlinksldjump"/>
          </p:cNvPr>
          <p:cNvSpPr/>
          <p:nvPr/>
        </p:nvSpPr>
        <p:spPr>
          <a:xfrm>
            <a:off x="148531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248303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7" name="文本框 6">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9" name="文本框 8">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1948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当国民党政权风雨飘摇之时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国民党中央重新起用程潜主持湖南军政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希望靠这位湘军宿将的威望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守住三湘四水。当解放军占领武汉三镇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即将挥师南下时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程潜为了使故乡免受兵燹之灾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也不无对共产党领导人多湘籍人士的一种乡情认同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他与共产党代表李明灏签订《长沙和平协定》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并发表湖南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和平起义通电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550804"/>
      </p:ext>
    </p:extLst>
  </p:cSld>
  <p:clrMapOvr>
    <a:masterClrMapping/>
  </p:clrMapOvr>
  <mc:AlternateContent xmlns:mc="http://schemas.openxmlformats.org/markup-compatibility/2006">
    <mc:Choice xmlns:p14="http://schemas.microsoft.com/office/powerpoint/2010/main" xmlns="" Requires="p14">
      <p:transition spd="slow" p14:dur="1400">
        <p:wipe dir="r"/>
      </p:transition>
    </mc:Choice>
    <mc:Fallback>
      <p:transition spd="slow">
        <p:wipe dir="r"/>
      </p:transition>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141</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5" name="圆角矩形 14">
            <a:hlinkClick r:id="rId4" action="ppaction://hlinksldjump"/>
          </p:cNvPr>
          <p:cNvSpPr/>
          <p:nvPr/>
        </p:nvSpPr>
        <p:spPr>
          <a:xfrm>
            <a:off x="148531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248303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7" name="文本框 6">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9" name="文本框 8">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400732"/>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早在</a:t>
            </a:r>
            <a:r>
              <a:rPr lang="en-US" altLang="zh-CN" sz="2200" dirty="0">
                <a:solidFill>
                  <a:srgbClr val="000000"/>
                </a:solidFill>
                <a:latin typeface="Times New Roman" panose="02020603050405020304" pitchFamily="18" charset="0"/>
                <a:cs typeface="Times New Roman" panose="02020603050405020304" pitchFamily="18" charset="0"/>
              </a:rPr>
              <a:t>1928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年程潜第一次全面主持湘政时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他登上岳麓山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拜谒黄兴、蔡锷的坟墓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写下了五古《岳麓山礼黄蔡墓》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奋起扫浊秽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两公真健者。英气迈千古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大年天不假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如何忽殂谢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万类失陶冶。抚世悲艰屯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沉忧浩难写。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程潜刚刚</a:t>
            </a:r>
            <a:r>
              <a:rPr lang="en-US" altLang="zh-CN" sz="2200" dirty="0">
                <a:solidFill>
                  <a:srgbClr val="000000"/>
                </a:solidFill>
                <a:latin typeface="Times New Roman" panose="02020603050405020304" pitchFamily="18" charset="0"/>
                <a:cs typeface="Times New Roman" panose="02020603050405020304" pitchFamily="18" charset="0"/>
              </a:rPr>
              <a:t>46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掌一省之政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可谓意气风发。哪曾想到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他漫长的人生中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a:t>
            </a:r>
            <a:r>
              <a:rPr lang="en-US" altLang="zh-CN" sz="2200" dirty="0">
                <a:solidFill>
                  <a:srgbClr val="000000"/>
                </a:solidFill>
                <a:latin typeface="Times New Roman" panose="02020603050405020304" pitchFamily="18" charset="0"/>
                <a:cs typeface="Times New Roman" panose="02020603050405020304" pitchFamily="18" charset="0"/>
              </a:rPr>
              <a:t>1968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a:t>
            </a:r>
            <a:r>
              <a:rPr lang="en-US" altLang="zh-CN" sz="2200" dirty="0">
                <a:solidFill>
                  <a:srgbClr val="000000"/>
                </a:solidFill>
                <a:latin typeface="Times New Roman" panose="02020603050405020304" pitchFamily="18" charset="0"/>
                <a:cs typeface="Times New Roman" panose="02020603050405020304" pitchFamily="18" charset="0"/>
              </a:rPr>
              <a:t>86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岁高龄去世。此前两年的</a:t>
            </a:r>
            <a:r>
              <a:rPr lang="en-US" altLang="zh-CN" sz="2200" dirty="0">
                <a:solidFill>
                  <a:srgbClr val="000000"/>
                </a:solidFill>
                <a:latin typeface="Times New Roman" panose="02020603050405020304" pitchFamily="18" charset="0"/>
                <a:cs typeface="Times New Roman" panose="02020603050405020304" pitchFamily="18" charset="0"/>
              </a:rPr>
              <a:t>1966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他写下了一首七言《无题》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豆萁本是同根生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煮豆燃萁太无情。豆泣釜中终化腐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萁燃釜下早成尘。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作为湘军最后一棵孤独寂寞的大树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对煮豆燃豆萁的悲剧他已无能为力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只有发出诗人的悲鸣。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选自《国家人文历史》</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作者为何认为程潜是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湘军最后一棵寂寞的大树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结合文本说说你的看法。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52009226"/>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142</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5" name="圆角矩形 14">
            <a:hlinkClick r:id="rId4" action="ppaction://hlinksldjump"/>
          </p:cNvPr>
          <p:cNvSpPr/>
          <p:nvPr/>
        </p:nvSpPr>
        <p:spPr>
          <a:xfrm>
            <a:off x="148531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248303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7" name="文本框 6">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9" name="文本框 8">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500924"/>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湘军是辛亥革命的主力军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湖南人为中华民国的建立做出了巨大的牺牲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但为辛亥革命做出巨大贡献的湘籍人士黄兴、蔡锷、宋教仁先后去世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在国民党元老中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湘籍人士就只剩下了程潜一个人。</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程潜在北伐时期为中华民国做出了巨大的贡献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但因为派系的斗争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程潜成了边缘人物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一直位高权不重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在国民党各大派系的争斗中处于旁观者的地位。</a:t>
            </a:r>
            <a:r>
              <a:rPr lang="en-US" altLang="zh-CN" sz="2200" dirty="0" smtClean="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smtClean="0">
                <a:solidFill>
                  <a:srgbClr val="000000"/>
                </a:solidFill>
                <a:latin typeface="NEU-BZ-S92"/>
                <a:ea typeface="方正启体简体" panose="03000509000000000000" pitchFamily="65" charset="-122"/>
                <a:cs typeface="Times New Roman" panose="02020603050405020304" pitchFamily="18" charset="0"/>
              </a:rPr>
              <a:t>程</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潜先后两次主持湘政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1948</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宣布起义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投身共产党。</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416330"/>
            <a:ext cx="8128000" cy="208480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此题考查评价作者的观点态度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并且固定了评价的方向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即对作者的观点是赞同的。作者认为程潜是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湘军最后一棵寂寞的大树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题目要求找出作者这样说的理由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然后谈谈自己的看法。首先要从文本中概括程潜对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湘军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证明程潜是一棵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然后再分析为什么是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找出其不得志的原因。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8784271"/>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143</a:t>
            </a:fld>
            <a:r>
              <a:rPr lang="en-US" altLang="zh-CN" smtClean="0"/>
              <a:t>-</a:t>
            </a:r>
            <a:endParaRPr lang="zh-CN" altLang="en-US" dirty="0"/>
          </a:p>
        </p:txBody>
      </p:sp>
      <p:sp>
        <p:nvSpPr>
          <p:cNvPr id="3" name="圆角矩形 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0" name="圆角矩形 9">
            <a:hlinkClick r:id="rId4" action="ppaction://hlinksldjump"/>
          </p:cNvPr>
          <p:cNvSpPr/>
          <p:nvPr/>
        </p:nvSpPr>
        <p:spPr>
          <a:xfrm>
            <a:off x="1485318"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误区规避</a:t>
            </a:r>
          </a:p>
        </p:txBody>
      </p:sp>
      <p:sp>
        <p:nvSpPr>
          <p:cNvPr id="11" name="圆角矩形 10">
            <a:hlinkClick r:id="rId5" action="ppaction://hlinksldjump"/>
          </p:cNvPr>
          <p:cNvSpPr/>
          <p:nvPr/>
        </p:nvSpPr>
        <p:spPr>
          <a:xfrm>
            <a:off x="248303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12" name="矩形 11"/>
          <p:cNvSpPr>
            <a:spLocks noChangeAspect="1"/>
          </p:cNvSpPr>
          <p:nvPr/>
        </p:nvSpPr>
        <p:spPr>
          <a:xfrm>
            <a:off x="508000" y="1467739"/>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评价观点倾向应注意三个角度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文本的主要观点和基本倾向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来源于作者、传主和其他人三个方面。把握文本的主要观点和基本倾向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就必须从文本中对传主生平事迹的叙述以及相关评论入手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分析带有作者爱憎情感态度的具有典型意义的事件和个性化的细节描写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概括文中议论或评论的文字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揣摩作者的感情倾向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从而了解传主的思想立场、政治主张或艺术观点等。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从作者对传主的爱憎和直接评价入手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传记应保持客观公正的立场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但并不意味着作者对笔下的人物、对笔下的历史事件不能发表自己的观点和看法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不能流露出褒贬的倾向。从作者对传主的爱憎和直接评价入手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就能很好地把握传记的主要观点和基本倾向。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71075884"/>
      </p:ext>
    </p:extLst>
  </p:cSld>
  <p:clrMapOvr>
    <a:masterClrMapping/>
  </p:clrMapOvr>
  <mc:AlternateContent xmlns:mc="http://schemas.openxmlformats.org/markup-compatibility/2006">
    <mc:Choice xmlns:p14="http://schemas.microsoft.com/office/powerpoint/2010/main" xmlns="" Requires="p14">
      <p:transition spd="slow" p14:dur="1400">
        <p:pull dir="ld"/>
      </p:transition>
    </mc:Choice>
    <mc:Fallback>
      <p:transition spd="slow">
        <p:pull dir="ld"/>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144</a:t>
            </a:fld>
            <a:r>
              <a:rPr lang="en-US" altLang="zh-CN" smtClean="0"/>
              <a:t>-</a:t>
            </a:r>
            <a:endParaRPr lang="zh-CN" altLang="en-US" dirty="0"/>
          </a:p>
        </p:txBody>
      </p:sp>
      <p:sp>
        <p:nvSpPr>
          <p:cNvPr id="3" name="圆角矩形 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0" name="圆角矩形 9">
            <a:hlinkClick r:id="rId4" action="ppaction://hlinksldjump"/>
          </p:cNvPr>
          <p:cNvSpPr/>
          <p:nvPr/>
        </p:nvSpPr>
        <p:spPr>
          <a:xfrm>
            <a:off x="1485318"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误区规避</a:t>
            </a:r>
          </a:p>
        </p:txBody>
      </p:sp>
      <p:sp>
        <p:nvSpPr>
          <p:cNvPr id="11" name="圆角矩形 10">
            <a:hlinkClick r:id="rId5" action="ppaction://hlinksldjump"/>
          </p:cNvPr>
          <p:cNvSpPr/>
          <p:nvPr/>
        </p:nvSpPr>
        <p:spPr>
          <a:xfrm>
            <a:off x="248303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822438"/>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从作者对传记中的历史事件的叙述入手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作者往往通过具有典型意义的事件和最能表达人物个性的细节描写来塑造传主的形象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表达自己的态度和情感。从作者对传记中的历史事件的叙述入手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概括具体事件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分析使用的表现手法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由表及里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由浅入深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就能把握传记的主要观点和基本倾向。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从传记中人物彼此间的评价入手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作者为了更好地塑造传主的形象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会在文本中用其他的人物做陪衬、烘托。从这些人物的言行入手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也能很好地把握传记文本的主要观点和基本倾向。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65929615"/>
      </p:ext>
    </p:extLst>
  </p:cSld>
  <p:clrMapOvr>
    <a:masterClrMapping/>
  </p:clrMapOvr>
  <mc:AlternateContent xmlns:mc="http://schemas.openxmlformats.org/markup-compatibility/2006">
    <mc:Choice xmlns:p14="http://schemas.microsoft.com/office/powerpoint/2010/main" xmlns="" Requires="p14">
      <p:transition spd="slow" p14:dur="1400">
        <p:pull dir="ld"/>
      </p:transition>
    </mc:Choice>
    <mc:Fallback>
      <p:transition spd="slow">
        <p:pull dir="ld"/>
      </p:transition>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145</a:t>
            </a:fld>
            <a:r>
              <a:rPr lang="en-US" altLang="zh-CN" smtClean="0"/>
              <a:t>-</a:t>
            </a:r>
            <a:endParaRPr lang="zh-CN" altLang="en-US" dirty="0"/>
          </a:p>
        </p:txBody>
      </p:sp>
      <p:sp>
        <p:nvSpPr>
          <p:cNvPr id="14" name="圆角矩形 13">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5" name="圆角矩形 14">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6" name="圆角矩形 15">
            <a:hlinkClick r:id="rId4" action="ppaction://hlinksldjump"/>
          </p:cNvPr>
          <p:cNvSpPr/>
          <p:nvPr/>
        </p:nvSpPr>
        <p:spPr>
          <a:xfrm>
            <a:off x="148531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7" name="圆角矩形 16">
            <a:hlinkClick r:id="rId5" action="ppaction://hlinksldjump"/>
          </p:cNvPr>
          <p:cNvSpPr/>
          <p:nvPr/>
        </p:nvSpPr>
        <p:spPr>
          <a:xfrm>
            <a:off x="2483038"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18" name="矩形 17"/>
          <p:cNvSpPr>
            <a:spLocks noChangeAspect="1"/>
          </p:cNvSpPr>
          <p:nvPr/>
        </p:nvSpPr>
        <p:spPr>
          <a:xfrm>
            <a:off x="508000" y="1581295"/>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印象派大师莫奈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疯狂、怪诞、反胃、不堪入目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a:t>
            </a:r>
            <a:r>
              <a:rPr lang="en-US" altLang="zh-CN" sz="2200" dirty="0">
                <a:solidFill>
                  <a:srgbClr val="000000"/>
                </a:solidFill>
                <a:latin typeface="Times New Roman" panose="02020603050405020304" pitchFamily="18" charset="0"/>
                <a:cs typeface="Times New Roman" panose="02020603050405020304" pitchFamily="18" charset="0"/>
              </a:rPr>
              <a:t>1874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年巴黎一位艺术批评家的怒斥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对象是一个不落俗套的油画、蜡笔画和其他绘画展览。主办人是一群不肯在官方巴黎沙龙展出作品的朋友。这群青年叛逆者的作品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着色怪异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下笔粗放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以简朴的日常生活为题材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不随时尚绘画端严人像和宏伟的历史场面。画展迅即成为巴黎街谈巷议的话题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群众不但前往讪笑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甚或向画布唾啐。其中莫奈所绘的一小幅海景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受讥嘲最多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画的是哈佛港晨景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题名为《日出印象》。一个好讥诮别人的评论家就用此题名挖苦那群画家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称他们为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印象派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5504893"/>
      </p:ext>
    </p:extLst>
  </p:cSld>
  <p:clrMapOvr>
    <a:masterClrMapping/>
  </p:clrMapOvr>
  <mc:AlternateContent xmlns:mc="http://schemas.openxmlformats.org/markup-compatibility/2006">
    <mc:Choice xmlns:p14="http://schemas.microsoft.com/office/powerpoint/2010/main" xmlns="" Requires="p14">
      <p:transition spd="slow" p14:dur="1400">
        <p:cover dir="ld"/>
      </p:transition>
    </mc:Choice>
    <mc:Fallback>
      <p:transition spd="slow">
        <p:cover dir="ld"/>
      </p:transition>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146</a:t>
            </a:fld>
            <a:r>
              <a:rPr lang="en-US" altLang="zh-CN" smtClean="0"/>
              <a:t>-</a:t>
            </a:r>
            <a:endParaRPr lang="zh-CN" altLang="en-US" dirty="0"/>
          </a:p>
        </p:txBody>
      </p:sp>
      <p:sp>
        <p:nvSpPr>
          <p:cNvPr id="14" name="圆角矩形 13">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5" name="圆角矩形 14">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6" name="圆角矩形 15">
            <a:hlinkClick r:id="rId4" action="ppaction://hlinksldjump"/>
          </p:cNvPr>
          <p:cNvSpPr/>
          <p:nvPr/>
        </p:nvSpPr>
        <p:spPr>
          <a:xfrm>
            <a:off x="148531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7" name="圆角矩形 16">
            <a:hlinkClick r:id="rId5" action="ppaction://hlinksldjump"/>
          </p:cNvPr>
          <p:cNvSpPr/>
          <p:nvPr/>
        </p:nvSpPr>
        <p:spPr>
          <a:xfrm>
            <a:off x="2483038"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3" name="矩形 2"/>
          <p:cNvSpPr>
            <a:spLocks noChangeAspect="1"/>
          </p:cNvSpPr>
          <p:nvPr/>
        </p:nvSpPr>
        <p:spPr>
          <a:xfrm>
            <a:off x="508000" y="1386908"/>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从经济上着眼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画展完全失败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一张也没有卖出。但这种新作风的画自此有了名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后来竟响彻全球。自此之后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印象派作品风魔了千百万人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大家不惜重金争购。如今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莫奈那一小幅海景至少值</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万美元。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莫奈劝他的朋友就用评论家送给他们的诨号做画派名称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以示反抗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并于不久后成为这一画派公认的领袖。他那健壮的身材、浓密的棕色长发、炯炯有神的黑眼睛、蓄须的清秀面庞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处处充满了自信。他坚持大家继续用同一风格作画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让法国人学习欣赏他们的作品。他比任何画家更着重于捕捉一瞬即逝的景象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并不注意物体本身的轮廓。他说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光是画中的主角。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他又描述如何努力去画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但这是不可能的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。莫奈毕生致力绘画那些不能画的东西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他的精品中有许多是一瞬即逝的美丽景物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持伞少女后面天空中有浮云掠过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我们几乎可以感觉到那吹送浮云的微风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在浪花飞溅岸岩的海景里嗅到空气中的盐味。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813814"/>
      </p:ext>
    </p:extLst>
  </p:cSld>
  <p:clrMapOvr>
    <a:masterClrMapping/>
  </p:clrMapOvr>
  <mc:AlternateContent xmlns:mc="http://schemas.openxmlformats.org/markup-compatibility/2006">
    <mc:Choice xmlns:p14="http://schemas.microsoft.com/office/powerpoint/2010/main" xmlns="" Requires="p14">
      <p:transition spd="slow" p14:dur="1400">
        <p:blinds dir="vert"/>
      </p:transition>
    </mc:Choice>
    <mc:Fallback>
      <p:transition spd="slow">
        <p:blinds dir="vert"/>
      </p:transition>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147</a:t>
            </a:fld>
            <a:r>
              <a:rPr lang="en-US" altLang="zh-CN" smtClean="0"/>
              <a:t>-</a:t>
            </a:r>
            <a:endParaRPr lang="zh-CN" altLang="en-US" dirty="0"/>
          </a:p>
        </p:txBody>
      </p:sp>
      <p:sp>
        <p:nvSpPr>
          <p:cNvPr id="14" name="圆角矩形 13">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5" name="圆角矩形 14">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6" name="圆角矩形 15">
            <a:hlinkClick r:id="rId4" action="ppaction://hlinksldjump"/>
          </p:cNvPr>
          <p:cNvSpPr/>
          <p:nvPr/>
        </p:nvSpPr>
        <p:spPr>
          <a:xfrm>
            <a:off x="148531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7" name="圆角矩形 16">
            <a:hlinkClick r:id="rId5" action="ppaction://hlinksldjump"/>
          </p:cNvPr>
          <p:cNvSpPr/>
          <p:nvPr/>
        </p:nvSpPr>
        <p:spPr>
          <a:xfrm>
            <a:off x="2483038"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5" name="矩形 4"/>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莫奈</a:t>
            </a:r>
            <a:r>
              <a:rPr lang="en-US" altLang="zh-CN" sz="2200" dirty="0">
                <a:solidFill>
                  <a:srgbClr val="000000"/>
                </a:solidFill>
                <a:latin typeface="Times New Roman" panose="02020603050405020304" pitchFamily="18" charset="0"/>
                <a:cs typeface="Times New Roman" panose="02020603050405020304" pitchFamily="18" charset="0"/>
              </a:rPr>
              <a:t>1840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年生于巴黎。不久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全家迁往诺曼底。他的漫画才能为风景画家布丹赏识。</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布丹邀他同往户外写生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那时管装颜料刚刚发明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户外写生还是新鲜玩意。莫奈起初不以为然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后来方知师法自然之妙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认为户外写生确是风景画家最好的作业方法。他以出售漫画的积蓄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去巴黎学习艺术。那时莫奈还没有发展他那革命性的印象派技巧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有好几幅画都获得了官方巴黎沙龙的接受。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16439444"/>
      </p:ext>
    </p:extLst>
  </p:cSld>
  <p:clrMapOvr>
    <a:masterClrMapping/>
  </p:clrMapOvr>
  <mc:AlternateContent xmlns:mc="http://schemas.openxmlformats.org/markup-compatibility/2006">
    <mc:Choice xmlns:p14="http://schemas.microsoft.com/office/powerpoint/2010/main" xmlns="" Requires="p14">
      <p:transition spd="slow" p14:dur="1400">
        <p:checker dir="vert"/>
      </p:transition>
    </mc:Choice>
    <mc:Fallback>
      <p:transition spd="slow">
        <p:checker dir="vert"/>
      </p:transition>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148</a:t>
            </a:fld>
            <a:r>
              <a:rPr lang="en-US" altLang="zh-CN" smtClean="0"/>
              <a:t>-</a:t>
            </a:r>
            <a:endParaRPr lang="zh-CN" altLang="en-US" dirty="0"/>
          </a:p>
        </p:txBody>
      </p:sp>
      <p:sp>
        <p:nvSpPr>
          <p:cNvPr id="14" name="圆角矩形 13">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5" name="圆角矩形 14">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6" name="圆角矩形 15">
            <a:hlinkClick r:id="rId4" action="ppaction://hlinksldjump"/>
          </p:cNvPr>
          <p:cNvSpPr/>
          <p:nvPr/>
        </p:nvSpPr>
        <p:spPr>
          <a:xfrm>
            <a:off x="148531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7" name="圆角矩形 16">
            <a:hlinkClick r:id="rId5" action="ppaction://hlinksldjump"/>
          </p:cNvPr>
          <p:cNvSpPr/>
          <p:nvPr/>
        </p:nvSpPr>
        <p:spPr>
          <a:xfrm>
            <a:off x="2483038"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3" name="矩形 2"/>
          <p:cNvSpPr>
            <a:spLocks noChangeAspect="1"/>
          </p:cNvSpPr>
          <p:nvPr/>
        </p:nvSpPr>
        <p:spPr>
          <a:xfrm>
            <a:off x="508000" y="137600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1867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年夏天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莫奈在创作上有了极高成就。为了要画阳光在水面闪烁和树叶颤动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他采用新法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把幽暗的色彩通通抛弃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改用纯色小点和短线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密布在画布上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从远处看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这些点和线就融为一体了。那时还未命名的印象主义画法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就在那年夏天诞生。普法战争结束后的</a:t>
            </a:r>
            <a:r>
              <a:rPr lang="en-US" altLang="zh-CN" sz="2200" dirty="0">
                <a:solidFill>
                  <a:srgbClr val="000000"/>
                </a:solidFill>
                <a:latin typeface="Times New Roman" panose="02020603050405020304" pitchFamily="18" charset="0"/>
                <a:cs typeface="Times New Roman" panose="02020603050405020304" pitchFamily="18" charset="0"/>
              </a:rPr>
              <a:t>1871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年冬天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他带着妻儿到塞纳河上的阿乡德尔市居住了</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年。莫奈每天自晨至暮都在户外写生。不论阴晴寒暑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他都不在室内工作。塞纳河封冻了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他在冰上凿孔置放画架和小凳。手指冻僵了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就叫人送个暖水袋来。他在海上美岛沙滩上作画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因大西洋风势疾劲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便把自己和画架缚在岩石上。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他以同样刻苦的精神应付生命中的逆境。</a:t>
            </a:r>
            <a:r>
              <a:rPr lang="en-US" altLang="zh-CN" sz="2200" dirty="0">
                <a:solidFill>
                  <a:srgbClr val="000000"/>
                </a:solidFill>
                <a:latin typeface="Times New Roman" panose="02020603050405020304" pitchFamily="18" charset="0"/>
                <a:cs typeface="Times New Roman" panose="02020603050405020304" pitchFamily="18" charset="0"/>
              </a:rPr>
              <a:t>1878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他们的次子米歇尔出世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妻子患重病。莫奈既要看护病人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又要照顾婴儿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洗衣做饭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还得抽空在街上兜售油画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虽然幅幅都是杰作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但所入微不足道。第二年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妻子溘然长逝。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28412383"/>
      </p:ext>
    </p:extLst>
  </p:cSld>
  <p:clrMapOvr>
    <a:masterClrMapping/>
  </p:clrMapOvr>
  <mc:AlternateContent xmlns:mc="http://schemas.openxmlformats.org/markup-compatibility/2006">
    <mc:Choice xmlns:p14="http://schemas.microsoft.com/office/powerpoint/2010/main" xmlns="" Requires="p14">
      <p:transition spd="slow" p14:dur="1400">
        <p:wipe/>
      </p:transition>
    </mc:Choice>
    <mc:Fallback>
      <p:transition spd="slow">
        <p:wipe/>
      </p:transition>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149</a:t>
            </a:fld>
            <a:r>
              <a:rPr lang="en-US" altLang="zh-CN" smtClean="0"/>
              <a:t>-</a:t>
            </a:r>
            <a:endParaRPr lang="zh-CN" altLang="en-US" dirty="0"/>
          </a:p>
        </p:txBody>
      </p:sp>
      <p:sp>
        <p:nvSpPr>
          <p:cNvPr id="14" name="圆角矩形 13">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5" name="圆角矩形 14">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6" name="圆角矩形 15">
            <a:hlinkClick r:id="rId4" action="ppaction://hlinksldjump"/>
          </p:cNvPr>
          <p:cNvSpPr/>
          <p:nvPr/>
        </p:nvSpPr>
        <p:spPr>
          <a:xfrm>
            <a:off x="148531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7" name="圆角矩形 16">
            <a:hlinkClick r:id="rId5" action="ppaction://hlinksldjump"/>
          </p:cNvPr>
          <p:cNvSpPr/>
          <p:nvPr/>
        </p:nvSpPr>
        <p:spPr>
          <a:xfrm>
            <a:off x="2483038"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4" name="矩形 3"/>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1886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年在纽约举行的画展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展出莫奈的精品</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这是他生命中的转折点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他的作品成为收藏家猎取的对象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自己也成为名人。</a:t>
            </a:r>
            <a:r>
              <a:rPr lang="en-US" altLang="zh-CN" sz="2200" dirty="0">
                <a:solidFill>
                  <a:srgbClr val="000000"/>
                </a:solidFill>
                <a:latin typeface="Times New Roman" panose="02020603050405020304" pitchFamily="18" charset="0"/>
                <a:cs typeface="Times New Roman" panose="02020603050405020304" pitchFamily="18" charset="0"/>
              </a:rPr>
              <a:t>1888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年连法国也公开承认了他的地位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拟颁赠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荣誉勋章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他愤然拒绝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绝不向传统低头。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在巴黎市外</a:t>
            </a:r>
            <a:r>
              <a:rPr lang="en-US" altLang="zh-CN" sz="2200" dirty="0">
                <a:solidFill>
                  <a:srgbClr val="000000"/>
                </a:solidFill>
                <a:latin typeface="Times New Roman" panose="02020603050405020304" pitchFamily="18" charset="0"/>
                <a:cs typeface="Times New Roman" panose="02020603050405020304" pitchFamily="18" charset="0"/>
              </a:rPr>
              <a:t>75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千米的席芬尼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他和继女白兰在屋后山坡作画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画的是夕阳下的干草堆。</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光线变了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使他无法继续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他大为苦恼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于是叫白兰回家去再拿块画布来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不多时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他不得不再换一块。著名的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系列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油画就这样产生了。莫奈一年四季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晨昏早晚都画这个干草堆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出门时带着十几块画布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随光线或天气的改变而一块块地换着画布。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05243934"/>
      </p:ext>
    </p:extLst>
  </p:cSld>
  <p:clrMapOvr>
    <a:masterClrMapping/>
  </p:clrMapOvr>
  <mc:AlternateContent xmlns:mc="http://schemas.openxmlformats.org/markup-compatibility/2006">
    <mc:Choice xmlns:p14="http://schemas.microsoft.com/office/powerpoint/2010/main" xmlns="" Requires="p14">
      <p:transition spd="slow" p14:dur="1400">
        <p:pull dir="d"/>
      </p:transition>
    </mc:Choice>
    <mc:Fallback>
      <p:transition spd="slow">
        <p:pull dir="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9" name="文本框 18">
            <a:hlinkClick r:id="rId4"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7"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1" name="圆角矩形 20">
            <a:hlinkClick r:id="rId8"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2" name="圆角矩形 21">
            <a:hlinkClick r:id="rId9"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85664"/>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课标全国卷</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飞虎将军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陈纳德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世纪三四十年代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中国人民正遭受着日本法西斯的疯狂蹂躏。战争中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从空中给予日本敌机致命打击的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是赫赫有名的美国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飞虎队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其队长则是有着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飞虎将军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美称的陈纳德。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1937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中日之战一触即发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增强中国空军作战能力迫在眉睫。当时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陈纳德已经从美国空军退役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在中国担任中央信托局机要顾问的霍勃鲁克非常欣赏他精湛的飞行技术和过人的军事才能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推荐他来华担任国民政府航空委员会顾问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并给他寄去国民政府航空委员会秘书长宋美龄的亲笔邀请信。</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陈纳德来到上海作为期三个月的考察。在上海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陈纳德受到民众的热情欢迎和宋美龄的接见。他在日记中写道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我终于在中国了。希望能在这里为正在争取民族团结和争取新生活的人民效劳。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70533629"/>
      </p:ext>
    </p:extLst>
  </p:cSld>
  <p:clrMapOvr>
    <a:masterClrMapping/>
  </p:clrMapOvr>
  <mc:AlternateContent xmlns:mc="http://schemas.openxmlformats.org/markup-compatibility/2006">
    <mc:Choice xmlns:p14="http://schemas.microsoft.com/office/powerpoint/2010/main" xmlns="" Requires="p14">
      <p:transition spd="slow" p14:dur="800">
        <p:cover dir="ru"/>
      </p:transition>
    </mc:Choice>
    <mc:Fallback>
      <p:transition spd="slow">
        <p:cover dir="ru"/>
      </p:transition>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150</a:t>
            </a:fld>
            <a:r>
              <a:rPr lang="en-US" altLang="zh-CN" smtClean="0"/>
              <a:t>-</a:t>
            </a:r>
            <a:endParaRPr lang="zh-CN" altLang="en-US" dirty="0"/>
          </a:p>
        </p:txBody>
      </p:sp>
      <p:sp>
        <p:nvSpPr>
          <p:cNvPr id="14" name="圆角矩形 13">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5" name="圆角矩形 14">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6" name="圆角矩形 15">
            <a:hlinkClick r:id="rId4" action="ppaction://hlinksldjump"/>
          </p:cNvPr>
          <p:cNvSpPr/>
          <p:nvPr/>
        </p:nvSpPr>
        <p:spPr>
          <a:xfrm>
            <a:off x="148531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7" name="圆角矩形 16">
            <a:hlinkClick r:id="rId5" action="ppaction://hlinksldjump"/>
          </p:cNvPr>
          <p:cNvSpPr/>
          <p:nvPr/>
        </p:nvSpPr>
        <p:spPr>
          <a:xfrm>
            <a:off x="2483038"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莫奈晚年最得力的朋友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是第一次世界大战时的法国总理克雷芒梭。当莫奈的目力日渐衰退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常因力不从心而愤怒地把画布割破时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忙得不可开交的总理便从内阁办公室赶来劝这位老人。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不管你自己知道不知道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会有不朽之作的。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克雷芒梭没有说错。莫奈为纪念第一次大战休战献给法国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在巴黎橙园陈列的《睡莲补壁》油画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公认是莫奈最超卓的作品。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莫奈使世人学会了新的看法。他的朋友塞尚说得好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莫奈只是只眼睛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可是我的天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那是多么了不起的眼睛啊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文章结尾处写道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他的朋友塞尚说得好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莫奈只是只眼睛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可是我的天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那是多么了不起的眼睛啊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如何理解塞尚的话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谈谈你的看法。</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1453322"/>
      </p:ext>
    </p:extLst>
  </p:cSld>
  <p:clrMapOvr>
    <a:masterClrMapping/>
  </p:clrMapOvr>
  <mc:AlternateContent xmlns:mc="http://schemas.openxmlformats.org/markup-compatibility/2006">
    <mc:Choice xmlns:p14="http://schemas.microsoft.com/office/powerpoint/2010/main" xmlns="" Requires="p14">
      <p:transition spd="slow" p14:dur="1400">
        <p:cover dir="u"/>
      </p:transition>
    </mc:Choice>
    <mc:Fallback>
      <p:transition spd="slow">
        <p:cover dir="u"/>
      </p:transition>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151</a:t>
            </a:fld>
            <a:r>
              <a:rPr lang="en-US" altLang="zh-CN" smtClean="0"/>
              <a:t>-</a:t>
            </a:r>
            <a:endParaRPr lang="zh-CN" altLang="en-US" dirty="0"/>
          </a:p>
        </p:txBody>
      </p:sp>
      <p:sp>
        <p:nvSpPr>
          <p:cNvPr id="14" name="圆角矩形 13">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5" name="圆角矩形 14">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148531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7" name="圆角矩形 16">
            <a:hlinkClick r:id="rId6" action="ppaction://hlinksldjump"/>
          </p:cNvPr>
          <p:cNvSpPr/>
          <p:nvPr/>
        </p:nvSpPr>
        <p:spPr>
          <a:xfrm>
            <a:off x="2483038"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graphicFrame>
        <p:nvGraphicFramePr>
          <p:cNvPr id="4" name="对象 3"/>
          <p:cNvGraphicFramePr>
            <a:graphicFrameLocks noChangeAspect="1"/>
          </p:cNvGraphicFramePr>
          <p:nvPr>
            <p:extLst>
              <p:ext uri="{D42A27DB-BD31-4B8C-83A1-F6EECF244321}">
                <p14:modId xmlns:p14="http://schemas.microsoft.com/office/powerpoint/2010/main" xmlns="" val="703393859"/>
              </p:ext>
            </p:extLst>
          </p:nvPr>
        </p:nvGraphicFramePr>
        <p:xfrm>
          <a:off x="508000" y="1686579"/>
          <a:ext cx="8128000" cy="4334709"/>
        </p:xfrm>
        <a:graphic>
          <a:graphicData uri="http://schemas.openxmlformats.org/presentationml/2006/ole">
            <p:oleObj spid="_x0000_s96275" name="文档" r:id="rId7" imgW="3837032" imgH="2045808" progId="">
              <p:embed/>
            </p:oleObj>
          </a:graphicData>
        </a:graphic>
      </p:graphicFrame>
    </p:spTree>
    <p:extLst>
      <p:ext uri="{BB962C8B-B14F-4D97-AF65-F5344CB8AC3E}">
        <p14:creationId xmlns:p14="http://schemas.microsoft.com/office/powerpoint/2010/main" xmlns="" val="1066822065"/>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152</a:t>
            </a:fld>
            <a:r>
              <a:rPr lang="en-US" altLang="zh-CN" smtClean="0"/>
              <a:t>-</a:t>
            </a:r>
            <a:endParaRPr lang="zh-CN" altLang="en-US" dirty="0"/>
          </a:p>
        </p:txBody>
      </p:sp>
      <p:sp>
        <p:nvSpPr>
          <p:cNvPr id="14" name="圆角矩形 13">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5" name="圆角矩形 14">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6" name="圆角矩形 15">
            <a:hlinkClick r:id="rId4" action="ppaction://hlinksldjump"/>
          </p:cNvPr>
          <p:cNvSpPr/>
          <p:nvPr/>
        </p:nvSpPr>
        <p:spPr>
          <a:xfrm>
            <a:off x="148531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7" name="圆角矩形 16">
            <a:hlinkClick r:id="rId5" action="ppaction://hlinksldjump"/>
          </p:cNvPr>
          <p:cNvSpPr/>
          <p:nvPr/>
        </p:nvSpPr>
        <p:spPr>
          <a:xfrm>
            <a:off x="2483038"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3" name="矩形 2"/>
          <p:cNvSpPr>
            <a:spLocks noChangeAspect="1"/>
          </p:cNvSpPr>
          <p:nvPr/>
        </p:nvSpPr>
        <p:spPr>
          <a:xfrm>
            <a:off x="508000" y="1370288"/>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【纠错分析】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在这个题目上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命题人借文中其他人物对传主的评论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考查考生对传记作者在文中观点倾向的把握和评价。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不符合这一类题目的答题方式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成了对塞尚这句话的理解分析。对比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所给的内容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从作者对传记中的历史事件的叙述入手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中的前三点内容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中没有体现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因而回答不准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分析评价不全面。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【思路规范】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明确题目要求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看命题人的设问角度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从而明确答题方向。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重读文本内容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确定观点态度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落实答题区间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筛选文中的相关信息。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从作者对传主的态度、作者对传记中历史事件的叙述、传记中人物彼此之间的评价角度整合答案。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01245764"/>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153</a:t>
            </a:fld>
            <a:r>
              <a:rPr lang="en-US" altLang="zh-CN" smtClean="0"/>
              <a:t>-</a:t>
            </a:r>
            <a:endParaRPr lang="zh-CN" altLang="en-US" dirty="0"/>
          </a:p>
        </p:txBody>
      </p:sp>
      <p:sp>
        <p:nvSpPr>
          <p:cNvPr id="3" name="圆角矩形 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4" name="圆角矩形 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9" name="圆角矩形 8">
            <a:hlinkClick r:id="rId5"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6" name="矩形 5"/>
          <p:cNvSpPr>
            <a:spLocks noChangeAspect="1"/>
          </p:cNvSpPr>
          <p:nvPr/>
        </p:nvSpPr>
        <p:spPr>
          <a:xfrm>
            <a:off x="508000" y="2310467"/>
            <a:ext cx="8128000" cy="2491067"/>
          </a:xfrm>
          <a:prstGeom prst="rect">
            <a:avLst/>
          </a:prstGeom>
        </p:spPr>
        <p:txBody>
          <a:bodyPr>
            <a:spAutoFit/>
          </a:bodyPr>
          <a:lstStyle/>
          <a:p>
            <a:pPr indent="4572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传记类阅读探究题的三种常见考法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探究题是指开放性试题中带有对材料的研究、探讨、分析、整合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进而提出疑问、见解、建议或鉴赏评价的题目。从近几年的高考命题看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传记文本的探究主要考查从不同的角度和层面发掘文本所反映的人生价值和时代精神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探讨作者的写作背景和写作意图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探究文本中的某些问题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提出自己的见解。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1993668"/>
      </p:ext>
    </p:extLst>
  </p:cSld>
  <p:clrMapOvr>
    <a:masterClrMapping/>
  </p:clrMapOvr>
  <mc:AlternateContent xmlns:mc="http://schemas.openxmlformats.org/markup-compatibility/2006">
    <mc:Choice xmlns:p14="http://schemas.microsoft.com/office/powerpoint/2010/main" xmlns="" Requires="p14">
      <p:transition spd="slow" p14:dur="1400">
        <p:pull dir="ld"/>
      </p:transition>
    </mc:Choice>
    <mc:Fallback>
      <p:transition spd="slow">
        <p:pull dir="ld"/>
      </p:transition>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154</a:t>
            </a:fld>
            <a:r>
              <a:rPr lang="en-US" altLang="zh-CN" smtClean="0"/>
              <a:t>-</a:t>
            </a:r>
            <a:endParaRPr lang="zh-CN" altLang="en-US" dirty="0"/>
          </a:p>
        </p:txBody>
      </p:sp>
      <p:sp>
        <p:nvSpPr>
          <p:cNvPr id="8" name="文本框 7">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圆角矩形 10">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2" name="圆角矩形 11">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rPr>
              <a:t>审答规范</a:t>
            </a:r>
          </a:p>
        </p:txBody>
      </p:sp>
      <p:sp>
        <p:nvSpPr>
          <p:cNvPr id="15" name="圆角矩形 14">
            <a:hlinkClick r:id="rId7"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85972"/>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一、探究文本反映的人生价值和时代精神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文本所反映的人生价值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是指传主或作者基于一定的人生观对人生的意义所持的价值取向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集中体现在文本中人物对人生的感悟和理解上。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时代精神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则集中体现在文中人物的精神风貌上。新闻、人物传记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无不集中地展示了特定时代的精神风貌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显示特定人群的价值追求。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传记中传主的某一言行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有没有道理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谈谈你的看法。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某某给你怎样的启示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请结合全文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某某人或某某事在现实中有何意义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请联系实际生活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谈谈自己的看法。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15273117"/>
      </p:ext>
    </p:extLst>
  </p:cSld>
  <p:clrMapOvr>
    <a:masterClrMapping/>
  </p:clrMapOvr>
  <mc:AlternateContent xmlns:mc="http://schemas.openxmlformats.org/markup-compatibility/2006">
    <mc:Choice xmlns:p14="http://schemas.microsoft.com/office/powerpoint/2010/main" xmlns="" Requires="p14">
      <p:transition spd="slow" p14:dur="1400"/>
    </mc:Choice>
    <mc:Fallback>
      <p:transition spd="slow"/>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155</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6" name="圆角矩形 5">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7" name="圆角矩形 6">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rPr>
              <a:t>审答规范</a:t>
            </a:r>
          </a:p>
        </p:txBody>
      </p:sp>
      <p:sp>
        <p:nvSpPr>
          <p:cNvPr id="9" name="圆角矩形 8">
            <a:hlinkClick r:id="rId7"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689137"/>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陕西黄陵中学高三模拟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二胡演奏家闵惠芬</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琴音一曲余韵长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曹玲娟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日上午</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05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二胡皇后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美誉的著名二胡演奏家闵惠芬因病在沪去世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享年</a:t>
            </a:r>
            <a:r>
              <a:rPr lang="en-US" altLang="zh-CN" sz="2200" dirty="0">
                <a:solidFill>
                  <a:srgbClr val="000000"/>
                </a:solidFill>
                <a:latin typeface="Times New Roman" panose="02020603050405020304" pitchFamily="18" charset="0"/>
                <a:cs typeface="Times New Roman" panose="02020603050405020304" pitchFamily="18" charset="0"/>
              </a:rPr>
              <a:t>69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岁。这位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超天才的二胡演奏家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最终挥手告别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留一曲琴音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缭绕人间。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年少结缘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终成一代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二胡皇后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闵惠芬曾告诉二胡爱好者顾兆农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自己的第一把二胡是美术老师给做的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用蛤蟆的皮做的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都不是蛇皮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36548783"/>
      </p:ext>
    </p:extLst>
  </p:cSld>
  <p:clrMapOvr>
    <a:masterClrMapping/>
  </p:clrMapOvr>
  <mc:AlternateContent xmlns:mc="http://schemas.openxmlformats.org/markup-compatibility/2006">
    <mc:Choice xmlns:p14="http://schemas.microsoft.com/office/powerpoint/2010/main" xmlns="" Requires="p14">
      <p:transition spd="slow" p14:dur="1400">
        <p:cover dir="lu"/>
      </p:transition>
    </mc:Choice>
    <mc:Fallback>
      <p:transition spd="slow">
        <p:cover dir="lu"/>
      </p:transition>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156</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6" name="圆角矩形 5">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7" name="圆角矩形 6">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rPr>
              <a:t>审答规范</a:t>
            </a:r>
          </a:p>
        </p:txBody>
      </p:sp>
      <p:sp>
        <p:nvSpPr>
          <p:cNvPr id="9" name="圆角矩形 8">
            <a:hlinkClick r:id="rId7"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从摸到二胡伊始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闵惠芬就显露出与众不同的天赋。</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闵惠芬跟从父亲闵季骞学习二胡</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岁考入上海音乐学院附中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师从王乙先生</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岁跳级入上海音乐学院本科民乐系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师从陆修堂先生。</a:t>
            </a:r>
            <a:r>
              <a:rPr lang="en-US" altLang="zh-CN" sz="2200" dirty="0">
                <a:solidFill>
                  <a:srgbClr val="000000"/>
                </a:solidFill>
                <a:latin typeface="Times New Roman" panose="02020603050405020304" pitchFamily="18" charset="0"/>
                <a:cs typeface="Times New Roman" panose="02020603050405020304" pitchFamily="18" charset="0"/>
              </a:rPr>
              <a:t>1963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闵惠芬便在第四届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上海之春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全国二胡比赛中荣获一等奖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可谓年少成名。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她参加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上海之春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那年还不满</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上海民族乐团团长、艺术总监王甫建说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闵惠芬曾告诉他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那届比赛《二泉映月》是必选曲目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她正是凭借自己超出年龄的理解和演奏取得了第一名的成绩。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闵惠芬出生在江苏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听惯江南丝竹吹打、民谣小调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跟阿炳也算同乡。对这首自己演奏的成名之作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闵惠芬生前似乎总还有点不够尽兴的感觉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阿炳拉《二泉映月》其实是可以一直拉下去的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当时的录音技术只能录</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所以人们现在听到这首曲子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在结尾时有点意犹未尽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16428999"/>
      </p:ext>
    </p:extLst>
  </p:cSld>
  <p:clrMapOvr>
    <a:masterClrMapping/>
  </p:clrMapOvr>
  <mc:AlternateContent xmlns:mc="http://schemas.openxmlformats.org/markup-compatibility/2006">
    <mc:Choice xmlns:p14="http://schemas.microsoft.com/office/powerpoint/2010/main" xmlns="" Requires="p14">
      <p:transition spd="slow" p14:dur="1400">
        <p:cover dir="u"/>
      </p:transition>
    </mc:Choice>
    <mc:Fallback>
      <p:transition spd="slow">
        <p:cover dir="u"/>
      </p:transition>
    </mc:Fallback>
  </mc:AlternateContent>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157</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6" name="圆角矩形 5">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7" name="圆角矩形 6">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rPr>
              <a:t>审答规范</a:t>
            </a:r>
          </a:p>
        </p:txBody>
      </p:sp>
      <p:sp>
        <p:nvSpPr>
          <p:cNvPr id="9" name="圆角矩形 8">
            <a:hlinkClick r:id="rId7"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80737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随后的艺术生涯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闵惠芬获奖无数。她先后访问过美国、法国、加拿大等十几个国家和我国港、澳、台地区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所到之处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均获高度评价。</a:t>
            </a:r>
            <a:r>
              <a:rPr lang="en-US" altLang="zh-CN" sz="2200" dirty="0">
                <a:solidFill>
                  <a:srgbClr val="000000"/>
                </a:solidFill>
                <a:latin typeface="Times New Roman" panose="02020603050405020304" pitchFamily="18" charset="0"/>
                <a:cs typeface="Times New Roman" panose="02020603050405020304" pitchFamily="18" charset="0"/>
              </a:rPr>
              <a:t>1973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美国费城交响乐团指挥大师奥曼迪称赞闵惠芬是一个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超天才的二胡演奏家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。波士顿交响乐团听了她的演奏后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首席评论员撰文称赞她为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伟大的弦乐演奏家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我也算二胡发烧友。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顾兆农说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同样拉二胡曲《赛马》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一听就知道是不是闵惠芬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她的演奏特别有激情。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二胡在闵惠芬手里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热情内涵、动人而不媚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夸张而不狂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哀怨而不伤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情感气势与神韵合而为一。有人甚至如此评价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听闵惠芬拉二胡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要跪着听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1990106"/>
      </p:ext>
    </p:extLst>
  </p:cSld>
  <p:clrMapOvr>
    <a:masterClrMapping/>
  </p:clrMapOvr>
  <mc:AlternateContent xmlns:mc="http://schemas.openxmlformats.org/markup-compatibility/2006">
    <mc:Choice xmlns:p14="http://schemas.microsoft.com/office/powerpoint/2010/main" xmlns="" Requires="p14">
      <p:transition spd="slow" p14:dur="1400">
        <p:wipe dir="d"/>
      </p:transition>
    </mc:Choice>
    <mc:Fallback>
      <p:transition spd="slow">
        <p:wipe dir="d"/>
      </p:transition>
    </mc:Fallback>
  </mc:AlternateContent>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158</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6" name="圆角矩形 5">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7" name="圆角矩形 6">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rPr>
              <a:t>审答规范</a:t>
            </a:r>
          </a:p>
        </p:txBody>
      </p:sp>
      <p:sp>
        <p:nvSpPr>
          <p:cNvPr id="9" name="圆角矩形 8">
            <a:hlinkClick r:id="rId7"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与病魔抗争三十三载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二胡拉出了她第二条生命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在艺术的道路上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闵惠芬有足够的幸运与成功。但她的身体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一直长期与病魔抗争。</a:t>
            </a:r>
            <a:r>
              <a:rPr lang="en-US" altLang="zh-CN" sz="2200" dirty="0">
                <a:solidFill>
                  <a:srgbClr val="000000"/>
                </a:solidFill>
                <a:latin typeface="Times New Roman" panose="02020603050405020304" pitchFamily="18" charset="0"/>
                <a:cs typeface="Times New Roman" panose="02020603050405020304" pitchFamily="18" charset="0"/>
              </a:rPr>
              <a:t>36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闵惠芬就罹患皮肤癌</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次手术、</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个疗程的化疗没能击垮她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这位坚强的艺术家康复后依然活跃于舞台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用她的音乐激励着观众。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她很乐观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也很豁达。之前已经经历过一次生命的考验了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对人生有一种彻悟的感觉。对她来说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自己的事业永远是放在第一位的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活着一切为了二胡。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王甫建回忆。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1010860"/>
      </p:ext>
    </p:extLst>
  </p:cSld>
  <p:clrMapOvr>
    <a:masterClrMapping/>
  </p:clrMapOvr>
  <mc:AlternateContent xmlns:mc="http://schemas.openxmlformats.org/markup-compatibility/2006">
    <mc:Choice xmlns:p14="http://schemas.microsoft.com/office/powerpoint/2010/main" xmlns="" Requires="p14">
      <p:transition spd="slow" p14:dur="1400">
        <p:cover dir="rd"/>
      </p:transition>
    </mc:Choice>
    <mc:Fallback>
      <p:transition spd="slow">
        <p:cover dir="rd"/>
      </p:transition>
    </mc:Fallback>
  </mc:AlternateContent>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159</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6" name="圆角矩形 5">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7" name="圆角矩形 6">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rPr>
              <a:t>审答规范</a:t>
            </a:r>
          </a:p>
        </p:txBody>
      </p:sp>
      <p:sp>
        <p:nvSpPr>
          <p:cNvPr id="9" name="圆角矩形 8">
            <a:hlinkClick r:id="rId7"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闵惠芬曾这样说过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我的生命依恋着许许多多的生命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是二胡拉出了我第二条生命。民乐、二胡已是我生命中的一部分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我生来就属于它们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。她悉心研究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器乐演奏声腔化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推出了大量耳熟能详、韵味浓郁的二胡曲。她说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二胡的声音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像中国人在说话。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由她演奏的《洪湖主题随想曲》《川江号子》等源于声乐素材的作品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无不体现出她声腔化演奏的特点。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闵惠芬常说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民乐既要让外国人喜爱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也要让中国人喜爱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才算成功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。她的毕生精力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都用在二胡和民族音乐传承与发展上。她曾提出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中西合璧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的观点。传承千年的民族音乐借鉴西方的音乐技术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用新的语言和方式来传达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或许更加能够使现代的观众接受。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她重要的一个代表作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就是二胡协奏曲《长城随想》。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王甫建认为。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55307802"/>
      </p:ext>
    </p:extLst>
  </p:cSld>
  <p:clrMapOvr>
    <a:masterClrMapping/>
  </p:clrMapOvr>
  <mc:AlternateContent xmlns:mc="http://schemas.openxmlformats.org/markup-compatibility/2006">
    <mc:Choice xmlns:p14="http://schemas.microsoft.com/office/powerpoint/2010/main" xmlns="" Requires="p14">
      <p:transition spd="slow" p14:dur="1400">
        <p:pull dir="ru"/>
      </p:transition>
    </mc:Choice>
    <mc:Fallback>
      <p:transition spd="slow">
        <p:pull dir="r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9" name="文本框 18">
            <a:hlinkClick r:id="rId4"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7"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1" name="圆角矩形 20">
            <a:hlinkClick r:id="rId8"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2" name="圆角矩形 21">
            <a:hlinkClick r:id="rId9"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日卢沟桥事变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日本发动全面侵华战争。陈纳德听到消息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当即决定留在中国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表示愿在任何能尽其所能的岗位上服务。他认为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中国对日之战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是美国也将卷入的太平洋之战的序幕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他要为中国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也为自己即将卷入战争的祖国尽一份力量。此后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陈纳德在芷江、昆明等地筹建航校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训练飞行员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悉心传授战斗机飞行技术和作战战术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他多年前的军事理论著作《防御性追击的作用》终于有了用武之地。同时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他着手建立一个全国性的地面空袭警报系统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以便战斗机驾驶员及时拦击敌机。为了增强空军的战斗力</a:t>
            </a:r>
            <a:r>
              <a:rPr lang="en-US" altLang="zh-CN" sz="2200" dirty="0">
                <a:solidFill>
                  <a:srgbClr val="000000"/>
                </a:solidFill>
                <a:latin typeface="Times New Roman" panose="02020603050405020304" pitchFamily="18" charset="0"/>
                <a:cs typeface="Times New Roman" panose="02020603050405020304" pitchFamily="18" charset="0"/>
              </a:rPr>
              <a:t>,1940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陈纳德赴美招募志愿者。虽遭遇了很多挫折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但从未放弃。经过将近一年的艰苦努力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志愿队组建成功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后被编入美国陆军航空队。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1246977"/>
      </p:ext>
    </p:extLst>
  </p:cSld>
  <p:clrMapOvr>
    <a:masterClrMapping/>
  </p:clrMapOvr>
  <mc:AlternateContent xmlns:mc="http://schemas.openxmlformats.org/markup-compatibility/2006">
    <mc:Choice xmlns:p14="http://schemas.microsoft.com/office/powerpoint/2010/main" xmlns="" Requires="p14">
      <p:transition spd="slow" p14:dur="800">
        <p:pull/>
      </p:transition>
    </mc:Choice>
    <mc:Fallback>
      <p:transition spd="slow">
        <p:pull/>
      </p:transition>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160</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6" name="圆角矩形 5">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7" name="圆角矩形 6">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rPr>
              <a:t>审答规范</a:t>
            </a:r>
          </a:p>
        </p:txBody>
      </p:sp>
      <p:sp>
        <p:nvSpPr>
          <p:cNvPr id="9" name="圆角矩形 8">
            <a:hlinkClick r:id="rId7"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《长城随想》是作曲家刘文金与闵惠芬写就的经典之作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全曲纵横驰骋、延绵起伏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恰如长城龙行之势。王甫建说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每当乐队宏大的引子之后闵老师奏出第一个长音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那种气定神闲、大开大阖的演奏状态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很难让人相信这是个有着半个世纪演奏经历、曾身患重病的老演奏家。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无论是在海内外的任何一个演出场所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她每一次开始演奏时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几乎都是一样的神情和姿态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自信、专注、端庄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闭目凝神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音乐大气磅礴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挥洒自如。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这一影像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深深刻在王甫建与很多人的心中。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23553356"/>
      </p:ext>
    </p:extLst>
  </p:cSld>
  <p:clrMapOvr>
    <a:masterClrMapping/>
  </p:clrMapOvr>
  <mc:AlternateContent xmlns:mc="http://schemas.openxmlformats.org/markup-compatibility/2006">
    <mc:Choice xmlns:p14="http://schemas.microsoft.com/office/powerpoint/2010/main" xmlns="" Requires="p14">
      <p:transition spd="slow" p14:dur="1400">
        <p:split orient="vert"/>
      </p:transition>
    </mc:Choice>
    <mc:Fallback>
      <p:transition spd="slow">
        <p:split orient="vert"/>
      </p:transition>
    </mc:Fallback>
  </mc:AlternateContent>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161</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6" name="圆角矩形 5">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7" name="圆角矩形 6">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rPr>
              <a:t>审答规范</a:t>
            </a:r>
          </a:p>
        </p:txBody>
      </p:sp>
      <p:sp>
        <p:nvSpPr>
          <p:cNvPr id="9" name="圆角矩形 8">
            <a:hlinkClick r:id="rId7"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en-US" altLang="zh-CN" sz="2200" dirty="0">
                <a:solidFill>
                  <a:srgbClr val="000000"/>
                </a:solidFill>
                <a:latin typeface="Times New Roman" panose="02020603050405020304" pitchFamily="18" charset="0"/>
                <a:cs typeface="Times New Roman" panose="02020603050405020304" pitchFamily="18" charset="0"/>
              </a:rPr>
              <a:t>1977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闵惠芬演奏的东北民间乐曲《江河水》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曾使日本指挥大师小泽征尔感动得伏案恸哭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拉出的人间悲切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听起来使人痛彻肺腑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。法国报纸评论她的演奏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连休止符也充满了音乐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有不可抗拒的魅力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她是中国二胡艺术的一面旗帜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对二胡艺术的发展做出了杰出的贡献。她在与病魔的抗争中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完成了艺术的升华。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武汉音乐学院副院长、二胡演奏家胡志平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51417436"/>
      </p:ext>
    </p:extLst>
  </p:cSld>
  <p:clrMapOvr>
    <a:masterClrMapping/>
  </p:clrMapOvr>
  <mc:AlternateContent xmlns:mc="http://schemas.openxmlformats.org/markup-compatibility/2006">
    <mc:Choice xmlns:p14="http://schemas.microsoft.com/office/powerpoint/2010/main" xmlns="" Requires="p14">
      <p:transition spd="slow" p14:dur="1400"/>
    </mc:Choice>
    <mc:Fallback>
      <p:transition spd="slow"/>
    </mc:Fallback>
  </mc:AlternateContent>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162</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6" name="圆角矩形 5">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7" name="圆角矩形 6">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rPr>
              <a:t>审答规范</a:t>
            </a:r>
          </a:p>
        </p:txBody>
      </p:sp>
      <p:sp>
        <p:nvSpPr>
          <p:cNvPr id="9" name="圆角矩形 8">
            <a:hlinkClick r:id="rId7"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893237"/>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闵惠芬的艺术经历给人们许多启示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请结合文本和自己的实际生活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谈谈这篇传记给你的启示</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757768"/>
            <a:ext cx="8128000" cy="251299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热爱自己的事业。闵惠芬的成功给那些热爱艺术的青年提供了典范。</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善于学习借鉴他人的经验。闵惠芬提出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中西合璧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借鉴西方的音乐技术。</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顽强地与困难作斗争。多次与病魔作斗争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康复后依然活跃于舞台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用她的音乐激励着观众。</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把事业融入生命中。闵惠芬自己的事业永远是放在第一位的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活着一切为了二胡。</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54771270"/>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163</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6" name="圆角矩形 5">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7" name="圆角矩形 6">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rPr>
              <a:t>审答规范</a:t>
            </a:r>
          </a:p>
        </p:txBody>
      </p:sp>
      <p:sp>
        <p:nvSpPr>
          <p:cNvPr id="9" name="圆角矩形 8">
            <a:hlinkClick r:id="rId7"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此题考查从不同的角度和层面发掘文本所反映的人生价值和时代精神。闵惠芬的艺术经历会给每位考生不同的思考和启示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答题时可不拘一格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可结合文本和自己的生活经验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做出较客观的分析。但要注意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探究题不是完全开放的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答题要以文本为依据。解答此题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应根据对传记作品内容的感知与理解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从文本中筛选出相关的内容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然后结合这些内容谈启示。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9548352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164</a:t>
            </a:fld>
            <a:r>
              <a:rPr lang="en-US" altLang="zh-CN" smtClean="0"/>
              <a:t>-</a:t>
            </a:r>
            <a:endParaRPr lang="zh-CN" altLang="en-US" dirty="0"/>
          </a:p>
        </p:txBody>
      </p:sp>
      <p:sp>
        <p:nvSpPr>
          <p:cNvPr id="8" name="文本框 7">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6" name="圆角矩形 5">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7" name="圆角矩形 6">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0" name="圆角矩形 9">
            <a:hlinkClick r:id="rId6"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审答规范</a:t>
            </a:r>
            <a:endParaRPr lang="zh-CN" altLang="en-US" sz="1200" dirty="0">
              <a:solidFill>
                <a:schemeClr val="bg1">
                  <a:lumMod val="85000"/>
                </a:schemeClr>
              </a:solidFill>
              <a:latin typeface="+mj-ea"/>
            </a:endParaRPr>
          </a:p>
        </p:txBody>
      </p:sp>
      <p:sp>
        <p:nvSpPr>
          <p:cNvPr id="11" name="圆角矩形 10">
            <a:hlinkClick r:id="rId7"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807370"/>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解答探究文本的人生价值和时代精神题的方法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从大的方面来说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解答时应做到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有思。对文本的思想观点、社会价值等要能够进行多角度的理解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发掘其丰富的意蕴。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有文。在对文本进行个性化阅读和有创意的解读时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不能脱离文本。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有我。探究的问题多着眼于文本的难点、疑点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考查思辨能力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需要考生独具慧眼。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有层次。要想表达规范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就要有抓点意识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要层次清晰。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05430850"/>
      </p:ext>
    </p:extLst>
  </p:cSld>
  <p:clrMapOvr>
    <a:masterClrMapping/>
  </p:clrMapOvr>
  <mc:AlternateContent xmlns:mc="http://schemas.openxmlformats.org/markup-compatibility/2006">
    <mc:Choice xmlns:p14="http://schemas.microsoft.com/office/powerpoint/2010/main" xmlns="" Requires="p14">
      <p:transition spd="slow" p14:dur="1400">
        <p:cover dir="ld"/>
      </p:transition>
    </mc:Choice>
    <mc:Fallback>
      <p:transition spd="slow">
        <p:cover dir="ld"/>
      </p:transition>
    </mc:Fallback>
  </mc:AlternateContent>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165</a:t>
            </a:fld>
            <a:r>
              <a:rPr lang="en-US" altLang="zh-CN" smtClean="0"/>
              <a:t>-</a:t>
            </a:r>
            <a:endParaRPr lang="zh-CN" altLang="en-US" dirty="0"/>
          </a:p>
        </p:txBody>
      </p:sp>
      <p:sp>
        <p:nvSpPr>
          <p:cNvPr id="8" name="文本框 7">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6" name="圆角矩形 5">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7" name="圆角矩形 6">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0" name="圆角矩形 9">
            <a:hlinkClick r:id="rId6"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审答规范</a:t>
            </a:r>
            <a:endParaRPr lang="zh-CN" altLang="en-US" sz="1200" dirty="0">
              <a:solidFill>
                <a:schemeClr val="bg1">
                  <a:lumMod val="85000"/>
                </a:schemeClr>
              </a:solidFill>
              <a:latin typeface="+mj-ea"/>
            </a:endParaRPr>
          </a:p>
        </p:txBody>
      </p:sp>
      <p:sp>
        <p:nvSpPr>
          <p:cNvPr id="11" name="圆角矩形 10">
            <a:hlinkClick r:id="rId7"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解答这类题目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考生首先要根据题干的提示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确定自己思考问题的角度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提倡考生站在传主或作者思考问题的角度来回答问题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因为这样既符合命题者的要求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也比较容易从原文中找到相关的材料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便于组织答案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容易得到高分。其次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根据自己选定的角度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将自己的观点明确地放在答案的开头部分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不要隐含在对问题的分析探究之中。最后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根据证明自己观点的需要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有目的性、针对性地阅读原文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并对原文相关内容进行有效整合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形成若干个支持自己观点的理由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并分条表述出来。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19642486"/>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166</a:t>
            </a:fld>
            <a:r>
              <a:rPr lang="en-US" altLang="zh-CN" smtClean="0"/>
              <a:t>-</a:t>
            </a:r>
            <a:endParaRPr lang="zh-CN" altLang="en-US" dirty="0"/>
          </a:p>
        </p:txBody>
      </p:sp>
      <p:sp>
        <p:nvSpPr>
          <p:cNvPr id="8" name="文本框 7">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6" name="圆角矩形 15">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8" name="圆角矩形 17">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9" name="圆角矩形 18">
            <a:hlinkClick r:id="rId6"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rPr>
              <a:t>审答规范</a:t>
            </a:r>
          </a:p>
        </p:txBody>
      </p:sp>
      <p:sp>
        <p:nvSpPr>
          <p:cNvPr id="20" name="圆角矩形 19">
            <a:hlinkClick r:id="rId7"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689137"/>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二、探讨作者的写作背景和写作意图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探讨作者的写作背景和写作意图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就是要求考生在全面理解文本内容的基础上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通过联系写作背景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准确分析归纳出作者的写作目的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把握文本在当前社会的积极意义等。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从全文看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作者写某某事件的意图是什么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请结合有关内容加以探究。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作者为什么要写某某事或某某人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其目的是什么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文中写传主的某件事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从时间看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这件事与当今的生活似乎有矛盾之处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为什么作者还要写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67521516"/>
      </p:ext>
    </p:extLst>
  </p:cSld>
  <p:clrMapOvr>
    <a:masterClrMapping/>
  </p:clrMapOvr>
  <mc:AlternateContent xmlns:mc="http://schemas.openxmlformats.org/markup-compatibility/2006">
    <mc:Choice xmlns:p14="http://schemas.microsoft.com/office/powerpoint/2010/main" xmlns="" Requires="p14">
      <p:transition spd="slow" p14:dur="1400">
        <p:zoom/>
      </p:transition>
    </mc:Choice>
    <mc:Fallback>
      <p:transition spd="slow">
        <p:zoom/>
      </p:transition>
    </mc:Fallback>
  </mc:AlternateContent>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167</a:t>
            </a:fld>
            <a:r>
              <a:rPr lang="en-US" altLang="zh-CN" smtClean="0"/>
              <a:t>-</a:t>
            </a:r>
            <a:endParaRPr lang="zh-CN" altLang="en-US" dirty="0"/>
          </a:p>
        </p:txBody>
      </p:sp>
      <p:sp>
        <p:nvSpPr>
          <p:cNvPr id="16" name="文本框 15">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6" name="圆角矩形 5">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7" name="圆角矩形 6">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8" name="圆角矩形 7">
            <a:hlinkClick r:id="rId6"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rPr>
              <a:t>审答规范</a:t>
            </a:r>
          </a:p>
        </p:txBody>
      </p:sp>
      <p:sp>
        <p:nvSpPr>
          <p:cNvPr id="9" name="圆角矩形 8">
            <a:hlinkClick r:id="rId7"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鄂豫晋冀陕五省高三第一次联考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笛声化作民族魂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乔忠延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昆明甬道街边的聂耳故居很平常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三间土木结构的房屋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好在是座两层楼。严格地讲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这不是聂家的祖业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是房东杨家的房产。聂耳就出生于这里。他童年在这里度过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直到十八岁振翅远飞。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9000603"/>
      </p:ext>
    </p:extLst>
  </p:cSld>
  <p:clrMapOvr>
    <a:masterClrMapping/>
  </p:clrMapOvr>
  <mc:AlternateContent xmlns:mc="http://schemas.openxmlformats.org/markup-compatibility/2006">
    <mc:Choice xmlns:p14="http://schemas.microsoft.com/office/powerpoint/2010/main" xmlns="" Requires="p14">
      <p:transition spd="slow" p14:dur="1400">
        <p:cover dir="ld"/>
      </p:transition>
    </mc:Choice>
    <mc:Fallback>
      <p:transition spd="slow">
        <p:cover dir="ld"/>
      </p:transition>
    </mc:Fallback>
  </mc:AlternateContent>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168</a:t>
            </a:fld>
            <a:r>
              <a:rPr lang="en-US" altLang="zh-CN" smtClean="0"/>
              <a:t>-</a:t>
            </a:r>
            <a:endParaRPr lang="zh-CN" altLang="en-US" dirty="0"/>
          </a:p>
        </p:txBody>
      </p:sp>
      <p:sp>
        <p:nvSpPr>
          <p:cNvPr id="16" name="文本框 15">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6" name="圆角矩形 5">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7" name="圆角矩形 6">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8" name="圆角矩形 7">
            <a:hlinkClick r:id="rId6"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rPr>
              <a:t>审答规范</a:t>
            </a:r>
          </a:p>
        </p:txBody>
      </p:sp>
      <p:sp>
        <p:nvSpPr>
          <p:cNvPr id="9" name="圆角矩形 8">
            <a:hlinkClick r:id="rId7"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进入院落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悠扬的音韵便萦绕在耳畔。不过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那并不是《义勇军进行曲》的旋律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而是竹笛吹出的稚嫩音韵。对这笛音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小学课本中有篇文章曾有还原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悠扬的笛声飘荡在林间小路上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许多行人被吸引了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都站在细雨中静静地听他吹笛子。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聂耳能把笛子吹得优美迷人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那其实是后来的事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是聂耳勤奋地拜师学习提高技艺的结果。先前并不是这样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他吹出的声音不悠扬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也不婉转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甚至有些刺耳。教聂耳吹笛子的师傅姓邱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名字如同姓杨的房东一般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没人记得。可是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若是没有他的启蒙教导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就不会有后来响亮于神州大地的聂耳。而且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这位邱师傅还不是音乐教师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只是一位木工。吹笛子是他做木工活儿歇息时的业余爱好。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40682376"/>
      </p:ext>
    </p:extLst>
  </p:cSld>
  <p:clrMapOvr>
    <a:masterClrMapping/>
  </p:clrMapOvr>
  <mc:AlternateContent xmlns:mc="http://schemas.openxmlformats.org/markup-compatibility/2006">
    <mc:Choice xmlns:p14="http://schemas.microsoft.com/office/powerpoint/2010/main" xmlns="" Requires="p14">
      <p:transition spd="slow" p14:dur="1400">
        <p:pull dir="ld"/>
      </p:transition>
    </mc:Choice>
    <mc:Fallback>
      <p:transition spd="slow">
        <p:pull dir="ld"/>
      </p:transition>
    </mc:Fallback>
  </mc:AlternateContent>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169</a:t>
            </a:fld>
            <a:r>
              <a:rPr lang="en-US" altLang="zh-CN" smtClean="0"/>
              <a:t>-</a:t>
            </a:r>
            <a:endParaRPr lang="zh-CN" altLang="en-US" dirty="0"/>
          </a:p>
        </p:txBody>
      </p:sp>
      <p:sp>
        <p:nvSpPr>
          <p:cNvPr id="16" name="文本框 15">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6" name="圆角矩形 5">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7" name="圆角矩形 6">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8" name="圆角矩形 7">
            <a:hlinkClick r:id="rId6"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rPr>
              <a:t>审答规范</a:t>
            </a:r>
          </a:p>
        </p:txBody>
      </p:sp>
      <p:sp>
        <p:nvSpPr>
          <p:cNvPr id="9" name="圆角矩形 8">
            <a:hlinkClick r:id="rId7"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勤奋好学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让聂耳叩开了通向音乐的门扉。不只如此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勤奋好学也让他叩开了通向知识的门扉。聂耳上学不久后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父亲便去世了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家庭陷入困境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连他的学费也没有着落。母亲卖掉心爱的八音钟才凑够学费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可还缺书钱。在学校里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聂耳长知识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随着个头的增高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眼界也更加开阔了。他看到祖国积弱积贫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时刻梦想着国家能富裕强大。他把满腔热情寄托于变革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为之呼吁奔走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并鼓动同学和自己一道呼吁奔走。然而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时局能忍受弱贫保守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却容忍不下激进变革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聂耳被列入名册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难以在昆明再待下去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只有告别昆明。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68161953"/>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9" name="文本框 18">
            <a:hlinkClick r:id="rId4"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7"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1" name="圆角矩形 20">
            <a:hlinkClick r:id="rId8"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2" name="圆角矩形 21">
            <a:hlinkClick r:id="rId9"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1941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珍珠港事件爆发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太平洋战争全面展开。</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志愿队在昆明和日军进行第一次正面交锋。日军来犯的</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架轰炸机有</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架被击落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逃跑的</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架中又有</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架损于途中。而志愿队的飞机全部安全返航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名驾驶员受轻伤。首战告捷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给饱受日机轰炸的昆明人民以极大的鼓舞。当天晚上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昆明各界人士为志愿队举行了盛大的庆功会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陈纳德深受感动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热泪不禁涌出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报纸头版头条报道战斗经过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称美国志愿队的飞机是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飞虎队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从此成为志愿队的代称。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96255869"/>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170</a:t>
            </a:fld>
            <a:r>
              <a:rPr lang="en-US" altLang="zh-CN" smtClean="0"/>
              <a:t>-</a:t>
            </a:r>
            <a:endParaRPr lang="zh-CN" altLang="en-US" dirty="0"/>
          </a:p>
        </p:txBody>
      </p:sp>
      <p:sp>
        <p:nvSpPr>
          <p:cNvPr id="16" name="文本框 15">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6" name="圆角矩形 5">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7" name="圆角矩形 6">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8" name="圆角矩形 7">
            <a:hlinkClick r:id="rId6"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rPr>
              <a:t>审答规范</a:t>
            </a:r>
          </a:p>
        </p:txBody>
      </p:sp>
      <p:sp>
        <p:nvSpPr>
          <p:cNvPr id="9" name="圆角矩形 8">
            <a:hlinkClick r:id="rId7"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离开昆明后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聂耳飘零到上海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靠在商号当伙计维持一日三餐。还是音乐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改变了聂耳的境遇。有一天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他看到《申报》刊出联华影业公司音乐歌舞学校招收学员的广告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身上沉睡的音乐细胞马上被激活了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便去报考。担任主考的音乐家黎锦晖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一眼看出聂耳身上潜在的音乐天赋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因此录取了他。成为歌剧社的一员后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聂耳如鱼得水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他担任首席小提琴手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但是只要是歌剧社需要的事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他都主动干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时不时还上场演出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要么扮演卖臭豆腐的小贩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要么扮演一身乌黑的煤矿工人。他才华横溢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活泼可爱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大伙儿见他耳朵大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就亲切地叫他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耳朵先生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。叫着叫着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干脆就叫成了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聂耳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聂耳的原名是聂守信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此后称聂耳才名副其实。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65683470"/>
      </p:ext>
    </p:extLst>
  </p:cSld>
  <p:clrMapOvr>
    <a:masterClrMapping/>
  </p:clrMapOvr>
  <mc:AlternateContent xmlns:mc="http://schemas.openxmlformats.org/markup-compatibility/2006">
    <mc:Choice xmlns:p14="http://schemas.microsoft.com/office/powerpoint/2010/main" xmlns="" Requires="p14">
      <p:transition spd="slow" p14:dur="1400">
        <p:pull dir="r"/>
      </p:transition>
    </mc:Choice>
    <mc:Fallback>
      <p:transition spd="slow">
        <p:pull dir="r"/>
      </p:transition>
    </mc:Fallback>
  </mc:AlternateContent>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171</a:t>
            </a:fld>
            <a:r>
              <a:rPr lang="en-US" altLang="zh-CN" smtClean="0"/>
              <a:t>-</a:t>
            </a:r>
            <a:endParaRPr lang="zh-CN" altLang="en-US" dirty="0"/>
          </a:p>
        </p:txBody>
      </p:sp>
      <p:sp>
        <p:nvSpPr>
          <p:cNvPr id="16" name="文本框 15">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6" name="圆角矩形 5">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7" name="圆角矩形 6">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8" name="圆角矩形 7">
            <a:hlinkClick r:id="rId6"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rPr>
              <a:t>审答规范</a:t>
            </a:r>
          </a:p>
        </p:txBody>
      </p:sp>
      <p:sp>
        <p:nvSpPr>
          <p:cNvPr id="9" name="圆角矩形 8">
            <a:hlinkClick r:id="rId7"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365397"/>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九一八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事变发生了。日寇侵犯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东北沦陷。聂耳不再只想着歌唱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他要呐喊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他结识了作家、诗人田汉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参加了革命音乐组织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开始为电影和戏剧创作主题曲和插曲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《大路歌》《开路先锋》《码头工人之歌》《毕业歌》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聂耳创作了一首又一首明快激昂的歌曲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他要用歌声惊醒沉睡的雄狮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用歌声点燃焚烧侵略者的烽火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聂耳的激情在蕴积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聂耳的怒火在燃烧</a:t>
            </a:r>
            <a:r>
              <a:rPr lang="en-US" altLang="zh-CN" sz="2200" dirty="0">
                <a:solidFill>
                  <a:srgbClr val="000000"/>
                </a:solidFill>
                <a:latin typeface="Times New Roman" panose="02020603050405020304" pitchFamily="18" charset="0"/>
                <a:cs typeface="Times New Roman" panose="02020603050405020304" pitchFamily="18" charset="0"/>
              </a:rPr>
              <a:t>!1935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一部以宣传抗日救亡为主题的电影《风云儿女》开拍了。这是一部电影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更是呼唤共同抗日的呐喊。剧组在呐喊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聂耳也加入了呐喊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聂耳的呐喊声化作了这部电影的主题曲《义勇军进行曲》的旋律。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不愿做奴隶的人们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把我们的血肉筑成我们新的长城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中华民族到了最危险的时候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每个人被迫着发出最后的吼声。起来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我们万众一心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冒着敌人的炮火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冒着敌人的炮火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25510145"/>
      </p:ext>
    </p:extLst>
  </p:cSld>
  <p:clrMapOvr>
    <a:masterClrMapping/>
  </p:clrMapOvr>
  <mc:AlternateContent xmlns:mc="http://schemas.openxmlformats.org/markup-compatibility/2006">
    <mc:Choice xmlns:p14="http://schemas.microsoft.com/office/powerpoint/2010/main" xmlns="" Requires="p14">
      <p:transition spd="slow" p14:dur="1400">
        <p:pull dir="d"/>
      </p:transition>
    </mc:Choice>
    <mc:Fallback>
      <p:transition spd="slow">
        <p:pull dir="d"/>
      </p:transition>
    </mc:Fallback>
  </mc:AlternateContent>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172</a:t>
            </a:fld>
            <a:r>
              <a:rPr lang="en-US" altLang="zh-CN" smtClean="0"/>
              <a:t>-</a:t>
            </a:r>
            <a:endParaRPr lang="zh-CN" altLang="en-US" dirty="0"/>
          </a:p>
        </p:txBody>
      </p:sp>
      <p:sp>
        <p:nvSpPr>
          <p:cNvPr id="16" name="文本框 15">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6" name="圆角矩形 5">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7" name="圆角矩形 6">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8" name="圆角矩形 7">
            <a:hlinkClick r:id="rId6"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rPr>
              <a:t>审答规范</a:t>
            </a:r>
          </a:p>
        </p:txBody>
      </p:sp>
      <p:sp>
        <p:nvSpPr>
          <p:cNvPr id="9" name="圆角矩形 8">
            <a:hlinkClick r:id="rId7"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879378"/>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创作于中华民族危难关头的《义勇军进行曲》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田汉作词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聂耳作曲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唱出了抗日救亡时代万众的心声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表现出中华民族勇往直前、不屈不挠的战斗精神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后来更成为国歌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散发出永恒的魅力。曾经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这浑厚昂扬的旋律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激愤着国人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奋起抗战、抗战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把侵略者赶出国门。如今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这浑厚昂扬的旋律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又激励着国人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奋起建设、建设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把华夏神州建设得更加繁荣富强。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站在昆明甬道街聂耳故居里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听那悠扬的稚嫩笛音。那笛音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经过千锤百炼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最终怒吼出的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是民族魂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06479570"/>
      </p:ext>
    </p:extLst>
  </p:cSld>
  <p:clrMapOvr>
    <a:masterClrMapping/>
  </p:clrMapOvr>
  <mc:AlternateContent xmlns:mc="http://schemas.openxmlformats.org/markup-compatibility/2006">
    <mc:Choice xmlns:p14="http://schemas.microsoft.com/office/powerpoint/2010/main" xmlns="" Requires="p14">
      <p:transition spd="slow" p14:dur="1400">
        <p:split/>
      </p:transition>
    </mc:Choice>
    <mc:Fallback>
      <p:transition spd="slow">
        <p:split/>
      </p:transition>
    </mc:Fallback>
  </mc:AlternateContent>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173</a:t>
            </a:fld>
            <a:r>
              <a:rPr lang="en-US" altLang="zh-CN" smtClean="0"/>
              <a:t>-</a:t>
            </a:r>
            <a:endParaRPr lang="zh-CN" altLang="en-US" dirty="0"/>
          </a:p>
        </p:txBody>
      </p:sp>
      <p:sp>
        <p:nvSpPr>
          <p:cNvPr id="16" name="文本框 15">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6" name="圆角矩形 5">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7" name="圆角矩形 6">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8" name="圆角矩形 7">
            <a:hlinkClick r:id="rId6"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rPr>
              <a:t>审答规范</a:t>
            </a:r>
          </a:p>
        </p:txBody>
      </p:sp>
      <p:sp>
        <p:nvSpPr>
          <p:cNvPr id="9" name="圆角矩形 8">
            <a:hlinkClick r:id="rId7"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1935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田汉被国民党逮捕入狱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由他创作剧本的影片《风云儿女》开拍。当时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聂耳正准备去日本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得知影片《风云儿女》有首主题歌要写。聂耳看过歌词后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立即要求由他进行谱曲。果然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没过多久他就从日本寄回《义勇军进行曲》的歌谱。不幸的是</a:t>
            </a:r>
            <a:r>
              <a:rPr lang="en-US" altLang="zh-CN" sz="2200" dirty="0">
                <a:solidFill>
                  <a:srgbClr val="000000"/>
                </a:solidFill>
                <a:latin typeface="Times New Roman" panose="02020603050405020304" pitchFamily="18" charset="0"/>
                <a:cs typeface="Times New Roman" panose="02020603050405020304" pitchFamily="18" charset="0"/>
              </a:rPr>
              <a:t>,1935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月中下旬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《义勇军进行曲》在银幕上首次响起时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聂耳已溺亡于日本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年仅</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cs typeface="Times New Roman" panose="02020603050405020304" pitchFamily="18" charset="0"/>
              </a:rPr>
              <a:t>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15671703"/>
      </p:ext>
    </p:extLst>
  </p:cSld>
  <p:clrMapOvr>
    <a:masterClrMapping/>
  </p:clrMapOvr>
  <mc:AlternateContent xmlns:mc="http://schemas.openxmlformats.org/markup-compatibility/2006">
    <mc:Choice xmlns:p14="http://schemas.microsoft.com/office/powerpoint/2010/main" xmlns="" Requires="p14">
      <p:transition spd="slow" p14:dur="1400">
        <p:pull dir="r"/>
      </p:transition>
    </mc:Choice>
    <mc:Fallback>
      <p:transition spd="slow">
        <p:pull dir="r"/>
      </p:transition>
    </mc:Fallback>
  </mc:AlternateContent>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174</a:t>
            </a:fld>
            <a:r>
              <a:rPr lang="en-US" altLang="zh-CN" smtClean="0"/>
              <a:t>-</a:t>
            </a:r>
            <a:endParaRPr lang="zh-CN" altLang="en-US" dirty="0"/>
          </a:p>
        </p:txBody>
      </p:sp>
      <p:sp>
        <p:nvSpPr>
          <p:cNvPr id="16" name="文本框 15">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6" name="圆角矩形 5">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7" name="圆角矩形 6">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8" name="圆角矩形 7">
            <a:hlinkClick r:id="rId6"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rPr>
              <a:t>审答规范</a:t>
            </a:r>
          </a:p>
        </p:txBody>
      </p:sp>
      <p:sp>
        <p:nvSpPr>
          <p:cNvPr id="9" name="圆角矩形 8">
            <a:hlinkClick r:id="rId7"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48975"/>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2010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有少数委员提交了一份提案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建议终止现行国歌《义勇军进行曲》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以新歌替代之。理由是《义勇军进行曲》已经过时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不符合时代要求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中华民族到了最危险的时候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的提法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早已不合时宜。对此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你怎么看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请结合材料说明理由</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212976"/>
            <a:ext cx="8128000" cy="291926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必须否决这个建议。</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《义勇军进行曲》蕴含的战斗不屈的民族精神无论什么时候都是需要的</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坚持用《义勇军进行曲》为国歌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可以唤起人民回想祖国创建过程中的艰难忧患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鼓舞人民发扬反抗帝国主义侵略的爱国热情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把革命进行到底</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虽然时代变了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国歌中的忧患意识不能丢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居安要思危</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《义勇军进行曲》仍在激励着国人奋起建设华夏神州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仍在教育、激发年轻一代人的爱国热情和献身精神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它永远不会过时。</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12923706"/>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175</a:t>
            </a:fld>
            <a:r>
              <a:rPr lang="en-US" altLang="zh-CN" smtClean="0"/>
              <a:t>-</a:t>
            </a:r>
            <a:endParaRPr lang="zh-CN" altLang="en-US" dirty="0"/>
          </a:p>
        </p:txBody>
      </p:sp>
      <p:sp>
        <p:nvSpPr>
          <p:cNvPr id="16" name="文本框 15">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6" name="圆角矩形 5">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7" name="圆角矩形 6">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8" name="圆角矩形 7">
            <a:hlinkClick r:id="rId6"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rPr>
              <a:t>审答规范</a:t>
            </a:r>
          </a:p>
        </p:txBody>
      </p:sp>
      <p:sp>
        <p:nvSpPr>
          <p:cNvPr id="9" name="圆角矩形 8">
            <a:hlinkClick r:id="rId7"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解答此题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可根据对文本内容的感知与理解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从作者的写作意图的角度思考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提出自己的见解。然后对《义勇军进行曲》已经过时的提法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要坚决否定、回击。原因是《义勇军进行曲》不但包含了不屈的民族精神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反抗帝国主义侵略的爱国热情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而且虽然时代在改变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这首曲子仍在激励着国人奋起建设华夏神州。《义勇军进行曲》永远不会过时。组织答案时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一定要结合着文本内容阐述理由。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69523961"/>
      </p:ext>
    </p:extLst>
  </p:cSld>
  <p:clrMapOvr>
    <a:masterClrMapping/>
  </p:clrMapOvr>
  <mc:AlternateContent xmlns:mc="http://schemas.openxmlformats.org/markup-compatibility/2006">
    <mc:Choice xmlns:p14="http://schemas.microsoft.com/office/powerpoint/2010/main" xmlns="" Requires="p14">
      <p:transition spd="slow" p14:dur="1400">
        <p:fade thruBlk="1"/>
      </p:transition>
    </mc:Choice>
    <mc:Fallback>
      <p:transition spd="slow">
        <p:fade thruBlk="1"/>
      </p:transition>
    </mc:Fallback>
  </mc:AlternateContent>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176</a:t>
            </a:fld>
            <a:r>
              <a:rPr lang="en-US" altLang="zh-CN" smtClean="0"/>
              <a:t>-</a:t>
            </a:r>
            <a:endParaRPr lang="zh-CN" altLang="en-US" dirty="0"/>
          </a:p>
        </p:txBody>
      </p:sp>
      <p:sp>
        <p:nvSpPr>
          <p:cNvPr id="8" name="文本框 7">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6" name="圆角矩形 5">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7" name="圆角矩形 6">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圆角矩形 10">
            <a:hlinkClick r:id="rId6"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审答规范</a:t>
            </a:r>
            <a:endParaRPr lang="zh-CN" altLang="en-US" sz="1200" dirty="0">
              <a:solidFill>
                <a:schemeClr val="bg1">
                  <a:lumMod val="85000"/>
                </a:schemeClr>
              </a:solidFill>
              <a:latin typeface="+mj-ea"/>
            </a:endParaRPr>
          </a:p>
        </p:txBody>
      </p:sp>
      <p:sp>
        <p:nvSpPr>
          <p:cNvPr id="12" name="圆角矩形 11">
            <a:hlinkClick r:id="rId7"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822438"/>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整体感知文本信息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从解读文章主旨中探讨作者的创作意图。通读全文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依据文本或显或隐的有效信息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如主旨句、过渡句、含有作者感情倾向的语句、暗示社会环境的语句等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来解读作品的主题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从而去探讨作者的创作意图。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或传主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的经历、所处的时代、作品的影响等方面探讨创作意图。先从文本中搜寻暗示作者生平经历的语句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再关注文后注释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若有注释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还要调动自己的知识储备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来辅助自己了解作者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或传主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所处的时代。经历、时代背景等都是探讨创作意图时需要考虑的。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64381807"/>
      </p:ext>
    </p:extLst>
  </p:cSld>
  <p:clrMapOvr>
    <a:masterClrMapping/>
  </p:clrMapOvr>
  <mc:AlternateContent xmlns:mc="http://schemas.openxmlformats.org/markup-compatibility/2006">
    <mc:Choice xmlns:p14="http://schemas.microsoft.com/office/powerpoint/2010/main" xmlns="" Requires="p14">
      <p:transition spd="slow" p14:dur="1400">
        <p:pull dir="ld"/>
      </p:transition>
    </mc:Choice>
    <mc:Fallback>
      <p:transition spd="slow">
        <p:pull dir="ld"/>
      </p:transition>
    </mc:Fallback>
  </mc:AlternateContent>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177</a:t>
            </a:fld>
            <a:r>
              <a:rPr lang="en-US" altLang="zh-CN" smtClean="0"/>
              <a:t>-</a:t>
            </a:r>
            <a:endParaRPr lang="zh-CN" altLang="en-US" dirty="0"/>
          </a:p>
        </p:txBody>
      </p:sp>
      <p:sp>
        <p:nvSpPr>
          <p:cNvPr id="8" name="文本框 7">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4"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6" name="圆角矩形 5">
            <a:hlinkClick r:id="rId5"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7" name="圆角矩形 6">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7"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rPr>
              <a:t>审答规范</a:t>
            </a:r>
          </a:p>
        </p:txBody>
      </p:sp>
      <p:sp>
        <p:nvSpPr>
          <p:cNvPr id="12" name="圆角矩形 11">
            <a:hlinkClick r:id="rId8"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4" name="矩形 3"/>
          <p:cNvSpPr>
            <a:spLocks noChangeAspect="1"/>
          </p:cNvSpPr>
          <p:nvPr/>
        </p:nvSpPr>
        <p:spPr>
          <a:xfrm>
            <a:off x="508000" y="1879378"/>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三、探究文本中的某些问题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提出自己的见解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传记类文本阅读探究题还会就文本中的某些问题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如文章的重难语句、标题、结构安排、艺术处理、思想内容等方面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考查考生的探究能力。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文本中的某句话具有怎样的深层含义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文章的标题是某某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这一标题具有怎样的深层意蕴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某人成功有多个方面的原因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你认为哪一个原因是主要的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请结合文本内容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联系生活实际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谈谈你的看法。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7255937"/>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178</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rPr>
              <a:t>审答规范</a:t>
            </a:r>
          </a:p>
        </p:txBody>
      </p:sp>
      <p:sp>
        <p:nvSpPr>
          <p:cNvPr id="12" name="圆角矩形 11">
            <a:hlinkClick r:id="rId5"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3" name="文本框 12">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4" name="文本框 13">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文本框 14">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391994"/>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飞虎将军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概括分析传主事迹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为什么陈纳德说自己是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半个中国人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谈谈你的看法</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278720"/>
            <a:ext cx="8128000" cy="251299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陈纳德精湛的飞行技术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过人的军事才能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在受聘担任国民政府航空委员会顾问期间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得到了充分施展的机会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率领飞虎队在中国境内进行反法西斯斗争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在中国抗战期间立下了赫赫战功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从一个退休上尉晋升为将军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事业达到辉煌的顶峰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率飞虎队与中国人民协同作战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生死与共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结下深厚的友谊</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⑤</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受到国民政府的最高嘉奖</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⑥</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和中国女子陈香梅产生感情并结为连理。</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4754018"/>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本题考查对作品思想意蕴的探究能力。解题要看清题干要求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半个中国人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。本题其实就是要求探究陈纳德在人生事业、功勋业绩、情感友谊等方面与中国的联系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考生答题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要学会多角度分析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围绕这个点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对文本相关内容进行分析概括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即成答案。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7243674"/>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179</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rPr>
              <a:t>审答规范</a:t>
            </a:r>
          </a:p>
        </p:txBody>
      </p:sp>
      <p:sp>
        <p:nvSpPr>
          <p:cNvPr id="12" name="圆角矩形 11">
            <a:hlinkClick r:id="rId5"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0" name="文本框 9">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708603"/>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解答探究问题类试题的</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个方法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针对题干中要求探究的某一问题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提出自己明确的见解。既要结合文章的思想内容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又要联系现实提出自己独到的见解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不含糊其辞。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善于围绕自己所提的观点进行分析探究。要围绕观点学会从不同角度进行论述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学会分点列出事实依据。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结合文本或文本的具体事例做合理分析。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结合文中信息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的命题要求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已经决定了答题必须尊重原文的信息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合情合理进行概括和阐发。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57658326"/>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9" name="文本框 18">
            <a:hlinkClick r:id="rId4"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7"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1" name="圆角矩形 20">
            <a:hlinkClick r:id="rId8"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2" name="圆角矩形 21">
            <a:hlinkClick r:id="rId9"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00732"/>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次日清晨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陈纳德收到驻扎在缅甸首都仰光</a:t>
            </a:r>
            <a:r>
              <a:rPr lang="en-US" altLang="zh-CN" sz="2200" baseline="300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的第三中队的报告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说有敌机在附近出没。陈纳德立即复电说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据过去日本人的惯例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侦察机出现区域的地面重要军事目标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将会在次日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最迟不超过三日遭到空袭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务必严加戒备。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果然不出所料</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日军连续空袭仰光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飞虎队第三中队和英国皇家空军迎头痛击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给日军以沉重打击。仰光的连续空战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吸引了全世界的目光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陈纳德也从一个鲜为人知的、退役的美国陆军航空队上尉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成为名扬天下的新闻人物。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飞虎队又在怒江阻截战、桂林保卫战等战役中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取得一个又一个重大胜利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沉重打击了日本法西斯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为中国人民战胜日本侵略者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也为世界反法西斯斗争的胜利做出了巨大贡献。陈纳德</a:t>
            </a:r>
            <a:r>
              <a:rPr lang="en-US" altLang="zh-CN" sz="2200" dirty="0">
                <a:solidFill>
                  <a:srgbClr val="000000"/>
                </a:solidFill>
                <a:latin typeface="Times New Roman" panose="02020603050405020304" pitchFamily="18" charset="0"/>
                <a:cs typeface="Times New Roman" panose="02020603050405020304" pitchFamily="18" charset="0"/>
              </a:rPr>
              <a:t>1942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年晋升为准将后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主动向中国政府提出停发津贴。</a:t>
            </a:r>
            <a:r>
              <a:rPr lang="en-US" altLang="zh-CN" sz="2200" dirty="0">
                <a:solidFill>
                  <a:srgbClr val="000000"/>
                </a:solidFill>
                <a:latin typeface="Times New Roman" panose="02020603050405020304" pitchFamily="18" charset="0"/>
                <a:cs typeface="Times New Roman" panose="02020603050405020304" pitchFamily="18" charset="0"/>
              </a:rPr>
              <a:t>1943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年晋升为少将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成为美国著名的《时代》杂志的封面人物。</a:t>
            </a:r>
            <a:r>
              <a:rPr lang="en-US" altLang="zh-CN" sz="2200" dirty="0">
                <a:solidFill>
                  <a:srgbClr val="000000"/>
                </a:solidFill>
                <a:latin typeface="Times New Roman" panose="02020603050405020304" pitchFamily="18" charset="0"/>
                <a:cs typeface="Times New Roman" panose="02020603050405020304" pitchFamily="18" charset="0"/>
              </a:rPr>
              <a:t>1958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年临终前又晋升为中将。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78123795"/>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180</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rPr>
              <a:t>审答规范</a:t>
            </a:r>
          </a:p>
        </p:txBody>
      </p:sp>
      <p:sp>
        <p:nvSpPr>
          <p:cNvPr id="12" name="圆角矩形 11">
            <a:hlinkClick r:id="rId5"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毕生献给棋道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百岁吴清源羽化归仙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棋界永恒的传奇翩然离去。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年出生于中国的吴清源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是千载围棋史中不可逾越的存在。从棋手成绩讲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200" dirty="0">
                <a:solidFill>
                  <a:srgbClr val="000000"/>
                </a:solidFill>
                <a:latin typeface="Times New Roman" panose="02020603050405020304" pitchFamily="18" charset="0"/>
                <a:cs typeface="Times New Roman" panose="02020603050405020304" pitchFamily="18" charset="0"/>
              </a:rPr>
              <a:t>1939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年至</a:t>
            </a:r>
            <a:r>
              <a:rPr lang="en-US" altLang="zh-CN" sz="2200" dirty="0">
                <a:solidFill>
                  <a:srgbClr val="000000"/>
                </a:solidFill>
                <a:latin typeface="Times New Roman" panose="02020603050405020304" pitchFamily="18" charset="0"/>
                <a:cs typeface="Times New Roman" panose="02020603050405020304" pitchFamily="18" charset="0"/>
              </a:rPr>
              <a:t>1956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年十七年间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在最残酷的升降十番棋中打败当世日本所有高手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君临棋坛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被公认为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昭和棋圣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从围棋贡献上说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吴清源打破传统边角束缚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强调效率与速度的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新布局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开创了绵延至今的现代围棋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并在晚年提倡</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世纪围棋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一生走在创新前沿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从棋人合一的角度来讲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吴清源以深厚的中国传统文化学养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融入博大精深的棋道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实现围棋的国际融合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提升了棋手的内外之境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并毕生践行不辍。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04467547"/>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181</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rPr>
              <a:t>审答规范</a:t>
            </a:r>
          </a:p>
        </p:txBody>
      </p:sp>
      <p:sp>
        <p:nvSpPr>
          <p:cNvPr id="12" name="圆角矩形 11">
            <a:hlinkClick r:id="rId5"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38566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吴清源先生开辟了围棋技术的新天地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打造了围棋发展的一段新历程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他本人更在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世纪变乱的世界格局中成为了一个时代的象征。吴清源热爱围棋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终生不渝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可谓献身于棋道。他在围棋之外获得的声名为古今所有棋手所难及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但他没有他念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俗世纷扰了无挂碍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围棋是他长寿的唯一秘钥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也是他赖以栖身的唯一桃源。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吴清源先生的足迹走过百年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那拈起了世间无数颗棋子的手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与北洋军阀段祺瑞对过弈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在末代皇帝溥仪面前下过棋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战后数任喜欢围棋的日本首相与之有过棋缘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新中国的领导人周恩来、陈毅也多次希望能够与他见面交流。而吴清源心中仅以棋为念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用这智慧之手在棋盘上挥洒创造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不顾军阀颜面杀光其所有棋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于全日本社会的舆论重压下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面对旧时代权威的代表本因坊秀哉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依然敢于下出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的颠覆性开局。吴先生是为了围棋而生的围棋天才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其一生无愧于百年来孜孜以求的那一方棋枰。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89323555"/>
      </p:ext>
    </p:extLst>
  </p:cSld>
  <p:clrMapOvr>
    <a:masterClrMapping/>
  </p:clrMapOvr>
  <mc:AlternateContent xmlns:mc="http://schemas.openxmlformats.org/markup-compatibility/2006">
    <mc:Choice xmlns:p14="http://schemas.microsoft.com/office/powerpoint/2010/main" xmlns="" Requires="p14">
      <p:transition spd="slow" p14:dur="1400">
        <p:cover dir="lu"/>
      </p:transition>
    </mc:Choice>
    <mc:Fallback>
      <p:transition spd="slow">
        <p:cover dir="lu"/>
      </p:transition>
    </mc:Fallback>
  </mc:AlternateContent>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182</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rPr>
              <a:t>审答规范</a:t>
            </a:r>
          </a:p>
        </p:txBody>
      </p:sp>
      <p:sp>
        <p:nvSpPr>
          <p:cNvPr id="12" name="圆角矩形 11">
            <a:hlinkClick r:id="rId5"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380679"/>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吴清源先生发扬棋道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提携后辈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不遗余力。林海峰、芮乃伟被他收为弟子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均活跃于棋坛一线几十年。赵治勋说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正因为吴老师的鼓励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才有了今天的我。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武宫正树说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对于几乎所有的棋手来说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吴先生犹如苍天在上。</a:t>
            </a:r>
            <a:r>
              <a:rPr lang="en-US" altLang="zh-CN" sz="2200" dirty="0">
                <a:solidFill>
                  <a:srgbClr val="000000"/>
                </a:solidFill>
                <a:latin typeface="Times New Roman" panose="02020603050405020304" pitchFamily="18" charset="0"/>
                <a:cs typeface="Times New Roman" panose="02020603050405020304" pitchFamily="18" charset="0"/>
              </a:rPr>
              <a:t>”1984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年宣布引退的吴清源仍然是棋盘前的那座伟岸之神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关注中国棋界发展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呼吁围棋国际化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担任世界大赛应氏杯总裁判长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亲临现场研棋直至九十五岁。</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即将年满百岁的他还亲自出席日本棋圣战决赛现场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并预言中最后的胜负结果。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在吴清源之前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围棋界从没有任何一位棋手能够达到他的高度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无论围棋成就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还是生命长度。吴先生亲眼见证了百年时代的变迁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亲手推动了百年围棋的革新昌盛。</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中日棋界为吴先生举办的百岁寿诞庆贺仪式盛大隆重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能够拥有此等荣誉的围棋棋士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天下仅吴清源一人而已。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69817637"/>
      </p:ext>
    </p:extLst>
  </p:cSld>
  <p:clrMapOvr>
    <a:masterClrMapping/>
  </p:clrMapOvr>
  <mc:AlternateContent xmlns:mc="http://schemas.openxmlformats.org/markup-compatibility/2006">
    <mc:Choice xmlns:p14="http://schemas.microsoft.com/office/powerpoint/2010/main" xmlns="" Requires="p14">
      <p:transition spd="slow" p14:dur="1400">
        <p:fade thruBlk="1"/>
      </p:transition>
    </mc:Choice>
    <mc:Fallback>
      <p:transition spd="slow">
        <p:fade thruBlk="1"/>
      </p:transition>
    </mc:Fallback>
  </mc:AlternateContent>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183</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rPr>
              <a:t>审答规范</a:t>
            </a:r>
          </a:p>
        </p:txBody>
      </p:sp>
      <p:sp>
        <p:nvSpPr>
          <p:cNvPr id="12" name="圆角矩形 11">
            <a:hlinkClick r:id="rId5"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吴清源因过度衰老而平静离世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终年一百岁。人间痛失传奇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但吴先生那为围棋而跳动的精魂却永不会从这世上消失。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一百岁后我也要下棋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两百岁之后我在宇宙中也要下棋。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追求围棋之道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吴先生早已看透生死。他的离世只是一位期颐寿者的尘世句点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世界上永不消失的围棋落子之声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将是对吴清源的最好追念。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13526596"/>
      </p:ext>
    </p:extLst>
  </p:cSld>
  <p:clrMapOvr>
    <a:masterClrMapping/>
  </p:clrMapOvr>
  <mc:AlternateContent xmlns:mc="http://schemas.openxmlformats.org/markup-compatibility/2006">
    <mc:Choice xmlns:p14="http://schemas.microsoft.com/office/powerpoint/2010/main" xmlns="" Requires="p14">
      <p:transition spd="slow" p14:dur="1400">
        <p:cover dir="ld"/>
      </p:transition>
    </mc:Choice>
    <mc:Fallback>
      <p:transition spd="slow">
        <p:cover dir="ld"/>
      </p:transition>
    </mc:Fallback>
  </mc:AlternateContent>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184</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rPr>
              <a:t>审答规范</a:t>
            </a:r>
          </a:p>
        </p:txBody>
      </p:sp>
      <p:sp>
        <p:nvSpPr>
          <p:cNvPr id="12" name="圆角矩形 11">
            <a:hlinkClick r:id="rId5"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吴清源</a:t>
            </a:r>
            <a:r>
              <a:rPr lang="en-US" altLang="zh-CN" sz="2200" dirty="0">
                <a:solidFill>
                  <a:srgbClr val="000000"/>
                </a:solidFill>
                <a:latin typeface="Times New Roman" panose="02020603050405020304" pitchFamily="18" charset="0"/>
                <a:cs typeface="Times New Roman" panose="02020603050405020304" pitchFamily="18" charset="0"/>
              </a:rPr>
              <a:t>(1914—2014),</a:t>
            </a:r>
            <a:r>
              <a:rPr lang="zh-CN" altLang="zh-CN" sz="2200" dirty="0">
                <a:solidFill>
                  <a:srgbClr val="000000"/>
                </a:solidFill>
                <a:latin typeface="Times New Roman" panose="02020603050405020304" pitchFamily="18" charset="0"/>
                <a:cs typeface="Times New Roman" panose="02020603050405020304" pitchFamily="18" charset="0"/>
              </a:rPr>
              <a:t>出生于福建省福州市的名门望族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后举家迁入北京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很早即在围棋上表现出过人的天分。</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岁东渡日本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开始其职业棋手生涯。他一生雄踞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天下第一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的无冕王位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提出了新布局思想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大雪崩内拐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为代表的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吴清源定式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1961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他不幸遭遇车祸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渐渐淡出一线比赛。晚年提携后进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促进围棋国际化和中国围棋的发展。他以毕生之体悟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融汇古老的中华文化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世纪的围棋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六合之棋。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摘自百度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44118086"/>
      </p:ext>
    </p:extLst>
  </p:cSld>
  <p:clrMapOvr>
    <a:masterClrMapping/>
  </p:clrMapOvr>
  <mc:AlternateContent xmlns:mc="http://schemas.openxmlformats.org/markup-compatibility/2006">
    <mc:Choice xmlns:p14="http://schemas.microsoft.com/office/powerpoint/2010/main" xmlns="" Requires="p14">
      <p:transition spd="slow" p14:dur="1400">
        <p:fade thruBlk="1"/>
      </p:transition>
    </mc:Choice>
    <mc:Fallback>
      <p:transition spd="slow">
        <p:fade thruBlk="1"/>
      </p:transition>
    </mc:Fallback>
  </mc:AlternateContent>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185</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rPr>
              <a:t>审答规范</a:t>
            </a:r>
          </a:p>
        </p:txBody>
      </p:sp>
      <p:sp>
        <p:nvSpPr>
          <p:cNvPr id="12" name="圆角矩形 11">
            <a:hlinkClick r:id="rId5"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对吴清源的评价一直存在争议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有人认为他献身棋道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超越世俗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有人却因为他曾入日本国籍而认为他道德上有瑕疵。对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对围棋的技与道的追求是不是超越国家、种族的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你有什么看法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请结合材料谈一谈。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39087116"/>
      </p:ext>
    </p:extLst>
  </p:cSld>
  <p:clrMapOvr>
    <a:masterClrMapping/>
  </p:clrMapOvr>
  <mc:AlternateContent xmlns:mc="http://schemas.openxmlformats.org/markup-compatibility/2006">
    <mc:Choice xmlns:p14="http://schemas.microsoft.com/office/powerpoint/2010/main" xmlns="" Requires="p14">
      <p:transition spd="slow" p14:dur="1400">
        <p:cover dir="lu"/>
      </p:transition>
    </mc:Choice>
    <mc:Fallback>
      <p:transition spd="slow">
        <p:cover dir="lu"/>
      </p:transition>
    </mc:Fallback>
  </mc:AlternateContent>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186</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rPr>
              <a:t>审答规范</a:t>
            </a:r>
          </a:p>
        </p:txBody>
      </p:sp>
      <p:sp>
        <p:nvSpPr>
          <p:cNvPr id="12" name="圆角矩形 11">
            <a:hlinkClick r:id="rId5"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558637"/>
            <a:ext cx="8128000" cy="45443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对围棋的技与道的追求是超越国家、种族的。</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正如文章所说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围棋对于吴清源而言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已经成为一种艺术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艺术是超越国界的</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围棋还是一种哲学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哲学也是人类可以共享的文明成果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是超越种族的</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吴清源早年东渡日本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晚年以毕生之体悟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融汇古老的中华文化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提出</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世纪的围棋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他的经历也充分说明了围棋的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超越了国家、种族</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世界的发展潮流应该是融合。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对围棋的技与道的追求不是超越国家、种族的。</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虽然围棋的至高境界是一种艺术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而艺术无国界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艺术家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是有国界的</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吴清源由围棋而悟得圆满融合的道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也是中华传统文化的积淀</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吴清源在做人上也秉持中国儒家的风范</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完全意义上的超越国家、种族的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技与道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是不存在的。</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45774227"/>
      </p:ext>
    </p:extLst>
  </p:cSld>
  <p:clrMapOvr>
    <a:masterClrMapping/>
  </p:clrMapOvr>
  <mc:AlternateContent xmlns:mc="http://schemas.openxmlformats.org/markup-compatibility/2006">
    <mc:Choice xmlns:p14="http://schemas.microsoft.com/office/powerpoint/2010/main" xmlns="" Requires="p14">
      <p:transition spd="slow" p14:dur="1400">
        <p:wipe dir="d"/>
      </p:transition>
    </mc:Choice>
    <mc:Fallback>
      <p:transition spd="slow">
        <p:wipe dir="d"/>
      </p:transition>
    </mc:Fallback>
  </mc:AlternateContent>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187</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203222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rPr>
              <a:t>审答规范</a:t>
            </a:r>
          </a:p>
        </p:txBody>
      </p:sp>
      <p:sp>
        <p:nvSpPr>
          <p:cNvPr id="12" name="圆角矩形 11">
            <a:hlinkClick r:id="rId5"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此题考查探究文本中的某些问题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提出自己的见解的能力。首先要注意题目要求探究的内容是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对围棋的技与道的追求是不是超越国家、种族的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其次要把握传主在这一问题上的言行和作者对这一问题的态度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然后结合自己的理解感悟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提出观点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并紧扣文本材料进行分析。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7687167"/>
      </p:ext>
    </p:extLst>
  </p:cSld>
  <p:clrMapOvr>
    <a:masterClrMapping/>
  </p:clrMapOvr>
  <mc:AlternateContent xmlns:mc="http://schemas.openxmlformats.org/markup-compatibility/2006">
    <mc:Choice xmlns:p14="http://schemas.microsoft.com/office/powerpoint/2010/main" xmlns="" Requires="p14">
      <p:transition spd="slow" p14:dur="1400">
        <p:split dir="in"/>
      </p:transition>
    </mc:Choice>
    <mc:Fallback>
      <p:transition spd="slow">
        <p:split dir="in"/>
      </p:transition>
    </mc:Fallback>
  </mc:AlternateContent>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188</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4" action="ppaction://hlinksldjump"/>
          </p:cNvPr>
          <p:cNvSpPr/>
          <p:nvPr/>
        </p:nvSpPr>
        <p:spPr>
          <a:xfrm>
            <a:off x="2032221"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审答规范</a:t>
            </a:r>
            <a:endParaRPr lang="zh-CN" altLang="en-US" sz="1200" dirty="0">
              <a:solidFill>
                <a:srgbClr val="E75E22"/>
              </a:solidFill>
              <a:latin typeface="+mj-ea"/>
              <a:ea typeface="+mj-ea"/>
            </a:endParaRPr>
          </a:p>
        </p:txBody>
      </p:sp>
      <p:sp>
        <p:nvSpPr>
          <p:cNvPr id="15" name="圆角矩形 14">
            <a:hlinkClick r:id="rId5"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传记阅读八类探究题的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答题建模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在新课标卷存在文学类文本和实用类文本选做的情况下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绝大多数同学因为实用类传记的阅读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有章可循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而选择这一文本。针对这一文本近年来探究题的设题情况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我们总结了八种类型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并对这八种类型的探究题从提问方式、答题方法、答题示例的角度进行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以帮助同学们在重难题型上有所突破。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6754741"/>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189</a:t>
            </a:fld>
            <a:r>
              <a:rPr lang="en-US" altLang="zh-CN" smtClean="0"/>
              <a:t>-</a:t>
            </a:r>
            <a:endParaRPr lang="zh-CN" altLang="en-US" dirty="0"/>
          </a:p>
        </p:txBody>
      </p:sp>
      <p:sp>
        <p:nvSpPr>
          <p:cNvPr id="9" name="圆角矩形 8">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0" name="圆角矩形 9">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032221"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审答规范</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620710770"/>
              </p:ext>
            </p:extLst>
          </p:nvPr>
        </p:nvGraphicFramePr>
        <p:xfrm>
          <a:off x="508000" y="1837105"/>
          <a:ext cx="8128000" cy="3968159"/>
        </p:xfrm>
        <a:graphic>
          <a:graphicData uri="http://schemas.openxmlformats.org/presentationml/2006/ole">
            <p:oleObj spid="_x0000_s97296" name="文档" r:id="rId7" imgW="3836312" imgH="1873374" progId="">
              <p:embed/>
            </p:oleObj>
          </a:graphicData>
        </a:graphic>
      </p:graphicFrame>
    </p:spTree>
    <p:extLst>
      <p:ext uri="{BB962C8B-B14F-4D97-AF65-F5344CB8AC3E}">
        <p14:creationId xmlns:p14="http://schemas.microsoft.com/office/powerpoint/2010/main" xmlns="" val="4122838620"/>
      </p:ext>
    </p:extLst>
  </p:cSld>
  <p:clrMapOvr>
    <a:masterClrMapping/>
  </p:clrMapOvr>
  <mc:AlternateContent xmlns:mc="http://schemas.openxmlformats.org/markup-compatibility/2006">
    <mc:Choice xmlns:p14="http://schemas.microsoft.com/office/powerpoint/2010/main" xmlns="" Requires="p14">
      <p:transition spd="slow" p14:dur="1400">
        <p:fade thruBlk="1"/>
      </p:transition>
    </mc:Choice>
    <mc:Fallback>
      <p:transition spd="slow">
        <p:fade thruBlk="1"/>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9" name="文本框 18">
            <a:hlinkClick r:id="rId4"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7"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1" name="圆角矩形 20">
            <a:hlinkClick r:id="rId8"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2" name="圆角矩形 21">
            <a:hlinkClick r:id="rId9"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77274"/>
            <a:ext cx="8128000" cy="412799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抗战八年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陈纳德领导的飞虎队和中国人民风雨同舟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生死与共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建立了深厚的友谊。</a:t>
            </a:r>
            <a:r>
              <a:rPr lang="en-US" altLang="zh-CN" sz="2200" dirty="0">
                <a:solidFill>
                  <a:srgbClr val="000000"/>
                </a:solidFill>
                <a:latin typeface="Times New Roman" panose="02020603050405020304" pitchFamily="18" charset="0"/>
                <a:cs typeface="Times New Roman" panose="02020603050405020304" pitchFamily="18" charset="0"/>
              </a:rPr>
              <a:t>1945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年飞虎队解散时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陈纳德受到中国国民政府的最高嘉奖。在中国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陈纳德还收获了爱情</a:t>
            </a:r>
            <a:r>
              <a:rPr lang="en-US" altLang="zh-CN" sz="2200" dirty="0">
                <a:solidFill>
                  <a:srgbClr val="000000"/>
                </a:solidFill>
                <a:latin typeface="Times New Roman" panose="02020603050405020304" pitchFamily="18" charset="0"/>
                <a:cs typeface="Times New Roman" panose="02020603050405020304" pitchFamily="18" charset="0"/>
              </a:rPr>
              <a:t>,1947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年和中国记者陈香梅喜结良缘。陈纳德的命运和中国紧密地联系在一起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正如他所说的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我虽然是美国人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但我和中国发生了如此密切的关系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大家共患难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同生死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所以我也算是半个中国人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陈纳德去世后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安葬在美国阿林顿公墓。墓碑正面镌刻着他生前获得的各种奖章和勋章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背面写着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陈纳德将军之墓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七个中文大字。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摘编自赵家业《陈纳德》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仰光为缅甸旧都。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05998254"/>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190</a:t>
            </a:fld>
            <a:r>
              <a:rPr lang="en-US" altLang="zh-CN" smtClean="0"/>
              <a:t>-</a:t>
            </a:r>
            <a:endParaRPr lang="zh-CN" altLang="en-US" dirty="0"/>
          </a:p>
        </p:txBody>
      </p:sp>
      <p:sp>
        <p:nvSpPr>
          <p:cNvPr id="9" name="圆角矩形 8">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0" name="圆角矩形 9">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032221"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审答规范</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056432043"/>
              </p:ext>
            </p:extLst>
          </p:nvPr>
        </p:nvGraphicFramePr>
        <p:xfrm>
          <a:off x="508000" y="1666617"/>
          <a:ext cx="8128000" cy="4714711"/>
        </p:xfrm>
        <a:graphic>
          <a:graphicData uri="http://schemas.openxmlformats.org/presentationml/2006/ole">
            <p:oleObj spid="_x0000_s98320" name="文档" r:id="rId7" imgW="3837032" imgH="2225081" progId="">
              <p:embed/>
            </p:oleObj>
          </a:graphicData>
        </a:graphic>
      </p:graphicFrame>
    </p:spTree>
    <p:extLst>
      <p:ext uri="{BB962C8B-B14F-4D97-AF65-F5344CB8AC3E}">
        <p14:creationId xmlns:p14="http://schemas.microsoft.com/office/powerpoint/2010/main" xmlns="" val="2097427777"/>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191</a:t>
            </a:fld>
            <a:r>
              <a:rPr lang="en-US" altLang="zh-CN" smtClean="0"/>
              <a:t>-</a:t>
            </a:r>
            <a:endParaRPr lang="zh-CN" altLang="en-US" dirty="0"/>
          </a:p>
        </p:txBody>
      </p:sp>
      <p:sp>
        <p:nvSpPr>
          <p:cNvPr id="9" name="圆角矩形 8">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0" name="圆角矩形 9">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032221"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审答规范</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79981149"/>
              </p:ext>
            </p:extLst>
          </p:nvPr>
        </p:nvGraphicFramePr>
        <p:xfrm>
          <a:off x="508000" y="1628800"/>
          <a:ext cx="8128000" cy="4724799"/>
        </p:xfrm>
        <a:graphic>
          <a:graphicData uri="http://schemas.openxmlformats.org/presentationml/2006/ole">
            <p:oleObj spid="_x0000_s99344" name="文档" r:id="rId7" imgW="3837032" imgH="2231201" progId="">
              <p:embed/>
            </p:oleObj>
          </a:graphicData>
        </a:graphic>
      </p:graphicFrame>
    </p:spTree>
    <p:extLst>
      <p:ext uri="{BB962C8B-B14F-4D97-AF65-F5344CB8AC3E}">
        <p14:creationId xmlns:p14="http://schemas.microsoft.com/office/powerpoint/2010/main" xmlns="" val="2154535788"/>
      </p:ext>
    </p:extLst>
  </p:cSld>
  <p:clrMapOvr>
    <a:masterClrMapping/>
  </p:clrMapOvr>
  <mc:AlternateContent xmlns:mc="http://schemas.openxmlformats.org/markup-compatibility/2006">
    <mc:Choice xmlns:p14="http://schemas.microsoft.com/office/powerpoint/2010/main" xmlns="" Requires="p14">
      <p:transition spd="slow" p14:dur="1400">
        <p:checker dir="vert"/>
      </p:transition>
    </mc:Choice>
    <mc:Fallback>
      <p:transition spd="slow">
        <p:checker dir="vert"/>
      </p:transition>
    </mc:Fallback>
  </mc:AlternateContent>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192</a:t>
            </a:fld>
            <a:r>
              <a:rPr lang="en-US" altLang="zh-CN" smtClean="0"/>
              <a:t>-</a:t>
            </a:r>
            <a:endParaRPr lang="zh-CN" altLang="en-US" dirty="0"/>
          </a:p>
        </p:txBody>
      </p:sp>
      <p:sp>
        <p:nvSpPr>
          <p:cNvPr id="9" name="圆角矩形 8">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0" name="圆角矩形 9">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032221"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审答规范</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737303103"/>
              </p:ext>
            </p:extLst>
          </p:nvPr>
        </p:nvGraphicFramePr>
        <p:xfrm>
          <a:off x="508000" y="2336969"/>
          <a:ext cx="8128000" cy="2438063"/>
        </p:xfrm>
        <a:graphic>
          <a:graphicData uri="http://schemas.openxmlformats.org/presentationml/2006/ole">
            <p:oleObj spid="_x0000_s100368" name="文档" r:id="rId7" imgW="3837032" imgH="1150519" progId="">
              <p:embed/>
            </p:oleObj>
          </a:graphicData>
        </a:graphic>
      </p:graphicFrame>
    </p:spTree>
    <p:extLst>
      <p:ext uri="{BB962C8B-B14F-4D97-AF65-F5344CB8AC3E}">
        <p14:creationId xmlns:p14="http://schemas.microsoft.com/office/powerpoint/2010/main" xmlns="" val="2136163571"/>
      </p:ext>
    </p:extLst>
  </p:cSld>
  <p:clrMapOvr>
    <a:masterClrMapping/>
  </p:clrMapOvr>
  <mc:AlternateContent xmlns:mc="http://schemas.openxmlformats.org/markup-compatibility/2006">
    <mc:Choice xmlns:p14="http://schemas.microsoft.com/office/powerpoint/2010/main" xmlns="" Requires="p14">
      <p:transition spd="slow" p14:dur="1400">
        <p:pull dir="r"/>
      </p:transition>
    </mc:Choice>
    <mc:Fallback>
      <p:transition spd="slow">
        <p:pull dir="r"/>
      </p:transition>
    </mc:Fallback>
  </mc:AlternateContent>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193</a:t>
            </a:fld>
            <a:r>
              <a:rPr lang="en-US" altLang="zh-CN" smtClean="0"/>
              <a:t>-</a:t>
            </a:r>
            <a:endParaRPr lang="zh-CN" altLang="en-US" dirty="0"/>
          </a:p>
        </p:txBody>
      </p:sp>
      <p:sp>
        <p:nvSpPr>
          <p:cNvPr id="9" name="圆角矩形 8">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0" name="圆角矩形 9">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032221"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审答规范</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217874499"/>
              </p:ext>
            </p:extLst>
          </p:nvPr>
        </p:nvGraphicFramePr>
        <p:xfrm>
          <a:off x="508000" y="1765097"/>
          <a:ext cx="8128000" cy="3968159"/>
        </p:xfrm>
        <a:graphic>
          <a:graphicData uri="http://schemas.openxmlformats.org/presentationml/2006/ole">
            <p:oleObj spid="_x0000_s101392" name="文档" r:id="rId7" imgW="3837032" imgH="1873374" progId="">
              <p:embed/>
            </p:oleObj>
          </a:graphicData>
        </a:graphic>
      </p:graphicFrame>
    </p:spTree>
    <p:extLst>
      <p:ext uri="{BB962C8B-B14F-4D97-AF65-F5344CB8AC3E}">
        <p14:creationId xmlns:p14="http://schemas.microsoft.com/office/powerpoint/2010/main" xmlns="" val="1648804977"/>
      </p:ext>
    </p:extLst>
  </p:cSld>
  <p:clrMapOvr>
    <a:masterClrMapping/>
  </p:clrMapOvr>
  <mc:AlternateContent xmlns:mc="http://schemas.openxmlformats.org/markup-compatibility/2006">
    <mc:Choice xmlns:p14="http://schemas.microsoft.com/office/powerpoint/2010/main" xmlns="" Requires="p14">
      <p:transition spd="slow" p14:dur="1400">
        <p:cover dir="r"/>
      </p:transition>
    </mc:Choice>
    <mc:Fallback>
      <p:transition spd="slow">
        <p:cover dir="r"/>
      </p:transition>
    </mc:Fallback>
  </mc:AlternateContent>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194</a:t>
            </a:fld>
            <a:r>
              <a:rPr lang="en-US" altLang="zh-CN" smtClean="0"/>
              <a:t>-</a:t>
            </a:r>
            <a:endParaRPr lang="zh-CN" altLang="en-US" dirty="0"/>
          </a:p>
        </p:txBody>
      </p:sp>
      <p:sp>
        <p:nvSpPr>
          <p:cNvPr id="9" name="圆角矩形 8">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0" name="圆角矩形 9">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032221"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审答规范</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710983499"/>
              </p:ext>
            </p:extLst>
          </p:nvPr>
        </p:nvGraphicFramePr>
        <p:xfrm>
          <a:off x="580008" y="1386837"/>
          <a:ext cx="7952432" cy="5724962"/>
        </p:xfrm>
        <a:graphic>
          <a:graphicData uri="http://schemas.openxmlformats.org/presentationml/2006/ole">
            <p:oleObj spid="_x0000_s102416" name="文档" r:id="rId7" imgW="3837032" imgH="2762182" progId="">
              <p:embed/>
            </p:oleObj>
          </a:graphicData>
        </a:graphic>
      </p:graphicFrame>
    </p:spTree>
    <p:extLst>
      <p:ext uri="{BB962C8B-B14F-4D97-AF65-F5344CB8AC3E}">
        <p14:creationId xmlns:p14="http://schemas.microsoft.com/office/powerpoint/2010/main" xmlns="" val="3198092600"/>
      </p:ext>
    </p:extLst>
  </p:cSld>
  <p:clrMapOvr>
    <a:masterClrMapping/>
  </p:clrMapOvr>
  <mc:AlternateContent xmlns:mc="http://schemas.openxmlformats.org/markup-compatibility/2006">
    <mc:Choice xmlns:p14="http://schemas.microsoft.com/office/powerpoint/2010/main" xmlns="" Requires="p14">
      <p:transition spd="slow" p14:dur="1400">
        <p:cover dir="u"/>
      </p:transition>
    </mc:Choice>
    <mc:Fallback>
      <p:transition spd="slow">
        <p:cover dir="u"/>
      </p:transition>
    </mc:Fallback>
  </mc:AlternateContent>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195</a:t>
            </a:fld>
            <a:r>
              <a:rPr lang="en-US" altLang="zh-CN" smtClean="0"/>
              <a:t>-</a:t>
            </a:r>
            <a:endParaRPr lang="zh-CN" altLang="en-US" dirty="0"/>
          </a:p>
        </p:txBody>
      </p:sp>
      <p:sp>
        <p:nvSpPr>
          <p:cNvPr id="9" name="圆角矩形 8">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0" name="圆角矩形 9">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032221"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审答规范</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714130401"/>
              </p:ext>
            </p:extLst>
          </p:nvPr>
        </p:nvGraphicFramePr>
        <p:xfrm>
          <a:off x="508000" y="1564558"/>
          <a:ext cx="8128000" cy="5104802"/>
        </p:xfrm>
        <a:graphic>
          <a:graphicData uri="http://schemas.openxmlformats.org/presentationml/2006/ole">
            <p:oleObj spid="_x0000_s103440" name="文档" r:id="rId7" imgW="3837032" imgH="2410475" progId="">
              <p:embed/>
            </p:oleObj>
          </a:graphicData>
        </a:graphic>
      </p:graphicFrame>
    </p:spTree>
    <p:extLst>
      <p:ext uri="{BB962C8B-B14F-4D97-AF65-F5344CB8AC3E}">
        <p14:creationId xmlns:p14="http://schemas.microsoft.com/office/powerpoint/2010/main" xmlns="" val="496040319"/>
      </p:ext>
    </p:extLst>
  </p:cSld>
  <p:clrMapOvr>
    <a:masterClrMapping/>
  </p:clrMapOvr>
  <mc:AlternateContent xmlns:mc="http://schemas.openxmlformats.org/markup-compatibility/2006">
    <mc:Choice xmlns:p14="http://schemas.microsoft.com/office/powerpoint/2010/main" xmlns="" Requires="p14">
      <p:transition spd="slow" p14:dur="1400">
        <p:dissolve/>
      </p:transition>
    </mc:Choice>
    <mc:Fallback>
      <p:transition spd="slow">
        <p:dissolve/>
      </p:transition>
    </mc:Fallback>
  </mc:AlternateContent>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196</a:t>
            </a:fld>
            <a:r>
              <a:rPr lang="en-US" altLang="zh-CN" smtClean="0"/>
              <a:t>-</a:t>
            </a:r>
            <a:endParaRPr lang="zh-CN" altLang="en-US" dirty="0"/>
          </a:p>
        </p:txBody>
      </p:sp>
      <p:sp>
        <p:nvSpPr>
          <p:cNvPr id="9" name="圆角矩形 8">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0" name="圆角矩形 9">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032221"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审答规范</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448175790"/>
              </p:ext>
            </p:extLst>
          </p:nvPr>
        </p:nvGraphicFramePr>
        <p:xfrm>
          <a:off x="508000" y="1547566"/>
          <a:ext cx="8128000" cy="5091350"/>
        </p:xfrm>
        <a:graphic>
          <a:graphicData uri="http://schemas.openxmlformats.org/presentationml/2006/ole">
            <p:oleObj spid="_x0000_s104464" name="文档" r:id="rId7" imgW="3837032" imgH="2403995" progId="">
              <p:embed/>
            </p:oleObj>
          </a:graphicData>
        </a:graphic>
      </p:graphicFrame>
    </p:spTree>
    <p:extLst>
      <p:ext uri="{BB962C8B-B14F-4D97-AF65-F5344CB8AC3E}">
        <p14:creationId xmlns:p14="http://schemas.microsoft.com/office/powerpoint/2010/main" xmlns="" val="2723666534"/>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197</a:t>
            </a:fld>
            <a:r>
              <a:rPr lang="en-US" altLang="zh-CN" smtClean="0"/>
              <a:t>-</a:t>
            </a:r>
            <a:endParaRPr lang="zh-CN" altLang="en-US" dirty="0"/>
          </a:p>
        </p:txBody>
      </p:sp>
      <p:sp>
        <p:nvSpPr>
          <p:cNvPr id="9" name="圆角矩形 8">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0" name="圆角矩形 9">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032221"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审答规范</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647414538"/>
              </p:ext>
            </p:extLst>
          </p:nvPr>
        </p:nvGraphicFramePr>
        <p:xfrm>
          <a:off x="508000" y="2165060"/>
          <a:ext cx="8128000" cy="3208156"/>
        </p:xfrm>
        <a:graphic>
          <a:graphicData uri="http://schemas.openxmlformats.org/presentationml/2006/ole">
            <p:oleObj spid="_x0000_s105488" name="文档" r:id="rId7" imgW="3837032" imgH="1515186" progId="">
              <p:embed/>
            </p:oleObj>
          </a:graphicData>
        </a:graphic>
      </p:graphicFrame>
    </p:spTree>
    <p:extLst>
      <p:ext uri="{BB962C8B-B14F-4D97-AF65-F5344CB8AC3E}">
        <p14:creationId xmlns:p14="http://schemas.microsoft.com/office/powerpoint/2010/main" xmlns="" val="1167091722"/>
      </p:ext>
    </p:extLst>
  </p:cSld>
  <p:clrMapOvr>
    <a:masterClrMapping/>
  </p:clrMapOvr>
  <mc:AlternateContent xmlns:mc="http://schemas.openxmlformats.org/markup-compatibility/2006">
    <mc:Choice xmlns:p14="http://schemas.microsoft.com/office/powerpoint/2010/main" xmlns="" Requires="p14">
      <p:transition spd="slow" p14:dur="1400">
        <p:split orient="vert" dir="in"/>
      </p:transition>
    </mc:Choice>
    <mc:Fallback>
      <p:transition spd="slow">
        <p:split orient="vert" dir="in"/>
      </p:transition>
    </mc:Fallback>
  </mc:AlternateContent>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198</a:t>
            </a:fld>
            <a:r>
              <a:rPr lang="en-US" altLang="zh-CN" smtClean="0"/>
              <a:t>-</a:t>
            </a:r>
            <a:endParaRPr lang="zh-CN" altLang="en-US" dirty="0"/>
          </a:p>
        </p:txBody>
      </p:sp>
      <p:sp>
        <p:nvSpPr>
          <p:cNvPr id="9" name="圆角矩形 8">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0" name="圆角矩形 9">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032221"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审答规范</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483098219"/>
              </p:ext>
            </p:extLst>
          </p:nvPr>
        </p:nvGraphicFramePr>
        <p:xfrm>
          <a:off x="508000" y="1850556"/>
          <a:ext cx="8128000" cy="3954708"/>
        </p:xfrm>
        <a:graphic>
          <a:graphicData uri="http://schemas.openxmlformats.org/presentationml/2006/ole">
            <p:oleObj spid="_x0000_s106512" name="文档" r:id="rId7" imgW="3837032" imgH="1866894" progId="">
              <p:embed/>
            </p:oleObj>
          </a:graphicData>
        </a:graphic>
      </p:graphicFrame>
    </p:spTree>
    <p:extLst>
      <p:ext uri="{BB962C8B-B14F-4D97-AF65-F5344CB8AC3E}">
        <p14:creationId xmlns:p14="http://schemas.microsoft.com/office/powerpoint/2010/main" xmlns="" val="4095067587"/>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199</a:t>
            </a:fld>
            <a:r>
              <a:rPr lang="en-US" altLang="zh-CN" smtClean="0"/>
              <a:t>-</a:t>
            </a:r>
            <a:endParaRPr lang="zh-CN" altLang="en-US" dirty="0"/>
          </a:p>
        </p:txBody>
      </p:sp>
      <p:sp>
        <p:nvSpPr>
          <p:cNvPr id="9" name="圆角矩形 8">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0" name="圆角矩形 9">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032221"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审答规范</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803394690"/>
              </p:ext>
            </p:extLst>
          </p:nvPr>
        </p:nvGraphicFramePr>
        <p:xfrm>
          <a:off x="508000" y="1584521"/>
          <a:ext cx="8128000" cy="4724799"/>
        </p:xfrm>
        <a:graphic>
          <a:graphicData uri="http://schemas.openxmlformats.org/presentationml/2006/ole">
            <p:oleObj spid="_x0000_s107536" name="文档" r:id="rId7" imgW="3837032" imgH="2231201" progId="">
              <p:embed/>
            </p:oleObj>
          </a:graphicData>
        </a:graphic>
      </p:graphicFrame>
    </p:spTree>
    <p:extLst>
      <p:ext uri="{BB962C8B-B14F-4D97-AF65-F5344CB8AC3E}">
        <p14:creationId xmlns:p14="http://schemas.microsoft.com/office/powerpoint/2010/main" xmlns="" val="3614111501"/>
      </p:ext>
    </p:extLst>
  </p:cSld>
  <p:clrMapOvr>
    <a:masterClrMapping/>
  </p:clrMapOvr>
  <mc:AlternateContent xmlns:mc="http://schemas.openxmlformats.org/markup-compatibility/2006">
    <mc:Choice xmlns:p14="http://schemas.microsoft.com/office/powerpoint/2010/main" xmlns="" Requires="p14">
      <p:transition spd="slow" p14:dur="1400">
        <p:pull dir="u"/>
      </p:transition>
    </mc:Choice>
    <mc:Fallback>
      <p:transition spd="slow">
        <p:pull dir="u"/>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2" name="矩形 1"/>
          <p:cNvSpPr>
            <a:spLocks noChangeAspect="1"/>
          </p:cNvSpPr>
          <p:nvPr/>
        </p:nvSpPr>
        <p:spPr>
          <a:xfrm>
            <a:off x="508000" y="1268760"/>
            <a:ext cx="8128000" cy="4928657"/>
          </a:xfrm>
          <a:prstGeom prst="rect">
            <a:avLst/>
          </a:prstGeom>
        </p:spPr>
        <p:txBody>
          <a:bodyPr>
            <a:spAutoFit/>
          </a:bodyPr>
          <a:lstStyle/>
          <a:p>
            <a:pPr indent="4572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整体阅读方略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传记的文体特征与阅读技巧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、了解文体特点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明确阅读重点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定义和类型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传记是记录某人生平事迹的文字。根据不同的分类标准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传记可分为不同的类别。从叙述人称看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传记可分为自传和他传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前者是作者自己撰写的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后者是他人撰写的。根据篇幅的长短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传记可分为大传和小传。从创作方法看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传记可分为史学性传记和文学性传记。从表达方式看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一般的传记以记叙为主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还有一类传记则记叙与评论各半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叫评传。评传是人物传记夹杂着作者评述的一种带有文学评论色彩的体裁。它由传主、本事、作者的思考与评析三要素构成。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传中有评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评中有传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评传结合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是其特点。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传要真实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评要中的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是评传写作的基本要求。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68345999"/>
      </p:ext>
    </p:extLst>
  </p:cSld>
  <p:clrMapOvr>
    <a:masterClrMapping/>
  </p:clrMapOvr>
  <mc:AlternateContent xmlns:mc="http://schemas.openxmlformats.org/markup-compatibility/2006">
    <mc:Choice xmlns:p14="http://schemas.microsoft.com/office/powerpoint/2010/main" xmlns="" Requires="p14">
      <p:transition spd="slow" p14:dur="800">
        <p:pull dir="u"/>
      </p:transition>
    </mc:Choice>
    <mc:Fallback>
      <p:transition spd="slow">
        <p:pull di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9" name="文本框 18">
            <a:hlinkClick r:id="rId4"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7"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1" name="圆角矩形 20">
            <a:hlinkClick r:id="rId8"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2" name="圆角矩形 21">
            <a:hlinkClick r:id="rId9"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85664"/>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抗战初期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美国政府对日本侵华战争持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日本人知道有美国顾问在华帮助中国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要求美国下令让他们离开。美国国务院发布撤回命令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但陈纳德拒不执行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他斩钉截铁地说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日本人离开中国时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我会高高兴兴地离开中国。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百度百科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中国人的友谊最宝贵的表现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莫过于在日军占领区冒着生命危险搭救被追杀的美国飞行员和从那些地区不断地送来情报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为了扩建在成都郊外的飞机跑道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那里一下子就聚集了三十余万民工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三个月就完成了全部工程。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《陈纳德回忆录》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en-US" altLang="zh-CN" sz="2200" dirty="0">
                <a:solidFill>
                  <a:srgbClr val="000000"/>
                </a:solidFill>
                <a:latin typeface="Times New Roman" panose="02020603050405020304" pitchFamily="18" charset="0"/>
                <a:cs typeface="Times New Roman" panose="02020603050405020304" pitchFamily="18" charset="0"/>
              </a:rPr>
              <a:t>1990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美国发行了纪念陈纳德将军的邮票。当年的飞虎队队员每年军人节都要到华盛顿祭奠他。在中国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重庆要建飞虎队纪念馆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昆明把从城里到机场的一条公路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重新命名为陈纳德路。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《北京青年报》</a:t>
            </a:r>
            <a:r>
              <a:rPr lang="en-US" altLang="zh-CN" sz="2200" dirty="0">
                <a:solidFill>
                  <a:srgbClr val="000000"/>
                </a:solidFill>
                <a:latin typeface="Times New Roman" panose="02020603050405020304" pitchFamily="18" charset="0"/>
                <a:cs typeface="Times New Roman" panose="02020603050405020304" pitchFamily="18" charset="0"/>
              </a:rPr>
              <a:t>2007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34429311"/>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200</a:t>
            </a:fld>
            <a:r>
              <a:rPr lang="en-US" altLang="zh-CN" smtClean="0"/>
              <a:t>-</a:t>
            </a:r>
            <a:endParaRPr lang="zh-CN" altLang="en-US" dirty="0"/>
          </a:p>
        </p:txBody>
      </p:sp>
      <p:sp>
        <p:nvSpPr>
          <p:cNvPr id="9" name="圆角矩形 8">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0" name="圆角矩形 9">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032221"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审答规范</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343305181"/>
              </p:ext>
            </p:extLst>
          </p:nvPr>
        </p:nvGraphicFramePr>
        <p:xfrm>
          <a:off x="508000" y="2831058"/>
          <a:ext cx="8128000" cy="1678062"/>
        </p:xfrm>
        <a:graphic>
          <a:graphicData uri="http://schemas.openxmlformats.org/presentationml/2006/ole">
            <p:oleObj spid="_x0000_s108560" name="文档" r:id="rId7" imgW="3837032" imgH="792332" progId="">
              <p:embed/>
            </p:oleObj>
          </a:graphicData>
        </a:graphic>
      </p:graphicFrame>
    </p:spTree>
    <p:extLst>
      <p:ext uri="{BB962C8B-B14F-4D97-AF65-F5344CB8AC3E}">
        <p14:creationId xmlns:p14="http://schemas.microsoft.com/office/powerpoint/2010/main" xmlns="" val="1832167919"/>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201</a:t>
            </a:fld>
            <a:r>
              <a:rPr lang="en-US" altLang="zh-CN" smtClean="0"/>
              <a:t>-</a:t>
            </a:r>
            <a:endParaRPr lang="zh-CN" altLang="en-US" dirty="0"/>
          </a:p>
        </p:txBody>
      </p:sp>
      <p:sp>
        <p:nvSpPr>
          <p:cNvPr id="9" name="圆角矩形 8">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0" name="圆角矩形 9">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032221"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审答规范</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107113162"/>
              </p:ext>
            </p:extLst>
          </p:nvPr>
        </p:nvGraphicFramePr>
        <p:xfrm>
          <a:off x="508000" y="2330243"/>
          <a:ext cx="8128000" cy="2451514"/>
        </p:xfrm>
        <a:graphic>
          <a:graphicData uri="http://schemas.openxmlformats.org/presentationml/2006/ole">
            <p:oleObj spid="_x0000_s109584" name="文档" r:id="rId7" imgW="3836312" imgH="1156999" progId="">
              <p:embed/>
            </p:oleObj>
          </a:graphicData>
        </a:graphic>
      </p:graphicFrame>
    </p:spTree>
    <p:extLst>
      <p:ext uri="{BB962C8B-B14F-4D97-AF65-F5344CB8AC3E}">
        <p14:creationId xmlns:p14="http://schemas.microsoft.com/office/powerpoint/2010/main" xmlns="" val="4171788075"/>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202</a:t>
            </a:fld>
            <a:r>
              <a:rPr lang="en-US" altLang="zh-CN" smtClean="0"/>
              <a:t>-</a:t>
            </a:r>
            <a:endParaRPr lang="zh-CN" altLang="en-US" dirty="0"/>
          </a:p>
        </p:txBody>
      </p:sp>
      <p:sp>
        <p:nvSpPr>
          <p:cNvPr id="9" name="圆角矩形 8">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0" name="圆角矩形 9">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032221"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审答规范</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712523292"/>
              </p:ext>
            </p:extLst>
          </p:nvPr>
        </p:nvGraphicFramePr>
        <p:xfrm>
          <a:off x="508000" y="1506002"/>
          <a:ext cx="8128000" cy="5091350"/>
        </p:xfrm>
        <a:graphic>
          <a:graphicData uri="http://schemas.openxmlformats.org/presentationml/2006/ole">
            <p:oleObj spid="_x0000_s110608" name="文档" r:id="rId7" imgW="3837032" imgH="2403995" progId="">
              <p:embed/>
            </p:oleObj>
          </a:graphicData>
        </a:graphic>
      </p:graphicFrame>
    </p:spTree>
    <p:extLst>
      <p:ext uri="{BB962C8B-B14F-4D97-AF65-F5344CB8AC3E}">
        <p14:creationId xmlns:p14="http://schemas.microsoft.com/office/powerpoint/2010/main" xmlns="" val="1653083780"/>
      </p:ext>
    </p:extLst>
  </p:cSld>
  <p:clrMapOvr>
    <a:masterClrMapping/>
  </p:clrMapOvr>
  <mc:AlternateContent xmlns:mc="http://schemas.openxmlformats.org/markup-compatibility/2006">
    <mc:Choice xmlns:p14="http://schemas.microsoft.com/office/powerpoint/2010/main" xmlns="" Requires="p14">
      <p:transition spd="slow" p14:dur="1400">
        <p:randomBar dir="vert"/>
      </p:transition>
    </mc:Choice>
    <mc:Fallback>
      <p:transition spd="slow">
        <p:randomBar dir="vert"/>
      </p:transition>
    </mc:Fallback>
  </mc:AlternateContent>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203</a:t>
            </a:fld>
            <a:r>
              <a:rPr lang="en-US" altLang="zh-CN" smtClean="0"/>
              <a:t>-</a:t>
            </a:r>
            <a:endParaRPr lang="zh-CN" altLang="en-US" dirty="0"/>
          </a:p>
        </p:txBody>
      </p:sp>
      <p:sp>
        <p:nvSpPr>
          <p:cNvPr id="9" name="圆角矩形 8">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0" name="圆角矩形 9">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032221"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审答规范</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963925486"/>
              </p:ext>
            </p:extLst>
          </p:nvPr>
        </p:nvGraphicFramePr>
        <p:xfrm>
          <a:off x="508000" y="2723695"/>
          <a:ext cx="8128000" cy="1664610"/>
        </p:xfrm>
        <a:graphic>
          <a:graphicData uri="http://schemas.openxmlformats.org/presentationml/2006/ole">
            <p:oleObj spid="_x0000_s111632" name="文档" r:id="rId7" imgW="3836312" imgH="786212" progId="">
              <p:embed/>
            </p:oleObj>
          </a:graphicData>
        </a:graphic>
      </p:graphicFrame>
    </p:spTree>
    <p:extLst>
      <p:ext uri="{BB962C8B-B14F-4D97-AF65-F5344CB8AC3E}">
        <p14:creationId xmlns:p14="http://schemas.microsoft.com/office/powerpoint/2010/main" xmlns="" val="1415078059"/>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204</a:t>
            </a:fld>
            <a:r>
              <a:rPr lang="en-US" altLang="zh-CN" smtClean="0"/>
              <a:t>-</a:t>
            </a:r>
            <a:endParaRPr lang="zh-CN" altLang="en-US" dirty="0"/>
          </a:p>
        </p:txBody>
      </p:sp>
      <p:sp>
        <p:nvSpPr>
          <p:cNvPr id="9" name="圆角矩形 8">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0" name="圆角矩形 9">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032221"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审答规范</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941476679"/>
              </p:ext>
            </p:extLst>
          </p:nvPr>
        </p:nvGraphicFramePr>
        <p:xfrm>
          <a:off x="508000" y="1461716"/>
          <a:ext cx="8128000" cy="5444450"/>
        </p:xfrm>
        <a:graphic>
          <a:graphicData uri="http://schemas.openxmlformats.org/presentationml/2006/ole">
            <p:oleObj spid="_x0000_s112656" name="文档" r:id="rId7" imgW="3837032" imgH="2570309" progId="">
              <p:embed/>
            </p:oleObj>
          </a:graphicData>
        </a:graphic>
      </p:graphicFrame>
    </p:spTree>
    <p:extLst>
      <p:ext uri="{BB962C8B-B14F-4D97-AF65-F5344CB8AC3E}">
        <p14:creationId xmlns:p14="http://schemas.microsoft.com/office/powerpoint/2010/main" xmlns="" val="1049749714"/>
      </p:ext>
    </p:extLst>
  </p:cSld>
  <p:clrMapOvr>
    <a:masterClrMapping/>
  </p:clrMapOvr>
  <mc:AlternateContent xmlns:mc="http://schemas.openxmlformats.org/markup-compatibility/2006">
    <mc:Choice xmlns:p14="http://schemas.microsoft.com/office/powerpoint/2010/main" xmlns="" Requires="p14">
      <p:transition spd="slow" p14:dur="1400">
        <p:dissolve/>
      </p:transition>
    </mc:Choice>
    <mc:Fallback>
      <p:transition spd="slow">
        <p:dissolve/>
      </p:transition>
    </mc:Fallback>
  </mc:AlternateContent>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205</a:t>
            </a:fld>
            <a:r>
              <a:rPr lang="en-US" altLang="zh-CN" smtClean="0"/>
              <a:t>-</a:t>
            </a:r>
            <a:endParaRPr lang="zh-CN" altLang="en-US" dirty="0"/>
          </a:p>
        </p:txBody>
      </p:sp>
      <p:sp>
        <p:nvSpPr>
          <p:cNvPr id="9" name="圆角矩形 8">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0" name="圆角矩形 9">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032221"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审答规范</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267484856"/>
              </p:ext>
            </p:extLst>
          </p:nvPr>
        </p:nvGraphicFramePr>
        <p:xfrm>
          <a:off x="508000" y="1455595"/>
          <a:ext cx="8128000" cy="5471353"/>
        </p:xfrm>
        <a:graphic>
          <a:graphicData uri="http://schemas.openxmlformats.org/presentationml/2006/ole">
            <p:oleObj spid="_x0000_s113680" name="文档" r:id="rId7" imgW="3837032" imgH="2583269" progId="">
              <p:embed/>
            </p:oleObj>
          </a:graphicData>
        </a:graphic>
      </p:graphicFrame>
    </p:spTree>
    <p:extLst>
      <p:ext uri="{BB962C8B-B14F-4D97-AF65-F5344CB8AC3E}">
        <p14:creationId xmlns:p14="http://schemas.microsoft.com/office/powerpoint/2010/main" xmlns="" val="1618762226"/>
      </p:ext>
    </p:extLst>
  </p:cSld>
  <p:clrMapOvr>
    <a:masterClrMapping/>
  </p:clrMapOvr>
  <mc:AlternateContent xmlns:mc="http://schemas.openxmlformats.org/markup-compatibility/2006">
    <mc:Choice xmlns:p14="http://schemas.microsoft.com/office/powerpoint/2010/main" xmlns="" Requires="p14">
      <p:transition spd="slow" p14:dur="1400">
        <p:pull dir="lu"/>
      </p:transition>
    </mc:Choice>
    <mc:Fallback>
      <p:transition spd="slow">
        <p:pull dir="lu"/>
      </p:transition>
    </mc:Fallback>
  </mc:AlternateContent>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206</a:t>
            </a:fld>
            <a:r>
              <a:rPr lang="en-US" altLang="zh-CN" smtClean="0"/>
              <a:t>-</a:t>
            </a:r>
            <a:endParaRPr lang="zh-CN" altLang="en-US" dirty="0"/>
          </a:p>
        </p:txBody>
      </p:sp>
      <p:sp>
        <p:nvSpPr>
          <p:cNvPr id="9" name="圆角矩形 8">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0" name="圆角矩形 9">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032221"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审答规范</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060517223"/>
              </p:ext>
            </p:extLst>
          </p:nvPr>
        </p:nvGraphicFramePr>
        <p:xfrm>
          <a:off x="508000" y="1785490"/>
          <a:ext cx="8128000" cy="4307806"/>
        </p:xfrm>
        <a:graphic>
          <a:graphicData uri="http://schemas.openxmlformats.org/presentationml/2006/ole">
            <p:oleObj spid="_x0000_s114704" name="文档" r:id="rId7" imgW="3837032" imgH="2033208" progId="">
              <p:embed/>
            </p:oleObj>
          </a:graphicData>
        </a:graphic>
      </p:graphicFrame>
    </p:spTree>
    <p:extLst>
      <p:ext uri="{BB962C8B-B14F-4D97-AF65-F5344CB8AC3E}">
        <p14:creationId xmlns:p14="http://schemas.microsoft.com/office/powerpoint/2010/main" xmlns="" val="3709798217"/>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9" name="文本框 18">
            <a:hlinkClick r:id="rId4"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7"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1" name="圆角矩形 20">
            <a:hlinkClick r:id="rId8"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2" name="圆角矩形 21">
            <a:hlinkClick r:id="rId9"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81637"/>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陈纳德是一位出色的军事家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材料中有哪些体现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285693"/>
            <a:ext cx="8128000" cy="170046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二战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中立下赫赫军功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筹建航校训练飞行员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建立地面空袭警报系统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组建飞虎队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给日军以沉重打击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具有出色的军事才能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写有理论著作《防御性追击的作用》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又准确预测美国会卷入战争以及日机袭击仰光的时间。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3" name="矩形 12"/>
          <p:cNvSpPr>
            <a:spLocks noChangeAspect="1"/>
          </p:cNvSpPr>
          <p:nvPr/>
        </p:nvSpPr>
        <p:spPr>
          <a:xfrm>
            <a:off x="508000" y="398271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本题考查对文中所用材料的分析、整合能力。题干中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出色的军事家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是对相关材料进行分析、整合的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凡是文中表现出色军事才能的材料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都可以写入答案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如组建飞虎队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写有著作《防御性追击的作用》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预测日军袭击仰光的时间等。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72143779"/>
      </p:ext>
    </p:extLst>
  </p:cSld>
  <p:clrMapOvr>
    <a:masterClrMapping/>
  </p:clrMapOvr>
  <mc:AlternateContent xmlns:mc="http://schemas.openxmlformats.org/markup-compatibility/2006">
    <mc:Choice xmlns:p14="http://schemas.microsoft.com/office/powerpoint/2010/main" xmlns="" Requires="p14">
      <p:transition spd="slow" p14:dur="8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24" name="文本框 23">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7" name="文本框 16">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29" name="圆角矩形 28">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0" name="圆角矩形 29">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1" name="圆角矩形 30">
            <a:hlinkClick r:id="rId7"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32" name="圆角矩形 31">
            <a:hlinkClick r:id="rId8"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3" name="圆角矩形 32">
            <a:hlinkClick r:id="rId9"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读懂题干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明确题干要求。命题者要求考生归纳、整理、概括文中的信息和内容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必然会给出一定的信息提示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明确答题方向。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细察语境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确定答题区间。把命题所涉及的内容放回原文中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找准相关的信息区间。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组织答案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善用文中词句。将文中关键的词语、句子进行有效的提取、重组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使之全面而且切合要求。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99755233"/>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24" name="文本框 23">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7" name="文本框 16">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29" name="圆角矩形 28">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0" name="圆角矩形 29">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1" name="圆角矩形 30">
            <a:hlinkClick r:id="rId7"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32" name="圆角矩形 31">
            <a:hlinkClick r:id="rId8"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3" name="圆角矩形 32">
            <a:hlinkClick r:id="rId9"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1277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答题建模</a:t>
            </a: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浏览筛选。根据题目要求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浏览全文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搜索相关信息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找出答题区域。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切分层次。对传主事迹的概括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要注意根据时间、地点、称谓、工作的内容将其事迹合理切分为若干点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并用简要的语言归纳概括。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调整组合。对内容相同的工作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要注意整合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对内容相近的工作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要注意区分。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13" name="H14.eps" descr="id:2147491222;FounderCES"/>
          <p:cNvPicPr/>
          <p:nvPr/>
        </p:nvPicPr>
        <p:blipFill>
          <a:blip r:embed="rId10" cstate="print"/>
          <a:stretch>
            <a:fillRect/>
          </a:stretch>
        </p:blipFill>
        <p:spPr>
          <a:xfrm>
            <a:off x="1682572" y="1916832"/>
            <a:ext cx="4884870" cy="1753976"/>
          </a:xfrm>
          <a:prstGeom prst="rect">
            <a:avLst/>
          </a:prstGeom>
        </p:spPr>
      </p:pic>
    </p:spTree>
    <p:extLst>
      <p:ext uri="{BB962C8B-B14F-4D97-AF65-F5344CB8AC3E}">
        <p14:creationId xmlns:p14="http://schemas.microsoft.com/office/powerpoint/2010/main" xmlns="" val="1247404691"/>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7" name="圆角矩形 16">
            <a:hlinkClick r:id="rId6"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8" name="圆角矩形 17">
            <a:hlinkClick r:id="rId7"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19" name="圆角矩形 18">
            <a:hlinkClick r:id="rId8"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77274"/>
            <a:ext cx="8128000" cy="4127990"/>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二、概括分析传主形象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概括分析传主形象是传记文本的必考点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因为传记本身就是以写人为主的文学样式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其目的就是刻画人物、表现人物、反映人物的精神风貌与思想品格。概括分析传主形象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应建立在对传主事迹概括的基础上。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可以看出某某具有怎样的性格特点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在某某事件中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反映出传主怎样的性格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文中表现了传主哪些性格特征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某某特有的人格魅力主要有哪些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请简要概括。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6467934"/>
      </p:ext>
    </p:extLst>
  </p:cSld>
  <p:clrMapOvr>
    <a:masterClrMapping/>
  </p:clrMapOvr>
  <p:transition spd="slow">
    <p:cover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8" name="圆角矩形 17">
            <a:hlinkClick r:id="rId6"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9" name="圆角矩形 18">
            <a:hlinkClick r:id="rId7"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0" name="圆角矩形 19">
            <a:hlinkClick r:id="rId8"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05566"/>
            <a:ext cx="8128000" cy="85093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概括分析传主事迹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陈纳德的人格魅力是他至今仍被怀念的一个重要原因。请结合材料简要分析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351163"/>
            <a:ext cx="8128000" cy="210673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强烈的正义感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过人的勇气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七七事变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后立即决定留在中国支援抗战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即使美国国务院发布命令也不撤回</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意志坚定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百折不挠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克服了重重困难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招募志愿者来华参战</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真诚正直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善良友爱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主动要求国民政府停发津贴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得到陈香梅的爱情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飞虎队队员每年组织悼念活动。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5" name="矩形 14"/>
          <p:cNvSpPr>
            <a:spLocks noChangeAspect="1"/>
          </p:cNvSpPr>
          <p:nvPr/>
        </p:nvSpPr>
        <p:spPr>
          <a:xfrm>
            <a:off x="508000" y="4404384"/>
            <a:ext cx="8128000" cy="206973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本题考查对传主人格精神的概括、分析能力。这道题概括性强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考生宜采用两种方法解题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一是利用原文中概括性的语句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可以是作者议论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也可以是人物之间的评价等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二是圈点出原文中的相关事件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从中提炼出陈纳德的人格精神。作答时要注意传主的人格精神是多方面的。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1952471"/>
      </p:ext>
    </p:extLst>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20" name="文本框 19">
            <a:hlinkClick r:id="rId2"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22" name="文本框 21">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7" name="圆角矩形 16">
            <a:hlinkClick r:id="rId6"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8" name="圆角矩形 17">
            <a:hlinkClick r:id="rId7"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19" name="圆角矩形 18">
            <a:hlinkClick r:id="rId8"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21514"/>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从人物在事件中的表现来把握其形象。阅读传记时要把握作品中具有典型意义的事件、细节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并对这些事件、细节加以仔细思考。看事件在传主的生活中起了什么作用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表现了人物怎样的精神特质等。同时又要注意细节描写。细节特别是典型细节往往最能传神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最能打动人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给人以深刻印象。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从传主与时代、传主与他人的关系去把握传主形象。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传主与时代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传主与他人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是理解传记的经纬。联系传主生活的时代背景和社会环境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根据作品所陈述的与社会进程以及传主个人成长相关的重要事实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把握传主形象。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从作品中作者对人物的态度和评价把握传主形象。作者在写作时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在尊重事实、尊重历史的基础上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会对人物的好坏、功过等进行评价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对传主的把握也要看作者在作品中反映的对人物的态度和评价。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32877786"/>
      </p:ext>
    </p:extLst>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20" name="文本框 19">
            <a:hlinkClick r:id="rId2"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22" name="文本框 21">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7" name="圆角矩形 16">
            <a:hlinkClick r:id="rId6"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8" name="圆角矩形 17">
            <a:hlinkClick r:id="rId7"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19" name="圆角矩形 18">
            <a:hlinkClick r:id="rId8"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答题建模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通读。概括传主品格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首先要通读全文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把握全文的内容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找出对传主的描写和介绍。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筛选。从传主的语言、事迹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作者的介绍、评价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他人的衬托、映照中筛选相关信息。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整合。在忠实原文内容的基础上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注意从不同的角度进行概括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要善于分点表述。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20068402"/>
      </p:ext>
    </p:extLst>
  </p:cSld>
  <p:clrMapOvr>
    <a:masterClrMapping/>
  </p:clrMapOvr>
  <p:transition spd="slow">
    <p:strips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24" name="文本框 23">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25" name="文本框 24">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6" name="文本框 25">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394583"/>
            <a:ext cx="8128000" cy="5346785"/>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三、概括分析传主个性形成、做出某种选择、取得某种成就的原因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任何人的成功或个性品质的形成都不是偶然的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这与个人的天赋、良好的性格、环境的影响、后天的努力等因素有很大的关系。概括分析传主个性的形成和成功的原因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往往是对上述条件的分析概括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筛选整合。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某某在某方面取得了很大的成就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试结合相关内容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分析其取得这些成就的原因。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某某之所以成为某类人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既有现实因素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也有其思想基础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请结合材料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具体分析。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是什么原因让传主走上了某某道路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传主取得某种成就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为什么在某一时期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10167575"/>
      </p:ext>
    </p:extLst>
  </p:cSld>
  <p:clrMapOvr>
    <a:masterClrMapping/>
  </p:clrMapOvr>
  <p:transition spd="slow">
    <p:strips dir="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1" name="文本框 10">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文本框 13">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452671"/>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课标全国卷</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爱国科学家邓叔群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经过清华学堂八年苦读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邓叔群于</a:t>
            </a:r>
            <a:r>
              <a:rPr lang="en-US" altLang="zh-CN" sz="2200" dirty="0">
                <a:solidFill>
                  <a:srgbClr val="000000"/>
                </a:solidFill>
                <a:latin typeface="Times New Roman" panose="02020603050405020304" pitchFamily="18" charset="0"/>
                <a:cs typeface="Times New Roman" panose="02020603050405020304" pitchFamily="18" charset="0"/>
              </a:rPr>
              <a:t>1923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年经考试公费留学美国。同时去的同学大多选择学习外交、银行、军事、法律等专业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只有他不听别人劝告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为了解救贫困的中国农民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一心入读康奈尔大学的农林专业。留学期间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目睹同胞受到种族歧视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这激发了他为国争光的民族自尊心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决心在最短的时间内学到最精湛的科学知识。他不仅主科成绩都是</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而且荣获了全美最高科学荣誉学会颁发的两枚金钥匙证章。正当他博士论文接近完成时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国内岭南大学急需一位植物病理学教授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导师惠凑推荐了他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但建议他完成论文后再回去。邓叔群却认为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学到先进知识报效祖国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正是自己求学的真正目的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于是当即回国。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20570339"/>
      </p:ext>
    </p:extLst>
  </p:cSld>
  <p:clrMapOvr>
    <a:masterClrMapping/>
  </p:clrMapOvr>
  <p:transition spd="slow">
    <p:blinds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2" name="矩形 1"/>
          <p:cNvSpPr>
            <a:spLocks noChangeAspect="1"/>
          </p:cNvSpPr>
          <p:nvPr/>
        </p:nvSpPr>
        <p:spPr>
          <a:xfrm>
            <a:off x="508000" y="1118414"/>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传记的特点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人物的时代性和代表性。传记里的人物都是某时代某领域较突出的人物。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选材的真实性和典型性。真实是传记的生命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是传记的第一特征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写作时不允许任意虚构。传记的材料比较翔实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作者从传主的繁杂经历中选取典型的事例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来表现传主的人格特点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有较强的说服力。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选文兼具史学性与文学性。因为传记叙写的是历史或现实中存在的活生生的人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有真名实姓、居住地点、活动范围等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故传记也有一定的史学性。传记又不同于一般的枯燥的历史记录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它具有文学性。它是写人的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有人的生命、情感在里面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它通过作者的选择、剪辑、组接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倾注了爱憎的情感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它需要用艺术的手法加以表现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以达到传神的目的。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69542641"/>
      </p:ext>
    </p:extLst>
  </p:cSld>
  <p:clrMapOvr>
    <a:masterClrMapping/>
  </p:clrMapOvr>
  <mc:AlternateContent xmlns:mc="http://schemas.openxmlformats.org/markup-compatibility/2006">
    <mc:Choice xmlns:p14="http://schemas.microsoft.com/office/powerpoint/2010/main" xmlns="" Requires="p14">
      <p:transition spd="slow" p14:dur="800">
        <p:randomBar dir="vert"/>
      </p:transition>
    </mc:Choice>
    <mc:Fallback>
      <p:transition spd="slow">
        <p:randomBar dir="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1" name="文本框 10">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文本框 13">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386179"/>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在回国后的十年中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为搜集我国第一手真菌资料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他手提竹篮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攀山入林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一样一样地采集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逐一鉴定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定名分类。他先后研究鉴定的真菌种类达一两千种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分隶于数百个属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其中首次发现的新属</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新种</a:t>
            </a:r>
            <a:r>
              <a:rPr lang="en-US" altLang="zh-CN" sz="2200" dirty="0">
                <a:solidFill>
                  <a:srgbClr val="000000"/>
                </a:solidFill>
                <a:latin typeface="Times New Roman" panose="02020603050405020304" pitchFamily="18" charset="0"/>
                <a:cs typeface="Times New Roman" panose="02020603050405020304" pitchFamily="18" charset="0"/>
              </a:rPr>
              <a:t>121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为世界真菌资源宝库增添了新标本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在世界真菌学史上为我国的真菌科学谱写了重要的第一章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向世界宣告了中国有自己的真菌科学。在世界著名真菌分类学家考尔夫教授总结的康奈尔大学</a:t>
            </a:r>
            <a:r>
              <a:rPr lang="en-US" altLang="zh-CN" sz="2200" dirty="0">
                <a:solidFill>
                  <a:srgbClr val="000000"/>
                </a:solidFill>
                <a:latin typeface="Times New Roman" panose="02020603050405020304" pitchFamily="18" charset="0"/>
                <a:cs typeface="Times New Roman" panose="02020603050405020304" pitchFamily="18" charset="0"/>
              </a:rPr>
              <a:t>120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年来作出突出贡献的</a:t>
            </a:r>
            <a:r>
              <a:rPr lang="en-US" altLang="zh-CN" sz="2200" dirty="0">
                <a:solidFill>
                  <a:srgbClr val="000000"/>
                </a:solidFill>
                <a:latin typeface="Times New Roman" panose="02020603050405020304" pitchFamily="18" charset="0"/>
                <a:cs typeface="Times New Roman" panose="02020603050405020304" pitchFamily="18" charset="0"/>
              </a:rPr>
              <a:t>41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位真菌学家中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他是唯一的东方人。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抗战开始不久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为了使自己的研究与国计民生关系更为直接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邓叔群转向了林业研究。他带领助手深入云南、西康、四川一带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勘察森林资源状况。他们冒风雨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顶烈日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忍饥寒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摸清了该地区森林资源的组成、分布、蓄积量及病虫害等情况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绘制了中国的早期林型图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并提出了合理经营、开发和管理原始森林的研究报告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为大后方建设提供了必要的参考。其中森林的材积估算、轮伐期、更新方法、造林方针等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至今仍有参考价值。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15577023"/>
      </p:ext>
    </p:extLst>
  </p:cSld>
  <p:clrMapOvr>
    <a:masterClrMapping/>
  </p:clrMapOvr>
  <p:transition spd="slow">
    <p:wipe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1" name="文本框 10">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文本框 13">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邓叔群拒绝就任农林部副部长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而在甘肃省建设厅厅长张心一的支持下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举家奔赴甘肃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开始黄河上游水土保持的研究。经过几年艰苦奋斗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成功创办了洮河林场及三个分场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建立了一整套保证森林更新、营造量大于采伐量的制度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创建了以科学的方法经营和管理森林的新模式。邓叔群认为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水利和林、牧之间具有密切关系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要根治黄河水患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就必须三者并重。为保持黄河上游水土、减轻下游灾害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他提出了森林生态平衡理论。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22161347"/>
      </p:ext>
    </p:extLst>
  </p:cSld>
  <p:clrMapOvr>
    <a:masterClrMapping/>
  </p:clrMapOvr>
  <p:transition spd="slow">
    <p:strips dir="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1" name="文本框 10">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文本框 13">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1948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邓叔群当选为中央研究院院士。随后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中央研究院要求全体高级研究人员迁往我国台湾或美国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他不仅自己明确表示决不离开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还动员其他同事共同抵制。他对家人说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别忘了自己是中国人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要为民族富强奋斗终生。我绝不跟腐败的国民党去台湾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也不去美国。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其实在他内心深处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对共产党抱有希望和向往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愿与民族同甘苦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共命运。后来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他早年的学生沈其益受东北解放区领导委托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特地到上海以动员他去东北筹建农学院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他欣然接受邀请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并在半年时间内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带病编写出一整套林科大学的教材纲要。作为沈阳农学院创建总指挥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他辛勤工作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调度有方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快速、高效地完成了建校任务。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39417701"/>
      </p:ext>
    </p:extLst>
  </p:cSld>
  <p:clrMapOvr>
    <a:masterClrMapping/>
  </p:clrMapOvr>
  <p:transition spd="slow">
    <p:wipe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1" name="文本框 10">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文本框 13">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邓叔群生活俭朴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不图物质享受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新中国成立后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他把抗日战争前在南京购建的花园洋房捐献给国家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还三次主动提出减薪。抗美援朝时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他将自己的积蓄捐作军用。</a:t>
            </a:r>
            <a:r>
              <a:rPr lang="en-US" altLang="zh-CN" sz="2200" dirty="0">
                <a:solidFill>
                  <a:srgbClr val="000000"/>
                </a:solidFill>
                <a:latin typeface="Times New Roman" panose="02020603050405020304" pitchFamily="18" charset="0"/>
                <a:cs typeface="Times New Roman" panose="02020603050405020304" pitchFamily="18" charset="0"/>
              </a:rPr>
              <a:t>1960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他受林业部委托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举办森林病理学培训班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为各省培训出数十名专业技术骨干。培训结束后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他谢绝巨额酬金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只留一张结业合影作纪念。邓叔群一生的选择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都从人民和祖国的需要出发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他以自己的实际行动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践行着科学报国的理想。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摘编自《中国真菌学先驱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邓叔群院士》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1304920"/>
      </p:ext>
    </p:extLst>
  </p:cSld>
  <p:clrMapOvr>
    <a:masterClrMapping/>
  </p:clrMapOvr>
  <p:transition spd="slow">
    <p:strips dir="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1" name="文本框 10">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文本框 13">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689137"/>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邓叔群</a:t>
            </a:r>
            <a:r>
              <a:rPr lang="en-US" altLang="zh-CN" sz="2200" dirty="0">
                <a:solidFill>
                  <a:srgbClr val="000000"/>
                </a:solidFill>
                <a:latin typeface="Times New Roman" panose="02020603050405020304" pitchFamily="18" charset="0"/>
                <a:cs typeface="Times New Roman" panose="02020603050405020304" pitchFamily="18" charset="0"/>
              </a:rPr>
              <a:t>(1902—1970),</a:t>
            </a:r>
            <a:r>
              <a:rPr lang="zh-CN" altLang="zh-CN" sz="2200" dirty="0">
                <a:solidFill>
                  <a:srgbClr val="000000"/>
                </a:solidFill>
                <a:latin typeface="Times New Roman" panose="02020603050405020304" pitchFamily="18" charset="0"/>
                <a:cs typeface="Times New Roman" panose="02020603050405020304" pitchFamily="18" charset="0"/>
              </a:rPr>
              <a:t>中国真菌学家。福建福州人。曾任岭南大学、金陵大学、中央大学等校教授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中央研究院研究员。新中国成立后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任沈阳农学院和东北农学院副院长、中科院微生物研究所副所长。中科院学部委员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院士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。主要著作有《中国的高等真菌》《中国的真菌》等。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摘自《辞海》第六版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我自幼被外祖母严氏收养。她教我劳动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晓我勤俭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并以岳飞、戚继光、林则徐等人的事迹勉励我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教我做人要坚贞不屈、清正廉洁、光明磊落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这一切促使我从小就立志为中华民族的强盛奋斗终生。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摘自《中国科学院院士自述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邓叔群》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37304445"/>
      </p:ext>
    </p:extLst>
  </p:cSld>
  <p:clrMapOvr>
    <a:masterClrMapping/>
  </p:clrMapOvr>
  <p:transition spd="slow">
    <p:checker dir="ver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1" name="文本框 10">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文本框 13">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544831"/>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邓叔群不愿意去我国台湾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也不去美国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而欣然接受邀请去东北筹建农学院。他这样做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既有现实因素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又有思想基础。请结合材料具体分析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796693"/>
            <a:ext cx="8128000" cy="170046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现实因素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国民党腐败统治的现实使他感到失望</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东北解放区领导尊重人才的诚意使他深受感动。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启体简体" panose="03000509000000000000" pitchFamily="65" charset="-122"/>
                <a:cs typeface="Times New Roman" panose="02020603050405020304" pitchFamily="18" charset="0"/>
              </a:rPr>
              <a:t>思想基础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从小受外祖母影响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以历史上的民族英雄为榜样</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不忘自己是中国人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愿意为中华民族富强奋斗终生。</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5" name="矩形 14"/>
          <p:cNvSpPr>
            <a:spLocks noChangeAspect="1"/>
          </p:cNvSpPr>
          <p:nvPr/>
        </p:nvSpPr>
        <p:spPr>
          <a:xfrm>
            <a:off x="508000" y="4497159"/>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现实因素可以考虑当时邓叔群所处的社会环境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当时正值国民党败退台湾之际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在大陆已经完全丧失民心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另一个是共产党得民心、尊重人才。思想基础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可以从邓叔群从小受到的教育影响谈起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知道自己是一名中国人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并愿意为国效力。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7833384"/>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0" name="文本框 9">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391070"/>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注意两个角度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三个联系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分析概括传主做出贡献、取得成就的原因或者其个性品质形成的原因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需要从主观原因和客观原因两个角度入手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主观原因多从个人的天赋、努力程度等角度考虑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客观原因多从成长环境、社会时代特点和别人的帮助等角度考虑。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具体思考时应注意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三联系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联系人物生活的时代背景和社会环境。了解这些重要事实可以使我们对人物成长的各种因素做出符合实际的分析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以便更全面地了解人物。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联系人物的成长经历并进而感悟人物的心路历程。深刻地认识人物的成长经历并感悟其心路历程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注重分析人物的先天禀赋和后天环境、志向和命运、奋斗和机遇、挫折和成功、事业和爱情等诸多因素对其人生发展的重要意义。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03432412"/>
      </p:ext>
    </p:extLst>
  </p:cSld>
  <p:clrMapOvr>
    <a:masterClrMapping/>
  </p:clrMapOvr>
  <p:transition spd="slow">
    <p:cover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0" name="文本框 9">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联系传主与他人的关系。主要人物的人际交往是影响他、也是组成他人生经历的重要方面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通过主要人物与他人的关系去把握其个性品质及成因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是阅读答题的一条通道。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1187339"/>
      </p:ext>
    </p:extLst>
  </p:cSld>
  <p:clrMapOvr>
    <a:masterClrMapping/>
  </p:clrMapOvr>
  <p:transition spd="slow">
    <p:strips dir="l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0" name="文本框 9">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答题建模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通读。通读全文是解答文本阅读题的前提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带着问题通读是寻求答案的最基本方法。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筛选。从传主的性格、禀赋、生活环境、工作环境、时代背景以及他人的帮助等角度筛选相关信息。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整合。对成功原因或个性发展的原因分析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要从内因和外因两个角度作答。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82494854"/>
      </p:ext>
    </p:extLst>
  </p:cSld>
  <p:clrMapOvr>
    <a:masterClrMapping/>
  </p:clrMapOvr>
  <p:transition spd="slow">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822438"/>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屠呦呦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用一株小草改变世界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屠呦呦出生于浙江省宁波市。开堂坐诊的父亲摘引《诗经》中的一句话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呦呦鹿鸣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食野之苹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为她取名。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指的是蒿类植物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人们惊叹于从取名开始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屠呦呦的命运注定要与这棵神奇的小草连在一起。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受父亲影响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屠呦呦从小就喜欢翻看医书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对中草药产生了浓厚的兴趣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树立了治病救人的理想。带着这个理想</a:t>
            </a:r>
            <a:r>
              <a:rPr lang="en-US" altLang="zh-CN" sz="2200" dirty="0">
                <a:solidFill>
                  <a:srgbClr val="000000"/>
                </a:solidFill>
                <a:latin typeface="Times New Roman" panose="02020603050405020304" pitchFamily="18" charset="0"/>
                <a:cs typeface="Times New Roman" panose="02020603050405020304" pitchFamily="18" charset="0"/>
              </a:rPr>
              <a:t>,1951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屠呦呦以优异的成绩考入北京医学院药学系。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84680870"/>
      </p:ext>
    </p:extLst>
  </p:cSld>
  <p:clrMapOvr>
    <a:masterClrMapping/>
  </p:clrMapOvr>
  <p:transition spd="slow">
    <p:zoom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3" name="矩形 2"/>
          <p:cNvSpPr>
            <a:spLocks noChangeAspect="1"/>
          </p:cNvSpPr>
          <p:nvPr/>
        </p:nvSpPr>
        <p:spPr>
          <a:xfrm>
            <a:off x="508000" y="1067188"/>
            <a:ext cx="8128000" cy="5334922"/>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抓重点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传记阅读的中心任务就是梳理传主的生平经历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概括传主的个性品质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追溯其事业、人生等方面成败的原因。因此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阅读传记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要善于提取四要素、八问题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抓重点内容。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四要素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要梳理出传主的人生经历、人生轨迹。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要筛选出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传主有哪些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要清楚作者表现了传主什么样的思想、观点、人格等。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要了解作者对传主的情感态度。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八问题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什么人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什么品格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什么启发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72988835"/>
      </p:ext>
    </p:extLst>
  </p:cSld>
  <p:clrMapOvr>
    <a:masterClrMapping/>
  </p:clrMapOvr>
  <mc:AlternateContent xmlns:mc="http://schemas.openxmlformats.org/markup-compatibility/2006">
    <mc:Choice xmlns:p14="http://schemas.microsoft.com/office/powerpoint/2010/main" xmlns="" Requires="p14">
      <p:transition spd="slow" p14:dur="800">
        <p:randomBar dir="vert"/>
      </p:transition>
    </mc:Choice>
    <mc:Fallback>
      <p:transition spd="slow">
        <p:randomBar dir="vert"/>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大学四年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屠呦呦以优异的成绩毕业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被分配到中医研究院工作。</a:t>
            </a:r>
            <a:r>
              <a:rPr lang="en-US" altLang="zh-CN" sz="2200" dirty="0">
                <a:solidFill>
                  <a:srgbClr val="000000"/>
                </a:solidFill>
                <a:latin typeface="Times New Roman" panose="02020603050405020304" pitchFamily="18" charset="0"/>
                <a:cs typeface="Times New Roman" panose="02020603050405020304" pitchFamily="18" charset="0"/>
              </a:rPr>
              <a:t>1967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我国紧急启动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疟疾防治药物研究工作协作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代号为</a:t>
            </a:r>
            <a:r>
              <a:rPr lang="en-US" altLang="zh-CN" sz="2200" dirty="0">
                <a:solidFill>
                  <a:srgbClr val="000000"/>
                </a:solidFill>
                <a:latin typeface="Times New Roman" panose="02020603050405020304" pitchFamily="18" charset="0"/>
                <a:cs typeface="Times New Roman" panose="02020603050405020304" pitchFamily="18" charset="0"/>
              </a:rPr>
              <a:t>“523”,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屠呦呦被任命为</a:t>
            </a:r>
            <a:r>
              <a:rPr lang="en-US" altLang="zh-CN" sz="2200" dirty="0">
                <a:solidFill>
                  <a:srgbClr val="000000"/>
                </a:solidFill>
                <a:latin typeface="Times New Roman" panose="02020603050405020304" pitchFamily="18" charset="0"/>
                <a:cs typeface="Times New Roman" panose="02020603050405020304" pitchFamily="18" charset="0"/>
              </a:rPr>
              <a:t>“523”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项目中医研究院科研组长。项目背后是残酷的现实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由于恶性疟原虫对以氯喹为代表的老一代抗疟药产生抗药性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如何发明新药成为世界性的棘手问题。要在设施简陋和信息渠道不畅通的条件下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短时间内对几千种中草药进行筛选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其难度无异于大海捞针。由于实验室没有配套的通风设备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加上经常和各种化学溶剂打交道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屠呦呦很快就患上了结核、肝病等多种慢性疾病。但这些看似难以逾越的阻碍反而激发了她的斗志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通过翻阅历代本草医籍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四处走访老中医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甚至连群众来信都不放过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屠呦呦终于在</a:t>
            </a:r>
            <a:r>
              <a:rPr lang="en-US" altLang="zh-CN" sz="2200" dirty="0">
                <a:solidFill>
                  <a:srgbClr val="000000"/>
                </a:solidFill>
                <a:latin typeface="Times New Roman" panose="02020603050405020304" pitchFamily="18" charset="0"/>
                <a:cs typeface="Times New Roman" panose="02020603050405020304" pitchFamily="18" charset="0"/>
              </a:rPr>
              <a:t>2 000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多种中草药中整理出一张含有</a:t>
            </a:r>
            <a:r>
              <a:rPr lang="en-US" altLang="zh-CN" sz="2200" dirty="0">
                <a:solidFill>
                  <a:srgbClr val="000000"/>
                </a:solidFill>
                <a:latin typeface="Times New Roman" panose="02020603050405020304" pitchFamily="18" charset="0"/>
                <a:cs typeface="Times New Roman" panose="02020603050405020304" pitchFamily="18" charset="0"/>
              </a:rPr>
              <a:t>640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多种草药、包括青蒿在内的</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《抗疟单验</a:t>
            </a:r>
            <a:r>
              <a:rPr lang="zh-CN" altLang="en-US"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。可在最初的动物实验中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青蒿的效果并不出彩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屠呦呦的寻找也一度陷入僵局。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20730170"/>
      </p:ext>
    </p:extLst>
  </p:cSld>
  <p:clrMapOvr>
    <a:masterClrMapping/>
  </p:clrMapOvr>
  <p:transition spd="slow">
    <p:strips dir="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在查阅了大量文献后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屠呦呦在东晋葛洪的《肘后备急方》中发现了对青蒿治疗方法的描述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青蒿一握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以水二升渍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绞取汁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尽服之。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屠呦呦意识到可能是煮沸和高温提取破坏了青蒿中的活性成分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她改用沸点较低的乙醚进行实验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尝试在不同摄氏度的条件下制取青蒿提取物。在失败了</a:t>
            </a:r>
            <a:r>
              <a:rPr lang="en-US" altLang="zh-CN" sz="2200" dirty="0">
                <a:solidFill>
                  <a:srgbClr val="000000"/>
                </a:solidFill>
                <a:latin typeface="Times New Roman" panose="02020603050405020304" pitchFamily="18" charset="0"/>
                <a:cs typeface="Times New Roman" panose="02020603050405020304" pitchFamily="18" charset="0"/>
              </a:rPr>
              <a:t>190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次之后</a:t>
            </a:r>
            <a:r>
              <a:rPr lang="en-US" altLang="zh-CN" sz="2200" dirty="0">
                <a:solidFill>
                  <a:srgbClr val="000000"/>
                </a:solidFill>
                <a:latin typeface="Times New Roman" panose="02020603050405020304" pitchFamily="18" charset="0"/>
                <a:cs typeface="Times New Roman" panose="02020603050405020304" pitchFamily="18" charset="0"/>
              </a:rPr>
              <a:t>,1971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屠呦呦终于如愿以偿地从第</a:t>
            </a:r>
            <a:r>
              <a:rPr lang="en-US" altLang="zh-CN" sz="2200" dirty="0">
                <a:solidFill>
                  <a:srgbClr val="000000"/>
                </a:solidFill>
                <a:latin typeface="Times New Roman" panose="02020603050405020304" pitchFamily="18" charset="0"/>
                <a:cs typeface="Times New Roman" panose="02020603050405020304" pitchFamily="18" charset="0"/>
              </a:rPr>
              <a:t>191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号样品中获得了抗疟效果达到百分之百的提取物。</a:t>
            </a:r>
            <a:r>
              <a:rPr lang="en-US" altLang="zh-CN" sz="2200" dirty="0">
                <a:solidFill>
                  <a:srgbClr val="000000"/>
                </a:solidFill>
                <a:latin typeface="Times New Roman" panose="02020603050405020304" pitchFamily="18" charset="0"/>
                <a:cs typeface="Times New Roman" panose="02020603050405020304" pitchFamily="18" charset="0"/>
              </a:rPr>
              <a:t>1972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屠呦呦和她的同事们在青蒿中提取到了一种分子式为</a:t>
            </a: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15</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22</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的无色结晶体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他们将这种无色的结晶体物质命名为青蒿素。为进一步完善这种新型特效药物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屠呦呦还率队历时六年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排除干扰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克服困难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成功开发出了一种抗疟疗效比青蒿素高十倍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但复发率却极低、用药剂量更小、使用起来更方便的抗疟新药物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即双氢青蒿素。</a:t>
            </a:r>
            <a:r>
              <a:rPr lang="en-US" altLang="zh-CN" sz="2200" dirty="0">
                <a:solidFill>
                  <a:srgbClr val="000000"/>
                </a:solidFill>
                <a:latin typeface="Times New Roman" panose="02020603050405020304" pitchFamily="18" charset="0"/>
                <a:cs typeface="Times New Roman" panose="02020603050405020304" pitchFamily="18" charset="0"/>
              </a:rPr>
              <a:t>1990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双氢青蒿素一举通过了技术鉴定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成为人类抗击疟疾的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有效武器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89268478"/>
      </p:ext>
    </p:extLst>
  </p:cSld>
  <p:clrMapOvr>
    <a:masterClrMapping/>
  </p:clrMapOvr>
  <p:transition spd="slow">
    <p:split/>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当年大协作的</a:t>
            </a:r>
            <a:r>
              <a:rPr lang="en-US" altLang="zh-CN" sz="2200" dirty="0">
                <a:solidFill>
                  <a:srgbClr val="000000"/>
                </a:solidFill>
                <a:latin typeface="Times New Roman" panose="02020603050405020304" pitchFamily="18" charset="0"/>
                <a:cs typeface="Times New Roman" panose="02020603050405020304" pitchFamily="18" charset="0"/>
              </a:rPr>
              <a:t>“523”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项目以胜利完成而告终</a:t>
            </a:r>
            <a:r>
              <a:rPr lang="en-US" altLang="zh-CN" sz="2200" dirty="0">
                <a:solidFill>
                  <a:srgbClr val="000000"/>
                </a:solidFill>
                <a:latin typeface="Times New Roman" panose="02020603050405020304" pitchFamily="18" charset="0"/>
                <a:cs typeface="Times New Roman" panose="02020603050405020304" pitchFamily="18" charset="0"/>
              </a:rPr>
              <a:t>,“523”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项目的科研成果鉴定会最终认定青蒿素的研制成功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是我国科技工作者集体的荣誉</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家发明单位各有各的发明创造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在这个长达数页的结论中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只字未提发现者的名字。然而贡献的归属却在后来的几十年中争议不断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屠呦呦则被很多人认为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不够淡泊名利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个性执拗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2004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泰国玛希敦奖将</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万美元和一枚奖章颁发给了青蒿素研发团体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大多数青蒿素研究参与者赞成将这笔奖金捐给盛产青蒿的四川酉阳地区的中学。这时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必须先明确她个人应该享有</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以上奖金的份额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由她以个人名义捐给酉阳。</a:t>
            </a:r>
            <a:r>
              <a:rPr lang="en-US" altLang="zh-CN" sz="2200" dirty="0">
                <a:solidFill>
                  <a:srgbClr val="000000"/>
                </a:solidFill>
                <a:latin typeface="Times New Roman" panose="02020603050405020304" pitchFamily="18" charset="0"/>
                <a:cs typeface="Times New Roman" panose="02020603050405020304" pitchFamily="18" charset="0"/>
              </a:rPr>
              <a:t>2009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屠呦呦编写的《青蒿及青蒿素类药物》一出版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就因为引文署名的细节而招致批评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未能充分肯定其他研究小组和研究成员的作用。反对者认为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屠呦呦夸大了自己在</a:t>
            </a:r>
            <a:r>
              <a:rPr lang="en-US" altLang="zh-CN" sz="2200" dirty="0">
                <a:solidFill>
                  <a:srgbClr val="000000"/>
                </a:solidFill>
                <a:latin typeface="Times New Roman" panose="02020603050405020304" pitchFamily="18" charset="0"/>
                <a:cs typeface="Times New Roman" panose="02020603050405020304" pitchFamily="18" charset="0"/>
              </a:rPr>
              <a:t>“523”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项目中的作用。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9183205"/>
      </p:ext>
    </p:extLst>
  </p:cSld>
  <p:clrMapOvr>
    <a:masterClrMapping/>
  </p:clrMapOvr>
  <p:transition spd="slow">
    <p:split orient="vert"/>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,81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岁的屠呦呦登上了拉斯克医学奖的领奖台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斩获临床医学研究奖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那是彼时中国生物医学界获得的世界级最高奖项。在拉斯克奖评审委员会的描述里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屠呦呦是一个靠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洞察力、视野和顽强的信念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发现了青蒿素的中国女人。拉斯克医学奖认为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屠呦呦是第一个把青蒿素引入</a:t>
            </a:r>
            <a:r>
              <a:rPr lang="en-US" altLang="zh-CN" sz="2200" dirty="0">
                <a:solidFill>
                  <a:srgbClr val="000000"/>
                </a:solidFill>
                <a:latin typeface="Times New Roman" panose="02020603050405020304" pitchFamily="18" charset="0"/>
                <a:cs typeface="Times New Roman" panose="02020603050405020304" pitchFamily="18" charset="0"/>
              </a:rPr>
              <a:t>“523”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项目组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第一个提到百分之百活性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第一个做临床实验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这三点中的任何一点都足够支撑她得这个奖。可见这个奖项注重科学发现的思维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而不在乎是谁做的。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四年后</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年诺贝尔奖生理学或医学奖授予这位中国女科学家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以表彰她发现青蒿素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显著降低了疟疾患者的死亡率。并不认可集体成就的诺贝尔奖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把奖项颁给了在青蒿素研究中发挥决定性作用的个人。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02881368"/>
      </p:ext>
    </p:extLst>
  </p:cSld>
  <p:clrMapOvr>
    <a:masterClrMapping/>
  </p:clrMapOvr>
  <p:transition spd="slow">
    <p:pull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南北方都很常见的一种植物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郁郁葱葱地长在山野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外表朴实无华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却内蕴无穷的魔力。屠呦呦说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她只是一个普通的植物化学研究人员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但作为一个在中国医药学宝库中有所发现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并为国际科学界所认可的中国科学家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她感到自豪。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04589547"/>
      </p:ext>
    </p:extLst>
  </p:cSld>
  <p:clrMapOvr>
    <a:masterClrMapping/>
  </p:clrMapOvr>
  <p:transition spd="slow">
    <p:cover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412776"/>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屠呦呦身上具有哪些可贵的精神品质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请简要概括和分析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855215"/>
            <a:ext cx="8128000" cy="251299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治病救人、造福人类的高度责任感。从小立志治病救人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一生以自己的知识和努力为无数饱受疟疾病痛之苦的人们带来了生的希望。</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埋头苦干、锲而不舍的科学精神。面对条件简陋、信息闭塞等多重困难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坚持研究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终于开发出人类抗击疟疾的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有效武器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吃苦耐劳、甘于牺牲的奉献精神。大量查阅本草医籍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四处走访老中医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身患多种慢性疾病仍然不辍研究。</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4365104"/>
            <a:ext cx="8128000" cy="206973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此题考查对传主精神品格的概括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要注意结合传主的言行事迹以及作者对传主的评价。在屠呦呦身上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我们能看到其事业心和责任感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从其事迹中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我们能看到她为寻找抗疟疾的药四处奔走、不懈奋斗、埋头苦干的精神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从青蒿素的知识归属上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可以看出她实事求是、维护自己产权的执着态度。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44874107"/>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7"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8"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9"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484784"/>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屠呦呦及其团队能在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cs typeface="Times New Roman" panose="02020603050405020304" pitchFamily="18" charset="0"/>
              </a:rPr>
              <a:t>年代艰苦的条件下发现青蒿素及其抗疟功效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原因有哪些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请结合材料简要分析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353183"/>
            <a:ext cx="8128000" cy="291926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丰富的知识及能力储备。家学渊源以及北京医学院药学系的系统学习使屠呦呦在中医药学方面积累了丰富的知识和能力。</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勤于思考。屠呦呦善于思考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不断从失败中吸取教训。她把目光投向历代医药学典籍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从前人的经验中受到启发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取得了关键性突破。</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锲而不舍。在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抗疟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漫长的攻关岁月中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屠呦呦和她的同事们经历诸多困难大量实验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无怨无悔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锲而不舍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经历多次失败才成功提取出青蒿素。</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5216914"/>
            <a:ext cx="8128000" cy="125720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此题考查对传主成功原因的概括分析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要注意从内因和外因两个角度分析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联系传主主观的努力和客观环境的影响、团队合作的精神以及中国中药典籍的贡献等。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81472743"/>
      </p:ext>
    </p:extLst>
  </p:cSld>
  <p:clrMapOvr>
    <a:masterClrMapping/>
  </p:clrMapOvr>
  <p:transition spd="slow">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5" name="圆角矩形 14">
            <a:hlinkClick r:id="rId4" action="ppaction://hlinksldjump"/>
          </p:cNvPr>
          <p:cNvSpPr/>
          <p:nvPr/>
        </p:nvSpPr>
        <p:spPr>
          <a:xfrm>
            <a:off x="2051720"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误区规避</a:t>
            </a:r>
          </a:p>
        </p:txBody>
      </p:sp>
      <p:sp>
        <p:nvSpPr>
          <p:cNvPr id="16" name="圆角矩形 15">
            <a:hlinkClick r:id="rId5" action="ppaction://hlinksldjump"/>
          </p:cNvPr>
          <p:cNvSpPr/>
          <p:nvPr/>
        </p:nvSpPr>
        <p:spPr>
          <a:xfrm>
            <a:off x="3049440"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17" name="圆角矩形 16">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概括分析传主形象不可忽视细节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在传记文学中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传主的生平经历一般都较完整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便于读者从总体上把握人物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由于受材料、篇幅的限制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不可能表现人物一生完整的经历、事迹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作者往往通过典型的事例、以小见大的细节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来表现人物性格的某一方面或某几方面。因此阅读传记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一定要注意那些代表性强、能展示性格特点的细节。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12813380"/>
      </p:ext>
    </p:extLst>
  </p:cSld>
  <p:clrMapOvr>
    <a:masterClrMapping/>
  </p:clrMapOvr>
  <p:transition spd="slow">
    <p:strips dir="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3049440"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13" name="圆角矩形 12">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76517"/>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张中行是位从燕赵大地高粱棵里走出来的学人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苍苍百年丝毫未改他憨厚、纯朴的本色。在做学问、待人、处事以至生活上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古韵犹存。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张中行是位滴水之恩涌泉相报的人。凡他受惠于人的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他都将账记在心上。从</a:t>
            </a:r>
            <a:r>
              <a:rPr lang="en-US" altLang="zh-CN" sz="2200" dirty="0">
                <a:solidFill>
                  <a:srgbClr val="000000"/>
                </a:solidFill>
                <a:latin typeface="Times New Roman" panose="02020603050405020304" pitchFamily="18" charset="0"/>
                <a:cs typeface="Times New Roman" panose="02020603050405020304" pitchFamily="18" charset="0"/>
              </a:rPr>
              <a:t>1937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年到</a:t>
            </a:r>
            <a:r>
              <a:rPr lang="en-US" altLang="zh-CN" sz="2200" dirty="0">
                <a:solidFill>
                  <a:srgbClr val="000000"/>
                </a:solidFill>
                <a:latin typeface="Times New Roman" panose="02020603050405020304" pitchFamily="18" charset="0"/>
                <a:cs typeface="Times New Roman" panose="02020603050405020304" pitchFamily="18" charset="0"/>
              </a:rPr>
              <a:t>1952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他受三位友人惠助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一心想回报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有的已下世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欲报无门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长存于心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到盖棺时还不能还或报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就带到地下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永世不忘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。与此相比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他援手别人的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数目不小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我都希望统统忘却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。有趣的是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某次他的一位同事遭窃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很难过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张中行知道后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送他被盗金额的一半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幽默地说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就当我们两人被偷了。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张中行对于向他索字、要签名、要书的人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他都来者不拒。写的字常常裱好后送人。还乐于帮别人向启功、金克木索墨宝、要签名。金克木一般不给人签名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他就把笔硬塞到他手里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命令他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但他从不代子女向别人求墨宝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甚至连自己的字也不给子女。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68409143"/>
      </p:ext>
    </p:extLst>
  </p:cSld>
  <p:clrMapOvr>
    <a:masterClrMapping/>
  </p:clrMapOvr>
  <p:transition spd="slow"/>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3049440"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13" name="圆角矩形 12">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80737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张中行对人古道热肠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对小动物也怜爱有加。一次他抱回一只流浪猫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回家后又觉得这猫可能有主人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怕主人找不到会着急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于是又赶紧出去贴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招领启事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。曾经有一段时间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他养了许多流浪猫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家里成了收容所。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张中行一介寒士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半生坎坷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85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岁时才分到一套普通的三居室。他对生活的要求很低。请启功吃饭也是楼下的小馆子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四菜一汤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喝点二锅头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真有点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忍把浮名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换了浅斟低唱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的味道。有时在外面吃饭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一根豆腐丝掉在桌上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他都要捡起来吃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席毕若有剩菜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他很从容地打包带回去。布衣的他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深知一粥一饭来之不易。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26181735"/>
      </p:ext>
    </p:extLst>
  </p:cSld>
  <p:clrMapOvr>
    <a:masterClrMapping/>
  </p:clrMapOvr>
  <p:transition spd="slow">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二、传记的常用手法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表达方式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以叙述为主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综合运用描写、议论、抒情等多种表达方式。人物传记一般要介绍传主的人生经历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叙述是主要的表达方式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作品既可对传主的人生经历做纵向的叙述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也可抓住传主的个性特征和历史功绩做横向的叙述。人物传记以刻画人物特征为中心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典型人物的刻画离不开多种多样的描写手法。传记末尾一般总述传主的功绩成败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也可以在叙述人生经历的同时加入一些议论和抒情。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40163444"/>
      </p:ext>
    </p:extLst>
  </p:cSld>
  <p:clrMapOvr>
    <a:masterClrMapping/>
  </p:clrMapOvr>
  <mc:AlternateContent xmlns:mc="http://schemas.openxmlformats.org/markup-compatibility/2006">
    <mc:Choice xmlns:p14="http://schemas.microsoft.com/office/powerpoint/2010/main" xmlns="" Requires="p14">
      <p:transition spd="slow" p14:dur="800"/>
    </mc:Choice>
    <mc:Fallback>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3049440"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13" name="圆角矩形 12">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8478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张中行的仪表既不轩昂也不潇洒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甚而也乏学者那种雍容与儒雅。他是一位实实在在的凡人。但他行为高逸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虽隐身市井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道通天地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虽身居陋巷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思入风云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不偏不竞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不依不傍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不卑更不亢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。他的言行自有准则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心里有所疑就说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听着不以为忤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是容忍。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对不同意见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我一是尊重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二是欢迎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三是未必接受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四是绝不争论。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张中行尊尚师道。他对前辈的尊崇、仰慕尽显在《负暄三话》的字里行间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吾爱吾师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吾更爱真理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写则以真面目见人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不视先贤为神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把师辈们凡人的一面也留在纸上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给读者一个完整、鲜活的形象。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节选自张昌华《张中行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都市柴门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张中行先生的为人有哪些特征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请结合有关内容简要概括。</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72719837"/>
      </p:ext>
    </p:extLst>
  </p:cSld>
  <p:clrMapOvr>
    <a:masterClrMapping/>
  </p:clrMapOvr>
  <p:transition spd="slow">
    <p:wipe dir="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dirty="0"/>
          </a:p>
        </p:txBody>
      </p:sp>
      <p:sp>
        <p:nvSpPr>
          <p:cNvPr id="9" name="圆角矩形 8">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5"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2" name="圆角矩形 11">
            <a:hlinkClick r:id="rId6" action="ppaction://hlinksldjump"/>
          </p:cNvPr>
          <p:cNvSpPr/>
          <p:nvPr/>
        </p:nvSpPr>
        <p:spPr>
          <a:xfrm>
            <a:off x="3049440"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13" name="圆角矩形 12">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438380950"/>
              </p:ext>
            </p:extLst>
          </p:nvPr>
        </p:nvGraphicFramePr>
        <p:xfrm>
          <a:off x="508000" y="1949838"/>
          <a:ext cx="8128000" cy="3423378"/>
        </p:xfrm>
        <a:graphic>
          <a:graphicData uri="http://schemas.openxmlformats.org/presentationml/2006/ole">
            <p:oleObj spid="_x0000_s94239" name="文档" r:id="rId8" imgW="3837032" imgH="1616703" progId="">
              <p:embed/>
            </p:oleObj>
          </a:graphicData>
        </a:graphic>
      </p:graphicFrame>
    </p:spTree>
    <p:extLst>
      <p:ext uri="{BB962C8B-B14F-4D97-AF65-F5344CB8AC3E}">
        <p14:creationId xmlns:p14="http://schemas.microsoft.com/office/powerpoint/2010/main" xmlns="" val="360555612"/>
      </p:ext>
    </p:extLst>
  </p:cSld>
  <p:clrMapOvr>
    <a:masterClrMapping/>
  </p:clrMapOvr>
  <p:transition spd="slow">
    <p:zoom dir="in"/>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2051720"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3049440"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13" name="圆角矩形 12">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86908"/>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【纠错分析】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遗漏了很多要点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经常援手别人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本色做人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不偏不竞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不依不傍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不卑更不亢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等。究其原因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是概括时忽视了许多具有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独立意义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均代表着传主某一方面的品行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是其他方面所代替不了、包含不了的。因此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在概括传主形象时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对于有独立意义的细节描写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要审慎对待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不可忽视。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【思路规范】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在概括传主形象时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要从以下几点入手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从传主的言行、事迹概括传主形象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留心传主怎样说、怎么做。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从传主与他人的关系概括传主形象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看他人怎么说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做了什么。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从作者对传主的评论中概括传主形象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看作者如何评价传主。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传记中的细节尤其要注意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细节描写是人物心理和情感的直接表现。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73897546"/>
      </p:ext>
    </p:extLst>
  </p:cSld>
  <p:clrMapOvr>
    <a:masterClrMapping/>
  </p:clrMapOvr>
  <p:transition spd="slow">
    <p:pull dir="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53</a:t>
            </a:fld>
            <a:r>
              <a:rPr lang="en-US" altLang="zh-CN" dirty="0" smtClean="0"/>
              <a:t>-</a:t>
            </a:r>
            <a:endParaRPr lang="zh-CN" altLang="en-US" dirty="0"/>
          </a:p>
        </p:txBody>
      </p:sp>
      <p:sp>
        <p:nvSpPr>
          <p:cNvPr id="32" name="圆角矩形 3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33" name="圆角矩形 32">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7" name="圆角矩形 36">
            <a:hlinkClick r:id="rId4"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38" name="圆角矩形 37">
            <a:hlinkClick r:id="rId5"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879378"/>
            <a:ext cx="8128000" cy="3709862"/>
          </a:xfrm>
          <a:prstGeom prst="rect">
            <a:avLst/>
          </a:prstGeom>
        </p:spPr>
        <p:txBody>
          <a:bodyPr>
            <a:spAutoFit/>
          </a:bodyPr>
          <a:lstStyle/>
          <a:p>
            <a:pPr indent="4572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分析文本的文体特征和主要表现手法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传记的文本特征和表现手法是传记常考热点。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实用类文本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中的人物传记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是遵循真实性原则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用形象化的方法记述人物的生活经历、精神风貌及其历史背景的一种叙事性文体。其文体特点是真实性和文学性。真实性主要体现在传记的选材上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文学性主要体现在叙事写人的手法上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如正面描写与侧面描写相结合、细节描写的运用、引用手法等。从表达方式看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一般的传记以记叙为主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还有的传记如评传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一面记述人物的经历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一面加以评论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记叙与评论各半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因此还要注意传记中议论的作用。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dissolve/>
      </p:transition>
    </mc:Choice>
    <mc:Fallback>
      <p:transition spd="slow">
        <p:dissolv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dirty="0"/>
          </a:p>
        </p:txBody>
      </p:sp>
      <p:sp>
        <p:nvSpPr>
          <p:cNvPr id="16" name="文本框 15">
            <a:hlinkClick r:id="rId2" action="ppaction://hlinksldjump"/>
          </p:cNvPr>
          <p:cNvSpPr txBox="1"/>
          <p:nvPr/>
        </p:nvSpPr>
        <p:spPr>
          <a:xfrm>
            <a:off x="6580093"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7" name="文本框 16">
            <a:hlinkClick r:id="rId3" action="ppaction://hlinksldjump"/>
          </p:cNvPr>
          <p:cNvSpPr txBox="1"/>
          <p:nvPr/>
        </p:nvSpPr>
        <p:spPr>
          <a:xfrm>
            <a:off x="7242973"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2" name="圆角矩形 11">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3" name="圆角矩形 12">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8" name="圆角矩形 17">
            <a:hlinkClick r:id="rId7"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985749"/>
            <a:ext cx="8128000" cy="33154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一、分析传记的文本特征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分析传记的文本特征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主要考查传记材料的真实性、典型性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传记选材的特点和安排材料的艺术。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传记在选材上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或安排材料上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具有怎样的特点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传记中大篇幅写某个事件具有怎样的作用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请结合具体内容分析。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在文本中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作者插入某个材料的意图是什么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55</a:t>
            </a:fld>
            <a:r>
              <a:rPr lang="en-US" altLang="zh-CN" smtClean="0"/>
              <a:t>-</a:t>
            </a:r>
            <a:endParaRPr lang="zh-CN" altLang="en-US" dirty="0"/>
          </a:p>
        </p:txBody>
      </p:sp>
      <p:sp>
        <p:nvSpPr>
          <p:cNvPr id="12" name="文本框 11">
            <a:hlinkClick r:id="rId2" action="ppaction://hlinksldjump"/>
          </p:cNvPr>
          <p:cNvSpPr txBox="1"/>
          <p:nvPr/>
        </p:nvSpPr>
        <p:spPr>
          <a:xfrm>
            <a:off x="6580093" y="1063243"/>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13" name="文本框 12">
            <a:hlinkClick r:id="rId3" action="ppaction://hlinksldjump"/>
          </p:cNvPr>
          <p:cNvSpPr txBox="1"/>
          <p:nvPr/>
        </p:nvSpPr>
        <p:spPr>
          <a:xfrm>
            <a:off x="7242973"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3" name="矩形 2"/>
          <p:cNvSpPr>
            <a:spLocks noChangeAspect="1"/>
          </p:cNvSpPr>
          <p:nvPr/>
        </p:nvSpPr>
        <p:spPr>
          <a:xfrm>
            <a:off x="508000" y="15709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传记选材的特点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那一种遥远的幽默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曹禺从南开转学到清华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一半是冲着王文显</a:t>
            </a:r>
            <a:r>
              <a:rPr lang="en-US" altLang="zh-CN" sz="2200" baseline="300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。他早就听说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这位外国语文学系主任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对戏剧颇有研究。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但听课后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他竟有些失望。从头至尾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王文显都在念英文讲义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而且年年如此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从不增删。难怪教《近代诗歌》的温源宁教授说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那情形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好似一个长老会的牧师正在主持葬礼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即便在课下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他也枯燥无味。据说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学生登门拜访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大多是谈正事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说完便走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没有人逗留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也没有人希望延长约会时间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8" name="圆角矩形 17">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9" name="圆角矩形 18">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0" name="圆角矩形 19">
            <a:hlinkClick r:id="rId6"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1" name="圆角矩形 20">
            <a:hlinkClick r:id="rId7"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3298602703"/>
      </p:ext>
    </p:extLst>
  </p:cSld>
  <p:clrMapOvr>
    <a:masterClrMapping/>
  </p:clrMapOvr>
  <mc:AlternateContent xmlns:mc="http://schemas.openxmlformats.org/markup-compatibility/2006">
    <mc:Choice xmlns:p14="http://schemas.microsoft.com/office/powerpoint/2010/main" xmlns="" Requires="p14">
      <p:transition spd="slow" p14:dur="1400">
        <p:pull dir="d"/>
      </p:transition>
    </mc:Choice>
    <mc:Fallback>
      <p:transition spd="slow">
        <p:pull dir="d"/>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56</a:t>
            </a:fld>
            <a:r>
              <a:rPr lang="en-US" altLang="zh-CN" smtClean="0"/>
              <a:t>-</a:t>
            </a:r>
            <a:endParaRPr lang="zh-CN" altLang="en-US" dirty="0"/>
          </a:p>
        </p:txBody>
      </p:sp>
      <p:sp>
        <p:nvSpPr>
          <p:cNvPr id="12" name="文本框 11">
            <a:hlinkClick r:id="rId2" action="ppaction://hlinksldjump"/>
          </p:cNvPr>
          <p:cNvSpPr txBox="1"/>
          <p:nvPr/>
        </p:nvSpPr>
        <p:spPr>
          <a:xfrm>
            <a:off x="6580093" y="1063243"/>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13" name="文本框 12">
            <a:hlinkClick r:id="rId3" action="ppaction://hlinksldjump"/>
          </p:cNvPr>
          <p:cNvSpPr txBox="1"/>
          <p:nvPr/>
        </p:nvSpPr>
        <p:spPr>
          <a:xfrm>
            <a:off x="7242973"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4" name="矩形 3"/>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他不苟言笑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瘦长白净的脸上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嘴角略微向下撇。</a:t>
            </a:r>
            <a:r>
              <a:rPr lang="en-US" altLang="zh-CN" sz="2200" dirty="0">
                <a:solidFill>
                  <a:srgbClr val="000000"/>
                </a:solidFill>
                <a:latin typeface="Times New Roman" panose="02020603050405020304" pitchFamily="18" charset="0"/>
                <a:cs typeface="Times New Roman" panose="02020603050405020304" pitchFamily="18" charset="0"/>
              </a:rPr>
              <a:t>1936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年外国语文学会的合影里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他穿件深色的西服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搭配斜纹领带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背着手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和吴宓一左一右立在中央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满脸严肃。自</a:t>
            </a:r>
            <a:r>
              <a:rPr lang="en-US" altLang="zh-CN" sz="2200" dirty="0">
                <a:solidFill>
                  <a:srgbClr val="000000"/>
                </a:solidFill>
                <a:latin typeface="Times New Roman" panose="02020603050405020304" pitchFamily="18" charset="0"/>
                <a:cs typeface="Times New Roman" panose="02020603050405020304" pitchFamily="18" charset="0"/>
              </a:rPr>
              <a:t>1915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年伦敦大学毕业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王文显便在清华教书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直至</a:t>
            </a:r>
            <a:r>
              <a:rPr lang="en-US" altLang="zh-CN" sz="2200" dirty="0">
                <a:solidFill>
                  <a:srgbClr val="000000"/>
                </a:solidFill>
                <a:latin typeface="Times New Roman" panose="02020603050405020304" pitchFamily="18" charset="0"/>
                <a:cs typeface="Times New Roman" panose="02020603050405020304" pitchFamily="18" charset="0"/>
              </a:rPr>
              <a:t>1937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年学校南迁。其间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他历任教务主任、代理校长和外文系主任。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不同于为人的刻板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他写出的剧本却别有一番幽默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没有丝毫沉闷无味之处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在暗讽袁世凯称帝的喜剧《梦里京华》中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他写下一幕大小老婆争当皇后的闹剧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大太太喘气喘得活像夏天的狗。她旋转得眼花缭乱。一姨太太一个箭步跳到她身后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伸手要抓她的头发。她没有抓住头发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仅仅撕下她的领子。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9" name="圆角矩形 18">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0" name="圆角矩形 19">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2" name="圆角矩形 21">
            <a:hlinkClick r:id="rId7"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654122820"/>
      </p:ext>
    </p:extLst>
  </p:cSld>
  <p:clrMapOvr>
    <a:masterClrMapping/>
  </p:clrMapOvr>
  <mc:AlternateContent xmlns:mc="http://schemas.openxmlformats.org/markup-compatibility/2006">
    <mc:Choice xmlns:p14="http://schemas.microsoft.com/office/powerpoint/2010/main" xmlns="" Requires="p14">
      <p:transition spd="slow" p14:dur="1400">
        <p:pull/>
      </p:transition>
    </mc:Choice>
    <mc:Fallback>
      <p:transition spd="slow">
        <p:pull/>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dirty="0"/>
          </a:p>
        </p:txBody>
      </p:sp>
      <p:sp>
        <p:nvSpPr>
          <p:cNvPr id="12" name="文本框 11">
            <a:hlinkClick r:id="rId2" action="ppaction://hlinksldjump"/>
          </p:cNvPr>
          <p:cNvSpPr txBox="1"/>
          <p:nvPr/>
        </p:nvSpPr>
        <p:spPr>
          <a:xfrm>
            <a:off x="6580093" y="1063243"/>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13" name="文本框 12">
            <a:hlinkClick r:id="rId3" action="ppaction://hlinksldjump"/>
          </p:cNvPr>
          <p:cNvSpPr txBox="1"/>
          <p:nvPr/>
        </p:nvSpPr>
        <p:spPr>
          <a:xfrm>
            <a:off x="7242973"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他的另一部英文喜剧《委曲求全》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写的则是教授钩心斗角的丑态。男主角是一位大学校长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一出场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便抱着哈巴狗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大言不惭地对下人说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我要不耍一点儿手腕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你想我能维持五分钟之久吗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这是这位代理校长的切身感受吗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人们不得而知。至少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在现实中不大看得出来。在会议上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他不慌不忙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不东拉西扯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做事方面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他一丝不苟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各个方面无疵可求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他永远一个样儿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抽烟斗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打网球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夏天穿短装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冬天换长袍。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温源宁说他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像个固定的设备毫无改变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调侃他为清华的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不倒翁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定影</a:t>
            </a:r>
            <a:r>
              <a:rPr lang="en-US" altLang="zh-CN" sz="2200" baseline="300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没有他</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清华就不是清华</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有了他</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不管清华还会再有多少变革</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也依旧是清华。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圆角矩形 13">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6"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8" name="圆角矩形 17">
            <a:hlinkClick r:id="rId7"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3230802374"/>
      </p:ext>
    </p:extLst>
  </p:cSld>
  <p:clrMapOvr>
    <a:masterClrMapping/>
  </p:clrMapOvr>
  <mc:AlternateContent xmlns:mc="http://schemas.openxmlformats.org/markup-compatibility/2006">
    <mc:Choice xmlns:p14="http://schemas.microsoft.com/office/powerpoint/2010/main" xmlns="" Requires="p14">
      <p:transition spd="slow" p14:dur="1400">
        <p:pull/>
      </p:transition>
    </mc:Choice>
    <mc:Fallback>
      <p:transition spd="slow">
        <p:pull/>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58</a:t>
            </a:fld>
            <a:r>
              <a:rPr lang="en-US" altLang="zh-CN" smtClean="0"/>
              <a:t>-</a:t>
            </a:r>
            <a:endParaRPr lang="zh-CN" altLang="en-US" dirty="0"/>
          </a:p>
        </p:txBody>
      </p:sp>
      <p:sp>
        <p:nvSpPr>
          <p:cNvPr id="12" name="文本框 11">
            <a:hlinkClick r:id="rId2" action="ppaction://hlinksldjump"/>
          </p:cNvPr>
          <p:cNvSpPr txBox="1"/>
          <p:nvPr/>
        </p:nvSpPr>
        <p:spPr>
          <a:xfrm>
            <a:off x="6580093" y="1063243"/>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13" name="文本框 12">
            <a:hlinkClick r:id="rId3" action="ppaction://hlinksldjump"/>
          </p:cNvPr>
          <p:cNvSpPr txBox="1"/>
          <p:nvPr/>
        </p:nvSpPr>
        <p:spPr>
          <a:xfrm>
            <a:off x="7242973"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与学生曹禺的悲剧不同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王文显的作品是喜剧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充满了嘲讽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令人捧腹大笑后若有所思。《委曲求全》在耶鲁大学演出时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《波士顿报》一位记者评价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柔和的、恶嘲的微笑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实在是中国人对于喜剧的一种贡献。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是那种坐在小剧场里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一边喝着咖啡和茶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一边细细品味的话剧。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中国艺术研究院话剧研究所副研究员张耀杰说。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正读研究生的张耀杰在资料室无意中发现一本二三十年代的杂志。上面布满灰尘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翻几下就会烂掉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其中介绍了王文显。不同于那个年代常有的慷慨激昂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他的剧作文字温文尔雅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很有情趣。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这种情趣充满了文人式幽默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没有火药味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温厚中带着一丝人文关怀。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张耀杰说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我们现在很少还有这种幽默。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4" name="图片 13"/>
          <p:cNvPicPr/>
          <p:nvPr/>
        </p:nvPicPr>
        <p:blipFill>
          <a:blip r:embed="rId4" cstate="print"/>
          <a:stretch>
            <a:fillRect/>
          </a:stretch>
        </p:blipFill>
        <p:spPr>
          <a:xfrm>
            <a:off x="770783" y="3140968"/>
            <a:ext cx="339287" cy="339287"/>
          </a:xfrm>
          <a:prstGeom prst="rect">
            <a:avLst/>
          </a:prstGeom>
        </p:spPr>
      </p:pic>
      <p:pic>
        <p:nvPicPr>
          <p:cNvPr id="16" name="图片 15"/>
          <p:cNvPicPr/>
          <p:nvPr/>
        </p:nvPicPr>
        <p:blipFill>
          <a:blip r:embed="rId5" cstate="print"/>
          <a:stretch>
            <a:fillRect/>
          </a:stretch>
        </p:blipFill>
        <p:spPr>
          <a:xfrm>
            <a:off x="781174" y="3943447"/>
            <a:ext cx="339287" cy="339287"/>
          </a:xfrm>
          <a:prstGeom prst="rect">
            <a:avLst/>
          </a:prstGeom>
        </p:spPr>
      </p:pic>
      <p:pic>
        <p:nvPicPr>
          <p:cNvPr id="17" name="图片 16"/>
          <p:cNvPicPr/>
          <p:nvPr/>
        </p:nvPicPr>
        <p:blipFill>
          <a:blip r:embed="rId6" cstate="print"/>
          <a:stretch>
            <a:fillRect/>
          </a:stretch>
        </p:blipFill>
        <p:spPr>
          <a:xfrm>
            <a:off x="789707" y="5527623"/>
            <a:ext cx="339287" cy="339287"/>
          </a:xfrm>
          <a:prstGeom prst="rect">
            <a:avLst/>
          </a:prstGeom>
        </p:spPr>
      </p:pic>
      <p:sp>
        <p:nvSpPr>
          <p:cNvPr id="18" name="圆角矩形 17">
            <a:hlinkClick r:id="rId7"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9" name="圆角矩形 18">
            <a:hlinkClick r:id="rId8"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0" name="圆角矩形 19">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1" name="圆角矩形 20">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971463512"/>
      </p:ext>
    </p:extLst>
  </p:cSld>
  <p:clrMapOvr>
    <a:masterClrMapping/>
  </p:clrMapOvr>
  <mc:AlternateContent xmlns:mc="http://schemas.openxmlformats.org/markup-compatibility/2006">
    <mc:Choice xmlns:p14="http://schemas.microsoft.com/office/powerpoint/2010/main" xmlns="" Requires="p14">
      <p:transition spd="slow" p14:dur="1400">
        <p:cover dir="d"/>
      </p:transition>
    </mc:Choice>
    <mc:Fallback>
      <p:transition spd="slow">
        <p:cover dir="d"/>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59</a:t>
            </a:fld>
            <a:r>
              <a:rPr lang="en-US" altLang="zh-CN" smtClean="0"/>
              <a:t>-</a:t>
            </a:r>
            <a:endParaRPr lang="zh-CN" altLang="en-US" dirty="0"/>
          </a:p>
        </p:txBody>
      </p:sp>
      <p:sp>
        <p:nvSpPr>
          <p:cNvPr id="12" name="文本框 11">
            <a:hlinkClick r:id="rId2" action="ppaction://hlinksldjump"/>
          </p:cNvPr>
          <p:cNvSpPr txBox="1"/>
          <p:nvPr/>
        </p:nvSpPr>
        <p:spPr>
          <a:xfrm>
            <a:off x="6580093" y="1063243"/>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13" name="文本框 12">
            <a:hlinkClick r:id="rId3" action="ppaction://hlinksldjump"/>
          </p:cNvPr>
          <p:cNvSpPr txBox="1"/>
          <p:nvPr/>
        </p:nvSpPr>
        <p:spPr>
          <a:xfrm>
            <a:off x="7242973"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3" name="矩形 2"/>
          <p:cNvSpPr>
            <a:spLocks noChangeAspect="1"/>
          </p:cNvSpPr>
          <p:nvPr/>
        </p:nvSpPr>
        <p:spPr>
          <a:xfrm>
            <a:off x="508000" y="1355735"/>
            <a:ext cx="8128000" cy="5478423"/>
          </a:xfrm>
          <a:prstGeom prst="rect">
            <a:avLst/>
          </a:prstGeom>
        </p:spPr>
        <p:txBody>
          <a:bodyPr>
            <a:spAutoFit/>
          </a:bodyPr>
          <a:lstStyle/>
          <a:p>
            <a:pPr indent="5334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只是这种情趣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缺乏战斗性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这些文字也在以往的戏剧史研究中被忽略。出版于</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年代、被称为中国戏剧史权威著作的《中国现代戏剧史稿》一书</a:t>
            </a:r>
            <a:r>
              <a:rPr lang="en-US" altLang="zh-CN" sz="2200" dirty="0">
                <a:solidFill>
                  <a:srgbClr val="000000"/>
                </a:solidFill>
                <a:latin typeface="Times New Roman" panose="02020603050405020304" pitchFamily="18" charset="0"/>
                <a:cs typeface="Times New Roman" panose="02020603050405020304" pitchFamily="18" charset="0"/>
              </a:rPr>
              <a:t>,732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页里对他的介绍只有薄薄</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剧中所表现的民主主义和爱国主义精神以及基于这种精神对当时中国黑暗现实的批判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是在历史上起了进步作用的。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书中写道。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5334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清华大学图书馆东北角不远处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曾是王文显居住的北院住宅区。梁启超、朱自清等学者也一度在这里居住。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5334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这里则是一大片草坪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稀稀拉拉种着柳树和杨树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有学生在看书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也有老人推着童车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早已不复是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点点翠竹千般绿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几条小路尽文人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的景象了。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摘编自《过去的那些人》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王文显</a:t>
            </a:r>
            <a:r>
              <a:rPr lang="en-US" altLang="zh-CN" sz="2200" dirty="0">
                <a:solidFill>
                  <a:srgbClr val="000000"/>
                </a:solidFill>
                <a:latin typeface="Times New Roman" panose="02020603050405020304" pitchFamily="18" charset="0"/>
                <a:cs typeface="Times New Roman" panose="02020603050405020304" pitchFamily="18" charset="0"/>
              </a:rPr>
              <a:t>(1886—1968):</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中国现代戏剧的重要先驱之一。</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定影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把经过显影的感光材料放入配好的药液里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溶去全部卤化银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只留下银质的影像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并把影像固定下来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不再变化。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8" name="图片 17"/>
          <p:cNvPicPr/>
          <p:nvPr/>
        </p:nvPicPr>
        <p:blipFill>
          <a:blip r:embed="rId4" cstate="print"/>
          <a:stretch>
            <a:fillRect/>
          </a:stretch>
        </p:blipFill>
        <p:spPr>
          <a:xfrm>
            <a:off x="770783" y="1389404"/>
            <a:ext cx="339287" cy="339287"/>
          </a:xfrm>
          <a:prstGeom prst="rect">
            <a:avLst/>
          </a:prstGeom>
        </p:spPr>
      </p:pic>
      <p:pic>
        <p:nvPicPr>
          <p:cNvPr id="19" name="图片 18"/>
          <p:cNvPicPr/>
          <p:nvPr/>
        </p:nvPicPr>
        <p:blipFill>
          <a:blip r:embed="rId5" cstate="print"/>
          <a:stretch>
            <a:fillRect/>
          </a:stretch>
        </p:blipFill>
        <p:spPr>
          <a:xfrm>
            <a:off x="765637" y="3335148"/>
            <a:ext cx="339287" cy="339287"/>
          </a:xfrm>
          <a:prstGeom prst="rect">
            <a:avLst/>
          </a:prstGeom>
        </p:spPr>
      </p:pic>
      <p:pic>
        <p:nvPicPr>
          <p:cNvPr id="20" name="图片 19"/>
          <p:cNvPicPr/>
          <p:nvPr/>
        </p:nvPicPr>
        <p:blipFill>
          <a:blip r:embed="rId6" cstate="print"/>
          <a:stretch>
            <a:fillRect/>
          </a:stretch>
        </p:blipFill>
        <p:spPr>
          <a:xfrm>
            <a:off x="765637" y="4077072"/>
            <a:ext cx="339287" cy="339287"/>
          </a:xfrm>
          <a:prstGeom prst="rect">
            <a:avLst/>
          </a:prstGeom>
        </p:spPr>
      </p:pic>
      <p:sp>
        <p:nvSpPr>
          <p:cNvPr id="21" name="圆角矩形 20">
            <a:hlinkClick r:id="rId7"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2" name="圆角矩形 21">
            <a:hlinkClick r:id="rId8"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3" name="圆角矩形 22">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4" name="圆角矩形 23">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3515746850"/>
      </p:ext>
    </p:extLst>
  </p:cSld>
  <p:clrMapOvr>
    <a:masterClrMapping/>
  </p:clrMapOvr>
  <mc:AlternateContent xmlns:mc="http://schemas.openxmlformats.org/markup-compatibility/2006">
    <mc:Choice xmlns:p14="http://schemas.microsoft.com/office/powerpoint/2010/main" xmlns="" Requires="p14">
      <p:transition spd="slow" p14:dur="1400">
        <p:wipe/>
      </p:transition>
    </mc:Choice>
    <mc:Fallback>
      <p:transition spd="slow">
        <p:wip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2" name="矩形 1"/>
          <p:cNvSpPr>
            <a:spLocks noChangeAspect="1"/>
          </p:cNvSpPr>
          <p:nvPr/>
        </p:nvSpPr>
        <p:spPr>
          <a:xfrm>
            <a:off x="508000" y="1441956"/>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刻画传主的方法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人物传记以记叙传主的活动、经历、事迹为主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重在刻画传主的性格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并通过这种性格的刻画来反映生活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表达一个深刻的主题。一般可以有以下几种方法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通过传主的肖像写人。传主的肖像主要指传主的外貌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包括容貌、服饰、姿态和神情等。肖像描写可以写静态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也可以写动态。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通过传主的语言写人。传主的语言要充分个性化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能表现传主的出身、教养、经历和性格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让人读了如闻其声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如见其人。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通过传主的行动写人。传主的行动要符合生活的本质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符合传主性格发展的逻辑。可以选择具体的、富有特征的行动来展示传主的性格和心理活动。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7094182"/>
      </p:ext>
    </p:extLst>
  </p:cSld>
  <p:clrMapOvr>
    <a:masterClrMapping/>
  </p:clrMapOvr>
  <mc:AlternateContent xmlns:mc="http://schemas.openxmlformats.org/markup-compatibility/2006">
    <mc:Choice xmlns:p14="http://schemas.microsoft.com/office/powerpoint/2010/main" xmlns="" Requires="p14">
      <p:transition spd="slow" p14:dur="800">
        <p:cover dir="ld"/>
      </p:transition>
    </mc:Choice>
    <mc:Fallback>
      <p:transition spd="slow">
        <p:cover dir="ld"/>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60</a:t>
            </a:fld>
            <a:r>
              <a:rPr lang="en-US" altLang="zh-CN" smtClean="0"/>
              <a:t>-</a:t>
            </a:r>
            <a:endParaRPr lang="zh-CN" altLang="en-US" dirty="0"/>
          </a:p>
        </p:txBody>
      </p:sp>
      <p:sp>
        <p:nvSpPr>
          <p:cNvPr id="12" name="文本框 11">
            <a:hlinkClick r:id="rId2" action="ppaction://hlinksldjump"/>
          </p:cNvPr>
          <p:cNvSpPr txBox="1"/>
          <p:nvPr/>
        </p:nvSpPr>
        <p:spPr>
          <a:xfrm>
            <a:off x="6580093" y="1063243"/>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13" name="文本框 12">
            <a:hlinkClick r:id="rId3" action="ppaction://hlinksldjump"/>
          </p:cNvPr>
          <p:cNvSpPr txBox="1"/>
          <p:nvPr/>
        </p:nvSpPr>
        <p:spPr>
          <a:xfrm>
            <a:off x="7242973"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4" name="矩形 3"/>
          <p:cNvSpPr>
            <a:spLocks noChangeAspect="1"/>
          </p:cNvSpPr>
          <p:nvPr/>
        </p:nvSpPr>
        <p:spPr>
          <a:xfrm>
            <a:off x="508000" y="1700808"/>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文章已有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《梦里京华》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为何还要例举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《委曲求全》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6" name="圆角矩形 15">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7" name="圆角矩形 16">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2" name="圆角矩形 21">
            <a:hlinkClick r:id="rId7"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564904"/>
            <a:ext cx="8128000" cy="170046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增强说服力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进一步突出王文显剧作别有一番幽默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肯定他喜剧创作的能力和影响。</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引出下文对王文显任代理校长时行事风格的叙写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形成对比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以突出王文显治校的持重务实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一丝不苟。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意思对即可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4270744"/>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分析例举《委曲求全》的原因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就要从选材对内容、结构和表现手法的作用这几个方面作答。从内容上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要分析例子对表达作者观点所起的作用。从结构和表现手法上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要先分析例子引出下文形成对比的作用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然后分析对比的效果。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1416513"/>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61</a:t>
            </a:fld>
            <a:r>
              <a:rPr lang="en-US" altLang="zh-CN" smtClean="0"/>
              <a:t>-</a:t>
            </a:r>
            <a:endParaRPr lang="zh-CN" altLang="en-US" dirty="0"/>
          </a:p>
        </p:txBody>
      </p:sp>
      <p:sp>
        <p:nvSpPr>
          <p:cNvPr id="12" name="文本框 11">
            <a:hlinkClick r:id="rId2" action="ppaction://hlinksldjump"/>
          </p:cNvPr>
          <p:cNvSpPr txBox="1"/>
          <p:nvPr/>
        </p:nvSpPr>
        <p:spPr>
          <a:xfrm>
            <a:off x="6580093" y="1063243"/>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13" name="文本框 12">
            <a:hlinkClick r:id="rId3" action="ppaction://hlinksldjump"/>
          </p:cNvPr>
          <p:cNvSpPr txBox="1"/>
          <p:nvPr/>
        </p:nvSpPr>
        <p:spPr>
          <a:xfrm>
            <a:off x="7242973"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分析传记选材要注意三个角度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从凸显人物的角度分析选材。传记的材料是为传主服务的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有关传主的材料要体现传主的品格和性情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要真实和典型。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从表现主题的角度分析选材。作者为传主作传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有其创作意图和要表现的主旨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一个人物一生的事迹很多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作者之所以选这些材料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与要表现的主题密切相关。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从表现手法的角度分析选材。传记不是流水账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需要讲求一定的表现手法和表达技巧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因此作者常常采用对比、映衬、点面结合、详略结合的手法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这些手法在选材上都有体现。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圆角矩形 13">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6"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8" name="圆角矩形 17">
            <a:hlinkClick r:id="rId7"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3988821740"/>
      </p:ext>
    </p:extLst>
  </p:cSld>
  <p:clrMapOvr>
    <a:masterClrMapping/>
  </p:clrMapOvr>
  <mc:AlternateContent xmlns:mc="http://schemas.openxmlformats.org/markup-compatibility/2006">
    <mc:Choice xmlns:p14="http://schemas.microsoft.com/office/powerpoint/2010/main" xmlns="" Requires="p14">
      <p:transition spd="slow" p14:dur="1400">
        <p:cover dir="lu"/>
      </p:transition>
    </mc:Choice>
    <mc:Fallback>
      <p:transition spd="slow">
        <p:cover dir="lu"/>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62</a:t>
            </a:fld>
            <a:r>
              <a:rPr lang="en-US" altLang="zh-CN" smtClean="0"/>
              <a:t>-</a:t>
            </a:r>
            <a:endParaRPr lang="zh-CN" altLang="en-US" dirty="0"/>
          </a:p>
        </p:txBody>
      </p:sp>
      <p:sp>
        <p:nvSpPr>
          <p:cNvPr id="20" name="文本框 19">
            <a:hlinkClick r:id="rId2" action="ppaction://hlinksldjump"/>
          </p:cNvPr>
          <p:cNvSpPr txBox="1"/>
          <p:nvPr/>
        </p:nvSpPr>
        <p:spPr>
          <a:xfrm>
            <a:off x="6580093"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1" name="文本框 20">
            <a:hlinkClick r:id="rId3" action="ppaction://hlinksldjump"/>
          </p:cNvPr>
          <p:cNvSpPr txBox="1"/>
          <p:nvPr/>
        </p:nvSpPr>
        <p:spPr>
          <a:xfrm>
            <a:off x="7242973"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4" name="矩形 3"/>
          <p:cNvSpPr>
            <a:spLocks noChangeAspect="1"/>
          </p:cNvSpPr>
          <p:nvPr/>
        </p:nvSpPr>
        <p:spPr>
          <a:xfrm>
            <a:off x="508000" y="1807370"/>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传记安排材料的艺术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辽宁育才中学高三二摸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梅汝</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孤寂的大法袍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有天晚上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北京顶银胡同停电。梅汝璈枯坐在家中吱吱作响的藤椅上。黑暗中他轻轻地哼起了清华学校早年的校歌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西山苍苍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东海茫茫。吾校庄严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岿立中央。东西文化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荟萃一堂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这一幕发生在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年代初。今天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梅汝璈的儿子梅小璈回忆自己的父亲时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一下就想到了这一幕。他对记者谈起父亲的晚年时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有些唏嘘。他用了这样一个形容词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2" name="圆角矩形 21">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3" name="圆角矩形 22">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4" name="圆角矩形 23">
            <a:hlinkClick r:id="rId6"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5" name="圆角矩形 24">
            <a:hlinkClick r:id="rId7"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178695929"/>
      </p:ext>
    </p:extLst>
  </p:cSld>
  <p:clrMapOvr>
    <a:masterClrMapping/>
  </p:clrMapOvr>
  <mc:AlternateContent xmlns:mc="http://schemas.openxmlformats.org/markup-compatibility/2006">
    <mc:Choice xmlns:p14="http://schemas.microsoft.com/office/powerpoint/2010/main" xmlns="" Requires="p14">
      <p:transition spd="slow" p14:dur="1400">
        <p:fade thruBlk="1"/>
      </p:transition>
    </mc:Choice>
    <mc:Fallback>
      <p:transition spd="slow">
        <p:fade thruBlk="1"/>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63</a:t>
            </a:fld>
            <a:r>
              <a:rPr lang="en-US" altLang="zh-CN" smtClean="0"/>
              <a:t>-</a:t>
            </a:r>
            <a:endParaRPr lang="zh-CN" altLang="en-US" dirty="0"/>
          </a:p>
        </p:txBody>
      </p:sp>
      <p:sp>
        <p:nvSpPr>
          <p:cNvPr id="20" name="文本框 19">
            <a:hlinkClick r:id="rId2" action="ppaction://hlinksldjump"/>
          </p:cNvPr>
          <p:cNvSpPr txBox="1"/>
          <p:nvPr/>
        </p:nvSpPr>
        <p:spPr>
          <a:xfrm>
            <a:off x="6580093"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1" name="文本框 20">
            <a:hlinkClick r:id="rId3" action="ppaction://hlinksldjump"/>
          </p:cNvPr>
          <p:cNvSpPr txBox="1"/>
          <p:nvPr/>
        </p:nvSpPr>
        <p:spPr>
          <a:xfrm>
            <a:off x="7242973"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3" name="矩形 2"/>
          <p:cNvSpPr>
            <a:spLocks noChangeAspect="1"/>
          </p:cNvSpPr>
          <p:nvPr/>
        </p:nvSpPr>
        <p:spPr>
          <a:xfrm>
            <a:off x="508000" y="1879378"/>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梅小璈说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父亲尚不足花甲之年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可他心知肚明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属于他的那个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东西文化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荟萃一堂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的时代已经逝去了。新中国在学科建制上完全照搬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老大哥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全国只有为数不多的几所大学保留了法律系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且讲授的内容都是苏联的社会主义法学。这让毕业于清华学校、留学于美国斯坦福大学、在芝加哥大学获法学博士学位的梅汝璈常常感到无所适从。他努力按照党对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旧知识分子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改造的要求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虔诚地学习俄语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试图不被形势甩下。据梅小璈说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现在他家还能找到父亲当年抄写俄文单词的小本。在苏联法学教材上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还有父亲留下的铅笔批注。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圆角矩形 11">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3" name="圆角矩形 12">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5" name="圆角矩形 14">
            <a:hlinkClick r:id="rId7"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665305685"/>
      </p:ext>
    </p:extLst>
  </p:cSld>
  <p:clrMapOvr>
    <a:masterClrMapping/>
  </p:clrMapOvr>
  <mc:AlternateContent xmlns:mc="http://schemas.openxmlformats.org/markup-compatibility/2006">
    <mc:Choice xmlns:p14="http://schemas.microsoft.com/office/powerpoint/2010/main" xmlns="" Requires="p14">
      <p:transition spd="slow" p14:dur="1400">
        <p:blinds dir="vert"/>
      </p:transition>
    </mc:Choice>
    <mc:Fallback>
      <p:transition spd="slow">
        <p:blinds dir="vert"/>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64</a:t>
            </a:fld>
            <a:r>
              <a:rPr lang="en-US" altLang="zh-CN" smtClean="0"/>
              <a:t>-</a:t>
            </a:r>
            <a:endParaRPr lang="zh-CN" altLang="en-US" dirty="0"/>
          </a:p>
        </p:txBody>
      </p:sp>
      <p:sp>
        <p:nvSpPr>
          <p:cNvPr id="20" name="文本框 19">
            <a:hlinkClick r:id="rId2" action="ppaction://hlinksldjump"/>
          </p:cNvPr>
          <p:cNvSpPr txBox="1"/>
          <p:nvPr/>
        </p:nvSpPr>
        <p:spPr>
          <a:xfrm>
            <a:off x="6580093"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1" name="文本框 20">
            <a:hlinkClick r:id="rId3" action="ppaction://hlinksldjump"/>
          </p:cNvPr>
          <p:cNvSpPr txBox="1"/>
          <p:nvPr/>
        </p:nvSpPr>
        <p:spPr>
          <a:xfrm>
            <a:off x="7242973"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4" name="矩形 3"/>
          <p:cNvSpPr>
            <a:spLocks noChangeAspect="1"/>
          </p:cNvSpPr>
          <p:nvPr/>
        </p:nvSpPr>
        <p:spPr>
          <a:xfrm>
            <a:off x="508000" y="1879378"/>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作为一个留美法学博士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梅汝璈曾执着坚持的那些法学信念渐渐失去了依托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三权分立、司法独立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这是法哲学奠基人孟德斯鸠奠定的理论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又在杰斐逊等人的实践中加以完善的。显然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这一切已不合时宜。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梅汝璈在一份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检查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我实际上只是一本破烂过时的小字典而已。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他个人的小环境还是不错的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起码在物质上。如果以季羡林的《牛棚杂忆》为参照系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他并没有受太大的罪。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梅小璈在解释父亲晚年的孤寂心境时如是说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但他的学科没有了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他的学术没有了。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圆角矩形 11">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3" name="圆角矩形 12">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5" name="圆角矩形 14">
            <a:hlinkClick r:id="rId7"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3848672948"/>
      </p:ext>
    </p:extLst>
  </p:cSld>
  <p:clrMapOvr>
    <a:masterClrMapping/>
  </p:clrMapOvr>
  <mc:AlternateContent xmlns:mc="http://schemas.openxmlformats.org/markup-compatibility/2006">
    <mc:Choice xmlns:p14="http://schemas.microsoft.com/office/powerpoint/2010/main" xmlns="" Requires="p14">
      <p:transition spd="slow" p14:dur="1400">
        <p:checker/>
      </p:transition>
    </mc:Choice>
    <mc:Fallback>
      <p:transition spd="slow">
        <p:checker/>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65</a:t>
            </a:fld>
            <a:r>
              <a:rPr lang="en-US" altLang="zh-CN" smtClean="0"/>
              <a:t>-</a:t>
            </a:r>
            <a:endParaRPr lang="zh-CN" altLang="en-US" dirty="0"/>
          </a:p>
        </p:txBody>
      </p:sp>
      <p:sp>
        <p:nvSpPr>
          <p:cNvPr id="20" name="文本框 19">
            <a:hlinkClick r:id="rId2" action="ppaction://hlinksldjump"/>
          </p:cNvPr>
          <p:cNvSpPr txBox="1"/>
          <p:nvPr/>
        </p:nvSpPr>
        <p:spPr>
          <a:xfrm>
            <a:off x="6580093"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1" name="文本框 20">
            <a:hlinkClick r:id="rId3" action="ppaction://hlinksldjump"/>
          </p:cNvPr>
          <p:cNvSpPr txBox="1"/>
          <p:nvPr/>
        </p:nvSpPr>
        <p:spPr>
          <a:xfrm>
            <a:off x="7242973"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3" name="矩形 2"/>
          <p:cNvSpPr>
            <a:spLocks noChangeAspect="1"/>
          </p:cNvSpPr>
          <p:nvPr/>
        </p:nvSpPr>
        <p:spPr>
          <a:xfrm>
            <a:off x="508000" y="1390341"/>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在那个年代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梅汝璈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三字变成一个空洞的符号。充盈其间的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不是这个人的赤子情怀和渊博学识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而是一个随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沉浮的抽象指称。有研究者曾这样评价这位外交部前顾问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梅汝璈名字出现的频率和受关注的程度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基本上是中日关系的晴雨表。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世纪整个</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年代和</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一旦中日关系出现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他就会被邀请出面撰写文章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而中日关系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良好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他的名字则不愿被各方的人们提及。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但梅汝璈注定名垂青史。这位晚年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的大法官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曾书写过现代中国史上浓墨重彩的一笔。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1946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受命担任远东国际军事法庭法官的梅汝璈博士离开上海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远赴东京。当日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《中央日报》等中国最权威的媒体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同时在显著版面刊出标题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《清算血债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远东国际军事法庭审判官梅汝璈今飞东京》。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圆角矩形 11">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3" name="圆角矩形 12">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5" name="圆角矩形 14">
            <a:hlinkClick r:id="rId7"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1193486874"/>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66</a:t>
            </a:fld>
            <a:r>
              <a:rPr lang="en-US" altLang="zh-CN" smtClean="0"/>
              <a:t>-</a:t>
            </a:r>
            <a:endParaRPr lang="zh-CN" altLang="en-US" dirty="0"/>
          </a:p>
        </p:txBody>
      </p:sp>
      <p:sp>
        <p:nvSpPr>
          <p:cNvPr id="20" name="文本框 19">
            <a:hlinkClick r:id="rId2" action="ppaction://hlinksldjump"/>
          </p:cNvPr>
          <p:cNvSpPr txBox="1"/>
          <p:nvPr/>
        </p:nvSpPr>
        <p:spPr>
          <a:xfrm>
            <a:off x="6580093"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1" name="文本框 20">
            <a:hlinkClick r:id="rId3" action="ppaction://hlinksldjump"/>
          </p:cNvPr>
          <p:cNvSpPr txBox="1"/>
          <p:nvPr/>
        </p:nvSpPr>
        <p:spPr>
          <a:xfrm>
            <a:off x="7242973"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4" name="矩形 3"/>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东京帝国饭店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盟军最高统帅部中国联络官为梅法官举办接风宴会。宴会上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时任国民政府教育次长兼国立中央大学校长的顾毓琇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将一柄装饰华贵的宝剑赠予梅汝璈。梅汝璈深深鞠躬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双手过顶接剑。他说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红粉送佳人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宝剑赠壮士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。可惜我非壮士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受之有愧。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顾毓琇说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你代表四万万五千万中国人民和千百万死难同胞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到这侵略国的首都来惩罚元凶祸首。天下之壮烈事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以此为最。君不为壮士谁为壮士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梅汝璈拔剑出鞘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动情地表示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戏文中常有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尚方宝剑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先斩后奏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。如今系法治时代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必须先审后斩。否则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我真要先斩他几个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方雪我心头之恨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对这些战犯必予严惩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不能稍慰千百万冤死的同胞。我既受国人之托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定将勉力依法行事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断不使战争元凶逃脱法网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圆角矩形 11">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3" name="圆角矩形 12">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5" name="圆角矩形 14">
            <a:hlinkClick r:id="rId7"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3504806341"/>
      </p:ext>
    </p:extLst>
  </p:cSld>
  <p:clrMapOvr>
    <a:masterClrMapping/>
  </p:clrMapOvr>
  <mc:AlternateContent xmlns:mc="http://schemas.openxmlformats.org/markup-compatibility/2006">
    <mc:Choice xmlns:p14="http://schemas.microsoft.com/office/powerpoint/2010/main" xmlns="" Requires="p14">
      <p:transition spd="slow" p14:dur="1400">
        <p:pull dir="lu"/>
      </p:transition>
    </mc:Choice>
    <mc:Fallback>
      <p:transition spd="slow">
        <p:pull dir="lu"/>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67</a:t>
            </a:fld>
            <a:r>
              <a:rPr lang="en-US" altLang="zh-CN" smtClean="0"/>
              <a:t>-</a:t>
            </a:r>
            <a:endParaRPr lang="zh-CN" altLang="en-US" dirty="0"/>
          </a:p>
        </p:txBody>
      </p:sp>
      <p:sp>
        <p:nvSpPr>
          <p:cNvPr id="20" name="文本框 19">
            <a:hlinkClick r:id="rId2" action="ppaction://hlinksldjump"/>
          </p:cNvPr>
          <p:cNvSpPr txBox="1"/>
          <p:nvPr/>
        </p:nvSpPr>
        <p:spPr>
          <a:xfrm>
            <a:off x="6580093"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1" name="文本框 20">
            <a:hlinkClick r:id="rId3" action="ppaction://hlinksldjump"/>
          </p:cNvPr>
          <p:cNvSpPr txBox="1"/>
          <p:nvPr/>
        </p:nvSpPr>
        <p:spPr>
          <a:xfrm>
            <a:off x="7242973"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3" name="矩形 2"/>
          <p:cNvSpPr>
            <a:spLocks noChangeAspect="1"/>
          </p:cNvSpPr>
          <p:nvPr/>
        </p:nvSpPr>
        <p:spPr>
          <a:xfrm>
            <a:off x="508000" y="1380679"/>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实现了自己的诺言。在这场历时达两年半之久、人类司法史上所罕见的大规模审判中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受审的</a:t>
            </a:r>
            <a:r>
              <a:rPr lang="en-US" altLang="zh-CN" sz="2200" dirty="0">
                <a:solidFill>
                  <a:srgbClr val="000000"/>
                </a:solidFill>
                <a:latin typeface="Times New Roman" panose="02020603050405020304" pitchFamily="18" charset="0"/>
                <a:cs typeface="Times New Roman" panose="02020603050405020304" pitchFamily="18" charset="0"/>
              </a:rPr>
              <a:t>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名日本甲级战犯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除两名病死狱中</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名因精神病终止审判外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东条英机、广田弘毅、松井石根、土肥原贤二、板垣征四郎、武藤章、木村兵太郎等</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人被判处绞刑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梅津美治郎等</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人被判处无期徒刑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判处有期徒刑者</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由梅汝璈亲属捐赠的东京审判判决书底稿和梅汝璈当时身穿的法袍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已被收藏于国家博物馆。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这位慷慨激昂于远东国际军事法庭的大法官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曾经的一席话至今在我们耳边徘徊不去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我不是复仇主义者。我无意于把日本帝国主义者欠下我们的血债写在日本人民账上。但是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忘记过去的苦难可能招致未来的灾祸。</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首段介绍梅小璈对父亲的回忆和评价的作用是什么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圆角矩形 11">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3" name="圆角矩形 12">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5" name="圆角矩形 14">
            <a:hlinkClick r:id="rId7"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1142493966"/>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68</a:t>
            </a:fld>
            <a:r>
              <a:rPr lang="en-US" altLang="zh-CN" smtClean="0"/>
              <a:t>-</a:t>
            </a:r>
            <a:endParaRPr lang="zh-CN" altLang="en-US" dirty="0"/>
          </a:p>
        </p:txBody>
      </p:sp>
      <p:sp>
        <p:nvSpPr>
          <p:cNvPr id="20" name="文本框 19">
            <a:hlinkClick r:id="rId2" action="ppaction://hlinksldjump"/>
          </p:cNvPr>
          <p:cNvSpPr txBox="1"/>
          <p:nvPr/>
        </p:nvSpPr>
        <p:spPr>
          <a:xfrm>
            <a:off x="6580093"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1" name="文本框 20">
            <a:hlinkClick r:id="rId3" action="ppaction://hlinksldjump"/>
          </p:cNvPr>
          <p:cNvSpPr txBox="1"/>
          <p:nvPr/>
        </p:nvSpPr>
        <p:spPr>
          <a:xfrm>
            <a:off x="7242973"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4" name="矩形 3"/>
          <p:cNvSpPr>
            <a:spLocks noChangeAspect="1"/>
          </p:cNvSpPr>
          <p:nvPr/>
        </p:nvSpPr>
        <p:spPr>
          <a:xfrm>
            <a:off x="508000" y="1978449"/>
            <a:ext cx="8128000" cy="170046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这段回忆表现了梅汝</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璈</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对自己年轻岁月的追忆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对自己坚持法理信念的追思。</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通过梅小</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璈</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的回忆和评价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引出了梅汝</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璈</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所处的孤寂处境。</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儿子的回忆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使传主的事迹更加真实可信。描写具体鲜活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吸引读者的阅读兴趣。</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圆角矩形 11">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3" name="圆角矩形 12">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5" name="圆角矩形 14">
            <a:hlinkClick r:id="rId7"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3633063"/>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此题考查传记安排材料的艺术。在这段文字中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有传主晚年的追忆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有传主儿子对父亲的回忆。写传主的追忆是倒叙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可以从倒叙设置悬念、调动读者的阅读兴趣角度思考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而传主儿子对父亲的回忆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更增加了传记的真实性。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89556909"/>
      </p:ext>
    </p:extLst>
  </p:cSld>
  <p:clrMapOvr>
    <a:masterClrMapping/>
  </p:clrMapOvr>
  <mc:AlternateContent xmlns:mc="http://schemas.openxmlformats.org/markup-compatibility/2006">
    <mc:Choice xmlns:p14="http://schemas.microsoft.com/office/powerpoint/2010/main" xmlns="" Requires="p14">
      <p:transition spd="slow" p14:dur="14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69</a:t>
            </a:fld>
            <a:r>
              <a:rPr lang="en-US" altLang="zh-CN" smtClean="0"/>
              <a:t>-</a:t>
            </a:r>
            <a:endParaRPr lang="zh-CN" altLang="en-US" dirty="0"/>
          </a:p>
        </p:txBody>
      </p:sp>
      <p:sp>
        <p:nvSpPr>
          <p:cNvPr id="20" name="文本框 19">
            <a:hlinkClick r:id="rId2" action="ppaction://hlinksldjump"/>
          </p:cNvPr>
          <p:cNvSpPr txBox="1"/>
          <p:nvPr/>
        </p:nvSpPr>
        <p:spPr>
          <a:xfrm>
            <a:off x="6580093"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1" name="文本框 20">
            <a:hlinkClick r:id="rId3" action="ppaction://hlinksldjump"/>
          </p:cNvPr>
          <p:cNvSpPr txBox="1"/>
          <p:nvPr/>
        </p:nvSpPr>
        <p:spPr>
          <a:xfrm>
            <a:off x="7242973"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分析传记安排材料的艺术要注意两个角度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从顺序上思考安排材料的特点。传记是传主的生活记录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从内容上要注意时间顺序、地点顺序安排材料的条理性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从结构上要注意倒叙、插叙的波澜性。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从手法上思考安排材料的特点。作者为了生动形象、准确鲜明地表现传主形象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往往在安排材料上采用悬念法、欲扬先抑法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从而给读者带来阅读的享受。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圆角矩形 11">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3" name="圆角矩形 12">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5" name="圆角矩形 14">
            <a:hlinkClick r:id="rId7"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3709936000"/>
      </p:ext>
    </p:extLst>
  </p:cSld>
  <p:clrMapOvr>
    <a:masterClrMapping/>
  </p:clrMapOvr>
  <mc:AlternateContent xmlns:mc="http://schemas.openxmlformats.org/markup-compatibility/2006">
    <mc:Choice xmlns:p14="http://schemas.microsoft.com/office/powerpoint/2010/main" xmlns="" Requires="p14">
      <p:transition spd="slow" p14:dur="1400">
        <p:dissolve/>
      </p:transition>
    </mc:Choice>
    <mc:Fallback>
      <p:transition spd="slow">
        <p:dissolv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通过传主的心理写人。传主的内心世界是很丰富的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心理描写就是要充分揭示出传主内心的喜、怒、哀、惧、爱、恶、欲等。常见的心理描写方式有内心独白、回忆联想等。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通过传主的活动环境写人。人总是生活在一定的社会环境中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传主个性的形成与他所处的环境有关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写好环境对表现传主的性格极为有用。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通过细节描写、侧面描写的方法写人。根据传主性格发展的逻辑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捕捉、挑选最具有特征的细节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进行准确、真实的描写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能够使传主的性格更加鲜明。侧面描写是指通过描写其他人物来衬托传主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又叫间接描写。侧面描写常常与正面描写结合运用。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42965713"/>
      </p:ext>
    </p:extLst>
  </p:cSld>
  <p:clrMapOvr>
    <a:masterClrMapping/>
  </p:clrMapOvr>
  <mc:AlternateContent xmlns:mc="http://schemas.openxmlformats.org/markup-compatibility/2006">
    <mc:Choice xmlns:p14="http://schemas.microsoft.com/office/powerpoint/2010/main" xmlns="" Requires="p14">
      <p:transition spd="slow" p14:dur="800">
        <p:cover/>
      </p:transition>
    </mc:Choice>
    <mc:Fallback>
      <p:transition spd="slow">
        <p:cover/>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70</a:t>
            </a:fld>
            <a:r>
              <a:rPr lang="en-US" altLang="zh-CN" smtClean="0"/>
              <a:t>-</a:t>
            </a:r>
            <a:endParaRPr lang="zh-CN" altLang="en-US" dirty="0"/>
          </a:p>
        </p:txBody>
      </p:sp>
      <p:sp>
        <p:nvSpPr>
          <p:cNvPr id="20" name="文本框 19">
            <a:hlinkClick r:id="rId2" action="ppaction://hlinksldjump"/>
          </p:cNvPr>
          <p:cNvSpPr txBox="1"/>
          <p:nvPr/>
        </p:nvSpPr>
        <p:spPr>
          <a:xfrm>
            <a:off x="6580093"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1" name="文本框 20">
            <a:hlinkClick r:id="rId3" action="ppaction://hlinksldjump"/>
          </p:cNvPr>
          <p:cNvSpPr txBox="1"/>
          <p:nvPr/>
        </p:nvSpPr>
        <p:spPr>
          <a:xfrm>
            <a:off x="7242973"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通读文本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把握选材用材特点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要明确作者选用了哪些材料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哪些详写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哪些略写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按照怎样的顺序安排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安排在文章中的哪些部分。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多角度分析作用。分析传记的选材用材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要考虑传记的真实性、典型性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写法的灵活性和生动性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还要注意作者采用的表现手法和结构技巧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以及对读者影响方面的原因。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圆角矩形 11">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3" name="圆角矩形 12">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5" name="圆角矩形 14">
            <a:hlinkClick r:id="rId7"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1326212591"/>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71</a:t>
            </a:fld>
            <a:r>
              <a:rPr lang="en-US" altLang="zh-CN" smtClean="0"/>
              <a:t>-</a:t>
            </a:r>
            <a:endParaRPr lang="zh-CN" altLang="en-US" dirty="0"/>
          </a:p>
        </p:txBody>
      </p:sp>
      <p:sp>
        <p:nvSpPr>
          <p:cNvPr id="10" name="文本框 9">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1" name="文本框 10">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0" name="文本框 19">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1" name="圆角矩形 20">
            <a:hlinkClick r:id="rId5"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文本框 11">
            <a:hlinkClick r:id="rId6"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3" name="矩形 2"/>
          <p:cNvSpPr>
            <a:spLocks noChangeAspect="1"/>
          </p:cNvSpPr>
          <p:nvPr/>
        </p:nvSpPr>
        <p:spPr>
          <a:xfrm>
            <a:off x="508000" y="1585972"/>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二、传记的表现手法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传记的表现手法与小说、散文的基本类似。主要有叙述的人称、描写的手法和表达上的技巧。在传记中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比较典型的手法主要有细节描写、对比映衬和引用等。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文章主要反映某某人的精神品格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为什么还要写其他人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传记中细节描写十分细腻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这样写有什么作用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在传记中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作者有大量的议论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这些议论有什么作用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传记中引用传主的日记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或他人的言论和资料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请结合相关内容分析。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文本框 13">
            <a:hlinkClick r:id="rId7"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15" name="圆角矩形 14">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6" name="圆角矩形 15">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7" name="圆角矩形 16">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3919841693"/>
      </p:ext>
    </p:extLst>
  </p:cSld>
  <p:clrMapOvr>
    <a:masterClrMapping/>
  </p:clrMapOvr>
  <mc:AlternateContent xmlns:mc="http://schemas.openxmlformats.org/markup-compatibility/2006">
    <mc:Choice xmlns:p14="http://schemas.microsoft.com/office/powerpoint/2010/main" xmlns="" Requires="p14">
      <p:transition spd="slow" p14:dur="1400">
        <p:wipe/>
      </p:transition>
    </mc:Choice>
    <mc:Fallback>
      <p:transition spd="slow">
        <p:wip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72</a:t>
            </a:fld>
            <a:r>
              <a:rPr lang="en-US" altLang="zh-CN" smtClean="0"/>
              <a:t>-</a:t>
            </a:r>
            <a:endParaRPr lang="zh-CN" altLang="en-US" dirty="0"/>
          </a:p>
        </p:txBody>
      </p:sp>
      <p:sp>
        <p:nvSpPr>
          <p:cNvPr id="4" name="矩形 3"/>
          <p:cNvSpPr>
            <a:spLocks noChangeAspect="1"/>
          </p:cNvSpPr>
          <p:nvPr/>
        </p:nvSpPr>
        <p:spPr>
          <a:xfrm>
            <a:off x="508000" y="1463062"/>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传记中的细节描写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才子赵树理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汪曾祺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赵树理是个高个子</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长脸</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眉眼也细长。</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看人看事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常常微笑。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他是个农村才子。</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有时赶集</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他一个人能唱一台戏。口念锣鼓</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拉过门</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走身段</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夹白带做还误不了唱。</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他是长治人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唱的当然是上党梆子。严文井说赵树理五音不全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其实赵树理的音准是好的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恐怕倒是严文井有点五音不全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听不准。他爱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起霸</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也是揸</a:t>
            </a:r>
            <a:r>
              <a:rPr lang="en-US" altLang="zh-CN" sz="2200" baseline="300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手舞脚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看过北京的武生起霸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再看赵树理的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觉得有点像螳螂。他能弹三弦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不常弹。他会刻图章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我没有见过。他的字写得很好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是我见过的作家里字最好的。字是欧字底子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结体稍长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字如其人。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文本框 16">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18" name="文本框 17">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9" name="文本框 18">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6" name="文本框 25">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7" name="文本框 26">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8" name="圆角矩形 27">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9" name="圆角矩形 28">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0" name="圆角矩形 29">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31" name="圆角矩形 30">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854350278"/>
      </p:ext>
    </p:extLst>
  </p:cSld>
  <p:clrMapOvr>
    <a:masterClrMapping/>
  </p:clrMapOvr>
  <mc:AlternateContent xmlns:mc="http://schemas.openxmlformats.org/markup-compatibility/2006">
    <mc:Choice xmlns:p14="http://schemas.microsoft.com/office/powerpoint/2010/main" xmlns="" Requires="p14">
      <p:transition spd="slow" p14:dur="1400">
        <p:zoom/>
      </p:transition>
    </mc:Choice>
    <mc:Fallback>
      <p:transition spd="slow">
        <p:zoom/>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73</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他的稿子非常干净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极少涂改。他写稿大概不起草。我曾见过他的底稿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只是一些人物名姓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东一个西一个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姓名之间牵出一些细线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这便是原稿了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考虑成熟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一气呵成。赵树理衣着不讲究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但对写稿有洁癖。他痛恨人把他文章中的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字改成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有一个时期有些人爱写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这是一种时髦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当面说话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第二人称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为什么要分性别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他在一篇稿子的页边批了一行字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排版、校对同志请注意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文中所有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一律不准改为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否则要负法律责任。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文本框 15">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17" name="文本框 16">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6" name="圆角矩形 25">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7" name="圆角矩形 26">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8" name="圆角矩形 27">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9" name="圆角矩形 28">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1087829141"/>
      </p:ext>
    </p:extLst>
  </p:cSld>
  <p:clrMapOvr>
    <a:masterClrMapping/>
  </p:clrMapOvr>
  <mc:AlternateContent xmlns:mc="http://schemas.openxmlformats.org/markup-compatibility/2006">
    <mc:Choice xmlns:p14="http://schemas.microsoft.com/office/powerpoint/2010/main" xmlns="" Requires="p14">
      <p:transition spd="slow" p14:dur="1400">
        <p:pull dir="ld"/>
      </p:transition>
    </mc:Choice>
    <mc:Fallback>
      <p:transition spd="slow">
        <p:pull dir="ld"/>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74</a:t>
            </a:fld>
            <a:r>
              <a:rPr lang="en-US" altLang="zh-CN" smtClean="0"/>
              <a:t>-</a:t>
            </a:r>
            <a:endParaRPr lang="zh-CN" altLang="en-US" dirty="0"/>
          </a:p>
        </p:txBody>
      </p:sp>
      <p:sp>
        <p:nvSpPr>
          <p:cNvPr id="5" name="矩形 4"/>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赵树理是《说说唱唱》副主编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实际上是执行主编。他是负责发稿的。有时没有好稿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稿发不出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他就从编辑部抱一堆被审掉的稿子回屋里去看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就丢在一边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弄得一地都是废稿。有时忽然发现一篇好稿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就欣喜若狂。他说这种编辑方法是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绝处逢生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。陈登科的《活人塘》就是这样发现的。有次实在没有好稿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康濯就说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你自己来一篇吧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赵树理关上门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写出了一篇名著《登记》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即《罗汉钱》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文本框 15">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17" name="文本框 16">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6" name="圆角矩形 25">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7" name="圆角矩形 26">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8" name="圆角矩形 27">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9" name="圆角矩形 28">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1921788258"/>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75</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赵树理吃食很随便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随便看到路边的一个小饭摊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坐下来就吃。后来是胡乔木同志跟他说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你这么乱吃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不安全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也不卫生。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他才有点选择。他爱喝酒。每天晚上要到霞公府间壁一条胡同的馄饨摊上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来二三两酒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一碟猪头肉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吃两个芝麻烧饼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喝一碗馄饨。他和老舍感情很好。每年老舍要在家里请市文联的干部两次客。一次是菊花开的时候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赏菊。一次是腊月二十三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老舍的生日。赵树理必到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划拳。老赵划拳与众不同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两只手出拳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左右开弓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一会儿用左手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一会儿用右手。老舍摸不清老赵的拳路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常常败北。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文本框 15">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17" name="文本框 16">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6" name="圆角矩形 25">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7" name="圆角矩形 26">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8" name="圆角矩形 27">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9" name="圆角矩形 28">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51542724"/>
      </p:ext>
    </p:extLst>
  </p:cSld>
  <p:clrMapOvr>
    <a:masterClrMapping/>
  </p:clrMapOvr>
  <mc:AlternateContent xmlns:mc="http://schemas.openxmlformats.org/markup-compatibility/2006">
    <mc:Choice xmlns:p14="http://schemas.microsoft.com/office/powerpoint/2010/main" xmlns="" Requires="p14">
      <p:transition spd="slow" p14:dur="1400"/>
    </mc:Choice>
    <mc:Fallback>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76</a:t>
            </a:fld>
            <a:r>
              <a:rPr lang="en-US" altLang="zh-CN" smtClean="0"/>
              <a:t>-</a:t>
            </a:r>
            <a:endParaRPr lang="zh-CN" altLang="en-US" dirty="0"/>
          </a:p>
        </p:txBody>
      </p:sp>
      <p:sp>
        <p:nvSpPr>
          <p:cNvPr id="4" name="矩形 3"/>
          <p:cNvSpPr>
            <a:spLocks noChangeAspect="1"/>
          </p:cNvSpPr>
          <p:nvPr/>
        </p:nvSpPr>
        <p:spPr>
          <a:xfrm>
            <a:off x="508000" y="1394583"/>
            <a:ext cx="8128000" cy="534678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赵树理很有幽默感。赵树理的幽默和老舍的幽默不同。老舍的幽默是市民式的幽默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赵树理的幽默是农民式的幽默。他爱给他的小说里的人起外号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翻得高、糊涂涂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他写的散文中有一个国民党小军官爱训话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训话中爱用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联读成为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于是农民听起来很奇怪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他干嘛老说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催租吏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戴了一副红玻璃的眼镜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眼镜度数不对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深一脚浅一脚地在农村的土路上走。他抨击时事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也往往以幽默的语言出之。有一个时期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很多作品对农村情况多粉饰夸张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他回乡住了一阵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回来做报告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说农村的情况不像许多作品描写得那样好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农民还很苦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城乡差别还很大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我这块表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在农村可以买五头毛驴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五驴表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他因此受到批评。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起霸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戏曲表演程式之一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即武将上阵前所做的整盔、束甲等一套舞蹈动作。</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把手指伸张开。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文本框 15">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17" name="文本框 16">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6" name="圆角矩形 25">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7" name="圆角矩形 26">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8" name="圆角矩形 27">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9" name="圆角矩形 28">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48643889"/>
      </p:ext>
    </p:extLst>
  </p:cSld>
  <p:clrMapOvr>
    <a:masterClrMapping/>
  </p:clrMapOvr>
  <mc:AlternateContent xmlns:mc="http://schemas.openxmlformats.org/markup-compatibility/2006">
    <mc:Choice xmlns:p14="http://schemas.microsoft.com/office/powerpoint/2010/main" xmlns="" Requires="p14">
      <p:transition spd="slow" p14:dur="1400">
        <p:fade thruBlk="1"/>
      </p:transition>
    </mc:Choice>
    <mc:Fallback>
      <p:transition spd="slow">
        <p:fade thruBlk="1"/>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77</a:t>
            </a:fld>
            <a:r>
              <a:rPr lang="en-US" altLang="zh-CN" smtClean="0"/>
              <a:t>-</a:t>
            </a:r>
            <a:endParaRPr lang="zh-CN" altLang="en-US" dirty="0"/>
          </a:p>
        </p:txBody>
      </p:sp>
      <p:sp>
        <p:nvSpPr>
          <p:cNvPr id="3" name="矩形 2"/>
          <p:cNvSpPr>
            <a:spLocks noChangeAspect="1"/>
          </p:cNvSpPr>
          <p:nvPr/>
        </p:nvSpPr>
        <p:spPr>
          <a:xfrm>
            <a:off x="508000" y="1802948"/>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本文细节描写十分精彩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请举两例加以评析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6" name="文本框 15">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17" name="文本框 16">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0" name="圆角矩形 29">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31" name="圆角矩形 30">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2" name="圆角矩形 31">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33" name="圆角矩形 32">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263714"/>
            <a:ext cx="8128000" cy="332552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他在一篇稿子的页边批了一行字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排版、校对同志请注意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文中所有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一律不准改为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否则要负法律责任。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赵树理在一个寻常字眼的使用上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不盲目从俗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并郑重其事地在文稿中批字强调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凸现出赵树理较真、坚持己见的性格。</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老赵划拳与众不同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两只手出拳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左右开弓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一会儿用左手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一会儿用右手。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赵树理不循常规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以出其不意的方式划拳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别具一格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异趣横生。这个细节表现了赵树理幽默风趣的真性情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以及他和老舍之间的深厚感情。</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71854052"/>
      </p:ext>
    </p:extLst>
  </p:cSld>
  <p:clrMapOvr>
    <a:masterClrMapping/>
  </p:clrMapOvr>
  <mc:AlternateContent xmlns:mc="http://schemas.openxmlformats.org/markup-compatibility/2006">
    <mc:Choice xmlns:p14="http://schemas.microsoft.com/office/powerpoint/2010/main" xmlns="" Requires="p14">
      <p:transition spd="slow" p14:dur="14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78</a:t>
            </a:fld>
            <a:r>
              <a:rPr lang="en-US" altLang="zh-CN" smtClean="0"/>
              <a:t>-</a:t>
            </a:r>
            <a:endParaRPr lang="zh-CN" altLang="en-US" dirty="0"/>
          </a:p>
        </p:txBody>
      </p:sp>
      <p:sp>
        <p:nvSpPr>
          <p:cNvPr id="16" name="文本框 15">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17" name="文本框 16">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0" name="圆角矩形 29">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31" name="圆角矩形 30">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2" name="圆角矩形 31">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33" name="圆角矩形 32">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先找出文中的细节描写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赵树理对稿子中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不准写成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赵树理与老舍划拳饮酒的细节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赵树理写自己的表是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五驴表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然后从刻画传主形象的角度和对读者的影响角度分析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批稿子的细节表现了其较真的态度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划拳饮酒的细节表现了他与老舍之间的情感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五驴表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体现了他对农民生活的同情。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7834711"/>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79</a:t>
            </a:fld>
            <a:r>
              <a:rPr lang="en-US" altLang="zh-CN" smtClean="0"/>
              <a:t>-</a:t>
            </a:r>
            <a:endParaRPr lang="zh-CN" altLang="en-US" dirty="0"/>
          </a:p>
        </p:txBody>
      </p:sp>
      <p:sp>
        <p:nvSpPr>
          <p:cNvPr id="4" name="矩形 3"/>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从两个角度分析传记的细节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从人物形象刻画的角度。让人物性格更加全面完整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更加立体化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让人物显得真实可亲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符合读者的心理需要。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从传记文本特色的角度。典型的细节描写可以体现传记史实性、真实性的特点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可以增强传记的表现力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可以使传记内容更加丰富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主题更加突出。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文本框 15">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17" name="文本框 16">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6" name="圆角矩形 25">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7" name="圆角矩形 26">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8" name="圆角矩形 27">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9" name="圆角矩形 28">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1936233285"/>
      </p:ext>
    </p:extLst>
  </p:cSld>
  <p:clrMapOvr>
    <a:masterClrMapping/>
  </p:clrMapOvr>
  <mc:AlternateContent xmlns:mc="http://schemas.openxmlformats.org/markup-compatibility/2006">
    <mc:Choice xmlns:p14="http://schemas.microsoft.com/office/powerpoint/2010/main" xmlns="" Requires="p14">
      <p:transition spd="slow" p14:dur="1400">
        <p:cover dir="rd"/>
      </p:transition>
    </mc:Choice>
    <mc:Fallback>
      <p:transition spd="slow">
        <p:cover dir="r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2" name="矩形 1"/>
          <p:cNvSpPr>
            <a:spLocks noChangeAspect="1"/>
          </p:cNvSpPr>
          <p:nvPr/>
        </p:nvSpPr>
        <p:spPr>
          <a:xfrm>
            <a:off x="508000" y="1369948"/>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三、传记的考查角度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理解文中的重要语句所要表达的含义。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理清作品陈述的基本事实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把握传主的人生经历。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把握传主的形象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概括传主的精神品质。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怎么写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把握文章结构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分析传记的语言特色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理解作者在文中所运用的表现手法及其效果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为什么写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探讨文本反映的人生价值和时代精神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能对作者所持的观点和艺术处理提出自己的看法。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2108527"/>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80</a:t>
            </a:fld>
            <a:r>
              <a:rPr lang="en-US" altLang="zh-CN" smtClean="0"/>
              <a:t>-</a:t>
            </a:r>
            <a:endParaRPr lang="zh-CN" altLang="en-US" dirty="0"/>
          </a:p>
        </p:txBody>
      </p:sp>
      <p:sp>
        <p:nvSpPr>
          <p:cNvPr id="4" name="矩形 3"/>
          <p:cNvSpPr>
            <a:spLocks noChangeAspect="1"/>
          </p:cNvSpPr>
          <p:nvPr/>
        </p:nvSpPr>
        <p:spPr>
          <a:xfrm>
            <a:off x="508000" y="1382332"/>
            <a:ext cx="8128000" cy="531985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传记中的议论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湛江高三模拟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人们称王世襄先生是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大玩儿家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难免使人把它与轻松愉快联系起来。实际上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在治学研究中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王先生凭的是一股一丝不苟的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狠劲儿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傻劲儿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。此两词是杨乃济先生对王先生的评语。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玩儿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难免使人把它与随心所欲联系在一起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生活中的王先生讲究原则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对自我要求严谨至极。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王先生最大的贡献是他在一生中致力于展示、宣传汉文化最核心、最精华和最本质的精神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格调、品位、和谐。这对当今刚刚从物质上富裕起来的社会无疑有着十分重要的引导意义。在我眼中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王先生是一位真正的学者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真正的收藏家和一位中国文化的实践者。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文本框 16">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8" name="文本框 17">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19" name="文本框 18">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1" name="文本框 20">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9" name="文本框 28">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0" name="圆角矩形 29">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31" name="圆角矩形 30">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2" name="圆角矩形 31">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33" name="圆角矩形 32">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891816127"/>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81</a:t>
            </a:fld>
            <a:r>
              <a:rPr lang="en-US" altLang="zh-CN" smtClean="0"/>
              <a:t>-</a:t>
            </a:r>
            <a:endParaRPr lang="zh-CN" altLang="en-US" dirty="0"/>
          </a:p>
        </p:txBody>
      </p:sp>
      <p:sp>
        <p:nvSpPr>
          <p:cNvPr id="3" name="矩形 2"/>
          <p:cNvSpPr>
            <a:spLocks noChangeAspect="1"/>
          </p:cNvSpPr>
          <p:nvPr/>
        </p:nvSpPr>
        <p:spPr>
          <a:xfrm>
            <a:off x="508000" y="148478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三十年前尚未结识他时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我对他的认识与当前人们对他的认识大致相似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出身书香门第、仕宦之家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会玩儿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有天分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眼力好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神。我第一次去见王先生时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还抱着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会一会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的心态。与王先生一交谈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令人折服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他对行话、术语不仅很熟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尤其用词之间的搭配准确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俨如硕果仅存的老木匠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这不仅要具有工匠一样丰富的实践经验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还要具有对古建筑、园林、大木作、小器作的工艺和技法的深刻理解以及历史、人文知识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更需极深厚的古文献和文字学功底。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王先生的收藏涉及唐宋古琴、漆器、家具、造像等诸多门类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多著录于《自珍集》等著作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出版至今未发生真伪之议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可见其鉴赏水准。对于出书他有一股和自己过不去的精神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每本书内容必须新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观点须明确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考据要翔实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他曾多次说过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出版著作也最怕重复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不应给读者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炒冷饭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文本框 15">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7" name="文本框 16">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1" name="圆角矩形 20">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2" name="圆角矩形 21">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3" name="圆角矩形 22">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9" name="圆角矩形 28">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4076343050"/>
      </p:ext>
    </p:extLst>
  </p:cSld>
  <p:clrMapOvr>
    <a:masterClrMapping/>
  </p:clrMapOvr>
  <mc:AlternateContent xmlns:mc="http://schemas.openxmlformats.org/markup-compatibility/2006">
    <mc:Choice xmlns:p14="http://schemas.microsoft.com/office/powerpoint/2010/main" xmlns="" Requires="p14">
      <p:transition spd="slow" p14:dur="1400">
        <p:cover dir="ru"/>
      </p:transition>
    </mc:Choice>
    <mc:Fallback>
      <p:transition spd="slow">
        <p:cover dir="ru"/>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82</a:t>
            </a:fld>
            <a:r>
              <a:rPr lang="en-US" altLang="zh-CN" smtClean="0"/>
              <a:t>-</a:t>
            </a:r>
            <a:endParaRPr lang="zh-CN" altLang="en-US" dirty="0"/>
          </a:p>
        </p:txBody>
      </p:sp>
      <p:sp>
        <p:nvSpPr>
          <p:cNvPr id="4" name="矩形 3"/>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王先生既是学术领域备受推崇的学者、学界领头人、又是业界公认的权威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还能被工匠称为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。这称得上真正的学者。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节选自田家青《王世襄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世好妍华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我耽拙朴》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传记中的议论不可忽视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请联系作者的写作意图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简要分析第</a:t>
            </a:r>
            <a:r>
              <a:rPr lang="en-US" altLang="zh-CN" sz="2200" dirty="0">
                <a:solidFill>
                  <a:srgbClr val="000000"/>
                </a:solidFill>
                <a:latin typeface="Times New Roman" panose="02020603050405020304" pitchFamily="18" charset="0"/>
                <a:cs typeface="Times New Roman" panose="02020603050405020304" pitchFamily="18" charset="0"/>
              </a:rPr>
              <a:t>③</a:t>
            </a:r>
            <a:r>
              <a:rPr lang="zh-CN" altLang="zh-CN" sz="2200" dirty="0">
                <a:solidFill>
                  <a:srgbClr val="000000"/>
                </a:solidFill>
                <a:latin typeface="Times New Roman" panose="02020603050405020304" pitchFamily="18" charset="0"/>
                <a:cs typeface="Times New Roman" panose="02020603050405020304" pitchFamily="18" charset="0"/>
              </a:rPr>
              <a:t>段议论的作用。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文本框 15">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7" name="文本框 16">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1" name="圆角矩形 20">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2" name="圆角矩形 21">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3" name="圆角矩形 22">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9" name="圆角矩形 28">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1038030861"/>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83</a:t>
            </a:fld>
            <a:r>
              <a:rPr lang="en-US" altLang="zh-CN" smtClean="0"/>
              <a:t>-</a:t>
            </a:r>
            <a:endParaRPr lang="zh-CN" altLang="en-US" dirty="0"/>
          </a:p>
        </p:txBody>
      </p:sp>
      <p:sp>
        <p:nvSpPr>
          <p:cNvPr id="3" name="矩形 2"/>
          <p:cNvSpPr>
            <a:spLocks noChangeAspect="1"/>
          </p:cNvSpPr>
          <p:nvPr/>
        </p:nvSpPr>
        <p:spPr>
          <a:xfrm>
            <a:off x="508000" y="1772816"/>
            <a:ext cx="8128000" cy="210673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承接上文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强调王先生一丝不苟、讲究原则的治学态度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总领下文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突出王先生的贡献。</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表达作者对王先生在学术、收藏和中国文化方面的巨大成就的赞美与崇敬之情。</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揭示王先生追求的格调、品位、和谐对于现实社会的指导意义。</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启示读者摒弃浮华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追求简练朴实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继承优秀的文化传统。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大意对即可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文本框 15">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7" name="文本框 16">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1" name="圆角矩形 20">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2" name="圆角矩形 21">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3" name="圆角矩形 22">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9" name="圆角矩形 28">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3861048"/>
            <a:ext cx="8128000" cy="206973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此题考查对传记文本特征及写法的分析鉴赏。传记中的议论往往是作者对传主的评价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要结合议论所在的文字和有关内容分析。这段文字在文章的第</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分析时要考虑与前后语段的关系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这段文字是对王世襄先生的评价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要结合传主的品格和作者对传主的情感分析。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45931690"/>
      </p:ext>
    </p:extLst>
  </p:cSld>
  <p:clrMapOvr>
    <a:masterClrMapping/>
  </p:clrMapOvr>
  <mc:AlternateContent xmlns:mc="http://schemas.openxmlformats.org/markup-compatibility/2006">
    <mc:Choice xmlns:p14="http://schemas.microsoft.com/office/powerpoint/2010/main" xmlns="" Requires="p14">
      <p:transition spd="slow" p14:dur="14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84</a:t>
            </a:fld>
            <a:r>
              <a:rPr lang="en-US" altLang="zh-CN" smtClean="0"/>
              <a:t>-</a:t>
            </a:r>
            <a:endParaRPr lang="zh-CN" altLang="en-US" dirty="0"/>
          </a:p>
        </p:txBody>
      </p:sp>
      <p:sp>
        <p:nvSpPr>
          <p:cNvPr id="4" name="矩形 3"/>
          <p:cNvSpPr>
            <a:spLocks noChangeAspect="1"/>
          </p:cNvSpPr>
          <p:nvPr/>
        </p:nvSpPr>
        <p:spPr>
          <a:xfrm>
            <a:off x="508000" y="1745753"/>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两个角度分析传记中议论的作用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对主题表达起画龙点睛的作用。评论性文字既是对事实的阐释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也是作者自我态度的呈现。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结构上</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用在开头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起统领全文、点明中心、引出下文的作用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并能使文章的主题思想得到鲜明的表达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用在文章的结尾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一般是为了加深对所写人物的认识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深化文章的主题思想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凸显所写人物的品格意义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起画龙点睛的作用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用在文章的中间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起承上启下的作用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使事与事之间紧密地连接起来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使文章结构显得严谨。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文本框 15">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7" name="文本框 16">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1" name="圆角矩形 20">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2" name="圆角矩形 21">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3" name="圆角矩形 22">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9" name="圆角矩形 28">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921016468"/>
      </p:ext>
    </p:extLst>
  </p:cSld>
  <p:clrMapOvr>
    <a:masterClrMapping/>
  </p:clrMapOvr>
  <mc:AlternateContent xmlns:mc="http://schemas.openxmlformats.org/markup-compatibility/2006">
    <mc:Choice xmlns:p14="http://schemas.microsoft.com/office/powerpoint/2010/main" xmlns="" Requires="p14">
      <p:transition spd="slow" p14:dur="1400">
        <p:cover dir="ld"/>
      </p:transition>
    </mc:Choice>
    <mc:Fallback>
      <p:transition spd="slow">
        <p:cover dir="ld"/>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85</a:t>
            </a:fld>
            <a:r>
              <a:rPr lang="en-US" altLang="zh-CN" smtClean="0"/>
              <a:t>-</a:t>
            </a:r>
            <a:endParaRPr lang="zh-CN" altLang="en-US" dirty="0"/>
          </a:p>
        </p:txBody>
      </p:sp>
      <p:sp>
        <p:nvSpPr>
          <p:cNvPr id="3" name="矩形 2"/>
          <p:cNvSpPr>
            <a:spLocks noChangeAspect="1"/>
          </p:cNvSpPr>
          <p:nvPr/>
        </p:nvSpPr>
        <p:spPr>
          <a:xfrm>
            <a:off x="508000" y="1807370"/>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传记中的对比映衬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哈尔滨第三中学高三第一次检测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钱穆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凤鸣高冈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1931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钱伟长投考清华大学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中文科目的试题是《梦游清华园》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他用这个题目做了一篇赋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得了满分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阅卷老师不能改动一个字。同时他也考了历史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试题的要求是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写出二十四史的名字、作者、卷数、解释人是谁。应考者中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只有他得了满分。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钱伟长能有远超同侪的文史功力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归功于四叔钱穆对他的熏陶。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8" name="文本框 17">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9" name="文本框 18">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0" name="文本框 19">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3</a:t>
            </a:r>
            <a:endParaRPr lang="zh-CN" altLang="en-US" sz="1200" dirty="0">
              <a:solidFill>
                <a:srgbClr val="E75E22"/>
              </a:solidFill>
            </a:endParaRPr>
          </a:p>
        </p:txBody>
      </p:sp>
      <p:sp>
        <p:nvSpPr>
          <p:cNvPr id="21" name="文本框 20">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2" name="文本框 21">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3" name="圆角矩形 22">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4" name="圆角矩形 23">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1" name="圆角矩形 30">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32" name="圆角矩形 31">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3231923102"/>
      </p:ext>
    </p:extLst>
  </p:cSld>
  <p:clrMapOvr>
    <a:masterClrMapping/>
  </p:clrMapOvr>
  <mc:AlternateContent xmlns:mc="http://schemas.openxmlformats.org/markup-compatibility/2006">
    <mc:Choice xmlns:p14="http://schemas.microsoft.com/office/powerpoint/2010/main" xmlns="" Requires="p14">
      <p:transition spd="slow" p14:dur="1400">
        <p:pull dir="r"/>
      </p:transition>
    </mc:Choice>
    <mc:Fallback>
      <p:transition spd="slow">
        <p:pull dir="r"/>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86</a:t>
            </a:fld>
            <a:r>
              <a:rPr lang="en-US" altLang="zh-CN" smtClean="0"/>
              <a:t>-</a:t>
            </a:r>
            <a:endParaRPr lang="zh-CN" altLang="en-US" dirty="0"/>
          </a:p>
        </p:txBody>
      </p:sp>
      <p:sp>
        <p:nvSpPr>
          <p:cNvPr id="4" name="矩形 3"/>
          <p:cNvSpPr>
            <a:spLocks noChangeAspect="1"/>
          </p:cNvSpPr>
          <p:nvPr/>
        </p:nvSpPr>
        <p:spPr>
          <a:xfrm>
            <a:off x="508000" y="1366126"/>
            <a:ext cx="8128000" cy="5478423"/>
          </a:xfrm>
          <a:prstGeom prst="rect">
            <a:avLst/>
          </a:prstGeom>
        </p:spPr>
        <p:txBody>
          <a:bodyPr>
            <a:spAutoFit/>
          </a:bodyPr>
          <a:lstStyle/>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著书乱世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1938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云南蒙自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西南联大文学院在此落脚。日本并吞中国的野心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令战争席卷中华大地。敌我力量悬殊这一现实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使一群当时处于中国最顶层的知识人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感觉到中国可能有亡国之虞。他们在困窘与恐惧中思考中国该何去何从。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钱穆就是其中的一员。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在好友陈梦家的鼓励和一再要求下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钱穆答应撰写一本通史。这就是后来著名的《国史大纲》。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钱穆的弟子严耕望曾说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近六十年来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中国史坛甚为兴盛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名家大师辈出。论根底深厚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著作宏富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不只先生一人。但先生才气磅礴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识力深透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文笔劲悍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几无可伦比。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《国史大纲》出版后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钱穆在重庆等地进行了多场演讲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阐扬传统文化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激励军民抗战士气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声誉日高。严耕望感叹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国家多难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书生报国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此为典范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更非一般史家所能并论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文本框 14">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6" name="文本框 15">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3</a:t>
            </a:r>
            <a:endParaRPr lang="zh-CN" altLang="en-US" sz="1200" dirty="0">
              <a:solidFill>
                <a:srgbClr val="E75E22"/>
              </a:solidFill>
            </a:endParaRPr>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1" name="圆角矩形 20">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2" name="圆角矩形 21">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3" name="圆角矩形 22">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4" name="圆角矩形 23">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4020188723"/>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87</a:t>
            </a:fld>
            <a:r>
              <a:rPr lang="en-US" altLang="zh-CN" smtClean="0"/>
              <a:t>-</a:t>
            </a:r>
            <a:endParaRPr lang="zh-CN" altLang="en-US" dirty="0"/>
          </a:p>
        </p:txBody>
      </p:sp>
      <p:sp>
        <p:nvSpPr>
          <p:cNvPr id="3" name="矩形 2"/>
          <p:cNvSpPr>
            <a:spLocks noChangeAspect="1"/>
          </p:cNvSpPr>
          <p:nvPr/>
        </p:nvSpPr>
        <p:spPr>
          <a:xfrm>
            <a:off x="508000" y="1375788"/>
            <a:ext cx="8128000" cy="5478423"/>
          </a:xfrm>
          <a:prstGeom prst="rect">
            <a:avLst/>
          </a:prstGeom>
        </p:spPr>
        <p:txBody>
          <a:bodyPr>
            <a:spAutoFit/>
          </a:bodyPr>
          <a:lstStyle/>
          <a:p>
            <a:pPr algn="ctr">
              <a:lnSpc>
                <a:spcPts val="28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任教燕园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顾颉刚回到家乡苏州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拜访了当时为苏州中学国文教师的钱穆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借去了钱穆正在撰写的《先秦诸子系年》手稿。回家读了之后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顾颉刚认为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钱穆已经不适合再在中学教书了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便推荐他到中山大学任教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可惜未能成行。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钱穆到燕京大学任国文讲师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刚进学校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他就展现出了强烈的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燕京大学校长司徒雷登设宴招待新同事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钱穆以初来乍到的身份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向校长进言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我一向听说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燕京大学是教会大学里中国文化程度最高的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现在看来是徒有其名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因为我一进校门就看到</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楼、</a:t>
            </a:r>
            <a:r>
              <a:rPr lang="en-US" altLang="zh-CN" sz="2200" dirty="0">
                <a:solidFill>
                  <a:srgbClr val="000000"/>
                </a:solidFill>
                <a:latin typeface="Times New Roman" panose="02020603050405020304" pitchFamily="18" charset="0"/>
                <a:cs typeface="Times New Roman" panose="02020603050405020304" pitchFamily="18" charset="0"/>
              </a:rPr>
              <a:t>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所谓的中国文化在哪里呢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建议改用中国名字。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满座为之默然。后来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燕京大学召开会议讨论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最后采纳了钱穆的建议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楼改为穆楼</a:t>
            </a:r>
            <a:r>
              <a:rPr lang="en-US" altLang="zh-CN" sz="2200" dirty="0">
                <a:solidFill>
                  <a:srgbClr val="000000"/>
                </a:solidFill>
                <a:latin typeface="Times New Roman" panose="02020603050405020304" pitchFamily="18" charset="0"/>
                <a:cs typeface="Times New Roman" panose="02020603050405020304" pitchFamily="18" charset="0"/>
              </a:rPr>
              <a:t>,S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楼改为适楼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其他建筑以此类推。至于校园里那个景色秀丽的湖该用哪个名字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大家争论不休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最后钱穆定为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未名湖</a:t>
            </a:r>
            <a:r>
              <a:rPr lang="en-US" altLang="zh-CN" sz="2200" dirty="0">
                <a:solidFill>
                  <a:srgbClr val="000000"/>
                </a:solidFill>
                <a:latin typeface="Times New Roman" panose="02020603050405020304" pitchFamily="18" charset="0"/>
                <a:cs typeface="Times New Roman" panose="02020603050405020304" pitchFamily="18" charset="0"/>
              </a:rPr>
              <a:t>”——1949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燕京大学被撤销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北京大学迁到燕大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自那以后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未名湖成为北大的代称。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文本框 14">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6" name="文本框 15">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3</a:t>
            </a:r>
            <a:endParaRPr lang="zh-CN" altLang="en-US" sz="1200" dirty="0">
              <a:solidFill>
                <a:srgbClr val="E75E22"/>
              </a:solidFill>
            </a:endParaRPr>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1" name="圆角矩形 20">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2" name="圆角矩形 21">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3" name="圆角矩形 22">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4" name="圆角矩形 23">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647489475"/>
      </p:ext>
    </p:extLst>
  </p:cSld>
  <p:clrMapOvr>
    <a:masterClrMapping/>
  </p:clrMapOvr>
  <mc:AlternateContent xmlns:mc="http://schemas.openxmlformats.org/markup-compatibility/2006">
    <mc:Choice xmlns:p14="http://schemas.microsoft.com/office/powerpoint/2010/main" xmlns="" Requires="p14">
      <p:transition spd="slow" p14:dur="1400">
        <p:split orient="vert"/>
      </p:transition>
    </mc:Choice>
    <mc:Fallback>
      <p:transition spd="slow">
        <p:split orient="vert"/>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88</a:t>
            </a:fld>
            <a:r>
              <a:rPr lang="en-US" altLang="zh-CN" smtClean="0"/>
              <a:t>-</a:t>
            </a:r>
            <a:endParaRPr lang="zh-CN" altLang="en-US" dirty="0"/>
          </a:p>
        </p:txBody>
      </p:sp>
      <p:sp>
        <p:nvSpPr>
          <p:cNvPr id="4" name="矩形 3"/>
          <p:cNvSpPr>
            <a:spLocks noChangeAspect="1"/>
          </p:cNvSpPr>
          <p:nvPr/>
        </p:nvSpPr>
        <p:spPr>
          <a:xfrm>
            <a:off x="508000" y="1689137"/>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传统人物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钱穆对自己的要求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是做一名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确切来说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是做一名中国传统人物。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在北大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钱穆和胡适的课是最受学生欢迎的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其中一个吸引点就是两人的观点往往相反。胡适批判传统文化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钱穆则推扬传统文化的价值。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钱穆毫不客气地表达对胡适的不认同。一次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商务印书馆约请胡适编写一本中学国文教材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胡适邀请钱穆合写。钱穆拒绝了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明确告诉胡适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你我关于中国文学的意见迥异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如果各写一本书让读者比对着来读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那样会对读者有益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但合写一本则不行。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文本框 14">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6" name="文本框 15">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3</a:t>
            </a:r>
            <a:endParaRPr lang="zh-CN" altLang="en-US" sz="1200" dirty="0">
              <a:solidFill>
                <a:srgbClr val="E75E22"/>
              </a:solidFill>
            </a:endParaRPr>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1" name="圆角矩形 20">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2" name="圆角矩形 21">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3" name="圆角矩形 22">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4" name="圆角矩形 23">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4108247504"/>
      </p:ext>
    </p:extLst>
  </p:cSld>
  <p:clrMapOvr>
    <a:masterClrMapping/>
  </p:clrMapOvr>
  <mc:AlternateContent xmlns:mc="http://schemas.openxmlformats.org/markup-compatibility/2006">
    <mc:Choice xmlns:p14="http://schemas.microsoft.com/office/powerpoint/2010/main" xmlns="" Requires="p14">
      <p:transition spd="slow" p14:dur="1400">
        <p:cover dir="ru"/>
      </p:transition>
    </mc:Choice>
    <mc:Fallback>
      <p:transition spd="slow">
        <p:cover dir="ru"/>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89</a:t>
            </a:fld>
            <a:r>
              <a:rPr lang="en-US" altLang="zh-CN" smtClean="0"/>
              <a:t>-</a:t>
            </a:r>
            <a:endParaRPr lang="zh-CN" altLang="en-US" dirty="0"/>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大致来说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抗战之前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钱穆还是与主流学派保持了和而不同的状态。日本人全面侵华的枪声响起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钱穆终于爆发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开始严厉批评新风气。对菲薄传统风气的深忧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遍见于钱穆抗战后所著的书中。在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世纪的学人中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我们很难看到第二个人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像他这样不厌其烦地劝人要多读中国书、要做一个中国人。这也成了他身上一大争议点所在。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1986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钱穆在素书楼结束了一生的教学生涯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媒体蜂拥而至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关注这位耆宿的告别杏坛之作。钱穆对在场的学生说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或许再过十年二十年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我的姓名都被人遗忘了。现在哪有人再讲梁任公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照这样子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将无历史可讲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求新求变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那真是值得惊心动魄的。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争议声中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这位老人的温厚与深忧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往往被低估。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文本框 14">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6" name="文本框 15">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3</a:t>
            </a:r>
            <a:endParaRPr lang="zh-CN" altLang="en-US" sz="1200" dirty="0">
              <a:solidFill>
                <a:srgbClr val="E75E22"/>
              </a:solidFill>
            </a:endParaRPr>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1" name="圆角矩形 20">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2" name="圆角矩形 21">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3" name="圆角矩形 22">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4" name="圆角矩形 23">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3278124471"/>
      </p:ext>
    </p:extLst>
  </p:cSld>
  <p:clrMapOvr>
    <a:masterClrMapping/>
  </p:clrMapOvr>
  <mc:AlternateContent xmlns:mc="http://schemas.openxmlformats.org/markup-compatibility/2006">
    <mc:Choice xmlns:p14="http://schemas.microsoft.com/office/powerpoint/2010/main" xmlns="" Requires="p14">
      <p:transition spd="slow" p14:dur="1400">
        <p:pull dir="ru"/>
      </p:transition>
    </mc:Choice>
    <mc:Fallback>
      <p:transition spd="slow">
        <p:pull dir="r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3" name="矩形 2"/>
          <p:cNvSpPr>
            <a:spLocks noChangeAspect="1"/>
          </p:cNvSpPr>
          <p:nvPr/>
        </p:nvSpPr>
        <p:spPr>
          <a:xfrm>
            <a:off x="508000" y="1118414"/>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四、传记的解答方法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解题原则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总原则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观点是作者的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探究题除外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答案在原文中。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基本原则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还原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现代文阅读是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解题时要遵循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原则。要求还原为文中信息和原文作者的思想观念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尽可能用原文字词表达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一般答案都能从文章中找到现成依据。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由已知求未知的原则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其已知有两点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一是题干的字面意思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二是题干所在文段的语境。若将题干文字的字面意思视为横坐标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将题干词句在文中的语境可能意义视为纵坐标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可以建立一个坐标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只有从语境与字面意思两方面锁定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才能保证正确的求解。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语境是答题的思维背景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要牢记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词不离句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句不离段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段不离篇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51445732"/>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90</a:t>
            </a:fld>
            <a:r>
              <a:rPr lang="en-US" altLang="zh-CN" smtClean="0"/>
              <a:t>-</a:t>
            </a:r>
            <a:endParaRPr lang="zh-CN" altLang="en-US" dirty="0"/>
          </a:p>
        </p:txBody>
      </p:sp>
      <p:sp>
        <p:nvSpPr>
          <p:cNvPr id="5" name="矩形 4"/>
          <p:cNvSpPr>
            <a:spLocks noChangeAspect="1"/>
          </p:cNvSpPr>
          <p:nvPr/>
        </p:nvSpPr>
        <p:spPr>
          <a:xfrm>
            <a:off x="508000" y="1452671"/>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集大成者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抗战前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李埏入读北京师范大学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恰逢在北大任教的钱穆过来兼课。在上大学前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李埏已经读过《史记》《汉书》《资治通鉴》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背过不少秦汉文章。当时他认为自己还有些基础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不料听了钱穆几节课下来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不禁怅然若失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我简直是一张白纸啊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过去的读书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那算是什么读书呢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过去知道的东西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只不过是一小堆杂乱无章的故事而已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世人尝道钱穆读书之勤、著述之丰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然而他的天分同样不容忽略。龚鹏程认为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钱穆先生天资过人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他注《公孙龙子》只花了</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写《庄子纂笺》也只费了两个月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这都不是普通人能办到的事。钱先生给人的印象是苦学成名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他也从不炫耀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其实如此捷才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可谓并世无两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文本框 14">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6" name="文本框 15">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3</a:t>
            </a:r>
            <a:endParaRPr lang="zh-CN" altLang="en-US" sz="1200" dirty="0">
              <a:solidFill>
                <a:srgbClr val="E75E22"/>
              </a:solidFill>
            </a:endParaRPr>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1" name="圆角矩形 20">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2" name="圆角矩形 21">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3" name="圆角矩形 22">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4" name="圆角矩形 23">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397566037"/>
      </p:ext>
    </p:extLst>
  </p:cSld>
  <p:clrMapOvr>
    <a:masterClrMapping/>
  </p:clrMapOvr>
  <mc:AlternateContent xmlns:mc="http://schemas.openxmlformats.org/markup-compatibility/2006">
    <mc:Choice xmlns:p14="http://schemas.microsoft.com/office/powerpoint/2010/main" xmlns="" Requires="p14">
      <p:transition spd="slow" p14:dur="1400">
        <p:split orient="vert"/>
      </p:transition>
    </mc:Choice>
    <mc:Fallback>
      <p:transition spd="slow">
        <p:split orient="vert"/>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91</a:t>
            </a:fld>
            <a:r>
              <a:rPr lang="en-US" altLang="zh-CN" smtClean="0"/>
              <a:t>-</a:t>
            </a:r>
            <a:endParaRPr lang="zh-CN" altLang="en-US" dirty="0"/>
          </a:p>
        </p:txBody>
      </p:sp>
      <p:sp>
        <p:nvSpPr>
          <p:cNvPr id="3" name="矩形 2"/>
          <p:cNvSpPr>
            <a:spLocks noChangeAspect="1"/>
          </p:cNvSpPr>
          <p:nvPr/>
        </p:nvSpPr>
        <p:spPr>
          <a:xfrm>
            <a:off x="508000" y="1385664"/>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如果只看钱穆晚年对新文化运动的批评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容易觉得这是一个守旧不前的人。事实上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在江南的成长阶段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钱穆就非常关注国内最新的学术动态与思想潮流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自言逐月阅读《新青年》。他的弟子余英时说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钱先生对于新知识的态度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与中外一切现代史学家比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都毫不逊色。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时人所看重的一些精神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如怀疑、批判、分析之类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他无一不具备。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思想峻厉、处世温煦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并存于钱穆身上。在叶龙的记忆中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钱穆很能克制自己的情绪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评议他人时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口不出恶言。在西南联大时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每逢周末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学生成群结队地去钱穆宿舍问学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钱穆一一耐心作答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没有丝毫厌倦的神态。他告诉学生李埏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孔子说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知者不失人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亦不失言。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我宁愿失言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也不肯失人。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选自</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年《南方人物周刊》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文本框 14">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6" name="文本框 15">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3</a:t>
            </a:r>
            <a:endParaRPr lang="zh-CN" altLang="en-US" sz="1200" dirty="0">
              <a:solidFill>
                <a:srgbClr val="E75E22"/>
              </a:solidFill>
            </a:endParaRPr>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1" name="圆角矩形 20">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2" name="圆角矩形 21">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3" name="圆角矩形 22">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4" name="圆角矩形 23">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1314956018"/>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92</a:t>
            </a:fld>
            <a:r>
              <a:rPr lang="en-US" altLang="zh-CN" smtClean="0"/>
              <a:t>-</a:t>
            </a:r>
            <a:endParaRPr lang="zh-CN" altLang="en-US" dirty="0"/>
          </a:p>
        </p:txBody>
      </p:sp>
      <p:sp>
        <p:nvSpPr>
          <p:cNvPr id="4" name="矩形 3"/>
          <p:cNvSpPr>
            <a:spLocks noChangeAspect="1"/>
          </p:cNvSpPr>
          <p:nvPr/>
        </p:nvSpPr>
        <p:spPr>
          <a:xfrm>
            <a:off x="508000" y="1484784"/>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文章开篇写钱伟长的故事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有什么作用</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5" name="文本框 14">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6" name="文本框 15">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3</a:t>
            </a:r>
            <a:endParaRPr lang="zh-CN" altLang="en-US" sz="1200" dirty="0">
              <a:solidFill>
                <a:srgbClr val="E75E22"/>
              </a:solidFill>
            </a:endParaRPr>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1" name="圆角矩形 20">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2" name="圆角矩形 21">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3" name="圆角矩形 22">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4" name="圆角矩形 23">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70341"/>
            <a:ext cx="8128000" cy="210673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内容上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开篇写钱伟长的事情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属于侧面描写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钱伟长的古文功底深厚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体现了钱穆对他的影响与熏陶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侧面衬托了钱穆的学问之深。</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结构上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引出传主钱穆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和下文的正面描写相呼应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从不同角度塑造人物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丰富传主形象。</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艺术效果上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钱伟长的故事也可以增加文章的趣味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吸引读者。</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4049345"/>
            <a:ext cx="8128000" cy="247599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本题考查的是开头段的作用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开头段的作用一般有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总领全文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引出下文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为下文作铺垫或与下文构成对比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开篇点题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营造气氛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奠定感情基调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制造悬念或埋下伏笔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吸引读者等。本文是传记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开头写其他人物则是为传主服务的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写钱伟长也不例外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从这个角度思考可知开头部分正面写钱伟长实际是从侧面写钱穆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是为了引出下文对钱穆的正面叙写。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12561431"/>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93</a:t>
            </a:fld>
            <a:r>
              <a:rPr lang="en-US" altLang="zh-CN" smtClean="0"/>
              <a:t>-</a:t>
            </a:r>
            <a:endParaRPr lang="zh-CN" altLang="en-US" dirty="0"/>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从两个方面分析对比映衬在传记中的作用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内容方面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从侧面表现传主。表面上看似乎不是写传主本人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但通过写与传主相关的人、事、物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从侧面表现传主的性格、特点、品性等。可以使传记具有更为真实感人的力量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可以塑造丰满的传主形象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突出传主的精神面貌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起到增强作品历史深度和情感力度的作用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增强文章的真实性和可读性。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内容和情节的需要。不交代其他相关的人、事、物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内容情节就不完整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就无法更好地表现传主。只有把传主放到一定的环境中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他的行为、性格才显现其合理性。这样可以更好地体现作者的写作意图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丰富文章的内容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增强文章的内涵和文化底蕴等。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文本框 14">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6" name="文本框 15">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3</a:t>
            </a:r>
            <a:endParaRPr lang="zh-CN" altLang="en-US" sz="1200" dirty="0">
              <a:solidFill>
                <a:srgbClr val="E75E22"/>
              </a:solidFill>
            </a:endParaRPr>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1" name="圆角矩形 20">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2" name="圆角矩形 21">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3" name="圆角矩形 22">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4" name="圆角矩形 23">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575687152"/>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94</a:t>
            </a:fld>
            <a:r>
              <a:rPr lang="en-US" altLang="zh-CN" smtClean="0"/>
              <a:t>-</a:t>
            </a:r>
            <a:endParaRPr lang="zh-CN" altLang="en-US" dirty="0"/>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由点及面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揭示除传主之外更深的主题。作者要揭示某种社会道理或者一个大的群体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比如整个民族的某种品质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光凭借传主一个人无法全面地展现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就必须拓展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除了写传主之外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还写其他的人、事、物。这样传主再加其他的人、事、物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点面结合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就可以更全面更深刻地表现主题。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表达方面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增强文章的表达效果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增强文章的文学色彩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给人丰富的想象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发人深省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耐人寻味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文本框 14">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6" name="文本框 15">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3</a:t>
            </a:r>
            <a:endParaRPr lang="zh-CN" altLang="en-US" sz="1200" dirty="0">
              <a:solidFill>
                <a:srgbClr val="E75E22"/>
              </a:solidFill>
            </a:endParaRPr>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1" name="圆角矩形 20">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2" name="圆角矩形 21">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3" name="圆角矩形 22">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4" name="圆角矩形 23">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374642818"/>
      </p:ext>
    </p:extLst>
  </p:cSld>
  <p:clrMapOvr>
    <a:masterClrMapping/>
  </p:clrMapOvr>
  <mc:AlternateContent xmlns:mc="http://schemas.openxmlformats.org/markup-compatibility/2006">
    <mc:Choice xmlns:p14="http://schemas.microsoft.com/office/powerpoint/2010/main" xmlns="" Requires="p14">
      <p:transition spd="slow" p14:dur="1400">
        <p:wipe dir="r"/>
      </p:transition>
    </mc:Choice>
    <mc:Fallback>
      <p:transition spd="slow">
        <p:wipe dir="r"/>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95</a:t>
            </a:fld>
            <a:r>
              <a:rPr lang="en-US" altLang="zh-CN" smtClean="0"/>
              <a:t>-</a:t>
            </a:r>
            <a:endParaRPr lang="zh-CN" altLang="en-US" dirty="0"/>
          </a:p>
        </p:txBody>
      </p:sp>
      <p:sp>
        <p:nvSpPr>
          <p:cNvPr id="4" name="矩形 3"/>
          <p:cNvSpPr>
            <a:spLocks noChangeAspect="1"/>
          </p:cNvSpPr>
          <p:nvPr/>
        </p:nvSpPr>
        <p:spPr>
          <a:xfrm>
            <a:off x="508000" y="1396055"/>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传记中的引用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一钵了却谁的浮生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闫荣霞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李叔同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二十文章惊海内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会作诗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会填词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会书法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会作画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会篆刻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又会音乐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会演戏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这个世界上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还有什么是他不会的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鲁迅、郭沫若也以得他一幅字为无上荣耀。他作的《送别》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长亭外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古道边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芳草碧连天。晚风拂柳笛声残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夕阳山外山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我毕业的时候还在唱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这样的歌就是诗了。他的诗又怎能不好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梨花淡白菜花黄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柳花委地芥花香。莺啼陌上人归去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花外疏钟送夕阳。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连他给友人夏丏尊的画随便题两句话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都好得不行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屋老。一树梅花小。住个诗人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添个新诗料。爱清闲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爱天然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城外西湖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湖上有青山。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《为夏丏尊题小梅花屋图》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8" name="文本框 17">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9" name="文本框 18">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0" name="文本框 19">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1" name="文本框 20">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4</a:t>
            </a:r>
            <a:endParaRPr lang="zh-CN" altLang="en-US" sz="1200" dirty="0">
              <a:solidFill>
                <a:srgbClr val="E75E22"/>
              </a:solidFill>
            </a:endParaRPr>
          </a:p>
        </p:txBody>
      </p:sp>
      <p:sp>
        <p:nvSpPr>
          <p:cNvPr id="22" name="文本框 21">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3" name="圆角矩形 32">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34" name="圆角矩形 33">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5" name="圆角矩形 34">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36" name="圆角矩形 35">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362411977"/>
      </p:ext>
    </p:extLst>
  </p:cSld>
  <p:clrMapOvr>
    <a:masterClrMapping/>
  </p:clrMapOvr>
  <mc:AlternateContent xmlns:mc="http://schemas.openxmlformats.org/markup-compatibility/2006">
    <mc:Choice xmlns:p14="http://schemas.microsoft.com/office/powerpoint/2010/main" xmlns="" Requires="p14">
      <p:transition spd="slow" p14:dur="1400">
        <p:wipe dir="r"/>
      </p:transition>
    </mc:Choice>
    <mc:Fallback>
      <p:transition spd="slow">
        <p:wipe dir="r"/>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96</a:t>
            </a:fld>
            <a:r>
              <a:rPr lang="en-US" altLang="zh-CN" smtClean="0"/>
              <a:t>-</a:t>
            </a:r>
            <a:endParaRPr lang="zh-CN" altLang="en-US" dirty="0"/>
          </a:p>
        </p:txBody>
      </p:sp>
      <p:sp>
        <p:nvSpPr>
          <p:cNvPr id="3" name="矩形 2"/>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可是一入佛门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以前种种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譬如昨日死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今后种种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譬如今日生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就完全置之度外了。叶圣陶谈弘一晚年书法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就全幅看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好比一位温良谦恭的君子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不亢不卑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和颜悦色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在那里从容论道。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毫不矜才使气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功夫在笔墨之外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所以越看越有味。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就像一道虹敛去七彩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白气藏身天地间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非为字变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实则人变。当了和尚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字也有了一颗为僧为佛的心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刊落锋颖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一味恬静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就如他这个人。初始华丽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剃须裹腰在舞台上扮茶花女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如今却是面容清癯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眉目疏淡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一个过午不食、行脚度世的老和尚。就像烟花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地炸开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整个天地都为之增了色彩。眼看着亮了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更亮了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更大了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圆了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又更圆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又更暗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整个人生就这样由绚丽归于平淡。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文本框 14">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6" name="文本框 15">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4</a:t>
            </a:r>
            <a:endParaRPr lang="zh-CN" altLang="en-US" sz="1200" dirty="0">
              <a:solidFill>
                <a:srgbClr val="E75E22"/>
              </a:solidFill>
            </a:endParaRPr>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1" name="圆角矩形 20">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2" name="圆角矩形 21">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3" name="圆角矩形 22">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4" name="圆角矩形 23">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152477802"/>
      </p:ext>
    </p:extLst>
  </p:cSld>
  <p:clrMapOvr>
    <a:masterClrMapping/>
  </p:clrMapOvr>
  <mc:AlternateContent xmlns:mc="http://schemas.openxmlformats.org/markup-compatibility/2006">
    <mc:Choice xmlns:p14="http://schemas.microsoft.com/office/powerpoint/2010/main" xmlns="" Requires="p14">
      <p:transition spd="slow" p14:dur="1400">
        <p:randomBar dir="vert"/>
      </p:transition>
    </mc:Choice>
    <mc:Fallback>
      <p:transition spd="slow">
        <p:randomBar dir="vert"/>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97</a:t>
            </a:fld>
            <a:r>
              <a:rPr lang="en-US" altLang="zh-CN" smtClean="0"/>
              <a:t>-</a:t>
            </a:r>
            <a:endParaRPr lang="zh-CN" altLang="en-US" dirty="0"/>
          </a:p>
        </p:txBody>
      </p:sp>
      <p:sp>
        <p:nvSpPr>
          <p:cNvPr id="4" name="矩形 3"/>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环顾当年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人们对大才子李叔同的出家动机众说纷纭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莫衷一是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大师的弟子、著名美术家丰子恺则提出独到的见解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我以为人的生活可以分作三层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一是物质生活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二是精神生活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三是灵魂生活。物质生活就是衣食。精神生活就是学术文艺。灵魂生活就是宗教。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就是这样一个三层楼。而弘一法师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就是一层一层走上去的。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丰子恺的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人生三层楼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切合实际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振聋发聩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一扫世俗对李叔同出家因由的所有推测之说。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庄子讲天地有大道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却是一定要做到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才能得之。世事不再关注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生死不再思虑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贫富得失不再是挂在心尖上的事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形如槁木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心如死灰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游于宇内。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文本框 14">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6" name="文本框 15">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4</a:t>
            </a:r>
            <a:endParaRPr lang="zh-CN" altLang="en-US" sz="1200" dirty="0">
              <a:solidFill>
                <a:srgbClr val="E75E22"/>
              </a:solidFill>
            </a:endParaRPr>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1" name="圆角矩形 20">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2" name="圆角矩形 21">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3" name="圆角矩形 22">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4" name="圆角矩形 23">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894396809"/>
      </p:ext>
    </p:extLst>
  </p:cSld>
  <p:clrMapOvr>
    <a:masterClrMapping/>
  </p:clrMapOvr>
  <mc:AlternateContent xmlns:mc="http://schemas.openxmlformats.org/markup-compatibility/2006">
    <mc:Choice xmlns:p14="http://schemas.microsoft.com/office/powerpoint/2010/main" xmlns="" Requires="p14">
      <p:transition spd="slow" p14:dur="1400">
        <p:zoom/>
      </p:transition>
    </mc:Choice>
    <mc:Fallback>
      <p:transition spd="slow">
        <p:zoom/>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98</a:t>
            </a:fld>
            <a:r>
              <a:rPr lang="en-US" altLang="zh-CN" smtClean="0"/>
              <a:t>-</a:t>
            </a:r>
            <a:endParaRPr lang="zh-CN" altLang="en-US" dirty="0"/>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要想得到大道的快乐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却要能熬得过刳骨剔肉的痛苦。剃度后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与他有过刻骨爱恋的日籍夫人伤心欲绝地携了幼子千里迢迢赶到灵隐寺。他铁石心肠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竟然连庙门都没有让他们进。妻子无奈离去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只是对着关闭的大门悲伤地责问道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慈悲对世人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为何独伤我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他用刳骨剔肉的痛苦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置换了真正的自由。一切他都舍得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只为追求心中那一点荧火。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我们对于追求自由的人一向是敬仰的。自身是燕雀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怎不羡鸿鹄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林语堂说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他曾经属于我们的时代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却终于抛弃了这个时代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跳到红尘之外去了。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张爱玲说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不要认为我是个高傲的人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我从来不是的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在弘一法师寺院围墙的外面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我是如此的谦卑。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文本框 14">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6" name="文本框 15">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4</a:t>
            </a:r>
            <a:endParaRPr lang="zh-CN" altLang="en-US" sz="1200" dirty="0">
              <a:solidFill>
                <a:srgbClr val="E75E22"/>
              </a:solidFill>
            </a:endParaRPr>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1" name="圆角矩形 20">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2" name="圆角矩形 21">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3" name="圆角矩形 22">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4" name="圆角矩形 23">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395811203"/>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99</a:t>
            </a:fld>
            <a:r>
              <a:rPr lang="en-US" altLang="zh-CN" smtClean="0"/>
              <a:t>-</a:t>
            </a:r>
            <a:endParaRPr lang="zh-CN" altLang="en-US" dirty="0"/>
          </a:p>
        </p:txBody>
      </p:sp>
      <p:sp>
        <p:nvSpPr>
          <p:cNvPr id="4" name="矩形 3"/>
          <p:cNvSpPr>
            <a:spLocks noChangeAspect="1"/>
          </p:cNvSpPr>
          <p:nvPr/>
        </p:nvSpPr>
        <p:spPr>
          <a:xfrm>
            <a:off x="508000" y="1628800"/>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赵朴初评他是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无尽奇珍供世眼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一轮圆月耀天心。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其实他才不要当什么奇珍和明月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他不过是为了自己的心罢了。所以他出家也不是为当律宗第十一代祖师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更不为能和虚云、太虚、印光并称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民国四大高僧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。弃家毁业不为此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大彻大悟不消说。那些虚名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他是不要的。真实的他</a:t>
            </a:r>
            <a:r>
              <a:rPr lang="en-US" altLang="zh-CN" sz="2200" dirty="0">
                <a:solidFill>
                  <a:srgbClr val="000000"/>
                </a:solidFill>
                <a:latin typeface="Times New Roman" panose="02020603050405020304" pitchFamily="18" charset="0"/>
                <a:cs typeface="Times New Roman" panose="02020603050405020304" pitchFamily="18" charset="0"/>
              </a:rPr>
              <a:t>,63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在俗</a:t>
            </a:r>
            <a:r>
              <a:rPr lang="en-US" altLang="zh-CN" sz="2200" dirty="0">
                <a:solidFill>
                  <a:srgbClr val="000000"/>
                </a:solidFill>
                <a:latin typeface="Times New Roman" panose="02020603050405020304" pitchFamily="18" charset="0"/>
                <a:cs typeface="Times New Roman" panose="02020603050405020304" pitchFamily="18" charset="0"/>
              </a:rPr>
              <a:t>39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在佛</a:t>
            </a: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恪遵戒律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清苦自守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传经授禅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普度众生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却自号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二一老人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一事无成人渐老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一钱不值何消说。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1942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弘一写下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悲欣交集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四字。三天后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沐浴更衣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安详圆寂。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问余何适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廓而忘言。华枝春满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天心月圆。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一钵了却他的浮生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他的粗钵里盛满自由。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文本框 14">
            <a:hlinkClick r:id="rId2" action="ppaction://hlinksldjump"/>
          </p:cNvPr>
          <p:cNvSpPr txBox="1"/>
          <p:nvPr/>
        </p:nvSpPr>
        <p:spPr>
          <a:xfrm>
            <a:off x="5652120"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6" name="文本框 15">
            <a:hlinkClick r:id="rId3" action="ppaction://hlinksldjump"/>
          </p:cNvPr>
          <p:cNvSpPr txBox="1"/>
          <p:nvPr/>
        </p:nvSpPr>
        <p:spPr>
          <a:xfrm>
            <a:off x="6242992"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8" name="文本框 17">
            <a:hlinkClick r:id="rId4" action="ppaction://hlinksldjump"/>
          </p:cNvPr>
          <p:cNvSpPr txBox="1"/>
          <p:nvPr/>
        </p:nvSpPr>
        <p:spPr>
          <a:xfrm>
            <a:off x="6832432" y="1063127"/>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19" name="文本框 18">
            <a:hlinkClick r:id="rId5" action="ppaction://hlinksldjump"/>
          </p:cNvPr>
          <p:cNvSpPr txBox="1"/>
          <p:nvPr/>
        </p:nvSpPr>
        <p:spPr>
          <a:xfrm>
            <a:off x="7426293"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4</a:t>
            </a:r>
            <a:endParaRPr lang="zh-CN" altLang="en-US" sz="1200" dirty="0">
              <a:solidFill>
                <a:srgbClr val="E75E22"/>
              </a:solidFill>
            </a:endParaRPr>
          </a:p>
        </p:txBody>
      </p:sp>
      <p:sp>
        <p:nvSpPr>
          <p:cNvPr id="20" name="文本框 19">
            <a:hlinkClick r:id="rId6" action="ppaction://hlinksldjump"/>
          </p:cNvPr>
          <p:cNvSpPr txBox="1"/>
          <p:nvPr/>
        </p:nvSpPr>
        <p:spPr>
          <a:xfrm>
            <a:off x="8020253"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1" name="圆角矩形 20">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2" name="圆角矩形 21">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3" name="圆角矩形 22">
            <a:hlinkClick r:id="rId9" action="ppaction://hlinksldjump"/>
          </p:cNvPr>
          <p:cNvSpPr/>
          <p:nvPr/>
        </p:nvSpPr>
        <p:spPr>
          <a:xfrm>
            <a:off x="147492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24" name="圆角矩形 23">
            <a:hlinkClick r:id="rId10" action="ppaction://hlinksldjump"/>
          </p:cNvPr>
          <p:cNvSpPr/>
          <p:nvPr/>
        </p:nvSpPr>
        <p:spPr>
          <a:xfrm>
            <a:off x="247264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4282557941"/>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480</TotalTime>
  <Words>46849</Words>
  <Application>Microsoft Office PowerPoint</Application>
  <PresentationFormat>On-screen Show (4:3)</PresentationFormat>
  <Paragraphs>2111</Paragraphs>
  <Slides>206</Slides>
  <Notes>22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206</vt:i4>
      </vt:variant>
    </vt:vector>
  </HeadingPairs>
  <TitlesOfParts>
    <vt:vector size="208" baseType="lpstr">
      <vt:lpstr>高优14新制作模板</vt:lpstr>
      <vt:lpstr>文档</vt:lpstr>
      <vt:lpstr>第二板块　从答题角度寻求突破方法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lpstr>Slide 104</vt:lpstr>
      <vt:lpstr>Slide 105</vt:lpstr>
      <vt:lpstr>Slide 106</vt:lpstr>
      <vt:lpstr>Slide 107</vt:lpstr>
      <vt:lpstr>Slide 108</vt:lpstr>
      <vt:lpstr>Slide 109</vt:lpstr>
      <vt:lpstr>Slide 110</vt:lpstr>
      <vt:lpstr>Slide 111</vt:lpstr>
      <vt:lpstr>Slide 112</vt:lpstr>
      <vt:lpstr>Slide 113</vt:lpstr>
      <vt:lpstr>Slide 114</vt:lpstr>
      <vt:lpstr>Slide 115</vt:lpstr>
      <vt:lpstr>Slide 116</vt:lpstr>
      <vt:lpstr>Slide 117</vt:lpstr>
      <vt:lpstr>Slide 118</vt:lpstr>
      <vt:lpstr>Slide 119</vt:lpstr>
      <vt:lpstr>Slide 120</vt:lpstr>
      <vt:lpstr>Slide 121</vt:lpstr>
      <vt:lpstr>Slide 122</vt:lpstr>
      <vt:lpstr>Slide 123</vt:lpstr>
      <vt:lpstr>Slide 124</vt:lpstr>
      <vt:lpstr>Slide 125</vt:lpstr>
      <vt:lpstr>Slide 126</vt:lpstr>
      <vt:lpstr>Slide 127</vt:lpstr>
      <vt:lpstr>Slide 128</vt:lpstr>
      <vt:lpstr>Slide 129</vt:lpstr>
      <vt:lpstr>Slide 130</vt:lpstr>
      <vt:lpstr>Slide 131</vt:lpstr>
      <vt:lpstr>Slide 132</vt:lpstr>
      <vt:lpstr>Slide 133</vt:lpstr>
      <vt:lpstr>Slide 134</vt:lpstr>
      <vt:lpstr>Slide 135</vt:lpstr>
      <vt:lpstr>Slide 136</vt:lpstr>
      <vt:lpstr>Slide 137</vt:lpstr>
      <vt:lpstr>Slide 138</vt:lpstr>
      <vt:lpstr>Slide 139</vt:lpstr>
      <vt:lpstr>Slide 140</vt:lpstr>
      <vt:lpstr>Slide 141</vt:lpstr>
      <vt:lpstr>Slide 142</vt:lpstr>
      <vt:lpstr>Slide 143</vt:lpstr>
      <vt:lpstr>Slide 144</vt:lpstr>
      <vt:lpstr>Slide 145</vt:lpstr>
      <vt:lpstr>Slide 146</vt:lpstr>
      <vt:lpstr>Slide 147</vt:lpstr>
      <vt:lpstr>Slide 148</vt:lpstr>
      <vt:lpstr>Slide 149</vt:lpstr>
      <vt:lpstr>Slide 150</vt:lpstr>
      <vt:lpstr>Slide 151</vt:lpstr>
      <vt:lpstr>Slide 152</vt:lpstr>
      <vt:lpstr>Slide 153</vt:lpstr>
      <vt:lpstr>Slide 154</vt:lpstr>
      <vt:lpstr>Slide 155</vt:lpstr>
      <vt:lpstr>Slide 156</vt:lpstr>
      <vt:lpstr>Slide 157</vt:lpstr>
      <vt:lpstr>Slide 158</vt:lpstr>
      <vt:lpstr>Slide 159</vt:lpstr>
      <vt:lpstr>Slide 160</vt:lpstr>
      <vt:lpstr>Slide 161</vt:lpstr>
      <vt:lpstr>Slide 162</vt:lpstr>
      <vt:lpstr>Slide 163</vt:lpstr>
      <vt:lpstr>Slide 164</vt:lpstr>
      <vt:lpstr>Slide 165</vt:lpstr>
      <vt:lpstr>Slide 166</vt:lpstr>
      <vt:lpstr>Slide 167</vt:lpstr>
      <vt:lpstr>Slide 168</vt:lpstr>
      <vt:lpstr>Slide 169</vt:lpstr>
      <vt:lpstr>Slide 170</vt:lpstr>
      <vt:lpstr>Slide 171</vt:lpstr>
      <vt:lpstr>Slide 172</vt:lpstr>
      <vt:lpstr>Slide 173</vt:lpstr>
      <vt:lpstr>Slide 174</vt:lpstr>
      <vt:lpstr>Slide 175</vt:lpstr>
      <vt:lpstr>Slide 176</vt:lpstr>
      <vt:lpstr>Slide 177</vt:lpstr>
      <vt:lpstr>Slide 178</vt:lpstr>
      <vt:lpstr>Slide 179</vt:lpstr>
      <vt:lpstr>Slide 180</vt:lpstr>
      <vt:lpstr>Slide 181</vt:lpstr>
      <vt:lpstr>Slide 182</vt:lpstr>
      <vt:lpstr>Slide 183</vt:lpstr>
      <vt:lpstr>Slide 184</vt:lpstr>
      <vt:lpstr>Slide 185</vt:lpstr>
      <vt:lpstr>Slide 186</vt:lpstr>
      <vt:lpstr>Slide 187</vt:lpstr>
      <vt:lpstr>Slide 188</vt:lpstr>
      <vt:lpstr>Slide 189</vt:lpstr>
      <vt:lpstr>Slide 190</vt:lpstr>
      <vt:lpstr>Slide 191</vt:lpstr>
      <vt:lpstr>Slide 192</vt:lpstr>
      <vt:lpstr>Slide 193</vt:lpstr>
      <vt:lpstr>Slide 194</vt:lpstr>
      <vt:lpstr>Slide 195</vt:lpstr>
      <vt:lpstr>Slide 196</vt:lpstr>
      <vt:lpstr>Slide 197</vt:lpstr>
      <vt:lpstr>Slide 198</vt:lpstr>
      <vt:lpstr>Slide 199</vt:lpstr>
      <vt:lpstr>Slide 200</vt:lpstr>
      <vt:lpstr>Slide 201</vt:lpstr>
      <vt:lpstr>Slide 202</vt:lpstr>
      <vt:lpstr>Slide 203</vt:lpstr>
      <vt:lpstr>Slide 204</vt:lpstr>
      <vt:lpstr>Slide 205</vt:lpstr>
      <vt:lpstr>Slide 206</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语文备课大师【全免费】</cp:revision>
  <dcterms:created xsi:type="dcterms:W3CDTF">2016-01-30T04:31:50Z</dcterms:created>
  <dcterms:modified xsi:type="dcterms:W3CDTF">2017-06-18T02:23:47Z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