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65" r:id="rId3"/>
    <p:sldId id="320" r:id="rId4"/>
    <p:sldId id="321" r:id="rId5"/>
    <p:sldId id="326" r:id="rId6"/>
    <p:sldId id="325" r:id="rId7"/>
    <p:sldId id="324" r:id="rId8"/>
    <p:sldId id="323" r:id="rId9"/>
    <p:sldId id="322" r:id="rId10"/>
    <p:sldId id="313" r:id="rId11"/>
    <p:sldId id="312" r:id="rId12"/>
    <p:sldId id="311" r:id="rId13"/>
    <p:sldId id="333" r:id="rId14"/>
    <p:sldId id="332" r:id="rId15"/>
    <p:sldId id="339" r:id="rId16"/>
    <p:sldId id="338" r:id="rId17"/>
    <p:sldId id="337" r:id="rId18"/>
    <p:sldId id="336" r:id="rId19"/>
    <p:sldId id="335" r:id="rId20"/>
    <p:sldId id="334" r:id="rId21"/>
    <p:sldId id="343" r:id="rId22"/>
    <p:sldId id="342" r:id="rId23"/>
    <p:sldId id="341" r:id="rId24"/>
    <p:sldId id="340" r:id="rId25"/>
    <p:sldId id="330" r:id="rId26"/>
    <p:sldId id="329" r:id="rId27"/>
    <p:sldId id="346" r:id="rId28"/>
    <p:sldId id="345" r:id="rId29"/>
    <p:sldId id="344" r:id="rId30"/>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notesMaster" Target="notesMasters/notesMaster1.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1979712" y="764704"/>
            <a:ext cx="5407249" cy="1292662"/>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学习抒情</a:t>
            </a:r>
            <a:endParaRPr kumimoji="0" lang="en-US" altLang="zh-CN" sz="36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ctr" defTabSz="914400" rtl="0" eaLnBrk="1" fontAlgn="base" latinLnBrk="0" hangingPunct="1">
              <a:lnSpc>
                <a:spcPct val="150000"/>
              </a:lnSpc>
              <a:spcBef>
                <a:spcPct val="0"/>
              </a:spcBef>
              <a:spcAft>
                <a:spcPct val="0"/>
              </a:spcAft>
              <a:buClrTx/>
              <a:buSzTx/>
              <a:buFontTx/>
              <a:buNone/>
            </a:pPr>
            <a:r>
              <a:rPr lang="en-US" altLang="zh-CN" sz="2800" b="1" dirty="0" smtClean="0">
                <a:latin typeface="微软雅黑" pitchFamily="34" charset="-122"/>
                <a:ea typeface="微软雅黑" pitchFamily="34" charset="-122"/>
                <a:cs typeface="Times New Roman" pitchFamily="18" charset="0"/>
              </a:rPr>
              <a:t>                        ----</a:t>
            </a:r>
            <a:r>
              <a:rPr lang="zh-CN" altLang="en-US" sz="2800" b="1" dirty="0" smtClean="0">
                <a:latin typeface="微软雅黑" pitchFamily="34" charset="-122"/>
                <a:ea typeface="微软雅黑" pitchFamily="34" charset="-122"/>
                <a:cs typeface="Times New Roman" pitchFamily="18" charset="0"/>
              </a:rPr>
              <a:t>第</a:t>
            </a:r>
            <a:r>
              <a:rPr lang="en-US" altLang="zh-CN" sz="2800" b="1" dirty="0" smtClean="0">
                <a:latin typeface="微软雅黑" pitchFamily="34" charset="-122"/>
                <a:ea typeface="微软雅黑" pitchFamily="34" charset="-122"/>
                <a:cs typeface="Times New Roman" pitchFamily="18" charset="0"/>
              </a:rPr>
              <a:t>2</a:t>
            </a:r>
            <a:r>
              <a:rPr lang="zh-CN" altLang="en-US" sz="2800" b="1" dirty="0" smtClean="0">
                <a:latin typeface="微软雅黑" pitchFamily="34" charset="-122"/>
                <a:ea typeface="微软雅黑" pitchFamily="34" charset="-122"/>
                <a:cs typeface="Times New Roman" pitchFamily="18" charset="0"/>
              </a:rPr>
              <a:t>单元写作</a:t>
            </a:r>
            <a:endParaRPr kumimoji="0" lang="zh-CN" sz="2800" b="1" i="0" u="none" strike="noStrike" cap="none" normalizeH="0" baseline="0" dirty="0" smtClean="0">
              <a:ln>
                <a:noFill/>
              </a:ln>
              <a:effectLst/>
              <a:latin typeface="微软雅黑" pitchFamily="34" charset="-122"/>
              <a:ea typeface="微软雅黑" pitchFamily="34" charset="-122"/>
              <a:cs typeface="宋体" pitchFamily="2" charset="-122"/>
            </a:endParaRPr>
          </a:p>
        </p:txBody>
      </p:sp>
      <p:pic>
        <p:nvPicPr>
          <p:cNvPr id="15362" name="Picture 2" descr="C:\Users\Administrator\不常用\课件图片\u=4115858915,1095207255&amp;fm=21&amp;gp=0.jpg"/>
          <p:cNvPicPr>
            <a:picLocks noChangeAspect="1" noChangeArrowheads="1"/>
          </p:cNvPicPr>
          <p:nvPr/>
        </p:nvPicPr>
        <p:blipFill>
          <a:blip r:embed="rId1" cstate="print"/>
          <a:srcRect/>
          <a:stretch>
            <a:fillRect/>
          </a:stretch>
        </p:blipFill>
        <p:spPr bwMode="auto">
          <a:xfrm>
            <a:off x="1979712" y="2276872"/>
            <a:ext cx="5688632" cy="3352006"/>
          </a:xfrm>
          <a:prstGeom prst="rect">
            <a:avLst/>
          </a:prstGeom>
          <a:noFill/>
        </p:spPr>
      </p:pic>
      <p:sp>
        <p:nvSpPr>
          <p:cNvPr id="4" name="矩形 3"/>
          <p:cNvSpPr/>
          <p:nvPr/>
        </p:nvSpPr>
        <p:spPr>
          <a:xfrm>
            <a:off x="827584" y="260648"/>
            <a:ext cx="4572000" cy="369332"/>
          </a:xfrm>
          <a:prstGeom prst="rect">
            <a:avLst/>
          </a:prstGeom>
        </p:spPr>
        <p:txBody>
          <a:bodyPr>
            <a:spAutoFit/>
          </a:bodyPr>
          <a:lstStyle/>
          <a:p>
            <a:r>
              <a:rPr lang="zh-CN" altLang="en-US" sz="1800" dirty="0" smtClean="0">
                <a:solidFill>
                  <a:srgbClr val="FF0000"/>
                </a:solidFill>
                <a:latin typeface="楷体" pitchFamily="49" charset="-122"/>
                <a:ea typeface="楷体" pitchFamily="49" charset="-122"/>
              </a:rPr>
              <a:t>七年级语文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下  新课标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人</a:t>
            </a:r>
            <a:r>
              <a:rPr lang="en-US" altLang="zh-CN" sz="1800" dirty="0" smtClean="0">
                <a:solidFill>
                  <a:srgbClr val="FF0000"/>
                </a:solidFill>
                <a:latin typeface="楷体" pitchFamily="49" charset="-122"/>
                <a:ea typeface="楷体" pitchFamily="49" charset="-122"/>
              </a:rPr>
              <a:t>]</a:t>
            </a:r>
            <a:endParaRPr lang="zh-CN" altLang="en-US" sz="1800" dirty="0">
              <a:solidFill>
                <a:srgbClr val="FF0000"/>
              </a:solidFill>
              <a:latin typeface="楷体" pitchFamily="49" charset="-122"/>
              <a:ea typeface="楷体"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1">
                                            <p:txEl>
                                              <p:pRg st="0" end="0"/>
                                            </p:txEl>
                                          </p:spTgt>
                                        </p:tgtEl>
                                        <p:attrNameLst>
                                          <p:attrName>style.visibility</p:attrName>
                                        </p:attrNameLst>
                                      </p:cBhvr>
                                      <p:to>
                                        <p:strVal val="visible"/>
                                      </p:to>
                                    </p:set>
                                    <p:anim calcmode="lin" valueType="num">
                                      <p:cBhvr additive="base">
                                        <p:cTn id="7" dur="500" fill="hold"/>
                                        <p:tgtEl>
                                          <p:spTgt spid="1536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361">
                                            <p:txEl>
                                              <p:pRg st="1" end="1"/>
                                            </p:txEl>
                                          </p:spTgt>
                                        </p:tgtEl>
                                        <p:attrNameLst>
                                          <p:attrName>style.visibility</p:attrName>
                                        </p:attrNameLst>
                                      </p:cBhvr>
                                      <p:to>
                                        <p:strVal val="visible"/>
                                      </p:to>
                                    </p:set>
                                    <p:anim calcmode="lin" valueType="num">
                                      <p:cBhvr additive="base">
                                        <p:cTn id="11" dur="500" fill="hold"/>
                                        <p:tgtEl>
                                          <p:spTgt spid="1536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536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5362"/>
                                        </p:tgtEl>
                                        <p:attrNameLst>
                                          <p:attrName>style.visibility</p:attrName>
                                        </p:attrNameLst>
                                      </p:cBhvr>
                                      <p:to>
                                        <p:strVal val="visible"/>
                                      </p:to>
                                    </p:set>
                                    <p:animEffect transition="in" filter="box(in)">
                                      <p:cBhvr>
                                        <p:cTn id="17"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pic>
        <p:nvPicPr>
          <p:cNvPr id="9217" name="Picture 1" descr="C:\Users\Administrator\不常用\课件图片\边框\QQ截图20160914052755.png"/>
          <p:cNvPicPr>
            <a:picLocks noChangeAspect="1" noChangeArrowheads="1"/>
          </p:cNvPicPr>
          <p:nvPr/>
        </p:nvPicPr>
        <p:blipFill>
          <a:blip r:embed="rId1" cstate="print"/>
          <a:srcRect/>
          <a:stretch>
            <a:fillRect/>
          </a:stretch>
        </p:blipFill>
        <p:spPr bwMode="auto">
          <a:xfrm>
            <a:off x="539552" y="1052736"/>
            <a:ext cx="7992888" cy="4968552"/>
          </a:xfrm>
          <a:prstGeom prst="rect">
            <a:avLst/>
          </a:prstGeom>
          <a:noFill/>
        </p:spPr>
      </p:pic>
      <p:sp>
        <p:nvSpPr>
          <p:cNvPr id="9218" name="Rectangle 2"/>
          <p:cNvSpPr>
            <a:spLocks noChangeArrowheads="1"/>
          </p:cNvSpPr>
          <p:nvPr/>
        </p:nvSpPr>
        <p:spPr bwMode="auto">
          <a:xfrm>
            <a:off x="1331640" y="1616421"/>
            <a:ext cx="6696744"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这里写的是“藤”</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但影射的是那种趋炎附势、踩着别人的肩膀向上爬的人。作者把自己对这种政治投机商的愤恨与蔑视的感情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寄寓在对“藤”的物性的描写之中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达到了形象性与抒情性的高度和谐与统一。</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梧桐更兼细雨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到黄昏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点点滴滴。这次第</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怎一个愁字了得。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李清照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声声慢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霏霏银屑漫天花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梅笑吟吟紧拥她。雪地冰天寒冷日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一曲孤傲唱奇葩。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梅雪情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checkerboard(across)">
                                      <p:cBhvr>
                                        <p:cTn id="7" dur="500"/>
                                        <p:tgtEl>
                                          <p:spTgt spid="9218">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9218">
                                            <p:txEl>
                                              <p:pRg st="1" end="1"/>
                                            </p:txEl>
                                          </p:spTgt>
                                        </p:tgtEl>
                                        <p:attrNameLst>
                                          <p:attrName>style.visibility</p:attrName>
                                        </p:attrNameLst>
                                      </p:cBhvr>
                                      <p:to>
                                        <p:strVal val="visible"/>
                                      </p:to>
                                    </p:set>
                                    <p:animEffect transition="in" filter="checkerboard(across)">
                                      <p:cBhvr>
                                        <p:cTn id="10" dur="500"/>
                                        <p:tgtEl>
                                          <p:spTgt spid="9218">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9218">
                                            <p:txEl>
                                              <p:pRg st="2" end="2"/>
                                            </p:txEl>
                                          </p:spTgt>
                                        </p:tgtEl>
                                        <p:attrNameLst>
                                          <p:attrName>style.visibility</p:attrName>
                                        </p:attrNameLst>
                                      </p:cBhvr>
                                      <p:to>
                                        <p:strVal val="visible"/>
                                      </p:to>
                                    </p:set>
                                    <p:animEffect transition="in" filter="checkerboard(across)">
                                      <p:cBhvr>
                                        <p:cTn id="13" dur="500"/>
                                        <p:tgtEl>
                                          <p:spTgt spid="92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sp>
        <p:nvSpPr>
          <p:cNvPr id="8193" name="Rectangle 1"/>
          <p:cNvSpPr>
            <a:spLocks noChangeArrowheads="1"/>
          </p:cNvSpPr>
          <p:nvPr/>
        </p:nvSpPr>
        <p:spPr bwMode="auto">
          <a:xfrm>
            <a:off x="683568" y="404664"/>
            <a:ext cx="7848872" cy="563231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融情于事</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借事抒情。</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融情于事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指通过叙述事件来抒发感情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让感情从对具体事件的叙述中自然地流露出来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感染读者。这种渗透着感情的叙述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读者品味起来就会觉得更真真可亲。</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如朱自清的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背影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写父亲与儿子分别时买橘子的那一段叙述文字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情真意切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感人至深。</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我看见他戴着黑布小帽</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穿着黑布大马褂</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深青布棉袍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蹒跚地走到铁道边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慢慢探身下去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尚不大难。可是他穿过铁道</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要爬上那边月台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就不容易了。他用两手攀着上面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两脚再向上缩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他肥胖的身子向左微倾</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显出努力的样子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这时我看见他的背影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我的泪很快地流下来了。</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这一段叙述文字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朴实无华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把慈父的爱子之情和儿子对父亲的感激之情表达得淋漓尽致。</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 8"/>
          <p:cNvSpPr/>
          <p:nvPr/>
        </p:nvSpPr>
        <p:spPr>
          <a:xfrm>
            <a:off x="323528" y="908720"/>
            <a:ext cx="8352928" cy="504056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3">
                                            <p:txEl>
                                              <p:pRg st="1" end="1"/>
                                            </p:txEl>
                                          </p:spTgt>
                                        </p:tgtEl>
                                        <p:attrNameLst>
                                          <p:attrName>style.visibility</p:attrName>
                                        </p:attrNameLst>
                                      </p:cBhvr>
                                      <p:to>
                                        <p:strVal val="visible"/>
                                      </p:to>
                                    </p:set>
                                    <p:anim calcmode="lin" valueType="num">
                                      <p:cBhvr additive="base">
                                        <p:cTn id="7" dur="500" fill="hold"/>
                                        <p:tgtEl>
                                          <p:spTgt spid="819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193">
                                            <p:txEl>
                                              <p:pRg st="2" end="2"/>
                                            </p:txEl>
                                          </p:spTgt>
                                        </p:tgtEl>
                                        <p:attrNameLst>
                                          <p:attrName>style.visibility</p:attrName>
                                        </p:attrNameLst>
                                      </p:cBhvr>
                                      <p:to>
                                        <p:strVal val="visible"/>
                                      </p:to>
                                    </p:set>
                                    <p:anim calcmode="lin" valueType="num">
                                      <p:cBhvr additive="base">
                                        <p:cTn id="11" dur="500" fill="hold"/>
                                        <p:tgtEl>
                                          <p:spTgt spid="819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19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193">
                                            <p:txEl>
                                              <p:pRg st="3" end="3"/>
                                            </p:txEl>
                                          </p:spTgt>
                                        </p:tgtEl>
                                        <p:attrNameLst>
                                          <p:attrName>style.visibility</p:attrName>
                                        </p:attrNameLst>
                                      </p:cBhvr>
                                      <p:to>
                                        <p:strVal val="visible"/>
                                      </p:to>
                                    </p:set>
                                    <p:anim calcmode="lin" valueType="num">
                                      <p:cBhvr additive="base">
                                        <p:cTn id="15" dur="500" fill="hold"/>
                                        <p:tgtEl>
                                          <p:spTgt spid="819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19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193">
                                            <p:txEl>
                                              <p:pRg st="4" end="4"/>
                                            </p:txEl>
                                          </p:spTgt>
                                        </p:tgtEl>
                                        <p:attrNameLst>
                                          <p:attrName>style.visibility</p:attrName>
                                        </p:attrNameLst>
                                      </p:cBhvr>
                                      <p:to>
                                        <p:strVal val="visible"/>
                                      </p:to>
                                    </p:set>
                                    <p:anim calcmode="lin" valueType="num">
                                      <p:cBhvr additive="base">
                                        <p:cTn id="19" dur="500" fill="hold"/>
                                        <p:tgtEl>
                                          <p:spTgt spid="819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19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思路点拨</a:t>
            </a:r>
            <a:endParaRPr lang="zh-CN" altLang="en-US" sz="2800" b="1" dirty="0">
              <a:latin typeface="微软雅黑" pitchFamily="34" charset="-122"/>
              <a:ea typeface="微软雅黑" pitchFamily="34" charset="-122"/>
            </a:endParaRPr>
          </a:p>
        </p:txBody>
      </p:sp>
      <p:pic>
        <p:nvPicPr>
          <p:cNvPr id="31746" name="Picture 2" descr="C:\Users\Administrator\不常用\课件图片\边框\u=1203707006,3580877269&amp;fm=21&amp;gp=0_副本.jpg"/>
          <p:cNvPicPr>
            <a:picLocks noChangeAspect="1" noChangeArrowheads="1"/>
          </p:cNvPicPr>
          <p:nvPr/>
        </p:nvPicPr>
        <p:blipFill>
          <a:blip r:embed="rId1" cstate="print"/>
          <a:srcRect/>
          <a:stretch>
            <a:fillRect/>
          </a:stretch>
        </p:blipFill>
        <p:spPr bwMode="auto">
          <a:xfrm>
            <a:off x="755576" y="1340768"/>
            <a:ext cx="7776864" cy="4464496"/>
          </a:xfrm>
          <a:prstGeom prst="rect">
            <a:avLst/>
          </a:prstGeom>
          <a:noFill/>
        </p:spPr>
      </p:pic>
      <p:sp>
        <p:nvSpPr>
          <p:cNvPr id="31747" name="Rectangle 3"/>
          <p:cNvSpPr>
            <a:spLocks noChangeArrowheads="1"/>
          </p:cNvSpPr>
          <p:nvPr/>
        </p:nvSpPr>
        <p:spPr bwMode="auto">
          <a:xfrm>
            <a:off x="1115616" y="836712"/>
            <a:ext cx="6840760"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我们怎么把自己胸中之情化为纸上文字呢</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化虚为实显真情。</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真情源于真人真事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写真人真事、亲身经历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具体画面最容易做到感情真挚</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最易写出动情点。</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细节描写动人心。</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现实生活中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有时一句话、一个动作、一个眼神都能让我们感动。写作时应对人物的动作、语言、神态、心理、肖像以及环境的某一局部某一特征作具体的摹绘。运用细节描写可以增强作品的真实性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可以深化文章的主题</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可以达到“一瞬传情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一目传神”的动人艺术效果。</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anim calcmode="lin" valueType="num">
                                      <p:cBhvr additive="base">
                                        <p:cTn id="7" dur="500" fill="hold"/>
                                        <p:tgtEl>
                                          <p:spTgt spid="3174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1747">
                                            <p:txEl>
                                              <p:pRg st="2" end="2"/>
                                            </p:txEl>
                                          </p:spTgt>
                                        </p:tgtEl>
                                        <p:attrNameLst>
                                          <p:attrName>style.visibility</p:attrName>
                                        </p:attrNameLst>
                                      </p:cBhvr>
                                      <p:to>
                                        <p:strVal val="visible"/>
                                      </p:to>
                                    </p:set>
                                    <p:anim calcmode="lin" valueType="num">
                                      <p:cBhvr additive="base">
                                        <p:cTn id="11" dur="500" fill="hold"/>
                                        <p:tgtEl>
                                          <p:spTgt spid="31747">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174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1747">
                                            <p:txEl>
                                              <p:pRg st="3" end="3"/>
                                            </p:txEl>
                                          </p:spTgt>
                                        </p:tgtEl>
                                        <p:attrNameLst>
                                          <p:attrName>style.visibility</p:attrName>
                                        </p:attrNameLst>
                                      </p:cBhvr>
                                      <p:to>
                                        <p:strVal val="visible"/>
                                      </p:to>
                                    </p:set>
                                    <p:anim calcmode="lin" valueType="num">
                                      <p:cBhvr additive="base">
                                        <p:cTn id="17" dur="500" fill="hold"/>
                                        <p:tgtEl>
                                          <p:spTgt spid="31747">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1747">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1747">
                                            <p:txEl>
                                              <p:pRg st="4" end="4"/>
                                            </p:txEl>
                                          </p:spTgt>
                                        </p:tgtEl>
                                        <p:attrNameLst>
                                          <p:attrName>style.visibility</p:attrName>
                                        </p:attrNameLst>
                                      </p:cBhvr>
                                      <p:to>
                                        <p:strVal val="visible"/>
                                      </p:to>
                                    </p:set>
                                    <p:anim calcmode="lin" valueType="num">
                                      <p:cBhvr additive="base">
                                        <p:cTn id="21" dur="500" fill="hold"/>
                                        <p:tgtEl>
                                          <p:spTgt spid="31747">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174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思路点拨</a:t>
            </a:r>
            <a:endParaRPr lang="zh-CN" altLang="en-US" sz="2800" b="1" dirty="0">
              <a:latin typeface="微软雅黑" pitchFamily="34" charset="-122"/>
              <a:ea typeface="微软雅黑" pitchFamily="34" charset="-122"/>
            </a:endParaRPr>
          </a:p>
        </p:txBody>
      </p:sp>
      <p:pic>
        <p:nvPicPr>
          <p:cNvPr id="32769" name="Picture 1" descr="C:\Users\Administrator\不常用\课件图片\边框\u=2555270510,2811786864&amp;fm=21&amp;gp=0.jpg"/>
          <p:cNvPicPr>
            <a:picLocks noChangeAspect="1" noChangeArrowheads="1"/>
          </p:cNvPicPr>
          <p:nvPr/>
        </p:nvPicPr>
        <p:blipFill>
          <a:blip r:embed="rId1" cstate="print"/>
          <a:srcRect/>
          <a:stretch>
            <a:fillRect/>
          </a:stretch>
        </p:blipFill>
        <p:spPr bwMode="auto">
          <a:xfrm>
            <a:off x="683568" y="1268760"/>
            <a:ext cx="7992888" cy="4536504"/>
          </a:xfrm>
          <a:prstGeom prst="rect">
            <a:avLst/>
          </a:prstGeom>
          <a:noFill/>
        </p:spPr>
      </p:pic>
      <p:sp>
        <p:nvSpPr>
          <p:cNvPr id="32770" name="Rectangle 2"/>
          <p:cNvSpPr>
            <a:spLocks noChangeArrowheads="1"/>
          </p:cNvSpPr>
          <p:nvPr/>
        </p:nvSpPr>
        <p:spPr bwMode="auto">
          <a:xfrm>
            <a:off x="1259632" y="1474912"/>
            <a:ext cx="7380312" cy="409342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抒议结合点情理。</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在文章的开头、结尾或者其他关键处加入议论、抒情句子点染</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既能使记叙文更具真情实感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又能达到升华主题、点明主旨的作用。如魏巍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谁是最可爱的人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在介绍志愿军战士的几个英雄事例后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写下了这样一段抒情文字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朋友们</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用不着多举例。你已经可以了解我们的战士是怎样的一种人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这种人是什么一种品质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他们的灵魂是多么美丽和宽广。他们是历史上、世界上第一流的战士</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第一流的人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他们是世界上一切伟大人民的优秀之花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是我们值得骄傲的祖国之花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我们以我们的祖国有这样的英雄而骄傲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我们以生在这个英雄的国度而自豪</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作者饱含深情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直抒胸臆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表达了对志愿军战士的无比崇敬和热爱之情。</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2770">
                                            <p:txEl>
                                              <p:pRg st="1" end="1"/>
                                            </p:txEl>
                                          </p:spTgt>
                                        </p:tgtEl>
                                        <p:attrNameLst>
                                          <p:attrName>style.visibility</p:attrName>
                                        </p:attrNameLst>
                                      </p:cBhvr>
                                      <p:to>
                                        <p:strVal val="visible"/>
                                      </p:to>
                                    </p:set>
                                    <p:animEffect transition="in" filter="checkerboard(across)">
                                      <p:cBhvr>
                                        <p:cTn id="7" dur="500"/>
                                        <p:tgtEl>
                                          <p:spTgt spid="32770">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2770">
                                            <p:txEl>
                                              <p:pRg st="2" end="2"/>
                                            </p:txEl>
                                          </p:spTgt>
                                        </p:tgtEl>
                                        <p:attrNameLst>
                                          <p:attrName>style.visibility</p:attrName>
                                        </p:attrNameLst>
                                      </p:cBhvr>
                                      <p:to>
                                        <p:strVal val="visible"/>
                                      </p:to>
                                    </p:set>
                                    <p:animEffect transition="in" filter="checkerboard(across)">
                                      <p:cBhvr>
                                        <p:cTn id="10" dur="500"/>
                                        <p:tgtEl>
                                          <p:spTgt spid="32770">
                                            <p:txEl>
                                              <p:pRg st="2" end="2"/>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2770">
                                            <p:txEl>
                                              <p:pRg st="3" end="3"/>
                                            </p:txEl>
                                          </p:spTgt>
                                        </p:tgtEl>
                                        <p:attrNameLst>
                                          <p:attrName>style.visibility</p:attrName>
                                        </p:attrNameLst>
                                      </p:cBhvr>
                                      <p:to>
                                        <p:strVal val="visible"/>
                                      </p:to>
                                    </p:set>
                                    <p:animEffect transition="in" filter="checkerboard(across)">
                                      <p:cBhvr>
                                        <p:cTn id="13" dur="500"/>
                                        <p:tgtEl>
                                          <p:spTgt spid="3277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佳作示范</a:t>
            </a:r>
            <a:endParaRPr lang="zh-CN" altLang="en-US" sz="2800" b="1" dirty="0">
              <a:latin typeface="微软雅黑" pitchFamily="34" charset="-122"/>
              <a:ea typeface="微软雅黑" pitchFamily="34" charset="-122"/>
            </a:endParaRPr>
          </a:p>
        </p:txBody>
      </p:sp>
      <p:pic>
        <p:nvPicPr>
          <p:cNvPr id="33793" name="Picture 1" descr="C:\Users\Administrator\不常用\课件图片\6.3.png"/>
          <p:cNvPicPr>
            <a:picLocks noChangeAspect="1" noChangeArrowheads="1"/>
          </p:cNvPicPr>
          <p:nvPr/>
        </p:nvPicPr>
        <p:blipFill>
          <a:blip r:embed="rId1" cstate="print"/>
          <a:srcRect/>
          <a:stretch>
            <a:fillRect/>
          </a:stretch>
        </p:blipFill>
        <p:spPr bwMode="auto">
          <a:xfrm>
            <a:off x="0" y="980728"/>
            <a:ext cx="9144000" cy="5040560"/>
          </a:xfrm>
          <a:prstGeom prst="rect">
            <a:avLst/>
          </a:prstGeom>
          <a:noFill/>
        </p:spPr>
      </p:pic>
      <p:sp>
        <p:nvSpPr>
          <p:cNvPr id="38913" name="Rectangle 1"/>
          <p:cNvSpPr>
            <a:spLocks noChangeArrowheads="1"/>
          </p:cNvSpPr>
          <p:nvPr/>
        </p:nvSpPr>
        <p:spPr bwMode="auto">
          <a:xfrm>
            <a:off x="971600" y="1700808"/>
            <a:ext cx="7416824"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夜的工作　　　　何其芳</a:t>
            </a:r>
            <a:endParaRPr kumimoji="0" 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周总理在第一次“文代”大会上作了报告。</a:t>
            </a:r>
            <a:r>
              <a:rPr kumimoji="0" lang="zh-CN"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人民文学</a:t>
            </a:r>
            <a:r>
              <a:rPr kumimoji="0" lang="zh-CN"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杂志要发表这个报告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由我把记录稿作了整理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送给总理审阅。</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开篇作者非常低调地说明了自己之所以能看到总理一夜的工作的原因</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为下文做了铺垫。能够与总理面对面</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作者的心情肯定波澜起伏</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可是作者没有丝毫流露。这样的处理</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与结尾两段的直接抒情形成了鲜明的对比。从中我们可以领会</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要做到恰当的抒情</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就要有所取舍</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不在与表达中心无关的情感上浪费笔墨。</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Effect transition="in" filter="blinds(horizontal)">
                                      <p:cBhvr>
                                        <p:cTn id="7" dur="500"/>
                                        <p:tgtEl>
                                          <p:spTgt spid="3891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8913">
                                            <p:txEl>
                                              <p:pRg st="1" end="1"/>
                                            </p:txEl>
                                          </p:spTgt>
                                        </p:tgtEl>
                                        <p:attrNameLst>
                                          <p:attrName>style.visibility</p:attrName>
                                        </p:attrNameLst>
                                      </p:cBhvr>
                                      <p:to>
                                        <p:strVal val="visible"/>
                                      </p:to>
                                    </p:set>
                                    <p:animEffect transition="in" filter="blinds(horizontal)">
                                      <p:cBhvr>
                                        <p:cTn id="10" dur="500"/>
                                        <p:tgtEl>
                                          <p:spTgt spid="389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331640"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佳作示范</a:t>
            </a:r>
            <a:endParaRPr lang="zh-CN" altLang="en-US" sz="2800" b="1" dirty="0">
              <a:latin typeface="微软雅黑" pitchFamily="34" charset="-122"/>
              <a:ea typeface="微软雅黑" pitchFamily="34" charset="-122"/>
            </a:endParaRPr>
          </a:p>
        </p:txBody>
      </p:sp>
      <p:pic>
        <p:nvPicPr>
          <p:cNvPr id="33793" name="Picture 1" descr="C:\Users\Administrator\不常用\课件图片\6.3.png"/>
          <p:cNvPicPr>
            <a:picLocks noChangeAspect="1" noChangeArrowheads="1"/>
          </p:cNvPicPr>
          <p:nvPr/>
        </p:nvPicPr>
        <p:blipFill>
          <a:blip r:embed="rId1" cstate="print"/>
          <a:srcRect/>
          <a:stretch>
            <a:fillRect/>
          </a:stretch>
        </p:blipFill>
        <p:spPr bwMode="auto">
          <a:xfrm>
            <a:off x="0" y="980728"/>
            <a:ext cx="9144000" cy="5040560"/>
          </a:xfrm>
          <a:prstGeom prst="rect">
            <a:avLst/>
          </a:prstGeom>
          <a:noFill/>
        </p:spPr>
      </p:pic>
      <p:sp>
        <p:nvSpPr>
          <p:cNvPr id="39937" name="Rectangle 1"/>
          <p:cNvSpPr>
            <a:spLocks noChangeArrowheads="1"/>
          </p:cNvSpPr>
          <p:nvPr/>
        </p:nvSpPr>
        <p:spPr bwMode="auto">
          <a:xfrm>
            <a:off x="467544" y="1013247"/>
            <a:ext cx="8208912"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这一天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总理办公室通知我去中南海政务院。我走进总理的办公室</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那是 一间高大的宫殿式的房子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室内陈设极其简单</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一张不大的写字台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两把小转椅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一盏台灯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如此而已。总理见了我</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指着写字台上一尺来高的一叠文件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我今晚上要批这些文件。你们送来的稿子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我放在最后。你到隔壁值班室去睡一觉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到时候叫你。”</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心中有情</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眼之所见</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耳之所闻</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无一不饱含情感。这段</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作者依然没有一句直接表露自己的情感。但从“极其简单”“如此而已”“一尺来高的一叠文件”等词语中</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我们却可以真切地感受到作者心中的那份感动与震惊。记叙文中的抒情</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由于受到篇幅的限制</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直接抒情的部分是非常有限的</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但是间接抒情可以无处不在</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无孔不入。</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9937">
                                            <p:txEl>
                                              <p:pRg st="0" end="0"/>
                                            </p:txEl>
                                          </p:spTgt>
                                        </p:tgtEl>
                                        <p:attrNameLst>
                                          <p:attrName>style.visibility</p:attrName>
                                        </p:attrNameLst>
                                      </p:cBhvr>
                                      <p:to>
                                        <p:strVal val="visible"/>
                                      </p:to>
                                    </p:set>
                                    <p:animEffect transition="in" filter="diamond(in)">
                                      <p:cBhvr>
                                        <p:cTn id="7" dur="2000"/>
                                        <p:tgtEl>
                                          <p:spTgt spid="399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佳作示范</a:t>
            </a:r>
            <a:endParaRPr lang="zh-CN" altLang="en-US" sz="2800" b="1" dirty="0">
              <a:latin typeface="微软雅黑" pitchFamily="34" charset="-122"/>
              <a:ea typeface="微软雅黑" pitchFamily="34" charset="-122"/>
            </a:endParaRPr>
          </a:p>
        </p:txBody>
      </p:sp>
      <p:pic>
        <p:nvPicPr>
          <p:cNvPr id="33793" name="Picture 1" descr="C:\Users\Administrator\不常用\课件图片\6.3.png"/>
          <p:cNvPicPr>
            <a:picLocks noChangeAspect="1" noChangeArrowheads="1"/>
          </p:cNvPicPr>
          <p:nvPr/>
        </p:nvPicPr>
        <p:blipFill>
          <a:blip r:embed="rId1" cstate="print"/>
          <a:srcRect/>
          <a:stretch>
            <a:fillRect/>
          </a:stretch>
        </p:blipFill>
        <p:spPr bwMode="auto">
          <a:xfrm>
            <a:off x="0" y="980728"/>
            <a:ext cx="9144000" cy="5040560"/>
          </a:xfrm>
          <a:prstGeom prst="rect">
            <a:avLst/>
          </a:prstGeom>
          <a:noFill/>
        </p:spPr>
      </p:pic>
      <p:sp>
        <p:nvSpPr>
          <p:cNvPr id="40961" name="Rectangle 1"/>
          <p:cNvSpPr>
            <a:spLocks noChangeArrowheads="1"/>
          </p:cNvSpPr>
          <p:nvPr/>
        </p:nvSpPr>
        <p:spPr bwMode="auto">
          <a:xfrm>
            <a:off x="251520" y="1226765"/>
            <a:ext cx="8424936"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我就到值班室去睡了。不知到了什么时候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值班室的同志把我叫醒</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他对我说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总理叫你去。”我立刻起来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揉揉蒙眬的睡眼</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走进总理的办公室。总理招呼我坐在他的写字台对面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要我陪他审阅我整理的记录稿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其实是备咨询的意思。他一句一句地审阅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看完一句就用笔在那一句后面画上一个小圆圈。他不是浏览一遍就算了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而是一边看一边思索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有时停笔想一想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有时问我一两句。夜很静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经过相当长的时间总理才审阅完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把稿子交给了我。</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这一段</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作者的视线落在了总理审阅记录稿时的动作、神态上。贵为一国的总理</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却能“一句一句地审阅”一篇普通的记录稿</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而且一边看一边思索</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有时还停笔想一想</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有时问“我”一两句</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这不是“认真”两字可以概括的。作者在此依然把自己不断发酵的情感藏在记叙的文字里。</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0961">
                                            <p:txEl>
                                              <p:pRg st="0" end="0"/>
                                            </p:txEl>
                                          </p:spTgt>
                                        </p:tgtEl>
                                        <p:attrNameLst>
                                          <p:attrName>style.visibility</p:attrName>
                                        </p:attrNameLst>
                                      </p:cBhvr>
                                      <p:to>
                                        <p:strVal val="visible"/>
                                      </p:to>
                                    </p:set>
                                    <p:animEffect transition="in" filter="checkerboard(across)">
                                      <p:cBhvr>
                                        <p:cTn id="7" dur="500"/>
                                        <p:tgtEl>
                                          <p:spTgt spid="4096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佳作示范</a:t>
            </a:r>
            <a:endParaRPr lang="zh-CN" altLang="en-US" sz="2800" b="1" dirty="0">
              <a:latin typeface="微软雅黑" pitchFamily="34" charset="-122"/>
              <a:ea typeface="微软雅黑" pitchFamily="34" charset="-122"/>
            </a:endParaRPr>
          </a:p>
        </p:txBody>
      </p:sp>
      <p:pic>
        <p:nvPicPr>
          <p:cNvPr id="33793" name="Picture 1" descr="C:\Users\Administrator\不常用\课件图片\6.3.png"/>
          <p:cNvPicPr>
            <a:picLocks noChangeAspect="1" noChangeArrowheads="1"/>
          </p:cNvPicPr>
          <p:nvPr/>
        </p:nvPicPr>
        <p:blipFill>
          <a:blip r:embed="rId1" cstate="print"/>
          <a:srcRect/>
          <a:stretch>
            <a:fillRect/>
          </a:stretch>
        </p:blipFill>
        <p:spPr bwMode="auto">
          <a:xfrm>
            <a:off x="0" y="980728"/>
            <a:ext cx="9144000" cy="5040560"/>
          </a:xfrm>
          <a:prstGeom prst="rect">
            <a:avLst/>
          </a:prstGeom>
          <a:noFill/>
        </p:spPr>
      </p:pic>
      <p:sp>
        <p:nvSpPr>
          <p:cNvPr id="41985" name="Rectangle 1"/>
          <p:cNvSpPr>
            <a:spLocks noChangeArrowheads="1"/>
          </p:cNvSpPr>
          <p:nvPr/>
        </p:nvSpPr>
        <p:spPr bwMode="auto">
          <a:xfrm>
            <a:off x="611560" y="1484784"/>
            <a:ext cx="7956376"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这时候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值班室的同志送来两杯热的绿茶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一小碟花生米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放在写字台上。总理让我跟他一起喝茶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吃花生米。花生米并不多</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可以数得清颗数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好像并没有因为多了一个人而增加了分量。喝了一会儿茶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就听见公鸡喔喔喔地叫明了。总理站起来对我说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我要去休息了。上午睡一觉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下午还要参加活动。你也回去睡觉吧。”</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一夜的工作</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一杯绿茶</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一小碟数得清颗数的花生米。当真的遇上了可以触动我们心灵的人和事</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文字为之无色。一如最新鲜的食材</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都不需要高深的烹饪技巧</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清水煮之即可。写文章</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会做加法</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擅长各种技巧固然是种能耐</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会做减法</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用精准的白描</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触动读者的内心</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又何尝不是一种智慧。</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1985">
                                            <p:txEl>
                                              <p:pRg st="0" end="0"/>
                                            </p:txEl>
                                          </p:spTgt>
                                        </p:tgtEl>
                                        <p:attrNameLst>
                                          <p:attrName>style.visibility</p:attrName>
                                        </p:attrNameLst>
                                      </p:cBhvr>
                                      <p:to>
                                        <p:strVal val="visible"/>
                                      </p:to>
                                    </p:set>
                                    <p:animEffect transition="in" filter="diamond(in)">
                                      <p:cBhvr>
                                        <p:cTn id="7" dur="2000"/>
                                        <p:tgtEl>
                                          <p:spTgt spid="4198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佳作示范</a:t>
            </a:r>
            <a:endParaRPr lang="zh-CN" altLang="en-US" sz="2800" b="1" dirty="0">
              <a:latin typeface="微软雅黑" pitchFamily="34" charset="-122"/>
              <a:ea typeface="微软雅黑" pitchFamily="34" charset="-122"/>
            </a:endParaRPr>
          </a:p>
        </p:txBody>
      </p:sp>
      <p:pic>
        <p:nvPicPr>
          <p:cNvPr id="33793" name="Picture 1" descr="C:\Users\Administrator\不常用\课件图片\6.3.png"/>
          <p:cNvPicPr>
            <a:picLocks noChangeAspect="1" noChangeArrowheads="1"/>
          </p:cNvPicPr>
          <p:nvPr/>
        </p:nvPicPr>
        <p:blipFill>
          <a:blip r:embed="rId1" cstate="print"/>
          <a:srcRect/>
          <a:stretch>
            <a:fillRect/>
          </a:stretch>
        </p:blipFill>
        <p:spPr bwMode="auto">
          <a:xfrm>
            <a:off x="0" y="980728"/>
            <a:ext cx="9144000" cy="5040560"/>
          </a:xfrm>
          <a:prstGeom prst="rect">
            <a:avLst/>
          </a:prstGeom>
          <a:noFill/>
        </p:spPr>
      </p:pic>
      <p:sp>
        <p:nvSpPr>
          <p:cNvPr id="43009" name="Rectangle 1"/>
          <p:cNvSpPr>
            <a:spLocks noChangeArrowheads="1"/>
          </p:cNvSpPr>
          <p:nvPr/>
        </p:nvSpPr>
        <p:spPr bwMode="auto">
          <a:xfrm>
            <a:off x="467544" y="1211560"/>
            <a:ext cx="8424936"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我也站起来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没留意把小转椅的上部带歪了。总理过来把转椅扶正</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就走进里面去了。</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一个小到不能再小的细节</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却让我们感受到了什么叫真正的人格魅力。作者依然对自己的情感三缄其口</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我们却迫不及待想要打探他心底到底是怎么想的。恰当的抒情总是以反复的隐忍为前提</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让读者饱尝等待的煎熬。</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在回来的路上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我不断地想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不断地对自己说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这就是我们的总理。我看见了他一夜的工作。他是多么劳苦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多么简朴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我”离开了总理的办公室</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情绪也挣脱了理性的压抑</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成了一支射向读者内心的箭</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来不及躲闪</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也不愿回避</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我们甘愿就这样被命中</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与作者一同在晨曦中为自己的祖国能有这样的总理而骄傲</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而自豪。</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3009">
                                            <p:txEl>
                                              <p:pRg st="0" end="0"/>
                                            </p:txEl>
                                          </p:spTgt>
                                        </p:tgtEl>
                                        <p:attrNameLst>
                                          <p:attrName>style.visibility</p:attrName>
                                        </p:attrNameLst>
                                      </p:cBhvr>
                                      <p:to>
                                        <p:strVal val="visible"/>
                                      </p:to>
                                    </p:set>
                                    <p:animEffect transition="in" filter="checkerboard(across)">
                                      <p:cBhvr>
                                        <p:cTn id="7" dur="500"/>
                                        <p:tgtEl>
                                          <p:spTgt spid="43009">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43009">
                                            <p:txEl>
                                              <p:pRg st="1" end="1"/>
                                            </p:txEl>
                                          </p:spTgt>
                                        </p:tgtEl>
                                        <p:attrNameLst>
                                          <p:attrName>style.visibility</p:attrName>
                                        </p:attrNameLst>
                                      </p:cBhvr>
                                      <p:to>
                                        <p:strVal val="visible"/>
                                      </p:to>
                                    </p:set>
                                    <p:animEffect transition="in" filter="checkerboard(across)">
                                      <p:cBhvr>
                                        <p:cTn id="10" dur="500"/>
                                        <p:tgtEl>
                                          <p:spTgt spid="4300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佳作示范</a:t>
            </a:r>
            <a:endParaRPr lang="zh-CN" altLang="en-US" sz="2800" b="1" dirty="0">
              <a:latin typeface="微软雅黑" pitchFamily="34" charset="-122"/>
              <a:ea typeface="微软雅黑" pitchFamily="34" charset="-122"/>
            </a:endParaRPr>
          </a:p>
        </p:txBody>
      </p:sp>
      <p:pic>
        <p:nvPicPr>
          <p:cNvPr id="33793" name="Picture 1" descr="C:\Users\Administrator\不常用\课件图片\6.3.png"/>
          <p:cNvPicPr>
            <a:picLocks noChangeAspect="1" noChangeArrowheads="1"/>
          </p:cNvPicPr>
          <p:nvPr/>
        </p:nvPicPr>
        <p:blipFill>
          <a:blip r:embed="rId1" cstate="print"/>
          <a:srcRect/>
          <a:stretch>
            <a:fillRect/>
          </a:stretch>
        </p:blipFill>
        <p:spPr bwMode="auto">
          <a:xfrm>
            <a:off x="0" y="980728"/>
            <a:ext cx="9144000" cy="5040560"/>
          </a:xfrm>
          <a:prstGeom prst="rect">
            <a:avLst/>
          </a:prstGeom>
          <a:noFill/>
        </p:spPr>
      </p:pic>
      <p:sp>
        <p:nvSpPr>
          <p:cNvPr id="44033" name="Rectangle 1"/>
          <p:cNvSpPr>
            <a:spLocks noChangeArrowheads="1"/>
          </p:cNvSpPr>
          <p:nvPr/>
        </p:nvSpPr>
        <p:spPr bwMode="auto">
          <a:xfrm>
            <a:off x="899592" y="1772816"/>
            <a:ext cx="7488832" cy="332398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在以后的日子里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我经常这样想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我想高声对全世界说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好像全世界都能听见我的声音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看啊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这就是我们中华人民共和国的总理。我看见了他一夜的工作。他每个夜晚都是这样工作的。你们看见过这样的总理吗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一篇七百多字的记叙文</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却用了两段</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一百五十多个字来直接抒发自己的情感。从常规来说是不恰当的</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比重太大了。然而</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在这里</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我们却不觉得多</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只觉得过瘾</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我们的总理配得上这超常规的抒情。似乎只有这样</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才是最恰当的。</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3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导入写作</a:t>
            </a:r>
            <a:endParaRPr lang="zh-CN" altLang="en-US" sz="2800" b="1" dirty="0">
              <a:latin typeface="微软雅黑" pitchFamily="34" charset="-122"/>
              <a:ea typeface="微软雅黑" pitchFamily="34" charset="-122"/>
            </a:endParaRPr>
          </a:p>
        </p:txBody>
      </p:sp>
      <p:sp>
        <p:nvSpPr>
          <p:cNvPr id="14337" name="Rectangle 1"/>
          <p:cNvSpPr>
            <a:spLocks noChangeArrowheads="1"/>
          </p:cNvSpPr>
          <p:nvPr/>
        </p:nvSpPr>
        <p:spPr bwMode="auto">
          <a:xfrm>
            <a:off x="467544" y="1196752"/>
            <a:ext cx="8352928" cy="382361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主要指外界事物所引起的喜、怒、爱、憎、哀、惧等心理状态。情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有许多许多种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爱情、亲情、友情、乡情、师生情、爱国情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情虽然一字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但是却让人捉摸不透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莫说青山多障碍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白云过山峰也可传情。人非草木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孰能无情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鲁迅先生曾经说过“无情未必真豪杰” 。人之所以有情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才品味出了酸甜苦辣</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之所以有情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才学会了如何去爱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去感恩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去创造。</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刘勰说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为情而造文。”白居易云</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感人心者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莫先乎情。”文章需要有情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才能打动读者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要让笔尖流淌真情实感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需要选择恰当的抒情方式。</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 8"/>
          <p:cNvSpPr/>
          <p:nvPr/>
        </p:nvSpPr>
        <p:spPr>
          <a:xfrm>
            <a:off x="395536" y="1196752"/>
            <a:ext cx="8424936" cy="4104456"/>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4337">
                                            <p:txEl>
                                              <p:pRg st="0" end="0"/>
                                            </p:txEl>
                                          </p:spTgt>
                                        </p:tgtEl>
                                        <p:attrNameLst>
                                          <p:attrName>style.visibility</p:attrName>
                                        </p:attrNameLst>
                                      </p:cBhvr>
                                      <p:to>
                                        <p:strVal val="visible"/>
                                      </p:to>
                                    </p:set>
                                    <p:animEffect transition="in" filter="diamond(in)">
                                      <p:cBhvr>
                                        <p:cTn id="7" dur="2000"/>
                                        <p:tgtEl>
                                          <p:spTgt spid="14337">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4337">
                                            <p:txEl>
                                              <p:pRg st="1" end="1"/>
                                            </p:txEl>
                                          </p:spTgt>
                                        </p:tgtEl>
                                        <p:attrNameLst>
                                          <p:attrName>style.visibility</p:attrName>
                                        </p:attrNameLst>
                                      </p:cBhvr>
                                      <p:to>
                                        <p:strVal val="visible"/>
                                      </p:to>
                                    </p:set>
                                    <p:animEffect transition="in" filter="diamond(in)">
                                      <p:cBhvr>
                                        <p:cTn id="10" dur="2000"/>
                                        <p:tgtEl>
                                          <p:spTgt spid="14337">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14337">
                                            <p:txEl>
                                              <p:pRg st="2" end="2"/>
                                            </p:txEl>
                                          </p:spTgt>
                                        </p:tgtEl>
                                        <p:attrNameLst>
                                          <p:attrName>style.visibility</p:attrName>
                                        </p:attrNameLst>
                                      </p:cBhvr>
                                      <p:to>
                                        <p:strVal val="visible"/>
                                      </p:to>
                                    </p:set>
                                    <p:animEffect transition="in" filter="diamond(in)">
                                      <p:cBhvr>
                                        <p:cTn id="13" dur="2000"/>
                                        <p:tgtEl>
                                          <p:spTgt spid="1433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写作实践</a:t>
            </a:r>
            <a:endParaRPr lang="zh-CN" altLang="en-US" sz="2800" b="1" dirty="0">
              <a:latin typeface="微软雅黑" pitchFamily="34" charset="-122"/>
              <a:ea typeface="微软雅黑" pitchFamily="34" charset="-122"/>
            </a:endParaRPr>
          </a:p>
        </p:txBody>
      </p:sp>
      <p:pic>
        <p:nvPicPr>
          <p:cNvPr id="45059" name="Picture 3" descr="C:\Users\Administrator\不常用\课件图片\QQ截图20160901100025.png"/>
          <p:cNvPicPr>
            <a:picLocks noChangeAspect="1" noChangeArrowheads="1"/>
          </p:cNvPicPr>
          <p:nvPr/>
        </p:nvPicPr>
        <p:blipFill>
          <a:blip r:embed="rId1" cstate="print"/>
          <a:srcRect/>
          <a:stretch>
            <a:fillRect/>
          </a:stretch>
        </p:blipFill>
        <p:spPr bwMode="auto">
          <a:xfrm>
            <a:off x="539552" y="1196752"/>
            <a:ext cx="8208912" cy="4752527"/>
          </a:xfrm>
          <a:prstGeom prst="rect">
            <a:avLst/>
          </a:prstGeom>
          <a:noFill/>
        </p:spPr>
      </p:pic>
      <p:sp>
        <p:nvSpPr>
          <p:cNvPr id="45060" name="Rectangle 4"/>
          <p:cNvSpPr>
            <a:spLocks noChangeArrowheads="1"/>
          </p:cNvSpPr>
          <p:nvPr/>
        </p:nvSpPr>
        <p:spPr bwMode="auto">
          <a:xfrm>
            <a:off x="827584" y="1484784"/>
            <a:ext cx="7740352"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直接抒情不要任何“附着物” 而直抒胸臆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间接抒情需要借助表达内容而委婉地抒发情感。但它们都是或直或隐地表达或浓或淡的感情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给人以美的愉悦和心灵的震撼。究竟哪一种更好呢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苏轼有诗云</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水光潋滟晴方好</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山色空蒙雨亦奇。若把西湖比西子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淡妆浓抹总相宜。”如果把直抒胸臆的抒情比作“水光潋滟晴方好”的话</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间接抒情应视为“山色空蒙雨亦奇”。相比之下哪一个更令人神往呢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淡妆浓抹总相宜”。</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让我们根据抒情的位置和文章的内容选择恰当的抒情方式吧。</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根据课后的写作训练</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选择恰当的抒情方式来作文。</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06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06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写作实践</a:t>
            </a:r>
            <a:endParaRPr lang="zh-CN" altLang="en-US" sz="2800" b="1" dirty="0">
              <a:latin typeface="微软雅黑" pitchFamily="34" charset="-122"/>
              <a:ea typeface="微软雅黑" pitchFamily="34" charset="-122"/>
            </a:endParaRPr>
          </a:p>
        </p:txBody>
      </p:sp>
      <p:pic>
        <p:nvPicPr>
          <p:cNvPr id="46081" name="Picture 1" descr="C:\Users\Administrator\不常用\课件图片\u=73569164,1869583195&amp;fm=21&amp;gp=0.jpg"/>
          <p:cNvPicPr>
            <a:picLocks noChangeAspect="1" noChangeArrowheads="1"/>
          </p:cNvPicPr>
          <p:nvPr/>
        </p:nvPicPr>
        <p:blipFill>
          <a:blip r:embed="rId1" cstate="print"/>
          <a:srcRect/>
          <a:stretch>
            <a:fillRect/>
          </a:stretch>
        </p:blipFill>
        <p:spPr bwMode="auto">
          <a:xfrm>
            <a:off x="0" y="908720"/>
            <a:ext cx="9144000" cy="5040560"/>
          </a:xfrm>
          <a:prstGeom prst="rect">
            <a:avLst/>
          </a:prstGeom>
          <a:noFill/>
        </p:spPr>
      </p:pic>
      <p:sp>
        <p:nvSpPr>
          <p:cNvPr id="46082" name="Rectangle 2"/>
          <p:cNvSpPr>
            <a:spLocks noChangeArrowheads="1"/>
          </p:cNvSpPr>
          <p:nvPr/>
        </p:nvSpPr>
        <p:spPr bwMode="auto">
          <a:xfrm>
            <a:off x="323528" y="1428799"/>
            <a:ext cx="8820472"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链接</a:t>
            </a:r>
            <a:r>
              <a:rPr kumimoji="0" lang="en-US" altLang="zh-CN" sz="200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文章不是无情物</a:t>
            </a:r>
            <a:r>
              <a:rPr kumimoji="0" lang="en-US" altLang="zh-CN" sz="200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文海拾贝</a:t>
            </a:r>
            <a:endParaRPr kumimoji="0" lang="zh-CN" altLang="en-US" sz="200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我呆呆地望着她</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止不住流下了眼泪。我觉得我是世界上最伤心的人</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因为我对朋友反悔了。我做了一件多么不光彩的事呀</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羚羊木雕</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母亲啊</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你是荷叶</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我是红莲</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心中的雨点来了</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除了你</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谁是我在无遮拦天空下的荫蔽</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荷叶</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母亲</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在一个孩子的眼睛里</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他的老师是多么慈爱</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多么公平</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多么伟大的人啊</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我的老师</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记得那个美好的夜晚</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我独自躺在床上</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心中充满了喜悦</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企盼着新的一天快些来到。啊</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世界上还有比我更幸福的孩子吗</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再塑生命的人</a:t>
            </a:r>
            <a:r>
              <a:rPr kumimoji="0" lang="en-US" altLang="zh-CN" sz="200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6082">
                                            <p:txEl>
                                              <p:pRg st="1" end="1"/>
                                            </p:txEl>
                                          </p:spTgt>
                                        </p:tgtEl>
                                        <p:attrNameLst>
                                          <p:attrName>style.visibility</p:attrName>
                                        </p:attrNameLst>
                                      </p:cBhvr>
                                      <p:to>
                                        <p:strVal val="visible"/>
                                      </p:to>
                                    </p:set>
                                    <p:animEffect transition="in" filter="wedge">
                                      <p:cBhvr>
                                        <p:cTn id="7" dur="2000"/>
                                        <p:tgtEl>
                                          <p:spTgt spid="46082">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46082">
                                            <p:txEl>
                                              <p:pRg st="2" end="2"/>
                                            </p:txEl>
                                          </p:spTgt>
                                        </p:tgtEl>
                                        <p:attrNameLst>
                                          <p:attrName>style.visibility</p:attrName>
                                        </p:attrNameLst>
                                      </p:cBhvr>
                                      <p:to>
                                        <p:strVal val="visible"/>
                                      </p:to>
                                    </p:set>
                                    <p:animEffect transition="in" filter="wedge">
                                      <p:cBhvr>
                                        <p:cTn id="10" dur="2000"/>
                                        <p:tgtEl>
                                          <p:spTgt spid="46082">
                                            <p:txEl>
                                              <p:pRg st="2" end="2"/>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46082">
                                            <p:txEl>
                                              <p:pRg st="3" end="3"/>
                                            </p:txEl>
                                          </p:spTgt>
                                        </p:tgtEl>
                                        <p:attrNameLst>
                                          <p:attrName>style.visibility</p:attrName>
                                        </p:attrNameLst>
                                      </p:cBhvr>
                                      <p:to>
                                        <p:strVal val="visible"/>
                                      </p:to>
                                    </p:set>
                                    <p:animEffect transition="in" filter="wedge">
                                      <p:cBhvr>
                                        <p:cTn id="13" dur="2000"/>
                                        <p:tgtEl>
                                          <p:spTgt spid="46082">
                                            <p:txEl>
                                              <p:pRg st="3" end="3"/>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46082">
                                            <p:txEl>
                                              <p:pRg st="4" end="4"/>
                                            </p:txEl>
                                          </p:spTgt>
                                        </p:tgtEl>
                                        <p:attrNameLst>
                                          <p:attrName>style.visibility</p:attrName>
                                        </p:attrNameLst>
                                      </p:cBhvr>
                                      <p:to>
                                        <p:strVal val="visible"/>
                                      </p:to>
                                    </p:set>
                                    <p:animEffect transition="in" filter="wedge">
                                      <p:cBhvr>
                                        <p:cTn id="16" dur="2000"/>
                                        <p:tgtEl>
                                          <p:spTgt spid="4608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写作实践</a:t>
            </a:r>
            <a:endParaRPr lang="zh-CN" altLang="en-US" sz="2800" b="1" dirty="0">
              <a:latin typeface="微软雅黑" pitchFamily="34" charset="-122"/>
              <a:ea typeface="微软雅黑" pitchFamily="34" charset="-122"/>
            </a:endParaRPr>
          </a:p>
        </p:txBody>
      </p:sp>
      <p:pic>
        <p:nvPicPr>
          <p:cNvPr id="47105" name="Picture 1" descr="C:\Users\Administrator\不常用\课件图片\u=553484746,1975606604&amp;fm=21&amp;gp=0.jpg"/>
          <p:cNvPicPr>
            <a:picLocks noChangeAspect="1" noChangeArrowheads="1"/>
          </p:cNvPicPr>
          <p:nvPr/>
        </p:nvPicPr>
        <p:blipFill>
          <a:blip r:embed="rId1" cstate="print"/>
          <a:srcRect/>
          <a:stretch>
            <a:fillRect/>
          </a:stretch>
        </p:blipFill>
        <p:spPr bwMode="auto">
          <a:xfrm>
            <a:off x="395536" y="1124744"/>
            <a:ext cx="8352928" cy="5112568"/>
          </a:xfrm>
          <a:prstGeom prst="rect">
            <a:avLst/>
          </a:prstGeom>
          <a:noFill/>
        </p:spPr>
      </p:pic>
      <p:sp>
        <p:nvSpPr>
          <p:cNvPr id="47106" name="Rectangle 2"/>
          <p:cNvSpPr>
            <a:spLocks noChangeArrowheads="1"/>
          </p:cNvSpPr>
          <p:nvPr/>
        </p:nvSpPr>
        <p:spPr bwMode="auto">
          <a:xfrm>
            <a:off x="1043608" y="1700808"/>
            <a:ext cx="7380312" cy="4247317"/>
          </a:xfrm>
          <a:prstGeom prst="rect">
            <a:avLst/>
          </a:prstGeom>
          <a:noFill/>
          <a:ln w="9525">
            <a:noFill/>
            <a:miter lim="800000"/>
          </a:ln>
          <a:effectLst/>
        </p:spPr>
        <p:txBody>
          <a:bodyPr vert="horz" wrap="square" lIns="91440" tIns="45720" rIns="91440" bIns="45720" numCol="1" anchor="ctr" anchorCtr="0" compatLnSpc="1">
            <a:spAutoFit/>
          </a:bodyPr>
          <a:lstStyle/>
          <a:p>
            <a:pPr lvl="0">
              <a:lnSpc>
                <a:spcPct val="150000"/>
              </a:lnSpc>
            </a:pPr>
            <a:r>
              <a:rPr lang="en-US" altLang="zh-CN" sz="2000" dirty="0" smtClean="0">
                <a:solidFill>
                  <a:srgbClr val="000000"/>
                </a:solidFill>
                <a:latin typeface="微软雅黑" pitchFamily="34" charset="-122"/>
                <a:ea typeface="微软雅黑" pitchFamily="34" charset="-122"/>
                <a:cs typeface="Times New Roman" pitchFamily="18" charset="0"/>
              </a:rPr>
              <a:t>(5)</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一切都像刚睡醒的样子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欣欣然张开了眼。山朗润起来了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水涨起来了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太阳的脸红起来了。</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小草偷偷地从土里钻出来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嫩嫩的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绿绿的。园子里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田野里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瞧去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一大片一大片满是的。坐着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躺着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打两个滚</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踢几脚球</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赛几趟跑</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捉几回迷藏。风轻悄悄的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草软绵绵的。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这南方初春的田野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大块小块的新绿随意地铺着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有的浓</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有的淡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树上的嫩芽也密了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田野里的冬水也咕咕地起着水泡。这一切都使人想着一样东西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生命。</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散步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7106">
                                            <p:txEl>
                                              <p:pRg st="0" end="0"/>
                                            </p:txEl>
                                          </p:spTgt>
                                        </p:tgtEl>
                                        <p:attrNameLst>
                                          <p:attrName>style.visibility</p:attrName>
                                        </p:attrNameLst>
                                      </p:cBhvr>
                                      <p:to>
                                        <p:strVal val="visible"/>
                                      </p:to>
                                    </p:set>
                                    <p:animEffect transition="in" filter="box(in)">
                                      <p:cBhvr>
                                        <p:cTn id="7" dur="500"/>
                                        <p:tgtEl>
                                          <p:spTgt spid="47106">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7106">
                                            <p:txEl>
                                              <p:pRg st="1" end="1"/>
                                            </p:txEl>
                                          </p:spTgt>
                                        </p:tgtEl>
                                        <p:attrNameLst>
                                          <p:attrName>style.visibility</p:attrName>
                                        </p:attrNameLst>
                                      </p:cBhvr>
                                      <p:to>
                                        <p:strVal val="visible"/>
                                      </p:to>
                                    </p:set>
                                    <p:animEffect transition="in" filter="box(in)">
                                      <p:cBhvr>
                                        <p:cTn id="10" dur="500"/>
                                        <p:tgtEl>
                                          <p:spTgt spid="47106">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47106">
                                            <p:txEl>
                                              <p:pRg st="2" end="2"/>
                                            </p:txEl>
                                          </p:spTgt>
                                        </p:tgtEl>
                                        <p:attrNameLst>
                                          <p:attrName>style.visibility</p:attrName>
                                        </p:attrNameLst>
                                      </p:cBhvr>
                                      <p:to>
                                        <p:strVal val="visible"/>
                                      </p:to>
                                    </p:set>
                                    <p:animEffect transition="in" filter="box(in)">
                                      <p:cBhvr>
                                        <p:cTn id="13" dur="500"/>
                                        <p:tgtEl>
                                          <p:spTgt spid="47106">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47106">
                                            <p:txEl>
                                              <p:pRg st="3" end="3"/>
                                            </p:txEl>
                                          </p:spTgt>
                                        </p:tgtEl>
                                        <p:attrNameLst>
                                          <p:attrName>style.visibility</p:attrName>
                                        </p:attrNameLst>
                                      </p:cBhvr>
                                      <p:to>
                                        <p:strVal val="visible"/>
                                      </p:to>
                                    </p:set>
                                    <p:animEffect transition="in" filter="box(in)">
                                      <p:cBhvr>
                                        <p:cTn id="16" dur="500"/>
                                        <p:tgtEl>
                                          <p:spTgt spid="4710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写作实践</a:t>
            </a:r>
            <a:endParaRPr lang="zh-CN" altLang="en-US" sz="2800" b="1" dirty="0">
              <a:latin typeface="微软雅黑" pitchFamily="34" charset="-122"/>
              <a:ea typeface="微软雅黑" pitchFamily="34" charset="-122"/>
            </a:endParaRPr>
          </a:p>
        </p:txBody>
      </p:sp>
      <p:pic>
        <p:nvPicPr>
          <p:cNvPr id="48129" name="Picture 1" descr="C:\Users\Administrator\不常用\课件图片\u=582188739,3689510609&amp;fm=21&amp;gp=0.jpg"/>
          <p:cNvPicPr>
            <a:picLocks noChangeAspect="1" noChangeArrowheads="1"/>
          </p:cNvPicPr>
          <p:nvPr/>
        </p:nvPicPr>
        <p:blipFill>
          <a:blip r:embed="rId1" cstate="print"/>
          <a:srcRect/>
          <a:stretch>
            <a:fillRect/>
          </a:stretch>
        </p:blipFill>
        <p:spPr bwMode="auto">
          <a:xfrm>
            <a:off x="251520" y="980728"/>
            <a:ext cx="8568952" cy="4896544"/>
          </a:xfrm>
          <a:prstGeom prst="rect">
            <a:avLst/>
          </a:prstGeom>
          <a:noFill/>
        </p:spPr>
      </p:pic>
      <p:sp>
        <p:nvSpPr>
          <p:cNvPr id="48130" name="Rectangle 2"/>
          <p:cNvSpPr>
            <a:spLocks noChangeArrowheads="1"/>
          </p:cNvSpPr>
          <p:nvPr/>
        </p:nvSpPr>
        <p:spPr bwMode="auto">
          <a:xfrm>
            <a:off x="827584" y="1484784"/>
            <a:ext cx="7776864"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(7)</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又是秋天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妹妹推我去北海看了菊花。黄色的花淡雅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白色的花高洁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紫色的花热烈而深沉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泼泼洒洒</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秋风中正开得烂漫。我懂得母亲没有说完的话。妹妹也懂。我俩在一块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要好好儿活。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秋天的怀念</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(8)</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我曾屡次发现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每当我感到前途茫茫而灰心丧气时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只要记起很久以前我在那座小悬崖上所学到的经验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我便能应付一切。我提醒自己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不要想着远在下面的岩石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而要着眼于那最初的一小步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走了这一步再走下一步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直到抵达我所要到的地方。这时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我便可以惊奇而自豪地回头看看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自己所走过的路程是多么漫长。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走一步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再走一步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8130">
                                            <p:txEl>
                                              <p:pRg st="0" end="0"/>
                                            </p:txEl>
                                          </p:spTgt>
                                        </p:tgtEl>
                                        <p:attrNameLst>
                                          <p:attrName>style.visibility</p:attrName>
                                        </p:attrNameLst>
                                      </p:cBhvr>
                                      <p:to>
                                        <p:strVal val="visible"/>
                                      </p:to>
                                    </p:set>
                                    <p:animEffect transition="in" filter="checkerboard(across)">
                                      <p:cBhvr>
                                        <p:cTn id="7" dur="500"/>
                                        <p:tgtEl>
                                          <p:spTgt spid="48130">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48130">
                                            <p:txEl>
                                              <p:pRg st="1" end="1"/>
                                            </p:txEl>
                                          </p:spTgt>
                                        </p:tgtEl>
                                        <p:attrNameLst>
                                          <p:attrName>style.visibility</p:attrName>
                                        </p:attrNameLst>
                                      </p:cBhvr>
                                      <p:to>
                                        <p:strVal val="visible"/>
                                      </p:to>
                                    </p:set>
                                    <p:animEffect transition="in" filter="checkerboard(across)">
                                      <p:cBhvr>
                                        <p:cTn id="10" dur="500"/>
                                        <p:tgtEl>
                                          <p:spTgt spid="481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写作实践</a:t>
            </a:r>
            <a:endParaRPr lang="zh-CN" altLang="en-US" sz="2800" b="1" dirty="0">
              <a:latin typeface="微软雅黑" pitchFamily="34" charset="-122"/>
              <a:ea typeface="微软雅黑" pitchFamily="34" charset="-122"/>
            </a:endParaRPr>
          </a:p>
        </p:txBody>
      </p:sp>
      <p:pic>
        <p:nvPicPr>
          <p:cNvPr id="34817" name="Picture 1" descr="C:\Users\Administrator\不常用\课件图片\u=50596228,1972370018&amp;fm=21&amp;gp=0.jpg"/>
          <p:cNvPicPr>
            <a:picLocks noChangeAspect="1" noChangeArrowheads="1"/>
          </p:cNvPicPr>
          <p:nvPr/>
        </p:nvPicPr>
        <p:blipFill>
          <a:blip r:embed="rId1" cstate="print"/>
          <a:srcRect/>
          <a:stretch>
            <a:fillRect/>
          </a:stretch>
        </p:blipFill>
        <p:spPr bwMode="auto">
          <a:xfrm>
            <a:off x="323528" y="980728"/>
            <a:ext cx="8496944" cy="4752528"/>
          </a:xfrm>
          <a:prstGeom prst="rect">
            <a:avLst/>
          </a:prstGeom>
          <a:noFill/>
        </p:spPr>
      </p:pic>
      <p:sp>
        <p:nvSpPr>
          <p:cNvPr id="34818" name="Rectangle 2"/>
          <p:cNvSpPr>
            <a:spLocks noChangeArrowheads="1"/>
          </p:cNvSpPr>
          <p:nvPr/>
        </p:nvSpPr>
        <p:spPr bwMode="auto">
          <a:xfrm>
            <a:off x="1043608" y="1442392"/>
            <a:ext cx="7200800"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(9)</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比起贝壳里的生命来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我在这世间能停留的时间和空间是不是更长和更多一点呢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是不是也应该用我的能力来把我所能做到的事情做得更精致、更仔细、更加地一丝不苟呢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贝壳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(10)</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从未见过开得这样盛的藤萝</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只见一片辉煌的淡紫色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像一条瀑布</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从空中垂下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不见其发端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也不见其终极。只是深深浅浅的紫</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仿佛在流动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在欢笑</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在不停生长。紫色的大条幅上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泛着点点银光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就像迸溅的水花。仔细看时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才知道那是每一朵紫花中的最浅淡的部分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在和阳光互相挑逗。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紫藤萝瀑布</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animEffect transition="in" filter="checkerboard(across)">
                                      <p:cBhvr>
                                        <p:cTn id="7" dur="500"/>
                                        <p:tgtEl>
                                          <p:spTgt spid="34818">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4818">
                                            <p:txEl>
                                              <p:pRg st="1" end="1"/>
                                            </p:txEl>
                                          </p:spTgt>
                                        </p:tgtEl>
                                        <p:attrNameLst>
                                          <p:attrName>style.visibility</p:attrName>
                                        </p:attrNameLst>
                                      </p:cBhvr>
                                      <p:to>
                                        <p:strVal val="visible"/>
                                      </p:to>
                                    </p:set>
                                    <p:animEffect transition="in" filter="checkerboard(across)">
                                      <p:cBhvr>
                                        <p:cTn id="10" dur="500"/>
                                        <p:tgtEl>
                                          <p:spTgt spid="348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写作实践</a:t>
            </a:r>
            <a:endParaRPr lang="zh-CN" altLang="en-US" sz="2800" b="1" dirty="0">
              <a:latin typeface="微软雅黑" pitchFamily="34" charset="-122"/>
              <a:ea typeface="微软雅黑" pitchFamily="34" charset="-122"/>
            </a:endParaRPr>
          </a:p>
        </p:txBody>
      </p:sp>
      <p:pic>
        <p:nvPicPr>
          <p:cNvPr id="35841" name="Picture 1" descr="C:\Users\Administrator\不常用\课件图片\u=154872789,1327676781&amp;fm=21&amp;gp=0.jpg"/>
          <p:cNvPicPr>
            <a:picLocks noChangeAspect="1" noChangeArrowheads="1"/>
          </p:cNvPicPr>
          <p:nvPr/>
        </p:nvPicPr>
        <p:blipFill>
          <a:blip r:embed="rId1" cstate="print"/>
          <a:srcRect/>
          <a:stretch>
            <a:fillRect/>
          </a:stretch>
        </p:blipFill>
        <p:spPr bwMode="auto">
          <a:xfrm>
            <a:off x="0" y="1124744"/>
            <a:ext cx="9144000" cy="4968552"/>
          </a:xfrm>
          <a:prstGeom prst="rect">
            <a:avLst/>
          </a:prstGeom>
          <a:noFill/>
        </p:spPr>
      </p:pic>
      <p:sp>
        <p:nvSpPr>
          <p:cNvPr id="35842" name="Rectangle 2"/>
          <p:cNvSpPr>
            <a:spLocks noChangeArrowheads="1"/>
          </p:cNvSpPr>
          <p:nvPr/>
        </p:nvSpPr>
        <p:spPr bwMode="auto">
          <a:xfrm>
            <a:off x="683568" y="1617766"/>
            <a:ext cx="7668344"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我的烦恼</a:t>
            </a:r>
            <a:endParaRPr kumimoji="0" lang="zh-CN"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在人生的每一个站台</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每个人都会有属于自己的烦恼。当然</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我也不例外</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我也有许许多多的烦恼。</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就拿这几天来说吧。因为天天趴在课桌上学习</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我的视力越来越差</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看什么东西都是模模糊糊的</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要眯着眼睛才看得清楚一些。因此</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父母每每看到我眯着眼睛都会对我说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你怎么了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要把眼睛靠得那么近看东西</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5842">
                                            <p:txEl>
                                              <p:pRg st="0" end="0"/>
                                            </p:txEl>
                                          </p:spTgt>
                                        </p:tgtEl>
                                        <p:attrNameLst>
                                          <p:attrName>style.visibility</p:attrName>
                                        </p:attrNameLst>
                                      </p:cBhvr>
                                      <p:to>
                                        <p:strVal val="visible"/>
                                      </p:to>
                                    </p:set>
                                    <p:animEffect transition="in" filter="wedge">
                                      <p:cBhvr>
                                        <p:cTn id="7" dur="2000"/>
                                        <p:tgtEl>
                                          <p:spTgt spid="35842">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5842">
                                            <p:txEl>
                                              <p:pRg st="1" end="1"/>
                                            </p:txEl>
                                          </p:spTgt>
                                        </p:tgtEl>
                                        <p:attrNameLst>
                                          <p:attrName>style.visibility</p:attrName>
                                        </p:attrNameLst>
                                      </p:cBhvr>
                                      <p:to>
                                        <p:strVal val="visible"/>
                                      </p:to>
                                    </p:set>
                                    <p:animEffect transition="in" filter="wedge">
                                      <p:cBhvr>
                                        <p:cTn id="10" dur="2000"/>
                                        <p:tgtEl>
                                          <p:spTgt spid="35842">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5842">
                                            <p:txEl>
                                              <p:pRg st="2" end="2"/>
                                            </p:txEl>
                                          </p:spTgt>
                                        </p:tgtEl>
                                        <p:attrNameLst>
                                          <p:attrName>style.visibility</p:attrName>
                                        </p:attrNameLst>
                                      </p:cBhvr>
                                      <p:to>
                                        <p:strVal val="visible"/>
                                      </p:to>
                                    </p:set>
                                    <p:animEffect transition="in" filter="wedge">
                                      <p:cBhvr>
                                        <p:cTn id="13" dur="2000"/>
                                        <p:tgtEl>
                                          <p:spTgt spid="3584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写作实践</a:t>
            </a:r>
            <a:endParaRPr lang="zh-CN" altLang="en-US" sz="2800" b="1" dirty="0">
              <a:latin typeface="微软雅黑" pitchFamily="34" charset="-122"/>
              <a:ea typeface="微软雅黑" pitchFamily="34" charset="-122"/>
            </a:endParaRPr>
          </a:p>
        </p:txBody>
      </p:sp>
      <p:pic>
        <p:nvPicPr>
          <p:cNvPr id="35841" name="Picture 1" descr="C:\Users\Administrator\不常用\课件图片\u=154872789,1327676781&amp;fm=21&amp;gp=0.jpg"/>
          <p:cNvPicPr>
            <a:picLocks noChangeAspect="1" noChangeArrowheads="1"/>
          </p:cNvPicPr>
          <p:nvPr/>
        </p:nvPicPr>
        <p:blipFill>
          <a:blip r:embed="rId1" cstate="print"/>
          <a:srcRect/>
          <a:stretch>
            <a:fillRect/>
          </a:stretch>
        </p:blipFill>
        <p:spPr bwMode="auto">
          <a:xfrm>
            <a:off x="0" y="1052736"/>
            <a:ext cx="9144000" cy="4968552"/>
          </a:xfrm>
          <a:prstGeom prst="rect">
            <a:avLst/>
          </a:prstGeom>
          <a:noFill/>
        </p:spPr>
      </p:pic>
      <p:sp>
        <p:nvSpPr>
          <p:cNvPr id="9" name="矩形 8"/>
          <p:cNvSpPr/>
          <p:nvPr/>
        </p:nvSpPr>
        <p:spPr>
          <a:xfrm>
            <a:off x="1115616" y="1628800"/>
            <a:ext cx="7056784" cy="2862322"/>
          </a:xfrm>
          <a:prstGeom prst="rect">
            <a:avLst/>
          </a:prstGeom>
        </p:spPr>
        <p:txBody>
          <a:bodyPr wrap="square">
            <a:spAutoFit/>
          </a:bodyPr>
          <a:lstStyle/>
          <a:p>
            <a:pPr>
              <a:lnSpc>
                <a:spcPct val="150000"/>
              </a:lnSpc>
            </a:pPr>
            <a:r>
              <a:rPr lang="en-US" altLang="zh-CN" sz="2400" dirty="0" smtClean="0">
                <a:latin typeface="微软雅黑" pitchFamily="34" charset="-122"/>
                <a:ea typeface="微软雅黑" pitchFamily="34" charset="-122"/>
              </a:rPr>
              <a:t>        </a:t>
            </a:r>
            <a:r>
              <a:rPr lang="zh-CN" altLang="zh-CN" sz="2400" dirty="0" smtClean="0">
                <a:latin typeface="微软雅黑" pitchFamily="34" charset="-122"/>
                <a:ea typeface="微软雅黑" pitchFamily="34" charset="-122"/>
              </a:rPr>
              <a:t>就在这个星期天</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我变成了“四眼仔”。这副眼镜的镜框是黑色的</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后面两根架在耳朵上的“小撑杆”是红色的。据配眼镜的老板说</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我的眼睛已经有三百多度了。以前我看别人戴眼镜都很舒服</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然而我戴上以后竟有些别扭。</a:t>
            </a:r>
            <a:endParaRPr lang="zh-CN" altLang="en-US" sz="24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写作实践</a:t>
            </a:r>
            <a:endParaRPr lang="zh-CN" altLang="en-US" sz="2800" b="1" dirty="0">
              <a:latin typeface="微软雅黑" pitchFamily="34" charset="-122"/>
              <a:ea typeface="微软雅黑" pitchFamily="34" charset="-122"/>
            </a:endParaRPr>
          </a:p>
        </p:txBody>
      </p:sp>
      <p:pic>
        <p:nvPicPr>
          <p:cNvPr id="35841" name="Picture 1" descr="C:\Users\Administrator\不常用\课件图片\u=154872789,1327676781&amp;fm=21&amp;gp=0.jpg"/>
          <p:cNvPicPr>
            <a:picLocks noChangeAspect="1" noChangeArrowheads="1"/>
          </p:cNvPicPr>
          <p:nvPr/>
        </p:nvPicPr>
        <p:blipFill>
          <a:blip r:embed="rId1" cstate="print"/>
          <a:srcRect/>
          <a:stretch>
            <a:fillRect/>
          </a:stretch>
        </p:blipFill>
        <p:spPr bwMode="auto">
          <a:xfrm>
            <a:off x="0" y="1052736"/>
            <a:ext cx="9144000" cy="4968552"/>
          </a:xfrm>
          <a:prstGeom prst="rect">
            <a:avLst/>
          </a:prstGeom>
          <a:noFill/>
        </p:spPr>
      </p:pic>
      <p:sp>
        <p:nvSpPr>
          <p:cNvPr id="9" name="矩形 8"/>
          <p:cNvSpPr/>
          <p:nvPr/>
        </p:nvSpPr>
        <p:spPr>
          <a:xfrm>
            <a:off x="755576" y="1196752"/>
            <a:ext cx="7632848" cy="3970318"/>
          </a:xfrm>
          <a:prstGeom prst="rect">
            <a:avLst/>
          </a:prstGeom>
        </p:spPr>
        <p:txBody>
          <a:bodyPr wrap="square">
            <a:spAutoFit/>
          </a:bodyPr>
          <a:lstStyle/>
          <a:p>
            <a:pPr>
              <a:lnSpc>
                <a:spcPct val="150000"/>
              </a:lnSpc>
            </a:pPr>
            <a:r>
              <a:rPr lang="en-US" altLang="zh-CN" sz="2400" dirty="0" smtClean="0">
                <a:latin typeface="微软雅黑" pitchFamily="34" charset="-122"/>
                <a:ea typeface="微软雅黑" pitchFamily="34" charset="-122"/>
              </a:rPr>
              <a:t>       </a:t>
            </a:r>
            <a:r>
              <a:rPr lang="zh-CN" altLang="zh-CN" sz="2400" dirty="0" smtClean="0">
                <a:latin typeface="微软雅黑" pitchFamily="34" charset="-122"/>
                <a:ea typeface="微软雅黑" pitchFamily="34" charset="-122"/>
              </a:rPr>
              <a:t>现在我每次看电视都要戴上眼镜</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不戴眼镜就看不清楚。一戴上眼镜</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就会觉得眼前所看到的一切都格外清晰</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不再是模糊一片。邻居们看我戴上了眼镜</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都说</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“怎么刚上初中就戴上眼镜了</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”周边的朋友还给我起了个绰号——“四眼仔”。每次我一出门他们就说</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“哦</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哦</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‘四眼仔’来了</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”唉</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是啊</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我怎么能怪别人呢</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这都怪我自己不好好保护眼睛啊</a:t>
            </a:r>
            <a:r>
              <a:rPr lang="en-US" altLang="zh-CN" sz="2400" dirty="0" smtClean="0">
                <a:latin typeface="微软雅黑" pitchFamily="34" charset="-122"/>
                <a:ea typeface="微软雅黑" pitchFamily="34" charset="-122"/>
              </a:rPr>
              <a:t>!</a:t>
            </a:r>
            <a:endParaRPr lang="zh-CN" altLang="en-US" sz="24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写作实践</a:t>
            </a:r>
            <a:endParaRPr lang="zh-CN" altLang="en-US" sz="2800" b="1" dirty="0">
              <a:latin typeface="微软雅黑" pitchFamily="34" charset="-122"/>
              <a:ea typeface="微软雅黑" pitchFamily="34" charset="-122"/>
            </a:endParaRPr>
          </a:p>
        </p:txBody>
      </p:sp>
      <p:pic>
        <p:nvPicPr>
          <p:cNvPr id="35841" name="Picture 1" descr="C:\Users\Administrator\不常用\课件图片\u=154872789,1327676781&amp;fm=21&amp;gp=0.jpg"/>
          <p:cNvPicPr>
            <a:picLocks noChangeAspect="1" noChangeArrowheads="1"/>
          </p:cNvPicPr>
          <p:nvPr/>
        </p:nvPicPr>
        <p:blipFill>
          <a:blip r:embed="rId1" cstate="print"/>
          <a:srcRect/>
          <a:stretch>
            <a:fillRect/>
          </a:stretch>
        </p:blipFill>
        <p:spPr bwMode="auto">
          <a:xfrm>
            <a:off x="0" y="1124744"/>
            <a:ext cx="9144000" cy="4968552"/>
          </a:xfrm>
          <a:prstGeom prst="rect">
            <a:avLst/>
          </a:prstGeom>
          <a:noFill/>
        </p:spPr>
      </p:pic>
      <p:sp>
        <p:nvSpPr>
          <p:cNvPr id="51201" name="Rectangle 1"/>
          <p:cNvSpPr>
            <a:spLocks noChangeArrowheads="1"/>
          </p:cNvSpPr>
          <p:nvPr/>
        </p:nvSpPr>
        <p:spPr bwMode="auto">
          <a:xfrm>
            <a:off x="899592" y="1556792"/>
            <a:ext cx="7092280"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点评</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结构完整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条理清晰。</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语言朴实</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行文简洁</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浅显真实。</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直接抒情与间接抒情相结合。如父母、邻居的语言</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朋友的玩笑</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字里行间蕴含了“我”的烦恼</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唉</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是啊</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我怎么能怪别人呢”直接抒情</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表达自己的无奈。</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1201">
                                            <p:txEl>
                                              <p:pRg st="0" end="0"/>
                                            </p:txEl>
                                          </p:spTgt>
                                        </p:tgtEl>
                                        <p:attrNameLst>
                                          <p:attrName>style.visibility</p:attrName>
                                        </p:attrNameLst>
                                      </p:cBhvr>
                                      <p:to>
                                        <p:strVal val="visible"/>
                                      </p:to>
                                    </p:set>
                                    <p:animEffect transition="in" filter="box(in)">
                                      <p:cBhvr>
                                        <p:cTn id="7" dur="500"/>
                                        <p:tgtEl>
                                          <p:spTgt spid="51201">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51201">
                                            <p:txEl>
                                              <p:pRg st="1" end="1"/>
                                            </p:txEl>
                                          </p:spTgt>
                                        </p:tgtEl>
                                        <p:attrNameLst>
                                          <p:attrName>style.visibility</p:attrName>
                                        </p:attrNameLst>
                                      </p:cBhvr>
                                      <p:to>
                                        <p:strVal val="visible"/>
                                      </p:to>
                                    </p:set>
                                    <p:animEffect transition="in" filter="box(in)">
                                      <p:cBhvr>
                                        <p:cTn id="10" dur="500"/>
                                        <p:tgtEl>
                                          <p:spTgt spid="51201">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51201">
                                            <p:txEl>
                                              <p:pRg st="2" end="2"/>
                                            </p:txEl>
                                          </p:spTgt>
                                        </p:tgtEl>
                                        <p:attrNameLst>
                                          <p:attrName>style.visibility</p:attrName>
                                        </p:attrNameLst>
                                      </p:cBhvr>
                                      <p:to>
                                        <p:strVal val="visible"/>
                                      </p:to>
                                    </p:set>
                                    <p:animEffect transition="in" filter="box(in)">
                                      <p:cBhvr>
                                        <p:cTn id="13" dur="500"/>
                                        <p:tgtEl>
                                          <p:spTgt spid="5120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文题展示</a:t>
            </a:r>
            <a:endParaRPr lang="zh-CN" altLang="en-US" sz="2800" b="1" dirty="0">
              <a:latin typeface="微软雅黑" pitchFamily="34" charset="-122"/>
              <a:ea typeface="微软雅黑" pitchFamily="34" charset="-122"/>
            </a:endParaRPr>
          </a:p>
        </p:txBody>
      </p:sp>
      <p:pic>
        <p:nvPicPr>
          <p:cNvPr id="13313" name="Picture 1" descr="C:\Users\Administrator\不常用\课件图片\562310.jpg"/>
          <p:cNvPicPr>
            <a:picLocks noChangeAspect="1" noChangeArrowheads="1"/>
          </p:cNvPicPr>
          <p:nvPr/>
        </p:nvPicPr>
        <p:blipFill>
          <a:blip r:embed="rId1" cstate="print"/>
          <a:srcRect/>
          <a:stretch>
            <a:fillRect/>
          </a:stretch>
        </p:blipFill>
        <p:spPr bwMode="auto">
          <a:xfrm>
            <a:off x="683568" y="1628800"/>
            <a:ext cx="7704856" cy="3024336"/>
          </a:xfrm>
          <a:prstGeom prst="rect">
            <a:avLst/>
          </a:prstGeom>
          <a:noFill/>
        </p:spPr>
      </p:pic>
      <p:sp>
        <p:nvSpPr>
          <p:cNvPr id="13314" name="Rectangle 2"/>
          <p:cNvSpPr>
            <a:spLocks noChangeArrowheads="1"/>
          </p:cNvSpPr>
          <p:nvPr/>
        </p:nvSpPr>
        <p:spPr bwMode="auto">
          <a:xfrm>
            <a:off x="1115616" y="1988840"/>
            <a:ext cx="6840760" cy="175432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每个人可能都有烦恼</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每个烦恼也许都有一段小故事。试以“我的烦恼”为题</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写一篇作文。注意融入并抒发自己的真情实感。不少于</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500</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Effect transition="in" filter="checkerboard(across)">
                                      <p:cBhvr>
                                        <p:cTn id="7" dur="500"/>
                                        <p:tgtEl>
                                          <p:spTgt spid="133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pic>
        <p:nvPicPr>
          <p:cNvPr id="26626" name="Picture 2" descr="C:\Users\Administrator\不常用\课件图片\ec495173785fde62_副本.jpg"/>
          <p:cNvPicPr>
            <a:picLocks noChangeAspect="1" noChangeArrowheads="1"/>
          </p:cNvPicPr>
          <p:nvPr/>
        </p:nvPicPr>
        <p:blipFill>
          <a:blip r:embed="rId1" cstate="print"/>
          <a:srcRect/>
          <a:stretch>
            <a:fillRect/>
          </a:stretch>
        </p:blipFill>
        <p:spPr bwMode="auto">
          <a:xfrm>
            <a:off x="755576" y="1196752"/>
            <a:ext cx="7560840" cy="4248472"/>
          </a:xfrm>
          <a:prstGeom prst="rect">
            <a:avLst/>
          </a:prstGeom>
          <a:noFill/>
        </p:spPr>
      </p:pic>
      <p:sp>
        <p:nvSpPr>
          <p:cNvPr id="26627" name="Rectangle 3"/>
          <p:cNvSpPr>
            <a:spLocks noChangeArrowheads="1"/>
          </p:cNvSpPr>
          <p:nvPr/>
        </p:nvSpPr>
        <p:spPr bwMode="auto">
          <a:xfrm>
            <a:off x="1475656" y="1596163"/>
            <a:ext cx="5868144"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一、什么是抒情</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抒情</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即表达情思</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抒发情感。</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抒情是和记叙、描写、议论、说明并列的一种语言表达方式</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具有主观性、个性化和诗意化等特征。如</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这片月季花真漂亮啊</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浩瀚兮</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大海</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animEffect transition="in" filter="wedge">
                                      <p:cBhvr>
                                        <p:cTn id="7" dur="2000"/>
                                        <p:tgtEl>
                                          <p:spTgt spid="26627">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26627">
                                            <p:txEl>
                                              <p:pRg st="2" end="2"/>
                                            </p:txEl>
                                          </p:spTgt>
                                        </p:tgtEl>
                                        <p:attrNameLst>
                                          <p:attrName>style.visibility</p:attrName>
                                        </p:attrNameLst>
                                      </p:cBhvr>
                                      <p:to>
                                        <p:strVal val="visible"/>
                                      </p:to>
                                    </p:set>
                                    <p:animEffect transition="in" filter="wedge">
                                      <p:cBhvr>
                                        <p:cTn id="10" dur="2000"/>
                                        <p:tgtEl>
                                          <p:spTgt spid="266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pic>
        <p:nvPicPr>
          <p:cNvPr id="27649" name="Picture 1" descr="C:\Users\Administrator\不常用\课件图片\7852147.jpg"/>
          <p:cNvPicPr>
            <a:picLocks noChangeAspect="1" noChangeArrowheads="1"/>
          </p:cNvPicPr>
          <p:nvPr/>
        </p:nvPicPr>
        <p:blipFill>
          <a:blip r:embed="rId1" cstate="print"/>
          <a:srcRect/>
          <a:stretch>
            <a:fillRect/>
          </a:stretch>
        </p:blipFill>
        <p:spPr bwMode="auto">
          <a:xfrm>
            <a:off x="251520" y="836712"/>
            <a:ext cx="8615114" cy="5162550"/>
          </a:xfrm>
          <a:prstGeom prst="rect">
            <a:avLst/>
          </a:prstGeom>
          <a:noFill/>
        </p:spPr>
      </p:pic>
      <p:sp>
        <p:nvSpPr>
          <p:cNvPr id="27650" name="Rectangle 2"/>
          <p:cNvSpPr>
            <a:spLocks noChangeArrowheads="1"/>
          </p:cNvSpPr>
          <p:nvPr/>
        </p:nvSpPr>
        <p:spPr bwMode="auto">
          <a:xfrm>
            <a:off x="827584" y="1484784"/>
            <a:ext cx="5976664" cy="32696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二、抒情的好处</a:t>
            </a:r>
            <a:endParaRPr kumimoji="0" 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在写作中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恰当地抒发自己的真情实感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能增强文章的感染力</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并深化主题。</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 动于中而形于言。”抒情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是文章打动读者、感染读者的重要手段。抒情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是抒情诗、抒情散文的主要表达方式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在叙事性的作品中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它常常与叙述、描写、议论等方法结合运用。</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7650">
                                            <p:txEl>
                                              <p:pRg st="1" end="1"/>
                                            </p:txEl>
                                          </p:spTgt>
                                        </p:tgtEl>
                                        <p:attrNameLst>
                                          <p:attrName>style.visibility</p:attrName>
                                        </p:attrNameLst>
                                      </p:cBhvr>
                                      <p:to>
                                        <p:strVal val="visible"/>
                                      </p:to>
                                    </p:set>
                                    <p:animEffect transition="in" filter="wedge">
                                      <p:cBhvr>
                                        <p:cTn id="7" dur="2000"/>
                                        <p:tgtEl>
                                          <p:spTgt spid="27650">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27650">
                                            <p:txEl>
                                              <p:pRg st="2" end="2"/>
                                            </p:txEl>
                                          </p:spTgt>
                                        </p:tgtEl>
                                        <p:attrNameLst>
                                          <p:attrName>style.visibility</p:attrName>
                                        </p:attrNameLst>
                                      </p:cBhvr>
                                      <p:to>
                                        <p:strVal val="visible"/>
                                      </p:to>
                                    </p:set>
                                    <p:animEffect transition="in" filter="wedge">
                                      <p:cBhvr>
                                        <p:cTn id="10" dur="2000"/>
                                        <p:tgtEl>
                                          <p:spTgt spid="2765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pic>
        <p:nvPicPr>
          <p:cNvPr id="28673" name="Picture 1" descr="C:\Users\Administrator\不常用\课件图片\QQ截图20160630183940.png"/>
          <p:cNvPicPr>
            <a:picLocks noChangeAspect="1" noChangeArrowheads="1"/>
          </p:cNvPicPr>
          <p:nvPr/>
        </p:nvPicPr>
        <p:blipFill>
          <a:blip r:embed="rId1" cstate="print"/>
          <a:srcRect/>
          <a:stretch>
            <a:fillRect/>
          </a:stretch>
        </p:blipFill>
        <p:spPr bwMode="auto">
          <a:xfrm>
            <a:off x="251520" y="1340768"/>
            <a:ext cx="8496944" cy="4608512"/>
          </a:xfrm>
          <a:prstGeom prst="rect">
            <a:avLst/>
          </a:prstGeom>
          <a:noFill/>
        </p:spPr>
      </p:pic>
      <p:sp>
        <p:nvSpPr>
          <p:cNvPr id="28674" name="Rectangle 2"/>
          <p:cNvSpPr>
            <a:spLocks noChangeArrowheads="1"/>
          </p:cNvSpPr>
          <p:nvPr/>
        </p:nvSpPr>
        <p:spPr bwMode="auto">
          <a:xfrm>
            <a:off x="1259632" y="1817637"/>
            <a:ext cx="6624736" cy="332398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三、抒情方式</a:t>
            </a:r>
            <a:endParaRPr kumimoji="0" 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直接抒情。</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直抒胸臆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就是直接表白和倾吐自己的思想感情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以感染读者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引起共鸣。直抒胸臆的特点是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不要任何“附着物”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而是让思想感情直截了当地宣泄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不讲究含蓄委婉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使思想感情毫无遮掩地袒露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我口写我心”。这种直陈肺腑的抒情方式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往往显得坦率真挚</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朴质诚恳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很能打动人心。</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8674">
                                            <p:txEl>
                                              <p:pRg st="2" end="2"/>
                                            </p:txEl>
                                          </p:spTgt>
                                        </p:tgtEl>
                                        <p:attrNameLst>
                                          <p:attrName>style.visibility</p:attrName>
                                        </p:attrNameLst>
                                      </p:cBhvr>
                                      <p:to>
                                        <p:strVal val="visible"/>
                                      </p:to>
                                    </p:set>
                                    <p:animEffect transition="in" filter="diamond(in)">
                                      <p:cBhvr>
                                        <p:cTn id="7" dur="2000"/>
                                        <p:tgtEl>
                                          <p:spTgt spid="2867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sp>
        <p:nvSpPr>
          <p:cNvPr id="29697" name="Rectangle 1"/>
          <p:cNvSpPr>
            <a:spLocks noChangeArrowheads="1"/>
          </p:cNvSpPr>
          <p:nvPr/>
        </p:nvSpPr>
        <p:spPr bwMode="auto">
          <a:xfrm>
            <a:off x="179512" y="476672"/>
            <a:ext cx="8820472" cy="563231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2.</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间接抒情</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smtClean="0">
                <a:solidFill>
                  <a:srgbClr val="00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除了直接抒情以外</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作者的情感也往往渗透在叙述和描写中。例如</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土地</a:t>
            </a:r>
            <a:endPar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的誓言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当我躺在土地上的时候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当我仰望天上的星星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手里握着一把泥土的时候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或者当我回想起儿时的往事的时候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我想起那参天碧绿的白桦林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标直漂亮的白桦树在原野上呻吟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我看见奔流似的马群</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听见蒙古狗深夜的嗥鸣和皮鞭滚落在山涧里的脆响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我想起红布似的高粱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金黄的豆粒</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黑色的土地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红玉的脸庞</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黑玉的眼睛</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斑斓的山雕</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奔驰的鹿群</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带着松香气味的煤块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带着赤色的足金</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我想起幽远的车铃</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晴天里马儿戴着串铃在溜直的大道上跑着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狐仙姑深夜的谰语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原野上怪诞的狂风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这一段文字里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作者写了许多富有关东气息的事物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斑斓多姿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我们读起来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很容易从中感受到作者对于故乡的炽热爱恋。这是间接抒发情感的好例子。</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 8"/>
          <p:cNvSpPr/>
          <p:nvPr/>
        </p:nvSpPr>
        <p:spPr>
          <a:xfrm>
            <a:off x="251520" y="1052736"/>
            <a:ext cx="8640960" cy="504056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9697">
                                            <p:txEl>
                                              <p:pRg st="1" end="1"/>
                                            </p:txEl>
                                          </p:spTgt>
                                        </p:tgtEl>
                                        <p:attrNameLst>
                                          <p:attrName>style.visibility</p:attrName>
                                        </p:attrNameLst>
                                      </p:cBhvr>
                                      <p:to>
                                        <p:strVal val="visible"/>
                                      </p:to>
                                    </p:set>
                                    <p:animEffect transition="in" filter="wedge">
                                      <p:cBhvr>
                                        <p:cTn id="7" dur="2000"/>
                                        <p:tgtEl>
                                          <p:spTgt spid="29697">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29697">
                                            <p:txEl>
                                              <p:pRg st="2" end="2"/>
                                            </p:txEl>
                                          </p:spTgt>
                                        </p:tgtEl>
                                        <p:attrNameLst>
                                          <p:attrName>style.visibility</p:attrName>
                                        </p:attrNameLst>
                                      </p:cBhvr>
                                      <p:to>
                                        <p:strVal val="visible"/>
                                      </p:to>
                                    </p:set>
                                    <p:animEffect transition="in" filter="wedge">
                                      <p:cBhvr>
                                        <p:cTn id="10" dur="2000"/>
                                        <p:tgtEl>
                                          <p:spTgt spid="29697">
                                            <p:txEl>
                                              <p:pRg st="2" end="2"/>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29697">
                                            <p:txEl>
                                              <p:pRg st="3" end="3"/>
                                            </p:txEl>
                                          </p:spTgt>
                                        </p:tgtEl>
                                        <p:attrNameLst>
                                          <p:attrName>style.visibility</p:attrName>
                                        </p:attrNameLst>
                                      </p:cBhvr>
                                      <p:to>
                                        <p:strVal val="visible"/>
                                      </p:to>
                                    </p:set>
                                    <p:animEffect transition="in" filter="wedge">
                                      <p:cBhvr>
                                        <p:cTn id="13" dur="2000"/>
                                        <p:tgtEl>
                                          <p:spTgt spid="29697">
                                            <p:txEl>
                                              <p:pRg st="3" end="3"/>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29697">
                                            <p:txEl>
                                              <p:pRg st="4" end="4"/>
                                            </p:txEl>
                                          </p:spTgt>
                                        </p:tgtEl>
                                        <p:attrNameLst>
                                          <p:attrName>style.visibility</p:attrName>
                                        </p:attrNameLst>
                                      </p:cBhvr>
                                      <p:to>
                                        <p:strVal val="visible"/>
                                      </p:to>
                                    </p:set>
                                    <p:animEffect transition="in" filter="wedge">
                                      <p:cBhvr>
                                        <p:cTn id="16" dur="2000"/>
                                        <p:tgtEl>
                                          <p:spTgt spid="2969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pic>
        <p:nvPicPr>
          <p:cNvPr id="30721" name="Picture 1" descr="C:\Users\Administrator\不常用\课件图片\边框\QQ截图20160913094601.png"/>
          <p:cNvPicPr>
            <a:picLocks noChangeAspect="1" noChangeArrowheads="1"/>
          </p:cNvPicPr>
          <p:nvPr/>
        </p:nvPicPr>
        <p:blipFill>
          <a:blip r:embed="rId1" cstate="print"/>
          <a:srcRect/>
          <a:stretch>
            <a:fillRect/>
          </a:stretch>
        </p:blipFill>
        <p:spPr bwMode="auto">
          <a:xfrm>
            <a:off x="467544" y="1268760"/>
            <a:ext cx="8280919" cy="4392488"/>
          </a:xfrm>
          <a:prstGeom prst="rect">
            <a:avLst/>
          </a:prstGeom>
          <a:noFill/>
        </p:spPr>
      </p:pic>
      <p:sp>
        <p:nvSpPr>
          <p:cNvPr id="30722" name="Rectangle 2"/>
          <p:cNvSpPr>
            <a:spLocks noChangeArrowheads="1"/>
          </p:cNvSpPr>
          <p:nvPr/>
        </p:nvSpPr>
        <p:spPr bwMode="auto">
          <a:xfrm>
            <a:off x="971600" y="1196752"/>
            <a:ext cx="7416824" cy="440120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四、学会几种间接抒情的方法</a:t>
            </a:r>
            <a:endParaRPr kumimoji="0" 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寓情于景</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情景交融。</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我们看到一些景物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往往会触景生情。借景抒情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就是通过描写景物来抒发感情。“一切景语皆情语”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把感情融入所描写的景物中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情景交融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这是中国文学很传统的表现手法和突出的艺术特点。如</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枫桥夜泊　　张　继</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月落乌啼霜满天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江枫渔火对愁眠。</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姑苏城外寒山寺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夜半钟声到客船。</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作者通过描绘月落、乌啼、满天白霜、江边的枫树、渔火、寒山寺等景物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渲染出秋夜的幽寂清冷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借此表达了作者落榜后孤孑清寥、愁绪满怀的情感。</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0722">
                                            <p:txEl>
                                              <p:pRg st="1" end="1"/>
                                            </p:txEl>
                                          </p:spTgt>
                                        </p:tgtEl>
                                        <p:attrNameLst>
                                          <p:attrName>style.visibility</p:attrName>
                                        </p:attrNameLst>
                                      </p:cBhvr>
                                      <p:to>
                                        <p:strVal val="visible"/>
                                      </p:to>
                                    </p:set>
                                    <p:animEffect transition="in" filter="wedge">
                                      <p:cBhvr>
                                        <p:cTn id="7" dur="2000"/>
                                        <p:tgtEl>
                                          <p:spTgt spid="30722">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0722">
                                            <p:txEl>
                                              <p:pRg st="2" end="2"/>
                                            </p:txEl>
                                          </p:spTgt>
                                        </p:tgtEl>
                                        <p:attrNameLst>
                                          <p:attrName>style.visibility</p:attrName>
                                        </p:attrNameLst>
                                      </p:cBhvr>
                                      <p:to>
                                        <p:strVal val="visible"/>
                                      </p:to>
                                    </p:set>
                                    <p:animEffect transition="in" filter="wedge">
                                      <p:cBhvr>
                                        <p:cTn id="10" dur="2000"/>
                                        <p:tgtEl>
                                          <p:spTgt spid="30722">
                                            <p:txEl>
                                              <p:pRg st="2" end="2"/>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0722">
                                            <p:txEl>
                                              <p:pRg st="3" end="3"/>
                                            </p:txEl>
                                          </p:spTgt>
                                        </p:tgtEl>
                                        <p:attrNameLst>
                                          <p:attrName>style.visibility</p:attrName>
                                        </p:attrNameLst>
                                      </p:cBhvr>
                                      <p:to>
                                        <p:strVal val="visible"/>
                                      </p:to>
                                    </p:set>
                                    <p:animEffect transition="in" filter="wedge">
                                      <p:cBhvr>
                                        <p:cTn id="13" dur="2000"/>
                                        <p:tgtEl>
                                          <p:spTgt spid="30722">
                                            <p:txEl>
                                              <p:pRg st="3" end="3"/>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30722">
                                            <p:txEl>
                                              <p:pRg st="4" end="4"/>
                                            </p:txEl>
                                          </p:spTgt>
                                        </p:tgtEl>
                                        <p:attrNameLst>
                                          <p:attrName>style.visibility</p:attrName>
                                        </p:attrNameLst>
                                      </p:cBhvr>
                                      <p:to>
                                        <p:strVal val="visible"/>
                                      </p:to>
                                    </p:set>
                                    <p:animEffect transition="in" filter="wedge">
                                      <p:cBhvr>
                                        <p:cTn id="16" dur="2000"/>
                                        <p:tgtEl>
                                          <p:spTgt spid="30722">
                                            <p:txEl>
                                              <p:pRg st="4" end="4"/>
                                            </p:txEl>
                                          </p:spTgt>
                                        </p:tgtEl>
                                      </p:cBhvr>
                                    </p:animEffect>
                                  </p:childTnLst>
                                </p:cTn>
                              </p:par>
                              <p:par>
                                <p:cTn id="17" presetID="20" presetClass="entr" presetSubtype="0" fill="hold" nodeType="withEffect">
                                  <p:stCondLst>
                                    <p:cond delay="0"/>
                                  </p:stCondLst>
                                  <p:childTnLst>
                                    <p:set>
                                      <p:cBhvr>
                                        <p:cTn id="18" dur="1" fill="hold">
                                          <p:stCondLst>
                                            <p:cond delay="0"/>
                                          </p:stCondLst>
                                        </p:cTn>
                                        <p:tgtEl>
                                          <p:spTgt spid="30722">
                                            <p:txEl>
                                              <p:pRg st="5" end="5"/>
                                            </p:txEl>
                                          </p:spTgt>
                                        </p:tgtEl>
                                        <p:attrNameLst>
                                          <p:attrName>style.visibility</p:attrName>
                                        </p:attrNameLst>
                                      </p:cBhvr>
                                      <p:to>
                                        <p:strVal val="visible"/>
                                      </p:to>
                                    </p:set>
                                    <p:animEffect transition="in" filter="wedge">
                                      <p:cBhvr>
                                        <p:cTn id="19" dur="2000"/>
                                        <p:tgtEl>
                                          <p:spTgt spid="30722">
                                            <p:txEl>
                                              <p:pRg st="5" end="5"/>
                                            </p:txEl>
                                          </p:spTgt>
                                        </p:tgtEl>
                                      </p:cBhvr>
                                    </p:animEffect>
                                  </p:childTnLst>
                                </p:cTn>
                              </p:par>
                              <p:par>
                                <p:cTn id="20" presetID="20" presetClass="entr" presetSubtype="0" fill="hold" nodeType="withEffect">
                                  <p:stCondLst>
                                    <p:cond delay="0"/>
                                  </p:stCondLst>
                                  <p:childTnLst>
                                    <p:set>
                                      <p:cBhvr>
                                        <p:cTn id="21" dur="1" fill="hold">
                                          <p:stCondLst>
                                            <p:cond delay="0"/>
                                          </p:stCondLst>
                                        </p:cTn>
                                        <p:tgtEl>
                                          <p:spTgt spid="30722">
                                            <p:txEl>
                                              <p:pRg st="6" end="6"/>
                                            </p:txEl>
                                          </p:spTgt>
                                        </p:tgtEl>
                                        <p:attrNameLst>
                                          <p:attrName>style.visibility</p:attrName>
                                        </p:attrNameLst>
                                      </p:cBhvr>
                                      <p:to>
                                        <p:strVal val="visible"/>
                                      </p:to>
                                    </p:set>
                                    <p:animEffect transition="in" filter="wedge">
                                      <p:cBhvr>
                                        <p:cTn id="22" dur="2000"/>
                                        <p:tgtEl>
                                          <p:spTgt spid="30722">
                                            <p:txEl>
                                              <p:pRg st="6" end="6"/>
                                            </p:txEl>
                                          </p:spTgt>
                                        </p:tgtEl>
                                      </p:cBhvr>
                                    </p:animEffect>
                                  </p:childTnLst>
                                </p:cTn>
                              </p:par>
                              <p:par>
                                <p:cTn id="23" presetID="20" presetClass="entr" presetSubtype="0" fill="hold" nodeType="withEffect">
                                  <p:stCondLst>
                                    <p:cond delay="0"/>
                                  </p:stCondLst>
                                  <p:childTnLst>
                                    <p:set>
                                      <p:cBhvr>
                                        <p:cTn id="24" dur="1" fill="hold">
                                          <p:stCondLst>
                                            <p:cond delay="0"/>
                                          </p:stCondLst>
                                        </p:cTn>
                                        <p:tgtEl>
                                          <p:spTgt spid="30722">
                                            <p:txEl>
                                              <p:pRg st="7" end="7"/>
                                            </p:txEl>
                                          </p:spTgt>
                                        </p:tgtEl>
                                        <p:attrNameLst>
                                          <p:attrName>style.visibility</p:attrName>
                                        </p:attrNameLst>
                                      </p:cBhvr>
                                      <p:to>
                                        <p:strVal val="visible"/>
                                      </p:to>
                                    </p:set>
                                    <p:animEffect transition="in" filter="wedge">
                                      <p:cBhvr>
                                        <p:cTn id="25" dur="2000"/>
                                        <p:tgtEl>
                                          <p:spTgt spid="30722">
                                            <p:txEl>
                                              <p:pRg st="7" end="7"/>
                                            </p:txEl>
                                          </p:spTgt>
                                        </p:tgtEl>
                                      </p:cBhvr>
                                    </p:animEffect>
                                  </p:childTnLst>
                                </p:cTn>
                              </p:par>
                              <p:par>
                                <p:cTn id="26" presetID="20" presetClass="entr" presetSubtype="0" fill="hold" nodeType="withEffect">
                                  <p:stCondLst>
                                    <p:cond delay="0"/>
                                  </p:stCondLst>
                                  <p:childTnLst>
                                    <p:set>
                                      <p:cBhvr>
                                        <p:cTn id="27" dur="1" fill="hold">
                                          <p:stCondLst>
                                            <p:cond delay="0"/>
                                          </p:stCondLst>
                                        </p:cTn>
                                        <p:tgtEl>
                                          <p:spTgt spid="30722">
                                            <p:txEl>
                                              <p:pRg st="8" end="8"/>
                                            </p:txEl>
                                          </p:spTgt>
                                        </p:tgtEl>
                                        <p:attrNameLst>
                                          <p:attrName>style.visibility</p:attrName>
                                        </p:attrNameLst>
                                      </p:cBhvr>
                                      <p:to>
                                        <p:strVal val="visible"/>
                                      </p:to>
                                    </p:set>
                                    <p:animEffect transition="in" filter="wedge">
                                      <p:cBhvr>
                                        <p:cTn id="28" dur="2000"/>
                                        <p:tgtEl>
                                          <p:spTgt spid="3072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写作指导</a:t>
            </a:r>
            <a:endParaRPr lang="zh-CN" altLang="en-US" sz="2800" b="1" dirty="0">
              <a:latin typeface="微软雅黑" pitchFamily="34" charset="-122"/>
              <a:ea typeface="微软雅黑" pitchFamily="34" charset="-122"/>
            </a:endParaRPr>
          </a:p>
        </p:txBody>
      </p:sp>
      <p:pic>
        <p:nvPicPr>
          <p:cNvPr id="10241" name="Picture 1" descr="C:\Users\Administrator\不常用\课件图片\边框\QQ截图20160913101003.png"/>
          <p:cNvPicPr>
            <a:picLocks noChangeAspect="1" noChangeArrowheads="1"/>
          </p:cNvPicPr>
          <p:nvPr/>
        </p:nvPicPr>
        <p:blipFill>
          <a:blip r:embed="rId1" cstate="print"/>
          <a:srcRect/>
          <a:stretch>
            <a:fillRect/>
          </a:stretch>
        </p:blipFill>
        <p:spPr bwMode="auto">
          <a:xfrm>
            <a:off x="467544" y="1124744"/>
            <a:ext cx="8352928" cy="4752528"/>
          </a:xfrm>
          <a:prstGeom prst="rect">
            <a:avLst/>
          </a:prstGeom>
          <a:noFill/>
        </p:spPr>
      </p:pic>
      <p:sp>
        <p:nvSpPr>
          <p:cNvPr id="10242" name="Rectangle 2"/>
          <p:cNvSpPr>
            <a:spLocks noChangeArrowheads="1"/>
          </p:cNvSpPr>
          <p:nvPr/>
        </p:nvSpPr>
        <p:spPr bwMode="auto">
          <a:xfrm>
            <a:off x="1475656" y="1844824"/>
            <a:ext cx="6660232" cy="317009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寓情于物</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咏物言志。</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物寓情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是通过描写客观事物来表达自己思想感情的一种表现手法。咏物寓情的关键在于“寓”。它的特点是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只描写物象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不直接抒情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作者将所要表达的思想感情寄寓在对物象的具体描绘之中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通过比喻、拟人、象征等方式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委婉曲折地表现作者的思想感情。如流沙河的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藤</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就是运用了咏物寓情的手法。</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他纠缠着丁香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往上爬</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爬</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爬</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终于把花挂上树梢。丁香被缠死了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砍作柴烧了。他倒在地上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喘着气</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窥视着另一株树</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checkerboard(across)">
                                      <p:cBhvr>
                                        <p:cTn id="7" dur="500"/>
                                        <p:tgtEl>
                                          <p:spTgt spid="10242">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10242">
                                            <p:txEl>
                                              <p:pRg st="1" end="1"/>
                                            </p:txEl>
                                          </p:spTgt>
                                        </p:tgtEl>
                                        <p:attrNameLst>
                                          <p:attrName>style.visibility</p:attrName>
                                        </p:attrNameLst>
                                      </p:cBhvr>
                                      <p:to>
                                        <p:strVal val="visible"/>
                                      </p:to>
                                    </p:set>
                                    <p:animEffect transition="in" filter="checkerboard(across)">
                                      <p:cBhvr>
                                        <p:cTn id="10" dur="500"/>
                                        <p:tgtEl>
                                          <p:spTgt spid="10242">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10242">
                                            <p:txEl>
                                              <p:pRg st="2" end="2"/>
                                            </p:txEl>
                                          </p:spTgt>
                                        </p:tgtEl>
                                        <p:attrNameLst>
                                          <p:attrName>style.visibility</p:attrName>
                                        </p:attrNameLst>
                                      </p:cBhvr>
                                      <p:to>
                                        <p:strVal val="visible"/>
                                      </p:to>
                                    </p:set>
                                    <p:animEffect transition="in" filter="checkerboard(across)">
                                      <p:cBhvr>
                                        <p:cTn id="13" dur="500"/>
                                        <p:tgtEl>
                                          <p:spTgt spid="1024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6335</Words>
  <Application>Kingsoft Office WPP</Application>
  <PresentationFormat>全屏显示(4:3)</PresentationFormat>
  <Paragraphs>164</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90</cp:revision>
  <dcterms:created xsi:type="dcterms:W3CDTF">2015-11-21T07:20:00Z</dcterms:created>
  <dcterms:modified xsi:type="dcterms:W3CDTF">2017-02-07T02:39:58Z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