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Default Extension="jpeg" ContentType="image/jpeg"/>
  <Default Extension="emf" ContentType="image/x-emf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7" r:id="rId2"/>
    <p:sldId id="278" r:id="rId3"/>
    <p:sldId id="305" r:id="rId4"/>
    <p:sldId id="279" r:id="rId5"/>
    <p:sldId id="266" r:id="rId6"/>
    <p:sldId id="306" r:id="rId7"/>
    <p:sldId id="307" r:id="rId8"/>
    <p:sldId id="308" r:id="rId9"/>
    <p:sldId id="309" r:id="rId10"/>
    <p:sldId id="310" r:id="rId11"/>
    <p:sldId id="311" r:id="rId12"/>
    <p:sldId id="284" r:id="rId13"/>
    <p:sldId id="312" r:id="rId14"/>
    <p:sldId id="313" r:id="rId15"/>
    <p:sldId id="314" r:id="rId16"/>
    <p:sldId id="315" r:id="rId17"/>
    <p:sldId id="285" r:id="rId18"/>
    <p:sldId id="316" r:id="rId19"/>
    <p:sldId id="317" r:id="rId20"/>
    <p:sldId id="318" r:id="rId21"/>
    <p:sldId id="319" r:id="rId22"/>
    <p:sldId id="320" r:id="rId23"/>
    <p:sldId id="321" r:id="rId24"/>
    <p:sldId id="286" r:id="rId25"/>
    <p:sldId id="322" r:id="rId26"/>
    <p:sldId id="323" r:id="rId27"/>
    <p:sldId id="324" r:id="rId28"/>
    <p:sldId id="325" r:id="rId29"/>
    <p:sldId id="326" r:id="rId30"/>
    <p:sldId id="327" r:id="rId31"/>
    <p:sldId id="328" r:id="rId32"/>
    <p:sldId id="329" r:id="rId33"/>
    <p:sldId id="330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2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0F1"/>
    <a:srgbClr val="EAEAEA"/>
    <a:srgbClr val="F8B62C"/>
    <a:srgbClr val="A24A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>
      <p:cViewPr varScale="1">
        <p:scale>
          <a:sx n="92" d="100"/>
          <a:sy n="92" d="100"/>
        </p:scale>
        <p:origin x="1374" y="84"/>
      </p:cViewPr>
      <p:guideLst>
        <p:guide orient="horz" pos="618"/>
        <p:guide pos="2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1067237-14E8-4373-AA68-5344FACB7B59}" type="datetimeFigureOut">
              <a:rPr lang="zh-CN" altLang="en-US"/>
              <a:pPr>
                <a:defRPr/>
              </a:pPr>
              <a:t>2017-06-17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086CE6F-8981-4012-BB08-C13940A45B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6441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 userDrawn="1"/>
        </p:nvSpPr>
        <p:spPr>
          <a:xfrm>
            <a:off x="1908175" y="1700213"/>
            <a:ext cx="6119813" cy="360362"/>
          </a:xfrm>
          <a:prstGeom prst="roundRect">
            <a:avLst/>
          </a:prstGeom>
          <a:gradFill flip="none" rotWithShape="1">
            <a:gsLst>
              <a:gs pos="59000">
                <a:srgbClr val="01B0F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1992399" y="1700213"/>
            <a:ext cx="6119814" cy="360362"/>
          </a:xfrm>
          <a:prstGeom prst="rect">
            <a:avLst/>
          </a:prstGeom>
        </p:spPr>
        <p:txBody>
          <a:bodyPr/>
          <a:lstStyle>
            <a:lvl1pPr algn="l">
              <a:defRPr sz="180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992399" y="2420888"/>
            <a:ext cx="5987008" cy="306801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922572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960352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71065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990062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41119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867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97429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60" y="2780929"/>
            <a:ext cx="7886700" cy="792087"/>
          </a:xfrm>
          <a:prstGeom prst="rect">
            <a:avLst/>
          </a:prstGeom>
        </p:spPr>
        <p:txBody>
          <a:bodyPr/>
          <a:lstStyle>
            <a:lvl1pPr>
              <a:defRPr sz="3600"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0884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28345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虚尾箭头 4"/>
          <p:cNvSpPr/>
          <p:nvPr userDrawn="1"/>
        </p:nvSpPr>
        <p:spPr>
          <a:xfrm>
            <a:off x="303576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0650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4211960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07198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5364088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8262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6516216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09212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虚尾箭头 3"/>
          <p:cNvSpPr/>
          <p:nvPr userDrawn="1"/>
        </p:nvSpPr>
        <p:spPr>
          <a:xfrm>
            <a:off x="7668344" y="386381"/>
            <a:ext cx="144016" cy="115619"/>
          </a:xfrm>
          <a:prstGeom prst="striped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90599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560625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" Target="../slides/slide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slide" Target="../slides/slide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" Target="../slides/slid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6863"/>
            <a:ext cx="91440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8682"/>
            <a:ext cx="180022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1"/>
          <p:cNvSpPr txBox="1"/>
          <p:nvPr userDrawn="1"/>
        </p:nvSpPr>
        <p:spPr>
          <a:xfrm>
            <a:off x="3131840" y="284712"/>
            <a:ext cx="36856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学霸有招     高手洞考</a:t>
            </a:r>
            <a:r>
              <a:rPr lang="zh-CN" altLang="en-US" sz="1400" baseline="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高手锻造     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1" name="矩形 10">
            <a:hlinkClick r:id="rId20" action="ppaction://hlinksldjump"/>
          </p:cNvPr>
          <p:cNvSpPr/>
          <p:nvPr userDrawn="1"/>
        </p:nvSpPr>
        <p:spPr>
          <a:xfrm>
            <a:off x="3179784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hlinkClick r:id="rId21" action="ppaction://hlinksldjump"/>
          </p:cNvPr>
          <p:cNvSpPr/>
          <p:nvPr userDrawn="1"/>
        </p:nvSpPr>
        <p:spPr>
          <a:xfrm>
            <a:off x="4355976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hlinkClick r:id="rId22" action="ppaction://hlinksldjump"/>
          </p:cNvPr>
          <p:cNvSpPr/>
          <p:nvPr userDrawn="1"/>
        </p:nvSpPr>
        <p:spPr>
          <a:xfrm>
            <a:off x="5484040" y="284712"/>
            <a:ext cx="816152" cy="307777"/>
          </a:xfrm>
          <a:prstGeom prst="rect">
            <a:avLst/>
          </a:prstGeom>
          <a:solidFill>
            <a:srgbClr val="A24A48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0" y="6608110"/>
            <a:ext cx="9144000" cy="26064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33" r:id="rId2"/>
    <p:sldLayoutId id="2147483819" r:id="rId3"/>
    <p:sldLayoutId id="2147483820" r:id="rId4"/>
    <p:sldLayoutId id="2147483828" r:id="rId5"/>
    <p:sldLayoutId id="2147483829" r:id="rId6"/>
    <p:sldLayoutId id="2147483830" r:id="rId7"/>
    <p:sldLayoutId id="2147483831" r:id="rId8"/>
    <p:sldLayoutId id="2147483821" r:id="rId9"/>
    <p:sldLayoutId id="2147483822" r:id="rId10"/>
    <p:sldLayoutId id="2147483823" r:id="rId11"/>
    <p:sldLayoutId id="2147483824" r:id="rId12"/>
    <p:sldLayoutId id="2147483825" r:id="rId13"/>
    <p:sldLayoutId id="2147483826" r:id="rId14"/>
    <p:sldLayoutId id="2147483827" r:id="rId15"/>
  </p:sldLayoutIdLst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slide" Target="slide5.xml"/><Relationship Id="rId7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slide" Target="slide5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slide" Target="slide5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5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24.xml"/><Relationship Id="rId5" Type="http://schemas.openxmlformats.org/officeDocument/2006/relationships/slide" Target="slide17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4.xml"/><Relationship Id="rId4" Type="http://schemas.openxmlformats.org/officeDocument/2006/relationships/slide" Target="slide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7225" y="2780929"/>
            <a:ext cx="8675370" cy="792087"/>
          </a:xfrm>
        </p:spPr>
        <p:txBody>
          <a:bodyPr/>
          <a:lstStyle/>
          <a:p>
            <a:r>
              <a:rPr lang="zh-CN" altLang="zh-CN" b="1" dirty="0"/>
              <a:t>专题</a:t>
            </a:r>
            <a:r>
              <a:rPr lang="zh-CN" altLang="zh-CN" b="1" dirty="0" smtClean="0"/>
              <a:t>十八</a:t>
            </a:r>
            <a:r>
              <a:rPr lang="en-US" altLang="zh-CN" b="1" dirty="0" smtClean="0"/>
              <a:t>  </a:t>
            </a:r>
            <a:r>
              <a:rPr lang="zh-CN" altLang="zh-CN" b="1" dirty="0" smtClean="0"/>
              <a:t>结</a:t>
            </a:r>
            <a:r>
              <a:rPr lang="zh-CN" altLang="zh-CN" b="1" dirty="0"/>
              <a:t>　　构</a:t>
            </a:r>
          </a:p>
        </p:txBody>
      </p:sp>
    </p:spTree>
    <p:extLst>
      <p:ext uri="{BB962C8B-B14F-4D97-AF65-F5344CB8AC3E}">
        <p14:creationId xmlns:p14="http://schemas.microsoft.com/office/powerpoint/2010/main" val="29536271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1119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个性应当是一个人鲜明的标识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是它让你于千百人中被人一眼认出。这哪是人们的随波逐流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在别人多言处再翻起零星半点的水花所能比拟的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真的个性就如鲁迅所说的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于无声处听惊雷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老生常谈就如一池泥沼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无数前人的脚步早将一池清泉搅得浑浊不堪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你再踩进去必然徒获一脚的污泥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又何必来趟这一次浑水呢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而无声处正如一片镜湖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罕有人迹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只需要你涉足于此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便可一鸣惊人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掬得一捧清泉。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于无声处发声岂是如此方便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鲁迅对于民族性的批判被指为恶声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哥白尼坚持的日心说在他生前一直未获出版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胡适背负骂名与蒋介石唱反调。然而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鲁迅的文字终究成为经典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哥白尼的学说已成为共识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胡适也已受大众推崇。老生常谈只会被记住其第一次出现的时刻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于无声处嘶鸣的人们会因他们的个性而被社会永远铭记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06387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正确看待媒体中各种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言论吧。盲从跟风的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只会让他们被历史铭记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却覆盖了你本应振聋发聩的琴音。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【亮点呈现】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先破后立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步步为营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段落间用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等提点逻辑关系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眉目清楚。立意紧扣材料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一方面批评当下网络的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盲者乱言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有话则短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一方面号召大家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于无声处发声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紧扣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无话则长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两方面论述都以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为依归。事例贴切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且熟例短说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排比而出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充满气势又不拖沓。语言老到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用词精准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泥沼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镜湖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的比喻出色。不足是观点以彰显个性为发声的终极目的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在立意上稍显狭隘。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6414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古人对文章结构非常重视。曾国藩说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谋篇布势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是一段最大的功夫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布局须有千岩万壑、重峦叠嶂之观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不可一览而尽。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就强调文章精心布局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安排好首尾、主体、过渡等。刘勰《文心雕龙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定势》云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因情立体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即体成势。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则强调从整体上确立位置格局。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757291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300027"/>
              </p:ext>
            </p:extLst>
          </p:nvPr>
        </p:nvGraphicFramePr>
        <p:xfrm>
          <a:off x="508000" y="1155594"/>
          <a:ext cx="8128000" cy="52977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7" imgW="3948631" imgH="2572659" progId="Word.Document.12">
                  <p:embed/>
                </p:oleObj>
              </mc:Choice>
              <mc:Fallback>
                <p:oleObj name="文档" r:id="rId7" imgW="3948631" imgH="25726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155594"/>
                        <a:ext cx="8128000" cy="52977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8224353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2286738"/>
              </p:ext>
            </p:extLst>
          </p:nvPr>
        </p:nvGraphicFramePr>
        <p:xfrm>
          <a:off x="508000" y="1250288"/>
          <a:ext cx="8128000" cy="46114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7" imgW="3948631" imgH="2239240" progId="Word.Document.12">
                  <p:embed/>
                </p:oleObj>
              </mc:Choice>
              <mc:Fallback>
                <p:oleObj name="文档" r:id="rId7" imgW="3948631" imgH="223924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250288"/>
                        <a:ext cx="8128000" cy="46114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1177965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7444710"/>
              </p:ext>
            </p:extLst>
          </p:nvPr>
        </p:nvGraphicFramePr>
        <p:xfrm>
          <a:off x="508000" y="1268760"/>
          <a:ext cx="8128000" cy="4915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7" imgW="3948631" imgH="2386866" progId="Word.Document.12">
                  <p:embed/>
                </p:oleObj>
              </mc:Choice>
              <mc:Fallback>
                <p:oleObj name="文档" r:id="rId7" imgW="3948631" imgH="23868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268760"/>
                        <a:ext cx="8128000" cy="49153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0685874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3">
            <a:hlinkClick r:id="rId3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9" name="TextBox 40">
            <a:hlinkClick r:id="rId4" action="ppaction://hlinksldjump"/>
          </p:cNvPr>
          <p:cNvSpPr txBox="1"/>
          <p:nvPr/>
        </p:nvSpPr>
        <p:spPr>
          <a:xfrm>
            <a:off x="6863510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高手必备</a:t>
            </a:r>
          </a:p>
        </p:txBody>
      </p:sp>
      <p:sp>
        <p:nvSpPr>
          <p:cNvPr id="20" name="TextBox 3">
            <a:hlinkClick r:id="rId5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21" name="TextBox 3">
            <a:hlinkClick r:id="rId6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3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4696107"/>
              </p:ext>
            </p:extLst>
          </p:nvPr>
        </p:nvGraphicFramePr>
        <p:xfrm>
          <a:off x="508000" y="1204077"/>
          <a:ext cx="8128000" cy="4889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7" imgW="3948631" imgH="2374264" progId="Word.Document.12">
                  <p:embed/>
                </p:oleObj>
              </mc:Choice>
              <mc:Fallback>
                <p:oleObj name="文档" r:id="rId7" imgW="3948631" imgH="23742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204077"/>
                        <a:ext cx="8128000" cy="4889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66612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唐诗人崔道融曾用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长觉风雷笔下生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比拟创作的酣畅淋漓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孟郊则用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文章得其微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物象由我裁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表达自己的自信情态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都需依附于结构体式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毕竟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诗有肌肤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有血脉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有骨骼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吴沆《环溪诗话》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该如何把握文章结构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使文章结构能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拎得定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纵得出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遒得紧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拓得开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周星莲《临池管见》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37001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1119"/>
            <a:ext cx="8240464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结构佳文有妙法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莫言说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的问题固然重要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怎么写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也同样很重要。同样一个故事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如果用不同的方式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让不同的作家来讲述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来写作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可能会呈现出不同的面貌。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平铺直叙。按时间顺序平铺直叙是写人记事作文最常见的写作方法。要点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一是精选事件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选取典型的、个性化的、有自己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专利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的事件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你无我有、你有我优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这样的文章才有新意、有可读性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二是精简叙述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即使是自己所特有的事情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也不要详细叙述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要淡化情节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捕捉有质感的画面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截取生活画面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抓住瞬间感动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三是发掘细节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抓住几个最精彩、最动人的点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不惜笔墨加以描写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打造成文章的亮点、魅力点、震撼点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四是适时议论抒情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一方面是文章的情感线索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一方面是文章的点睛之笔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不可或缺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五是让语言富有温度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丰富的词汇、灵活的句式、蕴藉清新的语言会使文章增色不少。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4979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首尾贯串。借物寄情首尾贯串法即是在写人记事时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精选并紧扣与之相关的一草一木、一砖一石、一街一屋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着力刻画、细致雕琢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使人与物、事与物紧密联系、相辅相成、浑然天成、不可分割。因为这些事物中往往浸透着人物的喜怒哀乐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记录着人事的变迁、荣辱、生死等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巧妙设计安排是文章艺术构思的重要环节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运用得当既可以起到情节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链条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以物串联起整个故事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还可以作为作者的媒介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隐喻某种精神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塑造某种人物性格。如铁凝的《哦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香雪》以一个淡绿色的铅笔盒为抒情媒介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表现了偏僻山村姑娘香雪对美好生活的向往、憧憬与追求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而淡雅、朴质的铅笔盒成了她摆脱山村羁绊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追求新的生活方式的象征。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81571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4149080"/>
            <a:ext cx="8128000" cy="1277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结构要求可以说是作文要求里面最基础最简单的一种了。好的作文要求结构清晰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让人一目了然。素材需要积累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结构需要精心构思。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6472" y="1180222"/>
            <a:ext cx="2371056" cy="2968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90424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对比反差。使文章跌宕起伏、摇曳生姿的方法很多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可以用设置悬念法、情节突转法、欲扬先抑法、铺陈误会法、设计巧合法等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但前后要有变化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有反差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而且前后变化越大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对比越强烈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印象就越深刻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对读者的情感与心灵的冲击就越大、越震撼。可以说前面的叙述是一种铺垫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一种蓄势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一种渲染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是情感的压抑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后面的反转是一种点破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一种爆发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一种释放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是对人情感的冲击与心灵的洗礼。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149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6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高招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细究纹理勾连文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就文章而言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文章是思维的外显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文脉是思路的内在纹理。构建文章结构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不仅要着眼于结构体式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还要致力于文段内部的过渡与衔接。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观点与材料之间的过渡。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常用的表达方式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我联想到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现实生活也有同类者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我不禁想到现实生活中的同类现象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)……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物已如此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我们人类何尝不是这样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86692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文段层次之间的过渡。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常用的表达方式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具有并列关系的层次之间的过渡一般借助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等关联词语过渡衔接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具有递进关系的层次之间的过渡则往往借助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不仅如此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更进一步说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等词句进行过渡衔接。正面分析与反面分析之间的过渡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一般借助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否则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如果不这样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等关联性词语完成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正面举例与反面举例之间的过渡则一般采用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也有与此相反的情况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相反的事例如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等句式过渡。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而现实生活中我们又是如何呢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而现实生活中总有那么一小部分人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古人尚能如此理性面对问题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153916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萃取高招</a:t>
            </a:r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道理论证与事实论证之间的过渡。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纵观古今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凡是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古往今来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无数成功者的业绩都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纵观古今中外名人学者的成功历程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不难发现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他们的成功的秘诀在于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有位哲人曾这样说过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:“……”;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在生活中广为传颂着这样一句名言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:……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它告诉我们这样一个深刻而又平凡的道理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……;“……”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这句话曾鼓舞了多少仁人志士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然而今天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3047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河南安阳二模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《中国诗词大会》在春节期间热播后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获得冠军的复旦大学附属中学学生武亦姝获得了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古典才女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的美誉。然而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思想界随即引发了背诵古诗词是否有助于弘扬传统文化的争论。一些评论者认为机械的背诗比的不过是记忆力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与一个人的古诗鉴赏能力无关。更有学者犀利地指出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少年人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背个诗词算什么本事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说这本质上是一场记忆力大比拼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是高考模式的可悲延伸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是对青少年的误导。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综合材料内容及含意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267307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《中国诗词大会》掀起了中国国学热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热爱者有之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唏嘘者有之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艳羡者有之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批判者有之。材料中一些评论者、学者的观点也合理。在传统文化长期式微的背景下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这是需要呵护的。背诗也是需要下苦功夫的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不盲目追随同龄人聚集的潮流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这本身就是一种非常可敬的举动。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37663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一是从支持的角度看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迎合了当前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国学热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弘扬了传统文化精粹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是综艺界的清流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让人们看到了弘扬传统文化、坚定文化自信的重要意义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不必做过多的拔高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也不必认为没有积极的一面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少一点警惕和挑剔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多一点善意和欣赏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启蒙国人学习中国古典诗词的热情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能普及中国古典文化中的人文主义。二是从批判的角度看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大部分内容考查记忆力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对人的能力提高无益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更谈不上弘扬传统文化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节目选材基于中学教材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更加重了应试教育的弊端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加重了急功近利的现实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考查死记硬背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束缚人的创新能力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纯粹的记忆不能代替理解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只是暂时的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能背多少诗词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与个人的文化程度、人格修养不成正比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背诵量的大小不能衡量人的能力和本事。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432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豫南九校七检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某公司规定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在上班时间睡觉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系严重违纪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可解除劳动合同。一名工作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年的老员工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因连上夜班后在上班时间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打盹五分钟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被解除劳动合同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向劳动仲裁机关申请劳动仲裁并向公司索赔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13.94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万元。公司称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其违反单位制度才被解除劳动合同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无需赔偿。在仲裁申请被驳回后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员工向当地法院提起诉讼。一审法院认为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用人单位未举证证实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上班睡觉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的行为足以达到严重程度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需向其支付经济赔偿金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13.77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万元。该公司准备上诉。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此事引起了网友热议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有人批评公司过于苛刻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有人主张员工应坚决服从管理规定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还有人思考两个部门的处理结果为何不同。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读完材料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你有何感想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请综合材料的内容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谈谈自己的看法。要求选好角度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529816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本题属于以事件为材料的作文题。第一段是叙述事件经过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第二段是几种看法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其实也是写作的几个角度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公司、员工、部门之间。这无疑降低了审题立意的难度。在审题立意时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抓住事件中的人物、主体或角色去选择角度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阐明自己的立场。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立意角度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主要看考生着眼于何种层面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根据事件中的主体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可以从公司、员工、法院以及网友等几个方面进行思考。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386103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从公司这一主体着眼。例如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管理规定虽然要严格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但也要合法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部门规章制度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不能只讲处罚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应当合情、合理、合法等。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从员工这一主体着眼。例如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公司制定规章制度或许不周全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自己无论错误大小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都应当避免矛盾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力求不走法律途径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捍卫自己的合法权益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不论是单位还是个人都要守法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依法行事等。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从法院这一主体着眼。例如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维护法律的权威和尊严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严格履行自己的职责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面对案件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不论当事者是公司还是员工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坚决以法律为准绳而裁定。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从网友这一主体着眼。例如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善于处理加班和休息之间的矛盾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避免连续加班造成自己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劳而无功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甚至犯下小错误的现象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积极学习法律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普及法律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提高法治素养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支持单位和个人都要依法办事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积极建设法治社会。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只要紧扣材料的一个角度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做到思想积极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观点鲜明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言之成理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论之有据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就符合题意。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47481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一般而言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结构多数是总分式的。开头点题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段把自己的论点呈现出来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力求开门见山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不要兜圈子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尽量三四行结束。如果是材料作文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段就可以引用材料说明自己的论点是怎么样得出来的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并详细阐释自己的论点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向老师展示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这一重要信息。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其实为了说明切题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点题越多越好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尽量让论点出现在每一段开头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这样除了使文章扣题还使得文章结构更紧凑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再后面老套一点就是三段素材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第三段素材可以被联系现实社会问题的讨论代替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然后群素材一段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这一段是把很多上面没用到的素材都放出来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一句话一个素材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写一小段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最后一段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总结收尾。当然这只是一种套路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硬笔楷书简体" panose="03000509000000000000" pitchFamily="65" charset="-122"/>
                <a:cs typeface="Times New Roman" panose="02020603050405020304" pitchFamily="18" charset="0"/>
              </a:rPr>
              <a:t>各人可以根据自己的素材量和具体的文章思路进行修改。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浙江大学建筑系　欧阳煜宽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18909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979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江西六校二模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年中国网球公开赛第二轮中国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女网一姐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张帅与美国网球选手里克斯的决胜盘比赛中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两人一次多回合对峙还没有形成死球时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观众的一声大喊扰乱了张帅的击球节奏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正手回球下网。这时张帅回头怒视身后的观众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你能闭嘴吗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在珠海超级网球精英赛上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面对在比赛中来回走动的观众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张帅大声喊道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请你坐下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要不您就出去。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对于张帅对观众的态度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职业球员的终极目标是拿出最好的状态去赢得比赛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赢得观众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那些干扰球员、不遵守网球观赛礼仪的观众应当受到谴责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观众是球员的衣食父母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掏钱买票来比赛应当受到尊重。还有人认为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针对张帅的做法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你有怎样的想法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请结合自己的体会和思考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阐述你的看法和理由。要求选好角度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不得泄露个人信息。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7972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本题指向明确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就是针对张帅的做法发表自己的见解。分析时要立足结果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探究原因。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【参考立意】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从张帅做法角度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从肯定或者否定的角度辩证地进行分析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观点鲜明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有理有据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结构清晰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从事件本身角度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从肯定或者否定的角度来论述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观点鲜明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理由充分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条理还清楚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辩证分析角度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能够客观公允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理性中立。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98690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9920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.(2017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河北衡水中学三调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阅读下面的材料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根据要求写一篇不少于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没有人能否认直播在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年的大热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无论国内国外。一部手机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一个麦克风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人人都能当主播。全民直播热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有人当直播是生活的一剂调味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有人把直播当作盈利的手段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有人视直播为一次玩票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玩过就过了回来还是日常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有人因为直播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迎来了一次人生的彻底反转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金钱和名声如浪潮般涌来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不由分说地被裹挟着向前奔流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对于全民直播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你怎么看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请综合材料内容及含意作文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体现你的思考、权衡与选择。要求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选好角度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确定立意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明确文体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自拟标题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不要脱离材料内容及含意的范围作文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不要套作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不得抄袭。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0704417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7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9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对点精炼</a:t>
            </a:r>
          </a:p>
        </p:txBody>
      </p:sp>
      <p:sp>
        <p:nvSpPr>
          <p:cNvPr id="14" name="圆角矩形 13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【写作指津】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直播于今日而言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显然已经成为大众展现自我和生活的新方式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通过直播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是调剂生活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还是谋取利益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抑或是人生逆袭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都可视为以刷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存在感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的方式存在着。直播的本质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是文化内容的生产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自然有优劣之别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美丑之差。谈对全民直播的看法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可肯定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可颂扬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可否定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可抨击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只要能阐明主流文化与低俗文化本质区别就达到了论证的自的。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34144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考纲规定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结构完整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并将其置于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基础等级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对考场作文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的要求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既是必须的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更是重要的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立足于基础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着眼于发展。结构着眼于布局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立足于全篇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外显于段落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落点在节奏。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包含四个层面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一是谋篇布局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着眼构思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二是思想情绪的律动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内部语脉的显现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三是张弛波澜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变化有致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四是语段组合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节奏矛盾。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结构完整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表现于结构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外化于语言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应致力于结构常态、传承有序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在经营冲突、再现矛盾、陡然一惊上下功夫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在波澜悬念、巧合误会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旁枝斜逸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姿态横生上做文章。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32658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文因情而置章法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(2016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根据以下材料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选取角度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自拟题目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写一篇不少于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文体不限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诗歌除外。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俗话说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有话则长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无话则短。有人却说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有话则短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无话则长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别人已说的我不必再说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别人无话可说处我也许有话要说。有时这是个性的彰显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有时则是创新意识的闪现。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30266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【解析】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本则材料作文看似简单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实则处处玄机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考生稍不留神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则会大意失荆州。而这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从考生对材料分析的常见失误即可看出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误区一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无视关联上下文的要害词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指代第二句新解的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有话则短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无话则长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是最后一句判断句的主语。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只是说明主语的性质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不是本句甚至本则材料描述的主体。就作文材料而言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主语就是材料划定的话题范围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谓语就是材料在对这一话题在发表见解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启发考生对话题进行思考。考生忽视了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的指代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就无法把握整段材料的逻辑结构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也无从接收材料的写作引导。如果把写作重点仅落在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抛开了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这个话题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一方面立意落入了俗套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另一方面论述范围太广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很难避免空洞。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105522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误区二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不理解材料中的破折号。破折号表示解释说明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是对于俗话新说的补充说明。俗话中的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有话则短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无话则长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里的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所指并不相同。前者是本人发言前的内心想法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后者指别人已经发表的言论。概念既已不同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两种说法就不对立。前者只是为了引出后者。或者也可以认为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这种对俗话的改造和新解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就是一个在别人未说处说话的实例。误传材料把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别人无话可说处我也许有话要说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无话的时候也要说出自己的见解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丢了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说话者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发生质变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无话则长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没话找话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完全无法立意。这一定程度上造成考生抛开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创新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081041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8478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误区三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遗漏了对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有话则短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的解释。由于忽视破折号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也由于句子重点常在后半的阅读经验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原材料对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有话则短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的解释被遗漏。很多时候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对于热闹话题保持沉默可能比起在沉寂中发声更为难能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更为可贵。我们要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于无声处听惊雷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莫听穿林打叶声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。舍弃了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有话则短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就等于丢失了一半的立意空间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立意就容易与他人撞车了。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误区四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忽视程度限定词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。原材料的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是和上句的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呼应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表达出分寸感的同时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也提示了辩证思考的空间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别人无话时我是否一定要发声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抓住这个材料留下的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活扣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大者可以构思一篇反弹琵琶的文章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小者可以在议论时转出一个新的层次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增强文章的逻辑性。总之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即便是审题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也要分析材料作文的组成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甚至要读懂每一个字甚至每一个标点。更何况是在考场之上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编织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三尺锦绣文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319030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>
            <a:hlinkClick r:id="rId2" action="ppaction://hlinksldjump"/>
          </p:cNvPr>
          <p:cNvSpPr/>
          <p:nvPr/>
        </p:nvSpPr>
        <p:spPr>
          <a:xfrm>
            <a:off x="478704" y="698502"/>
            <a:ext cx="926836" cy="288000"/>
          </a:xfrm>
          <a:prstGeom prst="roundRect">
            <a:avLst/>
          </a:prstGeom>
          <a:solidFill>
            <a:srgbClr val="01B0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考点</a:t>
            </a:r>
            <a:r>
              <a:rPr lang="en-US" altLang="zh-CN" sz="1400" dirty="0" smtClean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53</a:t>
            </a:r>
            <a:endParaRPr lang="zh-CN" altLang="en-US" sz="1400" dirty="0">
              <a:solidFill>
                <a:schemeClr val="bg1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4" name="TextBox 3">
            <a:hlinkClick r:id="rId2" action="ppaction://hlinksldjump"/>
          </p:cNvPr>
          <p:cNvSpPr txBox="1"/>
          <p:nvPr/>
        </p:nvSpPr>
        <p:spPr>
          <a:xfrm>
            <a:off x="6063291" y="708893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rgbClr val="01B0F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试做真题</a:t>
            </a:r>
          </a:p>
        </p:txBody>
      </p:sp>
      <p:sp>
        <p:nvSpPr>
          <p:cNvPr id="15" name="TextBox 40">
            <a:hlinkClick r:id="rId3" action="ppaction://hlinksldjump"/>
          </p:cNvPr>
          <p:cNvSpPr txBox="1"/>
          <p:nvPr/>
        </p:nvSpPr>
        <p:spPr>
          <a:xfrm>
            <a:off x="6863510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高手必备</a:t>
            </a:r>
            <a:endParaRPr lang="zh-CN" altLang="en-US" sz="12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6" name="TextBox 3">
            <a:hlinkClick r:id="rId4" action="ppaction://hlinksldjump"/>
          </p:cNvPr>
          <p:cNvSpPr txBox="1"/>
          <p:nvPr/>
        </p:nvSpPr>
        <p:spPr>
          <a:xfrm>
            <a:off x="7609888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萃取高招</a:t>
            </a:r>
            <a:endParaRPr lang="zh-CN" altLang="en-US" dirty="0"/>
          </a:p>
        </p:txBody>
      </p:sp>
      <p:sp>
        <p:nvSpPr>
          <p:cNvPr id="17" name="TextBox 3">
            <a:hlinkClick r:id="rId5" action="ppaction://hlinksldjump"/>
          </p:cNvPr>
          <p:cNvSpPr txBox="1"/>
          <p:nvPr/>
        </p:nvSpPr>
        <p:spPr>
          <a:xfrm>
            <a:off x="8356266" y="708893"/>
            <a:ext cx="7463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20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对点精炼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【考场佳作】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于无声处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振聋发聩</a:t>
            </a:r>
            <a:endParaRPr lang="en-US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一考生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在这个网络普及的时代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随处可见网民们到处扎堆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到处征战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将一些人一些事批驳得体无完肤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然后高歌凯旋的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。即使不知缘由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也要冲上前说上几句才好。有人标榜说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这是人们勇者敢言的个性。然而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这真的是我们要的个性吗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就我看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这可不是勇者敢言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而是盲者乱言。多少人跟在前人身后将一个花季少年淹没在网络讨伐中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多少人跟着几位所谓明星去推崇一个气功大师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权威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出来喊话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多少人会跟风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恐怕不计其数。有多少人能在别人多言处保持沉默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又有多少人于无声处振聋发聩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91326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总复习全优设计模板">
  <a:themeElements>
    <a:clrScheme name="行云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高考高手模板.potx" id="{6EC66CC6-40A1-4B4F-8447-5A80EDE77EB4}" vid="{AD94AD44-D5C9-417C-AFBB-ED38CDD4294B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高考高手模板</Template>
  <TotalTime>88</TotalTime>
  <Words>4761</Words>
  <Application>Microsoft Office PowerPoint</Application>
  <PresentationFormat>全屏显示(4:3)</PresentationFormat>
  <Paragraphs>205</Paragraphs>
  <Slides>33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Adobe 黑体 Std R</vt:lpstr>
      <vt:lpstr>NEU-BZ-S92</vt:lpstr>
      <vt:lpstr>方正书宋_GBK</vt:lpstr>
      <vt:lpstr>方正宋黑_GBK</vt:lpstr>
      <vt:lpstr>方正硬笔楷书简体</vt:lpstr>
      <vt:lpstr>黑体</vt:lpstr>
      <vt:lpstr>楷体</vt:lpstr>
      <vt:lpstr>宋体</vt:lpstr>
      <vt:lpstr>Arial</vt:lpstr>
      <vt:lpstr>Calibri</vt:lpstr>
      <vt:lpstr>Times New Roman</vt:lpstr>
      <vt:lpstr>总复习全优设计模板</vt:lpstr>
      <vt:lpstr>Microsoft Word 文档</vt:lpstr>
      <vt:lpstr>专题十八  结　　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dbc</cp:lastModifiedBy>
  <cp:revision>语文备课大师【全免费】</cp:revision>
  <dcterms:created xsi:type="dcterms:W3CDTF">2017-06-15T06:40:16Z</dcterms:created>
  <dcterms:modified xsi:type="dcterms:W3CDTF">2017-06-17T05:14:19Z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