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73" r:id="rId2"/>
    <p:sldId id="304" r:id="rId3"/>
    <p:sldId id="306" r:id="rId4"/>
    <p:sldId id="307" r:id="rId5"/>
    <p:sldId id="308" r:id="rId6"/>
    <p:sldId id="309" r:id="rId7"/>
    <p:sldId id="311" r:id="rId8"/>
    <p:sldId id="312" r:id="rId9"/>
    <p:sldId id="336" r:id="rId10"/>
    <p:sldId id="314" r:id="rId11"/>
    <p:sldId id="315" r:id="rId12"/>
    <p:sldId id="317" r:id="rId13"/>
    <p:sldId id="318" r:id="rId14"/>
    <p:sldId id="320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24" r:id="rId25"/>
    <p:sldId id="346" r:id="rId26"/>
    <p:sldId id="347" r:id="rId27"/>
    <p:sldId id="348" r:id="rId28"/>
    <p:sldId id="349" r:id="rId2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A7E0"/>
    <a:srgbClr val="286191"/>
    <a:srgbClr val="5D1B79"/>
    <a:srgbClr val="7D4794"/>
    <a:srgbClr val="AE8EBD"/>
    <a:srgbClr val="008D3F"/>
    <a:srgbClr val="006A00"/>
    <a:srgbClr val="005326"/>
    <a:srgbClr val="316A2C"/>
    <a:srgbClr val="66A9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14" autoAdjust="0"/>
    <p:restoredTop sz="92548" autoAdjust="0"/>
  </p:normalViewPr>
  <p:slideViewPr>
    <p:cSldViewPr snapToGrid="0">
      <p:cViewPr>
        <p:scale>
          <a:sx n="75" d="100"/>
          <a:sy n="75" d="100"/>
        </p:scale>
        <p:origin x="-1854" y="-6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package" Target="../embeddings/Microsoft_Office_Word___1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package" Target="../embeddings/Microsoft_Office_Word___8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package" Target="../embeddings/Microsoft_Office_Word___10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92481" y="1816710"/>
            <a:ext cx="35317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r>
              <a:rPr lang="zh-CN" altLang="en-US" sz="32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字音字形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0" name="文本框 10"/>
          <p:cNvSpPr txBox="1"/>
          <p:nvPr/>
        </p:nvSpPr>
        <p:spPr>
          <a:xfrm>
            <a:off x="1178560" y="1711723"/>
            <a:ext cx="6654800" cy="20116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sz="1400" dirty="0" smtClean="0"/>
              <a:t>(1)</a:t>
            </a:r>
            <a:r>
              <a:rPr lang="zh-CN" altLang="en-US" sz="1400" dirty="0" smtClean="0"/>
              <a:t>考查趋势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从</a:t>
            </a:r>
            <a:r>
              <a:rPr lang="en-US" sz="1400" dirty="0" smtClean="0"/>
              <a:t>2014—2018</a:t>
            </a:r>
            <a:r>
              <a:rPr lang="zh-CN" altLang="en-US" sz="1400" dirty="0" smtClean="0"/>
              <a:t>年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江西省中考试卷在设题、样式、分值上没有变化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分值均为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分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比重为</a:t>
            </a:r>
            <a:r>
              <a:rPr lang="en-US" sz="1400" dirty="0" smtClean="0"/>
              <a:t>1.6%</a:t>
            </a:r>
            <a:r>
              <a:rPr lang="zh-CN" altLang="en-US" sz="1400" dirty="0" smtClean="0"/>
              <a:t>。题干表述均为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下列字形和加点字注音全部正确的一项是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考查的是二字词语和四字词语的字形以及加点字的读音。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/>
              <a:t>(2)</a:t>
            </a:r>
            <a:r>
              <a:rPr lang="zh-CN" altLang="en-US" sz="1400" dirty="0" smtClean="0"/>
              <a:t>考查范围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所考词语大多数出自课下注释及课后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读读写写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中的词语。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/>
              <a:t>(3)</a:t>
            </a:r>
            <a:r>
              <a:rPr lang="zh-CN" altLang="en-US" sz="1400" dirty="0" smtClean="0"/>
              <a:t>考点分布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字音主要考查难读易错字、多音字、形声字误读、汉语拼音方案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字形主要考查同音异形字、同音形近字、异音形近字。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0" name="文本框 10"/>
          <p:cNvSpPr txBox="1"/>
          <p:nvPr/>
        </p:nvSpPr>
        <p:spPr>
          <a:xfrm>
            <a:off x="1229360" y="1660922"/>
            <a:ext cx="6614160" cy="255030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sz="1400" dirty="0" smtClean="0"/>
              <a:t>(4)</a:t>
            </a:r>
            <a:r>
              <a:rPr lang="zh-CN" altLang="en-US" sz="1400" dirty="0" smtClean="0"/>
              <a:t>考情预测</a:t>
            </a:r>
            <a:r>
              <a:rPr lang="en-US" sz="1400" dirty="0" smtClean="0"/>
              <a:t>:2014—2018</a:t>
            </a:r>
            <a:r>
              <a:rPr lang="zh-CN" altLang="en-US" sz="1400" dirty="0" smtClean="0"/>
              <a:t>年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江西中考试题对字音字形的考查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以选择题的形式进行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预计此类出题模式</a:t>
            </a:r>
            <a:r>
              <a:rPr lang="en-US" sz="1400" dirty="0" smtClean="0"/>
              <a:t>2019</a:t>
            </a:r>
            <a:r>
              <a:rPr lang="zh-CN" altLang="en-US" sz="1400" dirty="0" smtClean="0"/>
              <a:t>年将延续。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/>
              <a:t>(5)</a:t>
            </a:r>
            <a:r>
              <a:rPr lang="zh-CN" altLang="en-US" sz="1400" dirty="0" smtClean="0"/>
              <a:t>备考提醒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字音字形考题的内容比较重视学生基础知识的学习、把握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因此我们平时学习时要多读多写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将容易读错、写错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容易混淆的形声字、多音字、形近字一一掌握。在复习中一定要重视基础知识的积累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复习时要全面掌握课本中重要汉字的音、形、义</a:t>
            </a:r>
            <a:r>
              <a:rPr lang="en-US" sz="1400" dirty="0" smtClean="0"/>
              <a:t>;</a:t>
            </a:r>
            <a:r>
              <a:rPr lang="zh-CN" altLang="en-US" sz="1400" dirty="0" smtClean="0"/>
              <a:t>重点复习教材中所出现的重点字</a:t>
            </a:r>
            <a:r>
              <a:rPr lang="en-US" sz="1400" dirty="0" smtClean="0"/>
              <a:t>;</a:t>
            </a:r>
            <a:r>
              <a:rPr lang="zh-CN" altLang="en-US" sz="1400" dirty="0" smtClean="0"/>
              <a:t>掌握汉语拼音的拼写规则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正确运用声调符号和隔音符号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能根据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汉语拼音规则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给常用汉字注音或按照注音认读汉字。</a:t>
            </a:r>
          </a:p>
          <a:p>
            <a:r>
              <a:rPr lang="en-US" sz="1400" dirty="0" smtClean="0"/>
              <a:t> 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考点技法突破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48994" y="1221028"/>
            <a:ext cx="8021780" cy="4202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68400" y="2012996"/>
            <a:ext cx="7020560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真题定位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/>
              <a:t>江西省</a:t>
            </a:r>
            <a:r>
              <a:rPr lang="en-US" sz="1400" dirty="0" smtClean="0"/>
              <a:t>2014—2018</a:t>
            </a:r>
            <a:r>
              <a:rPr lang="zh-CN" altLang="en-US" sz="1400" dirty="0" smtClean="0"/>
              <a:t>年第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题</a:t>
            </a:r>
            <a:r>
              <a:rPr lang="en-US" sz="1400" dirty="0" smtClean="0"/>
              <a:t>(</a:t>
            </a:r>
            <a:r>
              <a:rPr lang="zh-CN" altLang="en-US" sz="1400" dirty="0" smtClean="0"/>
              <a:t>见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中考真题纵览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第</a:t>
            </a:r>
            <a:r>
              <a:rPr lang="en-US" sz="1400" dirty="0" smtClean="0"/>
              <a:t>1~5</a:t>
            </a:r>
            <a:r>
              <a:rPr lang="zh-CN" altLang="en-US" sz="1400" dirty="0" smtClean="0"/>
              <a:t>题</a:t>
            </a:r>
            <a:r>
              <a:rPr lang="en-US" sz="1400" dirty="0" smtClean="0"/>
              <a:t>)</a:t>
            </a:r>
            <a:r>
              <a:rPr lang="zh-CN" altLang="en-US" sz="1400" dirty="0" smtClean="0"/>
              <a:t>都考查了此考点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分值为</a:t>
            </a:r>
            <a:r>
              <a:rPr lang="en-US" sz="1400" dirty="0" smtClean="0"/>
              <a:t>2</a:t>
            </a:r>
            <a:r>
              <a:rPr lang="zh-CN" altLang="en-US" sz="1400" dirty="0" smtClean="0"/>
              <a:t>分。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28320" y="3637280"/>
            <a:ext cx="806454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74800" y="1849120"/>
            <a:ext cx="6492240" cy="16885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一、正确识记字音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　　汉字的识记要从语音的掌握开始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熟悉并能正确使用汉语拼音方案给汉字注音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辨别、改正拼写错误</a:t>
            </a:r>
            <a:r>
              <a:rPr lang="en-US" sz="1400" dirty="0" smtClean="0"/>
              <a:t>;</a:t>
            </a:r>
            <a:r>
              <a:rPr lang="zh-CN" altLang="en-US" sz="1400" dirty="0" smtClean="0"/>
              <a:t>掌握常用的多音字在不同语境中的不同读音</a:t>
            </a:r>
            <a:r>
              <a:rPr lang="en-US" sz="1400" dirty="0" smtClean="0"/>
              <a:t>;</a:t>
            </a:r>
            <a:r>
              <a:rPr lang="zh-CN" altLang="en-US" sz="1400" dirty="0" smtClean="0"/>
              <a:t>正确识记教材和日常生活中常用字的读音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尤其是掌握常用字中各类容易误读字的读音。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　　</a:t>
            </a:r>
            <a:endParaRPr lang="zh-CN" altLang="en-US" sz="1400" dirty="0"/>
          </a:p>
        </p:txBody>
      </p:sp>
      <p:grpSp>
        <p:nvGrpSpPr>
          <p:cNvPr id="3" name="组合 16"/>
          <p:cNvGrpSpPr/>
          <p:nvPr/>
        </p:nvGrpSpPr>
        <p:grpSpPr>
          <a:xfrm>
            <a:off x="644346" y="846050"/>
            <a:ext cx="1094096" cy="288147"/>
            <a:chOff x="2074963" y="4295092"/>
            <a:chExt cx="2558949" cy="673937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矩形 5"/>
            <p:cNvSpPr/>
            <p:nvPr/>
          </p:nvSpPr>
          <p:spPr>
            <a:xfrm>
              <a:off x="2347554" y="4295092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spc="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技法精讲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26160" y="1198880"/>
            <a:ext cx="7152640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            在拼注和认读汉字字音过程中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常出现错误的一般有以下几种类型</a:t>
            </a:r>
            <a:r>
              <a:rPr lang="en-US" sz="1400" dirty="0" smtClean="0"/>
              <a:t>: </a:t>
            </a:r>
          </a:p>
          <a:p>
            <a:pPr indent="457200" algn="just">
              <a:lnSpc>
                <a:spcPct val="150000"/>
              </a:lnSpc>
            </a:pPr>
            <a:r>
              <a:rPr lang="en-US" sz="1400" dirty="0" smtClean="0"/>
              <a:t>1.</a:t>
            </a:r>
            <a:r>
              <a:rPr lang="zh-CN" altLang="en-US" sz="1400" dirty="0" smtClean="0"/>
              <a:t>违背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拼写规则</a:t>
            </a:r>
            <a:r>
              <a:rPr lang="en-US" sz="1400" dirty="0" smtClean="0"/>
              <a:t>”</a:t>
            </a:r>
            <a:endParaRPr lang="zh-CN" altLang="en-US" sz="1400" dirty="0" smtClean="0"/>
          </a:p>
          <a:p>
            <a:pPr indent="457200" algn="just">
              <a:lnSpc>
                <a:spcPct val="150000"/>
              </a:lnSpc>
            </a:pPr>
            <a:r>
              <a:rPr lang="zh-CN" altLang="en-US" sz="1400" dirty="0" smtClean="0"/>
              <a:t>如</a:t>
            </a:r>
            <a:r>
              <a:rPr lang="en-US" sz="1400" dirty="0" smtClean="0"/>
              <a:t>j</a:t>
            </a:r>
            <a:r>
              <a:rPr lang="zh-CN" altLang="en-US" sz="1400" dirty="0" smtClean="0"/>
              <a:t>、</a:t>
            </a:r>
            <a:r>
              <a:rPr lang="en-US" sz="1400" dirty="0" smtClean="0"/>
              <a:t>q</a:t>
            </a:r>
            <a:r>
              <a:rPr lang="zh-CN" altLang="en-US" sz="1400" dirty="0" smtClean="0"/>
              <a:t>、</a:t>
            </a:r>
            <a:r>
              <a:rPr lang="en-US" sz="1400" dirty="0" smtClean="0"/>
              <a:t>x</a:t>
            </a:r>
            <a:r>
              <a:rPr lang="zh-CN" altLang="en-US" sz="1400" dirty="0" smtClean="0"/>
              <a:t>跟</a:t>
            </a:r>
            <a:r>
              <a:rPr lang="en-US" sz="1400" dirty="0" smtClean="0"/>
              <a:t>ü</a:t>
            </a:r>
            <a:r>
              <a:rPr lang="zh-CN" altLang="en-US" sz="1400" dirty="0" smtClean="0"/>
              <a:t>拼写时</a:t>
            </a:r>
            <a:r>
              <a:rPr lang="en-US" sz="1400" dirty="0" smtClean="0"/>
              <a:t>,ü</a:t>
            </a:r>
            <a:r>
              <a:rPr lang="zh-CN" altLang="en-US" sz="1400" dirty="0" smtClean="0"/>
              <a:t>上的两点没有省去</a:t>
            </a:r>
            <a:r>
              <a:rPr lang="en-US" sz="1400" dirty="0" smtClean="0"/>
              <a:t>;</a:t>
            </a:r>
            <a:r>
              <a:rPr lang="zh-CN" altLang="en-US" sz="1400" dirty="0" smtClean="0"/>
              <a:t>有</a:t>
            </a:r>
            <a:r>
              <a:rPr lang="en-US" sz="1400" dirty="0" smtClean="0"/>
              <a:t>a</a:t>
            </a:r>
            <a:r>
              <a:rPr lang="zh-CN" altLang="en-US" sz="1400" dirty="0" smtClean="0"/>
              <a:t>没有将音调标在</a:t>
            </a:r>
            <a:r>
              <a:rPr lang="en-US" sz="1400" dirty="0" smtClean="0"/>
              <a:t>a</a:t>
            </a:r>
            <a:r>
              <a:rPr lang="zh-CN" altLang="en-US" sz="1400" dirty="0" smtClean="0"/>
              <a:t>上</a:t>
            </a:r>
            <a:r>
              <a:rPr lang="en-US" sz="1400" dirty="0" smtClean="0"/>
              <a:t>;</a:t>
            </a:r>
            <a:r>
              <a:rPr lang="en-US" sz="1400" dirty="0" err="1" smtClean="0"/>
              <a:t>i</a:t>
            </a:r>
            <a:r>
              <a:rPr lang="zh-CN" altLang="en-US" sz="1400" dirty="0" smtClean="0"/>
              <a:t>、</a:t>
            </a:r>
            <a:r>
              <a:rPr lang="en-US" sz="1400" dirty="0" smtClean="0"/>
              <a:t>u</a:t>
            </a:r>
            <a:r>
              <a:rPr lang="zh-CN" altLang="en-US" sz="1400" dirty="0" smtClean="0"/>
              <a:t>并列音调有时标在前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有时标在后。这里特别提醒几条规则</a:t>
            </a:r>
            <a:r>
              <a:rPr lang="en-US" sz="1400" dirty="0" smtClean="0"/>
              <a:t>:①</a:t>
            </a:r>
            <a:r>
              <a:rPr lang="en-US" sz="1400" dirty="0" err="1" smtClean="0"/>
              <a:t>i</a:t>
            </a:r>
            <a:r>
              <a:rPr lang="zh-CN" altLang="en-US" sz="1400" dirty="0" smtClean="0"/>
              <a:t>自成音节和</a:t>
            </a:r>
            <a:r>
              <a:rPr lang="en-US" sz="1400" dirty="0" err="1" smtClean="0"/>
              <a:t>i</a:t>
            </a:r>
            <a:r>
              <a:rPr lang="zh-CN" altLang="en-US" sz="1400" dirty="0" smtClean="0"/>
              <a:t>开头的音节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前面没有声母时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要在</a:t>
            </a:r>
            <a:r>
              <a:rPr lang="en-US" sz="1400" dirty="0" err="1" smtClean="0"/>
              <a:t>i</a:t>
            </a:r>
            <a:r>
              <a:rPr lang="zh-CN" altLang="en-US" sz="1400" dirty="0" smtClean="0"/>
              <a:t>前加上</a:t>
            </a:r>
            <a:r>
              <a:rPr lang="en-US" sz="1400" dirty="0" smtClean="0"/>
              <a:t>y</a:t>
            </a:r>
            <a:r>
              <a:rPr lang="zh-CN" altLang="en-US" sz="1400" dirty="0" smtClean="0"/>
              <a:t>或把</a:t>
            </a:r>
            <a:r>
              <a:rPr lang="en-US" sz="1400" dirty="0" err="1" smtClean="0"/>
              <a:t>i</a:t>
            </a:r>
            <a:r>
              <a:rPr lang="zh-CN" altLang="en-US" sz="1400" dirty="0" smtClean="0"/>
              <a:t>改写成</a:t>
            </a:r>
            <a:r>
              <a:rPr lang="en-US" sz="1400" dirty="0" smtClean="0"/>
              <a:t>y;②u</a:t>
            </a:r>
            <a:r>
              <a:rPr lang="zh-CN" altLang="en-US" sz="1400" dirty="0" smtClean="0"/>
              <a:t>自成音节和</a:t>
            </a:r>
            <a:r>
              <a:rPr lang="en-US" sz="1400" dirty="0" smtClean="0"/>
              <a:t>u</a:t>
            </a:r>
            <a:r>
              <a:rPr lang="zh-CN" altLang="en-US" sz="1400" dirty="0" smtClean="0"/>
              <a:t>开头的音节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前面没有声母时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要在前面加上</a:t>
            </a:r>
            <a:r>
              <a:rPr lang="en-US" sz="1400" dirty="0" smtClean="0"/>
              <a:t>w</a:t>
            </a:r>
            <a:r>
              <a:rPr lang="zh-CN" altLang="en-US" sz="1400" dirty="0" smtClean="0"/>
              <a:t>或把</a:t>
            </a:r>
            <a:r>
              <a:rPr lang="en-US" sz="1400" dirty="0" smtClean="0"/>
              <a:t>u</a:t>
            </a:r>
            <a:r>
              <a:rPr lang="zh-CN" altLang="en-US" sz="1400" dirty="0" smtClean="0"/>
              <a:t>改写成</a:t>
            </a:r>
            <a:r>
              <a:rPr lang="en-US" sz="1400" dirty="0" smtClean="0"/>
              <a:t>w;③ü</a:t>
            </a:r>
            <a:r>
              <a:rPr lang="zh-CN" altLang="en-US" sz="1400" dirty="0" smtClean="0"/>
              <a:t>开头的韵母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前面没有声母时加上</a:t>
            </a:r>
            <a:r>
              <a:rPr lang="en-US" sz="1400" dirty="0" smtClean="0"/>
              <a:t>y,</a:t>
            </a:r>
            <a:r>
              <a:rPr lang="zh-CN" altLang="en-US" sz="1400" dirty="0" smtClean="0"/>
              <a:t>去掉</a:t>
            </a:r>
            <a:r>
              <a:rPr lang="en-US" sz="1400" dirty="0" smtClean="0"/>
              <a:t>ü</a:t>
            </a:r>
            <a:r>
              <a:rPr lang="zh-CN" altLang="en-US" sz="1400" dirty="0" smtClean="0"/>
              <a:t>上两点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写成</a:t>
            </a:r>
            <a:r>
              <a:rPr lang="en-US" sz="1400" dirty="0" err="1" smtClean="0"/>
              <a:t>yu</a:t>
            </a:r>
            <a:r>
              <a:rPr lang="zh-CN" altLang="en-US" sz="1400" dirty="0" smtClean="0"/>
              <a:t>、</a:t>
            </a:r>
            <a:r>
              <a:rPr lang="en-US" sz="1400" dirty="0" err="1" smtClean="0"/>
              <a:t>yue</a:t>
            </a:r>
            <a:r>
              <a:rPr lang="zh-CN" altLang="en-US" sz="1400" dirty="0" smtClean="0"/>
              <a:t>等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但跟声母</a:t>
            </a:r>
            <a:r>
              <a:rPr lang="en-US" sz="1400" dirty="0" smtClean="0"/>
              <a:t>n</a:t>
            </a:r>
            <a:r>
              <a:rPr lang="zh-CN" altLang="en-US" sz="1400" dirty="0" smtClean="0"/>
              <a:t>、</a:t>
            </a:r>
            <a:r>
              <a:rPr lang="en-US" sz="1400" dirty="0" smtClean="0"/>
              <a:t>l</a:t>
            </a:r>
            <a:r>
              <a:rPr lang="zh-CN" altLang="en-US" sz="1400" dirty="0" smtClean="0"/>
              <a:t>相拼的时候</a:t>
            </a:r>
            <a:r>
              <a:rPr lang="en-US" sz="1400" dirty="0" smtClean="0"/>
              <a:t>,ü</a:t>
            </a:r>
            <a:r>
              <a:rPr lang="zh-CN" altLang="en-US" sz="1400" dirty="0" smtClean="0"/>
              <a:t>上两点不能省略</a:t>
            </a:r>
            <a:r>
              <a:rPr lang="en-US" sz="1400" dirty="0" smtClean="0"/>
              <a:t>;④</a:t>
            </a:r>
            <a:r>
              <a:rPr lang="zh-CN" altLang="en-US" sz="1400" dirty="0" smtClean="0"/>
              <a:t>标调要标在主要元音</a:t>
            </a:r>
            <a:r>
              <a:rPr lang="en-US" sz="1400" dirty="0" smtClean="0"/>
              <a:t>(ɑ</a:t>
            </a:r>
            <a:r>
              <a:rPr lang="zh-CN" altLang="en-US" sz="1400" dirty="0" smtClean="0"/>
              <a:t>、</a:t>
            </a:r>
            <a:r>
              <a:rPr lang="en-US" sz="1400" dirty="0" smtClean="0"/>
              <a:t>o</a:t>
            </a:r>
            <a:r>
              <a:rPr lang="zh-CN" altLang="en-US" sz="1400" dirty="0" smtClean="0"/>
              <a:t>、</a:t>
            </a:r>
            <a:r>
              <a:rPr lang="en-US" sz="1400" dirty="0" smtClean="0"/>
              <a:t>e</a:t>
            </a:r>
            <a:r>
              <a:rPr lang="zh-CN" altLang="en-US" sz="1400" dirty="0" smtClean="0"/>
              <a:t>、</a:t>
            </a:r>
            <a:r>
              <a:rPr lang="en-US" sz="1400" dirty="0" err="1" smtClean="0"/>
              <a:t>i</a:t>
            </a:r>
            <a:r>
              <a:rPr lang="zh-CN" altLang="en-US" sz="1400" dirty="0" smtClean="0"/>
              <a:t>、</a:t>
            </a:r>
            <a:r>
              <a:rPr lang="en-US" sz="1400" dirty="0" smtClean="0"/>
              <a:t>u</a:t>
            </a:r>
            <a:r>
              <a:rPr lang="zh-CN" altLang="en-US" sz="1400" dirty="0" smtClean="0"/>
              <a:t>、</a:t>
            </a:r>
            <a:r>
              <a:rPr lang="en-US" sz="1400" dirty="0" smtClean="0"/>
              <a:t>ü)</a:t>
            </a:r>
            <a:r>
              <a:rPr lang="zh-CN" altLang="en-US" sz="1400" dirty="0" smtClean="0"/>
              <a:t>上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并且按这六个元音字母的排列次序标调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即有</a:t>
            </a:r>
            <a:r>
              <a:rPr lang="en-US" sz="1400" dirty="0" smtClean="0"/>
              <a:t>ɑ</a:t>
            </a:r>
            <a:r>
              <a:rPr lang="zh-CN" altLang="en-US" sz="1400" dirty="0" smtClean="0"/>
              <a:t>就标在</a:t>
            </a:r>
            <a:r>
              <a:rPr lang="en-US" sz="1400" dirty="0" smtClean="0"/>
              <a:t>ɑ</a:t>
            </a:r>
            <a:r>
              <a:rPr lang="zh-CN" altLang="en-US" sz="1400" dirty="0" smtClean="0"/>
              <a:t>上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无</a:t>
            </a:r>
            <a:r>
              <a:rPr lang="en-US" sz="1400" dirty="0" smtClean="0"/>
              <a:t>ɑ</a:t>
            </a:r>
            <a:r>
              <a:rPr lang="zh-CN" altLang="en-US" sz="1400" dirty="0" smtClean="0"/>
              <a:t>就标在</a:t>
            </a:r>
            <a:r>
              <a:rPr lang="en-US" sz="1400" dirty="0" smtClean="0"/>
              <a:t>o</a:t>
            </a:r>
            <a:r>
              <a:rPr lang="zh-CN" altLang="en-US" sz="1400" dirty="0" smtClean="0"/>
              <a:t>上</a:t>
            </a:r>
            <a:r>
              <a:rPr lang="en-US" sz="1400" dirty="0" smtClean="0"/>
              <a:t>,</a:t>
            </a:r>
            <a:r>
              <a:rPr lang="en-US" sz="1400" dirty="0" err="1" smtClean="0"/>
              <a:t>i</a:t>
            </a:r>
            <a:r>
              <a:rPr lang="zh-CN" altLang="en-US" sz="1400" dirty="0" smtClean="0"/>
              <a:t>和</a:t>
            </a:r>
            <a:r>
              <a:rPr lang="en-US" sz="1400" dirty="0" smtClean="0"/>
              <a:t>u</a:t>
            </a:r>
            <a:r>
              <a:rPr lang="zh-CN" altLang="en-US" sz="1400" dirty="0" smtClean="0"/>
              <a:t>出现在同一个音节中时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哪个在后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就标在哪个的上面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如</a:t>
            </a:r>
            <a:r>
              <a:rPr lang="en-US" sz="1400" dirty="0" smtClean="0"/>
              <a:t>:</a:t>
            </a:r>
            <a:r>
              <a:rPr lang="en-US" sz="1400" dirty="0" err="1" smtClean="0"/>
              <a:t>niú</a:t>
            </a:r>
            <a:r>
              <a:rPr lang="zh-CN" altLang="en-US" sz="1400" dirty="0" smtClean="0"/>
              <a:t>、</a:t>
            </a:r>
            <a:r>
              <a:rPr lang="en-US" sz="1400" dirty="0" err="1" smtClean="0"/>
              <a:t>huǐ</a:t>
            </a:r>
            <a:r>
              <a:rPr lang="zh-CN" altLang="en-US" sz="1400" dirty="0" smtClean="0"/>
              <a:t>。</a:t>
            </a: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55040" y="1361440"/>
            <a:ext cx="7152640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2.</a:t>
            </a:r>
            <a:r>
              <a:rPr lang="zh-CN" altLang="en-US" sz="1400" dirty="0" smtClean="0"/>
              <a:t>习惯性误读错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由于习惯原因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人们在生活中常常把一些字读错。如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亚洲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亚</a:t>
            </a:r>
            <a:r>
              <a:rPr lang="en-US" sz="1400" dirty="0" smtClean="0"/>
              <a:t>(</a:t>
            </a:r>
            <a:r>
              <a:rPr lang="en-US" sz="1400" dirty="0" err="1" smtClean="0"/>
              <a:t>yà</a:t>
            </a:r>
            <a:r>
              <a:rPr lang="en-US" sz="1400" dirty="0" smtClean="0"/>
              <a:t>)”</a:t>
            </a:r>
            <a:r>
              <a:rPr lang="zh-CN" altLang="en-US" sz="1400" dirty="0" smtClean="0"/>
              <a:t>读成</a:t>
            </a:r>
            <a:r>
              <a:rPr lang="en-US" sz="1400" dirty="0" smtClean="0"/>
              <a:t>“</a:t>
            </a:r>
            <a:r>
              <a:rPr lang="en-US" sz="1400" dirty="0" err="1" smtClean="0"/>
              <a:t>yǎ</a:t>
            </a:r>
            <a:r>
              <a:rPr lang="en-US" sz="1400" dirty="0" smtClean="0"/>
              <a:t>”;“</a:t>
            </a:r>
            <a:r>
              <a:rPr lang="zh-CN" altLang="en-US" sz="1400" dirty="0" smtClean="0"/>
              <a:t>教室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室</a:t>
            </a:r>
            <a:r>
              <a:rPr lang="en-US" sz="1400" dirty="0" smtClean="0"/>
              <a:t>(</a:t>
            </a:r>
            <a:r>
              <a:rPr lang="en-US" sz="1400" dirty="0" err="1" smtClean="0"/>
              <a:t>shì</a:t>
            </a:r>
            <a:r>
              <a:rPr lang="en-US" sz="1400" dirty="0" smtClean="0"/>
              <a:t>)”</a:t>
            </a:r>
            <a:r>
              <a:rPr lang="zh-CN" altLang="en-US" sz="1400" dirty="0" smtClean="0"/>
              <a:t>读成</a:t>
            </a:r>
            <a:r>
              <a:rPr lang="en-US" sz="1400" dirty="0" smtClean="0"/>
              <a:t>“</a:t>
            </a:r>
            <a:r>
              <a:rPr lang="en-US" sz="1400" dirty="0" err="1" smtClean="0"/>
              <a:t>shǐ</a:t>
            </a:r>
            <a:r>
              <a:rPr lang="en-US" sz="1400" dirty="0" smtClean="0"/>
              <a:t>”;“</a:t>
            </a:r>
            <a:r>
              <a:rPr lang="zh-CN" altLang="en-US" sz="1400" dirty="0" smtClean="0"/>
              <a:t>乘车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乘</a:t>
            </a:r>
            <a:r>
              <a:rPr lang="en-US" sz="1400" dirty="0" smtClean="0"/>
              <a:t>(</a:t>
            </a:r>
            <a:r>
              <a:rPr lang="en-US" sz="1400" dirty="0" err="1" smtClean="0"/>
              <a:t>chénɡ</a:t>
            </a:r>
            <a:r>
              <a:rPr lang="en-US" sz="1400" dirty="0" smtClean="0"/>
              <a:t>)”</a:t>
            </a:r>
            <a:r>
              <a:rPr lang="zh-CN" altLang="en-US" sz="1400" dirty="0" smtClean="0"/>
              <a:t>读成</a:t>
            </a:r>
            <a:r>
              <a:rPr lang="en-US" sz="1400" dirty="0" smtClean="0"/>
              <a:t>“</a:t>
            </a:r>
            <a:r>
              <a:rPr lang="en-US" sz="1400" dirty="0" err="1" smtClean="0"/>
              <a:t>chènɡ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。又如</a:t>
            </a:r>
            <a:r>
              <a:rPr lang="en-US" sz="1400" dirty="0" smtClean="0"/>
              <a:t>,“</a:t>
            </a:r>
            <a:r>
              <a:rPr lang="zh-CN" altLang="en-US" sz="1400" dirty="0" smtClean="0"/>
              <a:t>符</a:t>
            </a:r>
            <a:r>
              <a:rPr lang="en-US" sz="1400" dirty="0" smtClean="0"/>
              <a:t>(</a:t>
            </a:r>
            <a:r>
              <a:rPr lang="en-US" sz="1400" dirty="0" err="1" smtClean="0"/>
              <a:t>fú</a:t>
            </a:r>
            <a:r>
              <a:rPr lang="en-US" sz="1400" dirty="0" smtClean="0"/>
              <a:t>)</a:t>
            </a:r>
            <a:r>
              <a:rPr lang="zh-CN" altLang="en-US" sz="1400" dirty="0" smtClean="0"/>
              <a:t>合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符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常被错读为</a:t>
            </a:r>
            <a:r>
              <a:rPr lang="en-US" sz="1400" dirty="0" smtClean="0"/>
              <a:t>“</a:t>
            </a:r>
            <a:r>
              <a:rPr lang="en-US" sz="1400" dirty="0" err="1" smtClean="0"/>
              <a:t>fǔ</a:t>
            </a:r>
            <a:r>
              <a:rPr lang="en-US" sz="1400" dirty="0" smtClean="0"/>
              <a:t>”,“</a:t>
            </a:r>
            <a:r>
              <a:rPr lang="zh-CN" altLang="en-US" sz="1400" dirty="0" smtClean="0"/>
              <a:t>档</a:t>
            </a:r>
            <a:r>
              <a:rPr lang="en-US" sz="1400" dirty="0" smtClean="0"/>
              <a:t>(</a:t>
            </a:r>
            <a:r>
              <a:rPr lang="en-US" sz="1400" dirty="0" err="1" smtClean="0"/>
              <a:t>dànɡ</a:t>
            </a:r>
            <a:r>
              <a:rPr lang="en-US" sz="1400" dirty="0" smtClean="0"/>
              <a:t>)</a:t>
            </a:r>
            <a:r>
              <a:rPr lang="zh-CN" altLang="en-US" sz="1400" dirty="0" smtClean="0"/>
              <a:t>案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档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常被错读为</a:t>
            </a:r>
            <a:r>
              <a:rPr lang="en-US" sz="1400" dirty="0" smtClean="0"/>
              <a:t>“</a:t>
            </a:r>
            <a:r>
              <a:rPr lang="en-US" sz="1400" dirty="0" err="1" smtClean="0"/>
              <a:t>dǎnɡ</a:t>
            </a:r>
            <a:r>
              <a:rPr lang="en-US" sz="1400" dirty="0" smtClean="0"/>
              <a:t>”,“</a:t>
            </a:r>
            <a:r>
              <a:rPr lang="zh-CN" altLang="en-US" sz="1400" dirty="0" smtClean="0"/>
              <a:t>粗犷</a:t>
            </a:r>
            <a:r>
              <a:rPr lang="en-US" sz="1400" dirty="0" smtClean="0"/>
              <a:t>(</a:t>
            </a:r>
            <a:r>
              <a:rPr lang="en-US" sz="1400" dirty="0" err="1" smtClean="0"/>
              <a:t>ɡuǎnɡ</a:t>
            </a:r>
            <a:r>
              <a:rPr lang="en-US" sz="1400" dirty="0" smtClean="0"/>
              <a:t>)”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犷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常被错读为</a:t>
            </a:r>
            <a:r>
              <a:rPr lang="en-US" sz="1400" dirty="0" smtClean="0"/>
              <a:t>“</a:t>
            </a:r>
            <a:r>
              <a:rPr lang="en-US" sz="1400" dirty="0" err="1" smtClean="0"/>
              <a:t>kuànɡ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</a:t>
            </a:r>
            <a:r>
              <a:rPr lang="en-US" sz="1400" dirty="0" smtClean="0"/>
              <a:t> 3.</a:t>
            </a:r>
            <a:r>
              <a:rPr lang="zh-CN" altLang="en-US" sz="1400" dirty="0" smtClean="0"/>
              <a:t>异读词误读错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异读词是指意思相同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但有两种或更多种读音的同一个词。如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薄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有三个读音</a:t>
            </a:r>
            <a:r>
              <a:rPr lang="en-US" sz="1400" dirty="0" smtClean="0"/>
              <a:t>:</a:t>
            </a:r>
            <a:r>
              <a:rPr lang="en-US" sz="1400" dirty="0" err="1" smtClean="0"/>
              <a:t>báo</a:t>
            </a:r>
            <a:r>
              <a:rPr lang="zh-CN" altLang="en-US" sz="1400" dirty="0" smtClean="0"/>
              <a:t>、</a:t>
            </a:r>
            <a:r>
              <a:rPr lang="en-US" sz="1400" dirty="0" err="1" smtClean="0"/>
              <a:t>bó</a:t>
            </a:r>
            <a:r>
              <a:rPr lang="zh-CN" altLang="en-US" sz="1400" dirty="0" smtClean="0"/>
              <a:t>和</a:t>
            </a:r>
            <a:r>
              <a:rPr lang="en-US" sz="1400" dirty="0" err="1" smtClean="0"/>
              <a:t>bò</a:t>
            </a:r>
            <a:r>
              <a:rPr lang="en-US" sz="1400" dirty="0" smtClean="0"/>
              <a:t>,</a:t>
            </a:r>
            <a:r>
              <a:rPr lang="en-US" altLang="zh-CN" sz="1400" dirty="0" smtClean="0"/>
              <a:t>《</a:t>
            </a:r>
            <a:r>
              <a:rPr lang="zh-CN" altLang="en-US" sz="1400" dirty="0" smtClean="0"/>
              <a:t>普通话异读词审音表</a:t>
            </a:r>
            <a:r>
              <a:rPr lang="en-US" altLang="zh-CN" sz="1400" dirty="0" smtClean="0"/>
              <a:t>》</a:t>
            </a:r>
            <a:r>
              <a:rPr lang="zh-CN" altLang="en-US" sz="1400" dirty="0" smtClean="0"/>
              <a:t>已做了相关的界定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但我们对此表的内容不熟悉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也不重视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而出现误读。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85520" y="1056640"/>
            <a:ext cx="7152640" cy="359309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4.</a:t>
            </a:r>
            <a:r>
              <a:rPr lang="zh-CN" altLang="en-US" sz="1400" dirty="0" smtClean="0"/>
              <a:t>形近字的错读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形近字错读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大都因为考生答题时一瞥而过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没有看清它们细微的差别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例如</a:t>
            </a:r>
            <a:r>
              <a:rPr lang="en-US" sz="1400" dirty="0" smtClean="0"/>
              <a:t>:“</a:t>
            </a:r>
            <a:r>
              <a:rPr lang="zh-CN" altLang="en-US" sz="1400" dirty="0" smtClean="0"/>
              <a:t>崇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与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祟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相近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将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崇</a:t>
            </a:r>
            <a:r>
              <a:rPr lang="en-US" sz="1400" dirty="0" smtClean="0"/>
              <a:t>(</a:t>
            </a:r>
            <a:r>
              <a:rPr lang="en-US" sz="1400" dirty="0" err="1" smtClean="0"/>
              <a:t>chónɡ</a:t>
            </a:r>
            <a:r>
              <a:rPr lang="en-US" sz="1400" dirty="0" smtClean="0"/>
              <a:t>)”</a:t>
            </a:r>
            <a:r>
              <a:rPr lang="zh-CN" altLang="en-US" sz="1400" dirty="0" smtClean="0"/>
              <a:t>误读为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祟</a:t>
            </a:r>
            <a:r>
              <a:rPr lang="en-US" sz="1400" dirty="0" smtClean="0"/>
              <a:t>(</a:t>
            </a:r>
            <a:r>
              <a:rPr lang="en-US" sz="1400" dirty="0" err="1" smtClean="0"/>
              <a:t>suì</a:t>
            </a:r>
            <a:r>
              <a:rPr lang="en-US" sz="1400" dirty="0" smtClean="0"/>
              <a:t>)”;“</a:t>
            </a:r>
            <a:r>
              <a:rPr lang="zh-CN" altLang="en-US" sz="1400" dirty="0" smtClean="0"/>
              <a:t>篡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与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纂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相近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将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篡</a:t>
            </a:r>
            <a:r>
              <a:rPr lang="en-US" sz="1400" dirty="0" smtClean="0"/>
              <a:t>(</a:t>
            </a:r>
            <a:r>
              <a:rPr lang="en-US" sz="1400" dirty="0" err="1" smtClean="0"/>
              <a:t>cuàn</a:t>
            </a:r>
            <a:r>
              <a:rPr lang="en-US" sz="1400" dirty="0" smtClean="0"/>
              <a:t>)”</a:t>
            </a:r>
            <a:r>
              <a:rPr lang="zh-CN" altLang="en-US" sz="1400" dirty="0" smtClean="0"/>
              <a:t>误读为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纂</a:t>
            </a:r>
            <a:r>
              <a:rPr lang="en-US" sz="1400" dirty="0" smtClean="0"/>
              <a:t>(</a:t>
            </a:r>
            <a:r>
              <a:rPr lang="en-US" sz="1400" dirty="0" err="1" smtClean="0"/>
              <a:t>zuǎn</a:t>
            </a:r>
            <a:r>
              <a:rPr lang="en-US" sz="1400" dirty="0" smtClean="0"/>
              <a:t>)”;“</a:t>
            </a:r>
            <a:r>
              <a:rPr lang="zh-CN" altLang="en-US" sz="1400" dirty="0" smtClean="0"/>
              <a:t>荼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与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茶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相近</a:t>
            </a:r>
            <a:r>
              <a:rPr lang="en-US" sz="1400" dirty="0" smtClean="0"/>
              <a:t>,“</a:t>
            </a:r>
            <a:r>
              <a:rPr lang="zh-CN" altLang="en-US" sz="1400" dirty="0" smtClean="0"/>
              <a:t>荼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应读</a:t>
            </a:r>
            <a:r>
              <a:rPr lang="en-US" sz="1400" dirty="0" smtClean="0"/>
              <a:t>“</a:t>
            </a:r>
            <a:r>
              <a:rPr lang="en-US" sz="1400" dirty="0" err="1" smtClean="0"/>
              <a:t>tú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不读</a:t>
            </a:r>
            <a:r>
              <a:rPr lang="en-US" sz="1400" dirty="0" smtClean="0"/>
              <a:t>“</a:t>
            </a:r>
            <a:r>
              <a:rPr lang="en-US" sz="1400" dirty="0" err="1" smtClean="0"/>
              <a:t>chá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/>
              <a:t>5.</a:t>
            </a:r>
            <a:r>
              <a:rPr lang="zh-CN" altLang="en-US" sz="1400" dirty="0" smtClean="0"/>
              <a:t>形声字错读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</a:t>
            </a:r>
            <a:r>
              <a:rPr lang="en-US" sz="1400" dirty="0" smtClean="0"/>
              <a:t>(1)</a:t>
            </a:r>
            <a:r>
              <a:rPr lang="zh-CN" altLang="en-US" sz="1400" dirty="0" smtClean="0"/>
              <a:t>有些形声字的韵母与声旁的韵母一致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常误读为声旁的读音。例如</a:t>
            </a:r>
            <a:r>
              <a:rPr lang="en-US" sz="1400" dirty="0" smtClean="0"/>
              <a:t>:“</a:t>
            </a:r>
            <a:r>
              <a:rPr lang="zh-CN" altLang="en-US" sz="1400" dirty="0" smtClean="0"/>
              <a:t>炽热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炽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chì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不读</a:t>
            </a:r>
            <a:r>
              <a:rPr lang="en-US" sz="1400" dirty="0" smtClean="0"/>
              <a:t>“</a:t>
            </a:r>
            <a:r>
              <a:rPr lang="en-US" sz="1400" dirty="0" err="1" smtClean="0"/>
              <a:t>zhì</a:t>
            </a:r>
            <a:r>
              <a:rPr lang="en-US" sz="1400" dirty="0" smtClean="0"/>
              <a:t>”;“</a:t>
            </a:r>
            <a:r>
              <a:rPr lang="zh-CN" altLang="en-US" sz="1400" dirty="0" smtClean="0"/>
              <a:t>跻身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跻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jī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不读</a:t>
            </a:r>
            <a:r>
              <a:rPr lang="en-US" sz="1400" dirty="0" smtClean="0"/>
              <a:t>“</a:t>
            </a:r>
            <a:r>
              <a:rPr lang="en-US" sz="1400" dirty="0" err="1" smtClean="0"/>
              <a:t>qī</a:t>
            </a:r>
            <a:r>
              <a:rPr lang="en-US" sz="1400" dirty="0" smtClean="0"/>
              <a:t>”;“</a:t>
            </a:r>
            <a:r>
              <a:rPr lang="zh-CN" altLang="en-US" sz="1400" dirty="0" smtClean="0"/>
              <a:t>纤维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纤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应读</a:t>
            </a:r>
            <a:r>
              <a:rPr lang="en-US" sz="1400" dirty="0" smtClean="0"/>
              <a:t>“</a:t>
            </a:r>
            <a:r>
              <a:rPr lang="en-US" sz="1400" dirty="0" err="1" smtClean="0"/>
              <a:t>xiān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不读</a:t>
            </a:r>
            <a:r>
              <a:rPr lang="en-US" sz="1400" dirty="0" smtClean="0"/>
              <a:t>“</a:t>
            </a:r>
            <a:r>
              <a:rPr lang="en-US" sz="1400" dirty="0" err="1" smtClean="0"/>
              <a:t>qiān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</a:t>
            </a:r>
            <a:r>
              <a:rPr lang="en-US" sz="1400" dirty="0" smtClean="0"/>
              <a:t>(2)</a:t>
            </a:r>
            <a:r>
              <a:rPr lang="zh-CN" altLang="en-US" sz="1400" dirty="0" smtClean="0"/>
              <a:t>有些形声字的声母与声旁的声母一致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常误读为声旁的读音。例如</a:t>
            </a:r>
            <a:r>
              <a:rPr lang="en-US" sz="1400" dirty="0" smtClean="0"/>
              <a:t>:“</a:t>
            </a:r>
            <a:r>
              <a:rPr lang="zh-CN" altLang="en-US" sz="1400" dirty="0" smtClean="0"/>
              <a:t>桎梏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梏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ɡù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不读</a:t>
            </a:r>
            <a:r>
              <a:rPr lang="en-US" sz="1400" dirty="0" smtClean="0"/>
              <a:t>“</a:t>
            </a:r>
            <a:r>
              <a:rPr lang="en-US" sz="1400" dirty="0" err="1" smtClean="0"/>
              <a:t>gào</a:t>
            </a:r>
            <a:r>
              <a:rPr lang="en-US" sz="1400" dirty="0" smtClean="0"/>
              <a:t>”;“</a:t>
            </a:r>
            <a:r>
              <a:rPr lang="zh-CN" altLang="en-US" sz="1400" dirty="0" smtClean="0"/>
              <a:t>踱步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踱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duó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不读</a:t>
            </a:r>
            <a:r>
              <a:rPr lang="en-US" sz="1400" dirty="0" smtClean="0"/>
              <a:t>“</a:t>
            </a:r>
            <a:r>
              <a:rPr lang="en-US" sz="1400" dirty="0" err="1" smtClean="0"/>
              <a:t>dù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</a:t>
            </a:r>
            <a:r>
              <a:rPr lang="en-US" sz="1400" dirty="0" smtClean="0"/>
              <a:t>(3)</a:t>
            </a:r>
            <a:r>
              <a:rPr lang="zh-CN" altLang="en-US" sz="1400" dirty="0" smtClean="0"/>
              <a:t>有些形声字的声母、韵母与声旁的声母、韵母都不相同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却常误读为声旁的读音。例如</a:t>
            </a:r>
            <a:r>
              <a:rPr lang="en-US" sz="1400" dirty="0" smtClean="0"/>
              <a:t>:“</a:t>
            </a:r>
            <a:r>
              <a:rPr lang="zh-CN" altLang="en-US" sz="1400" dirty="0" smtClean="0"/>
              <a:t>风驰电掣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掣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chè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不读</a:t>
            </a:r>
            <a:r>
              <a:rPr lang="en-US" sz="1400" dirty="0" smtClean="0"/>
              <a:t>“</a:t>
            </a:r>
            <a:r>
              <a:rPr lang="en-US" sz="1400" dirty="0" err="1" smtClean="0"/>
              <a:t>zhì</a:t>
            </a:r>
            <a:r>
              <a:rPr lang="en-US" sz="1400" dirty="0" smtClean="0"/>
              <a:t>”;“</a:t>
            </a:r>
            <a:r>
              <a:rPr lang="zh-CN" altLang="en-US" sz="1400" dirty="0" smtClean="0"/>
              <a:t>泥淖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淖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nào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不读</a:t>
            </a:r>
            <a:r>
              <a:rPr lang="en-US" sz="1400" dirty="0" smtClean="0"/>
              <a:t>“</a:t>
            </a:r>
            <a:r>
              <a:rPr lang="en-US" sz="1400" dirty="0" err="1" smtClean="0"/>
              <a:t>zhuó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</a:t>
            </a: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95680" y="1371600"/>
            <a:ext cx="7152640" cy="230042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6.</a:t>
            </a:r>
            <a:r>
              <a:rPr lang="zh-CN" altLang="en-US" sz="1400" dirty="0" smtClean="0"/>
              <a:t>多音字的错读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</a:t>
            </a:r>
            <a:r>
              <a:rPr lang="en-US" sz="1400" dirty="0" smtClean="0"/>
              <a:t>(1)</a:t>
            </a:r>
            <a:r>
              <a:rPr lang="zh-CN" altLang="en-US" sz="1400" dirty="0" smtClean="0"/>
              <a:t>多音多义字的错读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有些字的字义不同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字音也不同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但人们往往不加区别地错读成一个音。如</a:t>
            </a:r>
            <a:r>
              <a:rPr lang="en-US" sz="1400" dirty="0" smtClean="0"/>
              <a:t>:“</a:t>
            </a:r>
            <a:r>
              <a:rPr lang="zh-CN" altLang="en-US" sz="1400" dirty="0" smtClean="0"/>
              <a:t>殷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如果是指深厚、丰盛、殷勤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yīn</a:t>
            </a:r>
            <a:r>
              <a:rPr lang="en-US" sz="1400" dirty="0" smtClean="0"/>
              <a:t>”;</a:t>
            </a:r>
            <a:r>
              <a:rPr lang="zh-CN" altLang="en-US" sz="1400" dirty="0" smtClean="0"/>
              <a:t>如果表示颜色</a:t>
            </a:r>
            <a:r>
              <a:rPr lang="en-US" sz="1400" dirty="0" smtClean="0"/>
              <a:t>(</a:t>
            </a:r>
            <a:r>
              <a:rPr lang="zh-CN" altLang="en-US" sz="1400" dirty="0" smtClean="0"/>
              <a:t>赤黑色</a:t>
            </a:r>
            <a:r>
              <a:rPr lang="en-US" sz="1400" dirty="0" smtClean="0"/>
              <a:t>),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yān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</a:t>
            </a:r>
            <a:r>
              <a:rPr lang="en-US" sz="1400" dirty="0" smtClean="0"/>
              <a:t>(2)</a:t>
            </a:r>
            <a:r>
              <a:rPr lang="zh-CN" altLang="en-US" sz="1400" dirty="0" smtClean="0"/>
              <a:t>同义多音字的错读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有些字在不同的词里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字义并没有显著的不同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字音却不同。例如</a:t>
            </a:r>
            <a:r>
              <a:rPr lang="en-US" sz="1400" dirty="0" smtClean="0"/>
              <a:t>:“</a:t>
            </a:r>
            <a:r>
              <a:rPr lang="zh-CN" altLang="en-US" sz="1400" dirty="0" smtClean="0"/>
              <a:t>剥花生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剥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bāo</a:t>
            </a:r>
            <a:r>
              <a:rPr lang="en-US" sz="1400" dirty="0" smtClean="0"/>
              <a:t>”,“</a:t>
            </a:r>
            <a:r>
              <a:rPr lang="zh-CN" altLang="en-US" sz="1400" dirty="0" smtClean="0"/>
              <a:t>剥落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剥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bō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</a:t>
            </a: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476375" y="749300"/>
          <a:ext cx="6124575" cy="4186238"/>
        </p:xfrm>
        <a:graphic>
          <a:graphicData uri="http://schemas.openxmlformats.org/presentationml/2006/ole">
            <p:oleObj spid="_x0000_s22529" name="文档" r:id="rId3" imgW="6157108" imgH="4170451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595120" y="866140"/>
          <a:ext cx="6156325" cy="4070350"/>
        </p:xfrm>
        <a:graphic>
          <a:graphicData uri="http://schemas.openxmlformats.org/presentationml/2006/ole">
            <p:oleObj spid="_x0000_s31745" name="文档" r:id="rId3" imgW="6157108" imgH="4069867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805680" y="1281613"/>
            <a:ext cx="3777211" cy="33107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08880" y="1326709"/>
            <a:ext cx="2838865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98721" y="1656078"/>
            <a:ext cx="3464559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此题考查辨析字音字形的能力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辨别多音字、形声字、难读易错字字音以及同音字、形近字字形。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颊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jiá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持之以衡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应是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持之以恒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羁伴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应是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羁绊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绌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容易读错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liàng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遮天敝日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应是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遮天蔽日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9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2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5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73075" y="1355725"/>
          <a:ext cx="3922713" cy="3932238"/>
        </p:xfrm>
        <a:graphic>
          <a:graphicData uri="http://schemas.openxmlformats.org/presentationml/2006/ole">
            <p:oleObj spid="_x0000_s1025" name="文档" r:id="rId3" imgW="3950250" imgH="3956270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95680" y="985520"/>
            <a:ext cx="7152640" cy="359309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二、正确辨析字形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/>
              <a:t>1.</a:t>
            </a:r>
            <a:r>
              <a:rPr lang="zh-CN" altLang="en-US" sz="1400" dirty="0" smtClean="0"/>
              <a:t>以音辨形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对于因形近音异而产生的错别字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字形虽然相近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但读音不同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可通过读准该词字音来判断正误。例如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驰聘</a:t>
            </a:r>
            <a:r>
              <a:rPr lang="en-US" sz="1400" dirty="0" smtClean="0"/>
              <a:t>”“</a:t>
            </a:r>
            <a:r>
              <a:rPr lang="zh-CN" altLang="en-US" sz="1400" dirty="0" smtClean="0"/>
              <a:t>气慨</a:t>
            </a:r>
            <a:r>
              <a:rPr lang="en-US" sz="1400" dirty="0" smtClean="0"/>
              <a:t>”“</a:t>
            </a:r>
            <a:r>
              <a:rPr lang="zh-CN" altLang="en-US" sz="1400" dirty="0" smtClean="0"/>
              <a:t>扑溯迷离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根据形近字与其读音的差别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只要一读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就会发现</a:t>
            </a:r>
            <a:r>
              <a:rPr lang="en-US" sz="1400" dirty="0" smtClean="0"/>
              <a:t>:“</a:t>
            </a:r>
            <a:r>
              <a:rPr lang="zh-CN" altLang="en-US" sz="1400" dirty="0" smtClean="0"/>
              <a:t>聘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pìn</a:t>
            </a:r>
            <a:r>
              <a:rPr lang="en-US" sz="1400" dirty="0" smtClean="0"/>
              <a:t>”,“</a:t>
            </a:r>
            <a:r>
              <a:rPr lang="zh-CN" altLang="en-US" sz="1400" dirty="0" smtClean="0"/>
              <a:t>骋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chěnɡ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此处应为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骋</a:t>
            </a:r>
            <a:r>
              <a:rPr lang="en-US" sz="1400" dirty="0" smtClean="0"/>
              <a:t>”;“</a:t>
            </a:r>
            <a:r>
              <a:rPr lang="zh-CN" altLang="en-US" sz="1400" dirty="0" smtClean="0"/>
              <a:t>慨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kǎi</a:t>
            </a:r>
            <a:r>
              <a:rPr lang="en-US" sz="1400" dirty="0" smtClean="0"/>
              <a:t>”,“</a:t>
            </a:r>
            <a:r>
              <a:rPr lang="zh-CN" altLang="en-US" sz="1400" dirty="0" smtClean="0"/>
              <a:t>概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ɡài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此处应为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概</a:t>
            </a:r>
            <a:r>
              <a:rPr lang="en-US" sz="1400" dirty="0" smtClean="0"/>
              <a:t>”;“</a:t>
            </a:r>
            <a:r>
              <a:rPr lang="zh-CN" altLang="en-US" sz="1400" dirty="0" smtClean="0"/>
              <a:t>溯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sù</a:t>
            </a:r>
            <a:r>
              <a:rPr lang="en-US" sz="1400" dirty="0" smtClean="0"/>
              <a:t>”,“</a:t>
            </a:r>
            <a:r>
              <a:rPr lang="zh-CN" altLang="en-US" sz="1400" dirty="0" smtClean="0"/>
              <a:t>朔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读</a:t>
            </a:r>
            <a:r>
              <a:rPr lang="en-US" sz="1400" dirty="0" smtClean="0"/>
              <a:t>“</a:t>
            </a:r>
            <a:r>
              <a:rPr lang="en-US" sz="1400" dirty="0" err="1" smtClean="0"/>
              <a:t>shuò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此处应为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朔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/>
              <a:t>2.</a:t>
            </a:r>
            <a:r>
              <a:rPr lang="zh-CN" altLang="en-US" sz="1400" dirty="0" smtClean="0"/>
              <a:t>以形辨形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对于因不辨形声字形旁而产生的错别字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我们可以通过分析形旁的方式推断。如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滥芋充数</a:t>
            </a:r>
            <a:r>
              <a:rPr lang="en-US" sz="1400" dirty="0" smtClean="0"/>
              <a:t>”“</a:t>
            </a:r>
            <a:r>
              <a:rPr lang="zh-CN" altLang="en-US" sz="1400" dirty="0" smtClean="0"/>
              <a:t>功亏一匮</a:t>
            </a:r>
            <a:r>
              <a:rPr lang="en-US" sz="1400" dirty="0" smtClean="0"/>
              <a:t>”“</a:t>
            </a:r>
            <a:r>
              <a:rPr lang="zh-CN" altLang="en-US" sz="1400" dirty="0" smtClean="0"/>
              <a:t>兵慌马乱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等词语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逐一锁定偏旁进行分析</a:t>
            </a:r>
            <a:r>
              <a:rPr lang="en-US" sz="1400" dirty="0" smtClean="0"/>
              <a:t>:“</a:t>
            </a:r>
            <a:r>
              <a:rPr lang="zh-CN" altLang="en-US" sz="1400" dirty="0" smtClean="0"/>
              <a:t>芋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应为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竽</a:t>
            </a:r>
            <a:r>
              <a:rPr lang="en-US" sz="1400" dirty="0" smtClean="0"/>
              <a:t>”,“</a:t>
            </a:r>
            <a:r>
              <a:rPr lang="zh-CN" altLang="en-US" sz="1400" dirty="0" smtClean="0"/>
              <a:t>芋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指薯类植物</a:t>
            </a:r>
            <a:r>
              <a:rPr lang="en-US" sz="1400" dirty="0" smtClean="0"/>
              <a:t>;“</a:t>
            </a:r>
            <a:r>
              <a:rPr lang="zh-CN" altLang="en-US" sz="1400" dirty="0" smtClean="0"/>
              <a:t>竽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是古代一种簧管乐器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我们现在常见的与它同类的箫、笛子均为竹子制作。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匮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应为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篑</a:t>
            </a:r>
            <a:r>
              <a:rPr lang="en-US" sz="1400" dirty="0" smtClean="0"/>
              <a:t>”,“</a:t>
            </a:r>
            <a:r>
              <a:rPr lang="zh-CN" altLang="en-US" sz="1400" dirty="0" smtClean="0"/>
              <a:t>篑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是盛土的筐。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慌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应为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荒</a:t>
            </a:r>
            <a:r>
              <a:rPr lang="en-US" sz="1400" dirty="0" smtClean="0"/>
              <a:t>”,“</a:t>
            </a:r>
            <a:r>
              <a:rPr lang="zh-CN" altLang="en-US" sz="1400" dirty="0" smtClean="0"/>
              <a:t>荒乱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指社会秩序极端不安定。</a:t>
            </a: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95680" y="985520"/>
            <a:ext cx="7152640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3.</a:t>
            </a:r>
            <a:r>
              <a:rPr lang="zh-CN" altLang="en-US" sz="1400" dirty="0" smtClean="0"/>
              <a:t>来源推形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对于不了解词语来源而写错的字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我们可以采用联想来源的方式推断。如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世外桃园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这个错例</a:t>
            </a:r>
            <a:r>
              <a:rPr lang="en-US" sz="1400" dirty="0" smtClean="0"/>
              <a:t>,“</a:t>
            </a:r>
            <a:r>
              <a:rPr lang="zh-CN" altLang="en-US" sz="1400" dirty="0" smtClean="0"/>
              <a:t>世外桃源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与陶渊明有关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他曾写下闻名的</a:t>
            </a:r>
            <a:r>
              <a:rPr lang="en-US" altLang="zh-CN" sz="1400" dirty="0" smtClean="0"/>
              <a:t>《</a:t>
            </a:r>
            <a:r>
              <a:rPr lang="zh-CN" altLang="en-US" sz="1400" dirty="0" smtClean="0"/>
              <a:t>桃花源记</a:t>
            </a:r>
            <a:r>
              <a:rPr lang="en-US" altLang="zh-CN" sz="1400" dirty="0" smtClean="0"/>
              <a:t>》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因此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源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不能误作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园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默守成规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与墨子有关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战国时的墨翟以善于守城著名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后因称善守者为墨守</a:t>
            </a:r>
            <a:r>
              <a:rPr lang="en-US" sz="1400" dirty="0" smtClean="0"/>
              <a:t>;</a:t>
            </a:r>
            <a:r>
              <a:rPr lang="zh-CN" altLang="en-US" sz="1400" dirty="0" smtClean="0"/>
              <a:t>应为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墨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不能误作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默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sz="1400" dirty="0" smtClean="0"/>
              <a:t>4.</a:t>
            </a:r>
            <a:r>
              <a:rPr lang="zh-CN" altLang="en-US" sz="1400" dirty="0" smtClean="0"/>
              <a:t>以义辨形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不明词义或误解词义而造成的错别字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我们可以采用逐一释义的方式来锁定。如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如雷灌耳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中的错别字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用逐一释义的方式看</a:t>
            </a:r>
            <a:r>
              <a:rPr lang="en-US" sz="1400" dirty="0" smtClean="0"/>
              <a:t>:</a:t>
            </a:r>
            <a:r>
              <a:rPr lang="zh-CN" altLang="en-US" sz="1400" dirty="0" smtClean="0"/>
              <a:t>成语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如雷贯耳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意思是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响亮得像雷声穿过耳朵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形容人的名声大。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灌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不合词义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应为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贯</a:t>
            </a:r>
            <a:r>
              <a:rPr lang="en-US" sz="1400" dirty="0" smtClean="0"/>
              <a:t>”(</a:t>
            </a:r>
            <a:r>
              <a:rPr lang="zh-CN" altLang="en-US" sz="1400" dirty="0" smtClean="0"/>
              <a:t>穿过</a:t>
            </a:r>
            <a:r>
              <a:rPr lang="en-US" sz="1400" dirty="0" smtClean="0"/>
              <a:t>)</a:t>
            </a:r>
            <a:r>
              <a:rPr lang="zh-CN" altLang="en-US" sz="1400" dirty="0" smtClean="0"/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85520" y="1544320"/>
            <a:ext cx="7152640" cy="165409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/>
              <a:t>5.</a:t>
            </a:r>
            <a:r>
              <a:rPr lang="zh-CN" altLang="en-US" sz="1400" dirty="0" smtClean="0"/>
              <a:t>结构推形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　　有的词语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特别是成语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结构对称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词义也相对应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如果书写错误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就可通过对相应字形字义的辨析推断出来。如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兴高彩烈</a:t>
            </a:r>
            <a:r>
              <a:rPr lang="en-US" sz="1400" dirty="0" smtClean="0"/>
              <a:t>”“</a:t>
            </a:r>
            <a:r>
              <a:rPr lang="zh-CN" altLang="en-US" sz="1400" dirty="0" smtClean="0"/>
              <a:t>察颜观色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等词语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结构上都是并列关系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利用对应位置字的意义相同或相关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词性相同的特点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就可以看出</a:t>
            </a:r>
            <a:r>
              <a:rPr lang="en-US" sz="1400" dirty="0" smtClean="0"/>
              <a:t>:“</a:t>
            </a:r>
            <a:r>
              <a:rPr lang="zh-CN" altLang="en-US" sz="1400" dirty="0" smtClean="0"/>
              <a:t>彩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与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兴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不对应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应当用表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神色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的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采</a:t>
            </a:r>
            <a:r>
              <a:rPr lang="en-US" sz="1400" dirty="0" smtClean="0"/>
              <a:t>”;“</a:t>
            </a:r>
            <a:r>
              <a:rPr lang="zh-CN" altLang="en-US" sz="1400" dirty="0" smtClean="0"/>
              <a:t>颜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与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色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不相对</a:t>
            </a:r>
            <a:r>
              <a:rPr lang="en-US" sz="1400" dirty="0" smtClean="0"/>
              <a:t>,“</a:t>
            </a:r>
            <a:r>
              <a:rPr lang="zh-CN" altLang="en-US" sz="1400" dirty="0" smtClean="0"/>
              <a:t>色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是脸色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而不是颜色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因此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颜</a:t>
            </a:r>
            <a:r>
              <a:rPr lang="en-US" sz="1400" dirty="0" smtClean="0"/>
              <a:t>”</a:t>
            </a:r>
            <a:r>
              <a:rPr lang="zh-CN" altLang="en-US" sz="1400" dirty="0" smtClean="0"/>
              <a:t>应为</a:t>
            </a:r>
            <a:r>
              <a:rPr lang="en-US" sz="1400" dirty="0" smtClean="0"/>
              <a:t>“</a:t>
            </a:r>
            <a:r>
              <a:rPr lang="zh-CN" altLang="en-US" sz="1400" dirty="0" smtClean="0"/>
              <a:t>言</a:t>
            </a:r>
            <a:r>
              <a:rPr lang="en-US" sz="1400" dirty="0" smtClean="0"/>
              <a:t>”,</a:t>
            </a:r>
            <a:r>
              <a:rPr lang="zh-CN" altLang="en-US" sz="1400" dirty="0" smtClean="0"/>
              <a:t>即语言。</a:t>
            </a: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85520" y="1544320"/>
            <a:ext cx="7152640" cy="197726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三、纵向排查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横向淘汰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/>
              <a:t>　　中考字音字形选择题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一般解答这种题的方法是逐项逐词排查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但这种做法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既花费时间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又浪费精力。有一个解答这类题的小窍门</a:t>
            </a:r>
            <a:r>
              <a:rPr lang="en-US" sz="1400" dirty="0" smtClean="0"/>
              <a:t>——</a:t>
            </a:r>
            <a:r>
              <a:rPr lang="zh-CN" altLang="en-US" sz="1400" dirty="0" smtClean="0"/>
              <a:t>纵向排查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横向淘汰。方法是把四个备选项结合起来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按列自上而下排查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查出备选项有误随即淘汰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依次减项排查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最后选定正确答案。这种方法使备选项的范围逐渐缩小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比逐项排查要节省时间</a:t>
            </a:r>
            <a:r>
              <a:rPr lang="en-US" sz="1400" dirty="0" smtClean="0"/>
              <a:t>;</a:t>
            </a:r>
            <a:r>
              <a:rPr lang="zh-CN" altLang="en-US" sz="1400" dirty="0" smtClean="0"/>
              <a:t>有时选项中会出现一些稍微生僻些的词语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用这种方法则有可能避开这些词的干扰</a:t>
            </a:r>
            <a:r>
              <a:rPr lang="en-US" sz="1400" dirty="0" smtClean="0"/>
              <a:t>,</a:t>
            </a:r>
            <a:r>
              <a:rPr lang="zh-CN" altLang="en-US" sz="1400" dirty="0" smtClean="0"/>
              <a:t>从而减少失误。</a:t>
            </a:r>
            <a:endParaRPr lang="zh-CN" altLang="en-US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6"/>
          <p:cNvGrpSpPr/>
          <p:nvPr/>
        </p:nvGrpSpPr>
        <p:grpSpPr>
          <a:xfrm>
            <a:off x="573226" y="909315"/>
            <a:ext cx="1094096" cy="288147"/>
            <a:chOff x="2074963" y="4295094"/>
            <a:chExt cx="2558949" cy="673937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矩形 18"/>
            <p:cNvSpPr/>
            <p:nvPr/>
          </p:nvSpPr>
          <p:spPr>
            <a:xfrm>
              <a:off x="2347554" y="4295094"/>
              <a:ext cx="2089643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应考必备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916462" y="1908474"/>
            <a:ext cx="5815298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具体内容见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版资源  “专题</a:t>
            </a:r>
            <a:r>
              <a:rPr lang="en-US" altLang="zh-CN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  </a:t>
            </a:r>
            <a:r>
              <a:rPr lang="zh-CN" altLang="en-US" sz="1400" b="1" spc="200" dirty="0" smtClean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字音字形”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598279" y="966007"/>
            <a:ext cx="1644399" cy="288147"/>
            <a:chOff x="2074963" y="4295094"/>
            <a:chExt cx="2558949" cy="673937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74963" y="4329310"/>
              <a:ext cx="2558949" cy="597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矩形 5"/>
            <p:cNvSpPr/>
            <p:nvPr/>
          </p:nvSpPr>
          <p:spPr>
            <a:xfrm>
              <a:off x="2347554" y="4295094"/>
              <a:ext cx="2028936" cy="673937"/>
            </a:xfrm>
            <a:prstGeom prst="rect">
              <a:avLst/>
            </a:prstGeom>
          </p:spPr>
          <p:txBody>
            <a:bodyPr wrap="none" lIns="36000" tIns="36000" rIns="36000" bIns="36000">
              <a:spAutoFit/>
            </a:bodyPr>
            <a:lstStyle/>
            <a:p>
              <a:r>
                <a:rPr lang="zh-CN" altLang="en-US" sz="1400" b="1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随堂巩固训练</a:t>
              </a:r>
              <a:endParaRPr lang="zh-CN" altLang="en-US" sz="1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873250" y="1454150"/>
          <a:ext cx="6091238" cy="2114550"/>
        </p:xfrm>
        <a:graphic>
          <a:graphicData uri="http://schemas.openxmlformats.org/presentationml/2006/ole">
            <p:oleObj spid="_x0000_s32769" name="文档" r:id="rId4" imgW="6096296" imgH="2186170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696721" y="3291840"/>
            <a:ext cx="6492240" cy="12395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1859280" y="3562692"/>
            <a:ext cx="6217920" cy="158080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崇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chónɡ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沉缅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应是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沉湎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酿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niànɡ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针贬时弊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 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针砭时弊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簇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出奇不意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出其不意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1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795463" y="1200150"/>
          <a:ext cx="6092825" cy="2049463"/>
        </p:xfrm>
        <a:graphic>
          <a:graphicData uri="http://schemas.openxmlformats.org/presentationml/2006/ole">
            <p:oleObj spid="_x0000_s38913" name="文档" r:id="rId3" imgW="6096436" imgH="2188114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696721" y="3291840"/>
            <a:ext cx="6492240" cy="1249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59280" y="3562692"/>
            <a:ext cx="6217920" cy="158080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凿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záo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宽红大量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应写为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宽宏大量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偌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ruò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顾明思义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应写为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顾名思义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忌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jì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缀泣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应写为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啜泣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773238" y="1200150"/>
          <a:ext cx="6081712" cy="1995488"/>
        </p:xfrm>
        <a:graphic>
          <a:graphicData uri="http://schemas.openxmlformats.org/presentationml/2006/ole">
            <p:oleObj spid="_x0000_s39937" name="文档" r:id="rId3" imgW="6085501" imgH="218617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696721" y="3291840"/>
            <a:ext cx="6492240" cy="1249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59280" y="3562692"/>
            <a:ext cx="6217920" cy="158080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躏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lìn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妇儒皆知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应写为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妇孺皆知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嗥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háo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禁固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应写为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禁锢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亘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ɡèn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人声顶沸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应写为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人声鼎沸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730375" y="1068388"/>
          <a:ext cx="6091238" cy="2049462"/>
        </p:xfrm>
        <a:graphic>
          <a:graphicData uri="http://schemas.openxmlformats.org/presentationml/2006/ole">
            <p:oleObj spid="_x0000_s40961" name="文档" r:id="rId3" imgW="6096296" imgH="218617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696721" y="3291840"/>
            <a:ext cx="6492240" cy="1249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89760" y="334854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859280" y="3562692"/>
            <a:ext cx="6217920" cy="125764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媚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mèi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决别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应写为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诀别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黠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xiá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与日剧增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应写为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与日俱增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zhàn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 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endParaRPr lang="zh-CN" altLang="en-US" sz="1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805680" y="1281613"/>
            <a:ext cx="3777211" cy="27011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86960" y="1367349"/>
            <a:ext cx="33121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76800" y="1656078"/>
            <a:ext cx="3637279" cy="265802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/>
              <a:t> 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此题考查辨析字音字形的能力。辨别多音字、形声字、难读易错字字音以及同音字、形近字字形。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慨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kǎi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头晕目炫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应是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头晕目眩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荒缪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应是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荒谬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哕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huì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容易读错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yīnɡ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锋芒必露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应是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锋芒毕露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9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2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5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64198" y="1334453"/>
          <a:ext cx="4037012" cy="4103687"/>
        </p:xfrm>
        <a:graphic>
          <a:graphicData uri="http://schemas.openxmlformats.org/presentationml/2006/ole">
            <p:oleObj spid="_x0000_s15361" name="文档" r:id="rId3" imgW="4037330" imgH="4104064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151120" y="1281613"/>
            <a:ext cx="3431771" cy="32497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13680" y="1326709"/>
            <a:ext cx="30073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12080" y="1696720"/>
            <a:ext cx="3271520" cy="255030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本题从多音字、形似字和常见错字等角度考查考生对字音字形的掌握情况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答题时考生需要依词辨形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依义定音定形。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告磐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炮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páo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殷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yān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珠丝马迹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蛛丝马迹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黠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xiá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略胜一畴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略胜一筹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/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9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2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5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654685" y="1348423"/>
          <a:ext cx="4146550" cy="4016375"/>
        </p:xfrm>
        <a:graphic>
          <a:graphicData uri="http://schemas.openxmlformats.org/presentationml/2006/ole">
            <p:oleObj spid="_x0000_s16385" name="文档" r:id="rId3" imgW="4147079" imgH="4015603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886960" y="1281613"/>
            <a:ext cx="3695931" cy="34123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39360" y="1326709"/>
            <a:ext cx="295656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49520" y="1584958"/>
            <a:ext cx="3302000" cy="20116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忍俊不禁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禁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为多音字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在此处应读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jīn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妇儒皆知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妇孺皆知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愧作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愧怍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戛然而止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戛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jiá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技俩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伎俩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无可质疑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无可置疑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9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2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5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23558" y="1385253"/>
          <a:ext cx="4191000" cy="3992562"/>
        </p:xfrm>
        <a:graphic>
          <a:graphicData uri="http://schemas.openxmlformats.org/presentationml/2006/ole">
            <p:oleObj spid="_x0000_s17409" name="文档" r:id="rId3" imgW="4191698" imgH="3993308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886960" y="1281613"/>
            <a:ext cx="3695931" cy="34123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1673" y="1667069"/>
            <a:ext cx="2680996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39360" y="1371599"/>
            <a:ext cx="3393440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90160" y="1767838"/>
            <a:ext cx="3342640" cy="179625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sz="1400" dirty="0" smtClean="0"/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拮据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为多音字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jū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两种读音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此处应读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jū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人声顶沸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人声鼎沸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躯壳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壳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为多音字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ké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qiào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两种读音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此处应读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qiào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深恶痛嫉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深恶痛疾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黝黑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黝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应读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en-US" sz="14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yǒu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”;“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狼籍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应为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狼藉</a:t>
            </a:r>
            <a:r>
              <a:rPr lang="en-US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9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12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623464" y="857125"/>
              <a:ext cx="339434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5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7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613410" y="1364933"/>
          <a:ext cx="3927475" cy="3916362"/>
        </p:xfrm>
        <a:graphic>
          <a:graphicData uri="http://schemas.openxmlformats.org/presentationml/2006/ole">
            <p:oleObj spid="_x0000_s18433" name="文档" r:id="rId3" imgW="3926861" imgH="3915995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1554163" y="1614488"/>
          <a:ext cx="6191250" cy="4106862"/>
        </p:xfrm>
        <a:graphic>
          <a:graphicData uri="http://schemas.openxmlformats.org/presentationml/2006/ole">
            <p:oleObj spid="_x0000_s19457" name="文档" r:id="rId3" imgW="6224179" imgH="4074606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525588" y="536575"/>
          <a:ext cx="6091237" cy="4070350"/>
        </p:xfrm>
        <a:graphic>
          <a:graphicData uri="http://schemas.openxmlformats.org/presentationml/2006/ole">
            <p:oleObj spid="_x0000_s20482" name="文档" r:id="rId3" imgW="6090539" imgH="4069867" progId="Word.Document.12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1458595" y="1597660"/>
          <a:ext cx="6224588" cy="4070350"/>
        </p:xfrm>
        <a:graphic>
          <a:graphicData uri="http://schemas.openxmlformats.org/presentationml/2006/ole">
            <p:oleObj spid="_x0000_s20481" name="文档" r:id="rId4" imgW="6224037" imgH="4069867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286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6493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BA7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中考真题纵览</a:t>
              </a:r>
              <a:endParaRPr lang="zh-CN" altLang="en-US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rgbClr val="008D3F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2BA7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85365" y="1227429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考情总结</a:t>
            </a:r>
            <a:r>
              <a:rPr lang="en-US" altLang="zh-CN" sz="1400" b="1" dirty="0">
                <a:solidFill>
                  <a:srgbClr val="2B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525588" y="536575"/>
          <a:ext cx="6091237" cy="4070350"/>
        </p:xfrm>
        <a:graphic>
          <a:graphicData uri="http://schemas.openxmlformats.org/presentationml/2006/ole">
            <p:oleObj spid="_x0000_s21506" name="文档" r:id="rId3" imgW="6090539" imgH="4069867" progId="Word.Document.12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1468755" y="1628140"/>
          <a:ext cx="6224588" cy="4070350"/>
        </p:xfrm>
        <a:graphic>
          <a:graphicData uri="http://schemas.openxmlformats.org/presentationml/2006/ole">
            <p:oleObj spid="_x0000_s21505" name="文档" r:id="rId4" imgW="6224037" imgH="4069867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1891</Words>
  <Application>WPS 演示</Application>
  <PresentationFormat>全屏显示(16:9)</PresentationFormat>
  <Paragraphs>80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主题1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2018-12-23T14:18:00Z</dcterms:created>
  <dcterms:modified xsi:type="dcterms:W3CDTF">2019-01-05T08:42:57Z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