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288" r:id="rId3"/>
    <p:sldId id="304" r:id="rId4"/>
    <p:sldId id="305" r:id="rId5"/>
    <p:sldId id="306" r:id="rId6"/>
    <p:sldId id="307" r:id="rId7"/>
    <p:sldId id="308" r:id="rId8"/>
    <p:sldId id="309" r:id="rId9"/>
    <p:sldId id="310" r:id="rId10"/>
    <p:sldId id="311" r:id="rId11"/>
    <p:sldId id="312" r:id="rId12"/>
    <p:sldId id="313" r:id="rId13"/>
    <p:sldId id="362" r:id="rId14"/>
    <p:sldId id="363" r:id="rId15"/>
    <p:sldId id="314" r:id="rId16"/>
    <p:sldId id="335" r:id="rId17"/>
    <p:sldId id="292" r:id="rId18"/>
    <p:sldId id="336" r:id="rId19"/>
    <p:sldId id="344" r:id="rId20"/>
    <p:sldId id="316" r:id="rId21"/>
    <p:sldId id="317" r:id="rId22"/>
    <p:sldId id="337" r:id="rId23"/>
    <p:sldId id="345" r:id="rId24"/>
    <p:sldId id="318" r:id="rId25"/>
    <p:sldId id="319" r:id="rId26"/>
    <p:sldId id="338" r:id="rId27"/>
    <p:sldId id="320" r:id="rId28"/>
    <p:sldId id="321" r:id="rId29"/>
    <p:sldId id="339" r:id="rId30"/>
    <p:sldId id="346" r:id="rId31"/>
    <p:sldId id="322" r:id="rId32"/>
    <p:sldId id="340" r:id="rId33"/>
    <p:sldId id="347" r:id="rId34"/>
    <p:sldId id="323" r:id="rId35"/>
    <p:sldId id="324" r:id="rId36"/>
    <p:sldId id="341" r:id="rId37"/>
    <p:sldId id="348" r:id="rId38"/>
    <p:sldId id="325" r:id="rId39"/>
    <p:sldId id="326" r:id="rId40"/>
    <p:sldId id="342" r:id="rId41"/>
    <p:sldId id="349" r:id="rId42"/>
    <p:sldId id="293" r:id="rId43"/>
    <p:sldId id="327" r:id="rId44"/>
    <p:sldId id="364" r:id="rId45"/>
    <p:sldId id="328" r:id="rId46"/>
    <p:sldId id="329" r:id="rId47"/>
    <p:sldId id="350" r:id="rId48"/>
    <p:sldId id="351" r:id="rId49"/>
    <p:sldId id="343" r:id="rId50"/>
    <p:sldId id="352" r:id="rId51"/>
    <p:sldId id="353" r:id="rId52"/>
    <p:sldId id="354" r:id="rId53"/>
    <p:sldId id="355" r:id="rId54"/>
    <p:sldId id="356" r:id="rId55"/>
    <p:sldId id="357" r:id="rId5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5395" autoAdjust="0"/>
  </p:normalViewPr>
  <p:slideViewPr>
    <p:cSldViewPr snapToGrid="0">
      <p:cViewPr>
        <p:scale>
          <a:sx n="75" d="100"/>
          <a:sy n="75" d="100"/>
        </p:scale>
        <p:origin x="-1854" y="-50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376681" y="1740510"/>
            <a:ext cx="5250155"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专题五</a:t>
            </a:r>
            <a:r>
              <a:rPr lang="zh-CN" altLang="en-US" sz="3200" b="1" spc="100" dirty="0">
                <a:latin typeface="微软雅黑" panose="020B0503020204020204" pitchFamily="34" charset="-122"/>
                <a:ea typeface="微软雅黑" panose="020B0503020204020204" pitchFamily="34" charset="-122"/>
              </a:rPr>
              <a:t>　</a:t>
            </a:r>
            <a:r>
              <a:rPr lang="zh-CN" altLang="en-US" sz="3200" b="1" dirty="0" smtClean="0"/>
              <a:t>病句的辨析与修改</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85711" y="1582383"/>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青岛</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下列各句没有语病的一项是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驻青高校开展、筹备、策划的“我为峰会添光彩”活动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得到广大师生的热烈响应。</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我国高铁建设已取得丰硕成果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但因市场规模巨大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还不能完全满足载客、物流货运。</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以互联网、大数据、人工智能为代表的新一代信息技术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给人民生活带来深远的影响。</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在“经典咏流传”吟诵活动中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同学们提高了学习古诗词的热情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也增长了知识面。</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latin typeface="微软雅黑" panose="020B0503020204020204" pitchFamily="34" charset="-122"/>
                  <a:ea typeface="微软雅黑" panose="020B0503020204020204" pitchFamily="34" charset="-122"/>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微软雅黑" panose="020B0503020204020204" pitchFamily="34" charset="-122"/>
                  <a:ea typeface="微软雅黑" panose="020B0503020204020204" pitchFamily="34" charset="-122"/>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逻辑顺序不当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应为“策划、筹备、开展”</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成分残缺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“还不能完全满足载客、物流货运”一句中缺少与“满足”相匹配的词语“等需求”之类的词语</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关联词缺失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没有与“也”相呼应的关联词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在“提高了”前面加“不仅”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另外</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“增长”改为“扩大”。</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6529" y="1223024"/>
            <a:ext cx="7918847" cy="362752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6.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岳阳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下面语段中标序号的句子都有语病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没改正确的一项是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用一把毫毛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变出千百个一模一样的猴子</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里的神话正在变为现实</a:t>
            </a:r>
            <a:r>
              <a:rPr lang="en-US" sz="1400" dirty="0" smtClean="0">
                <a:latin typeface="微软雅黑" panose="020B0503020204020204" pitchFamily="34" charset="-122"/>
                <a:ea typeface="微软雅黑" panose="020B0503020204020204" pitchFamily="34" charset="-122"/>
              </a:rPr>
              <a:t>,①</a:t>
            </a:r>
            <a:r>
              <a:rPr lang="en-US" sz="1400" u="sng" dirty="0" smtClean="0">
                <a:latin typeface="微软雅黑" panose="020B0503020204020204" pitchFamily="34" charset="-122"/>
                <a:ea typeface="微软雅黑" panose="020B0503020204020204" pitchFamily="34" charset="-122"/>
              </a:rPr>
              <a:t>2018</a:t>
            </a:r>
            <a:r>
              <a:rPr lang="zh-CN" altLang="en-US" sz="1400" u="sng" dirty="0" smtClean="0">
                <a:latin typeface="微软雅黑" panose="020B0503020204020204" pitchFamily="34" charset="-122"/>
                <a:ea typeface="微软雅黑" panose="020B0503020204020204" pitchFamily="34" charset="-122"/>
              </a:rPr>
              <a:t>年</a:t>
            </a:r>
            <a:r>
              <a:rPr lang="en-US" sz="1400" u="sng" dirty="0" smtClean="0">
                <a:latin typeface="微软雅黑" panose="020B0503020204020204" pitchFamily="34" charset="-122"/>
                <a:ea typeface="微软雅黑" panose="020B0503020204020204" pitchFamily="34" charset="-122"/>
              </a:rPr>
              <a:t>1</a:t>
            </a:r>
            <a:r>
              <a:rPr lang="zh-CN" altLang="en-US" sz="1400" u="sng" dirty="0" smtClean="0">
                <a:latin typeface="微软雅黑" panose="020B0503020204020204" pitchFamily="34" charset="-122"/>
                <a:ea typeface="微软雅黑" panose="020B0503020204020204" pitchFamily="34" charset="-122"/>
              </a:rPr>
              <a:t>月</a:t>
            </a:r>
            <a:r>
              <a:rPr lang="en-US" sz="1400" u="sng" dirty="0" smtClean="0">
                <a:latin typeface="微软雅黑" panose="020B0503020204020204" pitchFamily="34" charset="-122"/>
                <a:ea typeface="微软雅黑" panose="020B0503020204020204" pitchFamily="34" charset="-122"/>
              </a:rPr>
              <a:t>25</a:t>
            </a:r>
            <a:r>
              <a:rPr lang="zh-CN" altLang="en-US" sz="1400" u="sng" dirty="0" smtClean="0">
                <a:latin typeface="微软雅黑" panose="020B0503020204020204" pitchFamily="34" charset="-122"/>
                <a:ea typeface="微软雅黑" panose="020B0503020204020204" pitchFamily="34" charset="-122"/>
              </a:rPr>
              <a:t>日</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诞生近两个多月的中国克隆猴“中中”和“华华”的照片登上国际权威学术期刊</a:t>
            </a:r>
            <a:r>
              <a:rPr lang="en-US" altLang="zh-CN"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细胞</a:t>
            </a:r>
            <a:r>
              <a:rPr lang="en-US" altLang="zh-CN"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封面</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这意味着中国科学家成功突破了现有技术无法克隆灵长类动物的世界难关。</a:t>
            </a:r>
            <a:r>
              <a:rPr lang="en-US" sz="1400" dirty="0" smtClean="0">
                <a:latin typeface="微软雅黑" panose="020B0503020204020204" pitchFamily="34" charset="-122"/>
                <a:ea typeface="微软雅黑" panose="020B0503020204020204" pitchFamily="34" charset="-122"/>
              </a:rPr>
              <a:t>②</a:t>
            </a:r>
            <a:r>
              <a:rPr lang="zh-CN" altLang="en-US" sz="1400" u="sng" dirty="0" smtClean="0">
                <a:latin typeface="微软雅黑" panose="020B0503020204020204" pitchFamily="34" charset="-122"/>
                <a:ea typeface="微软雅黑" panose="020B0503020204020204" pitchFamily="34" charset="-122"/>
              </a:rPr>
              <a:t>自</a:t>
            </a:r>
            <a:r>
              <a:rPr lang="en-US" sz="1400" u="sng" dirty="0" smtClean="0">
                <a:latin typeface="微软雅黑" panose="020B0503020204020204" pitchFamily="34" charset="-122"/>
                <a:ea typeface="微软雅黑" panose="020B0503020204020204" pitchFamily="34" charset="-122"/>
              </a:rPr>
              <a:t>1996</a:t>
            </a:r>
            <a:r>
              <a:rPr lang="zh-CN" altLang="en-US" sz="1400" u="sng" dirty="0" smtClean="0">
                <a:latin typeface="微软雅黑" panose="020B0503020204020204" pitchFamily="34" charset="-122"/>
                <a:ea typeface="微软雅黑" panose="020B0503020204020204" pitchFamily="34" charset="-122"/>
              </a:rPr>
              <a:t>年第一只克隆羊“多莉”诞生以来</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使各国科学家先后克隆了牛、鼠等动物</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但一直没有突破与人类最相近的非人灵长类动物克隆的难关。</a:t>
            </a:r>
            <a:r>
              <a:rPr lang="en-US" sz="1400" dirty="0" smtClean="0">
                <a:latin typeface="微软雅黑" panose="020B0503020204020204" pitchFamily="34" charset="-122"/>
                <a:ea typeface="微软雅黑" panose="020B0503020204020204" pitchFamily="34" charset="-122"/>
              </a:rPr>
              <a:t>③</a:t>
            </a:r>
            <a:r>
              <a:rPr lang="zh-CN" altLang="en-US" sz="1400" u="sng" dirty="0" smtClean="0">
                <a:latin typeface="微软雅黑" panose="020B0503020204020204" pitchFamily="34" charset="-122"/>
                <a:ea typeface="微软雅黑" panose="020B0503020204020204" pitchFamily="34" charset="-122"/>
              </a:rPr>
              <a:t>科学家曾普遍认为现有技术不是无法克隆灵长类动物。</a:t>
            </a:r>
            <a:r>
              <a:rPr lang="en-US" sz="1400" dirty="0" smtClean="0">
                <a:latin typeface="微软雅黑" panose="020B0503020204020204" pitchFamily="34" charset="-122"/>
                <a:ea typeface="微软雅黑" panose="020B0503020204020204" pitchFamily="34" charset="-122"/>
              </a:rPr>
              <a:t>④</a:t>
            </a:r>
            <a:r>
              <a:rPr lang="zh-CN" altLang="en-US" sz="1400" u="sng" dirty="0" smtClean="0">
                <a:latin typeface="微软雅黑" panose="020B0503020204020204" pitchFamily="34" charset="-122"/>
                <a:ea typeface="微软雅黑" panose="020B0503020204020204" pitchFamily="34" charset="-122"/>
              </a:rPr>
              <a:t>中科院神经科学研究所经过</a:t>
            </a:r>
            <a:r>
              <a:rPr lang="en-US" sz="1400" u="sng" dirty="0" smtClean="0">
                <a:latin typeface="微软雅黑" panose="020B0503020204020204" pitchFamily="34" charset="-122"/>
                <a:ea typeface="微软雅黑" panose="020B0503020204020204" pitchFamily="34" charset="-122"/>
              </a:rPr>
              <a:t>5</a:t>
            </a:r>
            <a:r>
              <a:rPr lang="zh-CN" altLang="en-US" sz="1400" u="sng" dirty="0" smtClean="0">
                <a:latin typeface="微软雅黑" panose="020B0503020204020204" pitchFamily="34" charset="-122"/>
                <a:ea typeface="微软雅黑" panose="020B0503020204020204" pitchFamily="34" charset="-122"/>
              </a:rPr>
              <a:t>年努力</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成功突破了世界生物前沿。</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句子</a:t>
            </a: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删去“近”或“多”</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句子</a:t>
            </a: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删去“使”</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句子</a:t>
            </a:r>
            <a:r>
              <a:rPr lang="en-US" sz="1400" dirty="0" smtClean="0">
                <a:latin typeface="微软雅黑" panose="020B0503020204020204" pitchFamily="34" charset="-122"/>
                <a:ea typeface="微软雅黑" panose="020B0503020204020204" pitchFamily="34" charset="-122"/>
              </a:rPr>
              <a:t>③</a:t>
            </a:r>
            <a:r>
              <a:rPr lang="zh-CN" altLang="en-US" sz="1400" dirty="0" smtClean="0">
                <a:latin typeface="微软雅黑" panose="020B0503020204020204" pitchFamily="34" charset="-122"/>
                <a:ea typeface="微软雅黑" panose="020B0503020204020204" pitchFamily="34" charset="-122"/>
              </a:rPr>
              <a:t>删去“不是”</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句子</a:t>
            </a:r>
            <a:r>
              <a:rPr lang="en-US" sz="1400" dirty="0" smtClean="0">
                <a:latin typeface="微软雅黑" panose="020B0503020204020204" pitchFamily="34" charset="-122"/>
                <a:ea typeface="微软雅黑" panose="020B0503020204020204" pitchFamily="34" charset="-122"/>
              </a:rPr>
              <a:t>④</a:t>
            </a:r>
            <a:r>
              <a:rPr lang="zh-CN" altLang="en-US" sz="1400" dirty="0" smtClean="0">
                <a:latin typeface="微软雅黑" panose="020B0503020204020204" pitchFamily="34" charset="-122"/>
                <a:ea typeface="微软雅黑" panose="020B0503020204020204" pitchFamily="34" charset="-122"/>
              </a:rPr>
              <a:t>在句末加“的秘密”</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latin typeface="微软雅黑" panose="020B0503020204020204" pitchFamily="34" charset="-122"/>
                  <a:ea typeface="微软雅黑" panose="020B0503020204020204" pitchFamily="34" charset="-122"/>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微软雅黑" panose="020B0503020204020204" pitchFamily="34" charset="-122"/>
                  <a:ea typeface="微软雅黑" panose="020B0503020204020204" pitchFamily="34" charset="-122"/>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365365"/>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本题考查病句修改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常见病句类型有搭配不当、重复多余、语序不当、成分残缺等。第</a:t>
            </a:r>
            <a:r>
              <a:rPr 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句“多”与“近”重复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可删掉其中一个</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句没有主语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应当删去“使”</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句否定成分多余</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应该删除“不是”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句缺少宾语中心语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“突破”与“难题”搭配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可在句末添加“的难题”而不是“的秘密”。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6529" y="1223024"/>
            <a:ext cx="7918847" cy="719034"/>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7.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海南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下面是椰海职业学院写给椰海市公交集团公司的一封表扬信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请仔细阅读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按要求答题。</a:t>
            </a: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pic>
        <p:nvPicPr>
          <p:cNvPr id="9" name="图片 8" descr="QQ截图20181027171058.png"/>
          <p:cNvPicPr>
            <a:picLocks noChangeAspect="1"/>
          </p:cNvPicPr>
          <p:nvPr/>
        </p:nvPicPr>
        <p:blipFill>
          <a:blip r:embed="rId2" cstate="print"/>
          <a:stretch>
            <a:fillRect/>
          </a:stretch>
        </p:blipFill>
        <p:spPr>
          <a:xfrm>
            <a:off x="2394066" y="1696439"/>
            <a:ext cx="3453158" cy="320694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7301132"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这封信格式上有一处错误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请写出修改意见。</a:t>
            </a:r>
            <a:r>
              <a:rPr lang="en-US" sz="1400" dirty="0" smtClean="0">
                <a:latin typeface="微软雅黑" panose="020B0503020204020204" pitchFamily="34" charset="-122"/>
                <a:ea typeface="微软雅黑" panose="020B0503020204020204" pitchFamily="34" charset="-122"/>
              </a:rPr>
              <a:t>	(1</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u="sng" dirty="0" smtClean="0">
                <a:latin typeface="微软雅黑" panose="020B0503020204020204" pitchFamily="34" charset="-122"/>
                <a:ea typeface="微软雅黑" panose="020B0503020204020204" pitchFamily="34" charset="-122"/>
              </a:rPr>
              <a:t> </a:t>
            </a:r>
          </a:p>
          <a:p>
            <a:pPr>
              <a:lnSpc>
                <a:spcPct val="150000"/>
              </a:lnSpc>
            </a:pP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这封信中的第</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句有语病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应改为</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这封信没有交代写信的目的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请在横线上补充完整。</a:t>
            </a:r>
            <a:r>
              <a:rPr lang="en-US" sz="1400" dirty="0" smtClean="0">
                <a:latin typeface="微软雅黑" panose="020B0503020204020204" pitchFamily="34" charset="-122"/>
                <a:ea typeface="微软雅黑" panose="020B0503020204020204" pitchFamily="34" charset="-122"/>
              </a:rPr>
              <a:t>	(2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9" name="文本框 6"/>
          <p:cNvSpPr txBox="1"/>
          <p:nvPr/>
        </p:nvSpPr>
        <p:spPr>
          <a:xfrm>
            <a:off x="1041010" y="1852258"/>
            <a:ext cx="5880295"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署名和日期交换位置。</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6"/>
          <p:cNvSpPr txBox="1"/>
          <p:nvPr/>
        </p:nvSpPr>
        <p:spPr>
          <a:xfrm>
            <a:off x="2254668" y="2261062"/>
            <a:ext cx="438655" cy="357781"/>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③</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4" name="文本框 6"/>
          <p:cNvSpPr txBox="1"/>
          <p:nvPr/>
        </p:nvSpPr>
        <p:spPr>
          <a:xfrm>
            <a:off x="1007760" y="2583777"/>
            <a:ext cx="3913376"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孙师傅这种见义勇为的精神令我校师生十分感动</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5" name="文本框 6"/>
          <p:cNvSpPr txBox="1"/>
          <p:nvPr/>
        </p:nvSpPr>
        <p:spPr>
          <a:xfrm>
            <a:off x="1024385" y="3398425"/>
            <a:ext cx="3913376"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建议贵公司对孙师傅给予表扬。</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35629" y="3876109"/>
            <a:ext cx="7589914" cy="1004112"/>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本题在应用文中考查病句的辨析和修改能力。</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题改的是格式</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题语病是搭配不当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“见义勇为”不能和“令人感动”搭配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所以主语的中心词应是“精神”</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题是根据表扬信的特点交代写作目的。</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11" name="矩形 10"/>
          <p:cNvSpPr/>
          <p:nvPr/>
        </p:nvSpPr>
        <p:spPr>
          <a:xfrm>
            <a:off x="573226" y="1329705"/>
            <a:ext cx="1840816"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辨识病句</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16"/>
          <p:cNvGrpSpPr/>
          <p:nvPr/>
        </p:nvGrpSpPr>
        <p:grpSpPr>
          <a:xfrm>
            <a:off x="573226" y="2259843"/>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应考必备</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0" name="文本框 6"/>
          <p:cNvSpPr txBox="1"/>
          <p:nvPr/>
        </p:nvSpPr>
        <p:spPr>
          <a:xfrm>
            <a:off x="571080" y="2672381"/>
            <a:ext cx="8021780" cy="357781"/>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中考常考病句类型</a:t>
            </a:r>
            <a:endParaRPr lang="en-US" altLang="zh-CN" sz="14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585148" y="2923044"/>
            <a:ext cx="8021780"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搭配不当</a:t>
            </a:r>
            <a:endParaRPr 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主谓搭配不当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由于加强了生产过程中的生态环境监控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该基地每年的无公害蔬菜的生产量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除供应本省主要市场外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还销往河南、河北等省。 </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动宾搭配不当</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现在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我又看到了那阔别多年的乡亲、那崎岖的街道、那熟悉的可爱的乡音。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018119"/>
            <a:ext cx="8021780"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主宾搭配不当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李明德同志在担任营长、团长期间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多次被评为训练先进单位和后勤保障模范单位。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定中搭配不当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据科学家统计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蜜蜂每酿造一斤蜜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大约需要采集</a:t>
            </a:r>
            <a:r>
              <a:rPr lang="en-US" sz="1400" dirty="0" smtClean="0">
                <a:latin typeface="微软雅黑" panose="020B0503020204020204" pitchFamily="34" charset="-122"/>
                <a:ea typeface="微软雅黑" panose="020B0503020204020204" pitchFamily="34" charset="-122"/>
              </a:rPr>
              <a:t>50</a:t>
            </a:r>
            <a:r>
              <a:rPr lang="zh-CN" altLang="en-US" sz="1400" dirty="0" smtClean="0">
                <a:latin typeface="微软雅黑" panose="020B0503020204020204" pitchFamily="34" charset="-122"/>
                <a:ea typeface="微软雅黑" panose="020B0503020204020204" pitchFamily="34" charset="-122"/>
              </a:rPr>
              <a:t>万朵的花粉。 </a:t>
            </a:r>
          </a:p>
          <a:p>
            <a:pPr>
              <a:lnSpc>
                <a:spcPct val="150000"/>
              </a:lnSpc>
            </a:pPr>
            <a:r>
              <a:rPr lang="en-US" sz="1400" dirty="0" smtClean="0">
                <a:latin typeface="微软雅黑" panose="020B0503020204020204" pitchFamily="34" charset="-122"/>
                <a:ea typeface="微软雅黑" panose="020B0503020204020204" pitchFamily="34" charset="-122"/>
              </a:rPr>
              <a:t>5</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一面与两面搭配不当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学习成绩的提高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取决于学生自身是否努力。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670745" y="1354429"/>
            <a:ext cx="7591512" cy="3304357"/>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法律专家的看法是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消费者当众砸毁商品只是为了羞辱或者宣泄自己的不满。</a:t>
            </a: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地铁紧张施工时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隧道突然发生塌方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工段长俞康华奋不顾身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用身体掩护工友的安全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自己却负了重伤。</a:t>
            </a: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一个天使般的微笑若能化解一个人多年的苦闷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就应该是无价的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也应该是解决困境的有效方法之一。</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7596" y="1950930"/>
            <a:ext cx="7301132" cy="395869"/>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“羞辱……自己的不满”搭配不当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“羞辱或者”可删掉。</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901672" y="3263640"/>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“掩护”与“安全”动宾不搭配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去掉“的安全”。</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3304357"/>
          </a:xfrm>
          <a:prstGeom prst="rect">
            <a:avLst/>
          </a:prstGeom>
          <a:noFill/>
        </p:spPr>
        <p:txBody>
          <a:bodyPr wrap="square" lIns="36000" tIns="36000" rIns="36000" bIns="36000" rtlCol="0">
            <a:spAutoFit/>
          </a:bodyPr>
          <a:lstStyle/>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、张宇除了班里和学生会的工作外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还承担了广播站</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音乐时空</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英语角</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栏目主持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居然没有影响学习成绩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真让人佩服。</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该县认真实施“村村通”这一全省规划的八件实事之一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到</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在全地区率先解决了农村百姓听广播看电视难的问题。</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______________________________________________________________________________________ ______________________________________________________________________________________</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02816" y="2097285"/>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“承担”与“栏目的主持”搭配不当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可改“承担”为“担任”。</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134509" y="3347566"/>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“实施”和“实事”不能搭配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可以将“实施”改为“做好”。</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810257" y="771926"/>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“解决困境”动宾搭配不当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应改为“摆脱困境”。</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35836" y="1582383"/>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天津</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下面句子没有语病的一项是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各级医院先后采用了互联网挂号、电话预约等办法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改善医疗服务水平。</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作为年轻一代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我们要担负起发扬、继承中华民族优秀传统文化的责任。</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随着新媒体发展和信息化提速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使人们的阅读方式发生了翻天覆地的变化。</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天津是中国近代工业的发祥地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在我国制造业发展史上有举足轻重的地位。</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680487"/>
            <a:ext cx="8021780" cy="423576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成分残缺 </a:t>
            </a: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主语残缺</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滥省略而缺主语。</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在岁月的长河里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无数英烈前仆后继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为争取民族独立、实现国家富强、促进世界和平而英勇献身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他们以鲜血浇灌理想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用生命捍卫信仰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构筑起一座座不朽的精神丰碑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强烈地震撼着我们的心弦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在不知不觉中受到了深刻的教育。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滥用介宾短语或连词而缺主语。</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经过老班主任的再三解释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才使他的怒气逐渐平息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最后脸上勉强露出一丝笑容。</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谓语残缺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不恰当省略丢掉谓语。</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商业部门积极响应市委号召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大张旗鼓地向群众进行宣传教育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出售废品的重大意义。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误用介宾短语作谓语。</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他们就是以这种高度责任感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凡是能够给人民生活带来方便的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都积极主动去做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并且努力做好。</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1158788"/>
            <a:ext cx="8021780"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宾语残缺</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本次活动主题是“和谐之旅”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它向世界表达了中国人民对内致力于构建和谐社会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对外致力于建设和平繁荣的美好世界。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必要的附加成分残缺</a:t>
            </a:r>
            <a:r>
              <a:rPr lang="zh-CN" altLang="en-US" sz="1400" i="1" dirty="0" smtClean="0">
                <a:latin typeface="微软雅黑" panose="020B0503020204020204" pitchFamily="34" charset="-122"/>
                <a:ea typeface="微软雅黑" panose="020B0503020204020204" pitchFamily="34" charset="-122"/>
              </a:rPr>
              <a:t>　</a:t>
            </a:r>
            <a:endParaRPr lang="en-US" altLang="zh-CN" sz="1400" i="1" dirty="0" smtClean="0">
              <a:latin typeface="微软雅黑" panose="020B0503020204020204" pitchFamily="34" charset="-122"/>
              <a:ea typeface="微软雅黑" panose="020B0503020204020204" pitchFamily="34" charset="-122"/>
            </a:endParaRPr>
          </a:p>
          <a:p>
            <a:pPr>
              <a:lnSpc>
                <a:spcPct val="150000"/>
              </a:lnSpc>
            </a:pPr>
            <a:r>
              <a:rPr lang="en-US" altLang="zh-CN"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这种情况主要是一些必要的定语、状语、某个虚词的残缺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因为它们的缺失或使句意不完整、不通顺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或使语意相反。</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587989" y="1489589"/>
            <a:ext cx="7941845" cy="2658026"/>
          </a:xfrm>
          <a:prstGeom prst="rect">
            <a:avLst/>
          </a:prstGeom>
          <a:noFill/>
        </p:spPr>
        <p:txBody>
          <a:bodyPr wrap="non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、通过这次学习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使我受到深刻的教育。</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、观摩了这次关于农村经营承包合同法的庭审以后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对我们这些村干部的法律水平有了很大的提高。</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抱着向三班学习的想法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我们的黑板报也创刊了。</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8950" y="2125446"/>
            <a:ext cx="7301132" cy="680947"/>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“使”的主语应是“这次学习”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由于有“通过”这个介词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主语丧失了。去掉“通过”或“使”都可以。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944235" y="3100139"/>
            <a:ext cx="7301132" cy="68094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介词“对”的使用使句子没有了主语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“我们这些‘村干部’的法律水平”就是主语。</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922001" y="4108481"/>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前句的主语是 “我们”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后句的主语是“黑板报”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后句可改为“我们也办起了黑板报”。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2011695"/>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、可惜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这部在他心中酝酿了很久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即将成熟的巨著未及完篇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就过早地离开了我们。</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p>
          <a:p>
            <a:pPr>
              <a:lnSpc>
                <a:spcPct val="150000"/>
              </a:lnSpc>
            </a:pP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、复读的第一天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上语文课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一位戴着眼镜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额上略带几丝皱纹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约莫四十岁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精神抖擞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带着微笑走进了教室。</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1415" y="1423954"/>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“过早地离开了我们”的主语只能是“他”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而不会是承上省略的“巨著”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本句缺少主语“他”。在“就过早地”前面加上“他”。</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153355" y="2895231"/>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主语的定语较长造成了主语残缺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在“四十岁”后加上“的老师”或“的人”。</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1158788"/>
            <a:ext cx="8021780" cy="326627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成分赘余</a:t>
            </a: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主语多余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如何才能让大家富起来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关键的问题是知识在起决定性作用。知识的贫乏必然造成财富的贫乏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财富的充足往往是以知识的充实为前提的。 </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谓语多余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抗震救灾的英雄们的事迹值得可歌可泣。 </a:t>
            </a:r>
          </a:p>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宾语多余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我们不知不觉就走了十里路左右的距离。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定语多余</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看着众多莘莘学子的求知目光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他更感责任重大。</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1158788"/>
            <a:ext cx="8021780" cy="326627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状语多余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围绕“农民增收”这一目标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该信用社大力支持特色经济的发展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重点向特色化、优质化、技术化农户优先发放贷款。 </a:t>
            </a:r>
          </a:p>
          <a:p>
            <a:pPr>
              <a:lnSpc>
                <a:spcPct val="150000"/>
              </a:lnSpc>
            </a:pPr>
            <a:r>
              <a:rPr lang="en-US" sz="1400" dirty="0" smtClean="0">
                <a:latin typeface="微软雅黑" panose="020B0503020204020204" pitchFamily="34" charset="-122"/>
                <a:ea typeface="微软雅黑" panose="020B0503020204020204" pitchFamily="34" charset="-122"/>
              </a:rPr>
              <a:t>6</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虚词多余</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消费者权益保护法</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深受广大消费者所欢迎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因为它强化了人们的自我保护意识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使消费者的权益得到最大限度的保护。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值得注意的是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以上举了不少“忽视词义致错”的例子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这类情况很多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应特别注意。如涉及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、付诸</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、实属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、凯旋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归来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非常</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悬殊、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您的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令爱、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复发、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第一部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处女作、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独自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孑然一身、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更加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弥足珍贵、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人为地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蓄意破坏、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贻笑大方、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各自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分道扬镳、破天荒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第一次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年轻的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小伙子、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方兴未艾等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以上说法中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括号里属于累赘成分。</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616228" y="1346370"/>
            <a:ext cx="8261762" cy="2981192"/>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、我们八年级的同学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在上课时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我们都能认真听讲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遵守课堂纪律。</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、我们的革命先辈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为了人民的利益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为了将革命进行到底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这些革命战士抛头颅洒热血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献出了宝贵的生命。</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、按照民主程序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他们选出了自己信任的村主任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负责掌握管理全村的行政事务。</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、雪莲牌衬衫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无论在款式上、质量上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还是包装上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都可以堪称全国一流。</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72077" y="1975823"/>
            <a:ext cx="7301132" cy="357781"/>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两个“我们”重复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删去后一个“我们”。</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855900" y="2668684"/>
            <a:ext cx="7301132" cy="357781"/>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“革命先辈”和“这些革命战士”重复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删去“这些革命战士”。</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1005730" y="3316676"/>
            <a:ext cx="7301132" cy="357781"/>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谓语多余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“负责”与“掌握管理”内容重叠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删去其一。</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6"/>
          <p:cNvSpPr txBox="1"/>
          <p:nvPr/>
        </p:nvSpPr>
        <p:spPr>
          <a:xfrm>
            <a:off x="861710" y="4065221"/>
            <a:ext cx="7301132" cy="357781"/>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“堪”就是“可以”的意思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前面再用“可以”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重复啰唆。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1158788"/>
            <a:ext cx="8021780" cy="326627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语序不当</a:t>
            </a:r>
            <a:r>
              <a:rPr lang="zh-CN" altLang="en-US" sz="1400" i="1"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定语语序排列不当</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多项定语的一般规律是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表示领属或时间、处所的定语离中心语最远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其次是表示中心语“怎么样”的动词、动词性短语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然后是表示中心语“什么样”的形容词、形容词性短语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离中心语最近的是表示性质的名词或名词性短语。如果违反这一基本规律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就会造成定语语序不当。</a:t>
            </a:r>
            <a:r>
              <a:rPr lang="zh-CN" altLang="en-US" sz="1400" i="1"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1956</a:t>
            </a:r>
            <a:r>
              <a:rPr lang="zh-CN" altLang="en-US" sz="1400" dirty="0" smtClean="0">
                <a:latin typeface="微软雅黑" panose="020B0503020204020204" pitchFamily="34" charset="-122"/>
                <a:ea typeface="微软雅黑" panose="020B0503020204020204" pitchFamily="34" charset="-122"/>
              </a:rPr>
              <a:t>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北京故宫博物院展览了</a:t>
            </a:r>
            <a:r>
              <a:rPr lang="en-US" sz="1400" dirty="0" smtClean="0">
                <a:latin typeface="微软雅黑" panose="020B0503020204020204" pitchFamily="34" charset="-122"/>
                <a:ea typeface="微软雅黑" panose="020B0503020204020204" pitchFamily="34" charset="-122"/>
              </a:rPr>
              <a:t>2900</a:t>
            </a:r>
            <a:r>
              <a:rPr lang="zh-CN" altLang="en-US" sz="1400" dirty="0" smtClean="0">
                <a:latin typeface="微软雅黑" panose="020B0503020204020204" pitchFamily="34" charset="-122"/>
                <a:ea typeface="微软雅黑" panose="020B0503020204020204" pitchFamily="34" charset="-122"/>
              </a:rPr>
              <a:t>年前出土的文物。 </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状语顺序排序不当</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多重状语按照语法规则和语言习惯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其排列顺序一般是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离中心语最远的是表示时间或表示原因、目的的词语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接着是形容词或一般副词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然后是表示地点或方向的词语、表示状态的形容词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离中心语最近的是表对象的介宾短语。如果违反这一基本规律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就会造成状语语序不当。如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今天早上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表时间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许多教师都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副词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表范围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热情地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表情态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表对象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交谈。</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新中国成立后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我们的祖国就不再是一个任意被帝国主义列强欺侮和掠夺的国家了。</a:t>
            </a:r>
            <a:r>
              <a:rPr lang="zh-CN" altLang="en-US" sz="1400" i="1"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708612"/>
            <a:ext cx="8021780" cy="3950688"/>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修饰语与中心语错位</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迎面吹来的寒风不禁使我打了个冷战。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短语语序排列混乱</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短语语序排列可以遵循时间先后、地点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空间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转换、范围大小、程度轻重、情感变化、前后承接照应等规律。如果排列不当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可能造成多种错误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应注意分析。</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文件对经济领域中的一些问题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从理论上和政策上做了详细的规定和深刻的说明。 </a:t>
            </a:r>
          </a:p>
          <a:p>
            <a:pPr>
              <a:lnSpc>
                <a:spcPct val="150000"/>
              </a:lnSpc>
            </a:pPr>
            <a:r>
              <a:rPr lang="en-US" sz="1400" dirty="0" smtClean="0">
                <a:latin typeface="微软雅黑" panose="020B0503020204020204" pitchFamily="34" charset="-122"/>
                <a:ea typeface="微软雅黑" panose="020B0503020204020204" pitchFamily="34" charset="-122"/>
              </a:rPr>
              <a:t>5</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虚词位置不当</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这类问题一是指复句中关联词的位置</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另一个就是“把”字句表否定时“把”的位置。复句中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前后分句的主语如果一致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前一分句的关联词应放在主语后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反之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则关联词就放在主语前。“把”字句的否定形式一般是“否定词</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把”。需要认真分辨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容易出现语序不当。</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与作家不同的是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摄影家们把自己对山川、草木、城市、乡野的感受没有倾注于笔下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而是直接聚焦于镜头。 </a:t>
            </a:r>
          </a:p>
          <a:p>
            <a:pPr>
              <a:lnSpc>
                <a:spcPct val="150000"/>
              </a:lnSpc>
            </a:pPr>
            <a:r>
              <a:rPr lang="en-US" sz="1400" dirty="0" smtClean="0">
                <a:latin typeface="微软雅黑" panose="020B0503020204020204" pitchFamily="34" charset="-122"/>
                <a:ea typeface="微软雅黑" panose="020B0503020204020204" pitchFamily="34" charset="-122"/>
              </a:rPr>
              <a:t>6</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分句顺序不当</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在多重复句的表达中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分句之间往往有相对固定的逻辑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或先后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顺序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一般不能颠倒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更不能乱排列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就易出现语序不当的问题。</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863411" y="1511623"/>
            <a:ext cx="4487373" cy="2334861"/>
          </a:xfrm>
          <a:prstGeom prst="rect">
            <a:avLst/>
          </a:prstGeom>
          <a:noFill/>
        </p:spPr>
        <p:txBody>
          <a:bodyPr wrap="non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、许多附近的老人和孩子都跑来看他们。</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、里面陈列着各式各样的余光中过去所使用过的东西。</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、一个小时不停地搬东西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他呼哧呼哧累得直喘粗气。</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48409" y="2136043"/>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定语的顺序不当。改为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附近的许多老人和孩子都跑来看他们。</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087516" y="2929860"/>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定语的顺序不当。改为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里面陈列着余光中过去所使用过的各式各样的东西。</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1104142" y="3904552"/>
            <a:ext cx="7301132" cy="288147"/>
          </a:xfrm>
          <a:prstGeom prst="rect">
            <a:avLst/>
          </a:prstGeom>
          <a:noFill/>
        </p:spPr>
        <p:txBody>
          <a:bodyPr wrap="square" lIns="36000" tIns="36000" rIns="36000" bIns="36000" rtlCol="0">
            <a:spAutoFit/>
          </a:bodyPr>
          <a:lstStyle/>
          <a:p>
            <a:r>
              <a:rPr lang="zh-CN" altLang="zh-CN" sz="1400" dirty="0" smtClean="0">
                <a:solidFill>
                  <a:srgbClr val="C00000"/>
                </a:solidFill>
                <a:latin typeface="微软雅黑" panose="020B0503020204020204" pitchFamily="34" charset="-122"/>
                <a:ea typeface="微软雅黑" panose="020B0503020204020204" pitchFamily="34" charset="-122"/>
              </a:rPr>
              <a:t>状语语序不当。改为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他累得呼哧呼哧直喘粗气。</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latin typeface="微软雅黑" panose="020B0503020204020204" pitchFamily="34" charset="-122"/>
                  <a:ea typeface="微软雅黑" panose="020B0503020204020204" pitchFamily="34" charset="-122"/>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微软雅黑" panose="020B0503020204020204" pitchFamily="34" charset="-122"/>
                  <a:ea typeface="微软雅黑" panose="020B0503020204020204" pitchFamily="34" charset="-122"/>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把“改善”改为“提高”</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语序不合理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把“发扬”和“继承”调换位置</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把“随着”或“使”去掉。</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1327277"/>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、由此可见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我国早在这个时期就有珍珠的利用和采集了。</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、我们改正并发现了工作中的缺点。</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1415" y="1423954"/>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并列词语词序安排不当。改为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由此可见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我国早在这个时期就有珍珠的采集和利用了。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054203" y="2498624"/>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并列词语词序安排不当。改为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我们发现并改正了工作中的缺点。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1158788"/>
            <a:ext cx="8021780" cy="326627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结构混乱 </a:t>
            </a: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举棋不定 </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句子时而用这种结构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时而用那种结构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结果两种结构都用了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造成句子的混杂。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多年来曾被计划经济思想束缚下的人们也觉悟起来。 </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藕断丝连 </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将结构完整的一句话的最后一部分用作另一句的开头。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你可知道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要出版一本译作是要经过多少人的努力后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才能与读者见面的。</a:t>
            </a:r>
          </a:p>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中途易辙 </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一句话说了一半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居然另起炉灶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另来一句。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中国人民自从接受了马克思列宁主义思想之后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中国的革命就在毛泽东同志的领导下大大改了样子。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反客为主 </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把上半句主语以外的成分用来作为下半句的主语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因此纠缠不清。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因此</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当匪徒们偷袭游击队的时候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被游击队包围了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歼灭了无数匪军。</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797309" y="1401456"/>
            <a:ext cx="7024667" cy="2943104"/>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、我们一定要在中考中打个翻身仗不可。</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、当冰雪皑皑之际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唯独梅花昂然绽放于枝头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对生命充满希望和自信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让人精神为之一振。</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、阅览室图书馆出现“开天窗”现象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我们可以从这一现象反映两个问题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一是阅读者素质有待提高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二是管理力度有待加强。</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0398" y="2180312"/>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此句是一般陈述句与“非……不可”的格式混用。可改为“我们非要在中考中打个翻身仗不可”或“我们一定要在中考中打个翻身仗”。</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1032432" y="3280996"/>
            <a:ext cx="7301132" cy="36143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主动句式和被动句式杂糅的结构混乱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可改为“教人精神一振”或“人的精神为之一振”。</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1026822" y="4388093"/>
            <a:ext cx="7301132" cy="36143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结构混乱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问题”与前面脱节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可删除“我们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现象”使前后主语一致。</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1973608"/>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、这种无纺布环保袋经过工艺处理后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具备了防水、易清洗、容量大、满足了消费者对环保袋的客观需求的优势。</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、一切事物的发展都是有起有伏、波浪式前进的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这是由于事物的内部矛盾以及自然和社会的种种外因影响所决定的。</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9381" y="1501072"/>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句式杂糅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最后一句应改为“具备了防水、易清洗、容量大的优势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满足了消费者对环保袋的客观需求”。</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860506" y="2949915"/>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“这是由于……”和“这是由……所决定的”套在一起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结构混乱。改“由于”为“由”即可。</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391260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不合逻辑</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概念混乱</a:t>
            </a:r>
          </a:p>
          <a:p>
            <a:pPr>
              <a:lnSpc>
                <a:spcPct val="150000"/>
              </a:lnSpc>
            </a:pPr>
            <a:r>
              <a:rPr lang="zh-CN" altLang="en-US" sz="1400" dirty="0" smtClean="0">
                <a:latin typeface="微软雅黑" panose="020B0503020204020204" pitchFamily="34" charset="-122"/>
                <a:ea typeface="微软雅黑" panose="020B0503020204020204" pitchFamily="34" charset="-122"/>
              </a:rPr>
              <a:t>　　概念之间有六种关系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即同一关系、属种关系、并列关系、交叉关系、对立关系、矛盾关系。运用概念时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必须严格遵守这些关系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否则就要违背逻辑。</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改革开放搞活了经济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农贸市场的货物琳琅满目</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除各种应时的新鲜蔬菜外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还有肉类、水产品、鱼、虾、甲鱼、牛蛙及各种调味品。</a:t>
            </a: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自相矛盾</a:t>
            </a:r>
          </a:p>
          <a:p>
            <a:pPr>
              <a:lnSpc>
                <a:spcPct val="150000"/>
              </a:lnSpc>
            </a:pPr>
            <a:r>
              <a:rPr lang="zh-CN" altLang="en-US" sz="1400" dirty="0" smtClean="0">
                <a:latin typeface="微软雅黑" panose="020B0503020204020204" pitchFamily="34" charset="-122"/>
                <a:ea typeface="微软雅黑" panose="020B0503020204020204" pitchFamily="34" charset="-122"/>
              </a:rPr>
              <a:t>　　同一句子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应该保持语意逻辑前后的一致性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就会自相矛盾。</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在激烈的市场竞争中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我们所缺乏的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一是勇气不足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二是谋略不当。</a:t>
            </a: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主客颠倒</a:t>
            </a:r>
          </a:p>
          <a:p>
            <a:pPr>
              <a:lnSpc>
                <a:spcPct val="150000"/>
              </a:lnSpc>
            </a:pPr>
            <a:r>
              <a:rPr lang="zh-CN" altLang="en-US" sz="1400" dirty="0" smtClean="0">
                <a:latin typeface="微软雅黑" panose="020B0503020204020204" pitchFamily="34" charset="-122"/>
                <a:ea typeface="微软雅黑" panose="020B0503020204020204" pitchFamily="34" charset="-122"/>
              </a:rPr>
              <a:t>　　句子的表述对象有主客之分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主动者与被动者之分。有时表达不好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就会出现颠倒的现象。</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在这里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他学到了化学、生物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特别是对他最感兴趣的畜牧学。</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358943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否定失当</a:t>
            </a:r>
          </a:p>
          <a:p>
            <a:pPr>
              <a:lnSpc>
                <a:spcPct val="150000"/>
              </a:lnSpc>
            </a:pPr>
            <a:r>
              <a:rPr lang="zh-CN" altLang="en-US" sz="1400" dirty="0" smtClean="0">
                <a:latin typeface="微软雅黑" panose="020B0503020204020204" pitchFamily="34" charset="-122"/>
                <a:ea typeface="微软雅黑" panose="020B0503020204020204" pitchFamily="34" charset="-122"/>
              </a:rPr>
              <a:t>　　指为了增强表达效果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多次运用否定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结果将本意弄反了。此类语病的原因有两个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一是误用了否定副词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二是不理解反问句本身就表示一重否定。</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近几年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王芳几乎无时无刻不忘搜索、整理民歌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积累了大量的资料。</a:t>
            </a:r>
          </a:p>
          <a:p>
            <a:pPr>
              <a:lnSpc>
                <a:spcPct val="150000"/>
              </a:lnSpc>
            </a:pP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加强关系或弄错关系</a:t>
            </a:r>
          </a:p>
          <a:p>
            <a:pPr>
              <a:lnSpc>
                <a:spcPct val="150000"/>
              </a:lnSpc>
            </a:pPr>
            <a:r>
              <a:rPr lang="zh-CN" altLang="en-US" sz="1400" dirty="0" smtClean="0">
                <a:latin typeface="微软雅黑" panose="020B0503020204020204" pitchFamily="34" charset="-122"/>
                <a:ea typeface="微软雅黑" panose="020B0503020204020204" pitchFamily="34" charset="-122"/>
              </a:rPr>
              <a:t>　　复句中分句总离不开某种关系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而这种关系的外在表现形式就是关联词的使用。在一些病句中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作者没有弄清分句中是否存在某种关系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却强加于句子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或者是没有弄明白分句间的关系而错用关联词。</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他的文章写得不长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所以艺术成就不高。</a:t>
            </a:r>
          </a:p>
          <a:p>
            <a:pPr>
              <a:lnSpc>
                <a:spcPct val="150000"/>
              </a:lnSpc>
            </a:pPr>
            <a:r>
              <a:rPr lang="en-US"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不合事理</a:t>
            </a:r>
          </a:p>
          <a:p>
            <a:pPr>
              <a:lnSpc>
                <a:spcPct val="150000"/>
              </a:lnSpc>
            </a:pPr>
            <a:r>
              <a:rPr lang="zh-CN" altLang="en-US" sz="1400" dirty="0" smtClean="0">
                <a:latin typeface="微软雅黑" panose="020B0503020204020204" pitchFamily="34" charset="-122"/>
                <a:ea typeface="微软雅黑" panose="020B0503020204020204" pitchFamily="34" charset="-122"/>
              </a:rPr>
              <a:t>　　指语句陈述的事实或表述的观点不符合生活的常理或人们普遍认同的公理。</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当地造纸厂偷排未经处理的废水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严重污染环境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导致鱼虾绝迹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各种水生作物大量减产和绝产。</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492025" y="1478573"/>
            <a:ext cx="8123165" cy="2981192"/>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、今年的</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15</a:t>
            </a:r>
            <a:r>
              <a:rPr lang="zh-CN" altLang="zh-CN" sz="1400" dirty="0" smtClean="0">
                <a:latin typeface="微软雅黑" panose="020B0503020204020204" pitchFamily="34" charset="-122"/>
                <a:ea typeface="微软雅黑" panose="020B0503020204020204" pitchFamily="34" charset="-122"/>
              </a:rPr>
              <a:t>晚会曝光了有人不择手段仿造伪劣产品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对这种坑害顾客骗取钱财的不法行为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应给予严厉打击。</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、在古代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这类音乐作品只有文字记载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没有乐谱资料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既无法演奏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也无法演唱。</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、过了一会儿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汽车突然渐渐地停下来了。</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9984" y="2406058"/>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不合事理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试想谁会“不择手段”地“仿造伪劣产品”呢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应将“仿造”改为“制造”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或将“伪劣”改为“优质”。</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784652" y="3397376"/>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不合事理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“既无法演奏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也无法演唱”怎能叫音乐作品呢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应在“既”的前面加上“在现代”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呼应前面的“在古代”。</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596363" y="4455595"/>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“突然”和“渐渐地”矛盾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去掉其中一个。</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1650443"/>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、他是多少个遇难者中幸免的一个。</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、他们一面拼命地向上爬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一面又不免跌落深渊。</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32432" y="1247684"/>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既然“幸免”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自然是没有死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怎么能说是遇难者中的一个呢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应改为“多少人遇难了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他是幸免的一个”。</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977084" y="2399472"/>
            <a:ext cx="7301132" cy="68505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“一面……一面……”表示两件事同时进行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句中的两件事显然不是同时的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应改为“他们虽然拼命向上爬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但是终不免跌落深渊”。</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表意不明 </a:t>
            </a:r>
          </a:p>
          <a:p>
            <a:pPr>
              <a:lnSpc>
                <a:spcPct val="150000"/>
              </a:lnSpc>
            </a:pPr>
            <a:r>
              <a:rPr lang="en-US" sz="1400" dirty="0" smtClean="0">
                <a:latin typeface="微软雅黑" panose="020B0503020204020204" pitchFamily="34" charset="-122"/>
                <a:ea typeface="微软雅黑" panose="020B0503020204020204" pitchFamily="34" charset="-122"/>
              </a:rPr>
              <a:t>1</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词义不明</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一个句子里的某个词是多义的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或某个词组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短语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的意义不确定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则可能引起歧义。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这本书是黄色的。 </a:t>
            </a:r>
          </a:p>
          <a:p>
            <a:pPr>
              <a:lnSpc>
                <a:spcPct val="150000"/>
              </a:lnSpc>
            </a:pPr>
            <a:r>
              <a:rPr lang="en-US" sz="1400" dirty="0" smtClean="0">
                <a:latin typeface="微软雅黑" panose="020B0503020204020204" pitchFamily="34" charset="-122"/>
                <a:ea typeface="微软雅黑" panose="020B0503020204020204" pitchFamily="34" charset="-122"/>
              </a:rPr>
              <a:t>2</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词性不明</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词性不明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词的意义也不同。句中某个词的词性存在不确定性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句子就容易产生歧义。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他背着总经理和副总经理偷偷地把这笔钱分别存入了两家银行。 </a:t>
            </a:r>
          </a:p>
          <a:p>
            <a:pPr>
              <a:lnSpc>
                <a:spcPct val="150000"/>
              </a:lnSpc>
            </a:pPr>
            <a:r>
              <a:rPr lang="en-US" sz="1400" dirty="0" smtClean="0">
                <a:latin typeface="微软雅黑" panose="020B0503020204020204" pitchFamily="34" charset="-122"/>
                <a:ea typeface="微软雅黑" panose="020B0503020204020204" pitchFamily="34" charset="-122"/>
              </a:rPr>
              <a:t>3</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结构不明</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同样的一个句子或短语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在语法结构上的层次划分不同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其语意也不同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由此也可能产生歧义。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大家对护林员揭发林业局带头偷运木料的问题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普遍感到非常气愤。 </a:t>
            </a:r>
          </a:p>
          <a:p>
            <a:pPr>
              <a:lnSpc>
                <a:spcPct val="150000"/>
              </a:lnSpc>
            </a:pPr>
            <a:r>
              <a:rPr lang="en-US" sz="1400" dirty="0" smtClean="0">
                <a:latin typeface="微软雅黑" panose="020B0503020204020204" pitchFamily="34" charset="-122"/>
                <a:ea typeface="微软雅黑" panose="020B0503020204020204" pitchFamily="34" charset="-122"/>
              </a:rPr>
              <a:t>4</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修饰不明</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句子中的定语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因其修饰限制的对象不确定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也会引起歧义。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局长吩咐几个学校的领导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新学期的工作一定要有新的起色。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指代不明 </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有些句子因代词或名词性短语指代不明而造成歧义。</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这个精致的灯笼将作为今天得分最高的嘉宾的礼品赠送给他。 </a:t>
            </a:r>
          </a:p>
          <a:p>
            <a:pPr>
              <a:lnSpc>
                <a:spcPct val="150000"/>
              </a:lnSpc>
            </a:pPr>
            <a:r>
              <a:rPr lang="en-US" sz="1400" dirty="0" smtClean="0">
                <a:latin typeface="微软雅黑" panose="020B0503020204020204" pitchFamily="34" charset="-122"/>
                <a:ea typeface="微软雅黑" panose="020B0503020204020204" pitchFamily="34" charset="-122"/>
              </a:rPr>
              <a:t>6</a:t>
            </a:r>
            <a:r>
              <a:rPr lang="en-US" sz="1400" i="1"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停顿不明</a:t>
            </a:r>
            <a:r>
              <a:rPr lang="zh-CN" altLang="en-US" sz="1400" i="1"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句子中停顿的地方不同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会引起意义上的差别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造成歧义。句子中不该停顿的地方停顿了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加了标点符号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也可能使句子产生歧义。 </a:t>
            </a:r>
          </a:p>
          <a:p>
            <a:pPr>
              <a:lnSpc>
                <a:spcPct val="150000"/>
              </a:lnSpc>
            </a:pPr>
            <a:r>
              <a:rPr lang="zh-CN" altLang="en-US" sz="1400" i="1"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病例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县里的通知说让赵乡长本月</a:t>
            </a:r>
            <a:r>
              <a:rPr lang="en-US" sz="1400" dirty="0" smtClean="0">
                <a:latin typeface="微软雅黑" panose="020B0503020204020204" pitchFamily="34" charset="-122"/>
                <a:ea typeface="微软雅黑" panose="020B0503020204020204" pitchFamily="34" charset="-122"/>
              </a:rPr>
              <a:t>15</a:t>
            </a:r>
            <a:r>
              <a:rPr lang="zh-CN" altLang="en-US" sz="1400" dirty="0" smtClean="0">
                <a:latin typeface="微软雅黑" panose="020B0503020204020204" pitchFamily="34" charset="-122"/>
                <a:ea typeface="微软雅黑" panose="020B0503020204020204" pitchFamily="34" charset="-122"/>
              </a:rPr>
              <a:t>日前去汇报。</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35836" y="1582383"/>
            <a:ext cx="7918847"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达州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冯小刚导演电影</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芳华</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上映以来深受观众好评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该片用纯粹、美丽、残酷的方式告诉人们青春年华十分宝贵。</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隐形战机歼</a:t>
            </a:r>
            <a:r>
              <a:rPr lang="en-US" sz="1400" dirty="0" smtClean="0">
                <a:latin typeface="微软雅黑" panose="020B0503020204020204" pitchFamily="34" charset="-122"/>
                <a:ea typeface="微软雅黑" panose="020B0503020204020204" pitchFamily="34" charset="-122"/>
              </a:rPr>
              <a:t>20</a:t>
            </a:r>
            <a:r>
              <a:rPr lang="zh-CN" altLang="en-US" sz="1400" dirty="0" smtClean="0">
                <a:latin typeface="微软雅黑" panose="020B0503020204020204" pitchFamily="34" charset="-122"/>
                <a:ea typeface="微软雅黑" panose="020B0503020204020204" pitchFamily="34" charset="-122"/>
              </a:rPr>
              <a:t>入列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首艘国产航母海试成功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不仅让中国人民倍感振奋和自豪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还让世界瞩目和惊艳。</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“牵妈妈的手”大型网络活动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引发超过</a:t>
            </a:r>
            <a:r>
              <a:rPr lang="en-US" sz="1400" dirty="0" smtClean="0">
                <a:latin typeface="微软雅黑" panose="020B0503020204020204" pitchFamily="34" charset="-122"/>
                <a:ea typeface="微软雅黑" panose="020B0503020204020204" pitchFamily="34" charset="-122"/>
              </a:rPr>
              <a:t>15</a:t>
            </a:r>
            <a:r>
              <a:rPr lang="zh-CN" altLang="en-US" sz="1400" dirty="0" smtClean="0">
                <a:latin typeface="微软雅黑" panose="020B0503020204020204" pitchFamily="34" charset="-122"/>
                <a:ea typeface="微软雅黑" panose="020B0503020204020204" pitchFamily="34" charset="-122"/>
              </a:rPr>
              <a:t>亿人次以上关注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是今年春节最暖心的活动之一。</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就中国军机飞入韩国所谓的“航空识别区”一事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韩方无理要求中方要防止类似事件不再发生。</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643073" y="1246620"/>
            <a:ext cx="7972117" cy="3266270"/>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下面句子都有语病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请修改。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、申先生十年前来北京打拼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凭着一股不达目的不罢休的精神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终于成就了一番事业。更难能可贵的是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成功后的他没有忘记穷困的故乡的孩子。</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、个别学校为了抢生源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竟把老师编成小分队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派到各个小学组织学生考试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考得好的学生就通知家长去登记报名。</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p>
          <a:p>
            <a:pPr>
              <a:lnSpc>
                <a:spcPct val="150000"/>
              </a:lnSpc>
            </a:pP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、电动自行车数量大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速度快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引发的治安案件多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因此对电动自行车实行登记制度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将会得到许多城市的市民的理解。</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9933" y="2218795"/>
            <a:ext cx="7301132" cy="36143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指代不明</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不知道穷困的是“故乡”还是“孩子”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应改为“他没有忘记故乡穷困的孩子”。</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987702" y="3194089"/>
            <a:ext cx="7301132" cy="68094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“考得好的学生就通知家长去登记报名”有歧义</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应改为“考得好的学生的家长就被通知去登记报名”。</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932616" y="4490073"/>
            <a:ext cx="7301132" cy="361437"/>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“许多城市的市民”表意不明</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删去“城市的”。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81631" y="866351"/>
            <a:ext cx="7591512" cy="2011695"/>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、以通俗的语言来解读《论语》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是否影响其学术含量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古汉语专家张教授在接受采访时予以坚决否定。</a:t>
            </a: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、“黄金周”这一现行休假制度不予保留以及将传统节日增设为法定假日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并非一项简单工作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有关部门经过研究后做出了肯定的回答。 </a:t>
            </a:r>
            <a:endParaRPr lang="zh-CN" altLang="zh-CN"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0399" y="1550005"/>
            <a:ext cx="7301132" cy="680947"/>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“古汉语专家张教授在接受采访时予以坚决否定”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否定的是“影响”还是“不影响”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表意不明。</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999975" y="2941445"/>
            <a:ext cx="7301132" cy="361885"/>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语意不明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“肯定”指向不明确。</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02888" y="824938"/>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10" name="文本框 3"/>
          <p:cNvSpPr txBox="1"/>
          <p:nvPr/>
        </p:nvSpPr>
        <p:spPr>
          <a:xfrm>
            <a:off x="516954" y="1339119"/>
            <a:ext cx="8021780" cy="3304357"/>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病句辨析的方法和技巧</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语感察觉法</a:t>
            </a:r>
          </a:p>
          <a:p>
            <a:pPr>
              <a:lnSpc>
                <a:spcPct val="150000"/>
              </a:lnSpc>
            </a:pPr>
            <a:r>
              <a:rPr lang="zh-CN" altLang="en-US" sz="1400" dirty="0" smtClean="0">
                <a:latin typeface="微软雅黑" panose="020B0503020204020204" pitchFamily="34" charset="-122"/>
                <a:ea typeface="微软雅黑" panose="020B0503020204020204" pitchFamily="34" charset="-122"/>
              </a:rPr>
              <a:t>　　审读病句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可以从语感上察觉语病。搭配不当、语序不当、重复赘余等问题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都可以用此法辨析。</a:t>
            </a: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提取主干法</a:t>
            </a:r>
          </a:p>
          <a:p>
            <a:pPr>
              <a:lnSpc>
                <a:spcPct val="150000"/>
              </a:lnSpc>
            </a:pPr>
            <a:r>
              <a:rPr lang="zh-CN" altLang="en-US" sz="1400" dirty="0" smtClean="0">
                <a:latin typeface="微软雅黑" panose="020B0503020204020204" pitchFamily="34" charset="-122"/>
                <a:ea typeface="微软雅黑" panose="020B0503020204020204" pitchFamily="34" charset="-122"/>
              </a:rPr>
              <a:t>　　运用语法分析句子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将句子的附加成分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定语、状语、补语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去掉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提取主干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检查是否有毛病。搭配不当、成分残缺的病句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都可以用此方法辨析。</a:t>
            </a: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抓关键词法</a:t>
            </a:r>
          </a:p>
          <a:p>
            <a:pPr>
              <a:lnSpc>
                <a:spcPct val="150000"/>
              </a:lnSpc>
            </a:pPr>
            <a:r>
              <a:rPr lang="zh-CN" altLang="en-US" sz="1400" dirty="0" smtClean="0">
                <a:latin typeface="微软雅黑" panose="020B0503020204020204" pitchFamily="34" charset="-122"/>
                <a:ea typeface="微软雅黑" panose="020B0503020204020204" pitchFamily="34" charset="-122"/>
              </a:rPr>
              <a:t>　　通读语句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尤其要留意以下标志词语</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抓介宾短语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如“通过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经过、由于、随着</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让</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让</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看是否缺失主语。这类病句的修改方法往往是去掉句首介词。</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3627522"/>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抓并列词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如“和、并、与”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看是否符合逻辑、是否语序错位、是否搭配得当。这里的并列结构主要是指动词并列、名词并列、形容词并列等。</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抓双面词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如“是否”“能否”“优劣”“好坏”“成败”等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看前后是否对应。修改这类病句有两种方法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要么去掉句中的“是否”“能否”等词语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要么在句中的另一部分再加上“是否”或“能否”等词语。</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抓否定词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如“防止、切忌、否认、不、不能不”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看它们表达的意思是否合理。</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抓数词和表约数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如“上下”“左右”“大约”“以上”等的连用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看是否造成矛盾。还有“缩小、减少、降低”等词语同倍数相搭配是不符合逻辑的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这类词语往往同百分数或分数相搭配。</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抓关联词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看是否出现关联词搭配不当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关联词错位等语病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比如“不管”“尽管”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看是否将两词误用。</a:t>
            </a:r>
          </a:p>
          <a:p>
            <a:pPr>
              <a:lnSpc>
                <a:spcPct val="150000"/>
              </a:lnSpc>
            </a:pPr>
            <a:r>
              <a:rPr lang="zh-CN" alt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1688530"/>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抓代词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看是否指代不清。</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抓“对”“对于”“关于”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看它们是否混用或主观客体是否颠倒。</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抓“是”表判断的句子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看主宾搭配是否恰当。</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(10)</a:t>
            </a:r>
            <a:r>
              <a:rPr lang="zh-CN" altLang="en-US" sz="1400" dirty="0" smtClean="0">
                <a:latin typeface="微软雅黑" panose="020B0503020204020204" pitchFamily="34" charset="-122"/>
                <a:ea typeface="微软雅黑" panose="020B0503020204020204" pitchFamily="34" charset="-122"/>
              </a:rPr>
              <a:t>抓动词不放过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读到一个句子时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就应有意识地想想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这个句子中的动词能不能带宾语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能带什么样的宾语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动词和主语、宾语或修饰语能否搭配。</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2011695"/>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病句修改的原则及方法</a:t>
            </a:r>
          </a:p>
          <a:p>
            <a:pPr>
              <a:lnSpc>
                <a:spcPct val="150000"/>
              </a:lnSpc>
            </a:pPr>
            <a:r>
              <a:rPr lang="zh-CN" altLang="en-US" sz="1400" dirty="0" smtClean="0">
                <a:latin typeface="微软雅黑" panose="020B0503020204020204" pitchFamily="34" charset="-122"/>
                <a:ea typeface="微软雅黑" panose="020B0503020204020204" pitchFamily="34" charset="-122"/>
              </a:rPr>
              <a:t>　　病句修改是病句题目中相对有难度的题型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此类题目往往给出语句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要求找出语病之处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有时题干中会呈现出病因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并在不改变句意的情况下进行恰当修改。</a:t>
            </a:r>
          </a:p>
          <a:p>
            <a:pPr>
              <a:lnSpc>
                <a:spcPct val="150000"/>
              </a:lnSpc>
            </a:pP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病句修改的原则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一是原句基本意思不变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二是尽量做到少改精改。</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病句修改的步骤</a:t>
            </a: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细读所给句段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整体感知句意</a:t>
            </a: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针对句意句式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选用辨识方法</a:t>
            </a:r>
            <a:r>
              <a:rPr lang="en-US" sz="1400" dirty="0" smtClean="0">
                <a:latin typeface="微软雅黑" panose="020B0503020204020204" pitchFamily="34" charset="-122"/>
                <a:ea typeface="微软雅黑" panose="020B0503020204020204" pitchFamily="34" charset="-122"/>
              </a:rPr>
              <a:t>;③</a:t>
            </a:r>
            <a:r>
              <a:rPr lang="zh-CN" altLang="en-US" sz="1400" dirty="0" smtClean="0">
                <a:latin typeface="微软雅黑" panose="020B0503020204020204" pitchFamily="34" charset="-122"/>
                <a:ea typeface="微软雅黑" panose="020B0503020204020204" pitchFamily="34" charset="-122"/>
              </a:rPr>
              <a:t>对照病句类型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作出错因判断</a:t>
            </a:r>
            <a:r>
              <a:rPr lang="en-US" sz="1400" dirty="0" smtClean="0">
                <a:latin typeface="微软雅黑" panose="020B0503020204020204" pitchFamily="34" charset="-122"/>
                <a:ea typeface="微软雅黑" panose="020B0503020204020204" pitchFamily="34" charset="-122"/>
              </a:rPr>
              <a:t>;④</a:t>
            </a:r>
            <a:r>
              <a:rPr lang="zh-CN" altLang="en-US" sz="1400" dirty="0" smtClean="0">
                <a:latin typeface="微软雅黑" panose="020B0503020204020204" pitchFamily="34" charset="-122"/>
                <a:ea typeface="微软雅黑" panose="020B0503020204020204" pitchFamily="34" charset="-122"/>
              </a:rPr>
              <a:t>对照病症下药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科学修改病句。</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9158" y="835224"/>
            <a:ext cx="8021780" cy="1650443"/>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病句修改的方法有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一读二提三改四查法</a:t>
            </a:r>
          </a:p>
          <a:p>
            <a:pPr>
              <a:lnSpc>
                <a:spcPct val="150000"/>
              </a:lnSpc>
            </a:pPr>
            <a:r>
              <a:rPr lang="zh-CN" altLang="en-US" sz="1400" dirty="0" smtClean="0">
                <a:latin typeface="微软雅黑" panose="020B0503020204020204" pitchFamily="34" charset="-122"/>
                <a:ea typeface="微软雅黑" panose="020B0503020204020204" pitchFamily="34" charset="-122"/>
              </a:rPr>
              <a:t>　　一读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借助语感找出病处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往往别扭的地方就是有语病的。</a:t>
            </a:r>
          </a:p>
          <a:p>
            <a:pPr>
              <a:lnSpc>
                <a:spcPct val="150000"/>
              </a:lnSpc>
            </a:pPr>
            <a:r>
              <a:rPr lang="zh-CN" altLang="en-US" sz="1400" dirty="0" smtClean="0">
                <a:latin typeface="微软雅黑" panose="020B0503020204020204" pitchFamily="34" charset="-122"/>
                <a:ea typeface="微软雅黑" panose="020B0503020204020204" pitchFamily="34" charset="-122"/>
              </a:rPr>
              <a:t>　　二提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主干提取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从而辨析句子是否有错误。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抓主要动词</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三改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增加缺少的成分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删去多余的部分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调整字词的顺序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更换误用的字词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　　四查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进行复查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是否通顺、有无新语病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spc="200" dirty="0" smtClean="0">
                  <a:solidFill>
                    <a:srgbClr val="2BA7E0"/>
                  </a:solidFill>
                  <a:latin typeface="微软雅黑" panose="020B0503020204020204" pitchFamily="34" charset="-122"/>
                  <a:ea typeface="微软雅黑" panose="020B0503020204020204" pitchFamily="34" charset="-122"/>
                </a:rPr>
                <a:t>随堂巩固训练</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585148" y="1337812"/>
            <a:ext cx="8021780"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随州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下列句子没有语病的一项是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“孝”文化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尽管是中国人的根文化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也塑造着每个人的精神气质。</a:t>
            </a:r>
          </a:p>
          <a:p>
            <a:pPr>
              <a:lnSpc>
                <a:spcPct val="150000"/>
              </a:lnSpc>
            </a:pPr>
            <a:r>
              <a:rPr lang="en-US" sz="1400" dirty="0" smtClean="0">
                <a:latin typeface="微软雅黑" panose="020B0503020204020204" pitchFamily="34" charset="-122"/>
                <a:ea typeface="微软雅黑" panose="020B0503020204020204" pitchFamily="34" charset="-122"/>
              </a:rPr>
              <a:t>B.2017</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魅力中国城</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颁奖盛典落下帷幕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随州荣获中国十佳魅力城市。</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对自然界的利用和开发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应树立“绿水青山就是金山银山”的理念。</a:t>
            </a:r>
          </a:p>
          <a:p>
            <a:pPr>
              <a:lnSpc>
                <a:spcPct val="150000"/>
              </a:lnSpc>
            </a:pPr>
            <a:r>
              <a:rPr lang="en-US" sz="1400" dirty="0" smtClean="0">
                <a:latin typeface="微软雅黑" panose="020B0503020204020204" pitchFamily="34" charset="-122"/>
                <a:ea typeface="微软雅黑" panose="020B0503020204020204" pitchFamily="34" charset="-122"/>
              </a:rPr>
              <a:t>D.</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经典咏流传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告诉我们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古诗词本身有着无穷魅力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今人只差爱上的机缘。</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关联词使用有误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应该将“尽管”改为“不仅”</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成分残缺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应该在句末补充上“的称号”</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语序不当、缺少主语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应该将“利用和开发”改为“开发和利用”</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同时在“应树立”的前面补充上“我们”。</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枣庄</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下列句子没有语病的一项是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雨后的天空闪耀着美丽的彩虹和清新的空气。</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岸上尚且提心吊胆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更何况筏子上的人们呢</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唐诗中积极进取、蓬勃向上的生命精神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不仅来自国力、开放等时代气象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而且来自开明、先进的政治文化。</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作为教育的上层建筑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必须发挥更大的作用。</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主谓不搭配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应改为“冯小刚导演的电影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芳华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项正确</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语意重复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去掉“以上”</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否定词误用</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去掉“不”。</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“清新的空气”无法“闪耀着”应删去“和清新的空气”</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缺少“提心吊胆”的对象</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前半句应改为“岸上的人们尚且提心吊胆”</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“教育”“上层建筑”类属关系颠倒</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应是“作为上层建筑的教育”。</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成都</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下列语句中没有语病的一项是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川航机组突遇险情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成功备降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强烈地震撼着网友的心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纷纷为他们的专业素养点赞。</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按照田园城市的建设标准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规划者首先考虑的是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让市民“看得见山水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记得住乡愁”。</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多所学校举行世界环境日教育活动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其目的是让学生了解、学习环保知识和环保意识。</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本期“文翁大讲堂”的听众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除成都教师外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还有资阳、攀枝花等外地教师也参与其中。</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688530"/>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“纷纷为他们的专业素养点赞”这一分句缺主语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可改为“网友纷纷为他们的专业素养点赞”。</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“了解、学习”与“环保知识和环保意识”搭配不当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可改为“了解、学习环保知识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增强环保意识”。</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“还有”和“参与其中”在同一句中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造成句式杂糅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可改为“本期‘文翁大讲堂’的听众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除成都教师外</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还有资阳、攀枝花等外地教师”</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或改为“本期‘文翁大讲堂’的听众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除成都教师外</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资阳、攀枝花等外地教师也参与其中”</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广东</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下列对病句的修改不正确的一项是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在全国各行各业中进一步改革开放的新形势下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对高等院校的学科建设</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专业设置以及培养目标都提出了新的更高的要求。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删掉“在”和“下”</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为激发同学们参与体育锻炼的兴趣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有人提议把校运会可以改为体育节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这样参与的同学或许会多些。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将“或许”移至“这样”后</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学霸就是学霸</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他稍微思考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就十分自信地说出了这道难题的两种解题方法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使在场的同学都惊叹不已。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将“稍微”改为“稍作”</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许多观众看完</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战狼</a:t>
            </a:r>
            <a:r>
              <a:rPr lang="en-US" sz="1400" dirty="0" smtClean="0">
                <a:latin typeface="微软雅黑" panose="020B0503020204020204" pitchFamily="34" charset="-122"/>
                <a:ea typeface="微软雅黑" panose="020B0503020204020204" pitchFamily="34" charset="-122"/>
              </a:rPr>
              <a:t>2</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后激情满怀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为祖国的强大而自豪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使观众不约而同地喊出“厉害了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我的国”。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删掉“使观众”</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002" y="2290023"/>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把修改带进句子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发现</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项语序不当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应将“可以”移至“提议”后</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项修改错误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应选</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福建</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下列句子有语病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请将修改后的句子写在横线上。</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原句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这样的环境为闽越古文化与中原文化的交融提供了得天独厚的优势。</a:t>
            </a:r>
          </a:p>
          <a:p>
            <a:pPr>
              <a:lnSpc>
                <a:spcPct val="150000"/>
              </a:lnSpc>
            </a:pPr>
            <a:r>
              <a:rPr lang="zh-CN" altLang="en-US" sz="1400" dirty="0" smtClean="0">
                <a:latin typeface="微软雅黑" panose="020B0503020204020204" pitchFamily="34" charset="-122"/>
                <a:ea typeface="微软雅黑" panose="020B0503020204020204" pitchFamily="34" charset="-122"/>
              </a:rPr>
              <a:t>修改句</a:t>
            </a:r>
            <a:r>
              <a:rPr lang="en-US" sz="1400" dirty="0" smtClean="0">
                <a:latin typeface="微软雅黑" panose="020B0503020204020204" pitchFamily="34" charset="-122"/>
                <a:ea typeface="微软雅黑" panose="020B0503020204020204" pitchFamily="34" charset="-122"/>
              </a:rPr>
              <a:t>:</a:t>
            </a:r>
            <a:r>
              <a:rPr lang="en-US" sz="1400" u="sng"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矩形 2"/>
          <p:cNvSpPr/>
          <p:nvPr/>
        </p:nvSpPr>
        <p:spPr>
          <a:xfrm>
            <a:off x="782198" y="2522863"/>
            <a:ext cx="7800693" cy="1890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001350" y="2669910"/>
            <a:ext cx="7240950"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这样的环境为闽越古文化与中原文化的交融提供了得天独厚的条件。</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1017606" y="3469429"/>
            <a:ext cx="7362691"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本题考查病句修改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“提供”与“得天独厚的优势”搭配不当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应改为“得天独厚的条件”。</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35836" y="1582383"/>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武威</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下列句子没有语病的一项是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随着中国对洋垃圾实施进口禁令</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使西方国家陷入集体焦虑。</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风靡一时的电影</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解忧杂货店</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改编自日本作家东野圭吾的同名小说。</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中国慕课数量已经稳居世界第一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在线学习的人数也是全世界最多的国家。</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基层干部既要想干敢干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又要能干会干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切忌不可蛮干。</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缺少主语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去掉“随着”或“使”</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去掉“国家”</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滥用否定词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去掉“不可”。</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602338" y="1582383"/>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武汉</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下列各句中有语病的一项是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大桥设计、施工、运营的全过程坚持始终最小程度破坏、最大限度保护的建设目标。</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高铁开进机场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铁路与港口无缝对接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充分发挥了武汉作为中部地区交通枢纽的作用。</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刚刚结束的武汉高校文化艺术节活动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旨在加强校际深度合作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促进校际文化交流。</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通过对商品、场景、消费者的数字化、智能化处理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人工智能技术开始在实体店中应用。</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latin typeface="微软雅黑" panose="020B0503020204020204" pitchFamily="34" charset="-122"/>
                  <a:ea typeface="微软雅黑" panose="020B0503020204020204" pitchFamily="34" charset="-122"/>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微软雅黑" panose="020B0503020204020204" pitchFamily="34" charset="-122"/>
                  <a:ea typeface="微软雅黑" panose="020B0503020204020204" pitchFamily="34" charset="-122"/>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项词序不当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修饰语“始终”应在中心语“坚持”前面。</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3582</Words>
  <Application>WPS 演示</Application>
  <PresentationFormat>全屏显示(16:9)</PresentationFormat>
  <Paragraphs>354</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