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1066" r:id="rId2"/>
    <p:sldId id="985" r:id="rId3"/>
    <p:sldId id="986" r:id="rId4"/>
    <p:sldId id="825" r:id="rId5"/>
    <p:sldId id="922" r:id="rId6"/>
    <p:sldId id="1192" r:id="rId7"/>
    <p:sldId id="1132" r:id="rId8"/>
    <p:sldId id="1167" r:id="rId9"/>
    <p:sldId id="1194" r:id="rId10"/>
    <p:sldId id="1136" r:id="rId11"/>
    <p:sldId id="1195" r:id="rId12"/>
    <p:sldId id="1069" r:id="rId13"/>
    <p:sldId id="1196" r:id="rId14"/>
    <p:sldId id="1197" r:id="rId15"/>
    <p:sldId id="1198" r:id="rId16"/>
    <p:sldId id="1108" r:id="rId17"/>
    <p:sldId id="1109" r:id="rId18"/>
    <p:sldId id="1072" r:id="rId19"/>
    <p:sldId id="1199" r:id="rId20"/>
    <p:sldId id="1200" r:id="rId21"/>
    <p:sldId id="999" r:id="rId22"/>
    <p:sldId id="1000" r:id="rId23"/>
    <p:sldId id="1075" r:id="rId24"/>
    <p:sldId id="1076" r:id="rId25"/>
    <p:sldId id="996" r:id="rId26"/>
    <p:sldId id="1169" r:id="rId27"/>
    <p:sldId id="1171" r:id="rId28"/>
    <p:sldId id="1105" r:id="rId29"/>
    <p:sldId id="1106" r:id="rId30"/>
    <p:sldId id="997" r:id="rId31"/>
    <p:sldId id="1010" r:id="rId32"/>
    <p:sldId id="1081" r:id="rId33"/>
    <p:sldId id="1173" r:id="rId34"/>
    <p:sldId id="1174" r:id="rId35"/>
    <p:sldId id="1176" r:id="rId36"/>
    <p:sldId id="1177" r:id="rId37"/>
    <p:sldId id="1052" r:id="rId38"/>
    <p:sldId id="1033" r:id="rId39"/>
    <p:sldId id="1201" r:id="rId40"/>
    <p:sldId id="1091" r:id="rId41"/>
    <p:sldId id="1178" r:id="rId42"/>
    <p:sldId id="1179" r:id="rId43"/>
    <p:sldId id="1180" r:id="rId44"/>
    <p:sldId id="1181" r:id="rId45"/>
    <p:sldId id="1093" r:id="rId46"/>
    <p:sldId id="1184" r:id="rId47"/>
    <p:sldId id="1185" r:id="rId48"/>
    <p:sldId id="1186" r:id="rId49"/>
    <p:sldId id="1187" r:id="rId50"/>
    <p:sldId id="1095" r:id="rId51"/>
    <p:sldId id="1130" r:id="rId52"/>
    <p:sldId id="1161" r:id="rId53"/>
    <p:sldId id="1188" r:id="rId54"/>
    <p:sldId id="1165" r:id="rId55"/>
    <p:sldId id="1163" r:id="rId56"/>
    <p:sldId id="1203" r:id="rId57"/>
    <p:sldId id="1103" r:id="rId58"/>
    <p:sldId id="1146" r:id="rId59"/>
    <p:sldId id="1147" r:id="rId60"/>
    <p:sldId id="1190" r:id="rId61"/>
    <p:sldId id="1202" r:id="rId62"/>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5" autoAdjust="0"/>
    <p:restoredTop sz="93824" autoAdjust="0"/>
  </p:normalViewPr>
  <p:slideViewPr>
    <p:cSldViewPr>
      <p:cViewPr varScale="1">
        <p:scale>
          <a:sx n="86" d="100"/>
          <a:sy n="86" d="100"/>
        </p:scale>
        <p:origin x="-606" y="-90"/>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18.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3.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19.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4.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0.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1.xml"/><Relationship Id="rId16" Type="http://schemas.openxmlformats.org/officeDocument/2006/relationships/slide" Target="slide50.xml"/><Relationship Id="rId20"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6.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2.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7.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3.xml"/><Relationship Id="rId16" Type="http://schemas.openxmlformats.org/officeDocument/2006/relationships/slide" Target="slide50.xml"/><Relationship Id="rId20"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8.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4.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29.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5.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6.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1.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7.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2.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8.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3.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29.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4.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0.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5.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1.xml"/><Relationship Id="rId16" Type="http://schemas.openxmlformats.org/officeDocument/2006/relationships/slide" Target="slide50.xml"/><Relationship Id="rId20"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6.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2.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7.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3.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3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2.xml"/><Relationship Id="rId18" Type="http://schemas.openxmlformats.org/officeDocument/2006/relationships/slide" Target="slide52.xml"/><Relationship Id="rId3" Type="http://schemas.openxmlformats.org/officeDocument/2006/relationships/slide" Target="slide39.xml"/><Relationship Id="rId7" Type="http://schemas.openxmlformats.org/officeDocument/2006/relationships/slide" Target="slide24.xml"/><Relationship Id="rId12" Type="http://schemas.openxmlformats.org/officeDocument/2006/relationships/slide" Target="slide31.xml"/><Relationship Id="rId17" Type="http://schemas.openxmlformats.org/officeDocument/2006/relationships/slide" Target="slide50.xml"/><Relationship Id="rId2" Type="http://schemas.openxmlformats.org/officeDocument/2006/relationships/notesSlide" Target="../notesSlides/notesSlide34.xml"/><Relationship Id="rId16" Type="http://schemas.openxmlformats.org/officeDocument/2006/relationships/slide" Target="slide45.xml"/><Relationship Id="rId20" Type="http://schemas.openxmlformats.org/officeDocument/2006/relationships/slide" Target="slide55.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0.xml"/><Relationship Id="rId5" Type="http://schemas.openxmlformats.org/officeDocument/2006/relationships/slide" Target="slide22.xml"/><Relationship Id="rId15" Type="http://schemas.openxmlformats.org/officeDocument/2006/relationships/slide" Target="slide40.xml"/><Relationship Id="rId10" Type="http://schemas.openxmlformats.org/officeDocument/2006/relationships/slide" Target="slide29.xml"/><Relationship Id="rId19" Type="http://schemas.openxmlformats.org/officeDocument/2006/relationships/slide" Target="slide54.xml"/><Relationship Id="rId4" Type="http://schemas.openxmlformats.org/officeDocument/2006/relationships/slide" Target="slide38.xml"/><Relationship Id="rId9" Type="http://schemas.openxmlformats.org/officeDocument/2006/relationships/slide" Target="slide28.xml"/><Relationship Id="rId14" Type="http://schemas.openxmlformats.org/officeDocument/2006/relationships/slide" Target="slide37.xml"/></Relationships>
</file>

<file path=ppt/slides/_rels/slide39.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5.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6.xml"/><Relationship Id="rId16" Type="http://schemas.openxmlformats.org/officeDocument/2006/relationships/slide" Target="slide50.xml"/><Relationship Id="rId20" Type="http://schemas.openxmlformats.org/officeDocument/2006/relationships/slide" Target="slide41.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1.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7.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2.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8.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3.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39.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4.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0.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5.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1.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6.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2.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7.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3.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8.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4.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49.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5.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6.xml"/><Relationship Id="rId16" Type="http://schemas.openxmlformats.org/officeDocument/2006/relationships/slide" Target="slide50.xml"/><Relationship Id="rId20" Type="http://schemas.openxmlformats.org/officeDocument/2006/relationships/slide" Target="slide51.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1.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7.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32.xml"/><Relationship Id="rId18" Type="http://schemas.openxmlformats.org/officeDocument/2006/relationships/slide" Target="slide52.xml"/><Relationship Id="rId3" Type="http://schemas.openxmlformats.org/officeDocument/2006/relationships/slide" Target="slide53.xml"/><Relationship Id="rId7" Type="http://schemas.openxmlformats.org/officeDocument/2006/relationships/slide" Target="slide24.xml"/><Relationship Id="rId12" Type="http://schemas.openxmlformats.org/officeDocument/2006/relationships/slide" Target="slide31.xml"/><Relationship Id="rId17" Type="http://schemas.openxmlformats.org/officeDocument/2006/relationships/slide" Target="slide50.xml"/><Relationship Id="rId2" Type="http://schemas.openxmlformats.org/officeDocument/2006/relationships/notesSlide" Target="../notesSlides/notesSlide48.xml"/><Relationship Id="rId16" Type="http://schemas.openxmlformats.org/officeDocument/2006/relationships/slide" Target="slide45.xml"/><Relationship Id="rId20" Type="http://schemas.openxmlformats.org/officeDocument/2006/relationships/slide" Target="slide55.xml"/><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0.xml"/><Relationship Id="rId5" Type="http://schemas.openxmlformats.org/officeDocument/2006/relationships/slide" Target="slide22.xml"/><Relationship Id="rId15" Type="http://schemas.openxmlformats.org/officeDocument/2006/relationships/slide" Target="slide40.xml"/><Relationship Id="rId10" Type="http://schemas.openxmlformats.org/officeDocument/2006/relationships/slide" Target="slide29.xml"/><Relationship Id="rId19" Type="http://schemas.openxmlformats.org/officeDocument/2006/relationships/slide" Target="slide54.xml"/><Relationship Id="rId4" Type="http://schemas.openxmlformats.org/officeDocument/2006/relationships/slide" Target="slide38.xml"/><Relationship Id="rId9" Type="http://schemas.openxmlformats.org/officeDocument/2006/relationships/slide" Target="slide28.xml"/><Relationship Id="rId14" Type="http://schemas.openxmlformats.org/officeDocument/2006/relationships/slide" Target="slide37.xml"/></Relationships>
</file>

<file path=ppt/slides/_rels/slide53.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49.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4.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0.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5.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1.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6.xml.rels><?xml version="1.0" encoding="UTF-8" standalone="yes"?>
<Relationships xmlns="http://schemas.openxmlformats.org/package/2006/relationships"><Relationship Id="rId8" Type="http://schemas.openxmlformats.org/officeDocument/2006/relationships/slide" Target="slide23.xml"/><Relationship Id="rId13" Type="http://schemas.openxmlformats.org/officeDocument/2006/relationships/slide" Target="slide30.xml"/><Relationship Id="rId18" Type="http://schemas.openxmlformats.org/officeDocument/2006/relationships/slide" Target="slide45.xml"/><Relationship Id="rId3" Type="http://schemas.openxmlformats.org/officeDocument/2006/relationships/slide" Target="slide38.xml"/><Relationship Id="rId21" Type="http://schemas.openxmlformats.org/officeDocument/2006/relationships/slide" Target="slide54.xml"/><Relationship Id="rId7" Type="http://schemas.openxmlformats.org/officeDocument/2006/relationships/slide" Target="slide22.xml"/><Relationship Id="rId12" Type="http://schemas.openxmlformats.org/officeDocument/2006/relationships/slide" Target="slide29.xml"/><Relationship Id="rId17" Type="http://schemas.openxmlformats.org/officeDocument/2006/relationships/slide" Target="slide40.xml"/><Relationship Id="rId2" Type="http://schemas.openxmlformats.org/officeDocument/2006/relationships/notesSlide" Target="../notesSlides/notesSlide52.xml"/><Relationship Id="rId16" Type="http://schemas.openxmlformats.org/officeDocument/2006/relationships/slide" Target="slide37.xml"/><Relationship Id="rId20" Type="http://schemas.openxmlformats.org/officeDocument/2006/relationships/slide" Target="slide52.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slide" Target="slide28.xml"/><Relationship Id="rId5" Type="http://schemas.openxmlformats.org/officeDocument/2006/relationships/slide" Target="slide2.xml"/><Relationship Id="rId15" Type="http://schemas.openxmlformats.org/officeDocument/2006/relationships/slide" Target="slide32.xml"/><Relationship Id="rId10" Type="http://schemas.openxmlformats.org/officeDocument/2006/relationships/slide" Target="slide25.xml"/><Relationship Id="rId19" Type="http://schemas.openxmlformats.org/officeDocument/2006/relationships/slide" Target="slide50.xml"/><Relationship Id="rId4" Type="http://schemas.openxmlformats.org/officeDocument/2006/relationships/slide" Target="slide57.xml"/><Relationship Id="rId9" Type="http://schemas.openxmlformats.org/officeDocument/2006/relationships/slide" Target="slide24.xml"/><Relationship Id="rId14" Type="http://schemas.openxmlformats.org/officeDocument/2006/relationships/slide" Target="slide31.xml"/><Relationship Id="rId22" Type="http://schemas.openxmlformats.org/officeDocument/2006/relationships/slide" Target="slide55.xml"/></Relationships>
</file>

<file path=ppt/slides/_rels/slide57.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3.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8.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4.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59.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5.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6.xml"/><Relationship Id="rId16" Type="http://schemas.openxmlformats.org/officeDocument/2006/relationships/slide" Target="slide50.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61.xml.rels><?xml version="1.0" encoding="UTF-8" standalone="yes"?>
<Relationships xmlns="http://schemas.openxmlformats.org/package/2006/relationships"><Relationship Id="rId8" Type="http://schemas.openxmlformats.org/officeDocument/2006/relationships/slide" Target="slide28.xml"/><Relationship Id="rId13" Type="http://schemas.openxmlformats.org/officeDocument/2006/relationships/slide" Target="slide37.xml"/><Relationship Id="rId18" Type="http://schemas.openxmlformats.org/officeDocument/2006/relationships/slide" Target="slide54.xml"/><Relationship Id="rId3" Type="http://schemas.openxmlformats.org/officeDocument/2006/relationships/slide" Target="slide38.xml"/><Relationship Id="rId21" Type="http://schemas.openxmlformats.org/officeDocument/2006/relationships/image" Target="../media/image6.png"/><Relationship Id="rId7" Type="http://schemas.openxmlformats.org/officeDocument/2006/relationships/slide" Target="slide25.xml"/><Relationship Id="rId12" Type="http://schemas.openxmlformats.org/officeDocument/2006/relationships/slide" Target="slide32.xml"/><Relationship Id="rId17" Type="http://schemas.openxmlformats.org/officeDocument/2006/relationships/slide" Target="slide52.xml"/><Relationship Id="rId2" Type="http://schemas.openxmlformats.org/officeDocument/2006/relationships/notesSlide" Target="../notesSlides/notesSlide57.xml"/><Relationship Id="rId16" Type="http://schemas.openxmlformats.org/officeDocument/2006/relationships/slide" Target="slide50.xml"/><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24.xml"/><Relationship Id="rId11" Type="http://schemas.openxmlformats.org/officeDocument/2006/relationships/slide" Target="slide31.xml"/><Relationship Id="rId5" Type="http://schemas.openxmlformats.org/officeDocument/2006/relationships/slide" Target="slide23.xml"/><Relationship Id="rId15" Type="http://schemas.openxmlformats.org/officeDocument/2006/relationships/slide" Target="slide45.xml"/><Relationship Id="rId10" Type="http://schemas.openxmlformats.org/officeDocument/2006/relationships/slide" Target="slide30.xml"/><Relationship Id="rId19" Type="http://schemas.openxmlformats.org/officeDocument/2006/relationships/slide" Target="slide55.xml"/><Relationship Id="rId4" Type="http://schemas.openxmlformats.org/officeDocument/2006/relationships/slide" Target="slide22.xml"/><Relationship Id="rId9" Type="http://schemas.openxmlformats.org/officeDocument/2006/relationships/slide" Target="slide29.xml"/><Relationship Id="rId14" Type="http://schemas.openxmlformats.org/officeDocument/2006/relationships/slide" Target="slide40.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13</a:t>
            </a:r>
            <a:r>
              <a:rPr lang="zh-CN" altLang="en-US" sz="4000" b="1" kern="100" dirty="0">
                <a:solidFill>
                  <a:schemeClr val="bg2">
                    <a:lumMod val="25000"/>
                  </a:schemeClr>
                </a:solidFill>
                <a:latin typeface="Times New Roman"/>
                <a:ea typeface="微软雅黑" pitchFamily="34" charset="-122"/>
              </a:rPr>
              <a:t>课　秋日登洪府滕王阁饯别序</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2954621"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第四单元　唐宋辞赋</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328" y="306881"/>
            <a:ext cx="11336843" cy="547837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名词作动词</a:t>
            </a:r>
            <a:endParaRPr lang="zh-CN" altLang="zh-CN" sz="1100"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目</a:t>
            </a:r>
            <a:r>
              <a:rPr lang="zh-CN" altLang="zh-CN" sz="2900" kern="100" dirty="0">
                <a:latin typeface="Times New Roman"/>
                <a:ea typeface="华文细黑"/>
                <a:cs typeface="Times New Roman"/>
              </a:rPr>
              <a:t>吴会于云间：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名词作状语</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雄州</a:t>
            </a:r>
            <a:r>
              <a:rPr lang="zh-CN" altLang="zh-CN" sz="2900" kern="100" dirty="0">
                <a:solidFill>
                  <a:srgbClr val="0000FF"/>
                </a:solidFill>
                <a:latin typeface="Times New Roman"/>
                <a:ea typeface="华文细黑"/>
                <a:cs typeface="Times New Roman"/>
              </a:rPr>
              <a:t>雾</a:t>
            </a:r>
            <a:r>
              <a:rPr lang="zh-CN" altLang="zh-CN" sz="2900" kern="100" dirty="0">
                <a:latin typeface="Times New Roman"/>
                <a:ea typeface="华文细黑"/>
                <a:cs typeface="Times New Roman"/>
              </a:rPr>
              <a:t>列，俊采</a:t>
            </a:r>
            <a:r>
              <a:rPr lang="zh-CN" altLang="zh-CN" sz="2900" kern="100" dirty="0">
                <a:solidFill>
                  <a:srgbClr val="0000FF"/>
                </a:solidFill>
                <a:latin typeface="Times New Roman"/>
                <a:ea typeface="华文细黑"/>
                <a:cs typeface="Times New Roman"/>
              </a:rPr>
              <a:t>星</a:t>
            </a:r>
            <a:r>
              <a:rPr lang="zh-CN" altLang="zh-CN" sz="2900" kern="100" dirty="0">
                <a:latin typeface="Times New Roman"/>
                <a:ea typeface="华文细黑"/>
                <a:cs typeface="Times New Roman"/>
              </a:rPr>
              <a:t>驰：</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出重霄：</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名词的意动用法</a:t>
            </a:r>
            <a:endParaRPr lang="zh-CN" altLang="zh-CN" sz="1100"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襟</a:t>
            </a:r>
            <a:r>
              <a:rPr lang="zh-CN" altLang="zh-CN" sz="2900" kern="100" dirty="0">
                <a:latin typeface="Times New Roman"/>
                <a:ea typeface="华文细黑"/>
                <a:cs typeface="Times New Roman"/>
              </a:rPr>
              <a:t>三江而</a:t>
            </a:r>
            <a:r>
              <a:rPr lang="zh-CN" altLang="zh-CN" sz="2900" kern="100" dirty="0">
                <a:solidFill>
                  <a:srgbClr val="0000FF"/>
                </a:solidFill>
                <a:latin typeface="Times New Roman"/>
                <a:ea typeface="华文细黑"/>
                <a:cs typeface="Times New Roman"/>
              </a:rPr>
              <a:t>带</a:t>
            </a:r>
            <a:r>
              <a:rPr lang="zh-CN" altLang="zh-CN" sz="2900" kern="100" dirty="0">
                <a:latin typeface="Times New Roman"/>
                <a:ea typeface="华文细黑"/>
                <a:cs typeface="Times New Roman"/>
              </a:rPr>
              <a:t>五湖：</a:t>
            </a:r>
            <a:r>
              <a:rPr lang="en-US" altLang="zh-CN" sz="2900" kern="100" dirty="0">
                <a:latin typeface="Times New Roman"/>
                <a:ea typeface="华文细黑"/>
                <a:cs typeface="Times New Roman"/>
              </a:rPr>
              <a:t>______________________________</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3034089" y="1701602"/>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看，望。</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4591439" y="2925739"/>
            <a:ext cx="427549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像雾一样；像星星一样。</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2817099" y="3626654"/>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向上。</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3502919" y="4725939"/>
            <a:ext cx="5391185"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为衣襟；以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为衣带。</a:t>
            </a:r>
          </a:p>
        </p:txBody>
      </p:sp>
    </p:spTree>
    <p:extLst>
      <p:ext uri="{BB962C8B-B14F-4D97-AF65-F5344CB8AC3E}">
        <p14:creationId xmlns:p14="http://schemas.microsoft.com/office/powerpoint/2010/main" xmlns="" val="3634099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P spid="7" grpId="0"/>
      <p:bldP spid="7"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328" y="306881"/>
            <a:ext cx="11336843" cy="547837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动词的使动用法</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solidFill>
                  <a:srgbClr val="0000FF"/>
                </a:solidFill>
                <a:latin typeface="Times New Roman"/>
                <a:ea typeface="华文细黑"/>
                <a:cs typeface="Times New Roman"/>
              </a:rPr>
              <a:t>腾</a:t>
            </a:r>
            <a:r>
              <a:rPr lang="zh-CN" altLang="zh-CN" sz="2900" kern="100" dirty="0">
                <a:latin typeface="Times New Roman"/>
                <a:ea typeface="华文细黑"/>
                <a:cs typeface="Times New Roman"/>
              </a:rPr>
              <a:t>蛟</a:t>
            </a:r>
            <a:r>
              <a:rPr lang="zh-CN" altLang="zh-CN" sz="2900" kern="100" dirty="0">
                <a:solidFill>
                  <a:srgbClr val="0000FF"/>
                </a:solidFill>
                <a:latin typeface="Times New Roman"/>
                <a:ea typeface="华文细黑"/>
                <a:cs typeface="Times New Roman"/>
              </a:rPr>
              <a:t>起</a:t>
            </a:r>
            <a:r>
              <a:rPr lang="zh-CN" altLang="zh-CN" sz="2900" kern="100" dirty="0">
                <a:latin typeface="Times New Roman"/>
                <a:ea typeface="华文细黑"/>
                <a:cs typeface="Times New Roman"/>
              </a:rPr>
              <a:t>凤：</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solidFill>
                  <a:srgbClr val="0000FF"/>
                </a:solidFill>
                <a:latin typeface="Times New Roman"/>
                <a:ea typeface="华文细黑"/>
                <a:cs typeface="Times New Roman"/>
              </a:rPr>
              <a:t>屈</a:t>
            </a:r>
            <a:r>
              <a:rPr lang="zh-CN" altLang="zh-CN" sz="2900" kern="100" dirty="0">
                <a:latin typeface="Times New Roman"/>
                <a:ea typeface="华文细黑"/>
                <a:cs typeface="Times New Roman"/>
              </a:rPr>
              <a:t>贾谊于长沙：</a:t>
            </a:r>
            <a:r>
              <a:rPr lang="en-US" altLang="zh-CN" sz="2900" kern="100" dirty="0">
                <a:latin typeface="Times New Roman"/>
                <a:ea typeface="华文细黑"/>
                <a:cs typeface="Times New Roman"/>
              </a:rPr>
              <a:t>___________</a:t>
            </a:r>
            <a:endParaRPr lang="zh-CN" altLang="zh-CN" sz="1100" u="sng" kern="100" dirty="0">
              <a:latin typeface="宋体"/>
              <a:cs typeface="Courier New"/>
            </a:endParaRPr>
          </a:p>
          <a:p>
            <a:pPr algn="just">
              <a:lnSpc>
                <a:spcPct val="150000"/>
              </a:lnSpc>
            </a:pPr>
            <a:r>
              <a:rPr lang="en-US" altLang="zh-CN" sz="2900" kern="100" dirty="0">
                <a:latin typeface="宋体"/>
                <a:ea typeface="华文细黑"/>
                <a:cs typeface="Times New Roman"/>
              </a:rPr>
              <a:t>③</a:t>
            </a:r>
            <a:r>
              <a:rPr lang="zh-CN" altLang="zh-CN" sz="2900" kern="100" dirty="0">
                <a:solidFill>
                  <a:srgbClr val="0000FF"/>
                </a:solidFill>
                <a:latin typeface="Times New Roman"/>
                <a:ea typeface="华文细黑"/>
                <a:cs typeface="Times New Roman"/>
              </a:rPr>
              <a:t>窜</a:t>
            </a:r>
            <a:r>
              <a:rPr lang="zh-CN" altLang="zh-CN" sz="2900" kern="100" dirty="0">
                <a:latin typeface="Times New Roman"/>
                <a:ea typeface="华文细黑"/>
                <a:cs typeface="Times New Roman"/>
              </a:rPr>
              <a:t>梁鸿于海曲：</a:t>
            </a:r>
            <a:r>
              <a:rPr lang="en-US" altLang="zh-CN" sz="2900" kern="100" dirty="0">
                <a:latin typeface="Times New Roman"/>
                <a:ea typeface="华文细黑"/>
                <a:cs typeface="Times New Roman"/>
              </a:rPr>
              <a:t>____________</a:t>
            </a:r>
            <a:endParaRPr lang="en-US" altLang="zh-CN" sz="2900" u="sng"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形容词作名词</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宾主尽东南之</a:t>
            </a:r>
            <a:r>
              <a:rPr lang="zh-CN" altLang="zh-CN" sz="2900" kern="100" dirty="0">
                <a:solidFill>
                  <a:srgbClr val="0000FF"/>
                </a:solidFill>
                <a:latin typeface="Times New Roman"/>
                <a:ea typeface="华文细黑"/>
                <a:cs typeface="Times New Roman"/>
              </a:rPr>
              <a:t>美</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形容词的使动用法</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山原</a:t>
            </a:r>
            <a:r>
              <a:rPr lang="zh-CN" altLang="zh-CN" sz="2900" kern="100" dirty="0">
                <a:solidFill>
                  <a:srgbClr val="0000FF"/>
                </a:solidFill>
                <a:latin typeface="Times New Roman"/>
                <a:ea typeface="华文细黑"/>
                <a:cs typeface="Times New Roman"/>
              </a:rPr>
              <a:t>旷</a:t>
            </a:r>
            <a:r>
              <a:rPr lang="zh-CN" altLang="zh-CN" sz="2900" kern="100" dirty="0">
                <a:latin typeface="Times New Roman"/>
                <a:ea typeface="华文细黑"/>
                <a:cs typeface="Times New Roman"/>
              </a:rPr>
              <a:t>其盈视：</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2753797" y="1053530"/>
            <a:ext cx="464739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腾飞；使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起舞。</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3324056" y="1682438"/>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被贬。</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3396065" y="2277667"/>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逃走。</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3430911" y="3573811"/>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人才。</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3142878" y="4725939"/>
            <a:ext cx="2416012"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使</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开阔。</a:t>
            </a:r>
          </a:p>
        </p:txBody>
      </p:sp>
    </p:spTree>
    <p:extLst>
      <p:ext uri="{BB962C8B-B14F-4D97-AF65-F5344CB8AC3E}">
        <p14:creationId xmlns:p14="http://schemas.microsoft.com/office/powerpoint/2010/main" xmlns="" val="3836859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9085" y="261443"/>
            <a:ext cx="11336843"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童子何知：</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奏流水以何惭：</a:t>
            </a:r>
            <a:r>
              <a:rPr lang="en-US" altLang="zh-CN" sz="2900" kern="100" dirty="0">
                <a:latin typeface="Times New Roman"/>
                <a:ea typeface="华文细黑"/>
                <a:cs typeface="Times New Roman"/>
              </a:rPr>
              <a:t>____________</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俨骖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于上路，访风景于崇阿：</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千里逢迎：</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杨意不逢，抚凌云而自惜：</a:t>
            </a:r>
            <a:r>
              <a:rPr lang="en-US" altLang="zh-CN" sz="2900" kern="100" dirty="0">
                <a:latin typeface="Times New Roman"/>
                <a:ea typeface="华文细黑"/>
                <a:cs typeface="Times New Roman"/>
              </a:rPr>
              <a:t>____________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响穷彭蠡之滨：</a:t>
            </a:r>
            <a:r>
              <a:rPr lang="en-US" altLang="zh-CN" sz="2900" kern="100" dirty="0">
                <a:latin typeface="Times New Roman"/>
                <a:ea typeface="华文细黑"/>
                <a:cs typeface="Times New Roman"/>
              </a:rPr>
              <a:t>________________________</a:t>
            </a:r>
          </a:p>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声断衡阳之浦：</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勃，三尺微命，一介书生：</a:t>
            </a:r>
            <a:r>
              <a:rPr lang="en-US" altLang="zh-CN" sz="2900" kern="100" dirty="0">
                <a:latin typeface="Times New Roman"/>
                <a:ea typeface="华文细黑"/>
                <a:cs typeface="Times New Roman"/>
              </a:rPr>
              <a:t>_________</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pic>
        <p:nvPicPr>
          <p:cNvPr id="9" name="Picture 2" descr="\\司瑞晴\e\2018 源文件！！\粤教  选修  唐宋散文选读\马非S.T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78126" y="2461448"/>
            <a:ext cx="338227" cy="317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2892008" y="962358"/>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宾语前置句。</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3502918" y="1629594"/>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宾语前置句。</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6023199" y="2255315"/>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介宾短语后置句。</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2892008" y="2925739"/>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宾语前置句。</a:t>
            </a:r>
            <a:endParaRPr lang="zh-CN" altLang="en-US" sz="2900" kern="100" dirty="0">
              <a:solidFill>
                <a:srgbClr val="C00000"/>
              </a:solidFill>
              <a:latin typeface="宋体"/>
              <a:ea typeface="华文细黑"/>
              <a:cs typeface="Times New Roman"/>
            </a:endParaRPr>
          </a:p>
        </p:txBody>
      </p:sp>
      <p:sp>
        <p:nvSpPr>
          <p:cNvPr id="8" name="矩形 7"/>
          <p:cNvSpPr/>
          <p:nvPr/>
        </p:nvSpPr>
        <p:spPr>
          <a:xfrm>
            <a:off x="5232638" y="3554646"/>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宾语前置句。</a:t>
            </a:r>
            <a:endParaRPr lang="zh-CN" altLang="en-US" sz="2900" kern="100" dirty="0">
              <a:solidFill>
                <a:srgbClr val="C00000"/>
              </a:solidFill>
              <a:latin typeface="宋体"/>
              <a:ea typeface="华文细黑"/>
              <a:cs typeface="Times New Roman"/>
            </a:endParaRPr>
          </a:p>
        </p:txBody>
      </p:sp>
      <p:sp>
        <p:nvSpPr>
          <p:cNvPr id="16" name="矩形 15"/>
          <p:cNvSpPr/>
          <p:nvPr/>
        </p:nvSpPr>
        <p:spPr>
          <a:xfrm>
            <a:off x="3502920" y="4221883"/>
            <a:ext cx="464739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省略句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省略介词</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7" name="矩形 16"/>
          <p:cNvSpPr/>
          <p:nvPr/>
        </p:nvSpPr>
        <p:spPr>
          <a:xfrm>
            <a:off x="3502920" y="4797946"/>
            <a:ext cx="4647392" cy="538591"/>
          </a:xfrm>
          <a:prstGeom prst="rect">
            <a:avLst/>
          </a:prstGeom>
        </p:spPr>
        <p:txBody>
          <a:bodyPr wrap="none" lIns="91423" tIns="45711" rIns="91423" bIns="45711">
            <a:spAutoFit/>
          </a:bodyPr>
          <a:lstStyle/>
          <a:p>
            <a:r>
              <a:rPr lang="zh-CN" altLang="en-US" sz="2900" kern="100" dirty="0">
                <a:solidFill>
                  <a:srgbClr val="C00000"/>
                </a:solidFill>
                <a:latin typeface="宋体"/>
                <a:ea typeface="华文细黑"/>
                <a:cs typeface="Times New Roman"/>
              </a:rPr>
              <a:t>省略句</a:t>
            </a:r>
            <a:r>
              <a:rPr lang="en-US" altLang="zh-CN" sz="2900" kern="100" dirty="0">
                <a:solidFill>
                  <a:srgbClr val="C00000"/>
                </a:solidFill>
                <a:latin typeface="宋体"/>
                <a:ea typeface="华文细黑"/>
                <a:cs typeface="Times New Roman"/>
              </a:rPr>
              <a:t>(</a:t>
            </a:r>
            <a:r>
              <a:rPr lang="zh-CN" altLang="en-US" sz="2900" kern="100" dirty="0">
                <a:solidFill>
                  <a:srgbClr val="C00000"/>
                </a:solidFill>
                <a:latin typeface="宋体"/>
                <a:ea typeface="华文细黑"/>
                <a:cs typeface="Times New Roman"/>
              </a:rPr>
              <a:t>省略介词“于”</a:t>
            </a:r>
            <a:r>
              <a:rPr lang="en-US" altLang="zh-CN" sz="2900" kern="100" dirty="0">
                <a:solidFill>
                  <a:srgbClr val="C00000"/>
                </a:solidFill>
                <a:latin typeface="宋体"/>
                <a:ea typeface="华文细黑"/>
                <a:cs typeface="Times New Roman"/>
              </a:rPr>
              <a:t>)</a:t>
            </a:r>
            <a:r>
              <a:rPr lang="zh-CN" altLang="en-US" sz="2900" kern="100" dirty="0">
                <a:solidFill>
                  <a:srgbClr val="C00000"/>
                </a:solidFill>
                <a:latin typeface="宋体"/>
                <a:ea typeface="华文细黑"/>
                <a:cs typeface="Times New Roman"/>
              </a:rPr>
              <a:t>。</a:t>
            </a:r>
          </a:p>
        </p:txBody>
      </p:sp>
      <p:sp>
        <p:nvSpPr>
          <p:cNvPr id="18" name="矩形 17"/>
          <p:cNvSpPr/>
          <p:nvPr/>
        </p:nvSpPr>
        <p:spPr>
          <a:xfrm>
            <a:off x="5375127" y="5499283"/>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判断句。</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9739179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4" grpId="0"/>
      <p:bldP spid="4" grpId="1"/>
      <p:bldP spid="5" grpId="0"/>
      <p:bldP spid="5" grpId="1"/>
      <p:bldP spid="7" grpId="0"/>
      <p:bldP spid="7" grpId="1"/>
      <p:bldP spid="8" grpId="0"/>
      <p:bldP spid="8" grpId="1"/>
      <p:bldP spid="16" grpId="0"/>
      <p:bldP spid="16" grpId="1"/>
      <p:bldP spid="17" grpId="0"/>
      <p:bldP spid="17" grpId="1"/>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60774" y="731195"/>
            <a:ext cx="1111346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尽是他乡之客：</a:t>
            </a:r>
            <a:r>
              <a:rPr lang="en-US" altLang="zh-CN" sz="2900" kern="100" dirty="0">
                <a:latin typeface="Times New Roman"/>
                <a:ea typeface="华文细黑"/>
                <a:cs typeface="Times New Roman"/>
              </a:rPr>
              <a:t>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都督阎公之雅望：</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宇文新州之懿范：</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3682162" y="837506"/>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判断句。</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4150991" y="1432620"/>
            <a:ext cx="7250669"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定语后置句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作标志的定语后置句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4150991" y="2067804"/>
            <a:ext cx="7250669"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定语后置句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作标志的定语后置句</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4444083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66613" y="477467"/>
            <a:ext cx="10831942" cy="547837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物华天宝，龙光射牛、斗之墟；人杰地灵，徐孺下陈蕃之榻。</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屈贾谊于长沙，非无圣主；窜梁鸿于海曲，岂乏明时？</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8" name="矩形 7"/>
          <p:cNvSpPr/>
          <p:nvPr/>
        </p:nvSpPr>
        <p:spPr>
          <a:xfrm>
            <a:off x="694607" y="1701603"/>
            <a:ext cx="10365727" cy="2131306"/>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物的精华就是天的珍宝，宝剑的光气直射牛、斗二星所在的区域；人有俊杰是因为地有灵秀，徐孺子</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竟然能够</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使太守陈蕃放下卧榻。</a:t>
            </a:r>
            <a:endParaRPr lang="en-US" altLang="zh-CN" sz="2900" kern="100" dirty="0">
              <a:solidFill>
                <a:srgbClr val="C00000"/>
              </a:solidFill>
              <a:latin typeface="Times New Roman"/>
              <a:ea typeface="华文细黑"/>
              <a:cs typeface="Times New Roman"/>
            </a:endParaRPr>
          </a:p>
        </p:txBody>
      </p:sp>
      <p:sp>
        <p:nvSpPr>
          <p:cNvPr id="9" name="矩形 8"/>
          <p:cNvSpPr/>
          <p:nvPr/>
        </p:nvSpPr>
        <p:spPr>
          <a:xfrm>
            <a:off x="766615" y="4251936"/>
            <a:ext cx="986263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把贾谊贬到长沙，并非没有圣贤的君主；使梁鸿逃到海边，难道不是在政治昌明的时代？</a:t>
            </a:r>
            <a:endParaRPr lang="en-US" altLang="zh-CN"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553659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8" grpId="0"/>
      <p:bldP spid="8"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7643" y="1162271"/>
            <a:ext cx="11450211"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无路请缨，等终军之弱冠；有怀投笔，慕宗悫之长风。</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478582" y="1736595"/>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没有请缨报国的机会，虽然与终军的年龄相同；</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像班超那样</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有投笔从戎的壮志，也羡慕宗悫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乘风破浪</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的志愿。</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41102393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432233"/>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4" name="矩形 3"/>
          <p:cNvSpPr/>
          <p:nvPr/>
        </p:nvSpPr>
        <p:spPr>
          <a:xfrm>
            <a:off x="478582" y="2908895"/>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秋日登洪府</a:t>
            </a:r>
            <a:endParaRPr lang="en-US" altLang="zh-CN" sz="2900" kern="100" dirty="0">
              <a:latin typeface="Times New Roman"/>
              <a:ea typeface="华文细黑"/>
              <a:cs typeface="Times New Roman"/>
            </a:endParaRPr>
          </a:p>
          <a:p>
            <a:pPr>
              <a:lnSpc>
                <a:spcPct val="150000"/>
              </a:lnSpc>
            </a:pPr>
            <a:r>
              <a:rPr lang="zh-CN" altLang="zh-CN" sz="2900" kern="100" dirty="0">
                <a:latin typeface="Times New Roman"/>
                <a:ea typeface="华文细黑"/>
                <a:cs typeface="Times New Roman"/>
              </a:rPr>
              <a:t>滕王阁饯别序</a:t>
            </a:r>
            <a:endParaRPr lang="zh-CN" altLang="en-US" sz="2900" dirty="0"/>
          </a:p>
        </p:txBody>
      </p:sp>
      <p:sp>
        <p:nvSpPr>
          <p:cNvPr id="6" name="左大括号 5"/>
          <p:cNvSpPr/>
          <p:nvPr/>
        </p:nvSpPr>
        <p:spPr>
          <a:xfrm>
            <a:off x="2710830" y="1346137"/>
            <a:ext cx="338035" cy="470934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8" name="矩形 7"/>
          <p:cNvSpPr/>
          <p:nvPr/>
        </p:nvSpPr>
        <p:spPr>
          <a:xfrm>
            <a:off x="3109016" y="1375243"/>
            <a:ext cx="3531702"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第一段：扣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洪府</a:t>
            </a:r>
            <a:r>
              <a:rPr lang="en-US" altLang="zh-CN" sz="2900" kern="100" dirty="0">
                <a:latin typeface="宋体"/>
                <a:ea typeface="华文细黑"/>
                <a:cs typeface="Times New Roman"/>
              </a:rPr>
              <a:t>”</a:t>
            </a:r>
            <a:endParaRPr lang="zh-CN" altLang="en-US" sz="2900" dirty="0"/>
          </a:p>
        </p:txBody>
      </p:sp>
      <p:sp>
        <p:nvSpPr>
          <p:cNvPr id="10" name="左大括号 9"/>
          <p:cNvSpPr/>
          <p:nvPr/>
        </p:nvSpPr>
        <p:spPr>
          <a:xfrm>
            <a:off x="6239223" y="1141655"/>
            <a:ext cx="142098" cy="97283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3" name="矩形 12"/>
          <p:cNvSpPr/>
          <p:nvPr/>
        </p:nvSpPr>
        <p:spPr>
          <a:xfrm>
            <a:off x="6351294" y="1021624"/>
            <a:ext cx="3531702"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地势雄伟、物产珍异</a:t>
            </a:r>
            <a:endParaRPr lang="en-US" altLang="zh-CN" sz="2900" kern="100" dirty="0">
              <a:latin typeface="Times New Roman"/>
              <a:ea typeface="华文细黑"/>
            </a:endParaRPr>
          </a:p>
          <a:p>
            <a:pPr>
              <a:lnSpc>
                <a:spcPct val="130000"/>
              </a:lnSpc>
            </a:pPr>
            <a:r>
              <a:rPr lang="zh-CN" altLang="zh-CN" sz="2900" kern="100" dirty="0">
                <a:latin typeface="Times New Roman"/>
                <a:ea typeface="华文细黑"/>
                <a:cs typeface="Times New Roman"/>
              </a:rPr>
              <a:t>人才杰出、宾主尊贵</a:t>
            </a:r>
            <a:endParaRPr lang="zh-CN" altLang="en-US" sz="2900" dirty="0"/>
          </a:p>
        </p:txBody>
      </p:sp>
      <p:sp>
        <p:nvSpPr>
          <p:cNvPr id="31" name="矩形 30"/>
          <p:cNvSpPr/>
          <p:nvPr/>
        </p:nvSpPr>
        <p:spPr>
          <a:xfrm>
            <a:off x="2926855" y="2599378"/>
            <a:ext cx="427549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第二段：扣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秋日登阁</a:t>
            </a:r>
            <a:r>
              <a:rPr lang="en-US" altLang="zh-CN" sz="2900" kern="100" dirty="0">
                <a:latin typeface="宋体"/>
                <a:ea typeface="华文细黑"/>
                <a:cs typeface="Times New Roman"/>
              </a:rPr>
              <a:t>”</a:t>
            </a:r>
            <a:endParaRPr lang="zh-CN" altLang="en-US" sz="2900" dirty="0"/>
          </a:p>
        </p:txBody>
      </p:sp>
      <p:sp>
        <p:nvSpPr>
          <p:cNvPr id="32" name="左大括号 31"/>
          <p:cNvSpPr/>
          <p:nvPr/>
        </p:nvSpPr>
        <p:spPr>
          <a:xfrm>
            <a:off x="6815287" y="2365792"/>
            <a:ext cx="142098" cy="97283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3" name="矩形 32"/>
          <p:cNvSpPr/>
          <p:nvPr/>
        </p:nvSpPr>
        <p:spPr>
          <a:xfrm>
            <a:off x="6927359" y="2245761"/>
            <a:ext cx="3531702"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楼阁壮丽、山川胜景</a:t>
            </a:r>
            <a:endParaRPr lang="en-US" altLang="zh-CN" sz="2900" kern="100" dirty="0">
              <a:latin typeface="Times New Roman"/>
              <a:ea typeface="华文细黑"/>
            </a:endParaRPr>
          </a:p>
          <a:p>
            <a:pPr>
              <a:lnSpc>
                <a:spcPct val="130000"/>
              </a:lnSpc>
            </a:pPr>
            <a:r>
              <a:rPr lang="zh-CN" altLang="zh-CN" sz="2900" kern="100" dirty="0">
                <a:latin typeface="Times New Roman"/>
                <a:ea typeface="华文细黑"/>
                <a:cs typeface="Times New Roman"/>
              </a:rPr>
              <a:t>秋景特色，流光溢彩</a:t>
            </a:r>
            <a:endParaRPr lang="zh-CN" altLang="en-US" sz="2900" dirty="0"/>
          </a:p>
        </p:txBody>
      </p:sp>
      <p:sp>
        <p:nvSpPr>
          <p:cNvPr id="34" name="矩形 33"/>
          <p:cNvSpPr/>
          <p:nvPr/>
        </p:nvSpPr>
        <p:spPr>
          <a:xfrm>
            <a:off x="2926855" y="3717826"/>
            <a:ext cx="3903598"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第三、四段：扣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饯</a:t>
            </a:r>
            <a:r>
              <a:rPr lang="en-US" altLang="zh-CN" sz="2900" kern="100" dirty="0">
                <a:latin typeface="宋体"/>
                <a:ea typeface="华文细黑"/>
                <a:cs typeface="Times New Roman"/>
              </a:rPr>
              <a:t>”</a:t>
            </a:r>
            <a:endParaRPr lang="zh-CN" altLang="en-US" sz="2900" dirty="0"/>
          </a:p>
        </p:txBody>
      </p:sp>
      <p:sp>
        <p:nvSpPr>
          <p:cNvPr id="35" name="左大括号 34"/>
          <p:cNvSpPr/>
          <p:nvPr/>
        </p:nvSpPr>
        <p:spPr>
          <a:xfrm>
            <a:off x="6527255" y="3517920"/>
            <a:ext cx="142098" cy="97283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6" name="矩形 35"/>
          <p:cNvSpPr/>
          <p:nvPr/>
        </p:nvSpPr>
        <p:spPr>
          <a:xfrm>
            <a:off x="6671271" y="3338624"/>
            <a:ext cx="3531702"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宴会胜况，人生</a:t>
            </a:r>
            <a:r>
              <a:rPr lang="zh-CN" altLang="zh-CN" sz="2900" kern="100">
                <a:latin typeface="Times New Roman"/>
                <a:ea typeface="华文细黑"/>
                <a:cs typeface="Times New Roman"/>
              </a:rPr>
              <a:t>遇合</a:t>
            </a:r>
            <a:endParaRPr lang="en-US" altLang="zh-CN" sz="2900" kern="100" dirty="0">
              <a:latin typeface="Times New Roman"/>
              <a:ea typeface="华文细黑"/>
            </a:endParaRPr>
          </a:p>
          <a:p>
            <a:pPr>
              <a:lnSpc>
                <a:spcPct val="130000"/>
              </a:lnSpc>
            </a:pPr>
            <a:r>
              <a:rPr lang="zh-CN" altLang="zh-CN" sz="2900" kern="100" dirty="0">
                <a:latin typeface="Times New Roman"/>
                <a:ea typeface="华文细黑"/>
                <a:cs typeface="Times New Roman"/>
              </a:rPr>
              <a:t>借古勉今，穷且益坚</a:t>
            </a:r>
            <a:endParaRPr lang="zh-CN" altLang="en-US" sz="2900" dirty="0"/>
          </a:p>
        </p:txBody>
      </p:sp>
      <p:sp>
        <p:nvSpPr>
          <p:cNvPr id="37" name="矩形 36"/>
          <p:cNvSpPr/>
          <p:nvPr/>
        </p:nvSpPr>
        <p:spPr>
          <a:xfrm>
            <a:off x="2998863" y="5013970"/>
            <a:ext cx="650687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第五段：扣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别</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自叙遭遇，谢主引宾</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717099" y="693491"/>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717099" y="1458805"/>
            <a:ext cx="10850715" cy="3439385"/>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本文是一篇脍炙人口的名作，文章生动地展示了滕王阁壮美秀丽的图景，描写了宴游唱和的欢乐，并反复抒发了作客他乡、怀才不遇的慨叹，曲折委婉地表达了对所谓</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圣君</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明时</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的不满，同时也展现了诗人的远大抱负，抒发了因理想不能实现、壮志难酬所产生的深沉的孤独感。</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334567" y="1090262"/>
            <a:ext cx="11518253" cy="1431143"/>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本文在描绘了滕王阁四周景色和宴会盛况之后，抒发了羁旅之情，寄寓了怀才不遇的感慨。你如何理解描写和抒情的关系？</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262559" y="2389888"/>
            <a:ext cx="11450211"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一般地说，美好的环境引发人们积极的情绪，反之亦然。但有时候乐极生悲，尽管环境优美，愁绪仍然挥之不去。这种现象在古诗中大量存在，既能表现作者心情的复杂多变，又可以使文章变化多姿，曲折有致。面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四美具，二难并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，作者偏感到自己奔波漂泊，才不得用，志不得伸。兴尽悲来，顿觉忧愁满怀，但冷静地观照了数位古人的身世之后，又能抖擞精神，表示了</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穷且益坚</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的积极情怀。</a:t>
            </a:r>
            <a:endParaRPr lang="zh-CN" altLang="zh-CN" sz="1100" kern="100" dirty="0">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34567" y="1072070"/>
            <a:ext cx="11518253" cy="761729"/>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这篇文章运用了许多典故，请谈谈典故在文中表情达意的作用。</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262559" y="1829215"/>
            <a:ext cx="11450211"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本文用典较多，其作用主要表现在两个方面：一是以事证理，如第三段；二是借古谈今，如第四段。</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4099363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62558" y="-15625"/>
            <a:ext cx="11867268" cy="2412950"/>
          </a:xfrm>
          <a:prstGeom prst="rect">
            <a:avLst/>
          </a:prstGeom>
        </p:spPr>
        <p:txBody>
          <a:bodyPr lIns="91423" tIns="45711" rIns="91423" bIns="45711">
            <a:spAutoFit/>
          </a:bodyPr>
          <a:lstStyle/>
          <a:p>
            <a:pPr algn="just">
              <a:lnSpc>
                <a:spcPct val="130000"/>
              </a:lnSpc>
            </a:pPr>
            <a:r>
              <a:rPr lang="en-US" altLang="zh-CN" sz="2900" kern="100" dirty="0">
                <a:latin typeface="Times New Roman"/>
                <a:ea typeface="华文细黑"/>
                <a:cs typeface="Courier New"/>
              </a:rPr>
              <a:t>3.</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渔舟唱晚，响穷彭蠡之滨；雁阵惊寒，声断衡阳之浦。</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有人说色彩明丽的景色背后有着灰暗的底色，这其中流露出一种伤感，对失意人生的悲叹才是这篇文章的本质。结合全文，请谈谈作者在文中流露的思想感情。</a:t>
            </a:r>
            <a:endParaRPr lang="en-US" altLang="zh-CN" sz="2900" kern="100" dirty="0">
              <a:latin typeface="Times New Roman"/>
              <a:ea typeface="华文细黑"/>
              <a:cs typeface="Times New Roman"/>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262559" y="1577696"/>
            <a:ext cx="11450211" cy="5344494"/>
          </a:xfrm>
          <a:prstGeom prst="rect">
            <a:avLst/>
          </a:prstGeom>
        </p:spPr>
        <p:txBody>
          <a:bodyPr wrap="square" lIns="121876" tIns="60937" rIns="121876" bIns="60937">
            <a:spAutoFit/>
          </a:bodyPr>
          <a:lstStyle/>
          <a:p>
            <a:pPr algn="just">
              <a:lnSpc>
                <a:spcPct val="13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可以说，王勃在最初表现出来的逸兴只是斯时斯地的感触，真的是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躬逢盛饯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而已，最后对宾主的客套寒暄也是表面文章，对本文而言，这些均不足观。足观的是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失路之人</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在强烈的渴望</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望长安于日下</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，在热切的盼望</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奉宣室</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；足观的是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时运不齐，命途多舛</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之人，在痛苦时慷慨地自己给自己加油鼓劲呐喊助威，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老当益壮</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穷且益坚</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；足观的是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有怀投笔</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者</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无路请缨</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，只好</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奉晨昏于万里</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，无奈到绝望。只有体会笑脸背后不堪回首的坎坷经历，年轻背后的沧桑，辉煌背后的伤痕。这样的情感才是最真的，这样的千古同悲才是文章真正的魅力所在。</a:t>
            </a:r>
            <a:endParaRPr lang="zh-CN" altLang="zh-CN" sz="1100" kern="100" dirty="0">
              <a:solidFill>
                <a:srgbClr val="C00000"/>
              </a:solidFill>
              <a:latin typeface="宋体"/>
              <a:cs typeface="Courier New"/>
            </a:endParaRP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39332840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Picture 2" descr="C:\Users\Administrator\Desktop\用！！！\风景图片\生物用图\动物\timg (82).jpg"/>
          <p:cNvPicPr>
            <a:picLocks noChangeArrowheads="1"/>
          </p:cNvPicPr>
          <p:nvPr/>
        </p:nvPicPr>
        <p:blipFill rotWithShape="1">
          <a:blip r:embed="rId2" cstate="print">
            <a:extLst>
              <a:ext uri="{28A0092B-C50C-407E-A947-70E740481C1C}">
                <a14:useLocalDpi xmlns:a14="http://schemas.microsoft.com/office/drawing/2010/main" xmlns="" val="0"/>
              </a:ext>
            </a:extLst>
          </a:blip>
          <a:srcRect l="23235" r="41099"/>
          <a:stretch/>
        </p:blipFill>
        <p:spPr bwMode="auto">
          <a:xfrm>
            <a:off x="8295213" y="0"/>
            <a:ext cx="3895200"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334566" y="333451"/>
            <a:ext cx="11564713"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对下列各组句子中加颜色虚词的意义和用法，分析正确的一项是</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0" name="左大括号 29"/>
          <p:cNvSpPr/>
          <p:nvPr/>
        </p:nvSpPr>
        <p:spPr>
          <a:xfrm>
            <a:off x="1123161" y="1241481"/>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2" name="矩形 31"/>
          <p:cNvSpPr/>
          <p:nvPr/>
        </p:nvSpPr>
        <p:spPr>
          <a:xfrm>
            <a:off x="6106172" y="1053531"/>
            <a:ext cx="5763082" cy="1431143"/>
          </a:xfrm>
          <a:prstGeom prst="rect">
            <a:avLst/>
          </a:prstGeom>
        </p:spPr>
        <p:txBody>
          <a:bodyPr wrap="none" lIns="91423" tIns="45711" rIns="91423" bIns="45711">
            <a:spAutoFit/>
          </a:bodyPr>
          <a:lstStyle/>
          <a:p>
            <a:pPr>
              <a:lnSpc>
                <a:spcPct val="150000"/>
              </a:lnSpc>
            </a:pP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兰亭已</a:t>
            </a:r>
            <a:r>
              <a:rPr lang="zh-CN" altLang="zh-CN" sz="2900" kern="100" dirty="0">
                <a:solidFill>
                  <a:srgbClr val="0000FF"/>
                </a:solidFill>
                <a:latin typeface="Times New Roman"/>
                <a:ea typeface="华文细黑"/>
                <a:cs typeface="Times New Roman"/>
              </a:rPr>
              <a:t>矣</a:t>
            </a:r>
            <a:r>
              <a:rPr lang="zh-CN" altLang="zh-CN" sz="2900" kern="100" dirty="0">
                <a:latin typeface="Times New Roman"/>
                <a:ea typeface="华文细黑"/>
                <a:cs typeface="Times New Roman"/>
              </a:rPr>
              <a:t>，梓泽丘墟</a:t>
            </a:r>
            <a:endParaRPr lang="en-US" altLang="zh-CN" sz="2900" kern="100" dirty="0">
              <a:latin typeface="Times New Roman"/>
              <a:ea typeface="华文细黑"/>
            </a:endParaRPr>
          </a:p>
          <a:p>
            <a:pPr>
              <a:lnSpc>
                <a:spcPct val="150000"/>
              </a:lnSpc>
            </a:pP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太后曰：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敬诺，年几何</a:t>
            </a:r>
            <a:r>
              <a:rPr lang="zh-CN" altLang="zh-CN" sz="2900" kern="100" dirty="0">
                <a:solidFill>
                  <a:srgbClr val="0000FF"/>
                </a:solidFill>
                <a:latin typeface="Times New Roman"/>
                <a:ea typeface="华文细黑"/>
                <a:cs typeface="Times New Roman"/>
              </a:rPr>
              <a:t>矣</a:t>
            </a:r>
            <a:r>
              <a:rPr lang="zh-CN" altLang="zh-CN" sz="2900" kern="100" dirty="0">
                <a:latin typeface="Times New Roman"/>
                <a:ea typeface="华文细黑"/>
                <a:cs typeface="Times New Roman"/>
              </a:rPr>
              <a:t>？</a:t>
            </a:r>
            <a:r>
              <a:rPr lang="en-US" altLang="zh-CN" sz="2900" kern="100" dirty="0">
                <a:latin typeface="宋体"/>
                <a:ea typeface="华文细黑"/>
                <a:cs typeface="Times New Roman"/>
              </a:rPr>
              <a:t>”</a:t>
            </a:r>
            <a:endParaRPr lang="zh-CN" altLang="en-US" sz="2900" dirty="0"/>
          </a:p>
        </p:txBody>
      </p:sp>
      <p:sp>
        <p:nvSpPr>
          <p:cNvPr id="33" name="左大括号 32"/>
          <p:cNvSpPr/>
          <p:nvPr/>
        </p:nvSpPr>
        <p:spPr>
          <a:xfrm>
            <a:off x="6023199" y="127606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0" name="矩形 39"/>
          <p:cNvSpPr/>
          <p:nvPr/>
        </p:nvSpPr>
        <p:spPr>
          <a:xfrm>
            <a:off x="1198663" y="1033993"/>
            <a:ext cx="4647392" cy="1431143"/>
          </a:xfrm>
          <a:prstGeom prst="rect">
            <a:avLst/>
          </a:prstGeom>
        </p:spPr>
        <p:txBody>
          <a:bodyPr wrap="none" lIns="91423" tIns="45711" rIns="91423" bIns="45711">
            <a:spAutoFit/>
          </a:bodyPr>
          <a:lstStyle/>
          <a:p>
            <a:pPr>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穷</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益坚，不坠青云之志</a:t>
            </a:r>
            <a:endParaRPr lang="en-US" altLang="zh-CN" sz="2900" kern="100" dirty="0">
              <a:latin typeface="Times New Roman"/>
              <a:ea typeface="华文细黑"/>
            </a:endParaRPr>
          </a:p>
          <a:p>
            <a:pPr>
              <a:lnSpc>
                <a:spcPct val="150000"/>
              </a:lnSpc>
            </a:pP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存者</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偷生，死者长已矣</a:t>
            </a:r>
            <a:endParaRPr lang="zh-CN" altLang="en-US" sz="2900" dirty="0"/>
          </a:p>
        </p:txBody>
      </p:sp>
      <p:sp>
        <p:nvSpPr>
          <p:cNvPr id="41" name="矩形 40"/>
          <p:cNvSpPr/>
          <p:nvPr/>
        </p:nvSpPr>
        <p:spPr>
          <a:xfrm>
            <a:off x="334566" y="2637706"/>
            <a:ext cx="11564713" cy="146189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不同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也相同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也不相同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与</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相同</a:t>
            </a:r>
            <a:endParaRPr lang="zh-CN" altLang="zh-CN" sz="1100" kern="100" dirty="0">
              <a:latin typeface="宋体"/>
              <a:cs typeface="Courier New"/>
            </a:endParaRPr>
          </a:p>
        </p:txBody>
      </p:sp>
      <p:sp>
        <p:nvSpPr>
          <p:cNvPr id="53" name="TextBox 52"/>
          <p:cNvSpPr txBox="1"/>
          <p:nvPr/>
        </p:nvSpPr>
        <p:spPr>
          <a:xfrm>
            <a:off x="5644675" y="329303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2" name="矩形 41"/>
          <p:cNvSpPr/>
          <p:nvPr/>
        </p:nvSpPr>
        <p:spPr>
          <a:xfrm>
            <a:off x="334566" y="3896834"/>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a:t>
            </a:r>
            <a:r>
              <a:rPr lang="zh-CN" altLang="zh-CN" sz="2900" kern="100" dirty="0">
                <a:solidFill>
                  <a:srgbClr val="002060"/>
                </a:solidFill>
                <a:latin typeface="Times New Roman"/>
                <a:ea typeface="华文细黑"/>
                <a:cs typeface="Times New Roman"/>
              </a:rPr>
              <a:t>且：反而。</a:t>
            </a: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且：暂且。</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矣：语气词，译为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矣：语气词，译为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2">
                                            <p:txEl>
                                              <p:pRg st="0" end="0"/>
                                            </p:txEl>
                                          </p:spTgt>
                                        </p:tgtEl>
                                        <p:attrNameLst>
                                          <p:attrName>style.visibility</p:attrName>
                                        </p:attrNameLst>
                                      </p:cBhvr>
                                      <p:to>
                                        <p:strVal val="visible"/>
                                      </p:to>
                                    </p:set>
                                    <p:animEffect transition="in" filter="blinds(horizontal)">
                                      <p:cBhvr>
                                        <p:cTn id="18" dur="500"/>
                                        <p:tgtEl>
                                          <p:spTgt spid="4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2">
                                            <p:txEl>
                                              <p:pRg st="1" end="1"/>
                                            </p:txEl>
                                          </p:spTgt>
                                        </p:tgtEl>
                                        <p:attrNameLst>
                                          <p:attrName>style.visibility</p:attrName>
                                        </p:attrNameLst>
                                      </p:cBhvr>
                                      <p:to>
                                        <p:strVal val="visible"/>
                                      </p:to>
                                    </p:set>
                                    <p:animEffect transition="in" filter="blinds(horizontal)">
                                      <p:cBhvr>
                                        <p:cTn id="23" dur="500"/>
                                        <p:tgtEl>
                                          <p:spTgt spid="4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2">
                                            <p:txEl>
                                              <p:pRg st="2" end="2"/>
                                            </p:txEl>
                                          </p:spTgt>
                                        </p:tgtEl>
                                        <p:attrNameLst>
                                          <p:attrName>style.visibility</p:attrName>
                                        </p:attrNameLst>
                                      </p:cBhvr>
                                      <p:to>
                                        <p:strVal val="visible"/>
                                      </p:to>
                                    </p:set>
                                    <p:animEffect transition="in" filter="blinds(horizontal)">
                                      <p:cBhvr>
                                        <p:cTn id="28" dur="500"/>
                                        <p:tgtEl>
                                          <p:spTgt spid="4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42">
                                            <p:txEl>
                                              <p:pRg st="0" end="0"/>
                                            </p:txEl>
                                          </p:spTgt>
                                        </p:tgtEl>
                                      </p:cBhvr>
                                    </p:animEffect>
                                    <p:set>
                                      <p:cBhvr>
                                        <p:cTn id="33" dur="1" fill="hold">
                                          <p:stCondLst>
                                            <p:cond delay="499"/>
                                          </p:stCondLst>
                                        </p:cTn>
                                        <p:tgtEl>
                                          <p:spTgt spid="42">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42">
                                            <p:txEl>
                                              <p:pRg st="1" end="1"/>
                                            </p:txEl>
                                          </p:spTgt>
                                        </p:tgtEl>
                                      </p:cBhvr>
                                    </p:animEffect>
                                    <p:set>
                                      <p:cBhvr>
                                        <p:cTn id="36" dur="1" fill="hold">
                                          <p:stCondLst>
                                            <p:cond delay="499"/>
                                          </p:stCondLst>
                                        </p:cTn>
                                        <p:tgtEl>
                                          <p:spTgt spid="42">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42">
                                            <p:txEl>
                                              <p:pRg st="2" end="2"/>
                                            </p:txEl>
                                          </p:spTgt>
                                        </p:tgtEl>
                                      </p:cBhvr>
                                    </p:animEffect>
                                    <p:set>
                                      <p:cBhvr>
                                        <p:cTn id="39" dur="1" fill="hold">
                                          <p:stCondLst>
                                            <p:cond delay="499"/>
                                          </p:stCondLst>
                                        </p:cTn>
                                        <p:tgtEl>
                                          <p:spTgt spid="42">
                                            <p:txEl>
                                              <p:pRg st="2" end="2"/>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3" grpId="0"/>
      <p:bldP spid="53" grpId="1"/>
      <p:bldP spid="42"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3142" y="732936"/>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下列各组句子中，加颜色实词的含义相同的一组是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豫章</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郡，洪都新府</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六国</a:t>
            </a:r>
            <a:r>
              <a:rPr lang="zh-CN" altLang="en-US" sz="2900" kern="100" dirty="0">
                <a:latin typeface="Times New Roman"/>
                <a:ea typeface="华文细黑"/>
                <a:cs typeface="Times New Roman"/>
              </a:rPr>
              <a:t>破</a:t>
            </a:r>
            <a:r>
              <a:rPr lang="zh-CN" altLang="zh-CN" sz="2900" kern="100" dirty="0">
                <a:latin typeface="Times New Roman"/>
                <a:ea typeface="华文细黑"/>
                <a:cs typeface="Times New Roman"/>
              </a:rPr>
              <a:t>亡之</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事</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都督阎公之雅</a:t>
            </a:r>
            <a:r>
              <a:rPr lang="zh-CN" altLang="zh-CN" sz="2900" kern="100" dirty="0">
                <a:solidFill>
                  <a:srgbClr val="0000FF"/>
                </a:solidFill>
                <a:latin typeface="Times New Roman"/>
                <a:ea typeface="华文细黑"/>
                <a:cs typeface="Times New Roman"/>
              </a:rPr>
              <a:t>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登高作赋，是所</a:t>
            </a:r>
            <a:r>
              <a:rPr lang="zh-CN" altLang="zh-CN" sz="2900" kern="100" dirty="0">
                <a:solidFill>
                  <a:srgbClr val="0000FF"/>
                </a:solidFill>
                <a:latin typeface="Times New Roman"/>
                <a:ea typeface="华文细黑"/>
                <a:cs typeface="Times New Roman"/>
              </a:rPr>
              <a:t>望</a:t>
            </a:r>
            <a:r>
              <a:rPr lang="zh-CN" altLang="zh-CN" sz="2900" kern="100" dirty="0">
                <a:latin typeface="Times New Roman"/>
                <a:ea typeface="华文细黑"/>
                <a:cs typeface="Times New Roman"/>
              </a:rPr>
              <a:t>于群公</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十旬休假，</a:t>
            </a:r>
            <a:r>
              <a:rPr lang="zh-CN" altLang="zh-CN" sz="2900" kern="100" dirty="0">
                <a:solidFill>
                  <a:srgbClr val="0000FF"/>
                </a:solidFill>
                <a:latin typeface="Times New Roman"/>
                <a:ea typeface="华文细黑"/>
                <a:cs typeface="Times New Roman"/>
              </a:rPr>
              <a:t>胜</a:t>
            </a:r>
            <a:r>
              <a:rPr lang="zh-CN" altLang="zh-CN" sz="2900" kern="100" dirty="0">
                <a:latin typeface="Times New Roman"/>
                <a:ea typeface="华文细黑"/>
                <a:cs typeface="Times New Roman"/>
              </a:rPr>
              <a:t>友如云</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童子何知，躬逢</a:t>
            </a:r>
            <a:r>
              <a:rPr lang="zh-CN" altLang="zh-CN" sz="2900" kern="100" dirty="0">
                <a:solidFill>
                  <a:srgbClr val="0000FF"/>
                </a:solidFill>
                <a:latin typeface="Times New Roman"/>
                <a:ea typeface="华文细黑"/>
                <a:cs typeface="Times New Roman"/>
              </a:rPr>
              <a:t>胜</a:t>
            </a:r>
            <a:r>
              <a:rPr lang="zh-CN" altLang="zh-CN" sz="2900" kern="100" dirty="0">
                <a:latin typeface="Times New Roman"/>
                <a:ea typeface="华文细黑"/>
                <a:cs typeface="Times New Roman"/>
              </a:rPr>
              <a:t>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敢竭鄙怀，恭</a:t>
            </a:r>
            <a:r>
              <a:rPr lang="zh-CN" altLang="zh-CN" sz="2900" kern="100" dirty="0">
                <a:solidFill>
                  <a:srgbClr val="0000FF"/>
                </a:solidFill>
                <a:latin typeface="Times New Roman"/>
                <a:ea typeface="华文细黑"/>
                <a:cs typeface="Times New Roman"/>
              </a:rPr>
              <a:t>疏</a:t>
            </a:r>
            <a:r>
              <a:rPr lang="zh-CN" altLang="zh-CN" sz="2900" kern="100" dirty="0">
                <a:latin typeface="Times New Roman"/>
                <a:ea typeface="华文细黑"/>
                <a:cs typeface="Times New Roman"/>
              </a:rPr>
              <a:t>短引</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《谏太宗十思</a:t>
            </a:r>
            <a:r>
              <a:rPr lang="zh-CN" altLang="zh-CN" sz="2900" kern="100" dirty="0">
                <a:solidFill>
                  <a:srgbClr val="0000FF"/>
                </a:solidFill>
                <a:latin typeface="Times New Roman"/>
                <a:ea typeface="华文细黑"/>
                <a:cs typeface="Times New Roman"/>
              </a:rPr>
              <a:t>疏</a:t>
            </a:r>
            <a:r>
              <a:rPr lang="zh-CN" altLang="zh-CN" sz="2900" kern="100" dirty="0">
                <a:latin typeface="Times New Roman"/>
                <a:ea typeface="华文细黑"/>
                <a:cs typeface="Times New Roman"/>
              </a:rPr>
              <a:t>》</a:t>
            </a:r>
            <a:endParaRPr lang="zh-CN" altLang="zh-CN" sz="1100" kern="100" dirty="0">
              <a:latin typeface="宋体"/>
              <a:cs typeface="Courier New"/>
            </a:endParaRPr>
          </a:p>
        </p:txBody>
      </p:sp>
      <p:sp>
        <p:nvSpPr>
          <p:cNvPr id="5" name="矩形 4"/>
          <p:cNvSpPr/>
          <p:nvPr/>
        </p:nvSpPr>
        <p:spPr>
          <a:xfrm>
            <a:off x="363142" y="4005858"/>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故：旧，过去的。</a:t>
            </a:r>
            <a:endParaRPr lang="zh-CN" altLang="zh-CN" sz="1100" kern="100" dirty="0">
              <a:latin typeface="宋体"/>
              <a:cs typeface="Courier New"/>
            </a:endParaRPr>
          </a:p>
        </p:txBody>
      </p:sp>
      <p:sp>
        <p:nvSpPr>
          <p:cNvPr id="6" name="TextBox 5"/>
          <p:cNvSpPr txBox="1"/>
          <p:nvPr/>
        </p:nvSpPr>
        <p:spPr>
          <a:xfrm>
            <a:off x="190550" y="1413571"/>
            <a:ext cx="252029"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405458"/>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从词类活用看，下列各句中加颜色的词与例句中的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雾</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用法相同的一项是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例句：雄州</a:t>
            </a:r>
            <a:r>
              <a:rPr lang="zh-CN" altLang="zh-CN" sz="2900" kern="100" dirty="0">
                <a:solidFill>
                  <a:srgbClr val="0000FF"/>
                </a:solidFill>
                <a:latin typeface="Times New Roman"/>
                <a:ea typeface="华文细黑"/>
                <a:cs typeface="Times New Roman"/>
              </a:rPr>
              <a:t>雾</a:t>
            </a:r>
            <a:r>
              <a:rPr lang="zh-CN" altLang="zh-CN" sz="2900" kern="100" dirty="0">
                <a:latin typeface="Times New Roman"/>
                <a:ea typeface="华文细黑"/>
                <a:cs typeface="Times New Roman"/>
              </a:rPr>
              <a:t>列，俊采星驰</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纤歌凝而白云</a:t>
            </a:r>
            <a:r>
              <a:rPr lang="zh-CN" altLang="zh-CN" sz="2900" kern="100" dirty="0">
                <a:solidFill>
                  <a:srgbClr val="0000FF"/>
                </a:solidFill>
                <a:latin typeface="Times New Roman"/>
                <a:ea typeface="华文细黑"/>
                <a:cs typeface="Times New Roman"/>
              </a:rPr>
              <a:t>遏</a:t>
            </a:r>
            <a:r>
              <a:rPr lang="zh-CN" altLang="zh-CN" sz="2900" kern="100" dirty="0">
                <a:latin typeface="Times New Roman"/>
                <a:ea typeface="华文细黑"/>
                <a:cs typeface="Times New Roman"/>
              </a:rPr>
              <a:t>　　　</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	B.</a:t>
            </a:r>
            <a:r>
              <a:rPr lang="zh-CN" altLang="zh-CN" sz="2900" kern="100" dirty="0">
                <a:solidFill>
                  <a:srgbClr val="0000FF"/>
                </a:solidFill>
                <a:latin typeface="Times New Roman"/>
                <a:ea typeface="华文细黑"/>
                <a:cs typeface="Times New Roman"/>
              </a:rPr>
              <a:t>襟</a:t>
            </a:r>
            <a:r>
              <a:rPr lang="zh-CN" altLang="zh-CN" sz="2900" kern="100" dirty="0">
                <a:latin typeface="Times New Roman"/>
                <a:ea typeface="华文细黑"/>
                <a:cs typeface="Times New Roman"/>
              </a:rPr>
              <a:t>三江而带五湖</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四</a:t>
            </a:r>
            <a:r>
              <a:rPr lang="zh-CN" altLang="zh-CN" sz="2900" kern="100" dirty="0">
                <a:solidFill>
                  <a:srgbClr val="0000FF"/>
                </a:solidFill>
                <a:latin typeface="Times New Roman"/>
                <a:ea typeface="华文细黑"/>
                <a:cs typeface="Times New Roman"/>
              </a:rPr>
              <a:t>美</a:t>
            </a:r>
            <a:r>
              <a:rPr lang="zh-CN" altLang="zh-CN" sz="2900" kern="100" dirty="0">
                <a:latin typeface="Times New Roman"/>
                <a:ea typeface="华文细黑"/>
                <a:cs typeface="Times New Roman"/>
              </a:rPr>
              <a:t>具，二难并</a:t>
            </a:r>
            <a:r>
              <a:rPr lang="en-US" altLang="zh-CN" sz="2900" kern="100" dirty="0">
                <a:latin typeface="Times New Roman"/>
                <a:ea typeface="华文细黑"/>
                <a:cs typeface="Courier New"/>
              </a:rPr>
              <a:t>  			D.</a:t>
            </a:r>
            <a:r>
              <a:rPr lang="zh-CN" altLang="zh-CN" sz="2900" kern="100" dirty="0">
                <a:latin typeface="Times New Roman"/>
                <a:ea typeface="华文细黑"/>
                <a:cs typeface="Times New Roman"/>
              </a:rPr>
              <a:t>有好事者</a:t>
            </a:r>
            <a:r>
              <a:rPr lang="zh-CN" altLang="zh-CN" sz="2900" kern="100" dirty="0">
                <a:solidFill>
                  <a:srgbClr val="0000FF"/>
                </a:solidFill>
                <a:latin typeface="Times New Roman"/>
                <a:ea typeface="华文细黑"/>
                <a:cs typeface="Times New Roman"/>
              </a:rPr>
              <a:t>船</a:t>
            </a:r>
            <a:r>
              <a:rPr lang="zh-CN" altLang="zh-CN" sz="2900" kern="100" dirty="0">
                <a:latin typeface="Times New Roman"/>
                <a:ea typeface="华文细黑"/>
                <a:cs typeface="Times New Roman"/>
              </a:rPr>
              <a:t>载以入</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507158" y="3751076"/>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与例句中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用法均为名词作状语。</a:t>
            </a:r>
            <a:endParaRPr lang="zh-CN" altLang="zh-CN" sz="1100" kern="100" dirty="0">
              <a:latin typeface="宋体"/>
              <a:cs typeface="Courier New"/>
            </a:endParaRPr>
          </a:p>
        </p:txBody>
      </p:sp>
      <p:sp>
        <p:nvSpPr>
          <p:cNvPr id="6" name="TextBox 5"/>
          <p:cNvSpPr txBox="1"/>
          <p:nvPr/>
        </p:nvSpPr>
        <p:spPr>
          <a:xfrm>
            <a:off x="5879182" y="292573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4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1"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xEl>
                                              <p:pRg st="0" end="0"/>
                                            </p:txEl>
                                          </p:spTgt>
                                        </p:tgtEl>
                                      </p:cBhvr>
                                    </p:animEffect>
                                    <p:set>
                                      <p:cBhvr>
                                        <p:cTn id="23"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247495" y="333451"/>
            <a:ext cx="11680359" cy="6103163"/>
          </a:xfrm>
          <a:prstGeom prst="rect">
            <a:avLst/>
          </a:prstGeom>
        </p:spPr>
        <p:txBody>
          <a:bodyPr wrap="square" lIns="121876" tIns="60937" rIns="121876" bIns="60937">
            <a:spAutoFit/>
          </a:bodyPr>
          <a:lstStyle/>
          <a:p>
            <a:pPr algn="ctr">
              <a:lnSpc>
                <a:spcPct val="140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8</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时维九月，序属三秋；潦水尽而寒潭清，烟光凝而暮山紫。俨骖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路，访风景于崇阿。临帝子之长洲，得天人之旧馆。层台耸翠，</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出重霄；飞阁翔丹，下</a:t>
            </a:r>
            <a:r>
              <a:rPr lang="zh-CN" altLang="zh-CN" sz="2900" kern="100" dirty="0">
                <a:solidFill>
                  <a:srgbClr val="0000FF"/>
                </a:solidFill>
                <a:latin typeface="Times New Roman"/>
                <a:ea typeface="华文细黑"/>
                <a:cs typeface="Times New Roman"/>
              </a:rPr>
              <a:t>临</a:t>
            </a:r>
            <a:r>
              <a:rPr lang="zh-CN" altLang="zh-CN" sz="2900" kern="100" dirty="0">
                <a:latin typeface="Times New Roman"/>
                <a:ea typeface="华文细黑"/>
                <a:cs typeface="Times New Roman"/>
              </a:rPr>
              <a:t>无地。鹤汀凫渚，穷岛屿之萦回；桂殿兰宫，即冈峦之体势。</a:t>
            </a:r>
            <a:r>
              <a:rPr lang="zh-CN" altLang="zh-CN" sz="2900" u="heavy" kern="100" dirty="0">
                <a:latin typeface="Times New Roman"/>
                <a:ea typeface="华文细黑"/>
                <a:cs typeface="Times New Roman"/>
              </a:rPr>
              <a:t>披绣闼，俯雕甍。</a:t>
            </a:r>
            <a:r>
              <a:rPr lang="zh-CN" altLang="zh-CN" sz="2900" kern="100" dirty="0">
                <a:latin typeface="Times New Roman"/>
                <a:ea typeface="华文细黑"/>
                <a:cs typeface="Times New Roman"/>
              </a:rPr>
              <a:t>山原旷其盈视，川泽纡其骇瞩。闾阎扑地，钟鸣鼎食之家；舸舰迷津，青雀黄龙之轴。云销雨霁，彩彻区明。落霞与孤鹜齐飞，秋水共长天一色。渔舟唱晚，响穷彭蠡之滨；雁阵惊寒，声断衡阳之浦。</a:t>
            </a:r>
            <a:endParaRPr lang="zh-CN" altLang="zh-CN" sz="1100" kern="100" dirty="0">
              <a:latin typeface="宋体"/>
              <a:cs typeface="Courier New"/>
            </a:endParaRPr>
          </a:p>
        </p:txBody>
      </p:sp>
      <p:sp>
        <p:nvSpPr>
          <p:cNvPr id="25" name="矩形 24"/>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阅读达标</a:t>
            </a:r>
          </a:p>
        </p:txBody>
      </p:sp>
      <p:pic>
        <p:nvPicPr>
          <p:cNvPr id="26" name="Picture 2" descr="\\司瑞晴\e\2018 源文件！！\粤教  选修  唐宋散文选读\马非S.TIF"/>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1063759" y="1845619"/>
            <a:ext cx="345024" cy="323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685443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305319" y="117426"/>
            <a:ext cx="11564713" cy="6124707"/>
          </a:xfrm>
          <a:prstGeom prst="rect">
            <a:avLst/>
          </a:prstGeom>
        </p:spPr>
        <p:txBody>
          <a:bodyPr wrap="square" lIns="121876" tIns="60937" rIns="121876" bIns="60937">
            <a:spAutoFit/>
          </a:bodyPr>
          <a:lstStyle/>
          <a:p>
            <a:pPr indent="711154" algn="just">
              <a:lnSpc>
                <a:spcPct val="150000"/>
              </a:lnSpc>
            </a:pPr>
            <a:r>
              <a:rPr lang="zh-CN" altLang="zh-CN" sz="2600" kern="100" dirty="0">
                <a:latin typeface="Times New Roman"/>
                <a:ea typeface="华文细黑"/>
                <a:cs typeface="Times New Roman"/>
              </a:rPr>
              <a:t>遥襟甫畅，逸兴遄飞。爽籁发而清风生，纤歌凝而白云遏。睢园绿竹，气凌彭泽之樽；邺水朱华，光照临川之笔。四美具，二难并。穷睇眄于中天，极娱游于暇日。天高地迥，觉宇宙之无穷；兴尽悲来，识盈虚之有数。望长安于日下，目吴会于云间。地势极而南溟深，天柱高而北辰远。关山难越，谁悲失路之人；萍水相逢，尽是他乡之客。怀帝阍而不见，奉宣室以何年？</a:t>
            </a:r>
            <a:endParaRPr lang="zh-CN" altLang="zh-CN" sz="2600" kern="100" dirty="0">
              <a:latin typeface="宋体"/>
              <a:cs typeface="Courier New"/>
            </a:endParaRPr>
          </a:p>
          <a:p>
            <a:pPr indent="711154" algn="just">
              <a:lnSpc>
                <a:spcPct val="150000"/>
              </a:lnSpc>
            </a:pPr>
            <a:r>
              <a:rPr lang="zh-CN" altLang="zh-CN" sz="2600" kern="100" dirty="0">
                <a:latin typeface="Times New Roman"/>
                <a:ea typeface="华文细黑"/>
                <a:cs typeface="Times New Roman"/>
              </a:rPr>
              <a:t>嗟乎！时运不齐，命途多舛；冯唐易老，李广难封。屈贾谊于长沙，非无圣主；窜梁鸿于海曲，岂乏明时？所赖君子</a:t>
            </a:r>
            <a:r>
              <a:rPr lang="zh-CN" altLang="zh-CN" sz="2600" kern="100" dirty="0">
                <a:solidFill>
                  <a:srgbClr val="0000FF"/>
                </a:solidFill>
                <a:latin typeface="Times New Roman"/>
                <a:ea typeface="华文细黑"/>
                <a:cs typeface="Times New Roman"/>
              </a:rPr>
              <a:t>见机</a:t>
            </a:r>
            <a:r>
              <a:rPr lang="zh-CN" altLang="zh-CN" sz="2600" kern="100" dirty="0">
                <a:latin typeface="Times New Roman"/>
                <a:ea typeface="华文细黑"/>
                <a:cs typeface="Times New Roman"/>
              </a:rPr>
              <a:t>，达人知命。老当益壮，宁移白首之心；穷且益坚，不坠</a:t>
            </a:r>
            <a:r>
              <a:rPr lang="zh-CN" altLang="zh-CN" sz="2600" kern="100" dirty="0">
                <a:solidFill>
                  <a:srgbClr val="0000FF"/>
                </a:solidFill>
                <a:latin typeface="Times New Roman"/>
                <a:ea typeface="华文细黑"/>
                <a:cs typeface="Times New Roman"/>
              </a:rPr>
              <a:t>青云</a:t>
            </a:r>
            <a:r>
              <a:rPr lang="zh-CN" altLang="zh-CN" sz="2600" kern="100" dirty="0">
                <a:latin typeface="Times New Roman"/>
                <a:ea typeface="华文细黑"/>
                <a:cs typeface="Times New Roman"/>
              </a:rPr>
              <a:t>之志。酌贪泉而觉爽，处涸辙而犹欢。北海虽</a:t>
            </a:r>
            <a:r>
              <a:rPr lang="zh-CN" altLang="zh-CN" sz="2600" kern="100" dirty="0">
                <a:solidFill>
                  <a:srgbClr val="0000FF"/>
                </a:solidFill>
                <a:latin typeface="Times New Roman"/>
                <a:ea typeface="华文细黑"/>
                <a:cs typeface="Times New Roman"/>
              </a:rPr>
              <a:t>赊</a:t>
            </a:r>
            <a:r>
              <a:rPr lang="zh-CN" altLang="zh-CN" sz="2600" kern="100" dirty="0">
                <a:latin typeface="Times New Roman"/>
                <a:ea typeface="华文细黑"/>
                <a:cs typeface="Times New Roman"/>
              </a:rPr>
              <a:t>，扶摇可接；东隅已逝，桑榆非晚。孟尝高洁，空余报国之情；阮籍猖狂，岂效穷途之哭？</a:t>
            </a:r>
            <a:endParaRPr lang="zh-CN" altLang="zh-CN" sz="2600" kern="100" dirty="0">
              <a:latin typeface="宋体"/>
              <a:cs typeface="Courier New"/>
            </a:endParaRPr>
          </a:p>
        </p:txBody>
      </p:sp>
    </p:spTree>
    <p:extLst>
      <p:ext uri="{BB962C8B-B14F-4D97-AF65-F5344CB8AC3E}">
        <p14:creationId xmlns:p14="http://schemas.microsoft.com/office/powerpoint/2010/main" xmlns="" val="559056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334566" y="292819"/>
            <a:ext cx="1111346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对下列句中加颜色字的说法，正确的一项是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俨骖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路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层台耸翠，</a:t>
            </a:r>
            <a:r>
              <a:rPr lang="zh-CN" altLang="zh-CN" sz="2900" kern="100" dirty="0">
                <a:solidFill>
                  <a:srgbClr val="0000FF"/>
                </a:solidFill>
                <a:latin typeface="Times New Roman"/>
                <a:ea typeface="华文细黑"/>
                <a:cs typeface="Times New Roman"/>
              </a:rPr>
              <a:t>上</a:t>
            </a:r>
            <a:r>
              <a:rPr lang="zh-CN" altLang="zh-CN" sz="2900" kern="100" dirty="0">
                <a:latin typeface="Times New Roman"/>
                <a:ea typeface="华文细黑"/>
                <a:cs typeface="Times New Roman"/>
              </a:rPr>
              <a:t>出重霄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飞阁翔丹，下</a:t>
            </a:r>
            <a:r>
              <a:rPr lang="zh-CN" altLang="zh-CN" sz="2900" kern="100" dirty="0">
                <a:solidFill>
                  <a:srgbClr val="0000FF"/>
                </a:solidFill>
                <a:latin typeface="Times New Roman"/>
                <a:ea typeface="华文细黑"/>
                <a:cs typeface="Times New Roman"/>
              </a:rPr>
              <a:t>临</a:t>
            </a:r>
            <a:r>
              <a:rPr lang="zh-CN" altLang="zh-CN" sz="2900" kern="100" dirty="0">
                <a:latin typeface="Times New Roman"/>
                <a:ea typeface="华文细黑"/>
                <a:cs typeface="Times New Roman"/>
              </a:rPr>
              <a:t>无地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故</a:t>
            </a:r>
            <a:r>
              <a:rPr lang="zh-CN" altLang="zh-CN" sz="2900" kern="100" dirty="0">
                <a:solidFill>
                  <a:srgbClr val="0000FF"/>
                </a:solidFill>
                <a:latin typeface="Times New Roman"/>
                <a:ea typeface="华文细黑"/>
                <a:cs typeface="Times New Roman"/>
              </a:rPr>
              <a:t>临</a:t>
            </a:r>
            <a:r>
              <a:rPr lang="zh-CN" altLang="zh-CN" sz="2900" kern="100" dirty="0">
                <a:latin typeface="Times New Roman"/>
                <a:ea typeface="华文细黑"/>
                <a:cs typeface="Times New Roman"/>
              </a:rPr>
              <a:t>崩寄臣以大事</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词义相同，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词义不同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词义不同，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词义相同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词义相同，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词义也相同</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词义不同，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词义也不同</a:t>
            </a:r>
            <a:endParaRPr lang="en-US" altLang="zh-CN" sz="2900" kern="100" dirty="0">
              <a:latin typeface="Times New Roman"/>
              <a:ea typeface="华文细黑"/>
              <a:cs typeface="Times New Roman"/>
            </a:endParaRPr>
          </a:p>
        </p:txBody>
      </p:sp>
      <p:sp>
        <p:nvSpPr>
          <p:cNvPr id="20" name="矩形 19"/>
          <p:cNvSpPr/>
          <p:nvPr/>
        </p:nvSpPr>
        <p:spPr>
          <a:xfrm>
            <a:off x="420371" y="3501802"/>
            <a:ext cx="11003428"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a:t>
            </a:r>
            <a:r>
              <a:rPr lang="zh-CN" altLang="zh-CN" sz="2900" kern="100" dirty="0">
                <a:solidFill>
                  <a:srgbClr val="002060"/>
                </a:solidFill>
                <a:latin typeface="Times New Roman"/>
                <a:ea typeface="华文细黑"/>
                <a:cs typeface="Times New Roman"/>
              </a:rPr>
              <a:t>上：高。</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上：向上。</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临：靠近。</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临：将要。</a:t>
            </a:r>
            <a:endParaRPr lang="zh-CN" altLang="zh-CN" sz="1100" kern="100" dirty="0">
              <a:latin typeface="宋体"/>
              <a:cs typeface="Courier New"/>
            </a:endParaRP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7" name="TextBox 26"/>
          <p:cNvSpPr txBox="1"/>
          <p:nvPr/>
        </p:nvSpPr>
        <p:spPr>
          <a:xfrm>
            <a:off x="5699163" y="293299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28" name="Picture 2" descr="\\司瑞晴\e\2018 源文件！！\粤教  选修  唐宋散文选读\马非S.TIF"/>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645726" y="1197547"/>
            <a:ext cx="345024" cy="323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937419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 restart="whenNotActive" fill="hold" evtFilter="cancelBubble" nodeType="interactiveSeq">
                <p:stCondLst>
                  <p:cond evt="onClick" delay="0">
                    <p:tgtEl>
                      <p:spTgt spid="2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blinds(horizontal)">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2" end="2"/>
                                            </p:txEl>
                                          </p:spTgt>
                                        </p:tgtEl>
                                        <p:attrNameLst>
                                          <p:attrName>style.visibility</p:attrName>
                                        </p:attrNameLst>
                                      </p:cBhvr>
                                      <p:to>
                                        <p:strVal val="visible"/>
                                      </p:to>
                                    </p:set>
                                    <p:animEffect transition="in" filter="blinds(horizontal)">
                                      <p:cBhvr>
                                        <p:cTn id="28" dur="500"/>
                                        <p:tgtEl>
                                          <p:spTgt spid="2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0">
                                            <p:txEl>
                                              <p:pRg st="3" end="3"/>
                                            </p:txEl>
                                          </p:spTgt>
                                        </p:tgtEl>
                                        <p:attrNameLst>
                                          <p:attrName>style.visibility</p:attrName>
                                        </p:attrNameLst>
                                      </p:cBhvr>
                                      <p:to>
                                        <p:strVal val="visible"/>
                                      </p:to>
                                    </p:set>
                                    <p:animEffect transition="in" filter="blinds(horizontal)">
                                      <p:cBhvr>
                                        <p:cTn id="33" dur="500"/>
                                        <p:tgtEl>
                                          <p:spTgt spid="20">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20">
                                            <p:txEl>
                                              <p:pRg st="0" end="0"/>
                                            </p:txEl>
                                          </p:spTgt>
                                        </p:tgtEl>
                                      </p:cBhvr>
                                    </p:animEffect>
                                    <p:set>
                                      <p:cBhvr>
                                        <p:cTn id="38" dur="1" fill="hold">
                                          <p:stCondLst>
                                            <p:cond delay="499"/>
                                          </p:stCondLst>
                                        </p:cTn>
                                        <p:tgtEl>
                                          <p:spTgt spid="20">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0">
                                            <p:txEl>
                                              <p:pRg st="1" end="1"/>
                                            </p:txEl>
                                          </p:spTgt>
                                        </p:tgtEl>
                                      </p:cBhvr>
                                    </p:animEffect>
                                    <p:set>
                                      <p:cBhvr>
                                        <p:cTn id="41" dur="1" fill="hold">
                                          <p:stCondLst>
                                            <p:cond delay="499"/>
                                          </p:stCondLst>
                                        </p:cTn>
                                        <p:tgtEl>
                                          <p:spTgt spid="20">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0">
                                            <p:txEl>
                                              <p:pRg st="2" end="2"/>
                                            </p:txEl>
                                          </p:spTgt>
                                        </p:tgtEl>
                                      </p:cBhvr>
                                    </p:animEffect>
                                    <p:set>
                                      <p:cBhvr>
                                        <p:cTn id="44" dur="1" fill="hold">
                                          <p:stCondLst>
                                            <p:cond delay="499"/>
                                          </p:stCondLst>
                                        </p:cTn>
                                        <p:tgtEl>
                                          <p:spTgt spid="20">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0">
                                            <p:txEl>
                                              <p:pRg st="3" end="3"/>
                                            </p:txEl>
                                          </p:spTgt>
                                        </p:tgtEl>
                                      </p:cBhvr>
                                    </p:animEffect>
                                    <p:set>
                                      <p:cBhvr>
                                        <p:cTn id="47"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uiExpand="1" build="allAtOnce"/>
      <p:bldP spid="27" grpId="0"/>
      <p:bldP spid="27"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矩形 20"/>
          <p:cNvSpPr/>
          <p:nvPr/>
        </p:nvSpPr>
        <p:spPr>
          <a:xfrm>
            <a:off x="621659" y="628740"/>
            <a:ext cx="11450211"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下列句中加颜色的词，与现代汉语相同的一项是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北海虽</a:t>
            </a:r>
            <a:r>
              <a:rPr lang="zh-CN" altLang="zh-CN" sz="2900" kern="100" dirty="0">
                <a:solidFill>
                  <a:srgbClr val="0000FF"/>
                </a:solidFill>
                <a:latin typeface="Times New Roman"/>
                <a:ea typeface="华文细黑"/>
                <a:cs typeface="Times New Roman"/>
              </a:rPr>
              <a:t>赊</a:t>
            </a:r>
            <a:r>
              <a:rPr lang="zh-CN" altLang="zh-CN" sz="2900" kern="100" dirty="0">
                <a:latin typeface="Times New Roman"/>
                <a:ea typeface="华文细黑"/>
                <a:cs typeface="Times New Roman"/>
              </a:rPr>
              <a:t>，扶摇可接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襟</a:t>
            </a:r>
            <a:r>
              <a:rPr lang="zh-CN" altLang="zh-CN" sz="2900" kern="100" dirty="0">
                <a:solidFill>
                  <a:srgbClr val="0000FF"/>
                </a:solidFill>
                <a:latin typeface="Times New Roman"/>
                <a:ea typeface="华文细黑"/>
                <a:cs typeface="Times New Roman"/>
              </a:rPr>
              <a:t>三江</a:t>
            </a:r>
            <a:r>
              <a:rPr lang="zh-CN" altLang="zh-CN" sz="2900" kern="100" dirty="0">
                <a:latin typeface="Times New Roman"/>
                <a:ea typeface="华文细黑"/>
                <a:cs typeface="Times New Roman"/>
              </a:rPr>
              <a:t>而带五湖</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所赖君子</a:t>
            </a:r>
            <a:r>
              <a:rPr lang="zh-CN" altLang="zh-CN" sz="2900" kern="100" dirty="0">
                <a:solidFill>
                  <a:srgbClr val="0000FF"/>
                </a:solidFill>
                <a:latin typeface="Times New Roman"/>
                <a:ea typeface="华文细黑"/>
                <a:cs typeface="Times New Roman"/>
              </a:rPr>
              <a:t>见机</a:t>
            </a:r>
            <a:r>
              <a:rPr lang="zh-CN" altLang="zh-CN" sz="2900" kern="100" dirty="0">
                <a:latin typeface="Times New Roman"/>
                <a:ea typeface="华文细黑"/>
                <a:cs typeface="Times New Roman"/>
              </a:rPr>
              <a:t>，达人知命</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穷且益坚，不坠</a:t>
            </a:r>
            <a:r>
              <a:rPr lang="zh-CN" altLang="zh-CN" sz="2900" kern="100" dirty="0">
                <a:solidFill>
                  <a:srgbClr val="0000FF"/>
                </a:solidFill>
                <a:latin typeface="Times New Roman"/>
                <a:ea typeface="华文细黑"/>
                <a:cs typeface="Times New Roman"/>
              </a:rPr>
              <a:t>青云</a:t>
            </a:r>
            <a:r>
              <a:rPr lang="zh-CN" altLang="zh-CN" sz="2900" kern="100" dirty="0">
                <a:latin typeface="Times New Roman"/>
                <a:ea typeface="华文细黑"/>
                <a:cs typeface="Times New Roman"/>
              </a:rPr>
              <a:t>之志</a:t>
            </a:r>
            <a:endParaRPr lang="zh-CN" altLang="zh-CN" sz="11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497265" y="324960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4243367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6" grpId="0"/>
      <p:bldP spid="26"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26256" y="333451"/>
            <a:ext cx="11448612"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下列各句与例句对偶式结构相同的一项是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例句：披绣闼，俯雕甍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东隅已逝，桑榆非晚</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望长安于日下，目吴会于云间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云销雨霁，彩彻区明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潦水尽而寒潭清，烟光凝而暮山紫</a:t>
            </a:r>
            <a:endParaRPr lang="zh-CN" altLang="zh-CN" sz="11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526256" y="4221882"/>
            <a:ext cx="11111909"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项与例句均为动宾结构。</a:t>
            </a:r>
            <a:endParaRPr lang="zh-CN" altLang="zh-CN" sz="1100" kern="100" dirty="0">
              <a:latin typeface="宋体"/>
              <a:cs typeface="Courier New"/>
            </a:endParaRP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5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TextBox 22"/>
          <p:cNvSpPr txBox="1"/>
          <p:nvPr/>
        </p:nvSpPr>
        <p:spPr>
          <a:xfrm>
            <a:off x="374784" y="228492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xEl>
                                              <p:pRg st="0" end="0"/>
                                            </p:txEl>
                                          </p:spTgt>
                                        </p:tgtEl>
                                      </p:cBhvr>
                                    </p:animEffect>
                                    <p:set>
                                      <p:cBhvr>
                                        <p:cTn id="23"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0" grpId="0" uiExpand="1" build="allAtOnce"/>
      <p:bldP spid="23" grpId="0"/>
      <p:bldP spid="23"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Picture 2" descr="C:\Users\Administrator\Desktop\用！！！\风景图片\生物用图\动物\timg (82).jpg"/>
          <p:cNvPicPr>
            <a:picLocks noChangeArrowheads="1"/>
          </p:cNvPicPr>
          <p:nvPr/>
        </p:nvPicPr>
        <p:blipFill rotWithShape="1">
          <a:blip r:embed="rId2" cstate="print">
            <a:extLst>
              <a:ext uri="{28A0092B-C50C-407E-A947-70E740481C1C}">
                <a14:useLocalDpi xmlns:a14="http://schemas.microsoft.com/office/drawing/2010/main" xmlns="" val="0"/>
              </a:ext>
            </a:extLst>
          </a:blip>
          <a:srcRect l="23235" r="41099"/>
          <a:stretch/>
        </p:blipFill>
        <p:spPr bwMode="auto">
          <a:xfrm>
            <a:off x="8295213" y="0"/>
            <a:ext cx="3895200"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5635" y="-170605"/>
            <a:ext cx="11450211" cy="5232861"/>
          </a:xfrm>
          <a:prstGeom prst="rect">
            <a:avLst/>
          </a:prstGeom>
        </p:spPr>
        <p:txBody>
          <a:bodyPr wrap="square" lIns="121876" tIns="60937" rIns="121876" bIns="60937">
            <a:spAutoFit/>
          </a:bodyPr>
          <a:lstStyle/>
          <a:p>
            <a:pPr algn="just">
              <a:lnSpc>
                <a:spcPct val="140000"/>
              </a:lnSpc>
            </a:pPr>
            <a:r>
              <a:rPr lang="en-US" altLang="zh-CN" sz="2400" kern="100" dirty="0">
                <a:latin typeface="Times New Roman"/>
                <a:ea typeface="华文细黑"/>
                <a:cs typeface="Courier New"/>
              </a:rPr>
              <a:t>7.</a:t>
            </a:r>
            <a:r>
              <a:rPr lang="zh-CN" altLang="zh-CN" sz="2400" kern="100" dirty="0">
                <a:latin typeface="Times New Roman"/>
                <a:ea typeface="华文细黑"/>
                <a:cs typeface="Times New Roman"/>
              </a:rPr>
              <a:t>下列对有关语句的分析，不正确的一项是</a:t>
            </a:r>
            <a:endParaRPr lang="zh-CN" altLang="zh-CN" sz="2400" kern="100" dirty="0">
              <a:latin typeface="宋体"/>
              <a:cs typeface="Courier New"/>
            </a:endParaRPr>
          </a:p>
          <a:p>
            <a:pPr algn="just">
              <a:lnSpc>
                <a:spcPct val="140000"/>
              </a:lnSpc>
            </a:pPr>
            <a:r>
              <a:rPr lang="en-US" altLang="zh-CN" sz="2400" kern="100" dirty="0">
                <a:latin typeface="Times New Roman"/>
                <a:ea typeface="华文细黑"/>
                <a:cs typeface="Courier New"/>
              </a:rPr>
              <a:t>A.</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潦水尽而寒潭清，烟光凝而暮山紫</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，在色彩上，上句淡雅，下句</a:t>
            </a:r>
            <a:endParaRPr lang="en-US" altLang="zh-CN" sz="2400" kern="100" dirty="0">
              <a:latin typeface="Times New Roman"/>
              <a:ea typeface="华文细黑"/>
              <a:cs typeface="Times New Roman"/>
            </a:endParaRPr>
          </a:p>
          <a:p>
            <a:pPr algn="just">
              <a:lnSpc>
                <a:spcPct val="14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浓重，浓淡对比，突出了秋日景物的特征。</a:t>
            </a:r>
            <a:endParaRPr lang="zh-CN" altLang="zh-CN" sz="2400" kern="100" dirty="0">
              <a:latin typeface="宋体"/>
              <a:cs typeface="Courier New"/>
            </a:endParaRPr>
          </a:p>
          <a:p>
            <a:pPr algn="just">
              <a:lnSpc>
                <a:spcPct val="140000"/>
              </a:lnSpc>
            </a:pPr>
            <a:r>
              <a:rPr lang="en-US" altLang="zh-CN" sz="2400" kern="100" dirty="0">
                <a:latin typeface="Times New Roman"/>
                <a:ea typeface="华文细黑"/>
                <a:cs typeface="Courier New"/>
              </a:rPr>
              <a:t>B.</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鹤汀凫渚，穷岛屿之萦回；桂殿兰宫，即冈峦之体势</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写滕王阁周</a:t>
            </a:r>
            <a:endParaRPr lang="en-US" altLang="zh-CN" sz="2400" kern="100" dirty="0">
              <a:latin typeface="Times New Roman"/>
              <a:ea typeface="华文细黑"/>
              <a:cs typeface="Times New Roman"/>
            </a:endParaRPr>
          </a:p>
          <a:p>
            <a:pPr algn="just">
              <a:lnSpc>
                <a:spcPct val="14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围景物，是近景。</a:t>
            </a:r>
            <a:endParaRPr lang="zh-CN" altLang="zh-CN" sz="2400" kern="100" dirty="0">
              <a:latin typeface="宋体"/>
              <a:cs typeface="Courier New"/>
            </a:endParaRPr>
          </a:p>
          <a:p>
            <a:pPr algn="just">
              <a:lnSpc>
                <a:spcPct val="140000"/>
              </a:lnSpc>
            </a:pPr>
            <a:r>
              <a:rPr lang="en-US" altLang="zh-CN" sz="2400" kern="100" dirty="0">
                <a:latin typeface="Times New Roman"/>
                <a:ea typeface="华文细黑"/>
                <a:cs typeface="Courier New"/>
              </a:rPr>
              <a:t>C.</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落霞与孤鹜齐飞，秋水共长天一色</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写彩霞自上而下，写孤鹜自下</a:t>
            </a:r>
            <a:endParaRPr lang="en-US" altLang="zh-CN" sz="2400" kern="100" dirty="0">
              <a:latin typeface="Times New Roman"/>
              <a:ea typeface="华文细黑"/>
              <a:cs typeface="Times New Roman"/>
            </a:endParaRPr>
          </a:p>
          <a:p>
            <a:pPr algn="just">
              <a:lnSpc>
                <a:spcPct val="14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而上，相映增辉；青天碧水，天水相接，上下浑然一色，写尽了晚秋</a:t>
            </a:r>
            <a:endParaRPr lang="en-US" altLang="zh-CN" sz="2400" kern="100" dirty="0">
              <a:latin typeface="Times New Roman"/>
              <a:ea typeface="华文细黑"/>
              <a:cs typeface="Times New Roman"/>
            </a:endParaRPr>
          </a:p>
          <a:p>
            <a:pPr algn="just">
              <a:lnSpc>
                <a:spcPct val="14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暮色之美。</a:t>
            </a:r>
            <a:endParaRPr lang="zh-CN" altLang="zh-CN" sz="2400" kern="100" dirty="0">
              <a:latin typeface="宋体"/>
              <a:cs typeface="Courier New"/>
            </a:endParaRPr>
          </a:p>
          <a:p>
            <a:pPr algn="just">
              <a:lnSpc>
                <a:spcPct val="140000"/>
              </a:lnSpc>
            </a:pPr>
            <a:r>
              <a:rPr lang="en-US" altLang="zh-CN" sz="2400" kern="100" dirty="0">
                <a:latin typeface="Times New Roman"/>
                <a:ea typeface="华文细黑"/>
                <a:cs typeface="Courier New"/>
              </a:rPr>
              <a:t>D.</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渔舟唱晚，响穷彭蠡之滨；雁阵惊寒，声断衡阳之浦</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句所写为眼</a:t>
            </a:r>
            <a:endParaRPr lang="en-US" altLang="zh-CN" sz="2400" kern="100" dirty="0">
              <a:latin typeface="Times New Roman"/>
              <a:ea typeface="华文细黑"/>
              <a:cs typeface="Times New Roman"/>
            </a:endParaRPr>
          </a:p>
          <a:p>
            <a:pPr algn="just">
              <a:lnSpc>
                <a:spcPct val="14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前所见之实景，登高远眺，目之所见，耳之所闻，集于笔端。</a:t>
            </a:r>
            <a:endParaRPr lang="zh-CN" altLang="zh-CN" sz="24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4" name="TextBox 33"/>
          <p:cNvSpPr txBox="1"/>
          <p:nvPr/>
        </p:nvSpPr>
        <p:spPr>
          <a:xfrm>
            <a:off x="380166" y="2643976"/>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7"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4" name="矩形 3"/>
          <p:cNvSpPr/>
          <p:nvPr/>
        </p:nvSpPr>
        <p:spPr>
          <a:xfrm>
            <a:off x="405635" y="5662043"/>
            <a:ext cx="3903598" cy="761729"/>
          </a:xfrm>
          <a:prstGeom prst="rect">
            <a:avLst/>
          </a:prstGeom>
        </p:spPr>
        <p:txBody>
          <a:bodyPr wrap="none"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实景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不对。</a:t>
            </a:r>
            <a:endParaRPr lang="zh-CN" altLang="zh-CN" sz="2900" kern="100" dirty="0">
              <a:latin typeface="宋体"/>
              <a:cs typeface="Courier New"/>
            </a:endParaRP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4" grpId="0"/>
      <p:bldP spid="34" grpId="1"/>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33107" y="377147"/>
            <a:ext cx="12170810"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下列对文中运用的典故的分析，不正确的一项是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怀帝阍而不见，奉宣室以何年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表明自己怀才不遇，有似屈原和贾谊。</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屈贾谊于长沙，非无圣主</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表明自己生不逢时，有对皇帝的怨恨之情。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酌贪泉而觉爽，处涸辙而犹欢</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表明自己</a:t>
            </a:r>
            <a:r>
              <a:rPr lang="zh-CN" altLang="en-US" sz="2900" kern="100" dirty="0">
                <a:latin typeface="Times New Roman"/>
                <a:ea typeface="华文细黑"/>
                <a:cs typeface="Times New Roman"/>
              </a:rPr>
              <a:t>虽</a:t>
            </a:r>
            <a:r>
              <a:rPr lang="zh-CN" altLang="zh-CN" sz="2900" kern="100" dirty="0">
                <a:latin typeface="Times New Roman"/>
                <a:ea typeface="华文细黑"/>
                <a:cs typeface="Times New Roman"/>
              </a:rPr>
              <a:t>身处逆境，仍能达观看待。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阮籍猖狂，岂效穷途之哭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表明自己不会怨恨世俗而放任自流。</a:t>
            </a:r>
            <a:endParaRPr lang="zh-CN" altLang="zh-CN" sz="1100" kern="100" dirty="0">
              <a:latin typeface="宋体"/>
              <a:cs typeface="Courier New"/>
            </a:endParaRPr>
          </a:p>
        </p:txBody>
      </p:sp>
      <p:sp>
        <p:nvSpPr>
          <p:cNvPr id="23"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4"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9"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0"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1"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2"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3"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4"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5"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6"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7" name="TextBox 26"/>
          <p:cNvSpPr txBox="1"/>
          <p:nvPr/>
        </p:nvSpPr>
        <p:spPr>
          <a:xfrm>
            <a:off x="190551" y="162959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8" name="矩形 27"/>
          <p:cNvSpPr/>
          <p:nvPr/>
        </p:nvSpPr>
        <p:spPr>
          <a:xfrm>
            <a:off x="334566" y="3607060"/>
            <a:ext cx="12170810"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贾谊被贬长沙，并非没有圣明君主。</a:t>
            </a:r>
            <a:endParaRPr lang="zh-CN" altLang="zh-CN" sz="1100" kern="100" dirty="0">
              <a:latin typeface="宋体"/>
              <a:cs typeface="Courier New"/>
            </a:endParaRP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 restart="whenNotActive" fill="hold" evtFilter="cancelBubble" nodeType="interactiveSeq">
                <p:stCondLst>
                  <p:cond evt="onClick" delay="0">
                    <p:tgtEl>
                      <p:spTgt spid="2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linds(horizont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8"/>
                                        </p:tgtEl>
                                      </p:cBhvr>
                                    </p:animEffect>
                                    <p:set>
                                      <p:cBhvr>
                                        <p:cTn id="2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P spid="28" grpId="0"/>
      <p:bldP spid="28" grpId="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488183" y="-1202"/>
            <a:ext cx="11113463" cy="6750263"/>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文外阅读</a:t>
            </a:r>
            <a:r>
              <a:rPr lang="en-US" altLang="zh-CN" sz="2900" b="1" kern="100" dirty="0">
                <a:solidFill>
                  <a:srgbClr val="002060"/>
                </a:solidFill>
                <a:latin typeface="Times New Roman"/>
                <a:ea typeface="华文细黑"/>
                <a:cs typeface="Times New Roman"/>
              </a:rPr>
              <a:t>】</a:t>
            </a:r>
          </a:p>
          <a:p>
            <a:pPr algn="just">
              <a:lnSpc>
                <a:spcPct val="135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12</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35000"/>
              </a:lnSpc>
            </a:pPr>
            <a:r>
              <a:rPr lang="zh-CN" altLang="zh-CN" sz="2900" kern="100" dirty="0">
                <a:latin typeface="Times New Roman"/>
                <a:ea typeface="华文细黑"/>
                <a:cs typeface="Times New Roman"/>
              </a:rPr>
              <a:t>王勃字子安，绛州龙门人。勃六岁解</a:t>
            </a: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文，构思无滞，词情英迈，与兄</a:t>
            </a:r>
            <a:r>
              <a:rPr lang="zh-CN" altLang="zh-CN" sz="2900" kern="100" dirty="0">
                <a:latin typeface="宋体"/>
                <a:ea typeface="华文细黑"/>
                <a:cs typeface="宋体"/>
              </a:rPr>
              <a:t>勔</a:t>
            </a:r>
            <a:r>
              <a:rPr lang="zh-CN" altLang="zh-CN" sz="2900" kern="100" dirty="0">
                <a:latin typeface="Times New Roman"/>
                <a:ea typeface="华文细黑"/>
                <a:cs typeface="Times New Roman"/>
              </a:rPr>
              <a:t>、</a:t>
            </a:r>
            <a:r>
              <a:rPr lang="zh-CN" altLang="zh-CN" sz="2900" kern="100" dirty="0">
                <a:latin typeface="宋体"/>
                <a:ea typeface="华文细黑"/>
                <a:cs typeface="宋体"/>
              </a:rPr>
              <a:t>勮</a:t>
            </a:r>
            <a:r>
              <a:rPr lang="zh-CN" altLang="zh-CN" sz="2900" kern="100" dirty="0">
                <a:latin typeface="Times New Roman"/>
                <a:ea typeface="华文细黑"/>
                <a:cs typeface="Times New Roman"/>
              </a:rPr>
              <a:t>，才藻相类。父友杜易简常称之曰：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此王氏三珠树也。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沛王贤闻其名，召为沛府修撰，甚爱重之。诸王斗鸡，互有胜负，勃戏为《檄英王鸡》文。</a:t>
            </a:r>
            <a:r>
              <a:rPr lang="zh-CN" altLang="zh-CN" sz="2900" u="heavy" kern="100" dirty="0">
                <a:latin typeface="Times New Roman"/>
                <a:ea typeface="华文细黑"/>
                <a:cs typeface="Times New Roman"/>
              </a:rPr>
              <a:t>高宗览之，怒曰：</a:t>
            </a:r>
            <a:r>
              <a:rPr lang="en-US" altLang="zh-CN" sz="2900" u="heavy" kern="100" dirty="0">
                <a:latin typeface="宋体"/>
                <a:ea typeface="华文细黑"/>
                <a:cs typeface="Times New Roman"/>
              </a:rPr>
              <a:t>“</a:t>
            </a:r>
            <a:r>
              <a:rPr lang="zh-CN" altLang="zh-CN" sz="2900" u="heavy" kern="100" dirty="0">
                <a:latin typeface="Times New Roman"/>
                <a:ea typeface="华文细黑"/>
                <a:cs typeface="Times New Roman"/>
              </a:rPr>
              <a:t>据此是交构之渐。</a:t>
            </a:r>
            <a:r>
              <a:rPr lang="en-US" altLang="zh-CN" sz="2900" u="heavy" kern="100" dirty="0">
                <a:latin typeface="宋体"/>
                <a:ea typeface="华文细黑"/>
                <a:cs typeface="Times New Roman"/>
              </a:rPr>
              <a:t>”</a:t>
            </a:r>
            <a:r>
              <a:rPr lang="zh-CN" altLang="zh-CN" sz="2900" u="heavy" kern="100" dirty="0">
                <a:latin typeface="Times New Roman"/>
                <a:ea typeface="华文细黑"/>
                <a:cs typeface="Times New Roman"/>
              </a:rPr>
              <a:t>即日斥勃，不令入府。</a:t>
            </a:r>
            <a:r>
              <a:rPr lang="zh-CN" altLang="zh-CN" sz="2900" kern="100" dirty="0">
                <a:latin typeface="Times New Roman"/>
                <a:ea typeface="华文细黑"/>
                <a:cs typeface="Times New Roman"/>
              </a:rPr>
              <a:t>久之，补虢州参军。</a:t>
            </a:r>
            <a:endParaRPr lang="en-US" altLang="zh-CN" sz="2900" kern="100" dirty="0">
              <a:latin typeface="Times New Roman"/>
              <a:ea typeface="华文细黑"/>
              <a:cs typeface="Times New Roman"/>
            </a:endParaRPr>
          </a:p>
          <a:p>
            <a:pPr indent="711154" algn="just">
              <a:lnSpc>
                <a:spcPct val="135000"/>
              </a:lnSpc>
            </a:pPr>
            <a:r>
              <a:rPr lang="zh-CN" altLang="zh-CN" sz="2900" kern="100" dirty="0">
                <a:latin typeface="Times New Roman"/>
                <a:ea typeface="华文细黑"/>
                <a:cs typeface="Times New Roman"/>
              </a:rPr>
              <a:t>勃恃才傲物，为同僚所嫉。有官奴曹达犯罪，勃匿之，又惧事泄，乃杀达以塞口。事发，当诛，会赦除名。时勃父福</a:t>
            </a:r>
            <a:r>
              <a:rPr lang="zh-CN" altLang="zh-CN" sz="2900" kern="100" dirty="0">
                <a:latin typeface="宋体"/>
                <a:ea typeface="华文细黑"/>
                <a:cs typeface="宋体"/>
              </a:rPr>
              <a:t>畤</a:t>
            </a:r>
            <a:r>
              <a:rPr lang="zh-CN" altLang="zh-CN" sz="2900" kern="100" dirty="0">
                <a:latin typeface="楷体_GB2312"/>
                <a:ea typeface="华文细黑"/>
                <a:cs typeface="楷体_GB2312"/>
              </a:rPr>
              <a:t>为雍州司户参军</a:t>
            </a:r>
            <a:r>
              <a:rPr lang="zh-CN" altLang="zh-CN" sz="2900" kern="100" dirty="0">
                <a:latin typeface="Times New Roman"/>
                <a:ea typeface="华文细黑"/>
                <a:cs typeface="Times New Roman"/>
              </a:rPr>
              <a:t>，</a:t>
            </a:r>
            <a:r>
              <a:rPr lang="zh-CN" altLang="zh-CN" sz="2900" kern="100" dirty="0">
                <a:solidFill>
                  <a:srgbClr val="0000FF"/>
                </a:solidFill>
                <a:latin typeface="Times New Roman"/>
                <a:ea typeface="华文细黑"/>
                <a:cs typeface="Times New Roman"/>
              </a:rPr>
              <a:t>坐</a:t>
            </a:r>
            <a:r>
              <a:rPr lang="zh-CN" altLang="zh-CN" sz="2900" kern="100" dirty="0">
                <a:latin typeface="Times New Roman"/>
                <a:ea typeface="华文细黑"/>
                <a:cs typeface="Times New Roman"/>
              </a:rPr>
              <a:t>勃故左迁交趾令。上元二年，勃往交趾省父。渡南海，堕水而卒，时年二十八。</a:t>
            </a:r>
            <a:endParaRPr lang="zh-CN" altLang="zh-CN" sz="1100" kern="100" dirty="0">
              <a:latin typeface="宋体"/>
              <a:cs typeface="Courier New"/>
            </a:endParaRPr>
          </a:p>
        </p:txBody>
      </p:sp>
    </p:spTree>
    <p:extLst>
      <p:ext uri="{BB962C8B-B14F-4D97-AF65-F5344CB8AC3E}">
        <p14:creationId xmlns:p14="http://schemas.microsoft.com/office/powerpoint/2010/main" xmlns="" val="1168422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0" y="117426"/>
            <a:ext cx="11727155"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初，吏部侍郎裴行俭典选，有知人之鉴。李敬玄尤重杨炯、卢照邻、骆宾王与勃等四人，必当显贵。行俭曰：</a:t>
            </a:r>
            <a:r>
              <a:rPr lang="en-US" altLang="zh-CN" sz="2900" kern="100" dirty="0">
                <a:latin typeface="宋体"/>
                <a:ea typeface="华文细黑"/>
                <a:cs typeface="Times New Roman"/>
              </a:rPr>
              <a:t>“</a:t>
            </a:r>
            <a:r>
              <a:rPr lang="zh-CN" altLang="zh-CN" sz="2900" u="wavyHeavy" kern="100" dirty="0">
                <a:uFill>
                  <a:solidFill>
                    <a:srgbClr val="C00000"/>
                  </a:solidFill>
                </a:uFill>
                <a:latin typeface="Times New Roman"/>
                <a:ea typeface="华文细黑"/>
                <a:cs typeface="Times New Roman"/>
              </a:rPr>
              <a:t>士之致远先器识而后文艺勃等虽有文才而浮躁浅露岂享爵禄之器耶杨子沉静应至令长馀得令终为幸</a:t>
            </a:r>
            <a:r>
              <a:rPr lang="zh-CN" altLang="zh-CN" sz="2900" kern="100" dirty="0">
                <a:latin typeface="Times New Roman"/>
                <a:ea typeface="华文细黑"/>
                <a:cs typeface="Times New Roman"/>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果如其言。</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选自《旧唐书</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文苑上》卷一百九十，有改动</a:t>
            </a:r>
            <a:r>
              <a:rPr lang="en-US" altLang="zh-CN" sz="2900" kern="100" dirty="0">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父福</a:t>
            </a:r>
            <a:r>
              <a:rPr lang="zh-CN" altLang="zh-CN" sz="2900" kern="100" dirty="0">
                <a:latin typeface="宋体"/>
                <a:ea typeface="华文细黑"/>
                <a:cs typeface="宋体"/>
              </a:rPr>
              <a:t>畤</a:t>
            </a:r>
            <a:r>
              <a:rPr lang="zh-CN" altLang="zh-CN" sz="2900" kern="100" dirty="0">
                <a:latin typeface="楷体_GB2312"/>
                <a:ea typeface="华文细黑"/>
                <a:cs typeface="楷体_GB2312"/>
              </a:rPr>
              <a:t>坐勃故左迁交趾令</a:t>
            </a:r>
            <a:r>
              <a:rPr lang="zh-CN" altLang="zh-CN" sz="2900" kern="100" dirty="0">
                <a:latin typeface="Times New Roman"/>
                <a:ea typeface="华文细黑"/>
                <a:cs typeface="Times New Roman"/>
              </a:rPr>
              <a:t>，勃往</a:t>
            </a:r>
            <a:r>
              <a:rPr lang="zh-CN" altLang="zh-CN" sz="2900" kern="100" dirty="0">
                <a:solidFill>
                  <a:srgbClr val="0000FF"/>
                </a:solidFill>
                <a:latin typeface="Times New Roman"/>
                <a:ea typeface="华文细黑"/>
                <a:cs typeface="Times New Roman"/>
              </a:rPr>
              <a:t>省</a:t>
            </a:r>
            <a:r>
              <a:rPr lang="zh-CN" altLang="zh-CN" sz="2900" kern="100" dirty="0">
                <a:latin typeface="Times New Roman"/>
                <a:ea typeface="华文细黑"/>
                <a:cs typeface="Times New Roman"/>
              </a:rPr>
              <a:t>。九月九日都督大宴滕王阁，宿命其婿作序以夸客，因出纸笔遍请客，莫敢当，至勃，泛然不辞。都督怒，起</a:t>
            </a:r>
            <a:r>
              <a:rPr lang="zh-CN" altLang="zh-CN" sz="2900" kern="100" dirty="0">
                <a:solidFill>
                  <a:srgbClr val="0000FF"/>
                </a:solidFill>
                <a:latin typeface="Times New Roman"/>
                <a:ea typeface="华文细黑"/>
                <a:cs typeface="Times New Roman"/>
              </a:rPr>
              <a:t>更衣</a:t>
            </a:r>
            <a:r>
              <a:rPr lang="zh-CN" altLang="zh-CN" sz="2900" kern="100" dirty="0">
                <a:latin typeface="Times New Roman"/>
                <a:ea typeface="华文细黑"/>
                <a:cs typeface="Times New Roman"/>
              </a:rPr>
              <a:t>，遣吏伺其文辄报。</a:t>
            </a:r>
            <a:r>
              <a:rPr lang="zh-CN" altLang="zh-CN" sz="2900" u="heavy" kern="100" dirty="0">
                <a:latin typeface="Times New Roman"/>
                <a:ea typeface="华文细黑"/>
                <a:cs typeface="Times New Roman"/>
              </a:rPr>
              <a:t>一再报，语益奇，乃矍然曰：</a:t>
            </a:r>
            <a:r>
              <a:rPr lang="en-US" altLang="zh-CN" sz="2900" u="heavy" kern="100" dirty="0">
                <a:latin typeface="宋体"/>
                <a:ea typeface="华文细黑"/>
                <a:cs typeface="Times New Roman"/>
              </a:rPr>
              <a:t>“</a:t>
            </a:r>
            <a:r>
              <a:rPr lang="zh-CN" altLang="zh-CN" sz="2900" u="heavy" kern="100" dirty="0">
                <a:latin typeface="Times New Roman"/>
                <a:ea typeface="华文细黑"/>
                <a:cs typeface="Times New Roman"/>
              </a:rPr>
              <a:t>天才也！</a:t>
            </a:r>
            <a:r>
              <a:rPr lang="en-US" altLang="zh-CN" sz="2900" u="heavy" kern="100" dirty="0">
                <a:latin typeface="宋体"/>
                <a:ea typeface="华文细黑"/>
                <a:cs typeface="Times New Roman"/>
              </a:rPr>
              <a:t>”</a:t>
            </a:r>
            <a:r>
              <a:rPr lang="zh-CN" altLang="zh-CN" sz="2900" u="heavy" kern="100" dirty="0">
                <a:latin typeface="Times New Roman"/>
                <a:ea typeface="华文细黑"/>
                <a:cs typeface="Times New Roman"/>
              </a:rPr>
              <a:t>请遂成文，极欢罢。</a:t>
            </a:r>
            <a:r>
              <a:rPr lang="zh-CN" altLang="zh-CN" sz="2900" kern="100" dirty="0">
                <a:latin typeface="Times New Roman"/>
                <a:ea typeface="华文细黑"/>
                <a:cs typeface="Times New Roman"/>
              </a:rPr>
              <a:t>勃属文，初不精思，先磨墨数升，则酣饮，引被覆面卧，及寤，援笔成篇，不易一字，时人谓勃为腹稿。</a:t>
            </a:r>
            <a:endParaRPr lang="zh-CN" altLang="zh-CN" sz="1100" kern="100" dirty="0">
              <a:latin typeface="宋体"/>
              <a:cs typeface="Courier New"/>
            </a:endParaRPr>
          </a:p>
        </p:txBody>
      </p:sp>
    </p:spTree>
    <p:extLst>
      <p:ext uri="{BB962C8B-B14F-4D97-AF65-F5344CB8AC3E}">
        <p14:creationId xmlns:p14="http://schemas.microsoft.com/office/powerpoint/2010/main" xmlns="" val="4081010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488183" y="807454"/>
            <a:ext cx="11113463" cy="280072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勃与杨炯、卢照邻、骆宾王皆以文章齐名，天下称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王、杨、卢、骆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，号</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四杰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。炯尝曰：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吾愧在卢前，耻居王后。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议者谓然。</a:t>
            </a:r>
            <a:endParaRPr lang="en-US" altLang="zh-CN" sz="2900" kern="100" dirty="0">
              <a:latin typeface="Times New Roman"/>
              <a:ea typeface="华文细黑"/>
              <a:cs typeface="Times New Roman"/>
            </a:endParaRPr>
          </a:p>
          <a:p>
            <a:pPr indent="711154" algn="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选自《新唐书</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文艺上》卷二百一</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Tree>
    <p:extLst>
      <p:ext uri="{BB962C8B-B14F-4D97-AF65-F5344CB8AC3E}">
        <p14:creationId xmlns:p14="http://schemas.microsoft.com/office/powerpoint/2010/main" xmlns="" val="1466477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432616" y="189435"/>
            <a:ext cx="11224597" cy="5109044"/>
          </a:xfrm>
          <a:prstGeom prst="rect">
            <a:avLst/>
          </a:prstGeom>
        </p:spPr>
        <p:txBody>
          <a:bodyPr wrap="square" lIns="121876" tIns="60937" rIns="121876" bIns="60937">
            <a:spAutoFit/>
          </a:bodyPr>
          <a:lstStyle/>
          <a:p>
            <a:pPr algn="just">
              <a:lnSpc>
                <a:spcPct val="150000"/>
              </a:lnSpc>
            </a:pPr>
            <a:r>
              <a:rPr lang="en-US" altLang="zh-CN" sz="2400" kern="100" dirty="0">
                <a:latin typeface="Times New Roman"/>
                <a:ea typeface="华文细黑"/>
                <a:cs typeface="Courier New"/>
              </a:rPr>
              <a:t>9.</a:t>
            </a:r>
            <a:r>
              <a:rPr lang="zh-CN" altLang="zh-CN" sz="2400" kern="100" dirty="0">
                <a:latin typeface="Times New Roman"/>
                <a:ea typeface="华文细黑"/>
                <a:cs typeface="Times New Roman"/>
              </a:rPr>
              <a:t>下列对文中画波浪线部分的断句，正确的一项是</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士之致远</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先器识</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而后文艺</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勃等虽有文才</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而浮躁浅露</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岂享爵禄之器</a:t>
            </a:r>
            <a:endParaRPr lang="en-US" altLang="zh-CN" sz="2400" kern="100" dirty="0">
              <a:latin typeface="IPAPANNEW"/>
              <a:ea typeface="华文细黑"/>
              <a:cs typeface="Times New Roman"/>
            </a:endParaRPr>
          </a:p>
          <a:p>
            <a:pPr algn="just">
              <a:lnSpc>
                <a:spcPct val="150000"/>
              </a:lnSpc>
            </a:pPr>
            <a:r>
              <a:rPr lang="en-US" altLang="zh-CN" sz="2400" kern="100" dirty="0">
                <a:latin typeface="IPAPANNEW"/>
                <a:ea typeface="华文细黑"/>
                <a:cs typeface="Times New Roman"/>
              </a:rPr>
              <a:t>    </a:t>
            </a:r>
            <a:r>
              <a:rPr lang="zh-CN" altLang="zh-CN" sz="2400" kern="100" dirty="0">
                <a:latin typeface="IPAPANNEW"/>
                <a:ea typeface="华文细黑"/>
                <a:cs typeface="Times New Roman"/>
              </a:rPr>
              <a:t>耶</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杨子沉静</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应至令长馀</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得令终为幸</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士之致远</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先器识</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而后文艺</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勃等虽有文才</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而浮躁浅露</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岂享爵禄之器</a:t>
            </a:r>
            <a:endParaRPr lang="en-US" altLang="zh-CN" sz="2400" kern="100" dirty="0">
              <a:latin typeface="IPAPANNEW"/>
              <a:ea typeface="华文细黑"/>
              <a:cs typeface="Times New Roman"/>
            </a:endParaRPr>
          </a:p>
          <a:p>
            <a:pPr algn="just">
              <a:lnSpc>
                <a:spcPct val="150000"/>
              </a:lnSpc>
            </a:pPr>
            <a:r>
              <a:rPr lang="en-US" altLang="zh-CN" sz="2400" kern="100" dirty="0">
                <a:latin typeface="IPAPANNEW"/>
                <a:ea typeface="华文细黑"/>
                <a:cs typeface="Times New Roman"/>
              </a:rPr>
              <a:t>    </a:t>
            </a:r>
            <a:r>
              <a:rPr lang="zh-CN" altLang="zh-CN" sz="2400" kern="100" dirty="0">
                <a:latin typeface="IPAPANNEW"/>
                <a:ea typeface="华文细黑"/>
                <a:cs typeface="Times New Roman"/>
              </a:rPr>
              <a:t>耶</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杨子沉静</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应至令长</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馀得令终为幸</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士之致远</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先器识而后文艺</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勃等虽有文才</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而浮躁浅露</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岂享爵禄之器</a:t>
            </a:r>
            <a:endParaRPr lang="en-US" altLang="zh-CN" sz="2400" kern="100" dirty="0">
              <a:latin typeface="Times New Roman"/>
              <a:ea typeface="华文细黑"/>
              <a:cs typeface="Times New Roman"/>
            </a:endParaRPr>
          </a:p>
          <a:p>
            <a:pPr algn="just">
              <a:lnSpc>
                <a:spcPct val="15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耶</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杨子沉静</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应至令长馀</a:t>
            </a:r>
            <a:r>
              <a:rPr lang="en-US" altLang="zh-CN" sz="2400" kern="100" dirty="0">
                <a:latin typeface="Times New Roman"/>
                <a:ea typeface="华文细黑"/>
                <a:cs typeface="Courier New"/>
              </a:rPr>
              <a:t>/</a:t>
            </a:r>
            <a:r>
              <a:rPr lang="zh-CN" altLang="zh-CN" sz="2400" kern="100" dirty="0">
                <a:latin typeface="Times New Roman"/>
                <a:ea typeface="华文细黑"/>
                <a:cs typeface="Times New Roman"/>
              </a:rPr>
              <a:t>得令终为幸</a:t>
            </a:r>
            <a:endParaRPr lang="zh-CN" altLang="zh-CN" sz="2400" kern="100" dirty="0">
              <a:latin typeface="宋体"/>
              <a:cs typeface="Courier New"/>
            </a:endParaRPr>
          </a:p>
          <a:p>
            <a:pPr algn="just">
              <a:lnSpc>
                <a:spcPct val="150000"/>
              </a:lnSpc>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士之致远</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先器识而后文艺</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勃等虽有文才</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而浮躁浅露</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岂享爵禄之器</a:t>
            </a:r>
            <a:endParaRPr lang="en-US" altLang="zh-CN" sz="2400" kern="100" dirty="0">
              <a:latin typeface="Times New Roman"/>
              <a:ea typeface="华文细黑"/>
              <a:cs typeface="Times New Roman"/>
            </a:endParaRPr>
          </a:p>
          <a:p>
            <a:pPr algn="just">
              <a:lnSpc>
                <a:spcPct val="150000"/>
              </a:lnSpc>
            </a:pPr>
            <a:r>
              <a:rPr lang="en-US" altLang="zh-CN" sz="2400" kern="100" dirty="0">
                <a:latin typeface="Times New Roman"/>
                <a:ea typeface="华文细黑"/>
                <a:cs typeface="Times New Roman"/>
              </a:rPr>
              <a:t>    </a:t>
            </a:r>
            <a:r>
              <a:rPr lang="zh-CN" altLang="zh-CN" sz="2400" kern="100" dirty="0">
                <a:latin typeface="Times New Roman"/>
                <a:ea typeface="华文细黑"/>
                <a:cs typeface="Times New Roman"/>
              </a:rPr>
              <a:t>耶</a:t>
            </a:r>
            <a:r>
              <a:rPr lang="en-US" altLang="zh-CN" sz="2400" kern="100" dirty="0">
                <a:latin typeface="IPAPANNEW"/>
                <a:ea typeface="华文细黑"/>
                <a:cs typeface="Times New Roman"/>
              </a:rPr>
              <a:t>/</a:t>
            </a:r>
            <a:r>
              <a:rPr lang="zh-CN" altLang="zh-CN" sz="2400" kern="100" dirty="0">
                <a:latin typeface="IPAPANNEW"/>
                <a:ea typeface="华文细黑"/>
                <a:cs typeface="Times New Roman"/>
              </a:rPr>
              <a:t>杨子沉静</a:t>
            </a:r>
            <a:r>
              <a:rPr lang="en-US" altLang="zh-CN" sz="2400" kern="100" dirty="0">
                <a:latin typeface="IPAPANNEW"/>
                <a:ea typeface="华文细黑"/>
                <a:cs typeface="Times New Roman"/>
              </a:rPr>
              <a:t>/</a:t>
            </a:r>
            <a:r>
              <a:rPr lang="zh-CN" altLang="zh-CN" sz="2400" kern="100" dirty="0">
                <a:latin typeface="Times New Roman"/>
                <a:ea typeface="华文细黑"/>
                <a:cs typeface="Times New Roman"/>
              </a:rPr>
              <a:t>应至令长</a:t>
            </a:r>
            <a:r>
              <a:rPr lang="en-US" altLang="zh-CN" sz="2400" kern="100" dirty="0">
                <a:latin typeface="Times New Roman"/>
                <a:ea typeface="华文细黑"/>
                <a:cs typeface="Courier New"/>
              </a:rPr>
              <a:t>/</a:t>
            </a:r>
            <a:r>
              <a:rPr lang="zh-CN" altLang="zh-CN" sz="2400" kern="100" dirty="0">
                <a:latin typeface="Times New Roman"/>
                <a:ea typeface="华文细黑"/>
                <a:cs typeface="Times New Roman"/>
              </a:rPr>
              <a:t>馀得令终为幸</a:t>
            </a:r>
            <a:endParaRPr lang="zh-CN" altLang="zh-CN" sz="24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20"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308728" y="314404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34062170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597673" y="946247"/>
            <a:ext cx="1089448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先器识而后文艺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是并列结构，不必断开；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令长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是一个词，指的是长官之首；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通</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余</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，意思是其他几个人。</a:t>
            </a:r>
            <a:endParaRPr lang="zh-CN" altLang="zh-CN" sz="1100" kern="100" dirty="0">
              <a:latin typeface="宋体"/>
              <a:cs typeface="Courier New"/>
            </a:endParaRPr>
          </a:p>
        </p:txBody>
      </p:sp>
    </p:spTree>
    <p:extLst>
      <p:ext uri="{BB962C8B-B14F-4D97-AF65-F5344CB8AC3E}">
        <p14:creationId xmlns:p14="http://schemas.microsoft.com/office/powerpoint/2010/main" xmlns="" val="600469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0" name="矩形 19"/>
          <p:cNvSpPr/>
          <p:nvPr/>
        </p:nvSpPr>
        <p:spPr>
          <a:xfrm>
            <a:off x="432616" y="261443"/>
            <a:ext cx="11224597"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下列对文中加颜色词语的相关内容的解说，不正确的一项是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勃六岁解属文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属</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有</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连缀</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之意，在这应是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写</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意思。</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坐勃故左迁交趾令</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坐</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有</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因为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被贬</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的意思。</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勃往省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看望父母、尊亲</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的意思。</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起更衣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中，</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更衣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指更换衣服，也常用来指宴会时离席，用</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更换衣服做借口。</a:t>
            </a:r>
            <a:endParaRPr lang="zh-CN" altLang="zh-CN" sz="11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244557" y="3437052"/>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3" name="矩形 2"/>
          <p:cNvSpPr/>
          <p:nvPr/>
        </p:nvSpPr>
        <p:spPr>
          <a:xfrm>
            <a:off x="432618" y="4861950"/>
            <a:ext cx="8738255" cy="761729"/>
          </a:xfrm>
          <a:prstGeom prst="rect">
            <a:avLst/>
          </a:prstGeom>
        </p:spPr>
        <p:txBody>
          <a:bodyPr wrap="none"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更衣</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古时是大、小便的婉辞，即上厕所。</a:t>
            </a:r>
            <a:endParaRPr lang="zh-CN" altLang="zh-CN" sz="1100" kern="100" dirty="0">
              <a:latin typeface="宋体"/>
              <a:cs typeface="Courier New"/>
            </a:endParaRPr>
          </a:p>
        </p:txBody>
      </p:sp>
    </p:spTree>
    <p:extLst>
      <p:ext uri="{BB962C8B-B14F-4D97-AF65-F5344CB8AC3E}">
        <p14:creationId xmlns:p14="http://schemas.microsoft.com/office/powerpoint/2010/main" xmlns="" val="29122402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6" grpId="0"/>
      <p:bldP spid="26" grpId="1"/>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0" y="45418"/>
            <a:ext cx="12190413" cy="6504811"/>
          </a:xfrm>
          <a:prstGeom prst="rect">
            <a:avLst/>
          </a:prstGeom>
        </p:spPr>
        <p:txBody>
          <a:bodyPr wrap="square" lIns="121876" tIns="60937" rIns="121876" bIns="60937">
            <a:spAutoFit/>
          </a:bodyPr>
          <a:lstStyle/>
          <a:p>
            <a:pPr algn="just">
              <a:lnSpc>
                <a:spcPct val="130000"/>
              </a:lnSpc>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下列对原文有关内容的概括和分析，不正确的一项是</a:t>
            </a:r>
            <a:endParaRPr lang="zh-CN" altLang="zh-CN" sz="1100" kern="100" dirty="0">
              <a:latin typeface="宋体"/>
              <a:cs typeface="Courier New"/>
            </a:endParaRPr>
          </a:p>
          <a:p>
            <a:pPr algn="just">
              <a:lnSpc>
                <a:spcPct val="13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王勃六岁时就才情过人，与其兄王勔、王勮的才华相当。兄弟三人为</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父亲的朋友杜易简所赞赏。王勃写文章时的独特习惯，给世人留下了</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腹稿</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的典故。</a:t>
            </a:r>
            <a:endParaRPr lang="zh-CN" altLang="zh-CN" sz="1100" kern="100" dirty="0">
              <a:latin typeface="宋体"/>
              <a:cs typeface="Courier New"/>
            </a:endParaRPr>
          </a:p>
          <a:p>
            <a:pPr algn="just">
              <a:lnSpc>
                <a:spcPct val="13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当时的吏部侍郎裴行俭认为，王勃将不如杨炯显赫富贵，能善终就已</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是万幸。果然，后来王勃专门写了《檄英王鸡》一文严厉批评诸王，结</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果差点被诛杀。</a:t>
            </a:r>
            <a:endParaRPr lang="zh-CN" altLang="zh-CN" sz="1100" kern="100" dirty="0">
              <a:latin typeface="宋体"/>
              <a:cs typeface="Courier New"/>
            </a:endParaRPr>
          </a:p>
          <a:p>
            <a:pPr algn="just">
              <a:lnSpc>
                <a:spcPct val="13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王勃因官奴曹达而获罪，他的父亲也被牵连贬谪到非常偏远的交趾。</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王勃前往探望途中为都督阎公写下了著名的《滕王阁序》。</a:t>
            </a:r>
            <a:endParaRPr lang="zh-CN" altLang="zh-CN" sz="1100" kern="100" dirty="0">
              <a:latin typeface="宋体"/>
              <a:cs typeface="Courier New"/>
            </a:endParaRPr>
          </a:p>
          <a:p>
            <a:pPr algn="just">
              <a:lnSpc>
                <a:spcPct val="13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王勃与杨炯、卢照邻、骆宾王并称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初唐四杰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。但对于他们的排位</a:t>
            </a:r>
            <a:endParaRPr lang="en-US" altLang="zh-CN" sz="2900" kern="100" dirty="0">
              <a:latin typeface="Times New Roman"/>
              <a:ea typeface="华文细黑"/>
              <a:cs typeface="Times New Roman"/>
            </a:endParaRPr>
          </a:p>
          <a:p>
            <a:pPr algn="just">
              <a:lnSpc>
                <a:spcPct val="13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先后，杨炯很有意见，并不心服口服。</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0" y="150096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Rectangle 21">
            <a:hlinkClick r:id="rId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32"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3"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4"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5"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6"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7"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8"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9"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0"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1"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2"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3"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4"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5"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6"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0" grpId="0"/>
      <p:bldP spid="20"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1" name="矩形 20"/>
          <p:cNvSpPr/>
          <p:nvPr/>
        </p:nvSpPr>
        <p:spPr>
          <a:xfrm>
            <a:off x="361133" y="872498"/>
            <a:ext cx="11450211"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王勃写《檄英王鸡》一文是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戏为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，即开玩笑，并非专门为了批评诸王；结果也不是差点被诛杀，而是被高宗愤怒斥责，赶出王府。</a:t>
            </a:r>
            <a:endParaRPr lang="zh-CN" altLang="zh-CN" sz="1100" kern="100" dirty="0">
              <a:latin typeface="宋体"/>
              <a:cs typeface="Courier New"/>
            </a:endParaRP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3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5908481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533012" y="184490"/>
            <a:ext cx="10098699"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solidFill>
                  <a:srgbClr val="0000FF"/>
                </a:solidFill>
                <a:latin typeface="Times New Roman"/>
                <a:ea typeface="华文细黑"/>
                <a:cs typeface="Times New Roman"/>
              </a:rPr>
              <a:t>俨</a:t>
            </a:r>
            <a:r>
              <a:rPr lang="zh-CN" altLang="zh-CN" sz="2900" kern="100" dirty="0">
                <a:latin typeface="Times New Roman"/>
                <a:ea typeface="华文细黑"/>
                <a:cs typeface="Times New Roman"/>
              </a:rPr>
              <a:t>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于上路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云</a:t>
            </a:r>
            <a:r>
              <a:rPr lang="zh-CN" altLang="zh-CN" sz="2900" kern="100" dirty="0">
                <a:solidFill>
                  <a:srgbClr val="0000FF"/>
                </a:solidFill>
                <a:latin typeface="Times New Roman"/>
                <a:ea typeface="华文细黑"/>
                <a:cs typeface="Times New Roman"/>
              </a:rPr>
              <a:t>销</a:t>
            </a:r>
            <a:r>
              <a:rPr lang="zh-CN" altLang="zh-CN" sz="2900" kern="100" dirty="0">
                <a:latin typeface="Times New Roman"/>
                <a:ea typeface="华文细黑"/>
                <a:cs typeface="Times New Roman"/>
              </a:rPr>
              <a:t>雨霁，彩彻区明</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en-US" altLang="zh-CN" sz="2900" kern="100" dirty="0">
              <a:latin typeface="Times New Roman"/>
              <a:ea typeface="华文细黑"/>
              <a:cs typeface="Times New Roman"/>
            </a:endParaRPr>
          </a:p>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时</a:t>
            </a:r>
            <a:r>
              <a:rPr lang="zh-CN" altLang="zh-CN" sz="2900" kern="100" dirty="0">
                <a:solidFill>
                  <a:srgbClr val="0000FF"/>
                </a:solidFill>
                <a:latin typeface="Times New Roman"/>
                <a:ea typeface="华文细黑"/>
                <a:cs typeface="Times New Roman"/>
              </a:rPr>
              <a:t>维</a:t>
            </a:r>
            <a:r>
              <a:rPr lang="zh-CN" altLang="zh-CN" sz="2900" kern="100" dirty="0">
                <a:latin typeface="Times New Roman"/>
                <a:ea typeface="华文细黑"/>
                <a:cs typeface="Times New Roman"/>
              </a:rPr>
              <a:t>九月。</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北海虽</a:t>
            </a:r>
            <a:r>
              <a:rPr lang="zh-CN" altLang="zh-CN" sz="2900" kern="100" dirty="0">
                <a:solidFill>
                  <a:srgbClr val="0000FF"/>
                </a:solidFill>
                <a:latin typeface="Times New Roman"/>
                <a:ea typeface="华文细黑"/>
                <a:cs typeface="Times New Roman"/>
              </a:rPr>
              <a:t>赊</a:t>
            </a:r>
            <a:r>
              <a:rPr lang="zh-CN" altLang="zh-CN" sz="2900" kern="100" dirty="0">
                <a:latin typeface="Times New Roman"/>
                <a:ea typeface="华文细黑"/>
                <a:cs typeface="Times New Roman"/>
              </a:rPr>
              <a:t>，扶摇可接。</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a:t>
            </a:r>
            <a:endParaRPr lang="zh-CN" altLang="zh-CN" sz="1100" kern="100" dirty="0">
              <a:latin typeface="宋体"/>
              <a:cs typeface="Courier New"/>
            </a:endParaRPr>
          </a:p>
        </p:txBody>
      </p:sp>
      <p:pic>
        <p:nvPicPr>
          <p:cNvPr id="1026" name="Picture 2" descr="\\司瑞晴\e\2018 源文件！！\粤教  选修  唐宋散文选读\马非S.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6606" y="1288965"/>
            <a:ext cx="345024" cy="323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5458556" y="1105271"/>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严</a:t>
            </a:r>
            <a:r>
              <a:rPr lang="en-US" altLang="zh-CN" sz="2900" kern="100" dirty="0">
                <a:solidFill>
                  <a:srgbClr val="C00000"/>
                </a:solidFill>
                <a:latin typeface="宋体"/>
                <a:ea typeface="华文细黑"/>
                <a:cs typeface="Times New Roman"/>
              </a:rPr>
              <a:t>”</a:t>
            </a:r>
            <a:endParaRPr lang="zh-CN" altLang="en-US" sz="2900" dirty="0">
              <a:solidFill>
                <a:srgbClr val="C00000"/>
              </a:solidFill>
            </a:endParaRPr>
          </a:p>
        </p:txBody>
      </p:sp>
      <p:sp>
        <p:nvSpPr>
          <p:cNvPr id="3" name="矩形 2"/>
          <p:cNvSpPr/>
          <p:nvPr/>
        </p:nvSpPr>
        <p:spPr>
          <a:xfrm>
            <a:off x="7064605" y="108920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整齐</a:t>
            </a:r>
            <a:endParaRPr lang="zh-CN" altLang="en-US" sz="2900" kern="100" dirty="0">
              <a:solidFill>
                <a:srgbClr val="C00000"/>
              </a:solidFill>
              <a:latin typeface="宋体"/>
              <a:ea typeface="华文细黑"/>
              <a:cs typeface="Times New Roman"/>
            </a:endParaRPr>
          </a:p>
        </p:txBody>
      </p:sp>
      <p:sp>
        <p:nvSpPr>
          <p:cNvPr id="16" name="矩形 15"/>
          <p:cNvSpPr/>
          <p:nvPr/>
        </p:nvSpPr>
        <p:spPr>
          <a:xfrm>
            <a:off x="5519142" y="1753343"/>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消</a:t>
            </a:r>
            <a:r>
              <a:rPr lang="en-US" altLang="zh-CN" sz="2900" kern="100" dirty="0">
                <a:solidFill>
                  <a:srgbClr val="C00000"/>
                </a:solidFill>
                <a:latin typeface="宋体"/>
                <a:ea typeface="华文细黑"/>
                <a:cs typeface="Times New Roman"/>
              </a:rPr>
              <a:t>”</a:t>
            </a:r>
            <a:endParaRPr lang="zh-CN" altLang="en-US" sz="2900" dirty="0">
              <a:solidFill>
                <a:srgbClr val="C00000"/>
              </a:solidFill>
            </a:endParaRPr>
          </a:p>
        </p:txBody>
      </p:sp>
      <p:sp>
        <p:nvSpPr>
          <p:cNvPr id="4" name="矩形 3"/>
          <p:cNvSpPr/>
          <p:nvPr/>
        </p:nvSpPr>
        <p:spPr>
          <a:xfrm>
            <a:off x="7175328" y="1753343"/>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消散</a:t>
            </a:r>
            <a:endParaRPr lang="zh-CN" altLang="en-US" sz="2900" kern="100" dirty="0">
              <a:solidFill>
                <a:srgbClr val="C00000"/>
              </a:solidFill>
              <a:latin typeface="宋体"/>
              <a:ea typeface="华文细黑"/>
              <a:cs typeface="Times New Roman"/>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5" name="矩形 4"/>
          <p:cNvSpPr/>
          <p:nvPr/>
        </p:nvSpPr>
        <p:spPr>
          <a:xfrm>
            <a:off x="1774727" y="3703059"/>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在。</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702719" y="4293890"/>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维护。</a:t>
            </a:r>
            <a:endParaRPr lang="zh-CN" altLang="en-US" sz="2900" kern="100" dirty="0">
              <a:solidFill>
                <a:srgbClr val="C00000"/>
              </a:solidFill>
              <a:latin typeface="宋体"/>
              <a:ea typeface="华文细黑"/>
              <a:cs typeface="Times New Roman"/>
            </a:endParaRPr>
          </a:p>
        </p:txBody>
      </p:sp>
      <p:sp>
        <p:nvSpPr>
          <p:cNvPr id="15" name="矩形 14"/>
          <p:cNvSpPr/>
          <p:nvPr/>
        </p:nvSpPr>
        <p:spPr>
          <a:xfrm>
            <a:off x="1736012" y="559003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远。</a:t>
            </a:r>
            <a:endParaRPr lang="zh-CN" altLang="en-US" sz="2900" kern="100" dirty="0">
              <a:solidFill>
                <a:srgbClr val="C00000"/>
              </a:solidFill>
              <a:latin typeface="宋体"/>
              <a:ea typeface="华文细黑"/>
              <a:cs typeface="Times New Roman"/>
            </a:endParaRPr>
          </a:p>
        </p:txBody>
      </p:sp>
      <p:sp>
        <p:nvSpPr>
          <p:cNvPr id="21" name="矩形 20"/>
          <p:cNvSpPr/>
          <p:nvPr/>
        </p:nvSpPr>
        <p:spPr>
          <a:xfrm>
            <a:off x="1702719" y="6179204"/>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赊欠。</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 grpId="0"/>
      <p:bldP spid="2" grpId="1"/>
      <p:bldP spid="3" grpId="0"/>
      <p:bldP spid="3" grpId="1"/>
      <p:bldP spid="16" grpId="0"/>
      <p:bldP spid="16" grpId="1"/>
      <p:bldP spid="4" grpId="0"/>
      <p:bldP spid="4" grpId="1"/>
      <p:bldP spid="5" grpId="0"/>
      <p:bldP spid="5" grpId="1"/>
      <p:bldP spid="6" grpId="0"/>
      <p:bldP spid="6" grpId="1"/>
      <p:bldP spid="15" grpId="0"/>
      <p:bldP spid="15" grpId="1"/>
      <p:bldP spid="21" grpId="0"/>
      <p:bldP spid="21"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478584" y="378888"/>
            <a:ext cx="11336843"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高宗览之，怒曰：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据此是交构之渐。</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即日斥勃，不令入府。</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一再报，语益奇，乃矍然曰：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天才也！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请遂成文，极欢罢。</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小吏看后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多次报告，文章语言越来越奇特，阎公于是惊惶急视，说：</a:t>
            </a:r>
            <a:r>
              <a:rPr lang="en-US" altLang="zh-CN" sz="2900" u="sng" kern="100" dirty="0">
                <a:latin typeface="宋体"/>
                <a:ea typeface="华文细黑"/>
                <a:cs typeface="Times New Roman"/>
              </a:rPr>
              <a:t>										</a:t>
            </a:r>
            <a:endParaRPr lang="zh-CN" altLang="zh-CN" sz="1100" u="sng"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TextBox 34">
            <a:hlinkClick r:id="rId20" action="ppaction://hlinksldjump"/>
          </p:cNvPr>
          <p:cNvSpPr txBox="1"/>
          <p:nvPr/>
        </p:nvSpPr>
        <p:spPr>
          <a:xfrm>
            <a:off x="9479759"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36" name="矩形 35"/>
          <p:cNvSpPr/>
          <p:nvPr/>
        </p:nvSpPr>
        <p:spPr>
          <a:xfrm>
            <a:off x="598367" y="1581999"/>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高宗看了这篇文章后，发怒说：</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根据这文章，这是相互构陷的兆头。</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当天就斥责了王勃，不让他进入王府。</a:t>
            </a:r>
            <a:endParaRPr lang="zh-CN" altLang="zh-CN" sz="1100" kern="100" dirty="0">
              <a:solidFill>
                <a:srgbClr val="C00000"/>
              </a:solidFill>
              <a:latin typeface="宋体"/>
              <a:cs typeface="Courier New"/>
            </a:endParaRPr>
          </a:p>
        </p:txBody>
      </p:sp>
      <p:sp>
        <p:nvSpPr>
          <p:cNvPr id="37" name="矩形 36"/>
          <p:cNvSpPr/>
          <p:nvPr/>
        </p:nvSpPr>
        <p:spPr>
          <a:xfrm>
            <a:off x="910629" y="4149874"/>
            <a:ext cx="11113463" cy="792478"/>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天才啊！</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接着请他完成全文，宾客极尽欢兴才停止。</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6"/>
                                        </p:tgtEl>
                                      </p:cBhvr>
                                    </p:animEffect>
                                    <p:set>
                                      <p:cBhvr>
                                        <p:cTn id="17" dur="1" fill="hold">
                                          <p:stCondLst>
                                            <p:cond delay="499"/>
                                          </p:stCondLst>
                                        </p:cTn>
                                        <p:tgtEl>
                                          <p:spTgt spid="3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7"/>
                                        </p:tgtEl>
                                      </p:cBhvr>
                                    </p:animEffect>
                                    <p:set>
                                      <p:cBhvr>
                                        <p:cTn id="20"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36" grpId="0"/>
      <p:bldP spid="36" grpId="1"/>
      <p:bldP spid="37" grpId="0"/>
      <p:bldP spid="37" grpId="1"/>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390312" y="440318"/>
            <a:ext cx="11336843" cy="5478376"/>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王勃字子安，绛州龙门人。王勃六岁就懂得写文章，构思毫无凝滞，文章感情豪迈奔放，与其兄王</a:t>
            </a:r>
            <a:r>
              <a:rPr lang="zh-CN" altLang="zh-CN" sz="2900" kern="100" dirty="0">
                <a:latin typeface="宋体"/>
                <a:ea typeface="华文细黑"/>
                <a:cs typeface="宋体"/>
              </a:rPr>
              <a:t>勔</a:t>
            </a:r>
            <a:r>
              <a:rPr lang="zh-CN" altLang="zh-CN" sz="2900" kern="100" dirty="0">
                <a:latin typeface="Times New Roman"/>
                <a:ea typeface="华文细黑"/>
                <a:cs typeface="Times New Roman"/>
              </a:rPr>
              <a:t>、王</a:t>
            </a:r>
            <a:r>
              <a:rPr lang="zh-CN" altLang="zh-CN" sz="2900" kern="100" dirty="0">
                <a:latin typeface="宋体"/>
                <a:ea typeface="华文细黑"/>
                <a:cs typeface="宋体"/>
              </a:rPr>
              <a:t>勮</a:t>
            </a:r>
            <a:r>
              <a:rPr lang="zh-CN" altLang="zh-CN" sz="2900" kern="100" dirty="0">
                <a:latin typeface="楷体_GB2312"/>
                <a:ea typeface="华文细黑"/>
                <a:cs typeface="楷体_GB2312"/>
              </a:rPr>
              <a:t>的才华相当</a:t>
            </a:r>
            <a:r>
              <a:rPr lang="zh-CN" altLang="zh-CN" sz="2900" kern="100" dirty="0">
                <a:latin typeface="Times New Roman"/>
                <a:ea typeface="华文细黑"/>
                <a:cs typeface="Times New Roman"/>
              </a:rPr>
              <a:t>。他父亲的朋友杜易简常常称赞他们说：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这是王家的三棵宝树啊。</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沛王李贤听说了王勃的名声，召他为沛府修撰，十分爱护看重他。当时各位王侯斗鸡，互有胜负，王勃开玩笑地写了《檄英王鸡》一文。高宗看了这篇文章后，发怒说：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根据这文章，这是相互构陷的兆头。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当天就斥责了王勃，不让他进入王府。过了很久，王勃补职为虢州参军。</a:t>
            </a:r>
            <a:endParaRPr lang="zh-CN" altLang="zh-CN" sz="1100" kern="100" dirty="0">
              <a:latin typeface="宋体"/>
              <a:cs typeface="Courier New"/>
            </a:endParaRPr>
          </a:p>
        </p:txBody>
      </p:sp>
    </p:spTree>
    <p:extLst>
      <p:ext uri="{BB962C8B-B14F-4D97-AF65-F5344CB8AC3E}">
        <p14:creationId xmlns:p14="http://schemas.microsoft.com/office/powerpoint/2010/main" xmlns="" val="8989308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276376" y="94021"/>
            <a:ext cx="11564713" cy="6124707"/>
          </a:xfrm>
          <a:prstGeom prst="rect">
            <a:avLst/>
          </a:prstGeom>
        </p:spPr>
        <p:txBody>
          <a:bodyPr wrap="square" lIns="121876" tIns="60937" rIns="121876" bIns="60937">
            <a:spAutoFit/>
          </a:bodyPr>
          <a:lstStyle/>
          <a:p>
            <a:pPr indent="711154" algn="just">
              <a:lnSpc>
                <a:spcPct val="150000"/>
              </a:lnSpc>
            </a:pPr>
            <a:r>
              <a:rPr lang="zh-CN" altLang="zh-CN" sz="2600" kern="100" dirty="0">
                <a:latin typeface="Times New Roman"/>
                <a:ea typeface="华文细黑"/>
                <a:cs typeface="Times New Roman"/>
              </a:rPr>
              <a:t>王勃自恃有才华而对别人很傲慢，</a:t>
            </a:r>
            <a:r>
              <a:rPr lang="zh-CN" altLang="en-US" sz="2600" kern="100" dirty="0">
                <a:latin typeface="Times New Roman"/>
                <a:ea typeface="华文细黑"/>
                <a:cs typeface="Times New Roman"/>
              </a:rPr>
              <a:t>被</a:t>
            </a:r>
            <a:r>
              <a:rPr lang="zh-CN" altLang="zh-CN" sz="2600" kern="100" dirty="0">
                <a:latin typeface="Times New Roman"/>
                <a:ea typeface="华文细黑"/>
                <a:cs typeface="Times New Roman"/>
              </a:rPr>
              <a:t>同僚嫉恨。有个叫曹达的官奴犯了罪，王勃把他藏匿起来，又害怕事情</a:t>
            </a:r>
            <a:r>
              <a:rPr lang="zh-CN" altLang="en-US" sz="2600" kern="100" dirty="0">
                <a:latin typeface="Times New Roman"/>
                <a:ea typeface="华文细黑"/>
                <a:cs typeface="Times New Roman"/>
              </a:rPr>
              <a:t>泄露</a:t>
            </a:r>
            <a:r>
              <a:rPr lang="zh-CN" altLang="zh-CN" sz="2600" kern="100" dirty="0">
                <a:latin typeface="Times New Roman"/>
                <a:ea typeface="华文细黑"/>
                <a:cs typeface="Times New Roman"/>
              </a:rPr>
              <a:t>，便杀了曹达来堵塞消息的来源。后来事情被揭露，王勃被判死罪，恰逢皇帝大赦天下而被除去罪名。当时王勃的父亲王福</a:t>
            </a:r>
            <a:r>
              <a:rPr lang="zh-CN" altLang="zh-CN" sz="2600" kern="100" dirty="0">
                <a:latin typeface="宋体"/>
                <a:ea typeface="华文细黑"/>
                <a:cs typeface="宋体"/>
              </a:rPr>
              <a:t>畤</a:t>
            </a:r>
            <a:r>
              <a:rPr lang="zh-CN" altLang="zh-CN" sz="2600" kern="100" dirty="0">
                <a:latin typeface="楷体_GB2312"/>
                <a:ea typeface="华文细黑"/>
                <a:cs typeface="楷体_GB2312"/>
              </a:rPr>
              <a:t>是雍州司户参军</a:t>
            </a:r>
            <a:r>
              <a:rPr lang="zh-CN" altLang="zh-CN" sz="2600" kern="100" dirty="0">
                <a:latin typeface="Times New Roman"/>
                <a:ea typeface="华文细黑"/>
                <a:cs typeface="Times New Roman"/>
              </a:rPr>
              <a:t>，因为王勃而被降职为交趾令。上元二年，王勃前往交趾探望父亲。渡南海的时候，他坠水而亡，时年二十八岁。</a:t>
            </a:r>
            <a:endParaRPr lang="en-US" altLang="zh-CN" sz="2600" kern="100" dirty="0">
              <a:latin typeface="Times New Roman"/>
              <a:ea typeface="华文细黑"/>
              <a:cs typeface="Times New Roman"/>
            </a:endParaRPr>
          </a:p>
          <a:p>
            <a:pPr indent="711154" algn="just">
              <a:lnSpc>
                <a:spcPct val="150000"/>
              </a:lnSpc>
            </a:pPr>
            <a:r>
              <a:rPr lang="zh-CN" altLang="zh-CN" sz="2600" kern="100" dirty="0">
                <a:latin typeface="Times New Roman"/>
                <a:ea typeface="华文细黑"/>
                <a:cs typeface="Times New Roman"/>
              </a:rPr>
              <a:t>当初，吏部侍郎裴行俭主管选拔人才授官的事务，有鉴识人才的能力。李敬玄尤其看重杨炯、卢照邻、骆宾王与王勃四人，</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认为他们</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必当显赫富贵。裴行俭说：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士人想走得长远，应以器量见识为先而以文才为后。王勃等虽有文才，却浮躁浅露，哪里有享受官爵俸禄的器量呢！杨炯性格沉着文静，职位应该会达到长官之首，其余的能善终就是幸运。</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后来果然像他所说的那样。</a:t>
            </a:r>
            <a:endParaRPr lang="en-US" altLang="zh-CN" sz="2600" kern="100" dirty="0">
              <a:latin typeface="Times New Roman"/>
              <a:ea typeface="华文细黑"/>
              <a:cs typeface="Times New Roman"/>
            </a:endParaRPr>
          </a:p>
        </p:txBody>
      </p:sp>
    </p:spTree>
    <p:extLst>
      <p:ext uri="{BB962C8B-B14F-4D97-AF65-F5344CB8AC3E}">
        <p14:creationId xmlns:p14="http://schemas.microsoft.com/office/powerpoint/2010/main" xmlns="" val="136424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165852" y="-70668"/>
            <a:ext cx="11715832"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父亲王福</a:t>
            </a:r>
            <a:r>
              <a:rPr lang="zh-CN" altLang="zh-CN" sz="2900" kern="100" dirty="0">
                <a:latin typeface="宋体"/>
                <a:ea typeface="华文细黑"/>
                <a:cs typeface="宋体"/>
              </a:rPr>
              <a:t>畤</a:t>
            </a:r>
            <a:r>
              <a:rPr lang="zh-CN" altLang="zh-CN" sz="2900" kern="100" dirty="0">
                <a:latin typeface="楷体_GB2312"/>
                <a:ea typeface="华文细黑"/>
                <a:cs typeface="楷体_GB2312"/>
              </a:rPr>
              <a:t>因王勃这件事而被降职为交趾令</a:t>
            </a:r>
            <a:r>
              <a:rPr lang="zh-CN" altLang="zh-CN" sz="2900" kern="100" dirty="0">
                <a:latin typeface="Times New Roman"/>
                <a:ea typeface="华文细黑"/>
                <a:cs typeface="Times New Roman"/>
              </a:rPr>
              <a:t>，王勃前往探望。九月九日都督在滕王阁大会宾客，预计让他的女婿作序文，以便在宾客面前夸耀，于是他拿出纸笔邀请所有的宾客，没有人敢担当此任务，但到了王勃，他欣然不推辞。都督很恼怒，起身借口上厕所离开，只是派遣小吏窥察王勃的文章并让他对写作情况作随时报告。</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小吏看后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多次报告，文章语言越来越奇特，阎公于是惊惶急视，说：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天才啊！</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接着请他完成全文，宾客极尽欢兴才停止。王勃写文章，最初并不精心思考，先磨墨数升，就酣畅饮酒，拉起被子蒙脸躺下，到了酒醒时，拿起笔就能成篇，不更改一个字，当时的人称王勃为腹稿。</a:t>
            </a:r>
            <a:endParaRPr lang="zh-CN" altLang="zh-CN" sz="1100" kern="100" dirty="0">
              <a:latin typeface="宋体"/>
              <a:cs typeface="Courier New"/>
            </a:endParaRPr>
          </a:p>
        </p:txBody>
      </p:sp>
    </p:spTree>
    <p:extLst>
      <p:ext uri="{BB962C8B-B14F-4D97-AF65-F5344CB8AC3E}">
        <p14:creationId xmlns:p14="http://schemas.microsoft.com/office/powerpoint/2010/main" xmlns="" val="29297120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598367" y="1090262"/>
            <a:ext cx="11113463" cy="213130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王勃与杨炯、卢照邻、骆宾王都凭借文章齐名，天下称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王、杨、卢、骆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，号称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四杰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。杨炯曾说：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我惭愧排在卢的前面，而对排在王的后面感到羞耻。</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当时的评议者也认为是这样。</a:t>
            </a:r>
            <a:endParaRPr lang="zh-CN" altLang="zh-CN" sz="1100" kern="100" dirty="0">
              <a:latin typeface="宋体"/>
              <a:cs typeface="Courier New"/>
            </a:endParaRPr>
          </a:p>
        </p:txBody>
      </p:sp>
    </p:spTree>
    <p:extLst>
      <p:ext uri="{BB962C8B-B14F-4D97-AF65-F5344CB8AC3E}">
        <p14:creationId xmlns:p14="http://schemas.microsoft.com/office/powerpoint/2010/main" xmlns="" val="17314770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435302" y="718825"/>
            <a:ext cx="11113463" cy="5478376"/>
          </a:xfrm>
          <a:prstGeom prst="rect">
            <a:avLst/>
          </a:prstGeom>
        </p:spPr>
        <p:txBody>
          <a:bodyPr wrap="square" lIns="121876" tIns="60937" rIns="121876" bIns="60937">
            <a:spAutoFit/>
          </a:bodyPr>
          <a:lstStyle/>
          <a:p>
            <a:pPr algn="just">
              <a:lnSpc>
                <a:spcPct val="150000"/>
              </a:lnSpc>
              <a:tabLst>
                <a:tab pos="2430624" algn="l"/>
              </a:tabLst>
            </a:pPr>
            <a:r>
              <a:rPr lang="en-US" altLang="zh-CN" sz="2900" b="1" kern="100" dirty="0">
                <a:latin typeface="Times New Roman"/>
                <a:ea typeface="华文细黑"/>
                <a:cs typeface="Courier New"/>
              </a:rPr>
              <a:t>(2018·</a:t>
            </a:r>
            <a:r>
              <a:rPr lang="zh-CN" altLang="zh-CN" sz="2900" b="1" kern="100" dirty="0">
                <a:latin typeface="Times New Roman"/>
                <a:ea typeface="华文细黑"/>
                <a:cs typeface="Times New Roman"/>
              </a:rPr>
              <a:t>浙江</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17</a:t>
            </a:r>
            <a:r>
              <a:rPr lang="zh-CN" altLang="zh-CN" sz="2900" b="1" kern="100" dirty="0">
                <a:latin typeface="Times New Roman"/>
                <a:ea typeface="华文细黑"/>
                <a:cs typeface="Times New Roman"/>
              </a:rPr>
              <a:t>题。</a:t>
            </a:r>
            <a:endParaRPr lang="zh-CN" altLang="zh-CN" sz="2900" kern="100" dirty="0">
              <a:latin typeface="宋体"/>
              <a:cs typeface="Courier New"/>
            </a:endParaRPr>
          </a:p>
          <a:p>
            <a:pPr algn="ctr">
              <a:lnSpc>
                <a:spcPct val="150000"/>
              </a:lnSpc>
              <a:tabLst>
                <a:tab pos="2430624" algn="l"/>
              </a:tabLst>
            </a:pPr>
            <a:r>
              <a:rPr lang="zh-CN" altLang="zh-CN" sz="2900" b="1" kern="100" dirty="0">
                <a:solidFill>
                  <a:srgbClr val="C00000"/>
                </a:solidFill>
                <a:latin typeface="Times New Roman"/>
                <a:ea typeface="华文细黑"/>
                <a:cs typeface="Times New Roman"/>
              </a:rPr>
              <a:t>颜太初杂文序</a:t>
            </a:r>
            <a:endParaRPr lang="zh-CN" altLang="zh-CN" sz="2900" kern="100" dirty="0">
              <a:latin typeface="宋体"/>
              <a:cs typeface="Courier New"/>
            </a:endParaRPr>
          </a:p>
          <a:p>
            <a:pPr algn="ctr">
              <a:lnSpc>
                <a:spcPct val="150000"/>
              </a:lnSpc>
              <a:tabLst>
                <a:tab pos="2430624" algn="l"/>
              </a:tabLst>
            </a:pPr>
            <a:r>
              <a:rPr lang="zh-CN" altLang="zh-CN" sz="2900" kern="100" dirty="0">
                <a:latin typeface="Times New Roman"/>
                <a:ea typeface="华文细黑"/>
                <a:cs typeface="Times New Roman"/>
              </a:rPr>
              <a:t>司马光</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天下之不尚儒久矣。今世之士大夫，</a:t>
            </a:r>
            <a:r>
              <a:rPr lang="zh-CN" altLang="zh-CN" sz="2900" kern="100" dirty="0">
                <a:solidFill>
                  <a:srgbClr val="0000FF"/>
                </a:solidFill>
                <a:latin typeface="Times New Roman"/>
                <a:ea typeface="华文细黑"/>
                <a:cs typeface="Times New Roman"/>
              </a:rPr>
              <a:t>发言</a:t>
            </a:r>
            <a:r>
              <a:rPr lang="zh-CN" altLang="zh-CN" sz="2900" kern="100" dirty="0">
                <a:latin typeface="Times New Roman"/>
                <a:ea typeface="华文细黑"/>
                <a:cs typeface="Times New Roman"/>
              </a:rPr>
              <a:t>必自称曰儒。儒者果何如哉？高冠博带、广袂之衣谓之儒邪？执简伏册、呻吟不息谓之儒邪？又况点墨濡翰、织制绮组之文以称儒，亦远矣。舍此勿言，至于西汉之公孙丞相、萧望之、张禹、孔光，东汉之欧阳歙、张</a:t>
            </a:r>
            <a:r>
              <a:rPr lang="zh-CN" altLang="zh-CN" sz="2900" kern="100" dirty="0">
                <a:latin typeface="宋体"/>
                <a:ea typeface="华文细黑"/>
                <a:cs typeface="宋体"/>
              </a:rPr>
              <a:t>酺</a:t>
            </a:r>
            <a:r>
              <a:rPr lang="zh-CN" altLang="zh-CN" sz="2900" kern="100" dirty="0">
                <a:latin typeface="Times New Roman"/>
                <a:ea typeface="华文细黑"/>
                <a:cs typeface="Times New Roman"/>
              </a:rPr>
              <a:t>、胡广，世之所谓大儒，果足以充儒</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名乎？</a:t>
            </a:r>
            <a:endParaRPr lang="zh-CN" altLang="zh-CN" sz="2900" kern="100" dirty="0">
              <a:latin typeface="宋体"/>
              <a:cs typeface="Courier New"/>
            </a:endParaRPr>
          </a:p>
        </p:txBody>
      </p:sp>
      <p:sp>
        <p:nvSpPr>
          <p:cNvPr id="36" name="矩形 35"/>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Tree>
    <p:extLst>
      <p:ext uri="{BB962C8B-B14F-4D97-AF65-F5344CB8AC3E}">
        <p14:creationId xmlns:p14="http://schemas.microsoft.com/office/powerpoint/2010/main" xmlns="" val="14072584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406574" y="296802"/>
            <a:ext cx="11224597" cy="6147790"/>
          </a:xfrm>
          <a:prstGeom prst="rect">
            <a:avLst/>
          </a:prstGeom>
        </p:spPr>
        <p:txBody>
          <a:bodyPr wrap="square" lIns="121876" tIns="60937" rIns="121876" bIns="60937">
            <a:spAutoFit/>
          </a:bodyPr>
          <a:lstStyle/>
          <a:p>
            <a:pPr indent="714329" algn="just">
              <a:lnSpc>
                <a:spcPct val="150000"/>
              </a:lnSpc>
              <a:tabLst>
                <a:tab pos="2430624" algn="l"/>
              </a:tabLst>
            </a:pPr>
            <a:r>
              <a:rPr lang="zh-CN" altLang="zh-CN" sz="2900" kern="100" dirty="0">
                <a:latin typeface="Times New Roman"/>
                <a:ea typeface="华文细黑"/>
                <a:cs typeface="Times New Roman"/>
              </a:rPr>
              <a:t>鲁人颜太初，字醇之，常愤其然。读先王之书，不治章句，必求其理而已矣。</a:t>
            </a:r>
            <a:r>
              <a:rPr lang="zh-CN" altLang="zh-CN" sz="2900" u="heavy" kern="100" dirty="0">
                <a:latin typeface="Times New Roman"/>
                <a:ea typeface="华文细黑"/>
                <a:cs typeface="Times New Roman"/>
              </a:rPr>
              <a:t>既得其理，不徒诵之，以夸诳于人，必也蹈而行之。</a:t>
            </a:r>
            <a:r>
              <a:rPr lang="zh-CN" altLang="zh-CN" sz="2900" kern="100" dirty="0">
                <a:latin typeface="Times New Roman"/>
                <a:ea typeface="华文细黑"/>
                <a:cs typeface="Times New Roman"/>
              </a:rPr>
              <a:t>在其身与乡党无余，于</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外则不光。不光，先王之道犹</a:t>
            </a:r>
            <a:r>
              <a:rPr lang="zh-CN" altLang="zh-CN" sz="2900" kern="100" dirty="0">
                <a:latin typeface="宋体"/>
                <a:ea typeface="华文细黑"/>
                <a:cs typeface="宋体"/>
              </a:rPr>
              <a:t>蘙</a:t>
            </a:r>
            <a:r>
              <a:rPr lang="zh-CN" altLang="zh-CN" sz="2900" kern="100" dirty="0">
                <a:latin typeface="楷体_GB2312"/>
                <a:ea typeface="华文细黑"/>
                <a:cs typeface="楷体_GB2312"/>
              </a:rPr>
              <a:t>如也</a:t>
            </a:r>
            <a:r>
              <a:rPr lang="zh-CN" altLang="zh-CN" sz="2900" kern="100" dirty="0">
                <a:latin typeface="Times New Roman"/>
                <a:ea typeface="华文细黑"/>
                <a:cs typeface="Times New Roman"/>
              </a:rPr>
              <a:t>，乃求天下国家政理风俗之得失，为诗歌洎文以宣畅之。景</a:t>
            </a:r>
            <a:r>
              <a:rPr lang="zh-CN" altLang="zh-CN" sz="2900" kern="100" dirty="0">
                <a:latin typeface="宋体"/>
                <a:ea typeface="华文细黑"/>
                <a:cs typeface="宋体"/>
              </a:rPr>
              <a:t>祐</a:t>
            </a:r>
            <a:r>
              <a:rPr lang="zh-CN" altLang="zh-CN" sz="2900" kern="100" dirty="0">
                <a:latin typeface="楷体_GB2312"/>
                <a:ea typeface="华文细黑"/>
                <a:cs typeface="楷体_GB2312"/>
              </a:rPr>
              <a:t>初</a:t>
            </a:r>
            <a:r>
              <a:rPr lang="zh-CN" altLang="zh-CN" sz="2900" kern="100" dirty="0">
                <a:latin typeface="Times New Roman"/>
                <a:ea typeface="华文细黑"/>
                <a:cs typeface="Times New Roman"/>
              </a:rPr>
              <a:t>，青州牧有以荒淫放荡为事，慕嵇康、阮籍之为人，当时四方士大夫乐其无名教之</a:t>
            </a:r>
            <a:r>
              <a:rPr lang="zh-CN" altLang="zh-CN" sz="2900" kern="100" dirty="0">
                <a:solidFill>
                  <a:srgbClr val="0000FF"/>
                </a:solidFill>
                <a:latin typeface="Times New Roman"/>
                <a:ea typeface="华文细黑"/>
                <a:cs typeface="Times New Roman"/>
              </a:rPr>
              <a:t>拘</a:t>
            </a:r>
            <a:r>
              <a:rPr lang="zh-CN" altLang="zh-CN" sz="2900" kern="100" dirty="0">
                <a:latin typeface="Times New Roman"/>
                <a:ea typeface="华文细黑"/>
                <a:cs typeface="Times New Roman"/>
              </a:rPr>
              <a:t>，翕然效之，浸以成风。太初恶其为大乱风俗之本，作《东州逸党》诗以刺之。诗遂上闻，天子亟治牧罪。又有郓州牧怒属令之清直与己异者，诬以罪，榜掠死狱中。妻子弱不能自诉，太初素与令善，怜其冤死，作《哭友人》诗，牧亦坐是</a:t>
            </a:r>
            <a:r>
              <a:rPr lang="zh-CN" altLang="zh-CN" sz="2900" kern="100" dirty="0">
                <a:solidFill>
                  <a:srgbClr val="0000FF"/>
                </a:solidFill>
                <a:latin typeface="Times New Roman"/>
                <a:ea typeface="华文细黑"/>
                <a:cs typeface="Times New Roman"/>
              </a:rPr>
              <a:t>废</a:t>
            </a:r>
            <a:r>
              <a:rPr lang="zh-CN" altLang="zh-CN" sz="2900" kern="100" dirty="0">
                <a:latin typeface="Times New Roman"/>
                <a:ea typeface="华文细黑"/>
                <a:cs typeface="Times New Roman"/>
              </a:rPr>
              <a:t>。</a:t>
            </a:r>
            <a:endParaRPr lang="zh-CN" altLang="zh-CN" sz="2900" kern="100" dirty="0">
              <a:latin typeface="宋体"/>
              <a:cs typeface="Courier New"/>
            </a:endParaRPr>
          </a:p>
        </p:txBody>
      </p:sp>
    </p:spTree>
    <p:extLst>
      <p:ext uri="{BB962C8B-B14F-4D97-AF65-F5344CB8AC3E}">
        <p14:creationId xmlns:p14="http://schemas.microsoft.com/office/powerpoint/2010/main" xmlns="" val="10489852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422460" y="587574"/>
            <a:ext cx="11336843" cy="5478376"/>
          </a:xfrm>
          <a:prstGeom prst="rect">
            <a:avLst/>
          </a:prstGeom>
        </p:spPr>
        <p:txBody>
          <a:bodyPr wrap="square" lIns="121876" tIns="60937" rIns="121876" bIns="60937">
            <a:spAutoFit/>
          </a:bodyPr>
          <a:lstStyle/>
          <a:p>
            <a:pPr indent="714329" algn="just">
              <a:lnSpc>
                <a:spcPct val="150000"/>
              </a:lnSpc>
              <a:tabLst>
                <a:tab pos="2430624" algn="l"/>
              </a:tabLst>
            </a:pPr>
            <a:r>
              <a:rPr lang="zh-CN" altLang="zh-CN" sz="2900" kern="100" dirty="0">
                <a:latin typeface="Times New Roman"/>
                <a:ea typeface="华文细黑"/>
                <a:cs typeface="Times New Roman"/>
              </a:rPr>
              <a:t>于时或荐太初博学有文，诏用为国子监直讲。会有御史素不善太初者，上言太初狂狷，不可任学官。诏即行所至，改除河中府临晋主簿。太初为人，实宽良有</a:t>
            </a:r>
            <a:r>
              <a:rPr lang="zh-CN" altLang="zh-CN" sz="2900" kern="100" dirty="0">
                <a:solidFill>
                  <a:srgbClr val="0000FF"/>
                </a:solidFill>
                <a:latin typeface="Times New Roman"/>
                <a:ea typeface="华文细黑"/>
                <a:cs typeface="Times New Roman"/>
              </a:rPr>
              <a:t>治行</a:t>
            </a:r>
            <a:r>
              <a:rPr lang="zh-CN" altLang="zh-CN" sz="2900" kern="100" dirty="0">
                <a:latin typeface="Times New Roman"/>
                <a:ea typeface="华文细黑"/>
                <a:cs typeface="Times New Roman"/>
              </a:rPr>
              <a:t>，非狂人也。自临晋改应天府户曹，掌南京学，卒</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睢阳。旧制，判、司、簿、尉四考，无殿负</a:t>
            </a:r>
            <a:r>
              <a:rPr lang="en-US" altLang="zh-CN" sz="2900" kern="100" baseline="30000" dirty="0">
                <a:latin typeface="IPAPANNEW"/>
                <a:ea typeface="华文细黑"/>
                <a:cs typeface="Times New Roman"/>
              </a:rPr>
              <a:t>[</a:t>
            </a:r>
            <a:r>
              <a:rPr lang="zh-CN" altLang="zh-CN" sz="2900" kern="100" baseline="30000" dirty="0">
                <a:latin typeface="IPAPANNEW"/>
                <a:ea typeface="华文细黑"/>
                <a:cs typeface="Times New Roman"/>
              </a:rPr>
              <a:t>注</a:t>
            </a:r>
            <a:r>
              <a:rPr lang="en-US" altLang="zh-CN" sz="2900" kern="100" baseline="30000" dirty="0">
                <a:latin typeface="IPAPANNEW"/>
                <a:ea typeface="华文细黑"/>
                <a:cs typeface="Times New Roman"/>
              </a:rPr>
              <a:t>]</a:t>
            </a:r>
            <a:r>
              <a:rPr lang="zh-CN" altLang="zh-CN" sz="2900" kern="100" dirty="0">
                <a:latin typeface="Times New Roman"/>
                <a:ea typeface="华文细黑"/>
                <a:cs typeface="Times New Roman"/>
              </a:rPr>
              <a:t>，例为令录。虽愚懦昏耄无所取者，积以年数，必得之。而太初才识如此，举进士解褐近十年，卒不得脱判、司、簿、尉之列以终身，死时盖年四十余。噫，天丧儒者，使必至于大坏乎！将犬吠</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怪，桀桀者必见锄也？何其仕与寿两穷如此？</a:t>
            </a:r>
            <a:endParaRPr lang="zh-CN" altLang="zh-CN" sz="2900" kern="100" dirty="0">
              <a:latin typeface="宋体"/>
              <a:cs typeface="Courier New"/>
            </a:endParaRPr>
          </a:p>
        </p:txBody>
      </p:sp>
    </p:spTree>
    <p:extLst>
      <p:ext uri="{BB962C8B-B14F-4D97-AF65-F5344CB8AC3E}">
        <p14:creationId xmlns:p14="http://schemas.microsoft.com/office/powerpoint/2010/main" xmlns="" val="32423401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406574" y="72208"/>
            <a:ext cx="11113463" cy="6470956"/>
          </a:xfrm>
          <a:prstGeom prst="rect">
            <a:avLst/>
          </a:prstGeom>
        </p:spPr>
        <p:txBody>
          <a:bodyPr wrap="square" lIns="121876" tIns="60937" rIns="121876" bIns="60937">
            <a:spAutoFit/>
          </a:bodyPr>
          <a:lstStyle/>
          <a:p>
            <a:pPr indent="714329" algn="just">
              <a:lnSpc>
                <a:spcPts val="5500"/>
              </a:lnSpc>
              <a:tabLst>
                <a:tab pos="2430624" algn="l"/>
              </a:tabLst>
            </a:pPr>
            <a:r>
              <a:rPr lang="zh-CN" altLang="zh-CN" sz="2900" u="wavyHeavy" kern="100" dirty="0">
                <a:uFill>
                  <a:solidFill>
                    <a:srgbClr val="FF0000"/>
                  </a:solidFill>
                </a:uFill>
                <a:latin typeface="Times New Roman"/>
                <a:ea typeface="华文细黑"/>
                <a:cs typeface="Times New Roman"/>
              </a:rPr>
              <a:t>世人见太初官职不能动人又其文多指讦有疵病者所恶闻虽得其文不甚重之故所弃失居多余止得其两卷</a:t>
            </a:r>
            <a:r>
              <a:rPr lang="zh-CN" altLang="zh-CN" sz="2900" kern="100" dirty="0">
                <a:latin typeface="Times New Roman"/>
                <a:ea typeface="华文细黑"/>
                <a:cs typeface="Times New Roman"/>
              </a:rPr>
              <a:t>。在同州又得其所为《题名记》，今集而序之。</a:t>
            </a:r>
            <a:r>
              <a:rPr lang="zh-CN" altLang="zh-CN" sz="2900" u="heavy" kern="100" dirty="0">
                <a:latin typeface="Times New Roman"/>
                <a:ea typeface="华文细黑"/>
                <a:cs typeface="Times New Roman"/>
              </a:rPr>
              <a:t>前世之士身不显于时，而言立于后世者多矣。太初虽贱而夭，其文岂必不传？</a:t>
            </a:r>
            <a:r>
              <a:rPr lang="zh-CN" altLang="zh-CN" sz="2900" kern="100" dirty="0">
                <a:latin typeface="Times New Roman"/>
                <a:ea typeface="华文细黑"/>
                <a:cs typeface="Times New Roman"/>
              </a:rPr>
              <a:t>异日有见之者，观其《后车》诗，则不忘鉴戒矣；观其《逸党》诗，则礼义不坏矣；观其《哭友人》诗，则酷吏愧心矣；观其《同州题名记》，则守长知弊政矣；观其《望仙驿记》，则守长不事厨传矣。由是言之，为益岂不厚哉！</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选自《司马光集》</a:t>
            </a:r>
            <a:r>
              <a:rPr lang="en-US" altLang="zh-CN" sz="2900" kern="100" dirty="0">
                <a:latin typeface="Times New Roman"/>
                <a:ea typeface="华文细黑"/>
                <a:cs typeface="Courier New"/>
              </a:rPr>
              <a:t>)</a:t>
            </a:r>
            <a:endParaRPr lang="zh-CN" altLang="zh-CN" sz="2900" kern="100" dirty="0">
              <a:latin typeface="宋体"/>
              <a:cs typeface="Courier New"/>
            </a:endParaRPr>
          </a:p>
          <a:p>
            <a:pPr algn="just">
              <a:lnSpc>
                <a:spcPts val="5500"/>
              </a:lnSpc>
              <a:tabLst>
                <a:tab pos="2430624" algn="l"/>
              </a:tabLst>
            </a:pPr>
            <a:r>
              <a:rPr lang="zh-CN" altLang="zh-CN" sz="2900" b="1" kern="100" dirty="0">
                <a:solidFill>
                  <a:srgbClr val="0000FF"/>
                </a:solidFill>
                <a:latin typeface="Times New Roman"/>
                <a:ea typeface="华文细黑"/>
                <a:cs typeface="Times New Roman"/>
              </a:rPr>
              <a:t>注</a:t>
            </a:r>
            <a:r>
              <a:rPr lang="zh-CN" altLang="zh-CN" sz="2900" kern="100" dirty="0">
                <a:latin typeface="Times New Roman"/>
                <a:ea typeface="华文细黑"/>
                <a:cs typeface="Times New Roman"/>
              </a:rPr>
              <a:t>　殿负：因欠国家赋税而考核为下等。</a:t>
            </a:r>
            <a:endParaRPr lang="zh-CN" altLang="zh-CN" sz="2900" kern="100" dirty="0">
              <a:latin typeface="宋体"/>
              <a:cs typeface="Courier New"/>
            </a:endParaRPr>
          </a:p>
        </p:txBody>
      </p:sp>
    </p:spTree>
    <p:extLst>
      <p:ext uri="{BB962C8B-B14F-4D97-AF65-F5344CB8AC3E}">
        <p14:creationId xmlns:p14="http://schemas.microsoft.com/office/powerpoint/2010/main" xmlns="" val="15744861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550592" y="1004772"/>
            <a:ext cx="10679819" cy="4201104"/>
          </a:xfrm>
          <a:prstGeom prst="rect">
            <a:avLst/>
          </a:prstGeom>
        </p:spPr>
        <p:txBody>
          <a:bodyPr wrap="square" lIns="121876" tIns="60937" rIns="121876" bIns="60937">
            <a:spAutoFit/>
          </a:bodyPr>
          <a:lstStyle/>
          <a:p>
            <a:pPr algn="just">
              <a:lnSpc>
                <a:spcPts val="5300"/>
              </a:lnSpc>
              <a:tabLst>
                <a:tab pos="2430624" algn="l"/>
              </a:tabLst>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对下列句子中加颜色词语的解释，不正确的一项是</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发言</a:t>
            </a:r>
            <a:r>
              <a:rPr lang="zh-CN" altLang="zh-CN" sz="2900" kern="100" dirty="0">
                <a:latin typeface="Times New Roman"/>
                <a:ea typeface="华文细黑"/>
                <a:cs typeface="Times New Roman"/>
              </a:rPr>
              <a:t>必自称曰儒</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发言：发表意见</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当时四方士大夫乐其无名教之</a:t>
            </a:r>
            <a:r>
              <a:rPr lang="zh-CN" altLang="zh-CN" sz="2900" kern="100" dirty="0">
                <a:solidFill>
                  <a:srgbClr val="0000FF"/>
                </a:solidFill>
                <a:latin typeface="Times New Roman"/>
                <a:ea typeface="华文细黑"/>
                <a:cs typeface="Times New Roman"/>
              </a:rPr>
              <a:t>拘</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拘：束缚，拘束</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牧亦坐是</a:t>
            </a:r>
            <a:r>
              <a:rPr lang="zh-CN" altLang="zh-CN" sz="2900" kern="100" dirty="0">
                <a:solidFill>
                  <a:srgbClr val="0000FF"/>
                </a:solidFill>
                <a:latin typeface="Times New Roman"/>
                <a:ea typeface="华文细黑"/>
                <a:cs typeface="Times New Roman"/>
              </a:rPr>
              <a:t>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废：</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被</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罢免</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实宽良有</a:t>
            </a:r>
            <a:r>
              <a:rPr lang="zh-CN" altLang="zh-CN" sz="2900" kern="100" dirty="0">
                <a:solidFill>
                  <a:srgbClr val="0000FF"/>
                </a:solidFill>
                <a:latin typeface="Times New Roman"/>
                <a:ea typeface="华文细黑"/>
                <a:cs typeface="Times New Roman"/>
              </a:rPr>
              <a:t>治行</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治行：政绩</a:t>
            </a:r>
            <a:endParaRPr lang="en-US" altLang="zh-CN" sz="2900" kern="100" dirty="0">
              <a:latin typeface="Times New Roman"/>
              <a:ea typeface="华文细黑"/>
              <a:cs typeface="Times New Roman"/>
            </a:endParaRPr>
          </a:p>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发言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意为开口说话。</a:t>
            </a:r>
            <a:endParaRPr lang="zh-CN" altLang="zh-CN" sz="29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3" name="TextBox 22"/>
          <p:cNvSpPr txBox="1"/>
          <p:nvPr/>
        </p:nvSpPr>
        <p:spPr>
          <a:xfrm>
            <a:off x="416100" y="184335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35908607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5">
                                            <p:txEl>
                                              <p:pRg st="5" end="5"/>
                                            </p:txEl>
                                          </p:spTgt>
                                        </p:tgtEl>
                                        <p:attrNameLst>
                                          <p:attrName>style.visibility</p:attrName>
                                        </p:attrNameLst>
                                      </p:cBhvr>
                                      <p:to>
                                        <p:strVal val="visible"/>
                                      </p:to>
                                    </p:set>
                                    <p:animEffect transition="in" filter="blinds(horizontal)">
                                      <p:cBhvr>
                                        <p:cTn id="18" dur="500"/>
                                        <p:tgtEl>
                                          <p:spTgt spid="3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5">
                                            <p:txEl>
                                              <p:pRg st="5" end="5"/>
                                            </p:txEl>
                                          </p:spTgt>
                                        </p:tgtEl>
                                      </p:cBhvr>
                                    </p:animEffect>
                                    <p:set>
                                      <p:cBhvr>
                                        <p:cTn id="23" dur="1" fill="hold">
                                          <p:stCondLst>
                                            <p:cond delay="499"/>
                                          </p:stCondLst>
                                        </p:cTn>
                                        <p:tgtEl>
                                          <p:spTgt spid="35">
                                            <p:txEl>
                                              <p:pRg st="5" end="5"/>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p:bldP spid="23"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18025" y="166348"/>
            <a:ext cx="11113463"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登高作赋，</a:t>
            </a:r>
            <a:r>
              <a:rPr lang="zh-CN" altLang="zh-CN" sz="2900" kern="100" dirty="0">
                <a:solidFill>
                  <a:srgbClr val="0000FF"/>
                </a:solidFill>
                <a:latin typeface="Times New Roman"/>
                <a:ea typeface="华文细黑"/>
                <a:cs typeface="Times New Roman"/>
              </a:rPr>
              <a:t>是</a:t>
            </a:r>
            <a:r>
              <a:rPr lang="zh-CN" altLang="zh-CN" sz="2900" kern="100" dirty="0">
                <a:latin typeface="Times New Roman"/>
                <a:ea typeface="华文细黑"/>
                <a:cs typeface="Times New Roman"/>
              </a:rPr>
              <a:t>所望于群公。</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千里</a:t>
            </a:r>
            <a:r>
              <a:rPr lang="zh-CN" altLang="zh-CN" sz="2900" kern="100" dirty="0">
                <a:solidFill>
                  <a:srgbClr val="0000FF"/>
                </a:solidFill>
                <a:latin typeface="Times New Roman"/>
                <a:ea typeface="华文细黑"/>
                <a:cs typeface="Times New Roman"/>
              </a:rPr>
              <a:t>逢迎</a:t>
            </a:r>
            <a:r>
              <a:rPr lang="zh-CN" altLang="zh-CN" sz="2900" kern="100" dirty="0">
                <a:latin typeface="Times New Roman"/>
                <a:ea typeface="华文细黑"/>
                <a:cs typeface="Times New Roman"/>
              </a:rPr>
              <a:t>，高朋满座。</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_____________________________________</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俨骖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于</a:t>
            </a:r>
            <a:r>
              <a:rPr lang="zh-CN" altLang="zh-CN" sz="2900" kern="100" dirty="0">
                <a:solidFill>
                  <a:srgbClr val="0000FF"/>
                </a:solidFill>
                <a:latin typeface="Times New Roman"/>
                <a:ea typeface="华文细黑"/>
                <a:cs typeface="Times New Roman"/>
              </a:rPr>
              <a:t>上路</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________________________</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pic>
        <p:nvPicPr>
          <p:cNvPr id="11" name="Picture 2" descr="\\司瑞晴\e\2018 源文件！！\粤教  选修  唐宋散文选读\马非S.T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90751" y="4264834"/>
            <a:ext cx="338227" cy="317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2024044" y="90951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这。</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846734" y="1557586"/>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表判断。</a:t>
            </a:r>
            <a:endParaRPr lang="zh-CN" altLang="en-US" sz="2900" kern="100" dirty="0">
              <a:solidFill>
                <a:srgbClr val="C00000"/>
              </a:solidFill>
              <a:latin typeface="宋体"/>
              <a:ea typeface="华文细黑"/>
              <a:cs typeface="Times New Roman"/>
            </a:endParaRPr>
          </a:p>
        </p:txBody>
      </p:sp>
      <p:sp>
        <p:nvSpPr>
          <p:cNvPr id="12" name="矩形 11"/>
          <p:cNvSpPr/>
          <p:nvPr/>
        </p:nvSpPr>
        <p:spPr>
          <a:xfrm>
            <a:off x="1918742" y="2853730"/>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迎接。</a:t>
            </a:r>
            <a:endParaRPr lang="zh-CN" altLang="en-US" sz="2900" kern="100" dirty="0">
              <a:solidFill>
                <a:srgbClr val="C00000"/>
              </a:solidFill>
              <a:latin typeface="宋体"/>
              <a:ea typeface="华文细黑"/>
              <a:cs typeface="Times New Roman"/>
            </a:endParaRPr>
          </a:p>
        </p:txBody>
      </p:sp>
      <p:sp>
        <p:nvSpPr>
          <p:cNvPr id="13" name="矩形 12"/>
          <p:cNvSpPr/>
          <p:nvPr/>
        </p:nvSpPr>
        <p:spPr>
          <a:xfrm>
            <a:off x="1895504" y="3490555"/>
            <a:ext cx="687877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说话和做事故意迎合别人的心意</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贬义</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15" name="矩形 14"/>
          <p:cNvSpPr/>
          <p:nvPr/>
        </p:nvSpPr>
        <p:spPr>
          <a:xfrm>
            <a:off x="1918743" y="4725938"/>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高高的大道。</a:t>
            </a:r>
            <a:endParaRPr lang="zh-CN" altLang="en-US" sz="2900" kern="100" dirty="0">
              <a:solidFill>
                <a:srgbClr val="C00000"/>
              </a:solidFill>
              <a:latin typeface="宋体"/>
              <a:ea typeface="华文细黑"/>
              <a:cs typeface="Times New Roman"/>
            </a:endParaRPr>
          </a:p>
        </p:txBody>
      </p:sp>
      <p:sp>
        <p:nvSpPr>
          <p:cNvPr id="16" name="矩形 15"/>
          <p:cNvSpPr/>
          <p:nvPr/>
        </p:nvSpPr>
        <p:spPr>
          <a:xfrm>
            <a:off x="1846735" y="5374010"/>
            <a:ext cx="464739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走上路程，动身；上轨道。</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74916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6" grpId="0"/>
      <p:bldP spid="6" grpId="1"/>
      <p:bldP spid="12" grpId="0"/>
      <p:bldP spid="12" grpId="1"/>
      <p:bldP spid="13" grpId="0"/>
      <p:bldP spid="13" grpId="1"/>
      <p:bldP spid="15" grpId="0"/>
      <p:bldP spid="15" grpId="1"/>
      <p:bldP spid="16" grpId="0"/>
      <p:bldP spid="16"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矩形 20"/>
          <p:cNvSpPr/>
          <p:nvPr/>
        </p:nvSpPr>
        <p:spPr>
          <a:xfrm>
            <a:off x="272083" y="1182862"/>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22" name="左大括号 21"/>
          <p:cNvSpPr/>
          <p:nvPr/>
        </p:nvSpPr>
        <p:spPr>
          <a:xfrm>
            <a:off x="761567" y="1104880"/>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 name="矩形 3"/>
          <p:cNvSpPr/>
          <p:nvPr/>
        </p:nvSpPr>
        <p:spPr>
          <a:xfrm>
            <a:off x="220832" y="248188"/>
            <a:ext cx="10429928" cy="538591"/>
          </a:xfrm>
          <a:prstGeom prst="rect">
            <a:avLst/>
          </a:prstGeom>
        </p:spPr>
        <p:txBody>
          <a:bodyPr wrap="square" lIns="91423" tIns="45711" rIns="91423" bIns="45711">
            <a:spAutoFit/>
          </a:bodyPr>
          <a:lstStyle/>
          <a:p>
            <a:pPr algn="just"/>
            <a:r>
              <a:rPr lang="en-US" altLang="zh-CN" sz="2900" kern="100" dirty="0">
                <a:latin typeface="Times New Roman"/>
                <a:ea typeface="华文细黑"/>
              </a:rPr>
              <a:t>14.</a:t>
            </a:r>
            <a:r>
              <a:rPr lang="zh-CN" altLang="zh-CN" sz="2900" kern="100" dirty="0">
                <a:latin typeface="Times New Roman"/>
                <a:ea typeface="华文细黑"/>
                <a:cs typeface="Times New Roman"/>
              </a:rPr>
              <a:t>下列各组句子中，加</a:t>
            </a:r>
            <a:r>
              <a:rPr lang="zh-CN" altLang="en-US" sz="2900" kern="100" dirty="0">
                <a:latin typeface="Times New Roman"/>
                <a:ea typeface="华文细黑"/>
                <a:cs typeface="Times New Roman"/>
              </a:rPr>
              <a:t>颜色</a:t>
            </a:r>
            <a:r>
              <a:rPr lang="zh-CN" altLang="zh-CN" sz="2900" kern="100" dirty="0">
                <a:latin typeface="Times New Roman"/>
                <a:ea typeface="华文细黑"/>
                <a:cs typeface="Times New Roman"/>
              </a:rPr>
              <a:t>词的意义和用法相同的一组是</a:t>
            </a:r>
            <a:endParaRPr lang="zh-CN" altLang="zh-CN" sz="1100" kern="100" dirty="0">
              <a:latin typeface="宋体"/>
              <a:cs typeface="Courier New"/>
            </a:endParaRPr>
          </a:p>
        </p:txBody>
      </p:sp>
      <p:sp>
        <p:nvSpPr>
          <p:cNvPr id="35" name="TextBox 3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6" name="TextBox 35">
            <a:hlinkClick r:id="rId20"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 name="矩形 2"/>
          <p:cNvSpPr/>
          <p:nvPr/>
        </p:nvSpPr>
        <p:spPr>
          <a:xfrm>
            <a:off x="949728" y="765498"/>
            <a:ext cx="315980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果足以充儒</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名乎</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句读</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不知</a:t>
            </a:r>
            <a:endParaRPr lang="zh-CN" altLang="en-US" sz="2900" dirty="0"/>
          </a:p>
        </p:txBody>
      </p:sp>
      <p:sp>
        <p:nvSpPr>
          <p:cNvPr id="38" name="矩形 37"/>
          <p:cNvSpPr/>
          <p:nvPr/>
        </p:nvSpPr>
        <p:spPr>
          <a:xfrm>
            <a:off x="272084" y="2551014"/>
            <a:ext cx="526072" cy="538591"/>
          </a:xfrm>
          <a:prstGeom prst="rect">
            <a:avLst/>
          </a:prstGeom>
        </p:spPr>
        <p:txBody>
          <a:bodyPr wrap="none" lIns="91423" tIns="45711" rIns="91423" bIns="45711">
            <a:spAutoFit/>
          </a:bodyPr>
          <a:lstStyle/>
          <a:p>
            <a:r>
              <a:rPr lang="en-US" altLang="zh-CN" sz="2900" kern="100">
                <a:latin typeface="Times New Roman"/>
                <a:ea typeface="华文细黑"/>
              </a:rPr>
              <a:t>B.</a:t>
            </a:r>
            <a:endParaRPr lang="zh-CN" altLang="en-US" sz="2900" dirty="0"/>
          </a:p>
        </p:txBody>
      </p:sp>
      <p:sp>
        <p:nvSpPr>
          <p:cNvPr id="39" name="左大括号 38"/>
          <p:cNvSpPr/>
          <p:nvPr/>
        </p:nvSpPr>
        <p:spPr>
          <a:xfrm>
            <a:off x="761567" y="2473032"/>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40" name="矩形 39"/>
          <p:cNvSpPr/>
          <p:nvPr/>
        </p:nvSpPr>
        <p:spPr>
          <a:xfrm>
            <a:off x="949727" y="2114600"/>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于</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外则不光</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此</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志不在小</a:t>
            </a:r>
            <a:endParaRPr lang="zh-CN" altLang="en-US" sz="2900" dirty="0"/>
          </a:p>
        </p:txBody>
      </p:sp>
      <p:sp>
        <p:nvSpPr>
          <p:cNvPr id="41" name="矩形 40"/>
          <p:cNvSpPr/>
          <p:nvPr/>
        </p:nvSpPr>
        <p:spPr>
          <a:xfrm>
            <a:off x="272084" y="3904308"/>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42" name="左大括号 41"/>
          <p:cNvSpPr/>
          <p:nvPr/>
        </p:nvSpPr>
        <p:spPr>
          <a:xfrm>
            <a:off x="761567" y="3826326"/>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59" name="矩形 58"/>
          <p:cNvSpPr/>
          <p:nvPr/>
        </p:nvSpPr>
        <p:spPr>
          <a:xfrm>
            <a:off x="949728" y="3467895"/>
            <a:ext cx="353170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卒</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睢阳</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从径道亡，归璧</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赵</a:t>
            </a:r>
            <a:endParaRPr lang="zh-CN" altLang="en-US" sz="2900" dirty="0"/>
          </a:p>
        </p:txBody>
      </p:sp>
      <p:sp>
        <p:nvSpPr>
          <p:cNvPr id="60" name="矩形 59"/>
          <p:cNvSpPr/>
          <p:nvPr/>
        </p:nvSpPr>
        <p:spPr>
          <a:xfrm>
            <a:off x="272083" y="5243885"/>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61" name="左大括号 60"/>
          <p:cNvSpPr/>
          <p:nvPr/>
        </p:nvSpPr>
        <p:spPr>
          <a:xfrm>
            <a:off x="761567" y="5165904"/>
            <a:ext cx="213925" cy="756912"/>
          </a:xfrm>
          <a:prstGeom prst="leftBrace">
            <a:avLst>
              <a:gd name="adj1" fmla="val 20476"/>
              <a:gd name="adj2" fmla="val 50000"/>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62" name="矩形 61"/>
          <p:cNvSpPr/>
          <p:nvPr/>
        </p:nvSpPr>
        <p:spPr>
          <a:xfrm>
            <a:off x="949727" y="4807472"/>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将犬吠</a:t>
            </a:r>
            <a:r>
              <a:rPr lang="zh-CN" altLang="zh-CN" sz="2900" kern="100">
                <a:solidFill>
                  <a:srgbClr val="0000FF"/>
                </a:solidFill>
                <a:latin typeface="Times New Roman"/>
                <a:ea typeface="华文细黑"/>
                <a:cs typeface="Times New Roman"/>
              </a:rPr>
              <a:t>所</a:t>
            </a:r>
            <a:r>
              <a:rPr lang="zh-CN" altLang="zh-CN" sz="2900" kern="100">
                <a:latin typeface="Times New Roman"/>
                <a:ea typeface="华文细黑"/>
                <a:cs typeface="Times New Roman"/>
              </a:rPr>
              <a:t>怪</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为巡船</a:t>
            </a:r>
            <a:r>
              <a:rPr lang="zh-CN" altLang="zh-CN" sz="2900" kern="100" dirty="0">
                <a:solidFill>
                  <a:srgbClr val="0000FF"/>
                </a:solidFill>
                <a:latin typeface="Times New Roman"/>
                <a:ea typeface="华文细黑"/>
                <a:cs typeface="Times New Roman"/>
              </a:rPr>
              <a:t>所</a:t>
            </a:r>
            <a:r>
              <a:rPr lang="zh-CN" altLang="zh-CN" sz="2900" kern="100" dirty="0">
                <a:latin typeface="Times New Roman"/>
                <a:ea typeface="华文细黑"/>
                <a:cs typeface="Times New Roman"/>
              </a:rPr>
              <a:t>物色</a:t>
            </a:r>
            <a:endParaRPr lang="zh-CN" altLang="en-US" sz="2900" dirty="0"/>
          </a:p>
        </p:txBody>
      </p:sp>
      <p:sp>
        <p:nvSpPr>
          <p:cNvPr id="63" name="TextBox 62"/>
          <p:cNvSpPr txBox="1"/>
          <p:nvPr/>
        </p:nvSpPr>
        <p:spPr>
          <a:xfrm>
            <a:off x="118543" y="253179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3"/>
                                        </p:tgtEl>
                                      </p:cBhvr>
                                    </p:animEffect>
                                    <p:set>
                                      <p:cBhvr>
                                        <p:cTn id="12"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bldLst>
      <p:bldP spid="63" grpId="0"/>
      <p:bldP spid="63" grpId="1"/>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99964" y="1318249"/>
            <a:ext cx="10679819" cy="3649671"/>
          </a:xfrm>
          <a:prstGeom prst="rect">
            <a:avLst/>
          </a:prstGeom>
        </p:spPr>
        <p:txBody>
          <a:bodyPr wrap="square" lIns="121876" tIns="60937" rIns="121876" bIns="60937">
            <a:spAutoFit/>
          </a:bodyPr>
          <a:lstStyle/>
          <a:p>
            <a:pPr algn="just">
              <a:lnSpc>
                <a:spcPts val="55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项都是第三人称代词，他。</a:t>
            </a:r>
            <a:endParaRPr lang="en-US" altLang="zh-CN" sz="2900" kern="100" dirty="0">
              <a:solidFill>
                <a:srgbClr val="002060"/>
              </a:solidFill>
              <a:latin typeface="Times New Roman"/>
              <a:ea typeface="华文细黑"/>
              <a:cs typeface="Times New Roman"/>
            </a:endParaRPr>
          </a:p>
          <a:p>
            <a:pPr algn="just">
              <a:lnSpc>
                <a:spcPts val="5500"/>
              </a:lnSpc>
              <a:tabLst>
                <a:tab pos="2430624" algn="l"/>
              </a:tabLst>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项结构助词，的</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宾语前置的标志，不译。</a:t>
            </a:r>
            <a:endParaRPr lang="en-US" altLang="zh-CN" sz="2900" kern="100" dirty="0">
              <a:solidFill>
                <a:srgbClr val="002060"/>
              </a:solidFill>
              <a:latin typeface="IPAPANNEW"/>
              <a:ea typeface="华文细黑"/>
              <a:cs typeface="Times New Roman"/>
            </a:endParaRPr>
          </a:p>
          <a:p>
            <a:pPr algn="just">
              <a:lnSpc>
                <a:spcPts val="5500"/>
              </a:lnSpc>
              <a:tabLst>
                <a:tab pos="2430624" algn="l"/>
              </a:tabLst>
            </a:pPr>
            <a:r>
              <a:rPr lang="en-US" altLang="zh-CN" sz="2900" kern="100" dirty="0">
                <a:solidFill>
                  <a:srgbClr val="002060"/>
                </a:solidFill>
                <a:latin typeface="IPAPANNEW"/>
                <a:ea typeface="华文细黑"/>
                <a:cs typeface="Times New Roman"/>
              </a:rPr>
              <a:t>C</a:t>
            </a:r>
            <a:r>
              <a:rPr lang="zh-CN" altLang="zh-CN" sz="2900" kern="100" dirty="0">
                <a:solidFill>
                  <a:srgbClr val="002060"/>
                </a:solidFill>
                <a:latin typeface="IPAPANNEW"/>
                <a:ea typeface="华文细黑"/>
                <a:cs typeface="Times New Roman"/>
              </a:rPr>
              <a:t>项介词，在</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引进动作涉及的对象，不译。</a:t>
            </a:r>
            <a:endParaRPr lang="en-US" altLang="zh-CN" sz="2900" kern="100" dirty="0">
              <a:solidFill>
                <a:srgbClr val="002060"/>
              </a:solidFill>
              <a:latin typeface="Times New Roman"/>
              <a:ea typeface="华文细黑"/>
              <a:cs typeface="Times New Roman"/>
            </a:endParaRPr>
          </a:p>
          <a:p>
            <a:pPr algn="just">
              <a:lnSpc>
                <a:spcPts val="5500"/>
              </a:lnSpc>
              <a:tabLst>
                <a:tab pos="2430624" algn="l"/>
              </a:tabLst>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项与后面的动词构成</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字结构，是虚指代词</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与前面的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构成固定结构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所</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，表示被动。</a:t>
            </a:r>
            <a:endParaRPr lang="zh-CN" altLang="zh-CN" sz="2900" kern="100" dirty="0">
              <a:latin typeface="宋体"/>
              <a:cs typeface="Courier New"/>
            </a:endParaRPr>
          </a:p>
        </p:txBody>
      </p:sp>
      <p:sp>
        <p:nvSpPr>
          <p:cNvPr id="1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2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2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2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3"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4"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6"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47"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8"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49"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3086342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0"/>
            <a:ext cx="12190413" cy="6147790"/>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下列对原文有关内容的概括与赏析，不正确的一项是</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作者认为，对真正的儒者而言，读书不应雕章琢句，作文不应只追求</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辞藻华丽，而应抱着学以致用的目的，匡正时弊，有益社会的进步。</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B.</a:t>
            </a:r>
            <a:r>
              <a:rPr lang="zh-CN" altLang="zh-CN" sz="2900" kern="100" spc="-100" dirty="0">
                <a:latin typeface="Times New Roman"/>
                <a:ea typeface="华文细黑"/>
                <a:cs typeface="Times New Roman"/>
              </a:rPr>
              <a:t>颜太初考中进士后，担任过临晋主簿和应天府户曹。主簿是县令的属官，</a:t>
            </a:r>
            <a:endParaRPr lang="en-US" altLang="zh-CN" sz="2900" kern="100" spc="-100" dirty="0">
              <a:latin typeface="Times New Roman"/>
              <a:ea typeface="华文细黑"/>
              <a:cs typeface="Times New Roman"/>
            </a:endParaRPr>
          </a:p>
          <a:p>
            <a:pPr algn="just">
              <a:lnSpc>
                <a:spcPct val="150000"/>
              </a:lnSpc>
              <a:tabLst>
                <a:tab pos="2430624" algn="l"/>
              </a:tabLst>
            </a:pPr>
            <a:r>
              <a:rPr lang="en-US" altLang="zh-CN" sz="2900" kern="100" spc="-100" dirty="0">
                <a:latin typeface="Times New Roman"/>
                <a:ea typeface="华文细黑"/>
                <a:cs typeface="Times New Roman"/>
              </a:rPr>
              <a:t>    </a:t>
            </a:r>
            <a:r>
              <a:rPr lang="zh-CN" altLang="zh-CN" sz="2900" kern="100" dirty="0">
                <a:latin typeface="Times New Roman"/>
                <a:ea typeface="华文细黑"/>
                <a:cs typeface="Times New Roman"/>
              </a:rPr>
              <a:t>户曹是知府的属官。县令的上级是州牧。</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颜太初宽厚正直，才识过人，效法嵇康、阮籍，诗文讥刺时事，遭到</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利益集团的嫉恨排挤，终身仕途不顺，郁郁不得志。</a:t>
            </a:r>
            <a:endParaRPr lang="zh-CN" altLang="zh-CN" sz="2900" kern="100" dirty="0">
              <a:latin typeface="宋体"/>
              <a:cs typeface="Courier New"/>
            </a:endParaRPr>
          </a:p>
          <a:p>
            <a:pPr algn="just">
              <a:lnSpc>
                <a:spcPct val="150000"/>
              </a:lnSpc>
              <a:tabLst>
                <a:tab pos="2430624" algn="l"/>
              </a:tabLst>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文章叙议结合。作者在记叙颜太初生平经历中，表达了欣赏的态度并</a:t>
            </a:r>
            <a:endParaRPr lang="en-US" altLang="zh-CN" sz="2900" kern="100" dirty="0">
              <a:latin typeface="Times New Roman"/>
              <a:ea typeface="华文细黑"/>
              <a:cs typeface="Times New Roman"/>
            </a:endParaRPr>
          </a:p>
          <a:p>
            <a:pPr algn="just">
              <a:lnSpc>
                <a:spcPct val="150000"/>
              </a:lnSpc>
              <a:tabLst>
                <a:tab pos="2430624" algn="l"/>
              </a:tabLst>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寄寓深切同情；在评价颜太初诗文创作时，充分肯定了其作品的价值。</a:t>
            </a:r>
            <a:endParaRPr lang="zh-CN" altLang="zh-CN" sz="2900" kern="100" dirty="0">
              <a:latin typeface="宋体"/>
              <a:cs typeface="Courier New"/>
            </a:endParaRPr>
          </a:p>
        </p:txBody>
      </p:sp>
      <p:sp>
        <p:nvSpPr>
          <p:cNvPr id="23" name="TextBox 22">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226555" y="359286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Rectangle 21">
            <a:hlinkClick r:id="rId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2"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6"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7"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608707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86200" y="1902332"/>
            <a:ext cx="11003428" cy="2131306"/>
          </a:xfrm>
          <a:prstGeom prst="rect">
            <a:avLst/>
          </a:prstGeom>
        </p:spPr>
        <p:txBody>
          <a:bodyPr wrap="square" lIns="121876" tIns="60937" rIns="121876" bIns="60937">
            <a:spAutoFit/>
          </a:bodyPr>
          <a:lstStyle/>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项张冠李戴。对照原文可知，效法嵇康、阮籍的是青州牧，不是颜太初，颜太初对这种做法是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恶其为大乱风俗之本，作《东州逸党》诗以刺之</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2900" kern="100" dirty="0">
              <a:latin typeface="宋体"/>
              <a:cs typeface="Courier New"/>
            </a:endParaRPr>
          </a:p>
        </p:txBody>
      </p:sp>
      <p:sp>
        <p:nvSpPr>
          <p:cNvPr id="2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7"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399163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23016" y="-70668"/>
            <a:ext cx="11224597" cy="6817204"/>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16.</a:t>
            </a:r>
            <a:r>
              <a:rPr lang="zh-CN" altLang="zh-CN" sz="2900" kern="100" dirty="0">
                <a:latin typeface="Times New Roman"/>
                <a:ea typeface="华文细黑"/>
                <a:cs typeface="Times New Roman"/>
              </a:rPr>
              <a:t>用</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给文中画波浪线的部分断句。</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世</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人</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见</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太</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初</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官</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职</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不</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能</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动</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人</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又</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文</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指</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讦</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有</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疵</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所</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闻</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虽</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得</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文</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不</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甚重</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之</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所</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弃</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失</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多</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余</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止</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得</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两</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卷</a:t>
            </a:r>
            <a:endParaRPr lang="en-US" altLang="zh-CN" sz="2900" kern="100" dirty="0">
              <a:latin typeface="Times New Roman"/>
              <a:ea typeface="华文细黑"/>
              <a:cs typeface="Times New Roman"/>
            </a:endParaRP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世人见太初官职不能动人</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又其文多指讦</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有疵病者所恶闻</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虽得其文</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不甚重之</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IPAPANNEW"/>
                <a:ea typeface="华文细黑"/>
                <a:cs typeface="Times New Roman"/>
              </a:rPr>
              <a:t>故所弃失居多</a:t>
            </a:r>
            <a:r>
              <a:rPr lang="en-US" altLang="zh-CN" sz="2900" kern="100" dirty="0">
                <a:solidFill>
                  <a:srgbClr val="C00000"/>
                </a:solidFill>
                <a:latin typeface="IPAPANNEW"/>
                <a:ea typeface="华文细黑"/>
                <a:cs typeface="Times New Roman"/>
              </a:rPr>
              <a:t>/</a:t>
            </a:r>
            <a:r>
              <a:rPr lang="zh-CN" altLang="zh-CN" sz="2900" kern="100" dirty="0">
                <a:solidFill>
                  <a:srgbClr val="C00000"/>
                </a:solidFill>
                <a:latin typeface="Times New Roman"/>
                <a:ea typeface="华文细黑"/>
                <a:cs typeface="Times New Roman"/>
              </a:rPr>
              <a:t>余止得其两卷</a:t>
            </a:r>
            <a:endParaRPr lang="zh-CN" altLang="zh-CN" sz="2900" kern="100" dirty="0">
              <a:latin typeface="宋体"/>
              <a:cs typeface="Courier New"/>
            </a:endParaRP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首先，通读文章，大致了解文意；其次，理解要求断句部分的语意；</a:t>
            </a:r>
            <a:endParaRPr lang="en-US" altLang="zh-CN" sz="2900" kern="100" dirty="0">
              <a:solidFill>
                <a:srgbClr val="002060"/>
              </a:solidFill>
              <a:latin typeface="Times New Roman"/>
              <a:ea typeface="华文细黑"/>
              <a:cs typeface="Times New Roman"/>
            </a:endParaRPr>
          </a:p>
          <a:p>
            <a:pPr algn="just">
              <a:lnSpc>
                <a:spcPct val="150000"/>
              </a:lnSpc>
              <a:tabLst>
                <a:tab pos="2430624" algn="l"/>
              </a:tabLst>
            </a:pPr>
            <a:r>
              <a:rPr lang="zh-CN" altLang="zh-CN" sz="2900" kern="100" dirty="0">
                <a:solidFill>
                  <a:srgbClr val="002060"/>
                </a:solidFill>
                <a:latin typeface="Times New Roman"/>
                <a:ea typeface="华文细黑"/>
                <a:cs typeface="Times New Roman"/>
              </a:rPr>
              <a:t>再次，抓住标志词断开比较明显的地方，如文中的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又</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虽</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等词前面要断开；最后，根据句意和句子的语法结构再断。</a:t>
            </a:r>
            <a:endParaRPr lang="zh-CN" altLang="zh-CN" sz="2900"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1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27"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8"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29"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30"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3596532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xEl>
                                              <p:pRg st="2" end="2"/>
                                            </p:txEl>
                                          </p:spTgt>
                                        </p:tgtEl>
                                      </p:cBhvr>
                                    </p:animEffect>
                                    <p:set>
                                      <p:cBhvr>
                                        <p:cTn id="12" dur="1" fill="hold">
                                          <p:stCondLst>
                                            <p:cond delay="499"/>
                                          </p:stCondLst>
                                        </p:cTn>
                                        <p:tgtEl>
                                          <p:spTgt spid="2">
                                            <p:txEl>
                                              <p:pRg st="2" end="2"/>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linds(horizontal)">
                                      <p:cBhvr>
                                        <p:cTn id="23" dur="5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
                                            <p:txEl>
                                              <p:pRg st="3" end="3"/>
                                            </p:txEl>
                                          </p:spTgt>
                                        </p:tgtEl>
                                      </p:cBhvr>
                                    </p:animEffect>
                                    <p:set>
                                      <p:cBhvr>
                                        <p:cTn id="28" dur="1" fill="hold">
                                          <p:stCondLst>
                                            <p:cond delay="499"/>
                                          </p:stCondLst>
                                        </p:cTn>
                                        <p:tgtEl>
                                          <p:spTgt spid="2">
                                            <p:txEl>
                                              <p:pRg st="3" end="3"/>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
                                            <p:txEl>
                                              <p:pRg st="4" end="4"/>
                                            </p:txEl>
                                          </p:spTgt>
                                        </p:tgtEl>
                                      </p:cBhvr>
                                    </p:animEffect>
                                    <p:set>
                                      <p:cBhvr>
                                        <p:cTn id="31" dur="1" fill="hold">
                                          <p:stCondLst>
                                            <p:cond delay="499"/>
                                          </p:stCondLst>
                                        </p:cTn>
                                        <p:tgtEl>
                                          <p:spTgt spid="2">
                                            <p:txEl>
                                              <p:pRg st="4" end="4"/>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78581" y="1010097"/>
            <a:ext cx="11113463" cy="4880777"/>
          </a:xfrm>
          <a:prstGeom prst="rect">
            <a:avLst/>
          </a:prstGeom>
        </p:spPr>
        <p:txBody>
          <a:bodyPr wrap="square" lIns="121876" tIns="60937" rIns="121876" bIns="60937">
            <a:spAutoFit/>
          </a:bodyPr>
          <a:lstStyle/>
          <a:p>
            <a:pPr algn="just">
              <a:lnSpc>
                <a:spcPts val="5300"/>
              </a:lnSpc>
              <a:tabLst>
                <a:tab pos="2430624" algn="l"/>
              </a:tabLst>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把文中画线的句子译成现代汉语。</a:t>
            </a:r>
            <a:endParaRPr lang="zh-CN" altLang="zh-CN" sz="2900" kern="100" dirty="0">
              <a:latin typeface="宋体"/>
              <a:cs typeface="Courier New"/>
            </a:endParaRPr>
          </a:p>
          <a:p>
            <a:pPr algn="just">
              <a:lnSpc>
                <a:spcPts val="5300"/>
              </a:lnSpc>
              <a:tabLst>
                <a:tab pos="2430624" algn="l"/>
              </a:tabLst>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既得其理，不徒诵之，以夸诳于人，必也蹈而行之。</a:t>
            </a:r>
            <a:endParaRPr lang="zh-CN" altLang="zh-CN" sz="2900" kern="100" dirty="0">
              <a:latin typeface="宋体"/>
              <a:cs typeface="Courier New"/>
            </a:endParaRPr>
          </a:p>
          <a:p>
            <a:pPr algn="just">
              <a:lnSpc>
                <a:spcPts val="53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a:t>
            </a:r>
          </a:p>
          <a:p>
            <a:pPr algn="just">
              <a:lnSpc>
                <a:spcPts val="5300"/>
              </a:lnSpc>
              <a:tabLst>
                <a:tab pos="2430624" algn="l"/>
              </a:tabLst>
            </a:pPr>
            <a:r>
              <a:rPr lang="en-US" altLang="zh-CN" sz="2900" kern="100" dirty="0">
                <a:latin typeface="Times New Roman"/>
                <a:ea typeface="华文细黑"/>
                <a:cs typeface="Times New Roman"/>
              </a:rPr>
              <a:t>__________________________________</a:t>
            </a:r>
          </a:p>
          <a:p>
            <a:pPr algn="just">
              <a:lnSpc>
                <a:spcPts val="53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既</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，已经，</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徒</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，只是，仅仅。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夸诳</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，夸大欺骗。</a:t>
            </a:r>
            <a:endParaRPr lang="zh-CN" altLang="zh-CN" sz="2900"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4" name="矩形 3"/>
          <p:cNvSpPr/>
          <p:nvPr/>
        </p:nvSpPr>
        <p:spPr>
          <a:xfrm>
            <a:off x="531110" y="2280362"/>
            <a:ext cx="10964697" cy="1451661"/>
          </a:xfrm>
          <a:prstGeom prst="rect">
            <a:avLst/>
          </a:prstGeom>
        </p:spPr>
        <p:txBody>
          <a:bodyPr lIns="91423" tIns="45711" rIns="91423" bIns="45711">
            <a:spAutoFit/>
          </a:bodyPr>
          <a:lstStyle/>
          <a:p>
            <a:pPr>
              <a:lnSpc>
                <a:spcPts val="5300"/>
              </a:lnSpc>
              <a:tabLst>
                <a:tab pos="2430624" algn="l"/>
              </a:tabLst>
            </a:pPr>
            <a:r>
              <a:rPr lang="en-US" altLang="zh-CN" sz="2900" kern="100" dirty="0">
                <a:solidFill>
                  <a:srgbClr val="C00000"/>
                </a:solidFill>
                <a:latin typeface="Times New Roman"/>
                <a:ea typeface="华文细黑"/>
                <a:cs typeface="Courier New"/>
              </a:rPr>
              <a:t>             (</a:t>
            </a:r>
            <a:r>
              <a:rPr lang="zh-CN" altLang="zh-CN" sz="2900" kern="100" dirty="0">
                <a:solidFill>
                  <a:srgbClr val="C00000"/>
                </a:solidFill>
                <a:latin typeface="Times New Roman"/>
                <a:ea typeface="华文细黑"/>
                <a:cs typeface="Times New Roman"/>
              </a:rPr>
              <a:t>颜太初</a:t>
            </a:r>
            <a:r>
              <a:rPr lang="en-US" altLang="zh-CN" sz="2900" kern="100" dirty="0">
                <a:solidFill>
                  <a:srgbClr val="C00000"/>
                </a:solidFill>
                <a:latin typeface="Times New Roman"/>
                <a:ea typeface="华文细黑"/>
                <a:cs typeface="Courier New"/>
              </a:rPr>
              <a:t>)</a:t>
            </a:r>
            <a:r>
              <a:rPr lang="zh-CN" altLang="zh-CN" sz="2900" kern="100" dirty="0">
                <a:solidFill>
                  <a:srgbClr val="C00000"/>
                </a:solidFill>
                <a:latin typeface="Times New Roman"/>
                <a:ea typeface="华文细黑"/>
                <a:cs typeface="Times New Roman"/>
              </a:rPr>
              <a:t>掌握了先王书中的义理以后，不是仅仅称道它，用来夸大欺骗世人，而是必定亲自去实践。</a:t>
            </a:r>
            <a:endParaRPr lang="en-US" altLang="zh-CN"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957146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blinds(horizontal)">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4" end="4"/>
                                            </p:txEl>
                                          </p:spTgt>
                                        </p:tgtEl>
                                      </p:cBhvr>
                                    </p:animEffect>
                                    <p:set>
                                      <p:cBhvr>
                                        <p:cTn id="23" dur="1" fill="hold">
                                          <p:stCondLst>
                                            <p:cond delay="499"/>
                                          </p:stCondLst>
                                        </p:cTn>
                                        <p:tgtEl>
                                          <p:spTgt spid="2">
                                            <p:txEl>
                                              <p:pRg st="4" end="4"/>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4" grpId="0"/>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542800" y="1072581"/>
            <a:ext cx="11113463" cy="4808962"/>
          </a:xfrm>
          <a:prstGeom prst="rect">
            <a:avLst/>
          </a:prstGeom>
        </p:spPr>
        <p:txBody>
          <a:bodyPr wrap="square" lIns="121876" tIns="60937" rIns="121876" bIns="60937">
            <a:spAutoFit/>
          </a:bodyPr>
          <a:lstStyle/>
          <a:p>
            <a:pPr algn="just">
              <a:lnSpc>
                <a:spcPct val="150000"/>
              </a:lnSpc>
              <a:tabLst>
                <a:tab pos="2430624" algn="l"/>
              </a:tabLst>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前世之士身不显于时，而言立于后世者多矣。太初虽贱而夭，其文岂必不传？</a:t>
            </a:r>
            <a:endParaRPr lang="zh-CN" altLang="zh-CN" sz="2900" kern="100" dirty="0">
              <a:latin typeface="宋体"/>
              <a:cs typeface="Courier New"/>
            </a:endParaRPr>
          </a:p>
          <a:p>
            <a:pPr algn="just">
              <a:lnSpc>
                <a:spcPct val="150000"/>
              </a:lnSpc>
              <a:tabLst>
                <a:tab pos="2430624" algn="l"/>
              </a:tabLst>
            </a:pPr>
            <a:r>
              <a:rPr lang="zh-CN" altLang="zh-CN" sz="2900" kern="100" dirty="0">
                <a:latin typeface="Times New Roman"/>
                <a:ea typeface="华文细黑"/>
                <a:cs typeface="Times New Roman"/>
              </a:rPr>
              <a:t>译文：</a:t>
            </a:r>
            <a:r>
              <a:rPr lang="en-US" altLang="zh-CN" sz="2900" kern="100" dirty="0">
                <a:latin typeface="Times New Roman"/>
                <a:ea typeface="华文细黑"/>
                <a:cs typeface="Times New Roman"/>
              </a:rPr>
              <a:t>_______________________________________________________</a:t>
            </a:r>
          </a:p>
          <a:p>
            <a:pPr algn="just">
              <a:lnSpc>
                <a:spcPct val="150000"/>
              </a:lnSpc>
              <a:tabLst>
                <a:tab pos="2430624" algn="l"/>
              </a:tabLst>
            </a:pPr>
            <a:r>
              <a:rPr lang="en-US" altLang="zh-CN" sz="2900" kern="100" dirty="0">
                <a:latin typeface="Times New Roman"/>
                <a:ea typeface="华文细黑"/>
                <a:cs typeface="Times New Roman"/>
              </a:rPr>
              <a:t>____________________________________________________</a:t>
            </a:r>
          </a:p>
          <a:p>
            <a:pPr algn="just">
              <a:lnSpc>
                <a:spcPct val="150000"/>
              </a:lnSpc>
              <a:tabLst>
                <a:tab pos="2430624" algn="l"/>
              </a:tabLst>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，显赫。</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，寿命短。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岂</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，难道。</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身不显于时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言立于后世</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都是状语后置句。注意反问语气要译出。</a:t>
            </a:r>
            <a:endParaRPr lang="zh-CN" altLang="zh-CN" sz="2900"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TextBox 20">
            <a:hlinkClick r:id="rId4"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27" name="图片 26">
            <a:hlinkClick r:id="rId5" action="ppaction://hlinksldjump"/>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Rectangle 21">
            <a:hlinkClick r:id="rId7"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8"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9"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10"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11"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12"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3"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4"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5"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6"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7"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8"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9"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20"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21"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22"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4" name="矩形 3"/>
          <p:cNvSpPr/>
          <p:nvPr/>
        </p:nvSpPr>
        <p:spPr>
          <a:xfrm>
            <a:off x="632123" y="2296717"/>
            <a:ext cx="11010769" cy="1431143"/>
          </a:xfrm>
          <a:prstGeom prst="rect">
            <a:avLst/>
          </a:prstGeom>
        </p:spPr>
        <p:txBody>
          <a:bodyPr lIns="91423" tIns="45711" rIns="91423" bIns="45711">
            <a:spAutoFit/>
          </a:bodyPr>
          <a:lstStyle/>
          <a:p>
            <a:pPr>
              <a:lnSpc>
                <a:spcPct val="150000"/>
              </a:lnSpc>
              <a:tabLst>
                <a:tab pos="2430624" algn="l"/>
              </a:tabLst>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前代的读书人活着时地位不显赫，但文章在后代长存的太多了。颜太初虽然地位低寿命短，他的文章难道一定流传不了吗？</a:t>
            </a:r>
            <a:endParaRPr lang="zh-CN" altLang="zh-CN" sz="2900" kern="100" dirty="0">
              <a:solidFill>
                <a:srgbClr val="C00000"/>
              </a:solidFill>
              <a:latin typeface="宋体"/>
              <a:cs typeface="Courier New"/>
            </a:endParaRPr>
          </a:p>
        </p:txBody>
      </p:sp>
    </p:spTree>
    <p:extLst>
      <p:ext uri="{BB962C8B-B14F-4D97-AF65-F5344CB8AC3E}">
        <p14:creationId xmlns:p14="http://schemas.microsoft.com/office/powerpoint/2010/main" xmlns="" val="840308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3" end="3"/>
                                            </p:txEl>
                                          </p:spTgt>
                                        </p:tgtEl>
                                      </p:cBhvr>
                                    </p:animEffect>
                                    <p:set>
                                      <p:cBhvr>
                                        <p:cTn id="23" dur="1" fill="hold">
                                          <p:stCondLst>
                                            <p:cond delay="499"/>
                                          </p:stCondLst>
                                        </p:cTn>
                                        <p:tgtEl>
                                          <p:spTgt spid="2">
                                            <p:txEl>
                                              <p:pRg st="3" end="3"/>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4" grpId="0"/>
      <p:bldP spid="4" grpId="1"/>
    </p:bldLst>
  </p:timing>
</p:sld>
</file>

<file path=ppt/slides/slide5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478582" y="565391"/>
            <a:ext cx="11003428" cy="5433749"/>
          </a:xfrm>
          <a:prstGeom prst="rect">
            <a:avLst/>
          </a:prstGeom>
        </p:spPr>
        <p:txBody>
          <a:bodyPr wrap="square" lIns="121876" tIns="60937" rIns="121876" bIns="60937">
            <a:spAutoFit/>
          </a:bodyPr>
          <a:lstStyle/>
          <a:p>
            <a:pPr algn="just">
              <a:lnSpc>
                <a:spcPct val="14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2900" kern="100" dirty="0">
              <a:latin typeface="宋体"/>
              <a:cs typeface="Courier New"/>
            </a:endParaRPr>
          </a:p>
          <a:p>
            <a:pPr indent="714329" algn="just">
              <a:lnSpc>
                <a:spcPct val="150000"/>
              </a:lnSpc>
              <a:tabLst>
                <a:tab pos="2430624" algn="l"/>
              </a:tabLst>
            </a:pPr>
            <a:r>
              <a:rPr lang="zh-CN" altLang="zh-CN" sz="2900" kern="100" dirty="0">
                <a:latin typeface="Times New Roman"/>
                <a:ea typeface="华文细黑"/>
                <a:cs typeface="Times New Roman"/>
              </a:rPr>
              <a:t>天下不崇尚儒者很久了。当今世上的士大夫，开口说话一定自称儒者。儒者究竟是怎样的呢？高高的帽子、宽大的衣带、宽大的衣袖，这样穿戴的称为儒者吗？手持书简，俯身苦读，吟咏不停的称为儒者吗？又何况醉心文辞、苦心构思，写出华丽文章的人称为儒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这和儒者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也差得太远了。除去上述种种不说，至于西汉的公孙丞相、萧望之、张禹、孔光，东汉的欧阳歙、张</a:t>
            </a:r>
            <a:r>
              <a:rPr lang="zh-CN" altLang="zh-CN" sz="2900" kern="100" dirty="0">
                <a:latin typeface="宋体"/>
                <a:ea typeface="华文细黑"/>
                <a:cs typeface="宋体"/>
              </a:rPr>
              <a:t>酺</a:t>
            </a:r>
            <a:r>
              <a:rPr lang="zh-CN" altLang="zh-CN" sz="2900" kern="100" dirty="0">
                <a:latin typeface="楷体_GB2312"/>
                <a:ea typeface="华文细黑"/>
                <a:cs typeface="楷体_GB2312"/>
              </a:rPr>
              <a:t>、胡广，</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世人所说的大儒，果真足够符合儒者的名称吗？</a:t>
            </a:r>
            <a:endParaRPr lang="zh-CN" altLang="zh-CN" sz="2900" kern="100" dirty="0">
              <a:latin typeface="宋体"/>
              <a:cs typeface="Courier New"/>
            </a:endParaRPr>
          </a:p>
        </p:txBody>
      </p:sp>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37969" y="-142106"/>
            <a:ext cx="11680359" cy="6817204"/>
          </a:xfrm>
          <a:prstGeom prst="rect">
            <a:avLst/>
          </a:prstGeom>
        </p:spPr>
        <p:txBody>
          <a:bodyPr wrap="square" lIns="121876" tIns="60937" rIns="121876" bIns="60937">
            <a:spAutoFit/>
          </a:bodyPr>
          <a:lstStyle/>
          <a:p>
            <a:pPr indent="714329" algn="just">
              <a:lnSpc>
                <a:spcPct val="150000"/>
              </a:lnSpc>
              <a:tabLst>
                <a:tab pos="2430624" algn="l"/>
              </a:tabLst>
            </a:pPr>
            <a:r>
              <a:rPr lang="zh-CN" altLang="zh-CN" sz="2900" kern="100" dirty="0">
                <a:latin typeface="Times New Roman"/>
                <a:ea typeface="华文细黑"/>
                <a:cs typeface="Times New Roman"/>
              </a:rPr>
              <a:t>鲁人颜太初，字醇之，常对这种情况很气愤。</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读先王的文章，不研究章节句子，一定要探究其中的义理才行。</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颜太初</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掌握了先王书中的义理以后，不是仅仅称道它，用来夸大欺骗世人，而是必定亲自去实践。</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只诵读先王的文章</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对他自己来说与邻里相比也就没有突出的地方，对他之外来说就不能发扬光大</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先王的义理</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。不能发扬光大，先王之道就遮蔽起来了，于是</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探求天下国家政理风俗的得失，创作诗歌和文章来宣扬倡导它。景</a:t>
            </a:r>
            <a:r>
              <a:rPr lang="zh-CN" altLang="zh-CN" sz="2900" kern="100" dirty="0">
                <a:latin typeface="宋体"/>
                <a:ea typeface="华文细黑"/>
                <a:cs typeface="宋体"/>
              </a:rPr>
              <a:t>祐</a:t>
            </a:r>
            <a:r>
              <a:rPr lang="zh-CN" altLang="zh-CN" sz="2900" kern="100" dirty="0">
                <a:latin typeface="楷体_GB2312"/>
                <a:ea typeface="华文细黑"/>
                <a:cs typeface="楷体_GB2312"/>
              </a:rPr>
              <a:t>初年，青州牧以荒废政务、逸乐过度、恣意放任为能事，</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仰慕嵇康、阮籍的为人，当时各地的士大夫喜欢他不受礼教的束缚，一致效仿他，渐渐形成风气。颜太初厌恶他，认为他是使风俗大乱的根源，</a:t>
            </a:r>
            <a:endParaRPr lang="zh-CN" altLang="zh-CN" sz="2900" kern="100" dirty="0">
              <a:latin typeface="宋体"/>
              <a:cs typeface="Courier New"/>
            </a:endParaRPr>
          </a:p>
        </p:txBody>
      </p:sp>
      <p:sp>
        <p:nvSpPr>
          <p:cNvPr id="6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6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6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6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6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6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6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6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7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7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7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7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7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7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7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7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7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98704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91799" y="1413570"/>
            <a:ext cx="10894483" cy="3521430"/>
          </a:xfrm>
          <a:prstGeom prst="rect">
            <a:avLst/>
          </a:prstGeom>
        </p:spPr>
        <p:txBody>
          <a:bodyPr wrap="square" lIns="121876" tIns="60937" rIns="121876" bIns="60937">
            <a:spAutoFit/>
          </a:bodyPr>
          <a:lstStyle/>
          <a:p>
            <a:pPr algn="just">
              <a:lnSpc>
                <a:spcPts val="5300"/>
              </a:lnSpc>
              <a:tabLst>
                <a:tab pos="2430624" algn="l"/>
              </a:tabLst>
            </a:pPr>
            <a:r>
              <a:rPr lang="zh-CN" altLang="zh-CN" sz="2900" kern="100" dirty="0">
                <a:solidFill>
                  <a:prstClr val="black"/>
                </a:solidFill>
                <a:latin typeface="Times New Roman"/>
                <a:ea typeface="华文细黑"/>
                <a:cs typeface="Times New Roman"/>
              </a:rPr>
              <a:t>作了《东州逸党》诗来讽刺他。诗最终传到皇上那里，皇上立即追究青州牧的罪过。又有郓州牧因为下属的县令清廉正直与自己不同而生气，就诬陷他犯罪，将他在狱中拷打致死。他的妻子和孩子弱小不能自己去告状，颜太初平日与这个县令交好，怜悯他冤死，写了《哭友人》诗，郓州牧也因此而被罢免了。</a:t>
            </a:r>
            <a:endParaRPr lang="zh-CN" altLang="zh-CN" sz="2900" kern="100" dirty="0">
              <a:solidFill>
                <a:prstClr val="black"/>
              </a:solidFill>
              <a:latin typeface="宋体"/>
              <a:cs typeface="Courier New"/>
            </a:endParaRPr>
          </a:p>
        </p:txBody>
      </p:sp>
      <p:sp>
        <p:nvSpPr>
          <p:cNvPr id="4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4"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5"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4782312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42383" y="730222"/>
            <a:ext cx="1111346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solidFill>
                  <a:srgbClr val="0000FF"/>
                </a:solidFill>
                <a:latin typeface="Times New Roman"/>
                <a:ea typeface="华文细黑"/>
                <a:cs typeface="Times New Roman"/>
              </a:rPr>
              <a:t>穷</a:t>
            </a:r>
            <a:r>
              <a:rPr lang="zh-CN" altLang="zh-CN" sz="2900" kern="100" dirty="0">
                <a:latin typeface="Times New Roman"/>
                <a:ea typeface="华文细黑"/>
                <a:cs typeface="Times New Roman"/>
              </a:rPr>
              <a:t>且益坚。</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4" name="矩形 3"/>
          <p:cNvSpPr/>
          <p:nvPr/>
        </p:nvSpPr>
        <p:spPr>
          <a:xfrm>
            <a:off x="1846735" y="1458358"/>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处境艰难。</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2025010" y="211448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贫穷。</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42706768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Lst>
  </p:timing>
</p:sld>
</file>

<file path=ppt/slides/slide6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33310" y="-7539"/>
            <a:ext cx="11680359" cy="6470956"/>
          </a:xfrm>
          <a:prstGeom prst="rect">
            <a:avLst/>
          </a:prstGeom>
        </p:spPr>
        <p:txBody>
          <a:bodyPr wrap="square" lIns="121876" tIns="60937" rIns="121876" bIns="60937">
            <a:spAutoFit/>
          </a:bodyPr>
          <a:lstStyle/>
          <a:p>
            <a:pPr indent="714329" algn="just">
              <a:lnSpc>
                <a:spcPts val="4500"/>
              </a:lnSpc>
              <a:tabLst>
                <a:tab pos="2430624" algn="l"/>
              </a:tabLst>
            </a:pPr>
            <a:r>
              <a:rPr lang="zh-CN" altLang="zh-CN" sz="2700" kern="100" dirty="0">
                <a:latin typeface="Times New Roman"/>
                <a:ea typeface="华文细黑"/>
                <a:cs typeface="Times New Roman"/>
              </a:rPr>
              <a:t>这时有人举荐颜太初博学有文采，天子下诏任用他为国子监直讲。恰逢有个平日不喜欢颜太初的御史，上书说颜太初放纵而不遵礼法，不可以担任学官。诏书就要到了，又改任河中府临晋主簿。颜太初为人，其实宽厚、善良、有政绩，不是放荡不羁的人。从临晋又改任应天府户曹，主管南京学校方面的事，死在睢阳。先前的制度规定，判、司、簿、尉四个官职的考核，没有因欠国家赋税而考核为下等的，照例按县令录用。就算愚笨、懦弱、昏惑、老迈没有可用之才的人，凭年数积累，也一定能得到。而颜太初才华见识如此，中进士做官近十年，到死都没能摆脱判、司、簿、尉的行列，他死时大概四十多岁。唉，这是上天要毁灭儒者，使他们一定达到这么坏的地步啊！将会像狗对自己奇怪的事吠叫一样，品行正直、与众不同的人一定要被铲除吗？怎么他的仕途和寿命两者都如此困厄呢？</a:t>
            </a:r>
            <a:endParaRPr lang="zh-CN" altLang="zh-CN" sz="2700" kern="100" dirty="0">
              <a:latin typeface="宋体"/>
              <a:cs typeface="Courier New"/>
            </a:endParaRPr>
          </a:p>
        </p:txBody>
      </p:sp>
      <p:sp>
        <p:nvSpPr>
          <p:cNvPr id="4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4"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5"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3846513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262558" y="115887"/>
            <a:ext cx="11564713" cy="6504939"/>
          </a:xfrm>
          <a:prstGeom prst="rect">
            <a:avLst/>
          </a:prstGeom>
        </p:spPr>
        <p:txBody>
          <a:bodyPr wrap="square" lIns="121876" tIns="60937" rIns="121876" bIns="60937">
            <a:spAutoFit/>
          </a:bodyPr>
          <a:lstStyle/>
          <a:p>
            <a:pPr indent="714329" algn="just">
              <a:lnSpc>
                <a:spcPct val="143000"/>
              </a:lnSpc>
              <a:tabLst>
                <a:tab pos="2430624" algn="l"/>
              </a:tabLst>
            </a:pPr>
            <a:r>
              <a:rPr lang="zh-CN" altLang="zh-CN" sz="2900" kern="100" dirty="0">
                <a:latin typeface="Times New Roman"/>
                <a:ea typeface="华文细黑"/>
                <a:cs typeface="Times New Roman"/>
              </a:rPr>
              <a:t>世人看到颜太初官职不能震动人，又加上他的文章多指责批评，有缺点毛病的人讨厌听到，即使得到他的文章，也不很重视它。所以丢弃遗失的占多数，我只得了他的两卷。在同州又得到他写的《题名记》，现在集在一起，为它作序。前代的读书人活着时地位不显赫，但文章在后代长存的太多了。颜太初虽然地位低寿命短，他的文章难道一定流传不了吗？他日有见到它的人，看到他的《后车》诗，就不会忘记借鉴警诫了；看到他的《逸党》诗，礼义就不会衰败了；看到他的《哭友人》诗，残酷的官吏就会心生惭愧了；看到他的《同州题名记》，地方长官就了解政治的腐败了；看到他的《望仙驿记》，地方长官就不经营驿站了。由此来说，带来的益处不也很多吗！</a:t>
            </a:r>
            <a:endParaRPr lang="zh-CN" altLang="zh-CN" sz="2900" kern="100" dirty="0">
              <a:latin typeface="宋体"/>
              <a:cs typeface="Courier New"/>
            </a:endParaRPr>
          </a:p>
        </p:txBody>
      </p:sp>
      <p:sp>
        <p:nvSpPr>
          <p:cNvPr id="4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4"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5"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pic>
        <p:nvPicPr>
          <p:cNvPr id="20" name="图片 19">
            <a:hlinkClick r:id="rId20" action="ppaction://hlinksldjump"/>
          </p:cNvPr>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Tree>
    <p:extLst>
      <p:ext uri="{BB962C8B-B14F-4D97-AF65-F5344CB8AC3E}">
        <p14:creationId xmlns:p14="http://schemas.microsoft.com/office/powerpoint/2010/main" xmlns="" val="1915648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50591" y="45418"/>
            <a:ext cx="11450211"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658446" y="220565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故</a:t>
            </a:r>
            <a:endParaRPr lang="zh-CN" altLang="en-US" sz="2900" dirty="0"/>
          </a:p>
        </p:txBody>
      </p:sp>
      <p:sp>
        <p:nvSpPr>
          <p:cNvPr id="13" name="矩形 12"/>
          <p:cNvSpPr/>
          <p:nvPr/>
        </p:nvSpPr>
        <p:spPr>
          <a:xfrm>
            <a:off x="740524" y="5138822"/>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尽</a:t>
            </a:r>
            <a:endParaRPr lang="zh-CN" altLang="en-US" sz="2900" dirty="0"/>
          </a:p>
        </p:txBody>
      </p:sp>
      <p:sp>
        <p:nvSpPr>
          <p:cNvPr id="15" name="左大括号 14"/>
          <p:cNvSpPr/>
          <p:nvPr/>
        </p:nvSpPr>
        <p:spPr>
          <a:xfrm>
            <a:off x="1694178" y="765525"/>
            <a:ext cx="116396" cy="3542318"/>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6" name="矩形 15"/>
          <p:cNvSpPr/>
          <p:nvPr/>
        </p:nvSpPr>
        <p:spPr>
          <a:xfrm>
            <a:off x="1823496" y="477466"/>
            <a:ext cx="6647939" cy="4108799"/>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豫章</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郡：</a:t>
            </a:r>
            <a:r>
              <a:rPr lang="en-US" altLang="zh-CN" sz="2900" kern="100" dirty="0">
                <a:latin typeface="Times New Roman"/>
                <a:ea typeface="华文细黑"/>
                <a:cs typeface="Times New Roman"/>
              </a:rPr>
              <a:t>____</a:t>
            </a:r>
            <a:endParaRPr lang="zh-CN" altLang="zh-CN" sz="1100"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天将降大任于是人也：</a:t>
            </a:r>
            <a:r>
              <a:rPr lang="en-US" altLang="zh-CN" sz="2900" kern="100" dirty="0">
                <a:latin typeface="Times New Roman"/>
                <a:ea typeface="华文细黑"/>
                <a:cs typeface="Times New Roman"/>
              </a:rPr>
              <a:t>_____</a:t>
            </a:r>
            <a:endParaRPr lang="en-US" altLang="zh-CN" sz="2900" kern="100" dirty="0">
              <a:latin typeface="Times New Roman"/>
              <a:ea typeface="华文细黑"/>
              <a:cs typeface="Courier New"/>
            </a:endParaRPr>
          </a:p>
          <a:p>
            <a:pPr algn="just">
              <a:lnSpc>
                <a:spcPct val="150000"/>
              </a:lnSpc>
            </a:pPr>
            <a:r>
              <a:rPr lang="zh-CN" altLang="zh-CN" sz="2900" kern="100" dirty="0">
                <a:latin typeface="Times New Roman"/>
                <a:ea typeface="华文细黑"/>
                <a:cs typeface="Times New Roman"/>
              </a:rPr>
              <a:t>桓侯</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使人问之：</a:t>
            </a:r>
            <a:r>
              <a:rPr lang="en-US" altLang="zh-CN" sz="2900" kern="100" dirty="0">
                <a:latin typeface="Times New Roman"/>
                <a:ea typeface="华文细黑"/>
                <a:cs typeface="Times New Roman"/>
              </a:rPr>
              <a:t>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既克，公问其</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徙立</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琅邪王泽为燕王：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昔年疾疫，亲</a:t>
            </a:r>
            <a:r>
              <a:rPr lang="zh-CN" altLang="zh-CN" sz="2900" kern="100" dirty="0">
                <a:solidFill>
                  <a:srgbClr val="0000FF"/>
                </a:solidFill>
                <a:latin typeface="Times New Roman"/>
                <a:ea typeface="华文细黑"/>
                <a:cs typeface="Times New Roman"/>
              </a:rPr>
              <a:t>故</a:t>
            </a:r>
            <a:r>
              <a:rPr lang="zh-CN" altLang="zh-CN" sz="2900" kern="100" dirty="0">
                <a:latin typeface="Times New Roman"/>
                <a:ea typeface="华文细黑"/>
                <a:cs typeface="Times New Roman"/>
              </a:rPr>
              <a:t>多离其灾：</a:t>
            </a:r>
            <a:r>
              <a:rPr lang="en-US" altLang="zh-CN" sz="2900" u="sng" kern="100" dirty="0">
                <a:latin typeface="Times New Roman"/>
                <a:ea typeface="华文细黑"/>
                <a:cs typeface="Times New Roman"/>
              </a:rPr>
              <a:t>	         </a:t>
            </a:r>
            <a:endParaRPr lang="zh-CN" altLang="en-US" sz="2900" u="sng" dirty="0"/>
          </a:p>
        </p:txBody>
      </p:sp>
      <p:sp>
        <p:nvSpPr>
          <p:cNvPr id="20" name="左大括号 19"/>
          <p:cNvSpPr/>
          <p:nvPr/>
        </p:nvSpPr>
        <p:spPr>
          <a:xfrm>
            <a:off x="1702718" y="4383668"/>
            <a:ext cx="116396" cy="226373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1" name="矩形 20"/>
          <p:cNvSpPr/>
          <p:nvPr/>
        </p:nvSpPr>
        <p:spPr>
          <a:xfrm>
            <a:off x="1813198" y="4205827"/>
            <a:ext cx="4435795" cy="2769971"/>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宾主</a:t>
            </a:r>
            <a:r>
              <a:rPr lang="zh-CN" altLang="zh-CN" sz="2900" kern="100" dirty="0">
                <a:solidFill>
                  <a:srgbClr val="0000FF"/>
                </a:solidFill>
                <a:latin typeface="Times New Roman"/>
                <a:ea typeface="华文细黑"/>
                <a:cs typeface="Times New Roman"/>
              </a:rPr>
              <a:t>尽</a:t>
            </a:r>
            <a:r>
              <a:rPr lang="zh-CN" altLang="zh-CN" sz="2900" kern="100" dirty="0">
                <a:latin typeface="Times New Roman"/>
                <a:ea typeface="华文细黑"/>
                <a:cs typeface="Times New Roman"/>
              </a:rPr>
              <a:t>东南之美：</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潦水</a:t>
            </a:r>
            <a:r>
              <a:rPr lang="zh-CN" altLang="zh-CN" sz="2900" kern="100" dirty="0">
                <a:solidFill>
                  <a:srgbClr val="0000FF"/>
                </a:solidFill>
                <a:latin typeface="Times New Roman"/>
                <a:ea typeface="华文细黑"/>
                <a:cs typeface="Times New Roman"/>
              </a:rPr>
              <a:t>尽</a:t>
            </a:r>
            <a:r>
              <a:rPr lang="zh-CN" altLang="zh-CN" sz="2900" kern="100" dirty="0">
                <a:latin typeface="Times New Roman"/>
                <a:ea typeface="华文细黑"/>
                <a:cs typeface="Times New Roman"/>
              </a:rPr>
              <a:t>而寒潭清：</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则智者</a:t>
            </a:r>
            <a:r>
              <a:rPr lang="zh-CN" altLang="zh-CN" sz="2900" kern="100" dirty="0">
                <a:solidFill>
                  <a:srgbClr val="0000FF"/>
                </a:solidFill>
                <a:latin typeface="Times New Roman"/>
                <a:ea typeface="华文细黑"/>
                <a:cs typeface="Times New Roman"/>
              </a:rPr>
              <a:t>尽</a:t>
            </a:r>
            <a:r>
              <a:rPr lang="zh-CN" altLang="zh-CN" sz="2900" kern="100" dirty="0">
                <a:latin typeface="Times New Roman"/>
                <a:ea typeface="华文细黑"/>
                <a:cs typeface="Times New Roman"/>
              </a:rPr>
              <a:t>其谋：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聊乘化以归</a:t>
            </a:r>
            <a:r>
              <a:rPr lang="zh-CN" altLang="zh-CN" sz="2900" kern="100" dirty="0">
                <a:solidFill>
                  <a:srgbClr val="0000FF"/>
                </a:solidFill>
                <a:latin typeface="Times New Roman"/>
                <a:ea typeface="华文细黑"/>
                <a:cs typeface="Times New Roman"/>
              </a:rPr>
              <a:t>尽</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3728030" y="549474"/>
            <a:ext cx="55652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旧</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5768460" y="119754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所以</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4688341" y="1845619"/>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特地</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4727056" y="2493691"/>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原因</a:t>
            </a:r>
            <a:endParaRPr lang="zh-CN" altLang="en-US" sz="2900" kern="100" dirty="0">
              <a:solidFill>
                <a:srgbClr val="C00000"/>
              </a:solidFill>
              <a:latin typeface="宋体"/>
              <a:ea typeface="华文细黑"/>
              <a:cs typeface="Times New Roman"/>
            </a:endParaRPr>
          </a:p>
        </p:txBody>
      </p:sp>
      <p:sp>
        <p:nvSpPr>
          <p:cNvPr id="22" name="矩形 21"/>
          <p:cNvSpPr/>
          <p:nvPr/>
        </p:nvSpPr>
        <p:spPr>
          <a:xfrm>
            <a:off x="5735167" y="3069754"/>
            <a:ext cx="278790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旧有的，原来的</a:t>
            </a:r>
            <a:endParaRPr lang="zh-CN" altLang="en-US" sz="2900" kern="100" dirty="0">
              <a:solidFill>
                <a:srgbClr val="C00000"/>
              </a:solidFill>
              <a:latin typeface="宋体"/>
              <a:ea typeface="华文细黑"/>
              <a:cs typeface="Times New Roman"/>
            </a:endParaRPr>
          </a:p>
        </p:txBody>
      </p:sp>
      <p:sp>
        <p:nvSpPr>
          <p:cNvPr id="23" name="矩形 22"/>
          <p:cNvSpPr/>
          <p:nvPr/>
        </p:nvSpPr>
        <p:spPr>
          <a:xfrm>
            <a:off x="6095207" y="371782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老朋友</a:t>
            </a:r>
            <a:endParaRPr lang="zh-CN" altLang="en-US" sz="2900" kern="100" dirty="0">
              <a:solidFill>
                <a:srgbClr val="C00000"/>
              </a:solidFill>
              <a:latin typeface="宋体"/>
              <a:ea typeface="华文细黑"/>
              <a:cs typeface="Times New Roman"/>
            </a:endParaRPr>
          </a:p>
        </p:txBody>
      </p:sp>
      <p:sp>
        <p:nvSpPr>
          <p:cNvPr id="24" name="矩形 23"/>
          <p:cNvSpPr/>
          <p:nvPr/>
        </p:nvSpPr>
        <p:spPr>
          <a:xfrm>
            <a:off x="4655048" y="427472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穷尽</a:t>
            </a:r>
            <a:endParaRPr lang="zh-CN" altLang="en-US" sz="2900" kern="100" dirty="0">
              <a:solidFill>
                <a:srgbClr val="C00000"/>
              </a:solidFill>
              <a:latin typeface="宋体"/>
              <a:ea typeface="华文细黑"/>
              <a:cs typeface="Times New Roman"/>
            </a:endParaRPr>
          </a:p>
        </p:txBody>
      </p:sp>
      <p:sp>
        <p:nvSpPr>
          <p:cNvPr id="25" name="矩形 24"/>
          <p:cNvSpPr/>
          <p:nvPr/>
        </p:nvSpPr>
        <p:spPr>
          <a:xfrm>
            <a:off x="4655046" y="4922798"/>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没，干了</a:t>
            </a:r>
            <a:endParaRPr lang="zh-CN" altLang="en-US" sz="2900" kern="100" dirty="0">
              <a:solidFill>
                <a:srgbClr val="C00000"/>
              </a:solidFill>
              <a:latin typeface="宋体"/>
              <a:ea typeface="华文细黑"/>
              <a:cs typeface="Times New Roman"/>
            </a:endParaRPr>
          </a:p>
        </p:txBody>
      </p:sp>
      <p:sp>
        <p:nvSpPr>
          <p:cNvPr id="26" name="矩形 25"/>
          <p:cNvSpPr/>
          <p:nvPr/>
        </p:nvSpPr>
        <p:spPr>
          <a:xfrm>
            <a:off x="4367014" y="5544655"/>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全部用出</a:t>
            </a:r>
            <a:endParaRPr lang="zh-CN" altLang="en-US" sz="2900" kern="100" dirty="0">
              <a:solidFill>
                <a:srgbClr val="C00000"/>
              </a:solidFill>
              <a:latin typeface="宋体"/>
              <a:ea typeface="华文细黑"/>
              <a:cs typeface="Times New Roman"/>
            </a:endParaRPr>
          </a:p>
        </p:txBody>
      </p:sp>
      <p:sp>
        <p:nvSpPr>
          <p:cNvPr id="27" name="矩形 26"/>
          <p:cNvSpPr/>
          <p:nvPr/>
        </p:nvSpPr>
        <p:spPr>
          <a:xfrm>
            <a:off x="4367014" y="6086086"/>
            <a:ext cx="1672218"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完，尽头</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337499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blinds(horizontal)">
                                      <p:cBhvr>
                                        <p:cTn id="30" dur="500"/>
                                        <p:tgtEl>
                                          <p:spTgt spid="2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linds(horizontal)">
                                      <p:cBhvr>
                                        <p:cTn id="33" dur="500"/>
                                        <p:tgtEl>
                                          <p:spTgt spid="26"/>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linds(horizontal)">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5"/>
                                        </p:tgtEl>
                                      </p:cBhvr>
                                    </p:animEffect>
                                    <p:set>
                                      <p:cBhvr>
                                        <p:cTn id="44" dur="1" fill="hold">
                                          <p:stCondLst>
                                            <p:cond delay="499"/>
                                          </p:stCondLst>
                                        </p:cTn>
                                        <p:tgtEl>
                                          <p:spTgt spid="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6"/>
                                        </p:tgtEl>
                                      </p:cBhvr>
                                    </p:animEffect>
                                    <p:set>
                                      <p:cBhvr>
                                        <p:cTn id="47" dur="1" fill="hold">
                                          <p:stCondLst>
                                            <p:cond delay="499"/>
                                          </p:stCondLst>
                                        </p:cTn>
                                        <p:tgtEl>
                                          <p:spTgt spid="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2"/>
                                        </p:tgtEl>
                                      </p:cBhvr>
                                    </p:animEffect>
                                    <p:set>
                                      <p:cBhvr>
                                        <p:cTn id="53" dur="1" fill="hold">
                                          <p:stCondLst>
                                            <p:cond delay="499"/>
                                          </p:stCondLst>
                                        </p:cTn>
                                        <p:tgtEl>
                                          <p:spTgt spid="2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3"/>
                                        </p:tgtEl>
                                      </p:cBhvr>
                                    </p:animEffect>
                                    <p:set>
                                      <p:cBhvr>
                                        <p:cTn id="56" dur="1" fill="hold">
                                          <p:stCondLst>
                                            <p:cond delay="499"/>
                                          </p:stCondLst>
                                        </p:cTn>
                                        <p:tgtEl>
                                          <p:spTgt spid="2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4"/>
                                        </p:tgtEl>
                                      </p:cBhvr>
                                    </p:animEffect>
                                    <p:set>
                                      <p:cBhvr>
                                        <p:cTn id="59" dur="1" fill="hold">
                                          <p:stCondLst>
                                            <p:cond delay="499"/>
                                          </p:stCondLst>
                                        </p:cTn>
                                        <p:tgtEl>
                                          <p:spTgt spid="24"/>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6"/>
                                        </p:tgtEl>
                                      </p:cBhvr>
                                    </p:animEffect>
                                    <p:set>
                                      <p:cBhvr>
                                        <p:cTn id="65" dur="1" fill="hold">
                                          <p:stCondLst>
                                            <p:cond delay="499"/>
                                          </p:stCondLst>
                                        </p:cTn>
                                        <p:tgtEl>
                                          <p:spTgt spid="2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7"/>
                                        </p:tgtEl>
                                      </p:cBhvr>
                                    </p:animEffect>
                                    <p:set>
                                      <p:cBhvr>
                                        <p:cTn id="68"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5" grpId="0"/>
      <p:bldP spid="5" grpId="1"/>
      <p:bldP spid="6" grpId="0"/>
      <p:bldP spid="6" grpId="1"/>
      <p:bldP spid="7" grpId="0"/>
      <p:bldP spid="7" grpId="1"/>
      <p:bldP spid="22" grpId="0"/>
      <p:bldP spid="22" grpId="1"/>
      <p:bldP spid="23" grpId="0"/>
      <p:bldP spid="23" grpId="1"/>
      <p:bldP spid="24" grpId="0"/>
      <p:bldP spid="24" grpId="1"/>
      <p:bldP spid="25" grpId="0"/>
      <p:bldP spid="25" grpId="1"/>
      <p:bldP spid="26" grpId="0"/>
      <p:bldP spid="26" grpId="1"/>
      <p:bldP spid="27" grpId="0"/>
      <p:bldP spid="27"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883010" y="1610430"/>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属</a:t>
            </a:r>
            <a:endParaRPr lang="zh-CN" altLang="en-US" sz="2900" dirty="0"/>
          </a:p>
        </p:txBody>
      </p:sp>
      <p:sp>
        <p:nvSpPr>
          <p:cNvPr id="11" name="左大括号 10"/>
          <p:cNvSpPr/>
          <p:nvPr/>
        </p:nvSpPr>
        <p:spPr>
          <a:xfrm>
            <a:off x="1834351" y="662764"/>
            <a:ext cx="156400" cy="240699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2" name="矩形 11"/>
          <p:cNvSpPr/>
          <p:nvPr/>
        </p:nvSpPr>
        <p:spPr>
          <a:xfrm>
            <a:off x="1936978" y="477467"/>
            <a:ext cx="6381841" cy="2769971"/>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时维九月，序</a:t>
            </a: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三秋：</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有良田美池桑竹之</a:t>
            </a: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在骨髓，司命之所</a:t>
            </a: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solidFill>
                  <a:srgbClr val="0000FF"/>
                </a:solidFill>
                <a:latin typeface="Times New Roman"/>
                <a:ea typeface="华文细黑"/>
                <a:cs typeface="Times New Roman"/>
              </a:rPr>
              <a:t>属</a:t>
            </a:r>
            <a:r>
              <a:rPr lang="zh-CN" altLang="zh-CN" sz="2900" kern="100" dirty="0">
                <a:latin typeface="Times New Roman"/>
                <a:ea typeface="华文细黑"/>
                <a:cs typeface="Times New Roman"/>
              </a:rPr>
              <a:t>予作文以记之：</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910632" y="4653931"/>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且</a:t>
            </a:r>
            <a:endParaRPr lang="zh-CN" altLang="en-US" sz="2900" dirty="0"/>
          </a:p>
        </p:txBody>
      </p:sp>
      <p:sp>
        <p:nvSpPr>
          <p:cNvPr id="19" name="左大括号 18"/>
          <p:cNvSpPr/>
          <p:nvPr/>
        </p:nvSpPr>
        <p:spPr>
          <a:xfrm>
            <a:off x="1861973" y="3419220"/>
            <a:ext cx="156400" cy="302598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7" name="矩形 26"/>
          <p:cNvSpPr/>
          <p:nvPr/>
        </p:nvSpPr>
        <p:spPr>
          <a:xfrm>
            <a:off x="2016416" y="3141762"/>
            <a:ext cx="5173177" cy="3439385"/>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穷</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益坚：</a:t>
            </a:r>
            <a:r>
              <a:rPr lang="en-US" altLang="zh-CN" sz="2900" u="sng" kern="100" dirty="0">
                <a:latin typeface="Times New Roman"/>
                <a:ea typeface="华文细黑"/>
                <a:cs typeface="Times New Roman"/>
              </a:rPr>
              <a:t>	        </a:t>
            </a:r>
            <a:endParaRPr lang="en-US" altLang="zh-CN" sz="2900" u="sng" kern="100" dirty="0">
              <a:latin typeface="Times New Roman"/>
              <a:ea typeface="华文细黑"/>
              <a:cs typeface="Courier New"/>
            </a:endParaRPr>
          </a:p>
          <a:p>
            <a:pPr algn="just">
              <a:lnSpc>
                <a:spcPct val="150000"/>
              </a:lnSpc>
            </a:pPr>
            <a:r>
              <a:rPr lang="zh-CN" altLang="zh-CN" sz="2900" kern="100" dirty="0">
                <a:latin typeface="Times New Roman"/>
                <a:ea typeface="华文细黑"/>
                <a:cs typeface="Times New Roman"/>
              </a:rPr>
              <a:t>年</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九十：</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存者</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偷生：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若属皆</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为所虏：</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臣死</a:t>
            </a:r>
            <a:r>
              <a:rPr lang="zh-CN" altLang="zh-CN" sz="2900" kern="100" dirty="0">
                <a:solidFill>
                  <a:srgbClr val="0000FF"/>
                </a:solidFill>
                <a:latin typeface="Times New Roman"/>
                <a:ea typeface="华文细黑"/>
                <a:cs typeface="Times New Roman"/>
              </a:rPr>
              <a:t>且</a:t>
            </a:r>
            <a:r>
              <a:rPr lang="zh-CN" altLang="zh-CN" sz="2900" kern="100" dirty="0">
                <a:latin typeface="Times New Roman"/>
                <a:ea typeface="华文细黑"/>
                <a:cs typeface="Times New Roman"/>
              </a:rPr>
              <a:t>不避，卮酒安足辞：</a:t>
            </a:r>
            <a:r>
              <a:rPr lang="en-US" altLang="zh-CN" sz="2900" u="sng" kern="100" dirty="0">
                <a:latin typeface="Times New Roman"/>
                <a:ea typeface="华文细黑"/>
                <a:cs typeface="Times New Roman"/>
              </a:rPr>
              <a:t>	    </a:t>
            </a:r>
            <a:endParaRPr lang="zh-CN" altLang="en-US" sz="2900" u="sng" dirty="0"/>
          </a:p>
        </p:txBody>
      </p:sp>
      <p:sp>
        <p:nvSpPr>
          <p:cNvPr id="3" name="矩形 2"/>
          <p:cNvSpPr/>
          <p:nvPr/>
        </p:nvSpPr>
        <p:spPr>
          <a:xfrm>
            <a:off x="5766441" y="405459"/>
            <a:ext cx="1672218"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属于，是</a:t>
            </a:r>
          </a:p>
        </p:txBody>
      </p:sp>
      <p:sp>
        <p:nvSpPr>
          <p:cNvPr id="4" name="矩形 3"/>
          <p:cNvSpPr/>
          <p:nvPr/>
        </p:nvSpPr>
        <p:spPr>
          <a:xfrm>
            <a:off x="5691533" y="1178382"/>
            <a:ext cx="55652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类</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5587200" y="1872041"/>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掌管</a:t>
            </a:r>
            <a:endParaRPr lang="zh-CN" altLang="en-US" sz="2900" kern="100" dirty="0">
              <a:solidFill>
                <a:srgbClr val="C00000"/>
              </a:solidFill>
              <a:latin typeface="宋体"/>
              <a:ea typeface="华文细黑"/>
              <a:cs typeface="Times New Roman"/>
            </a:endParaRPr>
          </a:p>
        </p:txBody>
      </p:sp>
      <p:sp>
        <p:nvSpPr>
          <p:cNvPr id="10" name="矩形 9"/>
          <p:cNvSpPr/>
          <p:nvPr/>
        </p:nvSpPr>
        <p:spPr>
          <a:xfrm>
            <a:off x="4837192" y="2332884"/>
            <a:ext cx="2787908" cy="761729"/>
          </a:xfrm>
          <a:prstGeom prst="rect">
            <a:avLst/>
          </a:prstGeom>
        </p:spPr>
        <p:txBody>
          <a:bodyPr wrap="none" lIns="91423" tIns="45711" rIns="91423" bIns="45711">
            <a:spAutoFit/>
          </a:bodyPr>
          <a:lstStyle/>
          <a:p>
            <a:pPr lvl="0">
              <a:lnSpc>
                <a:spcPct val="150000"/>
              </a:lnSpc>
            </a:pPr>
            <a:r>
              <a:rPr lang="zh-CN" altLang="zh-CN" sz="2900" kern="100" dirty="0">
                <a:solidFill>
                  <a:srgbClr val="C00000"/>
                </a:solidFill>
                <a:latin typeface="Times New Roman"/>
                <a:ea typeface="华文细黑"/>
                <a:cs typeface="Times New Roman"/>
              </a:rPr>
              <a:t>同</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嘱</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，嘱托</a:t>
            </a:r>
            <a:endParaRPr lang="zh-CN" altLang="en-US" sz="2900" dirty="0">
              <a:solidFill>
                <a:srgbClr val="C00000"/>
              </a:solidFill>
            </a:endParaRPr>
          </a:p>
        </p:txBody>
      </p:sp>
      <p:sp>
        <p:nvSpPr>
          <p:cNvPr id="15" name="矩形 14"/>
          <p:cNvSpPr/>
          <p:nvPr/>
        </p:nvSpPr>
        <p:spPr>
          <a:xfrm>
            <a:off x="3862959" y="3237785"/>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反而</a:t>
            </a:r>
            <a:endParaRPr lang="zh-CN" altLang="en-US" sz="2900" kern="100" dirty="0">
              <a:solidFill>
                <a:srgbClr val="C00000"/>
              </a:solidFill>
              <a:latin typeface="宋体"/>
              <a:ea typeface="华文细黑"/>
              <a:cs typeface="Times New Roman"/>
            </a:endParaRPr>
          </a:p>
        </p:txBody>
      </p:sp>
      <p:sp>
        <p:nvSpPr>
          <p:cNvPr id="17" name="矩形 16"/>
          <p:cNvSpPr/>
          <p:nvPr/>
        </p:nvSpPr>
        <p:spPr>
          <a:xfrm>
            <a:off x="3752236" y="3861842"/>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将近</a:t>
            </a:r>
            <a:endParaRPr lang="zh-CN" altLang="en-US" sz="2900" kern="100" dirty="0">
              <a:solidFill>
                <a:srgbClr val="C00000"/>
              </a:solidFill>
              <a:latin typeface="宋体"/>
              <a:ea typeface="华文细黑"/>
              <a:cs typeface="Times New Roman"/>
            </a:endParaRPr>
          </a:p>
        </p:txBody>
      </p:sp>
      <p:sp>
        <p:nvSpPr>
          <p:cNvPr id="28" name="矩形 27"/>
          <p:cNvSpPr/>
          <p:nvPr/>
        </p:nvSpPr>
        <p:spPr>
          <a:xfrm>
            <a:off x="4150991" y="4509914"/>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暂且</a:t>
            </a:r>
            <a:endParaRPr lang="zh-CN" altLang="en-US" sz="2900" kern="100" dirty="0">
              <a:solidFill>
                <a:srgbClr val="C00000"/>
              </a:solidFill>
              <a:latin typeface="宋体"/>
              <a:ea typeface="华文细黑"/>
              <a:cs typeface="Times New Roman"/>
            </a:endParaRPr>
          </a:p>
        </p:txBody>
      </p:sp>
      <p:sp>
        <p:nvSpPr>
          <p:cNvPr id="29" name="矩形 28"/>
          <p:cNvSpPr/>
          <p:nvPr/>
        </p:nvSpPr>
        <p:spPr>
          <a:xfrm>
            <a:off x="4832357" y="515798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将要</a:t>
            </a:r>
            <a:endParaRPr lang="zh-CN" altLang="en-US" sz="2900" kern="100" dirty="0">
              <a:solidFill>
                <a:srgbClr val="C00000"/>
              </a:solidFill>
              <a:latin typeface="宋体"/>
              <a:ea typeface="华文细黑"/>
              <a:cs typeface="Times New Roman"/>
            </a:endParaRPr>
          </a:p>
        </p:txBody>
      </p:sp>
      <p:sp>
        <p:nvSpPr>
          <p:cNvPr id="30" name="矩形 29"/>
          <p:cNvSpPr/>
          <p:nvPr/>
        </p:nvSpPr>
        <p:spPr>
          <a:xfrm>
            <a:off x="6239223" y="5806058"/>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尚且</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6031086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linds(horizontal)">
                                      <p:cBhvr>
                                        <p:cTn id="30" dur="500"/>
                                        <p:tgtEl>
                                          <p:spTgt spid="2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linds(horizontal)">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8"/>
                                        </p:tgtEl>
                                      </p:cBhvr>
                                    </p:animEffect>
                                    <p:set>
                                      <p:cBhvr>
                                        <p:cTn id="56" dur="1" fill="hold">
                                          <p:stCondLst>
                                            <p:cond delay="499"/>
                                          </p:stCondLst>
                                        </p:cTn>
                                        <p:tgtEl>
                                          <p:spTgt spid="2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9"/>
                                        </p:tgtEl>
                                      </p:cBhvr>
                                    </p:animEffect>
                                    <p:set>
                                      <p:cBhvr>
                                        <p:cTn id="59" dur="1" fill="hold">
                                          <p:stCondLst>
                                            <p:cond delay="499"/>
                                          </p:stCondLst>
                                        </p:cTn>
                                        <p:tgtEl>
                                          <p:spTgt spid="2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7" grpId="0"/>
      <p:bldP spid="7" grpId="1"/>
      <p:bldP spid="10" grpId="0"/>
      <p:bldP spid="10" grpId="1"/>
      <p:bldP spid="15" grpId="0"/>
      <p:bldP spid="15" grpId="1"/>
      <p:bldP spid="17" grpId="0"/>
      <p:bldP spid="17" grpId="1"/>
      <p:bldP spid="28" grpId="0"/>
      <p:bldP spid="28" grpId="1"/>
      <p:bldP spid="29" grpId="0"/>
      <p:bldP spid="29" grpId="1"/>
      <p:bldP spid="30" grpId="0"/>
      <p:bldP spid="30"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1099034" y="1701602"/>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(5)</a:t>
            </a:r>
            <a:r>
              <a:rPr lang="zh-CN" altLang="zh-CN" sz="2900" kern="100" dirty="0">
                <a:latin typeface="Times New Roman"/>
                <a:ea typeface="华文细黑"/>
                <a:cs typeface="Times New Roman"/>
              </a:rPr>
              <a:t>而</a:t>
            </a:r>
            <a:endParaRPr lang="zh-CN" altLang="en-US" sz="2900" dirty="0"/>
          </a:p>
        </p:txBody>
      </p:sp>
      <p:sp>
        <p:nvSpPr>
          <p:cNvPr id="11" name="左大括号 10"/>
          <p:cNvSpPr/>
          <p:nvPr/>
        </p:nvSpPr>
        <p:spPr>
          <a:xfrm>
            <a:off x="2050376" y="1088702"/>
            <a:ext cx="156400" cy="169912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2" name="矩形 11"/>
          <p:cNvSpPr/>
          <p:nvPr/>
        </p:nvSpPr>
        <p:spPr>
          <a:xfrm>
            <a:off x="2248774" y="837506"/>
            <a:ext cx="4156873"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襟三江</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带五湖：</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爽籁发</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清风生：</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怀帝阍</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不见：</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1099034" y="3554646"/>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(6)</a:t>
            </a:r>
            <a:r>
              <a:rPr lang="zh-CN" altLang="zh-CN" sz="2900" kern="100" dirty="0">
                <a:latin typeface="Times New Roman"/>
                <a:ea typeface="华文细黑"/>
                <a:cs typeface="Times New Roman"/>
              </a:rPr>
              <a:t>以</a:t>
            </a:r>
            <a:endParaRPr lang="zh-CN" altLang="en-US" sz="2900" dirty="0"/>
          </a:p>
        </p:txBody>
      </p:sp>
      <p:sp>
        <p:nvSpPr>
          <p:cNvPr id="19" name="左大括号 18"/>
          <p:cNvSpPr/>
          <p:nvPr/>
        </p:nvSpPr>
        <p:spPr>
          <a:xfrm>
            <a:off x="2122384" y="3266226"/>
            <a:ext cx="156400" cy="1002753"/>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7" name="矩形 26"/>
          <p:cNvSpPr/>
          <p:nvPr/>
        </p:nvSpPr>
        <p:spPr>
          <a:xfrm>
            <a:off x="2216616" y="2982697"/>
            <a:ext cx="6195893" cy="1431143"/>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奉宣室</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何年：</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奏流水</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何惭：</a:t>
            </a:r>
            <a:r>
              <a:rPr lang="en-US" altLang="zh-CN" sz="2900" u="sng" kern="100" dirty="0">
                <a:latin typeface="Times New Roman"/>
                <a:ea typeface="华文细黑"/>
                <a:cs typeface="Times New Roman"/>
              </a:rPr>
              <a:t>			               </a:t>
            </a:r>
            <a:endParaRPr lang="zh-CN" altLang="en-US" sz="2900" u="sng" dirty="0"/>
          </a:p>
        </p:txBody>
      </p:sp>
      <p:sp>
        <p:nvSpPr>
          <p:cNvPr id="2" name="矩形 1"/>
          <p:cNvSpPr/>
          <p:nvPr/>
        </p:nvSpPr>
        <p:spPr>
          <a:xfrm>
            <a:off x="5121355" y="909514"/>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表并列</a:t>
            </a:r>
            <a:endParaRPr lang="en-US" altLang="zh-CN" sz="2900" kern="100" dirty="0">
              <a:solidFill>
                <a:srgbClr val="C00000"/>
              </a:solidFill>
              <a:latin typeface="宋体"/>
              <a:ea typeface="华文细黑"/>
              <a:cs typeface="Times New Roman"/>
            </a:endParaRPr>
          </a:p>
        </p:txBody>
      </p:sp>
      <p:sp>
        <p:nvSpPr>
          <p:cNvPr id="3" name="矩形 2"/>
          <p:cNvSpPr/>
          <p:nvPr/>
        </p:nvSpPr>
        <p:spPr>
          <a:xfrm>
            <a:off x="5087094" y="1557586"/>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表</a:t>
            </a:r>
            <a:r>
              <a:rPr lang="zh-CN" altLang="en-US" sz="2900" kern="100" dirty="0">
                <a:solidFill>
                  <a:srgbClr val="C00000"/>
                </a:solidFill>
                <a:latin typeface="宋体"/>
                <a:ea typeface="华文细黑"/>
                <a:cs typeface="Times New Roman"/>
              </a:rPr>
              <a:t>承接</a:t>
            </a:r>
            <a:endParaRPr lang="en-US" altLang="zh-CN" sz="2900" kern="100" dirty="0">
              <a:solidFill>
                <a:srgbClr val="C00000"/>
              </a:solidFill>
              <a:latin typeface="宋体"/>
              <a:ea typeface="华文细黑"/>
              <a:cs typeface="Times New Roman"/>
            </a:endParaRPr>
          </a:p>
        </p:txBody>
      </p:sp>
      <p:sp>
        <p:nvSpPr>
          <p:cNvPr id="4" name="矩形 3"/>
          <p:cNvSpPr/>
          <p:nvPr/>
        </p:nvSpPr>
        <p:spPr>
          <a:xfrm>
            <a:off x="4727054" y="2205658"/>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表转折</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4762281" y="305059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介词，在</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4839127" y="3557021"/>
            <a:ext cx="3531702" cy="761729"/>
          </a:xfrm>
          <a:prstGeom prst="rect">
            <a:avLst/>
          </a:prstGeom>
        </p:spPr>
        <p:txBody>
          <a:bodyPr wrap="none" lIns="91423" tIns="45711" rIns="91423" bIns="45711">
            <a:spAutoFit/>
          </a:bodyPr>
          <a:lstStyle/>
          <a:p>
            <a:pPr lvl="0" algn="just">
              <a:lnSpc>
                <a:spcPct val="150000"/>
              </a:lnSpc>
            </a:pPr>
            <a:r>
              <a:rPr lang="zh-CN" altLang="zh-CN" sz="2900" kern="100" dirty="0">
                <a:solidFill>
                  <a:srgbClr val="C00000"/>
                </a:solidFill>
                <a:latin typeface="Times New Roman"/>
                <a:ea typeface="华文细黑"/>
                <a:cs typeface="Times New Roman"/>
              </a:rPr>
              <a:t>连词，相当于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而</a:t>
            </a:r>
            <a:r>
              <a:rPr lang="en-US" altLang="zh-CN" sz="2900" kern="100" dirty="0">
                <a:solidFill>
                  <a:srgbClr val="C00000"/>
                </a:solidFill>
                <a:latin typeface="宋体"/>
                <a:ea typeface="华文细黑"/>
                <a:cs typeface="Times New Roman"/>
              </a:rPr>
              <a:t>”</a:t>
            </a:r>
            <a:endParaRPr lang="zh-CN" altLang="en-US" sz="2900" dirty="0">
              <a:solidFill>
                <a:srgbClr val="C00000"/>
              </a:solidFill>
            </a:endParaRPr>
          </a:p>
        </p:txBody>
      </p:sp>
    </p:spTree>
    <p:extLst>
      <p:ext uri="{BB962C8B-B14F-4D97-AF65-F5344CB8AC3E}">
        <p14:creationId xmlns:p14="http://schemas.microsoft.com/office/powerpoint/2010/main" xmlns="" val="36556714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8410</TotalTime>
  <Words>8338</Words>
  <Application>Microsoft Office PowerPoint</Application>
  <PresentationFormat>Custom</PresentationFormat>
  <Paragraphs>1151</Paragraphs>
  <Slides>61</Slides>
  <Notes>57</Notes>
  <HiddenSlides>13</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2019-07-12T05:14:49Z</dcterms:modified>
  <cp:category> </cp:category>
</cp:coreProperties>
</file>