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410" r:id="rId3"/>
    <p:sldId id="419" r:id="rId4"/>
    <p:sldId id="262" r:id="rId5"/>
    <p:sldId id="420" r:id="rId6"/>
    <p:sldId id="421" r:id="rId8"/>
    <p:sldId id="489" r:id="rId9"/>
    <p:sldId id="283" r:id="rId10"/>
    <p:sldId id="422" r:id="rId11"/>
    <p:sldId id="423" r:id="rId12"/>
    <p:sldId id="476" r:id="rId13"/>
    <p:sldId id="478" r:id="rId14"/>
    <p:sldId id="477" r:id="rId15"/>
    <p:sldId id="481" r:id="rId16"/>
    <p:sldId id="482" r:id="rId17"/>
    <p:sldId id="483" r:id="rId18"/>
    <p:sldId id="484" r:id="rId19"/>
    <p:sldId id="275" r:id="rId20"/>
    <p:sldId id="271" r:id="rId21"/>
    <p:sldId id="273" r:id="rId22"/>
    <p:sldId id="274" r:id="rId23"/>
    <p:sldId id="278" r:id="rId24"/>
    <p:sldId id="280" r:id="rId25"/>
    <p:sldId id="279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方正姚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方正姚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方正姚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方正姚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方正姚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方正姚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方正姚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方正姚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方正姚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E4EB8D"/>
    <a:srgbClr val="FFCC99"/>
    <a:srgbClr val="FF9966"/>
    <a:srgbClr val="FF9933"/>
    <a:srgbClr val="BC8F00"/>
    <a:srgbClr val="3333FF"/>
    <a:srgbClr val="E222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35"/>
        <p:guide pos="29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fld id="{D2A48B96-639E-45A3-A0BA-2464DFDB1FAA}" type="datetimeFigureOut">
              <a:rPr lang="zh-CN" altLang="en-US"/>
            </a:fld>
            <a:endParaRPr lang="zh-CN" altLang="en-US">
              <a:latin typeface="Trebuchet MS" panose="020B0603020202020204" pitchFamily="34" charset="0"/>
              <a:ea typeface="方正姚体" pitchFamily="2" charset="-122"/>
            </a:endParaRPr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357FBFCB-2442-43A8-BC7F-39A9E40581B7}" type="slidenum">
              <a:rPr lang="zh-CN" altLang="en-US"/>
            </a:fld>
            <a:endParaRPr lang="zh-CN" altLang="en-US">
              <a:latin typeface="Trebuchet MS" panose="020B0603020202020204" pitchFamily="34" charset="0"/>
              <a:ea typeface="方正姚体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7FBFCB-2442-43A8-BC7F-39A9E40581B7}" type="slidenum">
              <a:rPr lang="zh-CN" altLang="en-US" smtClean="0"/>
            </a:fld>
            <a:endParaRPr lang="zh-CN" altLang="en-US">
              <a:latin typeface="Trebuchet MS" panose="020B0603020202020204" pitchFamily="34" charset="0"/>
              <a:ea typeface="方正姚体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1331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283980" y="69281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545212D-079F-4D9F-A811-42E5D46B8F2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2"/>
            </p:custDataLst>
          </p:nvPr>
        </p:nvSpPr>
        <p:spPr bwMode="auto">
          <a:xfrm>
            <a:off x="502444" y="431800"/>
            <a:ext cx="81391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3"/>
            </p:custDataLst>
          </p:nvPr>
        </p:nvSpPr>
        <p:spPr bwMode="auto">
          <a:xfrm>
            <a:off x="502444" y="1295401"/>
            <a:ext cx="8139113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659606" y="6350001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 smtClean="0">
                <a:solidFill>
                  <a:schemeClr val="tx1">
                    <a:tint val="75000"/>
                  </a:schemeClr>
                </a:solidFill>
                <a:latin typeface="Trebuchet MS" panose="020B0603020202020204" pitchFamily="34" charset="0"/>
                <a:ea typeface="方正姚体" pitchFamily="2" charset="-122"/>
              </a:defRPr>
            </a:lvl1pPr>
          </a:lstStyle>
          <a:p>
            <a:fld id="{760FBDFE-C587-4B4C-A407-44438C67B59E}" type="datetimeFigureOut">
              <a:rPr lang="zh-CN" altLang="en-US"/>
            </a:fld>
            <a:endParaRPr lang="zh-CN" altLang="en-US">
              <a:latin typeface="Trebuchet MS" panose="020B0603020202020204" pitchFamily="34" charset="0"/>
              <a:ea typeface="方正姚体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3087291" y="6350001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6457950" y="6350001"/>
            <a:ext cx="2025254" cy="3159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14CA6627-A6B3-44F0-A311-B13EFB6EB504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800" b="1" kern="1200" spc="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>
            <a:spLocks noChangeArrowheads="1"/>
          </p:cNvSpPr>
          <p:nvPr/>
        </p:nvSpPr>
        <p:spPr bwMode="auto">
          <a:xfrm>
            <a:off x="0" y="1833888"/>
            <a:ext cx="914399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6000" b="1" dirty="0" smtClean="0">
                <a:latin typeface="楷体" panose="02010609060101010101" pitchFamily="49" charset="-122"/>
                <a:ea typeface="楷体" panose="02010609060101010101" pitchFamily="49" charset="-122"/>
                <a:sym typeface="方正姚体" pitchFamily="2" charset="-122"/>
              </a:rPr>
              <a:t>多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  <a:sym typeface="方正姚体" pitchFamily="2" charset="-122"/>
              </a:rPr>
              <a:t>彩的活动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  <a:sym typeface="方正姚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478882" y="3286125"/>
            <a:ext cx="441721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副标题 2"/>
          <p:cNvSpPr>
            <a:spLocks noGrp="1" noChangeArrowheads="1"/>
          </p:cNvSpPr>
          <p:nvPr/>
        </p:nvSpPr>
        <p:spPr bwMode="auto">
          <a:xfrm>
            <a:off x="4437920" y="3522664"/>
            <a:ext cx="2469356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/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六年级上册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2"/>
          <p:cNvSpPr txBox="1">
            <a:spLocks noChangeArrowheads="1"/>
          </p:cNvSpPr>
          <p:nvPr/>
        </p:nvSpPr>
        <p:spPr bwMode="auto">
          <a:xfrm>
            <a:off x="870347" y="1855789"/>
            <a:ext cx="4371975" cy="4573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方正姚体" pitchFamily="2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方正姚体" pitchFamily="2" charset="-122"/>
              </a:rPr>
              <a:t>.开头可以直接交代活动的时间、地点、人物及活动内容；也可以以镜头式描写来刻画活动中的一个场景，以情景导入的方式引出要写的活动。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0" name="矩形 3"/>
          <p:cNvSpPr>
            <a:spLocks noChangeArrowheads="1"/>
          </p:cNvSpPr>
          <p:nvPr/>
        </p:nvSpPr>
        <p:spPr bwMode="auto">
          <a:xfrm>
            <a:off x="870348" y="1022351"/>
            <a:ext cx="25010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写法指导：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59" name="文本框 3"/>
          <p:cNvSpPr txBox="1">
            <a:spLocks noChangeArrowheads="1"/>
          </p:cNvSpPr>
          <p:nvPr/>
        </p:nvSpPr>
        <p:spPr bwMode="auto">
          <a:xfrm>
            <a:off x="5628085" y="2103439"/>
            <a:ext cx="2732484" cy="3884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方正姚体" pitchFamily="2" charset="-122"/>
              </a:rPr>
              <a:t>示例：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方正姚体" pitchFamily="2" charset="-122"/>
              </a:rPr>
              <a:t>星期六的下午，我们在班主任王老师的带领下，一起去市敬老院看望那里的孤寡老人。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292" name="直接连接符 1"/>
          <p:cNvCxnSpPr>
            <a:cxnSpLocks noChangeShapeType="1"/>
          </p:cNvCxnSpPr>
          <p:nvPr/>
        </p:nvCxnSpPr>
        <p:spPr bwMode="auto">
          <a:xfrm>
            <a:off x="5435204" y="1990725"/>
            <a:ext cx="1190" cy="3022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50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505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3"/>
          <p:cNvSpPr txBox="1">
            <a:spLocks noChangeArrowheads="1"/>
          </p:cNvSpPr>
          <p:nvPr/>
        </p:nvSpPr>
        <p:spPr bwMode="auto">
          <a:xfrm>
            <a:off x="1091886" y="764548"/>
            <a:ext cx="7512394" cy="5607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间：按顺序把活动过程写清楚，比如活动前的准备，活动过程中做了些什么，印象深刻的是什么等，把其中印象深刻的地方做重点，写具体。写活动场面时，既要关注整个场景，也要注意人物的表现，可结合活动中人物的动作、语言、神态、心理等，进行细致地描写，以充分展示活动场景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3"/>
          <p:cNvSpPr txBox="1">
            <a:spLocks noChangeArrowheads="1"/>
          </p:cNvSpPr>
          <p:nvPr/>
        </p:nvSpPr>
        <p:spPr bwMode="auto">
          <a:xfrm>
            <a:off x="1152526" y="764815"/>
            <a:ext cx="7379749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方正姚体" pitchFamily="2" charset="-122"/>
              </a:rPr>
              <a:t>示例 ：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方正姚体" pitchFamily="2" charset="-122"/>
              </a:rPr>
              <a:t>正当我一蹦一跳，面带微笑地走向一位叔叔时，还没等我开口他就不理不睬地绕开了我，连看都不看我就走了。我盯着这位叔叔渐渐远去的背影，心里就像打翻了五味瓶，很不是滋味，沮丧、难过紧紧地围绕着我。但我转念一想：“不行，我不能认输，我还要再多试几次，说不定下一个人会买我的报纸。”于是，我又迈开大步，走向人群，继续卖报。</a:t>
            </a:r>
            <a:endParaRPr lang="zh-CN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方正姚体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856560" y="2368550"/>
            <a:ext cx="3462338" cy="2751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方正姚体" pitchFamily="2" charset="-122"/>
              </a:rPr>
              <a:t>示例</a:t>
            </a:r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3600">
                <a:latin typeface="楷体" panose="02010609060101010101" pitchFamily="49" charset="-122"/>
                <a:ea typeface="楷体" panose="02010609060101010101" pitchFamily="49" charset="-122"/>
                <a:sym typeface="方正姚体" pitchFamily="2" charset="-122"/>
              </a:rPr>
              <a:t>通过这次运动会，我明白了：比赛，就是要突破自己。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386" name="直接连接符 1"/>
          <p:cNvCxnSpPr>
            <a:cxnSpLocks noChangeShapeType="1"/>
          </p:cNvCxnSpPr>
          <p:nvPr/>
        </p:nvCxnSpPr>
        <p:spPr bwMode="auto">
          <a:xfrm>
            <a:off x="4570810" y="2035176"/>
            <a:ext cx="2381" cy="27860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87" name="TextBox 3"/>
          <p:cNvSpPr txBox="1">
            <a:spLocks noChangeArrowheads="1"/>
          </p:cNvSpPr>
          <p:nvPr/>
        </p:nvSpPr>
        <p:spPr bwMode="auto">
          <a:xfrm>
            <a:off x="684610" y="2063751"/>
            <a:ext cx="3581400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方正姚体" pitchFamily="2" charset="-122"/>
              </a:rPr>
              <a:t>3.结尾：可以写写自己在这次活动中的体会，也可以写期待下次还参加这样的活动。</a:t>
            </a:r>
            <a:endParaRPr lang="zh-CN" altLang="zh-CN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19175" y="1606550"/>
            <a:ext cx="7234238" cy="4677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精彩的运动会</a:t>
            </a:r>
            <a:endParaRPr lang="zh-CN" altLang="zh-CN" sz="2800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开头：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十月，学校举行了一场运动会。（开篇点题式）                                                                                                                      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中间：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激动人心的开幕式。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详写女子100米比赛的壮观场面，我班获得第一名。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略写其他比赛项目：跳高、接力赛、跳远等。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结尾：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这真是一次精彩的运动会，让我难以忘怀。（抒情式）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0" name="文本框 2"/>
          <p:cNvSpPr txBox="1">
            <a:spLocks noChangeArrowheads="1"/>
          </p:cNvSpPr>
          <p:nvPr/>
        </p:nvSpPr>
        <p:spPr bwMode="auto">
          <a:xfrm>
            <a:off x="812007" y="675987"/>
            <a:ext cx="512993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方正姚体" pitchFamily="2" charset="-122"/>
              </a:rPr>
              <a:t>4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方正姚体" pitchFamily="2" charset="-122"/>
              </a:rPr>
              <a:t>.</a:t>
            </a:r>
            <a:r>
              <a:rPr lang="zh-CN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方正姚体" pitchFamily="2" charset="-122"/>
              </a:rPr>
              <a:t>看看别人是怎么构思的。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99"/>
          <p:cNvSpPr txBox="1">
            <a:spLocks noChangeArrowheads="1"/>
          </p:cNvSpPr>
          <p:nvPr/>
        </p:nvSpPr>
        <p:spPr bwMode="auto">
          <a:xfrm>
            <a:off x="1116807" y="1889125"/>
            <a:ext cx="6984206" cy="4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fontAlgn="t">
              <a:lnSpc>
                <a:spcPct val="120000"/>
              </a:lnSpc>
            </a:pPr>
            <a:r>
              <a:rPr lang="zh-CN" altLang="zh-CN" sz="32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抓住细节</a:t>
            </a:r>
            <a:r>
              <a:rPr lang="en-US" altLang="zh-CN" sz="32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写活场</a:t>
            </a:r>
            <a:endParaRPr lang="zh-CN" altLang="zh-CN" sz="3200" b="1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algn="just" fontAlgn="t">
              <a:lnSpc>
                <a:spcPct val="120000"/>
              </a:lnSpc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时人物较多，有自己也有他人，应该选择活动中的主要人物，充分运用人物描写的方法，捕捉细节，抓住他（她）们的语言、动作、神态等，进行细致生动地描写，这样活动场景才更加形象可感，让人如临其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流程图: 资料带 16"/>
          <p:cNvSpPr/>
          <p:nvPr/>
        </p:nvSpPr>
        <p:spPr>
          <a:xfrm>
            <a:off x="573882" y="809625"/>
            <a:ext cx="1251347" cy="749300"/>
          </a:xfrm>
          <a:prstGeom prst="flowChartPunchedTap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</a:rPr>
              <a:t>方法一</a:t>
            </a:r>
            <a:endParaRPr lang="zh-CN" altLang="en-US" sz="24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99"/>
          <p:cNvSpPr txBox="1">
            <a:spLocks noChangeArrowheads="1"/>
          </p:cNvSpPr>
          <p:nvPr/>
        </p:nvSpPr>
        <p:spPr bwMode="auto">
          <a:xfrm>
            <a:off x="862013" y="776288"/>
            <a:ext cx="4993481" cy="6124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</a:t>
            </a:r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再看看咱们班的杨宇轩，头上渗出了细密的汗珠，紧紧地皱着眉头，神色中透露着一份吃力，脚步也明显放缓。我们班的拉拉队员们大声呐喊着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杨宇轩，加油！杨宇轩，加油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也许是我们的热情与鼓励，给他带来了力量。他突然加大脚步，加快频率，努力向终点冲去！啊，他终于第一个到达终点，夺得了冠军。我们激动得都蹦起来了，大声欢呼着：“哦，杨宇轩赢了，杨宇轩赢了！”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069807" y="1376363"/>
            <a:ext cx="2670572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简析：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这段话中通过对主要人物杨宇轩的神态、动作描写，写出了他夺冠的艰难，再现了比赛中的激烈场面。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9459" name="直接连接符 1"/>
          <p:cNvCxnSpPr>
            <a:cxnSpLocks noChangeShapeType="1"/>
          </p:cNvCxnSpPr>
          <p:nvPr/>
        </p:nvCxnSpPr>
        <p:spPr bwMode="auto">
          <a:xfrm flipH="1">
            <a:off x="5978129" y="968376"/>
            <a:ext cx="1190" cy="47847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4"/>
          <p:cNvSpPr txBox="1">
            <a:spLocks noChangeArrowheads="1"/>
          </p:cNvSpPr>
          <p:nvPr/>
        </p:nvSpPr>
        <p:spPr bwMode="auto">
          <a:xfrm>
            <a:off x="3139678" y="1838326"/>
            <a:ext cx="34275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点面结合写场景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2" name="TextBox 9"/>
          <p:cNvSpPr txBox="1">
            <a:spLocks noChangeArrowheads="1"/>
          </p:cNvSpPr>
          <p:nvPr/>
        </p:nvSpPr>
        <p:spPr bwMode="auto">
          <a:xfrm>
            <a:off x="1277541" y="2586038"/>
            <a:ext cx="6588919" cy="4081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场面描写既要写出总的轮廓，又要写出具体的人物形象和人物活动。特定的地点，一定的景物、人物的活动，三者有机结合的动态描写，才能完成好的场面描写。</a:t>
            </a:r>
            <a:endParaRPr lang="zh-CN" altLang="en-US" sz="36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流程图: 资料带 1"/>
          <p:cNvSpPr/>
          <p:nvPr/>
        </p:nvSpPr>
        <p:spPr>
          <a:xfrm>
            <a:off x="573882" y="809625"/>
            <a:ext cx="1251347" cy="749300"/>
          </a:xfrm>
          <a:prstGeom prst="flowChartPunchedTap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</a:rPr>
              <a:t>方法二</a:t>
            </a:r>
            <a:endParaRPr lang="zh-CN" altLang="en-US" sz="24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1"/>
          <p:cNvSpPr txBox="1">
            <a:spLocks noChangeArrowheads="1"/>
          </p:cNvSpPr>
          <p:nvPr/>
        </p:nvSpPr>
        <p:spPr bwMode="auto">
          <a:xfrm>
            <a:off x="965598" y="319088"/>
            <a:ext cx="4892278" cy="6124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一堆人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正拼命地拥挤着，只见一只只白皙的手、古铜色的手、粗糙的手、柔软的手，本能地向前伸，本能地挥舞着，都希望能抓住车门。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一位胖大嫂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粗而短的右脚则踏上车阶，左脚便不停地往外蹬。她使出吃奶的劲儿用力地扭动着肥胖的身躯，一双臃肿的大手拼命地抓住车门扶手。任凭她怎么努力，结果那屁股还是被车门狠狠地挤压了一下疼得她直叫“我的妈呀！”挤车可真是一场不同寻常的战斗呀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右大括号 2"/>
          <p:cNvSpPr/>
          <p:nvPr/>
        </p:nvSpPr>
        <p:spPr>
          <a:xfrm>
            <a:off x="5975747" y="549276"/>
            <a:ext cx="270272" cy="1800225"/>
          </a:xfrm>
          <a:prstGeom prst="rightBrac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6" name="圆角矩形 5"/>
          <p:cNvSpPr/>
          <p:nvPr/>
        </p:nvSpPr>
        <p:spPr>
          <a:xfrm>
            <a:off x="6401991" y="1111251"/>
            <a:ext cx="1941909" cy="73342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8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先整体写“面”</a:t>
            </a:r>
            <a:endParaRPr lang="zh-CN" altLang="en-US" sz="2800" b="1" noProof="1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右大括号 7"/>
          <p:cNvSpPr/>
          <p:nvPr/>
        </p:nvSpPr>
        <p:spPr>
          <a:xfrm>
            <a:off x="5975747" y="2492376"/>
            <a:ext cx="270272" cy="3489325"/>
          </a:xfrm>
          <a:prstGeom prst="rightBrac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9" name="圆角矩形 8"/>
          <p:cNvSpPr/>
          <p:nvPr/>
        </p:nvSpPr>
        <p:spPr>
          <a:xfrm>
            <a:off x="6374607" y="3863976"/>
            <a:ext cx="1969294" cy="714375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800" b="1" noProof="1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再局部写“点”</a:t>
            </a:r>
            <a:endParaRPr lang="zh-CN" altLang="en-US" sz="2800" b="1" noProof="1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6699648" y="4652964"/>
            <a:ext cx="1882378" cy="1512887"/>
          </a:xfrm>
          <a:prstGeom prst="cloudCallou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800" b="1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点面结合写场景</a:t>
            </a:r>
            <a:endParaRPr lang="zh-CN" altLang="en-US" sz="2800" b="1" noProof="1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"/>
          <p:cNvSpPr txBox="1">
            <a:spLocks noChangeArrowheads="1"/>
          </p:cNvSpPr>
          <p:nvPr/>
        </p:nvSpPr>
        <p:spPr bwMode="auto">
          <a:xfrm>
            <a:off x="2260997" y="1481138"/>
            <a:ext cx="342754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调动感官写重点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1391841" y="2270125"/>
            <a:ext cx="4285059" cy="3826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8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写活动的过程不能面面俱到，要有侧重，印象深刻的、精彩的画面进行重点描绘。而能否写得精彩，就要调动我们的感官去观察、感受，抓住人物的语言、动作、表情、心理等进行生动形象的描绘。</a:t>
            </a:r>
            <a:endParaRPr lang="zh-CN" altLang="en-US" sz="28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云形标注 19"/>
          <p:cNvSpPr/>
          <p:nvPr/>
        </p:nvSpPr>
        <p:spPr>
          <a:xfrm>
            <a:off x="5724525" y="1314450"/>
            <a:ext cx="2867025" cy="2540000"/>
          </a:xfrm>
          <a:prstGeom prst="cloudCallout">
            <a:avLst/>
          </a:prstGeom>
          <a:solidFill>
            <a:srgbClr val="FFC000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8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回想曾经参加过的活动，选择印象深刻的，重点刻画哟</a:t>
            </a:r>
            <a:endParaRPr lang="zh-CN" altLang="en-US" sz="2800" b="1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流程图: 资料带 1"/>
          <p:cNvSpPr/>
          <p:nvPr/>
        </p:nvSpPr>
        <p:spPr>
          <a:xfrm>
            <a:off x="573882" y="809625"/>
            <a:ext cx="1251347" cy="749300"/>
          </a:xfrm>
          <a:prstGeom prst="flowChartPunchedTap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</a:rPr>
              <a:t>方法三</a:t>
            </a:r>
            <a:endParaRPr lang="zh-CN" altLang="en-US" sz="24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 cstate="email">
            <a:lum bright="18000"/>
          </a:blip>
          <a:srcRect/>
          <a:stretch>
            <a:fillRect/>
          </a:stretch>
        </p:blipFill>
        <p:spPr bwMode="auto">
          <a:xfrm>
            <a:off x="4555331" y="1222375"/>
            <a:ext cx="4158854" cy="387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 descr="cf9de5c4dd476c28db5587ed07af8cff"/>
          <p:cNvPicPr>
            <a:picLocks noChangeAspect="1" noChangeArrowheads="1"/>
          </p:cNvPicPr>
          <p:nvPr/>
        </p:nvPicPr>
        <p:blipFill>
          <a:blip r:embed="rId2" cstate="email">
            <a:lum bright="-6000" contrast="12000"/>
          </a:blip>
          <a:srcRect/>
          <a:stretch>
            <a:fillRect/>
          </a:stretch>
        </p:blipFill>
        <p:spPr bwMode="auto">
          <a:xfrm>
            <a:off x="491729" y="1222375"/>
            <a:ext cx="3977878" cy="38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91729" y="5268913"/>
            <a:ext cx="822245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刚刚我们举办了一场激动人心的小型演讲会，大家还想参加过什么活动呢？</a:t>
            </a:r>
            <a:endParaRPr lang="zh-CN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100" name="组合 3"/>
          <p:cNvGrpSpPr/>
          <p:nvPr/>
        </p:nvGrpSpPr>
        <p:grpSpPr bwMode="auto">
          <a:xfrm>
            <a:off x="431007" y="385763"/>
            <a:ext cx="1946672" cy="646112"/>
            <a:chOff x="1438698" y="982657"/>
            <a:chExt cx="2498303" cy="650389"/>
          </a:xfrm>
        </p:grpSpPr>
        <p:pic>
          <p:nvPicPr>
            <p:cNvPr id="4101" name="图片 1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2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650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习  作</a:t>
              </a:r>
              <a:endParaRPr lang="zh-CN" altLang="en-US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1125141" y="465138"/>
            <a:ext cx="57246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参赛队员的动作、表情    从整体到部分</a:t>
            </a:r>
            <a:endParaRPr lang="zh-CN" altLang="en-US" sz="1400"/>
          </a:p>
        </p:txBody>
      </p:sp>
      <p:sp>
        <p:nvSpPr>
          <p:cNvPr id="3" name="圆角矩形 2"/>
          <p:cNvSpPr/>
          <p:nvPr/>
        </p:nvSpPr>
        <p:spPr>
          <a:xfrm>
            <a:off x="1125141" y="1011239"/>
            <a:ext cx="6896100" cy="1277937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lnSpc>
                <a:spcPct val="90000"/>
              </a:lnSpc>
            </a:pPr>
            <a:r>
              <a:rPr lang="zh-CN" altLang="en-US" sz="2000" b="1" noProof="1">
                <a:solidFill>
                  <a:srgbClr val="E222C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站成“弓箭”步，脚顶着脚，身体向后你倾，双手像一把把大钳子，紧紧地抓住绳子拼命往后拉。远远望去，犹如一条百足虫扭秧歌。</a:t>
            </a:r>
            <a:endParaRPr lang="zh-CN" altLang="en-US" sz="1400" b="1" noProof="1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25142" y="2397125"/>
            <a:ext cx="6897290" cy="41275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000" b="1" noProof="1">
                <a:solidFill>
                  <a:srgbClr val="E222C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他们瞪大眼睛、咬紧牙关，脸憋得通红</a:t>
            </a:r>
            <a:r>
              <a:rPr lang="en-US" altLang="zh-CN" sz="2000" b="1" noProof="1">
                <a:solidFill>
                  <a:srgbClr val="E222C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2000" b="1" noProof="1">
              <a:solidFill>
                <a:srgbClr val="E222C7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1125141" y="3059113"/>
            <a:ext cx="57246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僵持的时候双方的表情、动作及心理活动</a:t>
            </a:r>
            <a:endParaRPr lang="zh-CN" altLang="en-US" sz="1400"/>
          </a:p>
        </p:txBody>
      </p:sp>
      <p:sp>
        <p:nvSpPr>
          <p:cNvPr id="8" name="圆角矩形 7"/>
          <p:cNvSpPr/>
          <p:nvPr/>
        </p:nvSpPr>
        <p:spPr>
          <a:xfrm>
            <a:off x="1125141" y="3652838"/>
            <a:ext cx="6896100" cy="41275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000" b="1" noProof="1">
                <a:solidFill>
                  <a:srgbClr val="E222C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绳子 中间的红绸子一会儿</a:t>
            </a:r>
            <a:r>
              <a:rPr lang="en-US" altLang="zh-CN" sz="2000" b="1" noProof="1">
                <a:solidFill>
                  <a:srgbClr val="E222C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000" b="1" noProof="1">
                <a:solidFill>
                  <a:srgbClr val="E222C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，一会儿又</a:t>
            </a:r>
            <a:r>
              <a:rPr lang="en-US" altLang="zh-CN" sz="2000" b="1" noProof="1">
                <a:solidFill>
                  <a:srgbClr val="E222C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zh-CN" altLang="en-US" sz="2000" b="1" noProof="1">
              <a:solidFill>
                <a:srgbClr val="E222C7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25141" y="4168775"/>
            <a:ext cx="1568053" cy="41275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/>
            <a:r>
              <a:rPr lang="zh-CN" altLang="en-US" sz="2000" b="1" noProof="1">
                <a:solidFill>
                  <a:srgbClr val="E222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千钧一发</a:t>
            </a:r>
            <a:endParaRPr lang="zh-CN" altLang="en-US" sz="2000" b="1" noProof="1">
              <a:solidFill>
                <a:srgbClr val="E222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568553" y="4168775"/>
            <a:ext cx="2452688" cy="41275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/>
            <a:r>
              <a:rPr lang="zh-CN" altLang="en-US" sz="2000" b="1" noProof="1">
                <a:solidFill>
                  <a:srgbClr val="E222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九牛二虎之力</a:t>
            </a:r>
            <a:endParaRPr lang="zh-CN" altLang="en-US" sz="2000" b="1" noProof="1">
              <a:solidFill>
                <a:srgbClr val="E222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320654" y="4168775"/>
            <a:ext cx="1620440" cy="41275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/>
            <a:r>
              <a:rPr lang="zh-CN" altLang="en-US" sz="2000" b="1" noProof="1">
                <a:solidFill>
                  <a:srgbClr val="E222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紧要关头</a:t>
            </a:r>
            <a:endParaRPr lang="zh-CN" altLang="en-US" sz="2000" b="1" noProof="1">
              <a:solidFill>
                <a:srgbClr val="E222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1" name="TextBox 5"/>
          <p:cNvSpPr txBox="1">
            <a:spLocks noChangeArrowheads="1"/>
          </p:cNvSpPr>
          <p:nvPr/>
        </p:nvSpPr>
        <p:spPr bwMode="auto">
          <a:xfrm>
            <a:off x="1125141" y="4800601"/>
            <a:ext cx="44935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写拉拉队员的表情、动作、语言</a:t>
            </a:r>
            <a:endParaRPr lang="zh-CN" altLang="en-US" sz="1400"/>
          </a:p>
        </p:txBody>
      </p:sp>
      <p:sp>
        <p:nvSpPr>
          <p:cNvPr id="10" name="圆角矩形 9"/>
          <p:cNvSpPr/>
          <p:nvPr/>
        </p:nvSpPr>
        <p:spPr>
          <a:xfrm>
            <a:off x="1125141" y="5383213"/>
            <a:ext cx="7190184" cy="41275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/>
            <a:r>
              <a:rPr lang="zh-CN" altLang="en-US" sz="2000" b="1" noProof="1">
                <a:solidFill>
                  <a:srgbClr val="E222C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一边喊，一边双手用力往后挥，好像要帮我们用力似的</a:t>
            </a:r>
            <a:r>
              <a:rPr lang="en-US" altLang="zh-CN" sz="2000" b="1" noProof="1">
                <a:solidFill>
                  <a:srgbClr val="E222C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zh-CN" altLang="en-US" sz="2000" b="1" noProof="1">
              <a:solidFill>
                <a:srgbClr val="E222C7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125141" y="5916613"/>
            <a:ext cx="7190184" cy="41275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/>
            <a:r>
              <a:rPr lang="zh-CN" altLang="en-US" sz="2000" b="1" noProof="1">
                <a:solidFill>
                  <a:srgbClr val="E222C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“加油！加油！”那声音</a:t>
            </a:r>
            <a:r>
              <a:rPr lang="en-US" altLang="zh-CN" sz="2000" b="1" noProof="1">
                <a:solidFill>
                  <a:srgbClr val="E222C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000" b="1" noProof="1">
                <a:solidFill>
                  <a:srgbClr val="E222C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，仿佛</a:t>
            </a:r>
            <a:r>
              <a:rPr lang="en-US" altLang="zh-CN" sz="2000" b="1" noProof="1">
                <a:solidFill>
                  <a:srgbClr val="E222C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zh-CN" altLang="en-US" sz="2000" b="1" noProof="1">
              <a:solidFill>
                <a:srgbClr val="E222C7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8" grpId="0" bldLvl="0" animBg="1"/>
      <p:bldP spid="9" grpId="0" bldLvl="0" animBg="1"/>
      <p:bldP spid="13" grpId="0" bldLvl="0" animBg="1"/>
      <p:bldP spid="14" grpId="0" bldLvl="0" animBg="1"/>
      <p:bldP spid="10" grpId="0" bldLvl="0" animBg="1"/>
      <p:bldP spid="1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88" y="2652714"/>
            <a:ext cx="2099072" cy="344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8" name="TextBox 4"/>
          <p:cNvSpPr txBox="1">
            <a:spLocks noChangeArrowheads="1"/>
          </p:cNvSpPr>
          <p:nvPr/>
        </p:nvSpPr>
        <p:spPr bwMode="auto">
          <a:xfrm>
            <a:off x="3246835" y="1047750"/>
            <a:ext cx="265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用心体会写出感受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248025" y="2590801"/>
            <a:ext cx="4832747" cy="57626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000" b="1" noProof="1">
                <a:solidFill>
                  <a:srgbClr val="E222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这个道理告诉我们：团结起来力量大。</a:t>
            </a:r>
            <a:endParaRPr lang="zh-CN" altLang="en-US" sz="2000" b="1" noProof="1">
              <a:solidFill>
                <a:srgbClr val="E222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248025" y="1870076"/>
            <a:ext cx="4832747" cy="576263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000" b="1" noProof="1">
                <a:solidFill>
                  <a:srgbClr val="E222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重在参与，友谊第一，比赛第二</a:t>
            </a:r>
            <a:endParaRPr lang="zh-CN" altLang="en-US" sz="2000" b="1" noProof="1">
              <a:solidFill>
                <a:srgbClr val="E222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248025" y="3735389"/>
            <a:ext cx="4832747" cy="202723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20000"/>
              </a:lnSpc>
            </a:pPr>
            <a:r>
              <a:rPr lang="zh-CN" altLang="en-US" sz="2000" b="1" noProof="1">
                <a:solidFill>
                  <a:srgbClr val="E222C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多么刺激的拔河比赛呀，它不仅使我们的友谊更深、更浓，更团结，还给我们带来了无比的快乐，无比的幸福。</a:t>
            </a:r>
            <a:endParaRPr lang="zh-CN" altLang="en-US" sz="2000" b="1" noProof="1">
              <a:solidFill>
                <a:srgbClr val="E222C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流程图: 资料带 1"/>
          <p:cNvSpPr/>
          <p:nvPr/>
        </p:nvSpPr>
        <p:spPr>
          <a:xfrm>
            <a:off x="573882" y="809625"/>
            <a:ext cx="1251347" cy="749300"/>
          </a:xfrm>
          <a:prstGeom prst="flowChartPunchedTap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</a:rPr>
              <a:t>方法四</a:t>
            </a:r>
            <a:endParaRPr lang="zh-CN" altLang="en-US" sz="24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09612" y="2865439"/>
            <a:ext cx="1414463" cy="1412875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36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主题</a:t>
            </a:r>
            <a:endParaRPr lang="zh-CN" altLang="en-US" sz="36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693194" y="5300663"/>
            <a:ext cx="1079897" cy="79216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4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</a:t>
            </a:r>
            <a:endParaRPr lang="zh-CN" altLang="en-US" sz="2400" noProof="1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693194" y="4000501"/>
            <a:ext cx="1079897" cy="792163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4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</a:t>
            </a:r>
            <a:endParaRPr lang="zh-CN" altLang="en-US" sz="2400" noProof="1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693194" y="2468564"/>
            <a:ext cx="1079897" cy="790575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4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</a:t>
            </a:r>
            <a:endParaRPr lang="zh-CN" altLang="en-US" sz="2400" noProof="1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693194" y="882651"/>
            <a:ext cx="1079897" cy="792163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4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选材</a:t>
            </a:r>
            <a:endParaRPr lang="zh-CN" altLang="en-US" sz="2400" noProof="1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6" name="TextBox 6"/>
          <p:cNvSpPr txBox="1">
            <a:spLocks noChangeArrowheads="1"/>
          </p:cNvSpPr>
          <p:nvPr/>
        </p:nvSpPr>
        <p:spPr bwMode="auto">
          <a:xfrm>
            <a:off x="814387" y="4300538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明确深刻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7" name="TextBox 7"/>
          <p:cNvSpPr txBox="1">
            <a:spLocks noChangeArrowheads="1"/>
          </p:cNvSpPr>
          <p:nvPr/>
        </p:nvSpPr>
        <p:spPr bwMode="auto">
          <a:xfrm>
            <a:off x="3786188" y="701675"/>
            <a:ext cx="838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真实</a:t>
            </a:r>
            <a:endParaRPr lang="en-US" altLang="zh-CN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典型</a:t>
            </a:r>
            <a:endParaRPr lang="zh-CN" altLang="en-US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8" name="TextBox 8"/>
          <p:cNvSpPr txBox="1">
            <a:spLocks noChangeArrowheads="1"/>
          </p:cNvSpPr>
          <p:nvPr/>
        </p:nvSpPr>
        <p:spPr bwMode="auto">
          <a:xfrm>
            <a:off x="3827860" y="2387600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合理</a:t>
            </a:r>
            <a:endParaRPr lang="en-US" altLang="zh-CN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出彩</a:t>
            </a:r>
            <a:endParaRPr lang="zh-CN" altLang="en-US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9" name="TextBox 23"/>
          <p:cNvSpPr txBox="1">
            <a:spLocks noChangeArrowheads="1"/>
          </p:cNvSpPr>
          <p:nvPr/>
        </p:nvSpPr>
        <p:spPr bwMode="auto">
          <a:xfrm>
            <a:off x="3826669" y="3919539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完整</a:t>
            </a:r>
            <a:endParaRPr lang="en-US" altLang="zh-CN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巧妙</a:t>
            </a:r>
            <a:endParaRPr lang="zh-CN" altLang="en-US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10" name="TextBox 24"/>
          <p:cNvSpPr txBox="1">
            <a:spLocks noChangeArrowheads="1"/>
          </p:cNvSpPr>
          <p:nvPr/>
        </p:nvSpPr>
        <p:spPr bwMode="auto">
          <a:xfrm>
            <a:off x="3829051" y="5219700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生动</a:t>
            </a:r>
            <a:endParaRPr lang="en-US" altLang="zh-CN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传神</a:t>
            </a:r>
            <a:endParaRPr lang="zh-CN" altLang="en-US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1872854" y="1377950"/>
            <a:ext cx="686990" cy="140335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2088356" y="2908300"/>
            <a:ext cx="471488" cy="3048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088356" y="4005263"/>
            <a:ext cx="471488" cy="42545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981200" y="4221163"/>
            <a:ext cx="657225" cy="152400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15" name="TextBox 34"/>
          <p:cNvSpPr txBox="1">
            <a:spLocks noChangeArrowheads="1"/>
          </p:cNvSpPr>
          <p:nvPr/>
        </p:nvSpPr>
        <p:spPr bwMode="auto">
          <a:xfrm>
            <a:off x="4787504" y="801689"/>
            <a:ext cx="27693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、围绕中心选取材料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、合理安排详略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6" name="TextBox 35"/>
          <p:cNvSpPr txBox="1">
            <a:spLocks noChangeArrowheads="1"/>
          </p:cNvSpPr>
          <p:nvPr/>
        </p:nvSpPr>
        <p:spPr bwMode="auto">
          <a:xfrm>
            <a:off x="4787503" y="2171700"/>
            <a:ext cx="380404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、综合运用多种表达方式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、写出特定的气氛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、人物描写、环境描写相结合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7" name="TextBox 36"/>
          <p:cNvSpPr txBox="1">
            <a:spLocks noChangeArrowheads="1"/>
          </p:cNvSpPr>
          <p:nvPr/>
        </p:nvSpPr>
        <p:spPr bwMode="auto">
          <a:xfrm>
            <a:off x="4787504" y="3927475"/>
            <a:ext cx="237917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、按照一定的顺序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、点面结合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8" name="TextBox 37"/>
          <p:cNvSpPr txBox="1">
            <a:spLocks noChangeArrowheads="1"/>
          </p:cNvSpPr>
          <p:nvPr/>
        </p:nvSpPr>
        <p:spPr bwMode="auto">
          <a:xfrm>
            <a:off x="4787504" y="5233988"/>
            <a:ext cx="294084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生动   质朴    清丽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豪放   婉约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左大括号 38"/>
          <p:cNvSpPr/>
          <p:nvPr/>
        </p:nvSpPr>
        <p:spPr>
          <a:xfrm>
            <a:off x="4593432" y="1009650"/>
            <a:ext cx="194072" cy="539750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/>
            <a:endParaRPr lang="zh-CN" altLang="en-US" sz="1400" noProof="1"/>
          </a:p>
        </p:txBody>
      </p:sp>
      <p:sp>
        <p:nvSpPr>
          <p:cNvPr id="40" name="左大括号 39"/>
          <p:cNvSpPr/>
          <p:nvPr/>
        </p:nvSpPr>
        <p:spPr>
          <a:xfrm>
            <a:off x="4593432" y="2332039"/>
            <a:ext cx="194072" cy="1063625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/>
            <a:endParaRPr lang="zh-CN" altLang="en-US" sz="1400" noProof="1"/>
          </a:p>
        </p:txBody>
      </p:sp>
      <p:sp>
        <p:nvSpPr>
          <p:cNvPr id="41" name="左大括号 40"/>
          <p:cNvSpPr/>
          <p:nvPr/>
        </p:nvSpPr>
        <p:spPr>
          <a:xfrm>
            <a:off x="4593432" y="4133850"/>
            <a:ext cx="194072" cy="539750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/>
            <a:endParaRPr lang="zh-CN" altLang="en-US" sz="1400" noProof="1"/>
          </a:p>
        </p:txBody>
      </p:sp>
      <p:sp>
        <p:nvSpPr>
          <p:cNvPr id="43" name="左大括号 42"/>
          <p:cNvSpPr/>
          <p:nvPr/>
        </p:nvSpPr>
        <p:spPr>
          <a:xfrm>
            <a:off x="4593432" y="5440363"/>
            <a:ext cx="194072" cy="539750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/>
            <a:endParaRPr lang="zh-CN" altLang="en-US" sz="1400" noProof="1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云形标注 19"/>
          <p:cNvSpPr/>
          <p:nvPr/>
        </p:nvSpPr>
        <p:spPr>
          <a:xfrm>
            <a:off x="330994" y="574676"/>
            <a:ext cx="3496866" cy="2041525"/>
          </a:xfrm>
          <a:prstGeom prst="cloudCallou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800" b="1" noProof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准备好了吗？动手写一写吧</a:t>
            </a:r>
            <a:endParaRPr lang="zh-CN" altLang="en-US" sz="2800" b="1" noProof="1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330994" y="2995614"/>
            <a:ext cx="4529138" cy="2713037"/>
          </a:xfrm>
          <a:prstGeom prst="cloudCallou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r>
              <a:rPr lang="zh-CN" altLang="en-US" sz="2800" b="1" noProof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写完后读给同学听一听，根据他们的建议，修改</a:t>
            </a:r>
            <a:r>
              <a:rPr lang="zh-CN" altLang="en-US" sz="2800" b="1" noProof="1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zh-CN" altLang="en-US" sz="2800" b="1" noProof="1" smtClean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 </a:t>
            </a:r>
            <a:endParaRPr lang="zh-CN" altLang="en-US" sz="2800" b="1" noProof="1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043363" y="698500"/>
            <a:ext cx="38908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作文常用修改符号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C:\Users\Administrator\Desktop\19秋六上课件 陈晓梦5.16\第二单元课件\图片\图片3211.png图片32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BC7B7F"/>
              </a:clrFrom>
              <a:clrTo>
                <a:srgbClr val="BC7B7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29212" y="1471614"/>
            <a:ext cx="3009900" cy="517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94824" y="1547495"/>
            <a:ext cx="3463290" cy="3336925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lum bright="24000" contrast="-18000"/>
          </a:blip>
          <a:stretch>
            <a:fillRect/>
          </a:stretch>
        </p:blipFill>
        <p:spPr>
          <a:xfrm>
            <a:off x="4046695" y="3382644"/>
            <a:ext cx="3500438" cy="3305800"/>
          </a:xfrm>
          <a:prstGeom prst="roundRect">
            <a:avLst/>
          </a:prstGeom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666875" y="5113339"/>
            <a:ext cx="204094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踢足球</a:t>
            </a:r>
            <a:endParaRPr lang="zh-CN" altLang="en-US" sz="4800" b="1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lum bright="12000"/>
          </a:blip>
          <a:srcRect/>
          <a:stretch>
            <a:fillRect/>
          </a:stretch>
        </p:blipFill>
        <p:spPr>
          <a:xfrm>
            <a:off x="4046696" y="281941"/>
            <a:ext cx="3499962" cy="295719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lum contrast="12000"/>
          </a:blip>
          <a:srcRect/>
          <a:stretch>
            <a:fillRect/>
          </a:stretch>
        </p:blipFill>
        <p:spPr>
          <a:xfrm>
            <a:off x="4156710" y="412750"/>
            <a:ext cx="3487103" cy="3176270"/>
          </a:xfrm>
          <a:prstGeom prst="round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lum bright="6000" contrast="6000"/>
          </a:blip>
          <a:srcRect/>
          <a:stretch>
            <a:fillRect/>
          </a:stretch>
        </p:blipFill>
        <p:spPr>
          <a:xfrm>
            <a:off x="744371" y="1522721"/>
            <a:ext cx="3265170" cy="3277235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lum contrast="30000"/>
          </a:blip>
          <a:stretch>
            <a:fillRect/>
          </a:stretch>
        </p:blipFill>
        <p:spPr>
          <a:xfrm>
            <a:off x="4157663" y="3712211"/>
            <a:ext cx="3486150" cy="2865755"/>
          </a:xfrm>
          <a:prstGeom prst="roundRect">
            <a:avLst/>
          </a:prstGeom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457325" y="5076825"/>
            <a:ext cx="2387204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拔河比赛</a:t>
            </a:r>
            <a:endParaRPr lang="zh-CN" altLang="en-US" sz="44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30066" y="1641793"/>
            <a:ext cx="3463290" cy="3075940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lum bright="24000" contrast="-6000"/>
          </a:blip>
          <a:srcRect/>
          <a:stretch>
            <a:fillRect/>
          </a:stretch>
        </p:blipFill>
        <p:spPr>
          <a:xfrm>
            <a:off x="4122420" y="3599815"/>
            <a:ext cx="3500438" cy="3042920"/>
          </a:xfrm>
          <a:prstGeom prst="roundRect">
            <a:avLst/>
          </a:prstGeom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810941" y="5013325"/>
            <a:ext cx="1778794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赛龙舟</a:t>
            </a:r>
            <a:endParaRPr lang="zh-CN" altLang="en-US" sz="5600" b="1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lum contrast="18000"/>
          </a:blip>
          <a:srcRect/>
          <a:stretch>
            <a:fillRect/>
          </a:stretch>
        </p:blipFill>
        <p:spPr>
          <a:xfrm>
            <a:off x="4121468" y="497195"/>
            <a:ext cx="3501390" cy="299466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64369" y="1407478"/>
            <a:ext cx="3460433" cy="3075940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lum bright="6000" contrast="-6000"/>
          </a:blip>
          <a:srcRect/>
          <a:stretch>
            <a:fillRect/>
          </a:stretch>
        </p:blipFill>
        <p:spPr>
          <a:xfrm>
            <a:off x="4275296" y="3559175"/>
            <a:ext cx="3423286" cy="3042920"/>
          </a:xfrm>
          <a:prstGeom prst="roundRect">
            <a:avLst/>
          </a:prstGeom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147763" y="4829175"/>
            <a:ext cx="379142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5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诗文诵读会</a:t>
            </a:r>
            <a:endParaRPr lang="zh-CN" altLang="zh-CN" sz="5600" b="1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lum contrast="12000"/>
          </a:blip>
          <a:srcRect/>
          <a:stretch>
            <a:fillRect/>
          </a:stretch>
        </p:blipFill>
        <p:spPr>
          <a:xfrm>
            <a:off x="4245769" y="346075"/>
            <a:ext cx="3452813" cy="3069590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Box 3"/>
          <p:cNvSpPr txBox="1">
            <a:spLocks noChangeArrowheads="1"/>
          </p:cNvSpPr>
          <p:nvPr/>
        </p:nvSpPr>
        <p:spPr bwMode="auto">
          <a:xfrm>
            <a:off x="889397" y="1755775"/>
            <a:ext cx="4223147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大家的发言都很勇跃，有热情，有体会，但都流于浅表，要把它变成习作，又该怎么做呢？</a:t>
            </a:r>
            <a:endParaRPr lang="zh-CN" altLang="en-US" sz="3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461627" y="1348741"/>
            <a:ext cx="2581275" cy="4850753"/>
          </a:xfrm>
          <a:prstGeom prst="round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84635" y="1160463"/>
            <a:ext cx="7467600" cy="5232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习作内容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本次习作是写一次活动，可以写一次精彩的校园活动，如：学校运动会、“六一”儿童节演出等；也可以写一次难忘的社会公益活动，如看完孤寡老人、义卖报纸、收集废电池等；还可以写一些传统文化活动，如端午节看赛龙舟、元宵节参加猜灯谜活动等。按照一定的顺序将活动的过程写清楚，突出印象深刻的部分，描写出活动的场面，写出自己在活动中的体会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42" name="组合 3"/>
          <p:cNvGrpSpPr/>
          <p:nvPr/>
        </p:nvGrpSpPr>
        <p:grpSpPr bwMode="auto">
          <a:xfrm>
            <a:off x="431007" y="385763"/>
            <a:ext cx="1946672" cy="646112"/>
            <a:chOff x="1438698" y="982657"/>
            <a:chExt cx="2498303" cy="650389"/>
          </a:xfrm>
        </p:grpSpPr>
        <p:pic>
          <p:nvPicPr>
            <p:cNvPr id="10243" name="图片 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4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650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solidFill>
                    <a:srgbClr val="33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习  作</a:t>
              </a:r>
              <a:endParaRPr lang="zh-CN" altLang="en-US" sz="3600" b="1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5" end="1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99"/>
          <p:cNvSpPr txBox="1">
            <a:spLocks noChangeArrowheads="1"/>
          </p:cNvSpPr>
          <p:nvPr/>
        </p:nvSpPr>
        <p:spPr bwMode="auto">
          <a:xfrm>
            <a:off x="872729" y="981076"/>
            <a:ext cx="269120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写作重点：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331119" y="1809750"/>
            <a:ext cx="7201156" cy="3884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方正姚体" pitchFamily="2" charset="-122"/>
              </a:rPr>
              <a:t>本次习作的重点主要在于：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方正姚体" pitchFamily="2" charset="-122"/>
              </a:rPr>
              <a:t>一是按照一定的顺序把活动过程写清楚；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方正姚体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方正姚体" pitchFamily="2" charset="-122"/>
              </a:rPr>
              <a:t>二是突出印象深刻的部分，把活动的场面写具体，既要关注整个场景，也要注意同学的表现，抓住神态、动作、语言进行描写；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方正姚体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方正姚体" pitchFamily="2" charset="-122"/>
              </a:rPr>
              <a:t>三是写活动的体会，要表达自己的真情实感。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515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0</TotalTime>
  <Words>2290</Words>
  <Application>WPS 演示</Application>
  <PresentationFormat>全屏显示(4:3)</PresentationFormat>
  <Paragraphs>161</Paragraphs>
  <Slides>23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Trebuchet MS</vt:lpstr>
      <vt:lpstr>方正姚体</vt:lpstr>
      <vt:lpstr>微软雅黑</vt:lpstr>
      <vt:lpstr>Calibri</vt:lpstr>
      <vt:lpstr>Calibri</vt:lpstr>
      <vt:lpstr>楷体</vt:lpstr>
      <vt:lpstr>黑体</vt:lpstr>
      <vt:lpstr>Arial Unicode MS</vt:lpstr>
      <vt:lpstr>Arial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160</cp:revision>
  <dcterms:created xsi:type="dcterms:W3CDTF">2018-12-26T04:37:00Z</dcterms:created>
  <dcterms:modified xsi:type="dcterms:W3CDTF">2021-11-07T04:43:43Z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