
<file path=[Content_Types].xml><?xml version="1.0" encoding="utf-8"?>
<Types xmlns="http://schemas.openxmlformats.org/package/2006/content-types">
  <Default Extension="jpeg" ContentType="image/jpeg"/>
  <Default Extension="png" ContentType="image/png"/>
  <Default Extension="gif" ContentType="image/gif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1"/>
  </p:notesMasterIdLst>
  <p:sldIdLst>
    <p:sldId id="256" r:id="rId3"/>
    <p:sldId id="291" r:id="rId4"/>
    <p:sldId id="292" r:id="rId5"/>
    <p:sldId id="293" r:id="rId6"/>
    <p:sldId id="294" r:id="rId7"/>
    <p:sldId id="309" r:id="rId8"/>
    <p:sldId id="310" r:id="rId9"/>
    <p:sldId id="295" r:id="rId10"/>
    <p:sldId id="298" r:id="rId11"/>
    <p:sldId id="300" r:id="rId12"/>
    <p:sldId id="302" r:id="rId13"/>
    <p:sldId id="303" r:id="rId14"/>
    <p:sldId id="304" r:id="rId15"/>
    <p:sldId id="305" r:id="rId16"/>
    <p:sldId id="306" r:id="rId17"/>
    <p:sldId id="307" r:id="rId18"/>
    <p:sldId id="308" r:id="rId19"/>
    <p:sldId id="301" r:id="rId20"/>
  </p:sldIdLst>
  <p:sldSz cx="9144000" cy="6858000" type="screen4x3"/>
  <p:notesSz cx="6858000" cy="9144000"/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sz="1800" b="0" i="0" u="none" kern="1200" baseline="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00"/>
    <a:srgbClr val="CC00CC"/>
    <a:srgbClr val="FF99FF"/>
    <a:srgbClr val="00CC00"/>
    <a:srgbClr val="339933"/>
    <a:srgbClr val="CC9900"/>
    <a:srgbClr val="CCCC00"/>
    <a:srgbClr val="0033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40"/>
    <p:restoredTop sz="94642"/>
  </p:normalViewPr>
  <p:slideViewPr>
    <p:cSldViewPr showGuides="1">
      <p:cViewPr varScale="1">
        <p:scale>
          <a:sx n="67" d="100"/>
          <a:sy n="67" d="100"/>
        </p:scale>
        <p:origin x="-606" y="-96"/>
      </p:cViewPr>
      <p:guideLst>
        <p:guide orient="horz" pos="2169"/>
        <p:guide pos="2883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4" Type="http://schemas.openxmlformats.org/officeDocument/2006/relationships/tableStyles" Target="tableStyles.xml"/><Relationship Id="rId23" Type="http://schemas.openxmlformats.org/officeDocument/2006/relationships/viewProps" Target="viewProps.xml"/><Relationship Id="rId22" Type="http://schemas.openxmlformats.org/officeDocument/2006/relationships/presProps" Target="presProps.xml"/><Relationship Id="rId21" Type="http://schemas.openxmlformats.org/officeDocument/2006/relationships/notesMaster" Target="notesMasters/notesMaster1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页眉占位符 1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1" name="日期占位符 2"/>
          <p:cNvSpPr>
            <a:spLocks noGrp="1" noChangeArrowheads="1"/>
          </p:cNvSpPr>
          <p:nvPr>
            <p:ph type="dt" idx="1"/>
          </p:nvPr>
        </p:nvSpPr>
        <p:spPr bwMode="auto">
          <a:xfrm>
            <a:off x="3884613" y="0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/>
          <a:lstStyle>
            <a:lvl1pPr algn="r"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4580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noFill/>
          </a:ln>
        </p:spPr>
      </p:sp>
      <p:sp>
        <p:nvSpPr>
          <p:cNvPr id="2053" name="备注占位符 4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12700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/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单击此处编辑母版文本样式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457200" marR="0" lvl="1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第二级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914400" marR="0" lvl="2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第三级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371600" marR="0" lvl="3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第四级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  <a:p>
            <a:pPr marL="1828800" marR="0" lvl="4" indent="0" algn="l" defTabSz="914400" rtl="0" eaLnBrk="0" fontAlgn="base" latinLnBrk="0" hangingPunct="0">
              <a:lnSpc>
                <a:spcPct val="100000"/>
              </a:lnSpc>
              <a:spcBef>
                <a:spcPct val="3000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zh-CN" altLang="en-US" sz="1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Calibri" panose="020F0502020204030204" pitchFamily="34" charset="0"/>
                <a:ea typeface="宋体" panose="02010600030101010101" pitchFamily="2" charset="-122"/>
                <a:cs typeface="+mn-cs"/>
              </a:rPr>
              <a:t>第五级</a:t>
            </a:r>
            <a:endParaRPr kumimoji="0" lang="zh-CN" altLang="en-US" sz="1200" b="0" i="0" u="none" strike="noStrike" kern="1200" cap="none" spc="0" normalizeH="0" baseline="0" noProof="0" smtClean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4" name="页脚占位符 5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>
            <a:lvl1pPr>
              <a:buFont typeface="Arial" panose="020B0604020202020204" pitchFamily="34" charset="0"/>
              <a:buNone/>
              <a:defRPr sz="1200"/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Calibri" panose="020F0502020204030204" pitchFamily="3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2055" name="灯片编号占位符 6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84613" y="8685213"/>
            <a:ext cx="2971800" cy="4572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b" anchorCtr="0" compatLnSpc="1"/>
          <a:lstStyle/>
          <a:p>
            <a:pPr lvl="0" algn="r" eaLnBrk="1" hangingPunct="1"/>
            <a:fld id="{9A0DB2DC-4C9A-4742-B13C-FB6460FD3503}" type="slidenum">
              <a:rPr lang="zh-CN" altLang="en-US" sz="1200" dirty="0"/>
            </a:fld>
            <a:endParaRPr lang="zh-CN" altLang="en-US" sz="1200" dirty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Calibri" panose="020F050202020403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143000" y="1122363"/>
            <a:ext cx="6858000" cy="23876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43000" y="3602038"/>
            <a:ext cx="6858000" cy="165576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Only" preserve="1">
  <p:cSld name="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内容占位符 1"/>
          <p:cNvSpPr>
            <a:spLocks noGrp="1"/>
          </p:cNvSpPr>
          <p:nvPr>
            <p:ph/>
          </p:nvPr>
        </p:nvSpPr>
        <p:spPr>
          <a:xfrm>
            <a:off x="628650" y="365125"/>
            <a:ext cx="7886700" cy="58118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3888" y="1709738"/>
            <a:ext cx="7886700" cy="2852737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3888" y="4589463"/>
            <a:ext cx="7886700" cy="1500187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286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29150" y="1825625"/>
            <a:ext cx="38862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365125"/>
            <a:ext cx="78867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90081" y="1778438"/>
            <a:ext cx="3655181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90081" y="2665379"/>
            <a:ext cx="3655181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92704" y="1778438"/>
            <a:ext cx="3673182" cy="823912"/>
          </a:xfrm>
        </p:spPr>
        <p:txBody>
          <a:bodyPr anchor="ctr" anchorCtr="0"/>
          <a:lstStyle>
            <a:lvl1pPr marL="0" indent="0">
              <a:buNone/>
              <a:defRPr sz="2100"/>
            </a:lvl1pPr>
            <a:lvl2pPr marL="342900" indent="0">
              <a:buNone/>
              <a:defRPr sz="1800"/>
            </a:lvl2pPr>
            <a:lvl3pPr marL="685800" indent="0">
              <a:buNone/>
              <a:defRPr sz="1500"/>
            </a:lvl3pPr>
            <a:lvl4pPr marL="1028700" indent="0">
              <a:buNone/>
              <a:defRPr sz="1350"/>
            </a:lvl4pPr>
            <a:lvl5pPr marL="1371600" indent="0">
              <a:buNone/>
              <a:defRPr sz="1350"/>
            </a:lvl5pPr>
            <a:lvl6pPr marL="1714500" indent="0">
              <a:buNone/>
              <a:defRPr sz="1350"/>
            </a:lvl6pPr>
            <a:lvl7pPr marL="2057400" indent="0">
              <a:buNone/>
              <a:defRPr sz="1350"/>
            </a:lvl7pPr>
            <a:lvl8pPr marL="2400300" indent="0">
              <a:buNone/>
              <a:defRPr sz="1350"/>
            </a:lvl8pPr>
            <a:lvl9pPr marL="2743200" indent="0">
              <a:buNone/>
              <a:defRPr sz="13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92704" y="2665379"/>
            <a:ext cx="3673182" cy="352428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29841" y="457200"/>
            <a:ext cx="3124012" cy="160020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3887391" y="457201"/>
            <a:ext cx="4629150" cy="5403850"/>
          </a:xfrm>
        </p:spPr>
        <p:txBody>
          <a:bodyPr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29841" y="2057400"/>
            <a:ext cx="3124012" cy="3811588"/>
          </a:xfrm>
        </p:spPr>
        <p:txBody>
          <a:bodyPr/>
          <a:lstStyle>
            <a:lvl1pPr marL="0" indent="0">
              <a:buNone/>
              <a:defRPr sz="1500"/>
            </a:lvl1pPr>
            <a:lvl2pPr marL="342900" indent="0">
              <a:buNone/>
              <a:defRPr sz="1350"/>
            </a:lvl2pPr>
            <a:lvl3pPr marL="685800" indent="0">
              <a:buNone/>
              <a:defRPr sz="1200"/>
            </a:lvl3pPr>
            <a:lvl4pPr marL="1028700" indent="0">
              <a:buNone/>
              <a:defRPr sz="1050"/>
            </a:lvl4pPr>
            <a:lvl5pPr marL="1371600" indent="0">
              <a:buNone/>
              <a:defRPr sz="1050"/>
            </a:lvl5pPr>
            <a:lvl6pPr marL="1714500" indent="0">
              <a:buNone/>
              <a:defRPr sz="1050"/>
            </a:lvl6pPr>
            <a:lvl7pPr marL="2057400" indent="0">
              <a:buNone/>
              <a:defRPr sz="1050"/>
            </a:lvl7pPr>
            <a:lvl8pPr marL="2400300" indent="0">
              <a:buNone/>
              <a:defRPr sz="1050"/>
            </a:lvl8pPr>
            <a:lvl9pPr marL="2743200" indent="0">
              <a:buNone/>
              <a:defRPr sz="1050"/>
            </a:lvl9pPr>
          </a:lstStyle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竖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543675" y="365125"/>
            <a:ext cx="1971675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28650" y="365125"/>
            <a:ext cx="5800725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2" Type="http://schemas.openxmlformats.org/officeDocument/2006/relationships/theme" Target="../theme/theme1.xml"/><Relationship Id="rId11" Type="http://schemas.openxmlformats.org/officeDocument/2006/relationships/image" Target="../media/image1.png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blipFill rotWithShape="0">
          <a:blip r:embed="rId11" cstate="print"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28650" y="365125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  <a:endParaRPr lang="zh-CN" altLang="en-US" smtClean="0"/>
          </a:p>
          <a:p>
            <a:pPr lvl="1"/>
            <a:r>
              <a:rPr lang="zh-CN" altLang="en-US" smtClean="0"/>
              <a:t>第二级</a:t>
            </a:r>
            <a:endParaRPr lang="zh-CN" altLang="en-US" smtClean="0"/>
          </a:p>
          <a:p>
            <a:pPr lvl="2"/>
            <a:r>
              <a:rPr lang="zh-CN" altLang="en-US" smtClean="0"/>
              <a:t>第三级</a:t>
            </a:r>
            <a:endParaRPr lang="zh-CN" altLang="en-US" smtClean="0"/>
          </a:p>
          <a:p>
            <a:pPr lvl="3"/>
            <a:r>
              <a:rPr lang="zh-CN" altLang="en-US" smtClean="0"/>
              <a:t>第四级</a:t>
            </a:r>
            <a:endParaRPr lang="zh-CN" altLang="en-US" smtClean="0"/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286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2F288E0-7875-42C4-84C8-98DBBD3BF4D2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028950" y="6356350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457950" y="6356350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D9BB5D0-35E4-459D-AEF3-FE4D7C45CC19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2.jpeg"/></Relationships>
</file>

<file path=ppt/slides/_rels/slide11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13.png"/><Relationship Id="rId2" Type="http://schemas.microsoft.com/office/2007/relationships/media" Target="file:///C:\Users\Administrator\Desktop\4&#40644;&#23665;&#22855;&#30707;\0001.&#40644;&#23665;&#22855;&#30707;.mp4" TargetMode="External"/><Relationship Id="rId1" Type="http://schemas.openxmlformats.org/officeDocument/2006/relationships/video" Target="file:///C:\Users\Administrator\Desktop\4&#40644;&#23665;&#22855;&#30707;\0001.&#40644;&#23665;&#22855;&#30707;.mp4" TargetMode="Externa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4.jpe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5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6.jpe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8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9.jpe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0.GIF"/></Relationships>
</file>

<file path=ppt/slides/_rels/slide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7.xml"/><Relationship Id="rId3" Type="http://schemas.openxmlformats.org/officeDocument/2006/relationships/image" Target="../media/image5.jpeg"/><Relationship Id="rId2" Type="http://schemas.openxmlformats.org/officeDocument/2006/relationships/image" Target="../media/image4.jpeg"/><Relationship Id="rId1" Type="http://schemas.openxmlformats.org/officeDocument/2006/relationships/image" Target="../media/image3.jpe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6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7.jpe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8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9.jpe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0.jpe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11.jpe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7.xml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7410" name="Picture 2" descr="http://tupian.enterdesk.com/2013/xll/010/19/9/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844824"/>
            <a:ext cx="7560840" cy="4338043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2065" name="矩形 2064"/>
          <p:cNvSpPr/>
          <p:nvPr/>
        </p:nvSpPr>
        <p:spPr>
          <a:xfrm>
            <a:off x="3059113" y="1557338"/>
            <a:ext cx="649287" cy="10287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  <a:normAutofit/>
          </a:bodyPr>
          <a:lstStyle/>
          <a:p>
            <a:pPr algn="ctr" eaLnBrk="0" hangingPunct="0"/>
            <a:endParaRPr lang="zh-CN" altLang="en-US" sz="3600">
              <a:ln w="12700" cap="flat" cmpd="sng">
                <a:solidFill>
                  <a:srgbClr val="EAEAEA"/>
                </a:solidFill>
                <a:prstDash val="solid"/>
                <a:headEnd type="none" w="med" len="med"/>
                <a:tailEnd type="none" w="med" len="med"/>
              </a:ln>
              <a:gradFill rotWithShape="0">
                <a:gsLst>
                  <a:gs pos="0">
                    <a:srgbClr val="A603AB">
                      <a:alpha val="100000"/>
                    </a:srgbClr>
                  </a:gs>
                  <a:gs pos="12000">
                    <a:srgbClr val="E81766">
                      <a:alpha val="100000"/>
                    </a:srgbClr>
                  </a:gs>
                  <a:gs pos="27000">
                    <a:srgbClr val="EE3F17">
                      <a:alpha val="100000"/>
                    </a:srgbClr>
                  </a:gs>
                  <a:gs pos="48000">
                    <a:srgbClr val="FFFF00">
                      <a:alpha val="100000"/>
                    </a:srgbClr>
                  </a:gs>
                  <a:gs pos="64999">
                    <a:srgbClr val="1A8D48">
                      <a:alpha val="100000"/>
                    </a:srgbClr>
                  </a:gs>
                  <a:gs pos="78999">
                    <a:srgbClr val="0819FB">
                      <a:alpha val="100000"/>
                    </a:srgbClr>
                  </a:gs>
                  <a:gs pos="100000">
                    <a:srgbClr val="A603AB">
                      <a:alpha val="100000"/>
                    </a:srgbClr>
                  </a:gs>
                </a:gsLst>
                <a:lin ang="0" scaled="1"/>
                <a:tileRect/>
              </a:gradFill>
              <a:effectLst>
                <a:outerShdw dist="35921" dir="2699999" sy="50000" kx="2115830" algn="bl" rotWithShape="0">
                  <a:srgbClr val="C0C0C0">
                    <a:alpha val="80000"/>
                  </a:srgbClr>
                </a:outerShdw>
              </a:effectLst>
              <a:latin typeface="宋体" panose="02010600030101010101" pitchFamily="2" charset="-122"/>
              <a:ea typeface="宋体" panose="02010600030101010101" pitchFamily="2" charset="-122"/>
            </a:endParaRPr>
          </a:p>
        </p:txBody>
      </p:sp>
      <p:sp>
        <p:nvSpPr>
          <p:cNvPr id="2" name="矩形 1"/>
          <p:cNvSpPr/>
          <p:nvPr/>
        </p:nvSpPr>
        <p:spPr>
          <a:xfrm>
            <a:off x="2843808" y="1124744"/>
            <a:ext cx="2989921" cy="76944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en-US" altLang="zh-CN" sz="4400" b="1" kern="100" dirty="0" smtClean="0">
                <a:cs typeface="宋体" panose="02010600030101010101" pitchFamily="2" charset="-122"/>
              </a:rPr>
              <a:t>4  </a:t>
            </a:r>
            <a:r>
              <a:rPr lang="zh-CN" altLang="en-US" sz="4400" b="1" kern="100" dirty="0" smtClean="0">
                <a:cs typeface="宋体" panose="02010600030101010101" pitchFamily="2" charset="-122"/>
              </a:rPr>
              <a:t>黄山奇石</a:t>
            </a:r>
            <a:endParaRPr lang="zh-CN" altLang="en-US" sz="4400" dirty="0"/>
          </a:p>
        </p:txBody>
      </p:sp>
      <p:sp>
        <p:nvSpPr>
          <p:cNvPr id="6" name="矩形 5"/>
          <p:cNvSpPr/>
          <p:nvPr/>
        </p:nvSpPr>
        <p:spPr>
          <a:xfrm>
            <a:off x="2987824" y="4725144"/>
            <a:ext cx="2448106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第一课时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6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2000" fill="hold"/>
                                        <p:tgtEl>
                                          <p:spTgt spid="206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268760"/>
            <a:ext cx="4824536" cy="64633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你们知道黄山四绝吗？</a:t>
            </a:r>
            <a:endParaRPr lang="zh-CN" altLang="en-US" sz="3600" dirty="0"/>
          </a:p>
        </p:txBody>
      </p:sp>
      <p:sp>
        <p:nvSpPr>
          <p:cNvPr id="5" name="矩形 4"/>
          <p:cNvSpPr/>
          <p:nvPr/>
        </p:nvSpPr>
        <p:spPr>
          <a:xfrm>
            <a:off x="971600" y="2204864"/>
            <a:ext cx="288032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>
                <a:solidFill>
                  <a:srgbClr val="FF0000"/>
                </a:solidFill>
              </a:rPr>
              <a:t>——“奇松、怪石、云海、温泉。”今天，我们就来一睹黄山奇石的风姿。</a:t>
            </a:r>
            <a:endParaRPr lang="zh-CN" altLang="en-US" sz="3600" dirty="0">
              <a:solidFill>
                <a:srgbClr val="FF0000"/>
              </a:solidFill>
            </a:endParaRPr>
          </a:p>
        </p:txBody>
      </p:sp>
      <p:pic>
        <p:nvPicPr>
          <p:cNvPr id="9218" name="Picture 2" descr="http://c.hiphotos.baidu.com/exp/w=450/sign=99bb8eb48744ebf86d71653ae9f8d736/0df431adcbef7609b9ed2e282edda3cc7dd99ea7.jpg"/>
          <p:cNvPicPr>
            <a:picLocks noChangeAspect="1" noChangeArrowheads="1"/>
          </p:cNvPicPr>
          <p:nvPr/>
        </p:nvPicPr>
        <p:blipFill>
          <a:blip r:embed="rId1" cstate="print"/>
          <a:srcRect r="1820" b="22746"/>
          <a:stretch>
            <a:fillRect/>
          </a:stretch>
        </p:blipFill>
        <p:spPr bwMode="auto">
          <a:xfrm>
            <a:off x="3923928" y="1988840"/>
            <a:ext cx="3960440" cy="3888432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21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27584" y="1124744"/>
            <a:ext cx="6840760" cy="12003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齐读课题。下面请同学们欣赏一段录像</a:t>
            </a:r>
            <a:r>
              <a:rPr lang="zh-CN" altLang="en-US" sz="3600" dirty="0" smtClean="0"/>
              <a:t>。</a:t>
            </a:r>
            <a:endParaRPr lang="zh-CN" altLang="en-US" sz="3600" dirty="0"/>
          </a:p>
        </p:txBody>
      </p:sp>
      <p:sp>
        <p:nvSpPr>
          <p:cNvPr id="8193" name="Rectangle 1"/>
          <p:cNvSpPr>
            <a:spLocks noChangeArrowheads="1"/>
          </p:cNvSpPr>
          <p:nvPr/>
        </p:nvSpPr>
        <p:spPr bwMode="auto">
          <a:xfrm>
            <a:off x="827584" y="2398822"/>
            <a:ext cx="3384376" cy="2862322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91440" tIns="45720" rIns="91440" bIns="45720" numCol="1" anchor="ctr" anchorCtr="0" compatLnSpc="1">
            <a:spAutoFit/>
          </a:bodyPr>
          <a:lstStyle/>
          <a:p>
            <a:pPr marL="0" marR="0" lvl="0" indent="30480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>
                <a:tab pos="620395" algn="l"/>
              </a:tabLst>
            </a:pP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看了录像之后，你对这个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“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奇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Arial" panose="020B0604020202020204"/>
                <a:ea typeface="宋体" panose="02010600030101010101" pitchFamily="2" charset="-122"/>
                <a:cs typeface="宋体" panose="02010600030101010101" pitchFamily="2" charset="-122"/>
              </a:rPr>
              <a:t>”</a:t>
            </a:r>
            <a:r>
              <a:rPr kumimoji="0" lang="zh-CN" sz="3600" b="0" i="0" u="none" strike="noStrike" cap="none" normalizeH="0" baseline="0" dirty="0" smtClean="0">
                <a:ln>
                  <a:noFill/>
                </a:ln>
                <a:solidFill>
                  <a:schemeClr val="tx1"/>
                </a:solidFill>
                <a:effectLst/>
                <a:latin typeface="Calibri" panose="020F0502020204030204" pitchFamily="34" charset="0"/>
                <a:ea typeface="宋体" panose="02010600030101010101" pitchFamily="2" charset="-122"/>
                <a:cs typeface="宋体" panose="02010600030101010101" pitchFamily="2" charset="-122"/>
              </a:rPr>
              <a:t>字是怎样理解的呢？再读。你能提出什么问题吗？</a:t>
            </a:r>
            <a:endParaRPr kumimoji="0" lang="zh-CN" sz="3600" b="0" i="0" u="none" strike="noStrike" cap="none" normalizeH="0" baseline="0" dirty="0" smtClean="0">
              <a:ln>
                <a:noFill/>
              </a:ln>
              <a:solidFill>
                <a:schemeClr val="tx1"/>
              </a:solidFill>
              <a:effectLst/>
              <a:latin typeface="Arial" panose="020B0604020202020204" pitchFamily="34" charset="0"/>
              <a:ea typeface="宋体" panose="02010600030101010101" pitchFamily="2" charset="-122"/>
              <a:cs typeface="宋体" panose="02010600030101010101" pitchFamily="2" charset="-122"/>
            </a:endParaRPr>
          </a:p>
        </p:txBody>
      </p:sp>
      <p:pic>
        <p:nvPicPr>
          <p:cNvPr id="4" name="0001.黄山奇石.mp4">
            <a:hlinkClick r:id="" action="ppaction://media"/>
          </p:cNvPr>
          <p:cNvPicPr>
            <a:picLocks noRot="1" noChangeAspect="1"/>
          </p:cNvPicPr>
          <p:nvPr>
            <a:videoFile r:link="rId1"/>
            <p:extLst>
              <p:ext uri="{DAA4B4D4-6D71-4841-9C94-3DE7FCFB9230}">
                <p14:media xmlns:p14="http://schemas.microsoft.com/office/powerpoint/2010/main" r:link="rId2"/>
              </p:ext>
            </p:extLst>
          </p:nvPr>
        </p:nvPicPr>
        <p:blipFill>
          <a:blip r:embed="rId3" cstate="print"/>
          <a:stretch>
            <a:fillRect/>
          </a:stretch>
        </p:blipFill>
        <p:spPr>
          <a:xfrm>
            <a:off x="4427984" y="2420888"/>
            <a:ext cx="3240360" cy="2808312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1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seq concurrent="1" nextAc="seek">
              <p:cTn id="9" restart="whenNotActive" fill="hold" evtFilter="cancelBubble" nodeType="interactiveSeq">
                <p:stCondLst>
                  <p:cond evt="onClick" delay="0">
                    <p:tgtEl>
                      <p:spTgt spid="4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0" fill="hold">
                      <p:stCondLst>
                        <p:cond delay="0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2" presetClass="mediacall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cmd type="call" cmd="togglePause">
                                      <p:cBhvr>
                                        <p:cTn id="13" dur="1" fill="hold"/>
                                        <p:tgtEl>
                                          <p:spTgt spid="4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4"/>
                  </p:tgtEl>
                </p:cond>
              </p:nextCondLst>
            </p:seq>
            <p:video>
              <p:cMediaNode>
                <p:cTn id="14" fill="hold" display="0">
                  <p:stCondLst>
                    <p:cond delay="indefinite"/>
                  </p:stCondLst>
                  <p:endCondLst>
                    <p:cond evt="onNext" delay="0">
                      <p:tgtEl>
                        <p:sldTgt/>
                      </p:tgtEl>
                    </p:cond>
                    <p:cond evt="onPrev" delay="0">
                      <p:tgtEl>
                        <p:sldTgt/>
                      </p:tgtEl>
                    </p:cond>
                  </p:endCondLst>
                </p:cTn>
                <p:tgtEl>
                  <p:spTgt spid="4"/>
                </p:tgtEl>
              </p:cMediaNode>
            </p:video>
          </p:childTnLst>
        </p:cTn>
      </p:par>
    </p:tnLst>
    <p:bldLst>
      <p:bldP spid="8193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27584" y="1268760"/>
            <a:ext cx="3650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学习第</a:t>
            </a:r>
            <a:r>
              <a:rPr lang="en-US" altLang="zh-CN" sz="3600" dirty="0" smtClean="0"/>
              <a:t>1</a:t>
            </a:r>
            <a:r>
              <a:rPr lang="zh-CN" altLang="zh-CN" sz="3600" dirty="0" smtClean="0"/>
              <a:t>自然段。</a:t>
            </a:r>
            <a:endParaRPr lang="zh-CN" altLang="en-US" sz="3600" dirty="0"/>
          </a:p>
        </p:txBody>
      </p:sp>
      <p:pic>
        <p:nvPicPr>
          <p:cNvPr id="7170" name="Picture 2" descr="https://timgsa.baidu.com/timg?image&amp;quality=80&amp;size=b9999_10000&amp;sec=1488552997687&amp;di=565e76a64f7a683e75f8e18b74c92372&amp;imgtype=0&amp;src=http%3A%2F%2Fs4.sinaimg.cn%2Fmw690%2Faf5e3316gx6Crl11JWH13%26690"/>
          <p:cNvPicPr>
            <a:picLocks noChangeAspect="1" noChangeArrowheads="1"/>
          </p:cNvPicPr>
          <p:nvPr/>
        </p:nvPicPr>
        <p:blipFill>
          <a:blip r:embed="rId1" cstate="print"/>
          <a:srcRect t="17922"/>
          <a:stretch>
            <a:fillRect/>
          </a:stretch>
        </p:blipFill>
        <p:spPr bwMode="auto">
          <a:xfrm>
            <a:off x="755576" y="1988840"/>
            <a:ext cx="6914381" cy="4203576"/>
          </a:xfrm>
          <a:prstGeom prst="rect">
            <a:avLst/>
          </a:prstGeom>
          <a:noFill/>
          <a:effectLst>
            <a:softEdge rad="127000"/>
          </a:effectLst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717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000"/>
                                        <p:tgtEl>
                                          <p:spTgt spid="71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611560" y="1340768"/>
            <a:ext cx="4572000" cy="1200329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zh-CN" altLang="zh-CN" sz="3600" dirty="0" smtClean="0"/>
              <a:t>学习第</a:t>
            </a:r>
            <a:r>
              <a:rPr lang="en-US" altLang="zh-CN" sz="3600" dirty="0" smtClean="0"/>
              <a:t>2</a:t>
            </a:r>
            <a:r>
              <a:rPr lang="zh-CN" altLang="zh-CN" sz="3600" dirty="0" smtClean="0"/>
              <a:t>自然段</a:t>
            </a:r>
            <a:r>
              <a:rPr lang="zh-CN" altLang="en-US" sz="3600" dirty="0" smtClean="0"/>
              <a:t>。</a:t>
            </a:r>
            <a:br>
              <a:rPr lang="en-US" altLang="zh-CN" sz="3600" dirty="0" smtClean="0"/>
            </a:br>
            <a:endParaRPr lang="zh-CN" altLang="en-US" sz="3600" dirty="0"/>
          </a:p>
        </p:txBody>
      </p:sp>
      <p:pic>
        <p:nvPicPr>
          <p:cNvPr id="6146" name="Picture 2" descr="https://timgsa.baidu.com/timg?image&amp;quality=80&amp;size=b9999_10000&amp;sec=1488553168592&amp;di=711b193ac719d9bfcb494b8fa27a3cd7&amp;imgtype=0&amp;src=http%3A%2F%2Fs10.sinaimg.cn%2Fmiddle%2F6c93215dga9d60b02df59%26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899592" y="2060848"/>
            <a:ext cx="6572250" cy="416547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4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1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61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" dur="500"/>
                                        <p:tgtEl>
                                          <p:spTgt spid="61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122" name="Picture 2" descr="https://timgsa.baidu.com/timg?image&amp;quality=80&amp;size=b9999_10000&amp;sec=1488553379971&amp;di=d5620c0e170d35efd6222176c8e78a37&amp;imgtype=0&amp;src=http%3A%2F%2Fs9.sinaimg.cn%2Fmiddle%2F7175b0f7habede7ef2818%26690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683568" y="1124744"/>
            <a:ext cx="7416824" cy="50833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971600" y="1124744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分两组比賽讨论自学第四自然段和第五自然段，分别说出奇石的名称和样子，再试着背诵。</a:t>
            </a:r>
            <a:endParaRPr lang="zh-CN" altLang="en-US" sz="3600" dirty="0"/>
          </a:p>
        </p:txBody>
      </p:sp>
      <p:pic>
        <p:nvPicPr>
          <p:cNvPr id="4098" name="Picture 2" descr="https://timgsa.baidu.com/timg?image&amp;quality=80&amp;size=b9999_10000&amp;sec=1489148287&amp;di=626407307050ca86e01626c9c0600c96&amp;imgtype=jpg&amp;er=1&amp;src=http%3A%2F%2Fimg.ph.126.net%2FKHde-eRc8XqP01W_SDUgzA%3D%3D%2F2616028433565776503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187624" y="2924944"/>
            <a:ext cx="6172200" cy="3116957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409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899592" y="1196752"/>
            <a:ext cx="3650358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zh-CN" sz="3600" dirty="0" smtClean="0"/>
              <a:t>学习第</a:t>
            </a:r>
            <a:r>
              <a:rPr lang="en-US" altLang="zh-CN" sz="3600" dirty="0" smtClean="0"/>
              <a:t>6</a:t>
            </a:r>
            <a:r>
              <a:rPr lang="zh-CN" altLang="zh-CN" sz="3600" dirty="0" smtClean="0"/>
              <a:t>自然段。</a:t>
            </a:r>
            <a:endParaRPr lang="zh-CN" altLang="en-US" sz="3600" dirty="0"/>
          </a:p>
        </p:txBody>
      </p:sp>
      <p:pic>
        <p:nvPicPr>
          <p:cNvPr id="3074" name="Picture 2" descr="https://timgsa.baidu.com/timg?image&amp;quality=80&amp;size=b9999_10000&amp;sec=1488553592059&amp;di=09f758a8387ae14c43af09dd8316c3d8&amp;imgtype=0&amp;src=http%3A%2F%2Fimg2.ph.126.net%2FSsxnfRbFi_ca4HXY3Qr3iA%3D%3D%2F660859594705003130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043608" y="1844824"/>
            <a:ext cx="6840760" cy="437011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7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07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2" descr="https://timgsa.baidu.com/timg?image&amp;quality=80&amp;size=b9999_10000&amp;sec=1488553662828&amp;di=98e993276cd2d51d312bc7c247ba45f3&amp;imgtype=0&amp;src=http%3A%2F%2Fwww.colourhs.com%2Fuploads%2Fallimg%2F1204%2F3_120430214638_1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052736"/>
            <a:ext cx="7632848" cy="511256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334000" y="2564904"/>
            <a:ext cx="3810000" cy="38100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2339752" y="2253913"/>
            <a:ext cx="3724096" cy="221599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13800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</a:rPr>
              <a:t>再见</a:t>
            </a:r>
            <a:endParaRPr lang="zh-CN" altLang="en-US" sz="13800" b="0" cap="none" spc="0" dirty="0">
              <a:ln w="0"/>
              <a:solidFill>
                <a:schemeClr val="tx1"/>
              </a:solidFill>
              <a:effectLst>
                <a:outerShdw blurRad="38100" dist="19050" dir="2700000" algn="tl" rotWithShape="0">
                  <a:schemeClr val="dk1">
                    <a:alpha val="40000"/>
                  </a:scheme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矩形 3"/>
          <p:cNvSpPr/>
          <p:nvPr/>
        </p:nvSpPr>
        <p:spPr>
          <a:xfrm>
            <a:off x="755576" y="1124744"/>
            <a:ext cx="698477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今天，老师要带你们到我国安徽省的黄山去玩，那里风景优美，景色奇丽，看，黄山到了。</a:t>
            </a:r>
            <a:endParaRPr lang="zh-CN" altLang="en-US" sz="3600" dirty="0"/>
          </a:p>
        </p:txBody>
      </p:sp>
      <p:sp>
        <p:nvSpPr>
          <p:cNvPr id="16386" name="AutoShape 2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sp>
        <p:nvSpPr>
          <p:cNvPr id="16388" name="AutoShape 4" descr="http://img4.imgtn.bdimg.com/it/u=1882688087,2359545023&amp;fm=214&amp;gp=0.jpg"/>
          <p:cNvSpPr>
            <a:spLocks noChangeAspect="1" noChangeArrowheads="1"/>
          </p:cNvSpPr>
          <p:nvPr/>
        </p:nvSpPr>
        <p:spPr bwMode="auto">
          <a:xfrm>
            <a:off x="66675" y="-1249363"/>
            <a:ext cx="3867150" cy="2609851"/>
          </a:xfrm>
          <a:prstGeom prst="rect">
            <a:avLst/>
          </a:prstGeom>
          <a:noFill/>
        </p:spPr>
        <p:txBody>
          <a:bodyPr vert="horz" wrap="square" lIns="91440" tIns="45720" rIns="91440" bIns="45720" numCol="1" anchor="t" anchorCtr="0" compatLnSpc="1"/>
          <a:lstStyle/>
          <a:p>
            <a:endParaRPr lang="zh-CN" altLang="en-US"/>
          </a:p>
        </p:txBody>
      </p:sp>
      <p:pic>
        <p:nvPicPr>
          <p:cNvPr id="7" name="图片 6" descr="24.jpg"/>
          <p:cNvPicPr>
            <a:picLocks noChangeAspect="1"/>
          </p:cNvPicPr>
          <p:nvPr/>
        </p:nvPicPr>
        <p:blipFill>
          <a:blip r:embed="rId1" cstate="print"/>
          <a:stretch>
            <a:fillRect/>
          </a:stretch>
        </p:blipFill>
        <p:spPr>
          <a:xfrm>
            <a:off x="827584" y="2924944"/>
            <a:ext cx="3888432" cy="3226541"/>
          </a:xfrm>
          <a:prstGeom prst="rect">
            <a:avLst/>
          </a:prstGeom>
        </p:spPr>
      </p:pic>
      <p:pic>
        <p:nvPicPr>
          <p:cNvPr id="8" name="图片 7" descr="4933113_023344629000_2.jpg"/>
          <p:cNvPicPr>
            <a:picLocks noChangeAspect="1"/>
          </p:cNvPicPr>
          <p:nvPr/>
        </p:nvPicPr>
        <p:blipFill>
          <a:blip r:embed="rId2" cstate="print"/>
          <a:srcRect b="3751"/>
          <a:stretch>
            <a:fillRect/>
          </a:stretch>
        </p:blipFill>
        <p:spPr>
          <a:xfrm>
            <a:off x="4716016" y="2924945"/>
            <a:ext cx="3923928" cy="3240359"/>
          </a:xfrm>
          <a:prstGeom prst="rect">
            <a:avLst/>
          </a:prstGeom>
        </p:spPr>
      </p:pic>
      <p:pic>
        <p:nvPicPr>
          <p:cNvPr id="9" name="图片 8" descr="u=1882688087,2359545023&amp;fm=214&amp;gp=0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755576" y="2852936"/>
            <a:ext cx="7848872" cy="3272756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755576" y="1340768"/>
            <a:ext cx="3744416" cy="4708981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zh-CN" sz="4000" dirty="0" smtClean="0"/>
              <a:t>质疑：题目中的“奇”是什么意思？在“奇”下点点</a:t>
            </a:r>
            <a:r>
              <a:rPr lang="zh-CN" altLang="en-US" sz="4000" dirty="0"/>
              <a:t>儿</a:t>
            </a:r>
            <a:r>
              <a:rPr lang="zh-CN" altLang="zh-CN" sz="4000" dirty="0" smtClean="0"/>
              <a:t>。</a:t>
            </a:r>
            <a:r>
              <a:rPr lang="zh-CN" alt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景色怎样</a:t>
            </a:r>
            <a:r>
              <a:rPr lang="en-US" altLang="zh-CN" sz="4000" b="1" dirty="0" smtClean="0">
                <a:ln w="13462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?</a:t>
            </a:r>
            <a:r>
              <a:rPr lang="zh-CN" altLang="en-US" sz="4000" b="1" dirty="0" smtClean="0">
                <a:ln w="13462">
                  <a:solidFill>
                    <a:schemeClr val="bg1"/>
                  </a:solidFill>
                  <a:prstDash val="solid"/>
                </a:ln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endParaRPr lang="zh-CN" altLang="en-US" sz="4000" b="1" cap="none" spc="0" dirty="0">
              <a:ln w="13462">
                <a:solidFill>
                  <a:schemeClr val="bg1"/>
                </a:solidFill>
                <a:prstDash val="solid"/>
              </a:ln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pic>
        <p:nvPicPr>
          <p:cNvPr id="15362" name="Picture 2" descr="http://www.51wendang.com/pic/bd88fd14d945d0da92f5a629/1-291-png_6_0_0_91_968_246_168_892.979_1262.879-426-0-1102-426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572000" y="1772816"/>
            <a:ext cx="3960440" cy="403244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1536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611560" y="1052736"/>
            <a:ext cx="3384376" cy="4524315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zh-CN" sz="3600" dirty="0" smtClean="0"/>
              <a:t>课文介绍了哪些奇石？具体写了哪块奇石的样子？请同学们再次轻声读课文，把这些奇石用圆圈圈出来，读好后小组交流一下。</a:t>
            </a:r>
            <a:endParaRPr lang="zh-CN" altLang="en-US" sz="3600" dirty="0"/>
          </a:p>
        </p:txBody>
      </p:sp>
      <p:pic>
        <p:nvPicPr>
          <p:cNvPr id="14338" name="Picture 2" descr="https://timgsa.baidu.com/timg?image&amp;quality=80&amp;size=b9999_10000&amp;sec=1488539294227&amp;di=160b35eb1106bce841ad7a3636dea2a0&amp;imgtype=0&amp;src=http%3A%2F%2Fwww.qdlaoshan.cn%2Fupload%2F201207%2F20120717141359_FYH0N3Y5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4427984" y="1268760"/>
            <a:ext cx="3744416" cy="4464496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5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1433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72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2000" fill="hold"/>
                                        <p:tgtEl>
                                          <p:spTgt spid="143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https://timgsa.baidu.com/timg?image&amp;quality=80&amp;size=b9999_10000&amp;sec=1488539386287&amp;di=adf8d5dea7356f12e960a24c733b4fe3&amp;imgtype=0&amp;src=http%3A%2F%2Fupload.17u.net%2Fuploadpicbase%2F2012%2F04%2F24%2F20120424152277577757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259632" y="1048596"/>
            <a:ext cx="7272808" cy="5260724"/>
          </a:xfrm>
          <a:prstGeom prst="rect">
            <a:avLst/>
          </a:prstGeom>
          <a:noFill/>
        </p:spPr>
      </p:pic>
      <p:sp>
        <p:nvSpPr>
          <p:cNvPr id="6" name="TextBox 5"/>
          <p:cNvSpPr txBox="1"/>
          <p:nvPr/>
        </p:nvSpPr>
        <p:spPr>
          <a:xfrm>
            <a:off x="539552" y="1052736"/>
            <a:ext cx="738664" cy="230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猴子观海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9" presetClass="entr" presetSubtype="0" ac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3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/20"/>
                                          </p:val>
                                        </p:tav>
                                        <p:tav tm="50000">
                                          <p:val>
                                            <p:strVal val="#ppt_h/2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5000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.3"/>
                                          </p:val>
                                        </p:tav>
                                        <p:tav tm="5000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500" fill="hold"/>
                                        <p:tgtEl>
                                          <p:spTgt spid="133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770" name="Picture 2" descr="https://ss0.bdstatic.com/94oJfD_bAAcT8t7mm9GUKT-xh_/timg?image&amp;quality=100&amp;size=b4000_4000&amp;sec=1488529050&amp;di=aaf813dae2053a7b1d652a553ff758c1&amp;src=http://h.hiphotos.baidu.com/zhidao/pic/item/2fdda3cc7cd98d10d674994d223fb80e7bec902e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1331640" y="980728"/>
            <a:ext cx="7272808" cy="5328592"/>
          </a:xfrm>
          <a:prstGeom prst="rect">
            <a:avLst/>
          </a:prstGeom>
          <a:noFill/>
        </p:spPr>
      </p:pic>
      <p:sp>
        <p:nvSpPr>
          <p:cNvPr id="3" name="TextBox 2"/>
          <p:cNvSpPr txBox="1"/>
          <p:nvPr/>
        </p:nvSpPr>
        <p:spPr>
          <a:xfrm>
            <a:off x="539552" y="1052736"/>
            <a:ext cx="738664" cy="230425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仙人指路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77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3277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539552" y="1052736"/>
            <a:ext cx="738664" cy="266429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r>
              <a:rPr lang="zh-CN" altLang="en-US" sz="3600" b="1" dirty="0" smtClean="0">
                <a:solidFill>
                  <a:srgbClr val="FF0000"/>
                </a:solidFill>
              </a:rPr>
              <a:t>金鸡叫天都</a:t>
            </a:r>
            <a:endParaRPr lang="zh-CN" altLang="en-US" sz="3600" b="1" dirty="0">
              <a:solidFill>
                <a:srgbClr val="FF0000"/>
              </a:solidFill>
            </a:endParaRPr>
          </a:p>
        </p:txBody>
      </p:sp>
      <p:pic>
        <p:nvPicPr>
          <p:cNvPr id="31746" name="Picture 2" descr="http://img.ph.126.net/HSOiZHt60ln91wRTbs9s6w==/2661064429839470487.jpg"/>
          <p:cNvPicPr>
            <a:picLocks noChangeAspect="1" noChangeArrowheads="1"/>
          </p:cNvPicPr>
          <p:nvPr/>
        </p:nvPicPr>
        <p:blipFill>
          <a:blip r:embed="rId1" cstate="print"/>
          <a:srcRect r="1575" b="11709"/>
          <a:stretch>
            <a:fillRect/>
          </a:stretch>
        </p:blipFill>
        <p:spPr bwMode="auto">
          <a:xfrm>
            <a:off x="1331640" y="980728"/>
            <a:ext cx="7128792" cy="5256584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7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174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317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矩形 10"/>
          <p:cNvSpPr/>
          <p:nvPr/>
        </p:nvSpPr>
        <p:spPr>
          <a:xfrm>
            <a:off x="1115616" y="2060848"/>
            <a:ext cx="4104456" cy="193899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</a:pPr>
            <a:r>
              <a:rPr lang="zh-CN" altLang="en-US" sz="4000" b="1" dirty="0" smtClean="0">
                <a:solidFill>
                  <a:srgbClr val="002060"/>
                </a:solidFill>
              </a:rPr>
              <a:t>名</a:t>
            </a:r>
            <a:r>
              <a:rPr lang="zh-CN" altLang="zh-CN" sz="4000" b="1" dirty="0" smtClean="0">
                <a:solidFill>
                  <a:srgbClr val="002060"/>
                </a:solidFill>
              </a:rPr>
              <a:t>、区、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安、</a:t>
            </a:r>
            <a:r>
              <a:rPr lang="zh-CN" altLang="zh-CN" sz="4000" b="1" dirty="0" smtClean="0">
                <a:solidFill>
                  <a:srgbClr val="002060"/>
                </a:solidFill>
              </a:rPr>
              <a:t>位、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高、每</a:t>
            </a:r>
            <a:r>
              <a:rPr lang="zh-CN" altLang="zh-CN" sz="4000" b="1" dirty="0" smtClean="0">
                <a:solidFill>
                  <a:srgbClr val="002060"/>
                </a:solidFill>
              </a:rPr>
              <a:t>、升</a:t>
            </a:r>
            <a:r>
              <a:rPr lang="zh-CN" altLang="en-US" sz="4000" b="1" dirty="0" smtClean="0">
                <a:solidFill>
                  <a:srgbClr val="002060"/>
                </a:solidFill>
              </a:rPr>
              <a:t>、巨</a:t>
            </a:r>
            <a:endParaRPr lang="zh-CN" altLang="en-US" sz="4000" b="1" dirty="0">
              <a:solidFill>
                <a:srgbClr val="002060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331639" y="1268760"/>
            <a:ext cx="1728358" cy="707886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</a:bodyPr>
          <a:lstStyle/>
          <a:p>
            <a:pPr algn="ctr"/>
            <a:r>
              <a:rPr lang="zh-CN" altLang="en-US" sz="4000" b="1" cap="none" spc="0" dirty="0" smtClean="0">
                <a:ln w="31550" cmpd="sng">
                  <a:gradFill>
                    <a:gsLst>
                      <a:gs pos="70000">
                        <a:schemeClr val="accent6">
                          <a:shade val="50000"/>
                          <a:satMod val="190000"/>
                        </a:schemeClr>
                      </a:gs>
                      <a:gs pos="0">
                        <a:schemeClr val="accent6">
                          <a:tint val="77000"/>
                          <a:satMod val="180000"/>
                        </a:schemeClr>
                      </a:gs>
                    </a:gsLst>
                    <a:lin ang="5400000"/>
                  </a:gradFill>
                  <a:prstDash val="solid"/>
                </a:ln>
                <a:solidFill>
                  <a:srgbClr val="CC00CC"/>
                </a:solidFill>
                <a:effectLst>
                  <a:outerShdw blurRad="50800" dist="40000" dir="5400000" algn="tl" rotWithShape="0">
                    <a:srgbClr val="000000">
                      <a:shade val="5000"/>
                      <a:satMod val="120000"/>
                      <a:alpha val="33000"/>
                    </a:srgbClr>
                  </a:outerShdw>
                </a:effectLst>
              </a:rPr>
              <a:t>我会写</a:t>
            </a:r>
            <a:endParaRPr lang="zh-CN" altLang="en-US" sz="40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rgbClr val="CC00CC"/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pic>
        <p:nvPicPr>
          <p:cNvPr id="13" name="图片 12" descr="u=429833957,275457857&amp;fm=21&amp;gp=0.jpg"/>
          <p:cNvPicPr>
            <a:picLocks noChangeAspect="1"/>
          </p:cNvPicPr>
          <p:nvPr/>
        </p:nvPicPr>
        <p:blipFill>
          <a:blip r:embed="rId1" cstate="print">
            <a:clrChange>
              <a:clrFrom>
                <a:srgbClr val="F8F8F8"/>
              </a:clrFrom>
              <a:clrTo>
                <a:srgbClr val="F8F8F8"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4932040" y="3573016"/>
            <a:ext cx="3171892" cy="2140541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 fmla="#ppt_x+(cos(-2*pi*(1-$))*-#ppt_x-sin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+(sin(-2*pi*(1-$))*-#ppt_x+cos(-2*pi*(1-$))*(1-#ppt_y))*(1-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0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+.3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://tupian.enterdesk.com/2013/xll/010/19/9/10.jpg"/>
          <p:cNvPicPr>
            <a:picLocks noChangeAspect="1" noChangeArrowheads="1"/>
          </p:cNvPicPr>
          <p:nvPr/>
        </p:nvPicPr>
        <p:blipFill>
          <a:blip r:embed="rId1" cstate="print"/>
          <a:srcRect/>
          <a:stretch>
            <a:fillRect/>
          </a:stretch>
        </p:blipFill>
        <p:spPr bwMode="auto">
          <a:xfrm>
            <a:off x="755576" y="1268760"/>
            <a:ext cx="7560840" cy="4914107"/>
          </a:xfrm>
          <a:prstGeom prst="rect">
            <a:avLst/>
          </a:prstGeom>
          <a:noFill/>
          <a:effectLst>
            <a:softEdge rad="127000"/>
          </a:effectLst>
        </p:spPr>
      </p:pic>
      <p:sp>
        <p:nvSpPr>
          <p:cNvPr id="38" name="矩形 37"/>
          <p:cNvSpPr/>
          <p:nvPr/>
        </p:nvSpPr>
        <p:spPr>
          <a:xfrm>
            <a:off x="2843808" y="4941168"/>
            <a:ext cx="2448107" cy="769441"/>
          </a:xfrm>
          <a:prstGeom prst="rect">
            <a:avLst/>
          </a:prstGeom>
          <a:noFill/>
        </p:spPr>
        <p:txBody>
          <a:bodyPr wrap="non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r>
              <a:rPr lang="zh-CN" altLang="en-US" sz="4400" b="1" cap="none" spc="0" dirty="0" smtClean="0">
                <a:ln w="11430"/>
                <a:gradFill>
                  <a:gsLst>
                    <a:gs pos="0">
                      <a:schemeClr val="accent2">
                        <a:tint val="70000"/>
                        <a:satMod val="245000"/>
                      </a:schemeClr>
                    </a:gs>
                    <a:gs pos="75000">
                      <a:schemeClr val="accent2">
                        <a:tint val="90000"/>
                        <a:shade val="60000"/>
                        <a:satMod val="240000"/>
                      </a:schemeClr>
                    </a:gs>
                    <a:gs pos="100000">
                      <a:schemeClr val="accent2">
                        <a:tint val="100000"/>
                        <a:shade val="50000"/>
                        <a:satMod val="240000"/>
                      </a:schemeClr>
                    </a:gs>
                  </a:gsLst>
                  <a:lin ang="5400000"/>
                </a:gradFill>
                <a:effectLst>
                  <a:outerShdw blurRad="50800" dist="39000" dir="5460000" algn="tl">
                    <a:srgbClr val="000000">
                      <a:alpha val="38000"/>
                    </a:srgbClr>
                  </a:outerShdw>
                </a:effectLst>
              </a:rPr>
              <a:t>第二课时</a:t>
            </a:r>
            <a:endParaRPr lang="zh-CN" altLang="en-US" sz="4400" b="1" cap="none" spc="0" dirty="0">
              <a:ln w="11430"/>
              <a:gradFill>
                <a:gsLst>
                  <a:gs pos="0">
                    <a:schemeClr val="accent2">
                      <a:tint val="70000"/>
                      <a:satMod val="245000"/>
                    </a:schemeClr>
                  </a:gs>
                  <a:gs pos="75000">
                    <a:schemeClr val="accent2">
                      <a:tint val="90000"/>
                      <a:shade val="60000"/>
                      <a:satMod val="240000"/>
                    </a:schemeClr>
                  </a:gs>
                  <a:gs pos="100000">
                    <a:schemeClr val="accent2">
                      <a:tint val="100000"/>
                      <a:shade val="50000"/>
                      <a:satMod val="240000"/>
                    </a:schemeClr>
                  </a:gs>
                </a:gsLst>
                <a:lin ang="5400000"/>
              </a:gra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">
      <a:dk1>
        <a:srgbClr val="000000"/>
      </a:dk1>
      <a:lt1>
        <a:srgbClr val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FFFFFF"/>
      </a:accent3>
      <a:accent4>
        <a:srgbClr val="000000"/>
      </a:accent4>
      <a:accent5>
        <a:srgbClr val="B2C1DB"/>
      </a:accent5>
      <a:accent6>
        <a:srgbClr val="AE4845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波形.thmx</Template>
  <TotalTime>0</TotalTime>
  <Words>337</Words>
  <PresentationFormat>全屏显示(4:3)</PresentationFormat>
  <Paragraphs>40</Paragraphs>
  <Slides>18</Slides>
  <Notes>0</Notes>
  <HiddenSlides>0</HiddenSlides>
  <MMClips>1</MMClips>
  <ScaleCrop>false</ScaleCrop>
  <HeadingPairs>
    <vt:vector size="6" baseType="variant">
      <vt:variant>
        <vt:lpstr>已用的字体</vt:lpstr>
      </vt:variant>
      <vt:variant>
        <vt:i4>12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18</vt:i4>
      </vt:variant>
    </vt:vector>
  </HeadingPairs>
  <TitlesOfParts>
    <vt:vector size="31" baseType="lpstr">
      <vt:lpstr>Arial</vt:lpstr>
      <vt:lpstr>宋体</vt:lpstr>
      <vt:lpstr>Wingdings</vt:lpstr>
      <vt:lpstr>Calibri</vt:lpstr>
      <vt:lpstr>楷体</vt:lpstr>
      <vt:lpstr>Arial</vt:lpstr>
      <vt:lpstr>微软雅黑</vt:lpstr>
      <vt:lpstr/>
      <vt:lpstr>Arial Unicode MS</vt:lpstr>
      <vt:lpstr>楷体_GB2312</vt:lpstr>
      <vt:lpstr>Calibri Light</vt:lpstr>
      <vt:lpstr>Courier New</vt:lpstr>
      <vt:lpstr>自定义设计方案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语文备课大师【全免费】</dc:title>
  <dc:subject>语文备课大师【全免费】</dc:subject>
  <dc:creator>语文备课大师【全免费】</dc:creator>
  <cp:keywords>语文备课大师【全免费】</cp:keywords>
  <dc:description>语文备课大师【全免费】</dc:description>
  <cp:lastModifiedBy>Administrator</cp:lastModifiedBy>
  <cp:revision>语文备课大师【全免费】</cp:revision>
  <dcterms:created xsi:type="dcterms:W3CDTF">2013-11-14T01:26:00Z</dcterms:created>
  <dcterms:modified xsi:type="dcterms:W3CDTF">2018-09-15T16:41:24Z</dcterms:modified>
  <cp:category>语文备课大师【全免费】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2052-10.1.0.6749</vt:lpwstr>
  </property>
</Properties>
</file>