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60"/>
  </p:notesMasterIdLst>
  <p:sldIdLst>
    <p:sldId id="270" r:id="rId3"/>
    <p:sldId id="271" r:id="rId4"/>
    <p:sldId id="256" r:id="rId5"/>
    <p:sldId id="268" r:id="rId6"/>
    <p:sldId id="257" r:id="rId7"/>
    <p:sldId id="267" r:id="rId8"/>
    <p:sldId id="272" r:id="rId9"/>
    <p:sldId id="276" r:id="rId10"/>
    <p:sldId id="277" r:id="rId11"/>
    <p:sldId id="258" r:id="rId12"/>
    <p:sldId id="260" r:id="rId13"/>
    <p:sldId id="261" r:id="rId14"/>
    <p:sldId id="278" r:id="rId15"/>
    <p:sldId id="262" r:id="rId16"/>
    <p:sldId id="263" r:id="rId17"/>
    <p:sldId id="264" r:id="rId18"/>
    <p:sldId id="266" r:id="rId19"/>
    <p:sldId id="265" r:id="rId20"/>
    <p:sldId id="273" r:id="rId21"/>
    <p:sldId id="274" r:id="rId22"/>
    <p:sldId id="275" r:id="rId23"/>
    <p:sldId id="303" r:id="rId24"/>
    <p:sldId id="302" r:id="rId25"/>
    <p:sldId id="281" r:id="rId26"/>
    <p:sldId id="282" r:id="rId27"/>
    <p:sldId id="259" r:id="rId28"/>
    <p:sldId id="283" r:id="rId29"/>
    <p:sldId id="284" r:id="rId30"/>
    <p:sldId id="285" r:id="rId31"/>
    <p:sldId id="286" r:id="rId32"/>
    <p:sldId id="287" r:id="rId33"/>
    <p:sldId id="288" r:id="rId34"/>
    <p:sldId id="289" r:id="rId35"/>
    <p:sldId id="290" r:id="rId36"/>
    <p:sldId id="291" r:id="rId37"/>
    <p:sldId id="292" r:id="rId38"/>
    <p:sldId id="293" r:id="rId39"/>
    <p:sldId id="304" r:id="rId40"/>
    <p:sldId id="294" r:id="rId41"/>
    <p:sldId id="269" r:id="rId42"/>
    <p:sldId id="295" r:id="rId43"/>
    <p:sldId id="296" r:id="rId44"/>
    <p:sldId id="297" r:id="rId45"/>
    <p:sldId id="298" r:id="rId46"/>
    <p:sldId id="299" r:id="rId47"/>
    <p:sldId id="300" r:id="rId48"/>
    <p:sldId id="301" r:id="rId49"/>
    <p:sldId id="305" r:id="rId50"/>
    <p:sldId id="306" r:id="rId51"/>
    <p:sldId id="307" r:id="rId52"/>
    <p:sldId id="308" r:id="rId53"/>
    <p:sldId id="309" r:id="rId54"/>
    <p:sldId id="310" r:id="rId55"/>
    <p:sldId id="311" r:id="rId56"/>
    <p:sldId id="312" r:id="rId57"/>
    <p:sldId id="313" r:id="rId58"/>
    <p:sldId id="314" r:id="rId5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33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65" d="100"/>
          <a:sy n="65" d="100"/>
        </p:scale>
        <p:origin x="-918"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52894A-C99A-496B-8388-810B401D3273}" type="datetimeFigureOut">
              <a:rPr lang="zh-CN" altLang="en-US" smtClean="0"/>
              <a:pPr/>
              <a:t>2020-02-10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53E59B-8840-4F9F-9870-155F92A6115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853E59B-8840-4F9F-9870-155F92A6115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53E59B-8840-4F9F-9870-155F92A61152}" type="slidenum">
              <a:rPr lang="zh-CN" altLang="en-US" smtClean="0"/>
              <a:pPr/>
              <a:t>47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B2E596-514C-43FD-97B2-A61B6B78E844}" type="datetimeFigureOut">
              <a:rPr lang="zh-CN" altLang="en-US" smtClean="0"/>
              <a:pPr/>
              <a:t>2020-02-10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98F7E2-DCC3-4620-B317-7152E66172C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8AB2E596-514C-43FD-97B2-A61B6B78E844}" type="datetimeFigureOut">
              <a:rPr lang="zh-CN" altLang="en-US" smtClean="0"/>
              <a:pPr/>
              <a:t>2020-02-10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98F7E2-DCC3-4620-B317-7152E66172C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8AB2E596-514C-43FD-97B2-A61B6B78E844}" type="datetimeFigureOut">
              <a:rPr lang="zh-CN" altLang="en-US" smtClean="0"/>
              <a:pPr/>
              <a:t>2020-02-10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98F7E2-DCC3-4620-B317-7152E66172C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8AB2E596-514C-43FD-97B2-A61B6B78E844}" type="datetimeFigureOut">
              <a:rPr lang="zh-CN" altLang="en-US" smtClean="0"/>
              <a:pPr/>
              <a:t>2020-02-10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298F7E2-DCC3-4620-B317-7152E66172C6}"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0CA97CAC-DEA6-49B2-AEBD-9221D0F93E5A}" type="slidenum">
              <a:rPr lang="zh-CN" altLang="en-US"/>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FC9E7975-C37D-4CF2-8607-7BAC2520F133}" type="slidenum">
              <a:rPr lang="zh-CN" altLang="en-US"/>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FC2D6940-4ABA-4270-AEC3-4E6D620BC0BB}" type="slidenum">
              <a:rPr lang="zh-CN" altLang="en-US"/>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1"/>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BD2DF8F4-DDC5-4781-A592-B8AE000957C4}" type="slidenum">
              <a:rPr lang="zh-CN" altLang="en-US"/>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1027"/>
          <p:cNvSpPr>
            <a:spLocks noGrp="1"/>
          </p:cNvSpPr>
          <p:nvPr>
            <p:ph type="dt" sz="half" idx="10"/>
          </p:nvPr>
        </p:nvSpPr>
        <p:spPr/>
        <p:txBody>
          <a:bodyPr/>
          <a:lstStyle>
            <a:lvl1pPr>
              <a:defRPr/>
            </a:lvl1pPr>
          </a:lstStyle>
          <a:p>
            <a:endParaRPr lang="zh-CN" altLang="en-US"/>
          </a:p>
        </p:txBody>
      </p:sp>
      <p:sp>
        <p:nvSpPr>
          <p:cNvPr id="8" name="页脚占位符 1028"/>
          <p:cNvSpPr>
            <a:spLocks noGrp="1"/>
          </p:cNvSpPr>
          <p:nvPr>
            <p:ph type="ftr" sz="quarter" idx="11"/>
          </p:nvPr>
        </p:nvSpPr>
        <p:spPr/>
        <p:txBody>
          <a:bodyPr/>
          <a:lstStyle>
            <a:lvl1pPr>
              <a:defRPr/>
            </a:lvl1pPr>
          </a:lstStyle>
          <a:p>
            <a:endParaRPr lang="zh-CN" altLang="en-US"/>
          </a:p>
        </p:txBody>
      </p:sp>
      <p:sp>
        <p:nvSpPr>
          <p:cNvPr id="9" name="灯片编号占位符 1029"/>
          <p:cNvSpPr>
            <a:spLocks noGrp="1"/>
          </p:cNvSpPr>
          <p:nvPr>
            <p:ph type="sldNum" sz="quarter" idx="12"/>
          </p:nvPr>
        </p:nvSpPr>
        <p:spPr/>
        <p:txBody>
          <a:bodyPr/>
          <a:lstStyle>
            <a:lvl1pPr>
              <a:defRPr/>
            </a:lvl1pPr>
          </a:lstStyle>
          <a:p>
            <a:fld id="{D6283559-3A3E-4A76-A3CF-5796A9254A81}" type="slidenum">
              <a:rPr lang="zh-CN" altLang="en-US"/>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1027"/>
          <p:cNvSpPr>
            <a:spLocks noGrp="1"/>
          </p:cNvSpPr>
          <p:nvPr>
            <p:ph type="dt" sz="half" idx="10"/>
          </p:nvPr>
        </p:nvSpPr>
        <p:spPr/>
        <p:txBody>
          <a:bodyPr/>
          <a:lstStyle>
            <a:lvl1pPr>
              <a:defRPr/>
            </a:lvl1pPr>
          </a:lstStyle>
          <a:p>
            <a:endParaRPr lang="zh-CN" altLang="en-US"/>
          </a:p>
        </p:txBody>
      </p:sp>
      <p:sp>
        <p:nvSpPr>
          <p:cNvPr id="4" name="页脚占位符 1028"/>
          <p:cNvSpPr>
            <a:spLocks noGrp="1"/>
          </p:cNvSpPr>
          <p:nvPr>
            <p:ph type="ftr" sz="quarter" idx="11"/>
          </p:nvPr>
        </p:nvSpPr>
        <p:spPr/>
        <p:txBody>
          <a:bodyPr/>
          <a:lstStyle>
            <a:lvl1pPr>
              <a:defRPr/>
            </a:lvl1pPr>
          </a:lstStyle>
          <a:p>
            <a:endParaRPr lang="zh-CN" altLang="en-US"/>
          </a:p>
        </p:txBody>
      </p:sp>
      <p:sp>
        <p:nvSpPr>
          <p:cNvPr id="5" name="灯片编号占位符 1029"/>
          <p:cNvSpPr>
            <a:spLocks noGrp="1"/>
          </p:cNvSpPr>
          <p:nvPr>
            <p:ph type="sldNum" sz="quarter" idx="12"/>
          </p:nvPr>
        </p:nvSpPr>
        <p:spPr/>
        <p:txBody>
          <a:bodyPr/>
          <a:lstStyle>
            <a:lvl1pPr>
              <a:defRPr/>
            </a:lvl1pPr>
          </a:lstStyle>
          <a:p>
            <a:fld id="{AAD19DC3-ABE8-4717-875A-1E02E894714B}" type="slidenum">
              <a:rPr lang="zh-CN" altLang="en-US"/>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p>
        </p:txBody>
      </p:sp>
      <p:sp>
        <p:nvSpPr>
          <p:cNvPr id="3" name="页脚占位符 1028"/>
          <p:cNvSpPr>
            <a:spLocks noGrp="1"/>
          </p:cNvSpPr>
          <p:nvPr>
            <p:ph type="ftr" sz="quarter" idx="11"/>
          </p:nvPr>
        </p:nvSpPr>
        <p:spPr/>
        <p:txBody>
          <a:bodyPr/>
          <a:lstStyle>
            <a:lvl1pPr>
              <a:defRPr/>
            </a:lvl1pPr>
          </a:lstStyle>
          <a:p>
            <a:endParaRPr lang="zh-CN" altLang="en-US"/>
          </a:p>
        </p:txBody>
      </p:sp>
      <p:sp>
        <p:nvSpPr>
          <p:cNvPr id="4" name="灯片编号占位符 1029"/>
          <p:cNvSpPr>
            <a:spLocks noGrp="1"/>
          </p:cNvSpPr>
          <p:nvPr>
            <p:ph type="sldNum" sz="quarter" idx="12"/>
          </p:nvPr>
        </p:nvSpPr>
        <p:spPr/>
        <p:txBody>
          <a:bodyPr/>
          <a:lstStyle>
            <a:lvl1pPr>
              <a:defRPr/>
            </a:lvl1pPr>
          </a:lstStyle>
          <a:p>
            <a:fld id="{B7325AE4-7F26-45D1-AE23-8DD7E18E00D6}" type="slidenum">
              <a:rPr lang="zh-CN" altLang="en-US"/>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8AB2E596-514C-43FD-97B2-A61B6B78E844}" type="datetimeFigureOut">
              <a:rPr lang="zh-CN" altLang="en-US" smtClean="0"/>
              <a:pPr/>
              <a:t>2020-02-10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98F7E2-DCC3-4620-B317-7152E66172C6}"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86BE20A7-DB24-4CE5-BF3B-5A9CD8E9AB50}" type="slidenum">
              <a:rPr lang="zh-CN" altLang="en-US"/>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2405D3F8-BBB8-40F4-83ED-353C0336DD44}" type="slidenum">
              <a:rPr lang="zh-CN" altLang="en-US"/>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13543F6A-BFC3-455C-ABEF-B39949AA117C}" type="slidenum">
              <a:rPr lang="zh-CN" altLang="en-US"/>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831A93AF-AEAA-41A6-8C8B-6993B342D22C}" type="slidenum">
              <a:rPr lang="zh-CN" altLang="en-US"/>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AB2E596-514C-43FD-97B2-A61B6B78E844}" type="datetimeFigureOut">
              <a:rPr lang="zh-CN" altLang="en-US" smtClean="0"/>
              <a:pPr/>
              <a:t>2020-02-10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98F7E2-DCC3-4620-B317-7152E66172C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8AB2E596-514C-43FD-97B2-A61B6B78E844}" type="datetimeFigureOut">
              <a:rPr lang="zh-CN" altLang="en-US" smtClean="0"/>
              <a:pPr/>
              <a:t>2020-02-10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98F7E2-DCC3-4620-B317-7152E66172C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8AB2E596-514C-43FD-97B2-A61B6B78E844}" type="datetimeFigureOut">
              <a:rPr lang="zh-CN" altLang="en-US" smtClean="0"/>
              <a:pPr/>
              <a:t>2020-02-10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298F7E2-DCC3-4620-B317-7152E66172C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AB2E596-514C-43FD-97B2-A61B6B78E844}" type="datetimeFigureOut">
              <a:rPr lang="zh-CN" altLang="en-US" smtClean="0"/>
              <a:pPr/>
              <a:t>2020-02-10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98F7E2-DCC3-4620-B317-7152E66172C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B2E596-514C-43FD-97B2-A61B6B78E844}" type="datetimeFigureOut">
              <a:rPr lang="zh-CN" altLang="en-US" smtClean="0"/>
              <a:pPr/>
              <a:t>2020-02-10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298F7E2-DCC3-4620-B317-7152E66172C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B2E596-514C-43FD-97B2-A61B6B78E844}" type="datetimeFigureOut">
              <a:rPr lang="zh-CN" altLang="en-US" smtClean="0"/>
              <a:pPr/>
              <a:t>2020-02-10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98F7E2-DCC3-4620-B317-7152E66172C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B2E596-514C-43FD-97B2-A61B6B78E844}" type="datetimeFigureOut">
              <a:rPr lang="zh-CN" altLang="en-US" smtClean="0"/>
              <a:pPr/>
              <a:t>2020-02-10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98F7E2-DCC3-4620-B317-7152E66172C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B2E596-514C-43FD-97B2-A61B6B78E844}" type="datetimeFigureOut">
              <a:rPr lang="zh-CN" altLang="en-US" smtClean="0"/>
              <a:pPr/>
              <a:t>2020-02-10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98F7E2-DCC3-4620-B317-7152E66172C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1026"/>
          <p:cNvSpPr>
            <a:spLocks noGrp="1" noChangeArrowheads="1"/>
          </p:cNvSpPr>
          <p:nvPr>
            <p:ph type="body" idx="9"/>
          </p:nvPr>
        </p:nvSpPr>
        <p:spPr bwMode="auto">
          <a:xfrm>
            <a:off x="609600" y="1600201"/>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a:lvl1pPr>
          </a:lstStyle>
          <a:p>
            <a:endParaRPr lang="zh-CN" altLang="en-US"/>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a:lvl1pPr>
          </a:lstStyle>
          <a:p>
            <a:endParaRPr lang="zh-CN" altLang="en-US"/>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a:lvl1pPr>
          </a:lstStyle>
          <a:p>
            <a:fld id="{FAD7A688-E915-4773-B126-37D14F86CC19}"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内容占位符 3"/>
          <p:cNvPicPr>
            <a:picLocks noGrp="1" noChangeAspect="1" noChangeArrowheads="1"/>
          </p:cNvPicPr>
          <p:nvPr>
            <p:ph idx="1"/>
            <p:custDataLst>
              <p:tags r:id="rId1"/>
            </p:custDataLst>
          </p:nvPr>
        </p:nvPicPr>
        <p:blipFill>
          <a:blip r:embed="rId3">
            <a:extLst>
              <a:ext uri="{28A0092B-C50C-407E-A947-70E740481C1C}">
                <a14:useLocalDpi xmlns:a14="http://schemas.microsoft.com/office/drawing/2010/main" xmlns="" val="0"/>
              </a:ext>
            </a:extLst>
          </a:blip>
          <a:srcRect/>
          <a:stretch>
            <a:fillRect/>
          </a:stretch>
        </p:blipFill>
        <p:spPr>
          <a:xfrm>
            <a:off x="1981199" y="1541202"/>
            <a:ext cx="7766115" cy="3475037"/>
          </a:xfrm>
        </p:spPr>
      </p:pic>
      <p:sp>
        <p:nvSpPr>
          <p:cNvPr id="3074" name="文本框 4"/>
          <p:cNvSpPr txBox="1">
            <a:spLocks noChangeArrowheads="1"/>
          </p:cNvSpPr>
          <p:nvPr/>
        </p:nvSpPr>
        <p:spPr bwMode="auto">
          <a:xfrm>
            <a:off x="1981199" y="287803"/>
            <a:ext cx="8162041"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6000" b="1" dirty="0">
                <a:solidFill>
                  <a:srgbClr val="000000"/>
                </a:solidFill>
                <a:latin typeface="Arial" panose="020B0604020202020204" pitchFamily="34" charset="0"/>
                <a:ea typeface="宋体" panose="02010600030101010101" pitchFamily="2" charset="-122"/>
              </a:rPr>
              <a:t>同舟共济，迎战疫情</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97840" y="365125"/>
            <a:ext cx="11226800" cy="1325563"/>
          </a:xfrm>
        </p:spPr>
        <p:txBody>
          <a:bodyPr/>
          <a:lstStyle/>
          <a:p>
            <a:r>
              <a:rPr lang="en-US" altLang="zh-CN" b="1" dirty="0">
                <a:solidFill>
                  <a:srgbClr val="FF0000"/>
                </a:solidFill>
              </a:rPr>
              <a:t>1.</a:t>
            </a:r>
            <a:r>
              <a:rPr lang="zh-CN" altLang="en-US" b="1" dirty="0">
                <a:solidFill>
                  <a:srgbClr val="FF0000"/>
                </a:solidFill>
              </a:rPr>
              <a:t>逐段、逐句审读试题材料，明确立意角度。</a:t>
            </a:r>
          </a:p>
        </p:txBody>
      </p:sp>
      <p:sp>
        <p:nvSpPr>
          <p:cNvPr id="3" name="内容占位符 2"/>
          <p:cNvSpPr>
            <a:spLocks noGrp="1"/>
          </p:cNvSpPr>
          <p:nvPr>
            <p:ph sz="quarter" idx="13"/>
          </p:nvPr>
        </p:nvSpPr>
        <p:spPr>
          <a:xfrm>
            <a:off x="497840" y="1446079"/>
            <a:ext cx="11068850" cy="5046796"/>
          </a:xfrm>
        </p:spPr>
        <p:txBody>
          <a:bodyPr>
            <a:normAutofit lnSpcReduction="10000"/>
          </a:bodyPr>
          <a:lstStyle/>
          <a:p>
            <a:pPr marL="0" indent="0">
              <a:lnSpc>
                <a:spcPct val="150000"/>
              </a:lnSpc>
              <a:buNone/>
            </a:pPr>
            <a:r>
              <a:rPr lang="zh-CN" altLang="en-US" b="1" dirty="0"/>
              <a:t>      “</a:t>
            </a:r>
            <a:r>
              <a:rPr lang="en-US" altLang="zh-CN" b="1" dirty="0"/>
              <a:t>2008</a:t>
            </a:r>
            <a:r>
              <a:rPr lang="zh-CN" altLang="en-US" b="1" dirty="0"/>
              <a:t>年</a:t>
            </a:r>
            <a:r>
              <a:rPr lang="en-US" altLang="zh-CN" b="1" dirty="0"/>
              <a:t>5</a:t>
            </a:r>
            <a:r>
              <a:rPr lang="zh-CN" altLang="en-US" b="1" dirty="0"/>
              <a:t>月</a:t>
            </a:r>
            <a:r>
              <a:rPr lang="en-US" altLang="zh-CN" b="1" dirty="0"/>
              <a:t>12</a:t>
            </a:r>
            <a:r>
              <a:rPr lang="zh-CN" altLang="en-US" b="1" dirty="0"/>
              <a:t>日</a:t>
            </a:r>
            <a:r>
              <a:rPr lang="en-US" altLang="zh-CN" b="1" dirty="0"/>
              <a:t>14</a:t>
            </a:r>
            <a:r>
              <a:rPr lang="zh-CN" altLang="en-US" b="1" dirty="0"/>
              <a:t>时</a:t>
            </a:r>
            <a:r>
              <a:rPr lang="en-US" altLang="zh-CN" b="1" dirty="0"/>
              <a:t>28</a:t>
            </a:r>
            <a:r>
              <a:rPr lang="zh-CN" altLang="en-US" b="1" dirty="0"/>
              <a:t>分，四川省汶川县发生里氏</a:t>
            </a:r>
            <a:r>
              <a:rPr lang="en-US" altLang="zh-CN" b="1" dirty="0"/>
              <a:t>8.0</a:t>
            </a:r>
            <a:r>
              <a:rPr lang="zh-CN" altLang="en-US" b="1" dirty="0"/>
              <a:t>级特大地震”，这是对事件背景的交代，也是在告诉考生：汶川地震是一场突如其来的灾难。</a:t>
            </a:r>
            <a:endParaRPr lang="en-US" altLang="zh-CN" b="1" dirty="0"/>
          </a:p>
          <a:p>
            <a:pPr marL="0" indent="0">
              <a:lnSpc>
                <a:spcPct val="150000"/>
              </a:lnSpc>
              <a:buNone/>
            </a:pPr>
            <a:r>
              <a:rPr lang="zh-CN" altLang="en-US" b="1" dirty="0"/>
              <a:t>       那么，人类该如何面对灾难？防灾的意识、自救的常识等均在可写之列。</a:t>
            </a:r>
            <a:r>
              <a:rPr lang="zh-CN" altLang="en-US" b="1" dirty="0">
                <a:solidFill>
                  <a:srgbClr val="FF0000"/>
                </a:solidFill>
              </a:rPr>
              <a:t>“人民的生命高于一切”，</a:t>
            </a:r>
            <a:r>
              <a:rPr lang="zh-CN" altLang="en-US" b="1" dirty="0"/>
              <a:t>这是党和国家领导人应对灾难时重要的指导思想，体现着“以人为本”的理念，人性关怀由此得到充分体现。“胡锦涛、温家宝等党政军领导人迅速赶赴灾区指导抗震救灾”，说的是</a:t>
            </a:r>
            <a:r>
              <a:rPr lang="zh-CN" altLang="en-US" b="1" dirty="0">
                <a:solidFill>
                  <a:srgbClr val="FF0000"/>
                </a:solidFill>
              </a:rPr>
              <a:t>最高领导人心系灾民、身先士卒、反应迅速。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131975" y="151792"/>
            <a:ext cx="11632677" cy="6814616"/>
          </a:xfrm>
        </p:spPr>
        <p:txBody>
          <a:bodyPr>
            <a:normAutofit/>
          </a:bodyPr>
          <a:lstStyle/>
          <a:p>
            <a:pPr marL="0" indent="0">
              <a:lnSpc>
                <a:spcPct val="100000"/>
              </a:lnSpc>
              <a:buNone/>
            </a:pPr>
            <a:r>
              <a:rPr lang="zh-CN" altLang="en-US" b="1" dirty="0"/>
              <a:t>       “十多万解放军、武警和公安民警</a:t>
            </a:r>
            <a:r>
              <a:rPr lang="en-US" altLang="zh-CN" b="1" dirty="0"/>
              <a:t>……”</a:t>
            </a:r>
            <a:r>
              <a:rPr lang="zh-CN" altLang="en-US" b="1" dirty="0"/>
              <a:t>救援工作体现出</a:t>
            </a:r>
            <a:r>
              <a:rPr lang="zh-CN" altLang="en-US" b="1" dirty="0">
                <a:solidFill>
                  <a:srgbClr val="FF0000"/>
                </a:solidFill>
              </a:rPr>
              <a:t>无所畏惧的勇气、八方支援的美德、震撼人心的责任意识以及可贵的国际主义精神。</a:t>
            </a:r>
            <a:endParaRPr lang="en-US" altLang="zh-CN" b="1" dirty="0">
              <a:solidFill>
                <a:srgbClr val="FF0000"/>
              </a:solidFill>
            </a:endParaRPr>
          </a:p>
          <a:p>
            <a:pPr marL="0" indent="0">
              <a:lnSpc>
                <a:spcPct val="100000"/>
              </a:lnSpc>
              <a:buNone/>
            </a:pPr>
            <a:endParaRPr lang="en-US" altLang="zh-CN" b="1" dirty="0">
              <a:solidFill>
                <a:srgbClr val="FF0000"/>
              </a:solidFill>
            </a:endParaRPr>
          </a:p>
          <a:p>
            <a:pPr marL="0" indent="0">
              <a:lnSpc>
                <a:spcPct val="100000"/>
              </a:lnSpc>
              <a:buNone/>
            </a:pPr>
            <a:r>
              <a:rPr lang="zh-CN" altLang="en-US" b="1" dirty="0"/>
              <a:t>       “一位中学教师趴在讲台上用生命保护了下面的四个学生。一位失去</a:t>
            </a:r>
            <a:r>
              <a:rPr lang="en-US" altLang="zh-CN" b="1" dirty="0"/>
              <a:t>15</a:t>
            </a:r>
            <a:r>
              <a:rPr lang="zh-CN" altLang="en-US" b="1" dirty="0"/>
              <a:t>个亲人的县民政局长</a:t>
            </a:r>
            <a:r>
              <a:rPr lang="en-US" altLang="zh-CN" b="1" dirty="0"/>
              <a:t>……?”</a:t>
            </a:r>
            <a:r>
              <a:rPr lang="zh-CN" altLang="en-US" b="1" dirty="0"/>
              <a:t>这段文字涉及面更广，包括</a:t>
            </a:r>
            <a:r>
              <a:rPr lang="zh-CN" altLang="en-US" b="1" dirty="0">
                <a:solidFill>
                  <a:srgbClr val="FF0000"/>
                </a:solidFill>
              </a:rPr>
              <a:t>崇高的职业道德、舍生忘死和先人后己的奉献精神、坚韧的意志力和顽强的求生欲望</a:t>
            </a:r>
            <a:r>
              <a:rPr lang="zh-CN" altLang="en-US" b="1" dirty="0"/>
              <a:t>等等。</a:t>
            </a:r>
            <a:br>
              <a:rPr lang="zh-CN" altLang="en-US" b="1" dirty="0"/>
            </a:br>
            <a:r>
              <a:rPr lang="zh-CN" altLang="en-US" b="1" dirty="0"/>
              <a:t/>
            </a:r>
            <a:br>
              <a:rPr lang="zh-CN" altLang="en-US" b="1" dirty="0"/>
            </a:br>
            <a:r>
              <a:rPr lang="zh-CN" altLang="en-US" b="1" dirty="0"/>
              <a:t>　　“中央电视台</a:t>
            </a:r>
            <a:r>
              <a:rPr lang="en-US" altLang="zh-CN" b="1" dirty="0"/>
              <a:t>24</a:t>
            </a:r>
            <a:r>
              <a:rPr lang="zh-CN" altLang="en-US" b="1" dirty="0"/>
              <a:t>小时播报。</a:t>
            </a:r>
            <a:r>
              <a:rPr lang="en-US" altLang="zh-CN" b="1" dirty="0"/>
              <a:t>19</a:t>
            </a:r>
            <a:r>
              <a:rPr lang="zh-CN" altLang="en-US" b="1" dirty="0"/>
              <a:t>日</a:t>
            </a:r>
            <a:r>
              <a:rPr lang="en-US" altLang="zh-CN" b="1" dirty="0"/>
              <a:t>14</a:t>
            </a:r>
            <a:r>
              <a:rPr lang="zh-CN" altLang="en-US" b="1" dirty="0"/>
              <a:t>时</a:t>
            </a:r>
            <a:r>
              <a:rPr lang="en-US" altLang="zh-CN" b="1" dirty="0"/>
              <a:t>28</a:t>
            </a:r>
            <a:r>
              <a:rPr lang="zh-CN" altLang="en-US" b="1" dirty="0"/>
              <a:t>分举国哀悼”，显示出关键时刻中华民族大家庭的</a:t>
            </a:r>
            <a:r>
              <a:rPr lang="zh-CN" altLang="en-US" b="1" dirty="0">
                <a:solidFill>
                  <a:srgbClr val="FF0000"/>
                </a:solidFill>
              </a:rPr>
              <a:t>血肉相连、戮力同心、共克时艰。</a:t>
            </a:r>
            <a:br>
              <a:rPr lang="zh-CN" altLang="en-US" b="1" dirty="0">
                <a:solidFill>
                  <a:srgbClr val="FF0000"/>
                </a:solidFill>
              </a:rPr>
            </a:br>
            <a:r>
              <a:rPr lang="zh-CN" altLang="en-US" b="1" dirty="0">
                <a:solidFill>
                  <a:srgbClr val="FF0000"/>
                </a:solidFill>
              </a:rPr>
              <a:t/>
            </a:r>
            <a:br>
              <a:rPr lang="zh-CN" altLang="en-US" b="1" dirty="0">
                <a:solidFill>
                  <a:srgbClr val="FF0000"/>
                </a:solidFill>
              </a:rPr>
            </a:br>
            <a:r>
              <a:rPr lang="zh-CN" altLang="en-US" b="1" dirty="0"/>
              <a:t>　　“一样的爱心，不一样的表达。捐款、献血、义演、关注</a:t>
            </a:r>
            <a:r>
              <a:rPr lang="en-US" altLang="zh-CN" b="1" dirty="0"/>
              <a:t>……”</a:t>
            </a:r>
            <a:r>
              <a:rPr lang="zh-CN" altLang="en-US" b="1" dirty="0"/>
              <a:t>启示我们</a:t>
            </a:r>
            <a:r>
              <a:rPr lang="zh-CN" altLang="en-US" b="1" dirty="0">
                <a:solidFill>
                  <a:srgbClr val="FF0000"/>
                </a:solidFill>
              </a:rPr>
              <a:t>爱的表达有多种方式，</a:t>
            </a:r>
            <a:r>
              <a:rPr lang="zh-CN" altLang="en-US" b="1" dirty="0"/>
              <a:t>一个人的能力有大小之分，</a:t>
            </a:r>
            <a:r>
              <a:rPr lang="zh-CN" altLang="en-US" b="1" dirty="0">
                <a:solidFill>
                  <a:srgbClr val="FF0000"/>
                </a:solidFill>
              </a:rPr>
              <a:t>但尽力而为是每个中国人义不容辞的责任。</a:t>
            </a:r>
            <a:r>
              <a:rPr lang="zh-CN" altLang="en-US" b="1" dirty="0"/>
              <a:t>经过一番“条分缕析”，便于我们选准适合自己的写作角度。</a:t>
            </a:r>
            <a:r>
              <a:rPr lang="en-US" altLang="zh-CN" b="1" dirty="0"/>
              <a:t>?</a:t>
            </a:r>
            <a:endParaRPr lang="zh-CN" alt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0"/>
            <a:ext cx="10515600" cy="1325563"/>
          </a:xfrm>
        </p:spPr>
        <p:txBody>
          <a:bodyPr/>
          <a:lstStyle/>
          <a:p>
            <a:r>
              <a:rPr lang="en-US" altLang="zh-CN" b="1" dirty="0">
                <a:solidFill>
                  <a:srgbClr val="FF0000"/>
                </a:solidFill>
              </a:rPr>
              <a:t>2.</a:t>
            </a:r>
            <a:r>
              <a:rPr lang="zh-CN" altLang="en-US" b="1" dirty="0">
                <a:solidFill>
                  <a:srgbClr val="FF0000"/>
                </a:solidFill>
              </a:rPr>
              <a:t>力避空谈泛论，力求个性鲜明。</a:t>
            </a:r>
            <a:br>
              <a:rPr lang="zh-CN" altLang="en-US" b="1" dirty="0">
                <a:solidFill>
                  <a:srgbClr val="FF0000"/>
                </a:solidFill>
              </a:rPr>
            </a:br>
            <a:endParaRPr lang="zh-CN" altLang="en-US" b="1" dirty="0">
              <a:solidFill>
                <a:srgbClr val="FF0000"/>
              </a:solidFill>
            </a:endParaRPr>
          </a:p>
        </p:txBody>
      </p:sp>
      <p:sp>
        <p:nvSpPr>
          <p:cNvPr id="3" name="内容占位符 2"/>
          <p:cNvSpPr>
            <a:spLocks noGrp="1"/>
          </p:cNvSpPr>
          <p:nvPr>
            <p:ph sz="quarter" idx="13"/>
          </p:nvPr>
        </p:nvSpPr>
        <p:spPr>
          <a:xfrm>
            <a:off x="441568" y="432403"/>
            <a:ext cx="11308863" cy="6845090"/>
          </a:xfrm>
        </p:spPr>
        <p:txBody>
          <a:bodyPr>
            <a:normAutofit fontScale="92500"/>
          </a:bodyPr>
          <a:lstStyle/>
          <a:p>
            <a:pPr marL="0" indent="0">
              <a:lnSpc>
                <a:spcPct val="120000"/>
              </a:lnSpc>
              <a:buNone/>
            </a:pPr>
            <a:r>
              <a:rPr lang="zh-CN" altLang="en-US" sz="2400" b="1" dirty="0">
                <a:latin typeface="Adobe 黑体 Std R" panose="020B0400000000000000" pitchFamily="34" charset="-122"/>
                <a:ea typeface="Adobe 黑体 Std R" panose="020B0400000000000000" pitchFamily="34" charset="-122"/>
              </a:rPr>
              <a:t/>
            </a:r>
            <a:br>
              <a:rPr lang="zh-CN" altLang="en-US" sz="2400" b="1" dirty="0">
                <a:latin typeface="Adobe 黑体 Std R" panose="020B0400000000000000" pitchFamily="34" charset="-122"/>
                <a:ea typeface="Adobe 黑体 Std R" panose="020B0400000000000000" pitchFamily="34" charset="-122"/>
              </a:rPr>
            </a:br>
            <a:r>
              <a:rPr lang="zh-CN" altLang="en-US" sz="2400" b="1" dirty="0">
                <a:latin typeface="Adobe 黑体 Std R" panose="020B0400000000000000" pitchFamily="34" charset="-122"/>
                <a:ea typeface="Adobe 黑体 Std R" panose="020B0400000000000000" pitchFamily="34" charset="-122"/>
              </a:rPr>
              <a:t>　　</a:t>
            </a:r>
            <a:r>
              <a:rPr lang="zh-CN" altLang="en-US" sz="3200" b="1" dirty="0">
                <a:latin typeface="Adobe 黑体 Std R" panose="020B0400000000000000" pitchFamily="34" charset="-122"/>
                <a:ea typeface="Adobe 黑体 Std R" panose="020B0400000000000000" pitchFamily="34" charset="-122"/>
              </a:rPr>
              <a:t>    </a:t>
            </a:r>
            <a:r>
              <a:rPr lang="zh-CN" altLang="en-US" sz="3200" b="1" dirty="0">
                <a:solidFill>
                  <a:srgbClr val="FF0000"/>
                </a:solidFill>
                <a:latin typeface="Adobe 黑体 Std R" panose="020B0400000000000000" pitchFamily="34" charset="-122"/>
                <a:ea typeface="Adobe 黑体 Std R" panose="020B0400000000000000" pitchFamily="34" charset="-122"/>
              </a:rPr>
              <a:t>面对此类角度宽阔的文题，如何出新出彩呢？</a:t>
            </a:r>
            <a:r>
              <a:rPr lang="zh-CN" altLang="en-US" sz="3200" b="1" dirty="0">
                <a:latin typeface="Adobe 黑体 Std R" panose="020B0400000000000000" pitchFamily="34" charset="-122"/>
                <a:ea typeface="Adobe 黑体 Std R" panose="020B0400000000000000" pitchFamily="34" charset="-122"/>
              </a:rPr>
              <a:t>这就给考生提出了更高的要求：在符合题意的前提下，</a:t>
            </a:r>
            <a:r>
              <a:rPr lang="zh-CN" altLang="en-US" sz="3200" b="1" dirty="0">
                <a:solidFill>
                  <a:srgbClr val="FF0000"/>
                </a:solidFill>
                <a:latin typeface="Adobe 黑体 Std R" panose="020B0400000000000000" pitchFamily="34" charset="-122"/>
                <a:ea typeface="Adobe 黑体 Std R" panose="020B0400000000000000" pitchFamily="34" charset="-122"/>
              </a:rPr>
              <a:t>要人无我有，人有我新</a:t>
            </a:r>
            <a:r>
              <a:rPr lang="zh-CN" altLang="en-US" sz="3200" b="1" dirty="0">
                <a:latin typeface="Adobe 黑体 Std R" panose="020B0400000000000000" pitchFamily="34" charset="-122"/>
                <a:ea typeface="Adobe 黑体 Std R" panose="020B0400000000000000" pitchFamily="34" charset="-122"/>
              </a:rPr>
              <a:t>。</a:t>
            </a:r>
            <a:endParaRPr lang="en-US" altLang="zh-CN" sz="3200" b="1" dirty="0">
              <a:latin typeface="Adobe 黑体 Std R" panose="020B0400000000000000" pitchFamily="34" charset="-122"/>
              <a:ea typeface="Adobe 黑体 Std R" panose="020B0400000000000000" pitchFamily="34" charset="-122"/>
            </a:endParaRPr>
          </a:p>
          <a:p>
            <a:pPr marL="0" indent="0">
              <a:lnSpc>
                <a:spcPct val="120000"/>
              </a:lnSpc>
              <a:buNone/>
            </a:pPr>
            <a:r>
              <a:rPr lang="zh-CN" altLang="en-US" sz="3200" b="1" dirty="0">
                <a:latin typeface="Adobe 黑体 Std R" panose="020B0400000000000000" pitchFamily="34" charset="-122"/>
                <a:ea typeface="Adobe 黑体 Std R" panose="020B0400000000000000" pitchFamily="34" charset="-122"/>
              </a:rPr>
              <a:t>         比如</a:t>
            </a:r>
            <a:r>
              <a:rPr lang="zh-CN" altLang="en-US" sz="3200" b="1" dirty="0">
                <a:solidFill>
                  <a:srgbClr val="FF0000"/>
                </a:solidFill>
                <a:latin typeface="Adobe 黑体 Std R" panose="020B0400000000000000" pitchFamily="34" charset="-122"/>
                <a:ea typeface="Adobe 黑体 Std R" panose="020B0400000000000000" pitchFamily="34" charset="-122"/>
              </a:rPr>
              <a:t>从党和国家领导人的角度</a:t>
            </a:r>
            <a:r>
              <a:rPr lang="zh-CN" altLang="en-US" sz="3200" b="1" dirty="0">
                <a:latin typeface="Adobe 黑体 Std R" panose="020B0400000000000000" pitchFamily="34" charset="-122"/>
                <a:ea typeface="Adobe 黑体 Std R" panose="020B0400000000000000" pitchFamily="34" charset="-122"/>
              </a:rPr>
              <a:t>入题，可联系总书记“一方有难，八方支援。自力更生，艰苦奋斗”的题词、温总理“多难兴邦”的题词拓展文思，或者集中写“总理语录：直抵人心的感动”；</a:t>
            </a:r>
            <a:r>
              <a:rPr lang="zh-CN" altLang="en-US" sz="3200" b="1" dirty="0">
                <a:solidFill>
                  <a:srgbClr val="FF0000"/>
                </a:solidFill>
                <a:latin typeface="Adobe 黑体 Std R" panose="020B0400000000000000" pitchFamily="34" charset="-122"/>
                <a:ea typeface="Adobe 黑体 Std R" panose="020B0400000000000000" pitchFamily="34" charset="-122"/>
              </a:rPr>
              <a:t>比如把立意放在“爱心”上</a:t>
            </a:r>
            <a:r>
              <a:rPr lang="zh-CN" altLang="en-US" sz="3200" b="1" dirty="0">
                <a:latin typeface="Adobe 黑体 Std R" panose="020B0400000000000000" pitchFamily="34" charset="-122"/>
                <a:ea typeface="Adobe 黑体 Std R" panose="020B0400000000000000" pitchFamily="34" charset="-122"/>
              </a:rPr>
              <a:t>，用人间之爱、人性之爱、人情之爱诠释抗震救灾中的奉献、付出乃至牺牲（可拟题“废墟中彰显人性的光辉”）；</a:t>
            </a:r>
            <a:r>
              <a:rPr lang="zh-CN" altLang="en-US" sz="3200" b="1" dirty="0">
                <a:solidFill>
                  <a:srgbClr val="FF0000"/>
                </a:solidFill>
                <a:latin typeface="Adobe 黑体 Std R" panose="020B0400000000000000" pitchFamily="34" charset="-122"/>
                <a:ea typeface="Adobe 黑体 Std R" panose="020B0400000000000000" pitchFamily="34" charset="-122"/>
              </a:rPr>
              <a:t>再如专论“举国哀悼”的价值与意义</a:t>
            </a:r>
            <a:r>
              <a:rPr lang="en-US" altLang="zh-CN" sz="3200" b="1" dirty="0">
                <a:latin typeface="Adobe 黑体 Std R" panose="020B0400000000000000" pitchFamily="34" charset="-122"/>
                <a:ea typeface="Adobe 黑体 Std R" panose="020B0400000000000000" pitchFamily="34" charset="-122"/>
              </a:rPr>
              <a:t>——</a:t>
            </a:r>
            <a:r>
              <a:rPr lang="zh-CN" altLang="en-US" sz="3200" b="1" dirty="0">
                <a:latin typeface="Adobe 黑体 Std R" panose="020B0400000000000000" pitchFamily="34" charset="-122"/>
                <a:ea typeface="Adobe 黑体 Std R" panose="020B0400000000000000" pitchFamily="34" charset="-122"/>
              </a:rPr>
              <a:t>教诲我们的是关乎生命的真理和世界的智慧，让我们认识到人性的内涵，以及我们每个具体的人与人性的关系。</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491451" y="740969"/>
            <a:ext cx="11209098" cy="6117031"/>
          </a:xfrm>
        </p:spPr>
        <p:txBody>
          <a:bodyPr>
            <a:normAutofit/>
          </a:bodyPr>
          <a:lstStyle/>
          <a:p>
            <a:pPr marL="0" indent="0">
              <a:lnSpc>
                <a:spcPct val="100000"/>
              </a:lnSpc>
              <a:buNone/>
            </a:pPr>
            <a:r>
              <a:rPr lang="zh-CN" altLang="en-US" sz="3600" b="1" dirty="0">
                <a:latin typeface="Adobe 黑体 Std R" panose="020B0400000000000000" pitchFamily="34" charset="-122"/>
                <a:ea typeface="Adobe 黑体 Std R" panose="020B0400000000000000" pitchFamily="34" charset="-122"/>
              </a:rPr>
              <a:t>       </a:t>
            </a:r>
            <a:r>
              <a:rPr lang="zh-CN" altLang="en-US" sz="3600" b="1" dirty="0">
                <a:solidFill>
                  <a:srgbClr val="FF0000"/>
                </a:solidFill>
                <a:latin typeface="Adobe 黑体 Std R" panose="020B0400000000000000" pitchFamily="34" charset="-122"/>
                <a:ea typeface="Adobe 黑体 Std R" panose="020B0400000000000000" pitchFamily="34" charset="-122"/>
              </a:rPr>
              <a:t>从文体与写法上看</a:t>
            </a:r>
            <a:r>
              <a:rPr lang="zh-CN" altLang="en-US" sz="3600" b="1" dirty="0">
                <a:latin typeface="Adobe 黑体 Std R" panose="020B0400000000000000" pitchFamily="34" charset="-122"/>
                <a:ea typeface="Adobe 黑体 Std R" panose="020B0400000000000000" pitchFamily="34" charset="-122"/>
              </a:rPr>
              <a:t>，一是可写成</a:t>
            </a:r>
            <a:r>
              <a:rPr lang="zh-CN" altLang="en-US" sz="3600" b="1" dirty="0">
                <a:solidFill>
                  <a:srgbClr val="FF0000"/>
                </a:solidFill>
                <a:latin typeface="Adobe 黑体 Std R" panose="020B0400000000000000" pitchFamily="34" charset="-122"/>
                <a:ea typeface="Adobe 黑体 Std R" panose="020B0400000000000000" pitchFamily="34" charset="-122"/>
              </a:rPr>
              <a:t>时事短评</a:t>
            </a:r>
            <a:r>
              <a:rPr lang="zh-CN" altLang="en-US" sz="3600" b="1" dirty="0">
                <a:latin typeface="Adobe 黑体 Std R" panose="020B0400000000000000" pitchFamily="34" charset="-122"/>
                <a:ea typeface="Adobe 黑体 Std R" panose="020B0400000000000000" pitchFamily="34" charset="-122"/>
              </a:rPr>
              <a:t>（社会生活评论，可拟题“灾难中见证公民社会的成长”“吹响灾区重建的集结号”“一个民族要有超越灾难的情怀”“大地震带来的精神财富”“抗震精神是中国崛起的标志”等）；二是</a:t>
            </a:r>
            <a:r>
              <a:rPr lang="zh-CN" altLang="en-US" sz="3600" b="1" dirty="0">
                <a:solidFill>
                  <a:srgbClr val="FF0000"/>
                </a:solidFill>
                <a:latin typeface="Adobe 黑体 Std R" panose="020B0400000000000000" pitchFamily="34" charset="-122"/>
                <a:ea typeface="Adobe 黑体 Std R" panose="020B0400000000000000" pitchFamily="34" charset="-122"/>
              </a:rPr>
              <a:t>可以用书信体、倡议书、演讲稿的方式</a:t>
            </a:r>
            <a:r>
              <a:rPr lang="zh-CN" altLang="en-US" sz="3600" b="1" dirty="0">
                <a:latin typeface="Adobe 黑体 Std R" panose="020B0400000000000000" pitchFamily="34" charset="-122"/>
                <a:ea typeface="Adobe 黑体 Std R" panose="020B0400000000000000" pitchFamily="34" charset="-122"/>
              </a:rPr>
              <a:t>抒写自己对灾难的关注；三是可发挥想象、</a:t>
            </a:r>
            <a:r>
              <a:rPr lang="zh-CN" altLang="en-US" sz="3600" b="1" dirty="0">
                <a:solidFill>
                  <a:srgbClr val="FF0000"/>
                </a:solidFill>
                <a:latin typeface="Adobe 黑体 Std R" panose="020B0400000000000000" pitchFamily="34" charset="-122"/>
                <a:ea typeface="Adobe 黑体 Std R" panose="020B0400000000000000" pitchFamily="34" charset="-122"/>
              </a:rPr>
              <a:t>转换角色</a:t>
            </a:r>
            <a:r>
              <a:rPr lang="zh-CN" altLang="en-US" sz="3600" b="1" dirty="0">
                <a:latin typeface="Adobe 黑体 Std R" panose="020B0400000000000000" pitchFamily="34" charset="-122"/>
                <a:ea typeface="Adobe 黑体 Std R" panose="020B0400000000000000" pitchFamily="34" charset="-122"/>
              </a:rPr>
              <a:t>，以受灾群众（或救援官兵、志愿者）为第一人称自述故事，描写撼人心魄的场景。</a:t>
            </a:r>
            <a:r>
              <a:rPr lang="en-US" altLang="zh-CN" sz="3600" b="1" dirty="0">
                <a:latin typeface="Adobe 黑体 Std R" panose="020B0400000000000000" pitchFamily="34" charset="-122"/>
                <a:ea typeface="Adobe 黑体 Std R" panose="020B0400000000000000" pitchFamily="34" charset="-122"/>
              </a:rPr>
              <a:t/>
            </a:r>
            <a:br>
              <a:rPr lang="en-US" altLang="zh-CN" sz="3600" b="1" dirty="0">
                <a:latin typeface="Adobe 黑体 Std R" panose="020B0400000000000000" pitchFamily="34" charset="-122"/>
                <a:ea typeface="Adobe 黑体 Std R" panose="020B0400000000000000" pitchFamily="34" charset="-122"/>
              </a:rPr>
            </a:br>
            <a:endParaRPr lang="zh-CN" altLang="en-US" sz="3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solidFill>
                  <a:srgbClr val="FF0000"/>
                </a:solidFill>
              </a:rPr>
              <a:t>满分佳作</a:t>
            </a:r>
          </a:p>
        </p:txBody>
      </p:sp>
      <p:sp>
        <p:nvSpPr>
          <p:cNvPr id="3" name="内容占位符 2"/>
          <p:cNvSpPr>
            <a:spLocks noGrp="1"/>
          </p:cNvSpPr>
          <p:nvPr>
            <p:ph sz="quarter" idx="13"/>
          </p:nvPr>
        </p:nvSpPr>
        <p:spPr>
          <a:xfrm>
            <a:off x="555556" y="547140"/>
            <a:ext cx="11218522" cy="5090089"/>
          </a:xfrm>
        </p:spPr>
        <p:txBody>
          <a:bodyPr>
            <a:noAutofit/>
          </a:bodyPr>
          <a:lstStyle/>
          <a:p>
            <a:pPr marL="0" indent="0">
              <a:lnSpc>
                <a:spcPct val="120000"/>
              </a:lnSpc>
              <a:buNone/>
            </a:pPr>
            <a:r>
              <a:rPr lang="zh-CN" altLang="en-US" sz="3200" b="1" dirty="0">
                <a:latin typeface="Adobe 黑体 Std R" panose="020B0400000000000000" pitchFamily="34" charset="-122"/>
                <a:ea typeface="Adobe 黑体 Std R" panose="020B0400000000000000" pitchFamily="34" charset="-122"/>
              </a:rPr>
              <a:t/>
            </a:r>
            <a:br>
              <a:rPr lang="zh-CN" altLang="en-US" sz="3200" b="1" dirty="0">
                <a:latin typeface="Adobe 黑体 Std R" panose="020B0400000000000000" pitchFamily="34" charset="-122"/>
                <a:ea typeface="Adobe 黑体 Std R" panose="020B0400000000000000" pitchFamily="34" charset="-122"/>
              </a:rPr>
            </a:br>
            <a:r>
              <a:rPr lang="zh-CN" altLang="en-US" sz="3200" b="1" dirty="0">
                <a:latin typeface="Adobe 黑体 Std R" panose="020B0400000000000000" pitchFamily="34" charset="-122"/>
                <a:ea typeface="Adobe 黑体 Std R" panose="020B0400000000000000" pitchFamily="34" charset="-122"/>
              </a:rPr>
              <a:t/>
            </a:r>
            <a:br>
              <a:rPr lang="zh-CN" altLang="en-US" sz="3200" b="1" dirty="0">
                <a:latin typeface="Adobe 黑体 Std R" panose="020B0400000000000000" pitchFamily="34" charset="-122"/>
                <a:ea typeface="Adobe 黑体 Std R" panose="020B0400000000000000" pitchFamily="34" charset="-122"/>
              </a:rPr>
            </a:br>
            <a:r>
              <a:rPr lang="zh-CN" altLang="en-US" sz="3200" b="1" dirty="0">
                <a:latin typeface="Adobe 黑体 Std R" panose="020B0400000000000000" pitchFamily="34" charset="-122"/>
                <a:ea typeface="Adobe 黑体 Std R" panose="020B0400000000000000" pitchFamily="34" charset="-122"/>
              </a:rPr>
              <a:t>　　                            青山一道同风雨</a:t>
            </a:r>
            <a:br>
              <a:rPr lang="zh-CN" altLang="en-US" sz="3200" b="1" dirty="0">
                <a:latin typeface="Adobe 黑体 Std R" panose="020B0400000000000000" pitchFamily="34" charset="-122"/>
                <a:ea typeface="Adobe 黑体 Std R" panose="020B0400000000000000" pitchFamily="34" charset="-122"/>
              </a:rPr>
            </a:br>
            <a:r>
              <a:rPr lang="zh-CN" altLang="en-US" sz="3200" b="1" dirty="0">
                <a:latin typeface="Adobe 黑体 Std R" panose="020B0400000000000000" pitchFamily="34" charset="-122"/>
                <a:ea typeface="Adobe 黑体 Std R" panose="020B0400000000000000" pitchFamily="34" charset="-122"/>
              </a:rPr>
              <a:t/>
            </a:r>
            <a:br>
              <a:rPr lang="zh-CN" altLang="en-US" sz="3200" b="1" dirty="0">
                <a:latin typeface="Adobe 黑体 Std R" panose="020B0400000000000000" pitchFamily="34" charset="-122"/>
                <a:ea typeface="Adobe 黑体 Std R" panose="020B0400000000000000" pitchFamily="34" charset="-122"/>
              </a:rPr>
            </a:br>
            <a:r>
              <a:rPr lang="zh-CN" altLang="en-US" sz="3200" b="1" dirty="0">
                <a:latin typeface="Adobe 黑体 Std R" panose="020B0400000000000000" pitchFamily="34" charset="-122"/>
                <a:ea typeface="Adobe 黑体 Std R" panose="020B0400000000000000" pitchFamily="34" charset="-122"/>
              </a:rPr>
              <a:t>　“轻轻地握着你的手，为你把眼泪擦干。这颗心永远属于你，告诉我不再孤单。”</a:t>
            </a:r>
            <a:r>
              <a:rPr lang="en-US" altLang="zh-CN" sz="3200" b="1" dirty="0">
                <a:latin typeface="Adobe 黑体 Std R" panose="020B0400000000000000" pitchFamily="34" charset="-122"/>
                <a:ea typeface="Adobe 黑体 Std R" panose="020B0400000000000000" pitchFamily="34" charset="-122"/>
              </a:rPr>
              <a:t>5</a:t>
            </a:r>
            <a:r>
              <a:rPr lang="zh-CN" altLang="en-US" sz="3200" b="1" dirty="0">
                <a:latin typeface="Adobe 黑体 Std R" panose="020B0400000000000000" pitchFamily="34" charset="-122"/>
                <a:ea typeface="Adobe 黑体 Std R" panose="020B0400000000000000" pitchFamily="34" charset="-122"/>
              </a:rPr>
              <a:t>月</a:t>
            </a:r>
            <a:r>
              <a:rPr lang="en-US" altLang="zh-CN" sz="3200" b="1" dirty="0">
                <a:latin typeface="Adobe 黑体 Std R" panose="020B0400000000000000" pitchFamily="34" charset="-122"/>
                <a:ea typeface="Adobe 黑体 Std R" panose="020B0400000000000000" pitchFamily="34" charset="-122"/>
              </a:rPr>
              <a:t>19</a:t>
            </a:r>
            <a:r>
              <a:rPr lang="zh-CN" altLang="en-US" sz="3200" b="1" dirty="0">
                <a:latin typeface="Adobe 黑体 Std R" panose="020B0400000000000000" pitchFamily="34" charset="-122"/>
                <a:ea typeface="Adobe 黑体 Std R" panose="020B0400000000000000" pitchFamily="34" charset="-122"/>
              </a:rPr>
              <a:t>日</a:t>
            </a:r>
            <a:r>
              <a:rPr lang="en-US" altLang="zh-CN" sz="3200" b="1" dirty="0">
                <a:latin typeface="Adobe 黑体 Std R" panose="020B0400000000000000" pitchFamily="34" charset="-122"/>
                <a:ea typeface="Adobe 黑体 Std R" panose="020B0400000000000000" pitchFamily="34" charset="-122"/>
              </a:rPr>
              <a:t>14</a:t>
            </a:r>
            <a:r>
              <a:rPr lang="zh-CN" altLang="en-US" sz="3200" b="1" dirty="0">
                <a:latin typeface="Adobe 黑体 Std R" panose="020B0400000000000000" pitchFamily="34" charset="-122"/>
                <a:ea typeface="Adobe 黑体 Std R" panose="020B0400000000000000" pitchFamily="34" charset="-122"/>
              </a:rPr>
              <a:t>时</a:t>
            </a:r>
            <a:r>
              <a:rPr lang="en-US" altLang="zh-CN" sz="3200" b="1" dirty="0">
                <a:latin typeface="Adobe 黑体 Std R" panose="020B0400000000000000" pitchFamily="34" charset="-122"/>
                <a:ea typeface="Adobe 黑体 Std R" panose="020B0400000000000000" pitchFamily="34" charset="-122"/>
              </a:rPr>
              <a:t>28</a:t>
            </a:r>
            <a:r>
              <a:rPr lang="zh-CN" altLang="en-US" sz="3200" b="1" dirty="0">
                <a:latin typeface="Adobe 黑体 Std R" panose="020B0400000000000000" pitchFamily="34" charset="-122"/>
                <a:ea typeface="Adobe 黑体 Std R" panose="020B0400000000000000" pitchFamily="34" charset="-122"/>
              </a:rPr>
              <a:t>分起，整个奔忙飞跑的中国，在尖利的防空警报声后停顿三分钟。七天前的同一时刻，一场特大地震撼动了大半个中国，神州上下，共此国殇。</a:t>
            </a:r>
            <a:r>
              <a:rPr lang="en-US" altLang="zh-CN" sz="3200" b="1" dirty="0">
                <a:latin typeface="Adobe 黑体 Std R" panose="020B0400000000000000" pitchFamily="34" charset="-122"/>
                <a:ea typeface="Adobe 黑体 Std R" panose="020B0400000000000000" pitchFamily="34" charset="-122"/>
              </a:rPr>
              <a:t/>
            </a:r>
            <a:br>
              <a:rPr lang="en-US" altLang="zh-CN" sz="3200" b="1" dirty="0">
                <a:latin typeface="Adobe 黑体 Std R" panose="020B0400000000000000" pitchFamily="34" charset="-122"/>
                <a:ea typeface="Adobe 黑体 Std R" panose="020B0400000000000000" pitchFamily="34" charset="-122"/>
              </a:rPr>
            </a:br>
            <a:r>
              <a:rPr lang="en-US" altLang="zh-CN" sz="3200" b="1" dirty="0">
                <a:latin typeface="Adobe 黑体 Std R" panose="020B0400000000000000" pitchFamily="34" charset="-122"/>
                <a:ea typeface="Adobe 黑体 Std R" panose="020B0400000000000000" pitchFamily="34" charset="-122"/>
              </a:rPr>
              <a:t>       </a:t>
            </a:r>
            <a:r>
              <a:rPr lang="zh-CN" altLang="en-US" sz="3200" b="1" dirty="0">
                <a:solidFill>
                  <a:srgbClr val="FF0000"/>
                </a:solidFill>
                <a:latin typeface="Adobe 黑体 Std R" panose="020B0400000000000000" pitchFamily="34" charset="-122"/>
                <a:ea typeface="Adobe 黑体 Std R" panose="020B0400000000000000" pitchFamily="34" charset="-122"/>
              </a:rPr>
              <a:t>国殇是一场悲剧，然而，国殇更是一次空前的团聚。</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355862" y="309209"/>
            <a:ext cx="11480276" cy="6239581"/>
          </a:xfrm>
        </p:spPr>
        <p:txBody>
          <a:bodyPr>
            <a:normAutofit/>
          </a:bodyPr>
          <a:lstStyle/>
          <a:p>
            <a:pPr marL="0" indent="0">
              <a:buNone/>
            </a:pPr>
            <a:r>
              <a:rPr lang="zh-CN" altLang="en-US" sz="3600" b="1" dirty="0"/>
              <a:t>       很久之前，诗人王昌龄这么写道：“青山一道同风雨，明月何曾是两乡。”</a:t>
            </a:r>
            <a:r>
              <a:rPr lang="zh-CN" altLang="en-US" sz="3600" b="1" dirty="0">
                <a:solidFill>
                  <a:srgbClr val="FF0000"/>
                </a:solidFill>
              </a:rPr>
              <a:t>青山无法阻隔我们风雨同舟的携手，地域也不会隐没团结一心的中华民族头上那轮共有的明月。</a:t>
            </a:r>
            <a:r>
              <a:rPr lang="en-US" altLang="zh-CN" sz="3600" b="1" dirty="0">
                <a:solidFill>
                  <a:srgbClr val="FF0000"/>
                </a:solidFill>
              </a:rPr>
              <a:t/>
            </a:r>
            <a:br>
              <a:rPr lang="en-US" altLang="zh-CN" sz="3600" b="1" dirty="0">
                <a:solidFill>
                  <a:srgbClr val="FF0000"/>
                </a:solidFill>
              </a:rPr>
            </a:br>
            <a:r>
              <a:rPr lang="en-US" altLang="zh-CN" sz="3600" b="1" dirty="0"/>
              <a:t>       </a:t>
            </a:r>
            <a:r>
              <a:rPr lang="zh-CN" altLang="en-US" sz="3600" b="1" dirty="0">
                <a:solidFill>
                  <a:srgbClr val="FF0000"/>
                </a:solidFill>
              </a:rPr>
              <a:t>一个人，一丝希望，一颗坚定的心</a:t>
            </a:r>
            <a:r>
              <a:rPr lang="zh-CN" altLang="en-US" sz="3600" b="1" dirty="0"/>
              <a:t>。当救援部队在汶川大地震的废墟下救出被困</a:t>
            </a:r>
            <a:r>
              <a:rPr lang="en-US" altLang="zh-CN" sz="3600" b="1" dirty="0"/>
              <a:t>60</a:t>
            </a:r>
            <a:r>
              <a:rPr lang="zh-CN" altLang="en-US" sz="3600" b="1" dirty="0"/>
              <a:t>余小时的姑娘乐刘会时，在场的人们激动地哭了，而她却没有哭。“我相信有人会来救我的，一定会，我相信你们！”从未掉过一滴眼泪，这个看上去灰头土脸的妙龄女子始终微笑着，紧紧拉着救援人员的手。一双手和十几双手紧紧地交握，这是一个灾民与她的救命恩人们最质朴也最真诚的团聚。</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364190" y="434597"/>
            <a:ext cx="11463619" cy="6786336"/>
          </a:xfrm>
        </p:spPr>
        <p:txBody>
          <a:bodyPr>
            <a:normAutofit fontScale="92500"/>
          </a:bodyPr>
          <a:lstStyle/>
          <a:p>
            <a:pPr marL="0" indent="0">
              <a:lnSpc>
                <a:spcPct val="120000"/>
              </a:lnSpc>
              <a:buNone/>
            </a:pPr>
            <a:r>
              <a:rPr lang="zh-CN" altLang="en-US" sz="3600" b="1" dirty="0">
                <a:solidFill>
                  <a:srgbClr val="FF0000"/>
                </a:solidFill>
                <a:latin typeface="Adobe 黑体 Std R" panose="020B0400000000000000" pitchFamily="34" charset="-122"/>
                <a:ea typeface="Adobe 黑体 Std R" panose="020B0400000000000000" pitchFamily="34" charset="-122"/>
              </a:rPr>
              <a:t>        五千米的高空有多高？问起参加救援的解放军战士</a:t>
            </a:r>
            <a:r>
              <a:rPr lang="zh-CN" altLang="en-US" sz="3600" b="1" dirty="0">
                <a:latin typeface="Adobe 黑体 Std R" panose="020B0400000000000000" pitchFamily="34" charset="-122"/>
                <a:ea typeface="Adobe 黑体 Std R" panose="020B0400000000000000" pitchFamily="34" charset="-122"/>
              </a:rPr>
              <a:t>，他们会告诉你：五千米是我们能否拉住受灾人民的手的距离，是生与死的距离。五千米，这个国际专业领域深感不可能执行的跳伞高度，被解放军空降战士抛在脑后。拨不开汶川上空连天蔽日的迷雾，但他们必须拨开震区人民心上的乌云。就这样，“人民的军队”从五千米的高空降下，给灾区断绝天日、与世隔绝的乡镇带去了救命的福音。村人们激动地说：“解放军来了！”</a:t>
            </a:r>
            <a:r>
              <a:rPr lang="zh-CN" altLang="en-US" sz="3600" b="1" dirty="0">
                <a:solidFill>
                  <a:srgbClr val="FF0000"/>
                </a:solidFill>
                <a:latin typeface="Adobe 黑体 Std R" panose="020B0400000000000000" pitchFamily="34" charset="-122"/>
                <a:ea typeface="Adobe 黑体 Std R" panose="020B0400000000000000" pitchFamily="34" charset="-122"/>
              </a:rPr>
              <a:t>这壮烈的一幕便不只出现在革命战争年代，这是一地乡民与国家之间最动人的团聚。</a:t>
            </a:r>
            <a:r>
              <a:rPr lang="en-US" altLang="zh-CN" sz="3600" b="1" dirty="0">
                <a:solidFill>
                  <a:srgbClr val="FF0000"/>
                </a:solidFill>
                <a:latin typeface="Adobe 黑体 Std R" panose="020B0400000000000000" pitchFamily="34" charset="-122"/>
                <a:ea typeface="Adobe 黑体 Std R" panose="020B0400000000000000" pitchFamily="34" charset="-122"/>
              </a:rPr>
              <a:t/>
            </a:r>
            <a:br>
              <a:rPr lang="en-US" altLang="zh-CN" sz="3600" b="1" dirty="0">
                <a:solidFill>
                  <a:srgbClr val="FF0000"/>
                </a:solidFill>
                <a:latin typeface="Adobe 黑体 Std R" panose="020B0400000000000000" pitchFamily="34" charset="-122"/>
                <a:ea typeface="Adobe 黑体 Std R" panose="020B0400000000000000" pitchFamily="34" charset="-122"/>
              </a:rPr>
            </a:br>
            <a:r>
              <a:rPr lang="en-US" altLang="zh-CN" sz="3600" b="1" dirty="0">
                <a:latin typeface="Adobe 黑体 Std R" panose="020B0400000000000000" pitchFamily="34" charset="-122"/>
                <a:ea typeface="Adobe 黑体 Std R" panose="020B0400000000000000" pitchFamily="34" charset="-122"/>
              </a:rPr>
              <a:t/>
            </a:r>
            <a:br>
              <a:rPr lang="en-US" altLang="zh-CN" sz="3600" b="1" dirty="0">
                <a:latin typeface="Adobe 黑体 Std R" panose="020B0400000000000000" pitchFamily="34" charset="-122"/>
                <a:ea typeface="Adobe 黑体 Std R" panose="020B0400000000000000" pitchFamily="34" charset="-122"/>
              </a:rPr>
            </a:br>
            <a:r>
              <a:rPr lang="zh-CN" altLang="en-US" sz="3600" b="1" dirty="0">
                <a:latin typeface="Adobe 黑体 Std R" panose="020B0400000000000000" pitchFamily="34" charset="-122"/>
                <a:ea typeface="Adobe 黑体 Std R" panose="020B0400000000000000" pitchFamily="34" charset="-122"/>
              </a:rPr>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388070" y="219655"/>
            <a:ext cx="11433142" cy="6982423"/>
          </a:xfrm>
        </p:spPr>
        <p:txBody>
          <a:bodyPr>
            <a:normAutofit fontScale="92500" lnSpcReduction="20000"/>
          </a:bodyPr>
          <a:lstStyle/>
          <a:p>
            <a:pPr marL="0" indent="0">
              <a:lnSpc>
                <a:spcPct val="110000"/>
              </a:lnSpc>
              <a:buNone/>
            </a:pPr>
            <a:r>
              <a:rPr lang="zh-CN" altLang="en-US" sz="3200" b="1" dirty="0">
                <a:latin typeface="Adobe 黑体 Std R" panose="020B0400000000000000" pitchFamily="34" charset="-122"/>
                <a:ea typeface="Adobe 黑体 Std R" panose="020B0400000000000000" pitchFamily="34" charset="-122"/>
              </a:rPr>
              <a:t>　   </a:t>
            </a:r>
            <a:r>
              <a:rPr lang="zh-CN" altLang="en-US" sz="3200" b="1" dirty="0">
                <a:solidFill>
                  <a:srgbClr val="FF0000"/>
                </a:solidFill>
                <a:latin typeface="Adobe 黑体 Std R" panose="020B0400000000000000" pitchFamily="34" charset="-122"/>
                <a:ea typeface="Adobe 黑体 Std R" panose="020B0400000000000000" pitchFamily="34" charset="-122"/>
              </a:rPr>
              <a:t> 海洋曾把世界割裂成对立的区域，而今天海洋再不能阻断世界的爱心汇聚到一起。</a:t>
            </a:r>
            <a:r>
              <a:rPr lang="zh-CN" altLang="en-US" sz="3200" b="1" dirty="0">
                <a:latin typeface="Adobe 黑体 Std R" panose="020B0400000000000000" pitchFamily="34" charset="-122"/>
                <a:ea typeface="Adobe 黑体 Std R" panose="020B0400000000000000" pitchFamily="34" charset="-122"/>
              </a:rPr>
              <a:t>这爱心来自东邻日本每一个便利店前的捐款箱，来自大洋彼岸的美国遍及各州的慈善机构，来自大陆西岸那些并不富有的亚非国家一笔笔友谊的捐款</a:t>
            </a:r>
            <a:r>
              <a:rPr lang="en-US" altLang="zh-CN" sz="3200" b="1" dirty="0">
                <a:latin typeface="Adobe 黑体 Std R" panose="020B0400000000000000" pitchFamily="34" charset="-122"/>
                <a:ea typeface="Adobe 黑体 Std R" panose="020B0400000000000000" pitchFamily="34" charset="-122"/>
              </a:rPr>
              <a:t>……</a:t>
            </a:r>
            <a:r>
              <a:rPr lang="zh-CN" altLang="en-US" sz="3200" b="1" dirty="0">
                <a:latin typeface="Adobe 黑体 Std R" panose="020B0400000000000000" pitchFamily="34" charset="-122"/>
                <a:ea typeface="Adobe 黑体 Std R" panose="020B0400000000000000" pitchFamily="34" charset="-122"/>
              </a:rPr>
              <a:t>中国和某些国家因意识形态而产生的分歧，在灾难面前湮没成沙，随着飞机和航船源源不断地向着东方的中国而来，这是全世界各个国家的人心最盛大的团聚。</a:t>
            </a:r>
            <a:endParaRPr lang="en-US" altLang="zh-CN" sz="3200" b="1" dirty="0">
              <a:latin typeface="Adobe 黑体 Std R" panose="020B0400000000000000" pitchFamily="34" charset="-122"/>
              <a:ea typeface="Adobe 黑体 Std R" panose="020B0400000000000000" pitchFamily="34" charset="-122"/>
            </a:endParaRPr>
          </a:p>
          <a:p>
            <a:pPr marL="0" indent="0">
              <a:lnSpc>
                <a:spcPct val="110000"/>
              </a:lnSpc>
              <a:buNone/>
            </a:pPr>
            <a:r>
              <a:rPr lang="zh-CN" altLang="en-US" sz="3200" b="1" dirty="0">
                <a:solidFill>
                  <a:prstClr val="black"/>
                </a:solidFill>
                <a:latin typeface="Adobe 黑体 Std R" panose="020B0400000000000000" pitchFamily="34" charset="-122"/>
                <a:ea typeface="Adobe 黑体 Std R" panose="020B0400000000000000" pitchFamily="34" charset="-122"/>
              </a:rPr>
              <a:t>       怆然灾难，古来有之。</a:t>
            </a:r>
            <a:r>
              <a:rPr lang="zh-CN" altLang="en-US" sz="3200" b="1" dirty="0">
                <a:solidFill>
                  <a:srgbClr val="FF0000"/>
                </a:solidFill>
                <a:latin typeface="Adobe 黑体 Std R" panose="020B0400000000000000" pitchFamily="34" charset="-122"/>
                <a:ea typeface="Adobe 黑体 Std R" panose="020B0400000000000000" pitchFamily="34" charset="-122"/>
              </a:rPr>
              <a:t>然而历史由古至今，谁可曾见过这般撼天动地、凝聚人心的团结？</a:t>
            </a:r>
            <a:r>
              <a:rPr lang="en-US" altLang="zh-CN" sz="3200" b="1" dirty="0">
                <a:solidFill>
                  <a:prstClr val="black"/>
                </a:solidFill>
                <a:latin typeface="Adobe 黑体 Std R" panose="020B0400000000000000" pitchFamily="34" charset="-122"/>
                <a:ea typeface="Adobe 黑体 Std R" panose="020B0400000000000000" pitchFamily="34" charset="-122"/>
              </a:rPr>
              <a:t>《</a:t>
            </a:r>
            <a:r>
              <a:rPr lang="zh-CN" altLang="en-US" sz="3200" b="1" dirty="0">
                <a:solidFill>
                  <a:prstClr val="black"/>
                </a:solidFill>
                <a:latin typeface="Adobe 黑体 Std R" panose="020B0400000000000000" pitchFamily="34" charset="-122"/>
                <a:ea typeface="Adobe 黑体 Std R" panose="020B0400000000000000" pitchFamily="34" charset="-122"/>
              </a:rPr>
              <a:t>史记</a:t>
            </a:r>
            <a:r>
              <a:rPr lang="en-US" altLang="zh-CN" sz="3200" b="1" dirty="0">
                <a:solidFill>
                  <a:prstClr val="black"/>
                </a:solidFill>
                <a:latin typeface="Adobe 黑体 Std R" panose="020B0400000000000000" pitchFamily="34" charset="-122"/>
                <a:ea typeface="Adobe 黑体 Std R" panose="020B0400000000000000" pitchFamily="34" charset="-122"/>
              </a:rPr>
              <a:t>》</a:t>
            </a:r>
            <a:r>
              <a:rPr lang="zh-CN" altLang="en-US" sz="3200" b="1" dirty="0">
                <a:solidFill>
                  <a:prstClr val="black"/>
                </a:solidFill>
                <a:latin typeface="Adobe 黑体 Std R" panose="020B0400000000000000" pitchFamily="34" charset="-122"/>
                <a:ea typeface="Adobe 黑体 Std R" panose="020B0400000000000000" pitchFamily="34" charset="-122"/>
              </a:rPr>
              <a:t>中有云，民与民同心，则家安之；君与民同心，则国兴之。</a:t>
            </a:r>
            <a:r>
              <a:rPr lang="zh-CN" altLang="en-US" sz="3200" b="1" dirty="0">
                <a:solidFill>
                  <a:srgbClr val="FF0000"/>
                </a:solidFill>
                <a:latin typeface="Adobe 黑体 Std R" panose="020B0400000000000000" pitchFamily="34" charset="-122"/>
                <a:ea typeface="Adobe 黑体 Std R" panose="020B0400000000000000" pitchFamily="34" charset="-122"/>
              </a:rPr>
              <a:t>在今天，则是人民与人民、人民与国家、国家与世界的携手，又何愁家不安、国不兴</a:t>
            </a:r>
            <a:r>
              <a:rPr lang="en-US" altLang="zh-CN" sz="3200" b="1" dirty="0">
                <a:solidFill>
                  <a:srgbClr val="FF0000"/>
                </a:solidFill>
                <a:latin typeface="Adobe 黑体 Std R" panose="020B0400000000000000" pitchFamily="34" charset="-122"/>
                <a:ea typeface="Adobe 黑体 Std R" panose="020B0400000000000000" pitchFamily="34" charset="-122"/>
              </a:rPr>
              <a:t>?</a:t>
            </a:r>
            <a:r>
              <a:rPr lang="zh-CN" altLang="en-US" sz="3200" b="1" dirty="0">
                <a:solidFill>
                  <a:srgbClr val="FF0000"/>
                </a:solidFill>
                <a:latin typeface="Adobe 黑体 Std R" panose="020B0400000000000000" pitchFamily="34" charset="-122"/>
                <a:ea typeface="Adobe 黑体 Std R" panose="020B0400000000000000" pitchFamily="34" charset="-122"/>
              </a:rPr>
              <a:t>青山一道，我们同历风雨共团聚；而将五洲四海的人心联结在一起的纽带，是这样一种期望：为天下立心，为生民立命，为往圣继绝学，为万世享太平！</a:t>
            </a:r>
            <a:r>
              <a:rPr lang="en-US" altLang="zh-CN" sz="3200" b="1" dirty="0">
                <a:solidFill>
                  <a:srgbClr val="FF0000"/>
                </a:solidFill>
                <a:latin typeface="Adobe 黑体 Std R" panose="020B0400000000000000" pitchFamily="34" charset="-122"/>
                <a:ea typeface="Adobe 黑体 Std R" panose="020B0400000000000000" pitchFamily="34" charset="-122"/>
              </a:rPr>
              <a:t/>
            </a:r>
            <a:br>
              <a:rPr lang="en-US" altLang="zh-CN" sz="3200" b="1" dirty="0">
                <a:solidFill>
                  <a:srgbClr val="FF0000"/>
                </a:solidFill>
                <a:latin typeface="Adobe 黑体 Std R" panose="020B0400000000000000" pitchFamily="34" charset="-122"/>
                <a:ea typeface="Adobe 黑体 Std R" panose="020B0400000000000000" pitchFamily="34" charset="-122"/>
              </a:rPr>
            </a:br>
            <a:r>
              <a:rPr lang="en-US" altLang="zh-CN" sz="3200" b="1" dirty="0">
                <a:latin typeface="Adobe 黑体 Std R" panose="020B0400000000000000" pitchFamily="34" charset="-122"/>
                <a:ea typeface="Adobe 黑体 Std R" panose="020B0400000000000000" pitchFamily="34" charset="-122"/>
              </a:rPr>
              <a:t/>
            </a:r>
            <a:br>
              <a:rPr lang="en-US" altLang="zh-CN" sz="3200" b="1" dirty="0">
                <a:latin typeface="Adobe 黑体 Std R" panose="020B0400000000000000" pitchFamily="34" charset="-122"/>
                <a:ea typeface="Adobe 黑体 Std R" panose="020B0400000000000000" pitchFamily="34" charset="-122"/>
              </a:rPr>
            </a:br>
            <a:endParaRPr lang="zh-CN" altLang="en-US"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223101" y="131976"/>
            <a:ext cx="11745798" cy="6069898"/>
          </a:xfrm>
        </p:spPr>
        <p:txBody>
          <a:bodyPr>
            <a:noAutofit/>
          </a:bodyPr>
          <a:lstStyle/>
          <a:p>
            <a:pPr marL="0" indent="0">
              <a:lnSpc>
                <a:spcPct val="100000"/>
              </a:lnSpc>
              <a:buNone/>
            </a:pPr>
            <a:r>
              <a:rPr lang="zh-CN" altLang="en-US" b="1" dirty="0">
                <a:latin typeface="Adobe 黑体 Std R" panose="020B0400000000000000" pitchFamily="34" charset="-122"/>
                <a:ea typeface="Adobe 黑体 Std R" panose="020B0400000000000000" pitchFamily="34" charset="-122"/>
              </a:rPr>
              <a:t>　</a:t>
            </a:r>
            <a:r>
              <a:rPr lang="en-US" altLang="zh-CN" b="1" dirty="0">
                <a:latin typeface="Adobe 黑体 Std R" panose="020B0400000000000000" pitchFamily="34" charset="-122"/>
                <a:ea typeface="Adobe 黑体 Std R" panose="020B0400000000000000" pitchFamily="34" charset="-122"/>
              </a:rPr>
              <a:t>【</a:t>
            </a:r>
            <a:r>
              <a:rPr lang="zh-CN" altLang="en-US" b="1" dirty="0">
                <a:latin typeface="Adobe 黑体 Std R" panose="020B0400000000000000" pitchFamily="34" charset="-122"/>
                <a:ea typeface="Adobe 黑体 Std R" panose="020B0400000000000000" pitchFamily="34" charset="-122"/>
              </a:rPr>
              <a:t>名师点评</a:t>
            </a:r>
            <a:r>
              <a:rPr lang="en-US" altLang="zh-CN" b="1" dirty="0">
                <a:latin typeface="Adobe 黑体 Std R" panose="020B0400000000000000" pitchFamily="34" charset="-122"/>
                <a:ea typeface="Adobe 黑体 Std R" panose="020B0400000000000000" pitchFamily="34" charset="-122"/>
              </a:rPr>
              <a:t>】</a:t>
            </a:r>
            <a:br>
              <a:rPr lang="en-US" altLang="zh-CN" b="1" dirty="0">
                <a:latin typeface="Adobe 黑体 Std R" panose="020B0400000000000000" pitchFamily="34" charset="-122"/>
                <a:ea typeface="Adobe 黑体 Std R" panose="020B0400000000000000" pitchFamily="34" charset="-122"/>
              </a:rPr>
            </a:br>
            <a:r>
              <a:rPr lang="en-US" altLang="zh-CN" b="1" dirty="0">
                <a:latin typeface="Adobe 黑体 Std R" panose="020B0400000000000000" pitchFamily="34" charset="-122"/>
                <a:ea typeface="Adobe 黑体 Std R" panose="020B0400000000000000" pitchFamily="34" charset="-122"/>
              </a:rPr>
              <a:t>        </a:t>
            </a:r>
            <a:r>
              <a:rPr lang="zh-CN" altLang="en-US" b="1" dirty="0">
                <a:latin typeface="Adobe 黑体 Std R" panose="020B0400000000000000" pitchFamily="34" charset="-122"/>
                <a:ea typeface="Adobe 黑体 Std R" panose="020B0400000000000000" pitchFamily="34" charset="-122"/>
              </a:rPr>
              <a:t>此文在</a:t>
            </a:r>
            <a:r>
              <a:rPr lang="zh-CN" altLang="en-US" b="1" dirty="0">
                <a:solidFill>
                  <a:srgbClr val="FF0000"/>
                </a:solidFill>
                <a:latin typeface="Adobe 黑体 Std R" panose="020B0400000000000000" pitchFamily="34" charset="-122"/>
                <a:ea typeface="Adobe 黑体 Std R" panose="020B0400000000000000" pitchFamily="34" charset="-122"/>
              </a:rPr>
              <a:t>亮出</a:t>
            </a:r>
            <a:r>
              <a:rPr lang="zh-CN" altLang="en-US" b="1" dirty="0">
                <a:latin typeface="Adobe 黑体 Std R" panose="020B0400000000000000" pitchFamily="34" charset="-122"/>
                <a:ea typeface="Adobe 黑体 Std R" panose="020B0400000000000000" pitchFamily="34" charset="-122"/>
              </a:rPr>
              <a:t>“国殇是一场悲剧，然而，国殇更是一次空前的团聚”这一</a:t>
            </a:r>
            <a:r>
              <a:rPr lang="zh-CN" altLang="en-US" b="1" dirty="0">
                <a:solidFill>
                  <a:srgbClr val="FF0000"/>
                </a:solidFill>
                <a:latin typeface="Adobe 黑体 Std R" panose="020B0400000000000000" pitchFamily="34" charset="-122"/>
                <a:ea typeface="Adobe 黑体 Std R" panose="020B0400000000000000" pitchFamily="34" charset="-122"/>
              </a:rPr>
              <a:t>观点</a:t>
            </a:r>
            <a:r>
              <a:rPr lang="zh-CN" altLang="en-US" b="1" dirty="0">
                <a:latin typeface="Adobe 黑体 Std R" panose="020B0400000000000000" pitchFamily="34" charset="-122"/>
                <a:ea typeface="Adobe 黑体 Std R" panose="020B0400000000000000" pitchFamily="34" charset="-122"/>
              </a:rPr>
              <a:t>后，</a:t>
            </a:r>
            <a:r>
              <a:rPr lang="zh-CN" altLang="en-US" b="1" dirty="0">
                <a:solidFill>
                  <a:srgbClr val="FF0000"/>
                </a:solidFill>
                <a:latin typeface="Adobe 黑体 Std R" panose="020B0400000000000000" pitchFamily="34" charset="-122"/>
                <a:ea typeface="Adobe 黑体 Std R" panose="020B0400000000000000" pitchFamily="34" charset="-122"/>
              </a:rPr>
              <a:t>精选典型事例</a:t>
            </a:r>
            <a:r>
              <a:rPr lang="zh-CN" altLang="en-US" b="1" dirty="0">
                <a:latin typeface="Adobe 黑体 Std R" panose="020B0400000000000000" pitchFamily="34" charset="-122"/>
                <a:ea typeface="Adobe 黑体 Std R" panose="020B0400000000000000" pitchFamily="34" charset="-122"/>
              </a:rPr>
              <a:t>，通过“一个灾民与她的救命恩人们最质朴也最真诚的团聚”等三个层次，</a:t>
            </a:r>
            <a:r>
              <a:rPr lang="zh-CN" altLang="en-US" b="1" dirty="0">
                <a:solidFill>
                  <a:srgbClr val="FF0000"/>
                </a:solidFill>
                <a:latin typeface="Adobe 黑体 Std R" panose="020B0400000000000000" pitchFamily="34" charset="-122"/>
                <a:ea typeface="Adobe 黑体 Std R" panose="020B0400000000000000" pitchFamily="34" charset="-122"/>
              </a:rPr>
              <a:t>逐层深入</a:t>
            </a:r>
            <a:r>
              <a:rPr lang="zh-CN" altLang="en-US" b="1" dirty="0">
                <a:latin typeface="Adobe 黑体 Std R" panose="020B0400000000000000" pitchFamily="34" charset="-122"/>
                <a:ea typeface="Adobe 黑体 Std R" panose="020B0400000000000000" pitchFamily="34" charset="-122"/>
              </a:rPr>
              <a:t>地展开论证，</a:t>
            </a:r>
            <a:r>
              <a:rPr lang="zh-CN" altLang="en-US" b="1" dirty="0">
                <a:solidFill>
                  <a:srgbClr val="FF0000"/>
                </a:solidFill>
                <a:latin typeface="Adobe 黑体 Std R" panose="020B0400000000000000" pitchFamily="34" charset="-122"/>
                <a:ea typeface="Adobe 黑体 Std R" panose="020B0400000000000000" pitchFamily="34" charset="-122"/>
              </a:rPr>
              <a:t>最后归结出“在今天，则是人民与人民、人民与国家、国家与世界的携手，又何愁家不安、国不兴”</a:t>
            </a:r>
            <a:r>
              <a:rPr lang="zh-CN" altLang="en-US" b="1" dirty="0">
                <a:latin typeface="Adobe 黑体 Std R" panose="020B0400000000000000" pitchFamily="34" charset="-122"/>
                <a:ea typeface="Adobe 黑体 Std R" panose="020B0400000000000000" pitchFamily="34" charset="-122"/>
              </a:rPr>
              <a:t>。全文见解新颖，内容集中，思路清晰，材料丰富。</a:t>
            </a:r>
            <a:r>
              <a:rPr lang="en-US" altLang="zh-CN" b="1" dirty="0">
                <a:latin typeface="Adobe 黑体 Std R" panose="020B0400000000000000" pitchFamily="34" charset="-122"/>
                <a:ea typeface="Adobe 黑体 Std R" panose="020B0400000000000000" pitchFamily="34" charset="-122"/>
              </a:rPr>
              <a:t/>
            </a:r>
            <a:br>
              <a:rPr lang="en-US" altLang="zh-CN" b="1" dirty="0">
                <a:latin typeface="Adobe 黑体 Std R" panose="020B0400000000000000" pitchFamily="34" charset="-122"/>
                <a:ea typeface="Adobe 黑体 Std R" panose="020B0400000000000000" pitchFamily="34" charset="-122"/>
              </a:rPr>
            </a:br>
            <a:r>
              <a:rPr lang="en-US" altLang="zh-CN" b="1" dirty="0">
                <a:latin typeface="Adobe 黑体 Std R" panose="020B0400000000000000" pitchFamily="34" charset="-122"/>
                <a:ea typeface="Adobe 黑体 Std R" panose="020B0400000000000000" pitchFamily="34" charset="-122"/>
              </a:rPr>
              <a:t>       </a:t>
            </a:r>
            <a:r>
              <a:rPr lang="zh-CN" altLang="en-US" b="1" dirty="0">
                <a:solidFill>
                  <a:srgbClr val="FF0000"/>
                </a:solidFill>
                <a:latin typeface="Adobe 黑体 Std R" panose="020B0400000000000000" pitchFamily="34" charset="-122"/>
                <a:ea typeface="Adobe 黑体 Std R" panose="020B0400000000000000" pitchFamily="34" charset="-122"/>
              </a:rPr>
              <a:t>文章语言流畅，巧妙融合现代歌词、古代诗文、现实场景于一炉，</a:t>
            </a:r>
            <a:r>
              <a:rPr lang="zh-CN" altLang="en-US" b="1" dirty="0">
                <a:latin typeface="Adobe 黑体 Std R" panose="020B0400000000000000" pitchFamily="34" charset="-122"/>
                <a:ea typeface="Adobe 黑体 Std R" panose="020B0400000000000000" pitchFamily="34" charset="-122"/>
              </a:rPr>
              <a:t>“青山无法阻隔我们风雨同舟的携手，地域也不会隐没团结一心的民族头上那轮共有的明月”“五千米是我们能否拉住受灾人民的手的距离，是生与死的距离”“拨不开汶川上空连天蔽日的迷雾，但他们必须拨开震区人民心上的乌云”等</a:t>
            </a:r>
            <a:r>
              <a:rPr lang="zh-CN" altLang="en-US" b="1" dirty="0">
                <a:solidFill>
                  <a:srgbClr val="FF0000"/>
                </a:solidFill>
                <a:latin typeface="Adobe 黑体 Std R" panose="020B0400000000000000" pitchFamily="34" charset="-122"/>
                <a:ea typeface="Adobe 黑体 Std R" panose="020B0400000000000000" pitchFamily="34" charset="-122"/>
              </a:rPr>
              <a:t>文句既饱含深情又文采飞扬，</a:t>
            </a:r>
            <a:r>
              <a:rPr lang="zh-CN" altLang="en-US" b="1" dirty="0">
                <a:latin typeface="Adobe 黑体 Std R" panose="020B0400000000000000" pitchFamily="34" charset="-122"/>
                <a:ea typeface="Adobe 黑体 Std R" panose="020B0400000000000000" pitchFamily="34" charset="-122"/>
              </a:rPr>
              <a:t>体现出作者深厚的写作功底。</a:t>
            </a:r>
            <a:r>
              <a:rPr lang="en-US" altLang="zh-CN" b="1" dirty="0">
                <a:latin typeface="Adobe 黑体 Std R" panose="020B0400000000000000" pitchFamily="34" charset="-122"/>
                <a:ea typeface="Adobe 黑体 Std R" panose="020B0400000000000000" pitchFamily="34" charset="-122"/>
              </a:rPr>
              <a:t/>
            </a:r>
            <a:br>
              <a:rPr lang="en-US" altLang="zh-CN" b="1" dirty="0">
                <a:latin typeface="Adobe 黑体 Std R" panose="020B0400000000000000" pitchFamily="34" charset="-122"/>
                <a:ea typeface="Adobe 黑体 Std R" panose="020B0400000000000000" pitchFamily="34" charset="-122"/>
              </a:rPr>
            </a:br>
            <a:r>
              <a:rPr lang="en-US" altLang="zh-CN" b="1" dirty="0">
                <a:latin typeface="Adobe 黑体 Std R" panose="020B0400000000000000" pitchFamily="34" charset="-122"/>
                <a:ea typeface="Adobe 黑体 Std R" panose="020B0400000000000000" pitchFamily="34" charset="-122"/>
              </a:rPr>
              <a:t>    《</a:t>
            </a:r>
            <a:r>
              <a:rPr lang="zh-CN" altLang="en-US" b="1" dirty="0">
                <a:latin typeface="Adobe 黑体 Std R" panose="020B0400000000000000" pitchFamily="34" charset="-122"/>
                <a:ea typeface="Adobe 黑体 Std R" panose="020B0400000000000000" pitchFamily="34" charset="-122"/>
              </a:rPr>
              <a:t>青山一道同风雨</a:t>
            </a:r>
            <a:r>
              <a:rPr lang="en-US" altLang="zh-CN" b="1" dirty="0">
                <a:latin typeface="Adobe 黑体 Std R" panose="020B0400000000000000" pitchFamily="34" charset="-122"/>
                <a:ea typeface="Adobe 黑体 Std R" panose="020B0400000000000000" pitchFamily="34" charset="-122"/>
              </a:rPr>
              <a:t>》</a:t>
            </a:r>
            <a:r>
              <a:rPr lang="zh-CN" altLang="en-US" b="1" dirty="0">
                <a:latin typeface="Adobe 黑体 Std R" panose="020B0400000000000000" pitchFamily="34" charset="-122"/>
                <a:ea typeface="Adobe 黑体 Std R" panose="020B0400000000000000" pitchFamily="34" charset="-122"/>
              </a:rPr>
              <a:t>一文不是简单地罗列现象，而是将内容集中到“团聚”这一个点上，取得了很好的表达效果。</a:t>
            </a:r>
            <a:r>
              <a:rPr lang="zh-CN" altLang="en-US" b="1" dirty="0">
                <a:solidFill>
                  <a:srgbClr val="FF0000"/>
                </a:solidFill>
                <a:latin typeface="Adobe 黑体 Std R" panose="020B0400000000000000" pitchFamily="34" charset="-122"/>
                <a:ea typeface="Adobe 黑体 Std R" panose="020B0400000000000000" pitchFamily="34" charset="-122"/>
              </a:rPr>
              <a:t>它给我们的启示是：考场作文角度要巧，开掘要深，应善于以小见大。</a:t>
            </a:r>
            <a:r>
              <a:rPr lang="en-US" altLang="zh-CN" b="1" dirty="0">
                <a:solidFill>
                  <a:srgbClr val="FF0000"/>
                </a:solidFill>
                <a:latin typeface="Adobe 黑体 Std R" panose="020B0400000000000000" pitchFamily="34" charset="-122"/>
                <a:ea typeface="Adobe 黑体 Std R" panose="020B0400000000000000" pitchFamily="34" charset="-122"/>
              </a:rPr>
              <a:t/>
            </a:r>
            <a:br>
              <a:rPr lang="en-US" altLang="zh-CN" b="1" dirty="0">
                <a:solidFill>
                  <a:srgbClr val="FF0000"/>
                </a:solidFill>
                <a:latin typeface="Adobe 黑体 Std R" panose="020B0400000000000000" pitchFamily="34" charset="-122"/>
                <a:ea typeface="Adobe 黑体 Std R" panose="020B0400000000000000" pitchFamily="34" charset="-122"/>
              </a:rPr>
            </a:br>
            <a:endParaRPr lang="zh-CN" altLang="en-US" b="1" dirty="0">
              <a:solidFill>
                <a:srgbClr val="FF0000"/>
              </a:solidFill>
              <a:latin typeface="Adobe 黑体 Std R" panose="020B0400000000000000" pitchFamily="34" charset="-122"/>
              <a:ea typeface="Adobe 黑体 Std R" panose="020B0400000000000000"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914087" y="2395373"/>
            <a:ext cx="10363826" cy="3424107"/>
          </a:xfrm>
        </p:spPr>
        <p:txBody>
          <a:bodyPr>
            <a:normAutofit/>
          </a:bodyPr>
          <a:lstStyle/>
          <a:p>
            <a:pPr marL="0" indent="0" algn="ctr">
              <a:buNone/>
            </a:pPr>
            <a:r>
              <a:rPr lang="zh-CN" altLang="en-US" sz="4400" b="1" dirty="0">
                <a:solidFill>
                  <a:srgbClr val="FF0000"/>
                </a:solidFill>
              </a:rPr>
              <a:t>我们应该从哪些角度关注武汉肺炎事件？</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副标题 3074"/>
          <p:cNvSpPr>
            <a:spLocks noGrp="1" noChangeArrowheads="1"/>
          </p:cNvSpPr>
          <p:nvPr>
            <p:ph type="subTitle" idx="1"/>
          </p:nvPr>
        </p:nvSpPr>
        <p:spPr>
          <a:xfrm>
            <a:off x="176752" y="330200"/>
            <a:ext cx="11838495" cy="6527800"/>
          </a:xfrm>
        </p:spPr>
        <p:txBody>
          <a:bodyPr/>
          <a:lstStyle/>
          <a:p>
            <a:pPr algn="l"/>
            <a:r>
              <a:rPr lang="en-US" altLang="zh-CN" sz="3200" b="1" dirty="0">
                <a:latin typeface="Adobe 黑体 Std R" panose="020B0400000000000000" pitchFamily="34" charset="-122"/>
                <a:ea typeface="Adobe 黑体 Std R" panose="020B0400000000000000" pitchFamily="34" charset="-122"/>
              </a:rPr>
              <a:t>      </a:t>
            </a:r>
            <a:r>
              <a:rPr lang="zh-CN" altLang="zh-CN" sz="3200" b="1" dirty="0">
                <a:latin typeface="Adobe 黑体 Std R" panose="020B0400000000000000" pitchFamily="34" charset="-122"/>
                <a:ea typeface="Adobe 黑体 Std R" panose="020B0400000000000000" pitchFamily="34" charset="-122"/>
              </a:rPr>
              <a:t>你是一个高三生，开学可以延迟，但学习不能延迟，高考更不会延迟，现在的每一天，依然是高考前的一天。</a:t>
            </a:r>
          </a:p>
          <a:p>
            <a:pPr algn="l"/>
            <a:r>
              <a:rPr lang="en-US" altLang="zh-CN" sz="3200" b="1" dirty="0">
                <a:latin typeface="Adobe 黑体 Std R" panose="020B0400000000000000" pitchFamily="34" charset="-122"/>
                <a:ea typeface="Adobe 黑体 Std R" panose="020B0400000000000000" pitchFamily="34" charset="-122"/>
              </a:rPr>
              <a:t>      </a:t>
            </a:r>
            <a:r>
              <a:rPr lang="zh-CN" altLang="zh-CN" sz="3200" b="1" dirty="0">
                <a:latin typeface="Adobe 黑体 Std R" panose="020B0400000000000000" pitchFamily="34" charset="-122"/>
                <a:ea typeface="Adobe 黑体 Std R" panose="020B0400000000000000" pitchFamily="34" charset="-122"/>
              </a:rPr>
              <a:t>在这个被延长了的黑暗中的赛跑中，现在比拼的，不仅仅是冲劲和耐力，更关键的是高度的计划性和自律精神！</a:t>
            </a:r>
          </a:p>
          <a:p>
            <a:pPr algn="l"/>
            <a:r>
              <a:rPr lang="en-US" altLang="zh-CN" sz="3200" b="1" dirty="0">
                <a:latin typeface="Adobe 黑体 Std R" panose="020B0400000000000000" pitchFamily="34" charset="-122"/>
                <a:ea typeface="Adobe 黑体 Std R" panose="020B0400000000000000" pitchFamily="34" charset="-122"/>
              </a:rPr>
              <a:t>      </a:t>
            </a:r>
            <a:r>
              <a:rPr lang="zh-CN" altLang="zh-CN" sz="3200" b="1" dirty="0">
                <a:latin typeface="Adobe 黑体 Std R" panose="020B0400000000000000" pitchFamily="34" charset="-122"/>
                <a:ea typeface="Adobe 黑体 Std R" panose="020B0400000000000000" pitchFamily="34" charset="-122"/>
              </a:rPr>
              <a:t>由于疫情，在这段特殊的日子里，我们响应国家的号召延迟开学，但延期开学不是不开学，高考也不会延迟。</a:t>
            </a:r>
            <a:r>
              <a:rPr lang="en-US" altLang="zh-CN" sz="3200" b="1" dirty="0">
                <a:latin typeface="Adobe 黑体 Std R" panose="020B0400000000000000" pitchFamily="34" charset="-122"/>
                <a:ea typeface="Adobe 黑体 Std R" panose="020B0400000000000000" pitchFamily="34" charset="-122"/>
              </a:rPr>
              <a:t>03</a:t>
            </a:r>
            <a:r>
              <a:rPr lang="zh-CN" altLang="en-US" sz="3200" b="1" dirty="0">
                <a:latin typeface="Adobe 黑体 Std R" panose="020B0400000000000000" pitchFamily="34" charset="-122"/>
                <a:ea typeface="Adobe 黑体 Std R" panose="020B0400000000000000" pitchFamily="34" charset="-122"/>
              </a:rPr>
              <a:t>年非典袭来，高考不但没有延迟，还提前了一个月，对我们来说，</a:t>
            </a:r>
            <a:r>
              <a:rPr lang="zh-CN" altLang="zh-CN" sz="3200" b="1" dirty="0">
                <a:latin typeface="Adobe 黑体 Std R" panose="020B0400000000000000" pitchFamily="34" charset="-122"/>
                <a:ea typeface="Adobe 黑体 Std R" panose="020B0400000000000000" pitchFamily="34" charset="-122"/>
              </a:rPr>
              <a:t>高三剩下的时间确实不多了，只有集中精力把在家学习时间利用好</a:t>
            </a:r>
            <a:r>
              <a:rPr lang="zh-CN" altLang="en-US" sz="3200" b="1" dirty="0">
                <a:latin typeface="Adobe 黑体 Std R" panose="020B0400000000000000" pitchFamily="34" charset="-122"/>
                <a:ea typeface="Adobe 黑体 Std R" panose="020B0400000000000000" pitchFamily="34" charset="-122"/>
              </a:rPr>
              <a:t>，</a:t>
            </a:r>
            <a:r>
              <a:rPr lang="zh-CN" altLang="zh-CN" sz="3200" b="1" dirty="0">
                <a:latin typeface="Adobe 黑体 Std R" panose="020B0400000000000000" pitchFamily="34" charset="-122"/>
                <a:ea typeface="Adobe 黑体 Std R" panose="020B0400000000000000" pitchFamily="34" charset="-122"/>
              </a:rPr>
              <a:t>我们才能为四个月之后的高考做好最充分的准备。祝福武汉、祝福中国。我们，更要努力！</a:t>
            </a:r>
            <a:endParaRPr lang="en-US" altLang="zh-CN" sz="3200" b="1" dirty="0">
              <a:latin typeface="Adobe 黑体 Std R" panose="020B0400000000000000" pitchFamily="34" charset="-122"/>
              <a:ea typeface="Adobe 黑体 Std R" panose="020B0400000000000000" pitchFamily="34" charset="-122"/>
            </a:endParaRPr>
          </a:p>
          <a:p>
            <a:pPr algn="l"/>
            <a:r>
              <a:rPr lang="en-US" altLang="zh-CN" sz="3200" b="1" dirty="0">
                <a:latin typeface="Adobe 黑体 Std R" panose="020B0400000000000000" pitchFamily="34" charset="-122"/>
                <a:ea typeface="Adobe 黑体 Std R" panose="020B0400000000000000" pitchFamily="34" charset="-122"/>
              </a:rPr>
              <a:t>     </a:t>
            </a:r>
            <a:r>
              <a:rPr lang="zh-CN" altLang="en-US" sz="3200" b="1" dirty="0">
                <a:latin typeface="Adobe 黑体 Std R" panose="020B0400000000000000" pitchFamily="34" charset="-122"/>
                <a:ea typeface="Adobe 黑体 Std R" panose="020B0400000000000000" pitchFamily="34" charset="-122"/>
              </a:rPr>
              <a:t>今天让我们以一个高三学生的身份以特殊的方式来关注新型肺炎！</a:t>
            </a:r>
            <a:endParaRPr lang="zh-CN" altLang="zh-CN" sz="3200" b="1" dirty="0">
              <a:latin typeface="Adobe 黑体 Std R" panose="020B0400000000000000" pitchFamily="34" charset="-122"/>
              <a:ea typeface="Adobe 黑体 Std R" panose="020B0400000000000000"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6229" y="228304"/>
            <a:ext cx="10515600" cy="1325563"/>
          </a:xfrm>
        </p:spPr>
        <p:txBody>
          <a:bodyPr/>
          <a:lstStyle/>
          <a:p>
            <a:r>
              <a:rPr lang="zh-CN" altLang="en-US" b="1" dirty="0">
                <a:solidFill>
                  <a:srgbClr val="0000FF"/>
                </a:solidFill>
              </a:rPr>
              <a:t>关注积累时评文的角度：</a:t>
            </a:r>
            <a:r>
              <a:rPr lang="en-US" altLang="zh-CN" b="1" dirty="0">
                <a:solidFill>
                  <a:srgbClr val="0000FF"/>
                </a:solidFill>
              </a:rPr>
              <a:t/>
            </a:r>
            <a:br>
              <a:rPr lang="en-US" altLang="zh-CN" b="1" dirty="0">
                <a:solidFill>
                  <a:srgbClr val="0000FF"/>
                </a:solidFill>
              </a:rPr>
            </a:br>
            <a:endParaRPr lang="zh-CN" altLang="en-US" b="1" dirty="0">
              <a:solidFill>
                <a:srgbClr val="0000FF"/>
              </a:solidFill>
            </a:endParaRPr>
          </a:p>
        </p:txBody>
      </p:sp>
      <p:sp>
        <p:nvSpPr>
          <p:cNvPr id="3" name="内容占位符 2"/>
          <p:cNvSpPr>
            <a:spLocks noGrp="1"/>
          </p:cNvSpPr>
          <p:nvPr>
            <p:ph sz="quarter" idx="13"/>
          </p:nvPr>
        </p:nvSpPr>
        <p:spPr>
          <a:xfrm>
            <a:off x="612116" y="1235876"/>
            <a:ext cx="10363826" cy="4936488"/>
          </a:xfrm>
        </p:spPr>
        <p:txBody>
          <a:bodyPr>
            <a:normAutofit lnSpcReduction="10000"/>
          </a:bodyPr>
          <a:lstStyle/>
          <a:p>
            <a:pPr marL="0" indent="0">
              <a:lnSpc>
                <a:spcPct val="100000"/>
              </a:lnSpc>
              <a:buNone/>
            </a:pPr>
            <a:endParaRPr lang="en-US" altLang="zh-CN" sz="4000" b="1" dirty="0"/>
          </a:p>
          <a:p>
            <a:pPr marL="0" indent="0">
              <a:lnSpc>
                <a:spcPct val="100000"/>
              </a:lnSpc>
              <a:buNone/>
            </a:pPr>
            <a:r>
              <a:rPr lang="zh-CN" altLang="en-US" sz="4000" b="1" dirty="0">
                <a:solidFill>
                  <a:srgbClr val="FF0000"/>
                </a:solidFill>
              </a:rPr>
              <a:t>评论（立意）的角度</a:t>
            </a:r>
            <a:endParaRPr lang="en-US" altLang="zh-CN" sz="4000" b="1" dirty="0">
              <a:solidFill>
                <a:srgbClr val="FF0000"/>
              </a:solidFill>
            </a:endParaRPr>
          </a:p>
          <a:p>
            <a:pPr marL="0" indent="0">
              <a:lnSpc>
                <a:spcPct val="100000"/>
              </a:lnSpc>
              <a:buNone/>
            </a:pPr>
            <a:r>
              <a:rPr lang="zh-CN" altLang="en-US" sz="4000" b="1" dirty="0">
                <a:solidFill>
                  <a:srgbClr val="FF0000"/>
                </a:solidFill>
              </a:rPr>
              <a:t>标题的拟定</a:t>
            </a:r>
            <a:endParaRPr lang="en-US" altLang="zh-CN" sz="4000" b="1" dirty="0">
              <a:solidFill>
                <a:srgbClr val="FF0000"/>
              </a:solidFill>
            </a:endParaRPr>
          </a:p>
          <a:p>
            <a:pPr marL="0" indent="0">
              <a:lnSpc>
                <a:spcPct val="100000"/>
              </a:lnSpc>
              <a:buNone/>
            </a:pPr>
            <a:r>
              <a:rPr lang="zh-CN" altLang="zh-CN" sz="4000" b="1" dirty="0">
                <a:solidFill>
                  <a:srgbClr val="FF0000"/>
                </a:solidFill>
              </a:rPr>
              <a:t>论点</a:t>
            </a:r>
            <a:r>
              <a:rPr lang="zh-CN" altLang="en-US" sz="4000" b="1" dirty="0">
                <a:solidFill>
                  <a:srgbClr val="FF0000"/>
                </a:solidFill>
              </a:rPr>
              <a:t>的提出</a:t>
            </a:r>
            <a:endParaRPr lang="en-US" altLang="zh-CN" sz="4000" b="1" dirty="0">
              <a:solidFill>
                <a:srgbClr val="FF0000"/>
              </a:solidFill>
            </a:endParaRPr>
          </a:p>
          <a:p>
            <a:pPr marL="0" indent="0">
              <a:lnSpc>
                <a:spcPct val="100000"/>
              </a:lnSpc>
              <a:buNone/>
            </a:pPr>
            <a:r>
              <a:rPr lang="zh-CN" altLang="zh-CN" sz="4000" b="1" dirty="0"/>
              <a:t>论证</a:t>
            </a:r>
            <a:r>
              <a:rPr lang="zh-CN" altLang="en-US" sz="4000" b="1" dirty="0"/>
              <a:t>方法的使用</a:t>
            </a:r>
            <a:endParaRPr lang="en-US" altLang="zh-CN" sz="4000" b="1" dirty="0"/>
          </a:p>
          <a:p>
            <a:pPr marL="0" indent="0">
              <a:lnSpc>
                <a:spcPct val="100000"/>
              </a:lnSpc>
              <a:buNone/>
            </a:pPr>
            <a:r>
              <a:rPr lang="zh-CN" altLang="en-US" sz="4000" b="1" dirty="0">
                <a:solidFill>
                  <a:srgbClr val="FF0000"/>
                </a:solidFill>
              </a:rPr>
              <a:t>行文思路的逻辑性</a:t>
            </a:r>
            <a:endParaRPr lang="en-US" altLang="zh-CN" sz="4000" b="1" dirty="0">
              <a:solidFill>
                <a:srgbClr val="FF0000"/>
              </a:solidFill>
            </a:endParaRPr>
          </a:p>
          <a:p>
            <a:pPr marL="0" indent="0">
              <a:lnSpc>
                <a:spcPct val="100000"/>
              </a:lnSpc>
              <a:buNone/>
            </a:pPr>
            <a:r>
              <a:rPr lang="zh-CN" altLang="en-US" sz="4000" b="1" dirty="0"/>
              <a:t>议论语言的准确性</a:t>
            </a:r>
            <a:endParaRPr lang="en-US" altLang="zh-CN"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sz="quarter" idx="13"/>
          </p:nvPr>
        </p:nvSpPr>
        <p:spPr>
          <a:xfrm>
            <a:off x="511759" y="1622245"/>
            <a:ext cx="10854253" cy="4203520"/>
          </a:xfrm>
        </p:spPr>
        <p:txBody>
          <a:bodyPr>
            <a:normAutofit fontScale="92500" lnSpcReduction="20000"/>
          </a:bodyPr>
          <a:lstStyle/>
          <a:p>
            <a:pPr marL="0" indent="0">
              <a:lnSpc>
                <a:spcPct val="110000"/>
              </a:lnSpc>
              <a:buNone/>
            </a:pPr>
            <a:r>
              <a:rPr lang="en-US" altLang="zh-CN" sz="3600" b="1" dirty="0"/>
              <a:t>1.“</a:t>
            </a:r>
            <a:r>
              <a:rPr lang="zh-CN" altLang="en-US" sz="3600" b="1" dirty="0"/>
              <a:t>团圆中国年”与“抗击疫情”应如何取舍？</a:t>
            </a:r>
          </a:p>
          <a:p>
            <a:pPr marL="0" indent="0">
              <a:lnSpc>
                <a:spcPct val="110000"/>
              </a:lnSpc>
              <a:buNone/>
            </a:pPr>
            <a:r>
              <a:rPr lang="en-US" altLang="zh-CN" sz="3600" b="1" dirty="0"/>
              <a:t>2.“</a:t>
            </a:r>
            <a:r>
              <a:rPr lang="zh-CN" altLang="en-US" sz="3600" b="1" dirty="0"/>
              <a:t>恐鄂”疫情蔓延，国人当何去何从？</a:t>
            </a:r>
          </a:p>
          <a:p>
            <a:pPr marL="0" indent="0">
              <a:lnSpc>
                <a:spcPct val="110000"/>
              </a:lnSpc>
              <a:buNone/>
            </a:pPr>
            <a:r>
              <a:rPr lang="en-US" altLang="zh-CN" sz="3600" b="1" dirty="0"/>
              <a:t>3.</a:t>
            </a:r>
            <a:r>
              <a:rPr lang="zh-CN" altLang="en-US" sz="3600" b="1" dirty="0"/>
              <a:t>身处谣言旋涡，你我当如何自处？</a:t>
            </a:r>
          </a:p>
          <a:p>
            <a:pPr marL="0" indent="0">
              <a:lnSpc>
                <a:spcPct val="110000"/>
              </a:lnSpc>
              <a:buNone/>
            </a:pPr>
            <a:r>
              <a:rPr lang="en-US" altLang="zh-CN" sz="3600" b="1" dirty="0"/>
              <a:t>4.</a:t>
            </a:r>
            <a:r>
              <a:rPr lang="zh-CN" altLang="en-US" sz="3600" b="1" dirty="0"/>
              <a:t>全国一心，共克时艰，对中国力量你有怎样的思考？</a:t>
            </a:r>
          </a:p>
          <a:p>
            <a:pPr marL="0" indent="0">
              <a:lnSpc>
                <a:spcPct val="110000"/>
              </a:lnSpc>
              <a:buNone/>
            </a:pPr>
            <a:r>
              <a:rPr lang="en-US" altLang="zh-CN" sz="3600" b="1" dirty="0"/>
              <a:t>5.</a:t>
            </a:r>
            <a:r>
              <a:rPr lang="zh-CN" altLang="en-US" sz="3600" b="1" dirty="0"/>
              <a:t>国人对于野味的执念当休矣！</a:t>
            </a:r>
            <a:endParaRPr lang="en-US" altLang="zh-CN" sz="3600" b="1" dirty="0"/>
          </a:p>
          <a:p>
            <a:pPr marL="0" indent="0">
              <a:lnSpc>
                <a:spcPct val="110000"/>
              </a:lnSpc>
              <a:buNone/>
            </a:pPr>
            <a:r>
              <a:rPr lang="zh-CN" altLang="en-US" sz="3600" b="1" dirty="0">
                <a:solidFill>
                  <a:srgbClr val="FF0000"/>
                </a:solidFill>
              </a:rPr>
              <a:t>关注各种“幺蛾子”，收集反面素材；关注各种“暖心瞬间”，收集正面素材。（语言论据，事实论据）</a:t>
            </a:r>
          </a:p>
        </p:txBody>
      </p:sp>
      <p:sp>
        <p:nvSpPr>
          <p:cNvPr id="5" name="文本框 4"/>
          <p:cNvSpPr txBox="1"/>
          <p:nvPr/>
        </p:nvSpPr>
        <p:spPr>
          <a:xfrm>
            <a:off x="0" y="500878"/>
            <a:ext cx="11877773" cy="523220"/>
          </a:xfrm>
          <a:prstGeom prst="rect">
            <a:avLst/>
          </a:prstGeom>
          <a:noFill/>
        </p:spPr>
        <p:txBody>
          <a:bodyPr wrap="square" rtlCol="0">
            <a:spAutoFit/>
          </a:bodyPr>
          <a:lstStyle/>
          <a:p>
            <a:r>
              <a:rPr lang="zh-CN" altLang="en-US" sz="2800" b="1" dirty="0">
                <a:solidFill>
                  <a:srgbClr val="0000FF"/>
                </a:solidFill>
              </a:rPr>
              <a:t>一、要关注疫情中涌现的感人瞬间，同时也要关注疫情揭开的社会弊病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noChangeArrowheads="1"/>
          </p:cNvSpPr>
          <p:nvPr>
            <p:ph sz="quarter" idx="13"/>
          </p:nvPr>
        </p:nvSpPr>
        <p:spPr>
          <a:xfrm>
            <a:off x="565609" y="500456"/>
            <a:ext cx="10363200" cy="5796649"/>
          </a:xfrm>
        </p:spPr>
        <p:txBody>
          <a:bodyPr>
            <a:normAutofit/>
          </a:bodyPr>
          <a:lstStyle/>
          <a:p>
            <a:pPr marL="0" indent="0" eaLnBrk="1" hangingPunct="1">
              <a:buFontTx/>
              <a:buNone/>
            </a:pPr>
            <a:r>
              <a:rPr lang="zh-CN" altLang="en-US" sz="3600" b="1" dirty="0"/>
              <a:t>大事难事见担当，危难时刻显本色。</a:t>
            </a:r>
          </a:p>
          <a:p>
            <a:pPr marL="0" indent="0" eaLnBrk="1" hangingPunct="1">
              <a:buFontTx/>
              <a:buNone/>
            </a:pPr>
            <a:r>
              <a:rPr lang="zh-CN" altLang="en-US" sz="3600" b="1" dirty="0"/>
              <a:t>疫情面前，人人有责。</a:t>
            </a:r>
          </a:p>
          <a:p>
            <a:pPr marL="0" indent="0" eaLnBrk="1" hangingPunct="1">
              <a:buFontTx/>
              <a:buNone/>
            </a:pPr>
            <a:r>
              <a:rPr lang="zh-CN" altLang="en-US" sz="3600" b="1" dirty="0"/>
              <a:t>不计报酬、无论生死。</a:t>
            </a:r>
          </a:p>
          <a:p>
            <a:pPr marL="0" indent="0" eaLnBrk="1" hangingPunct="1">
              <a:buFontTx/>
              <a:buNone/>
            </a:pPr>
            <a:r>
              <a:rPr lang="zh-CN" altLang="en-US" sz="3600" b="1" dirty="0"/>
              <a:t>心有定而不慌，行有循而不乱。</a:t>
            </a:r>
          </a:p>
          <a:p>
            <a:pPr marL="0" indent="0" eaLnBrk="1" hangingPunct="1">
              <a:buFontTx/>
              <a:buNone/>
            </a:pPr>
            <a:r>
              <a:rPr lang="zh-CN" altLang="en-US" sz="3600" b="1" dirty="0"/>
              <a:t>苦难只会成就辉煌，风雨才能铸成彩虹。</a:t>
            </a:r>
          </a:p>
          <a:p>
            <a:pPr marL="0" indent="0" eaLnBrk="1" hangingPunct="1">
              <a:buFontTx/>
              <a:buNone/>
            </a:pPr>
            <a:r>
              <a:rPr lang="zh-CN" altLang="en-US" sz="3600" b="1" dirty="0"/>
              <a:t>分秒不能放松，分秒务必争取。</a:t>
            </a:r>
          </a:p>
          <a:p>
            <a:pPr marL="0" indent="0" eaLnBrk="1" hangingPunct="1">
              <a:buFontTx/>
              <a:buNone/>
            </a:pPr>
            <a:r>
              <a:rPr lang="zh-CN" altLang="en-US" sz="3600" b="1" dirty="0"/>
              <a:t>为众人抱薪者,不可使其厄于风雪。</a:t>
            </a:r>
          </a:p>
          <a:p>
            <a:pPr marL="0" indent="0" eaLnBrk="1" hangingPunct="1">
              <a:buFontTx/>
              <a:buNone/>
            </a:pPr>
            <a:r>
              <a:rPr lang="zh-CN" altLang="en-US" sz="3600" b="1" dirty="0"/>
              <a:t>同舟共济、患难与共。</a:t>
            </a:r>
          </a:p>
          <a:p>
            <a:pPr marL="0" indent="0" eaLnBrk="1" hangingPunct="1">
              <a:buFontTx/>
              <a:buNone/>
            </a:pPr>
            <a:r>
              <a:rPr lang="zh-CN" altLang="en-US" sz="3600" b="1" dirty="0"/>
              <a:t>守望相助、共克时艰。</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5400" b="1" dirty="0">
                <a:solidFill>
                  <a:srgbClr val="0000FF"/>
                </a:solidFill>
              </a:rPr>
              <a:t>高能预警</a:t>
            </a:r>
          </a:p>
        </p:txBody>
      </p:sp>
      <p:sp>
        <p:nvSpPr>
          <p:cNvPr id="3" name="内容占位符 2"/>
          <p:cNvSpPr>
            <a:spLocks noGrp="1"/>
          </p:cNvSpPr>
          <p:nvPr>
            <p:ph sz="quarter" idx="13"/>
          </p:nvPr>
        </p:nvSpPr>
        <p:spPr/>
        <p:txBody>
          <a:bodyPr>
            <a:normAutofit/>
          </a:bodyPr>
          <a:lstStyle/>
          <a:p>
            <a:pPr marL="0" indent="0" algn="ctr">
              <a:buNone/>
            </a:pPr>
            <a:r>
              <a:rPr lang="en-US" altLang="zh-CN" sz="6600" b="1" dirty="0">
                <a:solidFill>
                  <a:srgbClr val="FF0000"/>
                </a:solidFill>
              </a:rPr>
              <a:t>2020</a:t>
            </a:r>
            <a:r>
              <a:rPr lang="zh-CN" altLang="en-US" sz="6600" b="1" dirty="0">
                <a:solidFill>
                  <a:srgbClr val="FF0000"/>
                </a:solidFill>
              </a:rPr>
              <a:t>年高考作文真题</a:t>
            </a:r>
            <a:endParaRPr lang="en-US" altLang="zh-CN" sz="6600" b="1" dirty="0">
              <a:solidFill>
                <a:srgbClr val="FF0000"/>
              </a:solidFill>
            </a:endParaRPr>
          </a:p>
          <a:p>
            <a:pPr marL="0" indent="0" algn="ctr">
              <a:buNone/>
            </a:pPr>
            <a:r>
              <a:rPr lang="zh-CN" altLang="en-US" sz="6600" b="1" dirty="0">
                <a:solidFill>
                  <a:srgbClr val="FF0000"/>
                </a:solidFill>
              </a:rPr>
              <a:t>来了！！！</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113122" y="283590"/>
            <a:ext cx="11689237" cy="5989162"/>
          </a:xfrm>
        </p:spPr>
        <p:txBody>
          <a:bodyPr>
            <a:normAutofit fontScale="92500" lnSpcReduction="10000"/>
          </a:bodyPr>
          <a:lstStyle/>
          <a:p>
            <a:pPr marL="0" indent="0">
              <a:buNone/>
            </a:pPr>
            <a:r>
              <a:rPr lang="zh-CN" altLang="en-US" sz="3900" dirty="0">
                <a:solidFill>
                  <a:srgbClr val="0000FF"/>
                </a:solidFill>
                <a:latin typeface="黑体" panose="02010609060101010101" charset="-122"/>
                <a:ea typeface="黑体" panose="02010609060101010101" charset="-122"/>
              </a:rPr>
              <a:t>二、关注标题的拟定</a:t>
            </a:r>
            <a:endParaRPr lang="en-US" altLang="zh-CN" sz="3900" dirty="0">
              <a:latin typeface="黑体" panose="02010609060101010101" charset="-122"/>
              <a:ea typeface="黑体" panose="02010609060101010101" charset="-122"/>
            </a:endParaRPr>
          </a:p>
          <a:p>
            <a:pPr marL="0" indent="0">
              <a:lnSpc>
                <a:spcPct val="90000"/>
              </a:lnSpc>
              <a:buNone/>
            </a:pPr>
            <a:r>
              <a:rPr lang="en-US" altLang="zh-CN" sz="3500" b="1" dirty="0">
                <a:latin typeface="黑体" panose="02010609060101010101" charset="-122"/>
                <a:ea typeface="黑体" panose="02010609060101010101" charset="-122"/>
              </a:rPr>
              <a:t>1.</a:t>
            </a:r>
            <a:r>
              <a:rPr lang="zh-CN" altLang="en-US" sz="3500" b="1" dirty="0">
                <a:latin typeface="黑体" panose="02010609060101010101" charset="-122"/>
                <a:ea typeface="黑体" panose="02010609060101010101" charset="-122"/>
              </a:rPr>
              <a:t>阅读下列材料，按照要求作文。（</a:t>
            </a:r>
            <a:r>
              <a:rPr lang="en-US" altLang="zh-CN" sz="3500" b="1" dirty="0">
                <a:latin typeface="黑体" panose="02010609060101010101" charset="-122"/>
                <a:ea typeface="黑体" panose="02010609060101010101" charset="-122"/>
              </a:rPr>
              <a:t>60</a:t>
            </a:r>
            <a:r>
              <a:rPr lang="zh-CN" altLang="en-US" sz="3500" b="1" dirty="0">
                <a:latin typeface="黑体" panose="02010609060101010101" charset="-122"/>
                <a:ea typeface="黑体" panose="02010609060101010101" charset="-122"/>
              </a:rPr>
              <a:t>分）</a:t>
            </a:r>
            <a:br>
              <a:rPr lang="zh-CN" altLang="en-US" sz="3500" b="1" dirty="0">
                <a:latin typeface="黑体" panose="02010609060101010101" charset="-122"/>
                <a:ea typeface="黑体" panose="02010609060101010101" charset="-122"/>
              </a:rPr>
            </a:br>
            <a:r>
              <a:rPr lang="zh-CN" altLang="en-US" sz="3600" b="1" dirty="0">
                <a:latin typeface="黑体" panose="02010609060101010101" charset="-122"/>
                <a:ea typeface="黑体" panose="02010609060101010101" charset="-122"/>
              </a:rPr>
              <a:t>   近来，武汉市发生的严重疫情牵动着广大人民的心。武汉的小强身在一个大家族，在除夕的前几天，家人们对于年夜饭有了不同的争论。</a:t>
            </a:r>
            <a:r>
              <a:rPr lang="zh-CN" altLang="en-US" sz="3600" b="1" dirty="0">
                <a:solidFill>
                  <a:srgbClr val="FF0000"/>
                </a:solidFill>
                <a:latin typeface="黑体" panose="02010609060101010101" charset="-122"/>
                <a:ea typeface="黑体" panose="02010609060101010101" charset="-122"/>
              </a:rPr>
              <a:t>小强的爷爷</a:t>
            </a:r>
            <a:r>
              <a:rPr lang="zh-CN" altLang="en-US" sz="3600" b="1" dirty="0">
                <a:latin typeface="黑体" panose="02010609060101010101" charset="-122"/>
                <a:ea typeface="黑体" panose="02010609060101010101" charset="-122"/>
              </a:rPr>
              <a:t>说，不管怎么说，年夜饭还是要一大家子人聚在一起吃，这是老传统了，亲情不能淡漠；</a:t>
            </a:r>
            <a:r>
              <a:rPr lang="zh-CN" altLang="en-US" sz="3600" b="1" dirty="0">
                <a:solidFill>
                  <a:srgbClr val="FF0000"/>
                </a:solidFill>
                <a:latin typeface="黑体" panose="02010609060101010101" charset="-122"/>
                <a:ea typeface="黑体" panose="02010609060101010101" charset="-122"/>
              </a:rPr>
              <a:t>小强的叔叔</a:t>
            </a:r>
            <a:r>
              <a:rPr lang="zh-CN" altLang="en-US" sz="3600" b="1" dirty="0">
                <a:latin typeface="黑体" panose="02010609060101010101" charset="-122"/>
                <a:ea typeface="黑体" panose="02010609060101010101" charset="-122"/>
              </a:rPr>
              <a:t>说，疫情这么严重，我看要不就取消年夜饭吧；</a:t>
            </a:r>
            <a:r>
              <a:rPr lang="zh-CN" altLang="en-US" sz="3600" b="1" dirty="0">
                <a:solidFill>
                  <a:srgbClr val="FF0000"/>
                </a:solidFill>
                <a:latin typeface="黑体" panose="02010609060101010101" charset="-122"/>
                <a:ea typeface="黑体" panose="02010609060101010101" charset="-122"/>
              </a:rPr>
              <a:t>小强的妈妈说</a:t>
            </a:r>
            <a:r>
              <a:rPr lang="zh-CN" altLang="en-US" sz="3600" b="1" dirty="0">
                <a:latin typeface="黑体" panose="02010609060101010101" charset="-122"/>
                <a:ea typeface="黑体" panose="02010609060101010101" charset="-122"/>
              </a:rPr>
              <a:t>，我觉得年夜饭就从简，家里人一起吃，但互相串门拜年可以改为网络视频或电话拜年，心意到了最重要。</a:t>
            </a:r>
            <a:br>
              <a:rPr lang="zh-CN" altLang="en-US" sz="3600" b="1" dirty="0">
                <a:latin typeface="黑体" panose="02010609060101010101" charset="-122"/>
                <a:ea typeface="黑体" panose="02010609060101010101" charset="-122"/>
              </a:rPr>
            </a:br>
            <a:r>
              <a:rPr lang="zh-CN" altLang="en-US" sz="3600" b="1" dirty="0">
                <a:solidFill>
                  <a:srgbClr val="FF0000"/>
                </a:solidFill>
                <a:latin typeface="黑体" panose="02010609060101010101" charset="-122"/>
                <a:ea typeface="黑体" panose="02010609060101010101" charset="-122"/>
              </a:rPr>
              <a:t>   </a:t>
            </a:r>
            <a:r>
              <a:rPr lang="zh-CN" altLang="en-US" sz="3600" b="1" dirty="0">
                <a:latin typeface="黑体" panose="02010609060101010101" charset="-122"/>
                <a:ea typeface="黑体" panose="02010609060101010101" charset="-122"/>
              </a:rPr>
              <a:t>你作为小强的好友，你怎么看？请给爷爷、叔叔、妈妈或宇文强本人</a:t>
            </a:r>
            <a:r>
              <a:rPr lang="zh-CN" altLang="en-US" sz="3600" b="1" dirty="0">
                <a:solidFill>
                  <a:srgbClr val="FF0000"/>
                </a:solidFill>
                <a:latin typeface="黑体" panose="02010609060101010101" charset="-122"/>
                <a:ea typeface="黑体" panose="02010609060101010101" charset="-122"/>
              </a:rPr>
              <a:t>写一封信</a:t>
            </a:r>
            <a:r>
              <a:rPr lang="zh-CN" altLang="en-US" sz="3600" b="1" dirty="0">
                <a:latin typeface="黑体" panose="02010609060101010101" charset="-122"/>
                <a:ea typeface="黑体" panose="02010609060101010101" charset="-122"/>
              </a:rPr>
              <a:t>，表明你的态度，阐述你的看法。</a:t>
            </a:r>
            <a:br>
              <a:rPr lang="zh-CN" altLang="en-US" sz="3600" b="1" dirty="0">
                <a:latin typeface="黑体" panose="02010609060101010101" charset="-122"/>
                <a:ea typeface="黑体" panose="02010609060101010101" charset="-122"/>
              </a:rPr>
            </a:br>
            <a:r>
              <a:rPr lang="zh-CN" altLang="en-US" sz="3600" b="1" dirty="0">
                <a:latin typeface="黑体" panose="02010609060101010101" charset="-122"/>
                <a:ea typeface="黑体" panose="02010609060101010101" charset="-122"/>
              </a:rPr>
              <a:t>   综合材料内容及含意，选好角度，确定立意，完成写作任务。明确收信人，统一以“明华”为写信人，不得泄露个人信息。不少于</a:t>
            </a:r>
            <a:r>
              <a:rPr lang="en-US" altLang="zh-CN" sz="3600" b="1" dirty="0">
                <a:latin typeface="黑体" panose="02010609060101010101" charset="-122"/>
                <a:ea typeface="黑体" panose="02010609060101010101" charset="-122"/>
              </a:rPr>
              <a:t>800</a:t>
            </a:r>
            <a:r>
              <a:rPr lang="zh-CN" altLang="en-US" sz="3600" b="1" dirty="0">
                <a:latin typeface="黑体" panose="02010609060101010101" charset="-122"/>
                <a:ea typeface="黑体" panose="02010609060101010101" charset="-122"/>
              </a:rPr>
              <a:t>字。 </a:t>
            </a:r>
            <a:endParaRPr lang="zh-CN" altLang="en-US" sz="3200" b="1" dirty="0">
              <a:latin typeface="黑体" panose="02010609060101010101" charset="-122"/>
              <a:ea typeface="黑体" panose="0201060906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a:xfrm>
            <a:off x="2195658" y="47133"/>
            <a:ext cx="10417406" cy="6391373"/>
          </a:xfrm>
        </p:spPr>
        <p:txBody>
          <a:bodyPr>
            <a:normAutofit lnSpcReduction="10000"/>
          </a:bodyPr>
          <a:lstStyle/>
          <a:p>
            <a:pPr marL="0" indent="0">
              <a:lnSpc>
                <a:spcPct val="120000"/>
              </a:lnSpc>
              <a:buNone/>
            </a:pPr>
            <a:r>
              <a:rPr lang="en-US" altLang="zh-CN" sz="4000" b="1" dirty="0"/>
              <a:t>《</a:t>
            </a:r>
            <a:r>
              <a:rPr lang="zh-CN" altLang="en-US" sz="4000" b="1" dirty="0"/>
              <a:t>对生命负责  取消年夜饭</a:t>
            </a:r>
            <a:r>
              <a:rPr lang="en-US" altLang="zh-CN" sz="4000" b="1" dirty="0"/>
              <a:t>》</a:t>
            </a:r>
            <a:br>
              <a:rPr lang="en-US" altLang="zh-CN" sz="4000" b="1" dirty="0"/>
            </a:br>
            <a:r>
              <a:rPr lang="en-US" altLang="zh-CN" sz="4000" b="1" dirty="0"/>
              <a:t>《</a:t>
            </a:r>
            <a:r>
              <a:rPr lang="zh-CN" altLang="en-US" sz="4000" b="1" dirty="0"/>
              <a:t>不吃年夜饭  淡不了亲情</a:t>
            </a:r>
            <a:r>
              <a:rPr lang="en-US" altLang="zh-CN" sz="4000" b="1" dirty="0"/>
              <a:t>》</a:t>
            </a:r>
            <a:br>
              <a:rPr lang="en-US" altLang="zh-CN" sz="4000" b="1" dirty="0"/>
            </a:br>
            <a:r>
              <a:rPr lang="en-US" altLang="zh-CN" sz="4000" b="1" dirty="0"/>
              <a:t>《</a:t>
            </a:r>
            <a:r>
              <a:rPr lang="zh-CN" altLang="en-US" sz="4000" b="1" dirty="0"/>
              <a:t>不吃年夜饭  亲情不会断</a:t>
            </a:r>
            <a:r>
              <a:rPr lang="en-US" altLang="zh-CN" sz="4000" b="1" dirty="0"/>
              <a:t>》</a:t>
            </a:r>
            <a:br>
              <a:rPr lang="en-US" altLang="zh-CN" sz="4000" b="1" dirty="0"/>
            </a:br>
            <a:r>
              <a:rPr lang="en-US" altLang="zh-CN" sz="4000" b="1" dirty="0"/>
              <a:t>《</a:t>
            </a:r>
            <a:r>
              <a:rPr lang="zh-CN" altLang="en-US" sz="4000" b="1" dirty="0"/>
              <a:t>维系亲情的不只是年夜饭</a:t>
            </a:r>
            <a:r>
              <a:rPr lang="en-US" altLang="zh-CN" sz="4000" b="1" dirty="0"/>
              <a:t>》</a:t>
            </a:r>
            <a:br>
              <a:rPr lang="en-US" altLang="zh-CN" sz="4000" b="1" dirty="0"/>
            </a:br>
            <a:r>
              <a:rPr lang="en-US" altLang="zh-CN" sz="4000" b="1" dirty="0"/>
              <a:t>《</a:t>
            </a:r>
            <a:r>
              <a:rPr lang="zh-CN" altLang="en-US" sz="4000" b="1" dirty="0"/>
              <a:t>有一种“爱”  叫少聚会</a:t>
            </a:r>
            <a:r>
              <a:rPr lang="en-US" altLang="zh-CN" sz="4000" b="1" dirty="0"/>
              <a:t>》</a:t>
            </a:r>
            <a:br>
              <a:rPr lang="en-US" altLang="zh-CN" sz="4000" b="1" dirty="0"/>
            </a:br>
            <a:r>
              <a:rPr lang="en-US" altLang="zh-CN" sz="4000" b="1" dirty="0"/>
              <a:t>《</a:t>
            </a:r>
            <a:r>
              <a:rPr lang="zh-CN" altLang="en-US" sz="4000" b="1" dirty="0"/>
              <a:t>亲情重要，但更要考虑健康</a:t>
            </a:r>
            <a:r>
              <a:rPr lang="en-US" altLang="zh-CN" sz="4000" b="1" dirty="0"/>
              <a:t>》</a:t>
            </a:r>
            <a:br>
              <a:rPr lang="en-US" altLang="zh-CN" sz="4000" b="1" dirty="0"/>
            </a:br>
            <a:r>
              <a:rPr lang="en-US" altLang="zh-CN" sz="4000" b="1" dirty="0"/>
              <a:t>《</a:t>
            </a:r>
            <a:r>
              <a:rPr lang="zh-CN" altLang="en-US" sz="4000" b="1" dirty="0"/>
              <a:t>少一顿年夜饭，少给国家添乱</a:t>
            </a:r>
            <a:r>
              <a:rPr lang="en-US" altLang="zh-CN" sz="4000" b="1" dirty="0"/>
              <a:t>》</a:t>
            </a:r>
          </a:p>
          <a:p>
            <a:pPr marL="0" indent="0">
              <a:lnSpc>
                <a:spcPct val="120000"/>
              </a:lnSpc>
              <a:buNone/>
            </a:pPr>
            <a:r>
              <a:rPr lang="zh-CN" altLang="zh-CN" sz="4000" b="1" dirty="0"/>
              <a:t>《生命第一</a:t>
            </a:r>
            <a:r>
              <a:rPr lang="en-US" altLang="zh-CN" sz="4000" b="1" dirty="0"/>
              <a:t>,</a:t>
            </a:r>
            <a:r>
              <a:rPr lang="zh-CN" altLang="zh-CN" sz="4000" b="1" dirty="0"/>
              <a:t>灵活过年》</a:t>
            </a:r>
            <a:r>
              <a:rPr lang="en-US" altLang="zh-CN" sz="4000" b="1" dirty="0"/>
              <a:t/>
            </a:r>
            <a:br>
              <a:rPr lang="en-US" altLang="zh-CN" sz="4000" b="1" dirty="0"/>
            </a:br>
            <a:r>
              <a:rPr lang="zh-CN" altLang="zh-CN" sz="4000" b="1" dirty="0"/>
              <a:t>《团圆饭不应阻碍</a:t>
            </a:r>
            <a:r>
              <a:rPr lang="en-US" altLang="zh-CN" sz="4000" b="1" dirty="0"/>
              <a:t>“</a:t>
            </a:r>
            <a:r>
              <a:rPr lang="zh-CN" altLang="zh-CN" sz="4000" b="1" dirty="0"/>
              <a:t>生命通道</a:t>
            </a:r>
            <a:r>
              <a:rPr lang="en-US" altLang="zh-CN" sz="4000" b="1" dirty="0"/>
              <a:t>”</a:t>
            </a:r>
            <a:r>
              <a:rPr lang="zh-CN" altLang="zh-CN" sz="4000" b="1" dirty="0"/>
              <a:t>》</a:t>
            </a:r>
          </a:p>
          <a:p>
            <a:pPr marL="0" indent="0">
              <a:lnSpc>
                <a:spcPct val="120000"/>
              </a:lnSpc>
              <a:buNone/>
            </a:pPr>
            <a:endParaRPr lang="en-US" altLang="zh-CN" sz="4000" b="1" dirty="0"/>
          </a:p>
          <a:p>
            <a:pPr marL="0" indent="0">
              <a:lnSpc>
                <a:spcPct val="120000"/>
              </a:lnSpc>
              <a:buNone/>
            </a:pPr>
            <a:endParaRPr lang="en-US" altLang="zh-CN" sz="4000" b="1" dirty="0"/>
          </a:p>
        </p:txBody>
      </p:sp>
      <p:sp>
        <p:nvSpPr>
          <p:cNvPr id="2" name="文本框 1"/>
          <p:cNvSpPr txBox="1"/>
          <p:nvPr/>
        </p:nvSpPr>
        <p:spPr>
          <a:xfrm>
            <a:off x="558615" y="1046375"/>
            <a:ext cx="1015663" cy="4247317"/>
          </a:xfrm>
          <a:prstGeom prst="rect">
            <a:avLst/>
          </a:prstGeom>
          <a:noFill/>
        </p:spPr>
        <p:txBody>
          <a:bodyPr vert="eaVert" wrap="none" rtlCol="0">
            <a:spAutoFit/>
          </a:bodyPr>
          <a:lstStyle/>
          <a:p>
            <a:r>
              <a:rPr lang="zh-CN" altLang="en-US" sz="5400" b="1" dirty="0">
                <a:solidFill>
                  <a:srgbClr val="FF0000"/>
                </a:solidFill>
              </a:rPr>
              <a:t>优秀作文标题</a:t>
            </a:r>
            <a:endParaRPr lang="zh-CN" altLang="en-US"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a:xfrm>
            <a:off x="84841" y="336223"/>
            <a:ext cx="11830639" cy="6215406"/>
          </a:xfrm>
        </p:spPr>
        <p:txBody>
          <a:bodyPr>
            <a:normAutofit fontScale="92500" lnSpcReduction="20000"/>
          </a:bodyPr>
          <a:lstStyle/>
          <a:p>
            <a:pPr marL="0" indent="0">
              <a:lnSpc>
                <a:spcPct val="110000"/>
              </a:lnSpc>
              <a:buNone/>
            </a:pPr>
            <a:r>
              <a:rPr lang="en-US" altLang="zh-CN" sz="4400" b="1" dirty="0"/>
              <a:t>2.</a:t>
            </a:r>
            <a:r>
              <a:rPr lang="zh-CN" altLang="en-US" sz="4400" b="1" dirty="0"/>
              <a:t>阅读下列材料，按照要求作文。（</a:t>
            </a:r>
            <a:r>
              <a:rPr lang="en-US" altLang="zh-CN" sz="4400" b="1" dirty="0"/>
              <a:t>60</a:t>
            </a:r>
            <a:r>
              <a:rPr lang="zh-CN" altLang="en-US" sz="4400" b="1" dirty="0"/>
              <a:t>分） </a:t>
            </a:r>
            <a:br>
              <a:rPr lang="zh-CN" altLang="en-US" sz="4400" b="1" dirty="0"/>
            </a:br>
            <a:r>
              <a:rPr lang="zh-CN" altLang="en-US" sz="4400" b="1" dirty="0"/>
              <a:t>       武汉新型肺炎疫情发生后，网络上舆情汹涌，引发全民关注。</a:t>
            </a:r>
            <a:r>
              <a:rPr lang="zh-CN" altLang="en-US" sz="4400" b="1" dirty="0">
                <a:solidFill>
                  <a:srgbClr val="FF0000"/>
                </a:solidFill>
              </a:rPr>
              <a:t>在有些省市，一些人嘴里喊着“武汉加油”，但只要一听到身边有武汉人，就立马变脸，唯恐避之不及，甚至出现“悬赏”、驱逐武汉人的闹剧。</a:t>
            </a:r>
            <a:r>
              <a:rPr lang="zh-CN" altLang="en-US" sz="4400" b="1" dirty="0"/>
              <a:t/>
            </a:r>
            <a:br>
              <a:rPr lang="zh-CN" altLang="en-US" sz="4400" b="1" dirty="0"/>
            </a:br>
            <a:r>
              <a:rPr lang="zh-CN" altLang="en-US" sz="4400" b="1" dirty="0"/>
              <a:t>        假设你是小强，你想给</a:t>
            </a:r>
            <a:r>
              <a:rPr lang="en-US" altLang="zh-CN" sz="4400" b="1" dirty="0"/>
              <a:t>《</a:t>
            </a:r>
            <a:r>
              <a:rPr lang="zh-CN" altLang="en-US" sz="4400" b="1" dirty="0"/>
              <a:t>温暖周刊</a:t>
            </a:r>
            <a:r>
              <a:rPr lang="en-US" altLang="zh-CN" sz="4400" b="1" dirty="0"/>
              <a:t>》</a:t>
            </a:r>
            <a:r>
              <a:rPr lang="zh-CN" altLang="en-US" sz="4400" b="1" dirty="0"/>
              <a:t>写一封</a:t>
            </a:r>
            <a:r>
              <a:rPr lang="zh-CN" altLang="en-US" sz="4400" b="1" dirty="0">
                <a:solidFill>
                  <a:srgbClr val="FF0000"/>
                </a:solidFill>
              </a:rPr>
              <a:t>倡议书</a:t>
            </a:r>
            <a:r>
              <a:rPr lang="zh-CN" altLang="en-US" sz="4400" b="1" dirty="0"/>
              <a:t>，针对上述行为，谈谈你的看法和感悟，也可以讲述你的见闻和经历。注意语言得体，不少于</a:t>
            </a:r>
            <a:r>
              <a:rPr lang="en-US" altLang="zh-CN" sz="4400" b="1" dirty="0"/>
              <a:t>800</a:t>
            </a:r>
            <a:r>
              <a:rPr lang="zh-CN" altLang="en-US" sz="4400" b="1" dirty="0"/>
              <a:t>字。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idx="1"/>
          </p:nvPr>
        </p:nvSpPr>
        <p:spPr>
          <a:xfrm>
            <a:off x="1764384" y="381000"/>
            <a:ext cx="8229600" cy="6477000"/>
          </a:xfrm>
        </p:spPr>
        <p:txBody>
          <a:bodyPr>
            <a:normAutofit fontScale="92500"/>
          </a:bodyPr>
          <a:lstStyle/>
          <a:p>
            <a:pPr marL="0" indent="0">
              <a:buNone/>
            </a:pPr>
            <a:r>
              <a:rPr lang="en-US" altLang="zh-CN" sz="4000" b="1" dirty="0"/>
              <a:t>《</a:t>
            </a:r>
            <a:r>
              <a:rPr lang="zh-CN" altLang="en-US" sz="4000" b="1" dirty="0"/>
              <a:t>防的是疫情，不是武汉人</a:t>
            </a:r>
            <a:r>
              <a:rPr lang="en-US" altLang="zh-CN" sz="4000" b="1" dirty="0"/>
              <a:t>》</a:t>
            </a:r>
          </a:p>
          <a:p>
            <a:pPr marL="0" indent="0">
              <a:buNone/>
            </a:pPr>
            <a:r>
              <a:rPr lang="en-US" altLang="zh-CN" sz="4000" b="1" dirty="0"/>
              <a:t>《</a:t>
            </a:r>
            <a:r>
              <a:rPr lang="zh-CN" altLang="en-US" sz="4000" b="1" dirty="0"/>
              <a:t>战疫情，不是变无情</a:t>
            </a:r>
            <a:r>
              <a:rPr lang="en-US" altLang="zh-CN" sz="4000" b="1" dirty="0"/>
              <a:t>》</a:t>
            </a:r>
            <a:br>
              <a:rPr lang="en-US" altLang="zh-CN" sz="4000" b="1" dirty="0"/>
            </a:br>
            <a:r>
              <a:rPr lang="en-US" altLang="zh-CN" sz="4000" b="1" dirty="0"/>
              <a:t>《</a:t>
            </a:r>
            <a:r>
              <a:rPr lang="zh-CN" altLang="en-US" sz="4000" b="1" dirty="0"/>
              <a:t>摈弃双重标准，珍视同胞情谊</a:t>
            </a:r>
            <a:r>
              <a:rPr lang="en-US" altLang="zh-CN" sz="4000" b="1" dirty="0"/>
              <a:t>》</a:t>
            </a:r>
            <a:br>
              <a:rPr lang="en-US" altLang="zh-CN" sz="4000" b="1" dirty="0"/>
            </a:br>
            <a:r>
              <a:rPr lang="en-US" altLang="zh-CN" sz="4000" b="1" dirty="0"/>
              <a:t>《</a:t>
            </a:r>
            <a:r>
              <a:rPr lang="zh-CN" altLang="en-US" sz="4000" b="1" dirty="0"/>
              <a:t>走出“邻避”困境，多点温暖真情</a:t>
            </a:r>
            <a:r>
              <a:rPr lang="en-US" altLang="zh-CN" sz="4000" b="1" dirty="0"/>
              <a:t>》</a:t>
            </a:r>
            <a:br>
              <a:rPr lang="en-US" altLang="zh-CN" sz="4000" b="1" dirty="0"/>
            </a:br>
            <a:r>
              <a:rPr lang="en-US" altLang="zh-CN" sz="4000" b="1" dirty="0"/>
              <a:t>《</a:t>
            </a:r>
            <a:r>
              <a:rPr lang="zh-CN" altLang="en-US" sz="4000" b="1" dirty="0"/>
              <a:t>一千句“加油”，不如一次行动</a:t>
            </a:r>
            <a:r>
              <a:rPr lang="en-US" altLang="zh-CN" sz="4000" b="1" dirty="0"/>
              <a:t>》</a:t>
            </a:r>
            <a:br>
              <a:rPr lang="en-US" altLang="zh-CN" sz="4000" b="1" dirty="0"/>
            </a:br>
            <a:r>
              <a:rPr lang="en-US" altLang="zh-CN" sz="4000" b="1" dirty="0"/>
              <a:t>《</a:t>
            </a:r>
            <a:r>
              <a:rPr lang="zh-CN" altLang="en-US" sz="4000" b="1" dirty="0"/>
              <a:t>理性看待疫情，别让武汉人寒心</a:t>
            </a:r>
            <a:r>
              <a:rPr lang="en-US" altLang="zh-CN" sz="4000" b="1" dirty="0"/>
              <a:t>》</a:t>
            </a:r>
            <a:br>
              <a:rPr lang="en-US" altLang="zh-CN" sz="4000" b="1" dirty="0"/>
            </a:br>
            <a:r>
              <a:rPr lang="en-US" altLang="zh-CN" sz="4000" b="1" dirty="0"/>
              <a:t>《“</a:t>
            </a:r>
            <a:r>
              <a:rPr lang="zh-CN" altLang="en-US" sz="4000" b="1" dirty="0"/>
              <a:t>抗疫”不能成“恐鄂”</a:t>
            </a:r>
            <a:r>
              <a:rPr lang="en-US" altLang="zh-CN" sz="4000" b="1" dirty="0"/>
              <a:t>》</a:t>
            </a:r>
            <a:br>
              <a:rPr lang="en-US" altLang="zh-CN" sz="4000" b="1" dirty="0"/>
            </a:br>
            <a:r>
              <a:rPr lang="en-US" altLang="zh-CN" sz="4000" b="1" dirty="0"/>
              <a:t>《</a:t>
            </a:r>
            <a:r>
              <a:rPr lang="zh-CN" altLang="en-US" sz="4000" b="1" dirty="0"/>
              <a:t>隔离病毒  不隔离人心</a:t>
            </a:r>
            <a:r>
              <a:rPr lang="en-US" altLang="zh-CN" sz="4000" b="1" dirty="0"/>
              <a:t>》</a:t>
            </a:r>
            <a:br>
              <a:rPr lang="en-US" altLang="zh-CN" sz="4000" b="1" dirty="0"/>
            </a:br>
            <a:r>
              <a:rPr lang="en-US" altLang="zh-CN" sz="4000" b="1" dirty="0"/>
              <a:t>《</a:t>
            </a:r>
            <a:r>
              <a:rPr lang="zh-CN" altLang="en-US" sz="4000" b="1" dirty="0"/>
              <a:t>落实行动，做武汉的后援</a:t>
            </a:r>
            <a:r>
              <a:rPr lang="en-US" altLang="zh-CN" sz="4000" b="1" dirty="0"/>
              <a:t>》</a:t>
            </a:r>
            <a:br>
              <a:rPr lang="en-US" altLang="zh-CN" sz="4000" b="1" dirty="0"/>
            </a:br>
            <a:r>
              <a:rPr lang="en-US" altLang="zh-CN" sz="4000" b="1" dirty="0"/>
              <a:t>《</a:t>
            </a:r>
            <a:r>
              <a:rPr lang="zh-CN" altLang="en-US" sz="4000" b="1" dirty="0"/>
              <a:t>我们惧怕疫情，但不能患“恐鄂”症</a:t>
            </a:r>
            <a:r>
              <a:rPr lang="en-US" altLang="zh-CN" sz="4000" b="1" dirty="0"/>
              <a:t>》</a:t>
            </a:r>
            <a:br>
              <a:rPr lang="en-US" altLang="zh-CN" sz="4000" b="1" dirty="0"/>
            </a:br>
            <a:r>
              <a:rPr lang="en-US" altLang="zh-CN" sz="4000" b="1" dirty="0"/>
              <a:t>《</a:t>
            </a:r>
            <a:r>
              <a:rPr lang="zh-CN" altLang="en-US" sz="4000" b="1" dirty="0"/>
              <a:t>严防疫情扩散，而非排斥武汉</a:t>
            </a:r>
            <a:r>
              <a:rPr lang="en-US" altLang="zh-CN" sz="4000" b="1" dirty="0"/>
              <a:t>》</a:t>
            </a:r>
            <a:br>
              <a:rPr lang="en-US" altLang="zh-CN" sz="4000" b="1" dirty="0"/>
            </a:br>
            <a:endParaRPr lang="en-US" altLang="zh-CN" sz="4000" b="1" dirty="0"/>
          </a:p>
        </p:txBody>
      </p:sp>
      <p:sp>
        <p:nvSpPr>
          <p:cNvPr id="2" name="文本框 1"/>
          <p:cNvSpPr txBox="1"/>
          <p:nvPr/>
        </p:nvSpPr>
        <p:spPr>
          <a:xfrm>
            <a:off x="443557" y="301658"/>
            <a:ext cx="923330" cy="4920791"/>
          </a:xfrm>
          <a:prstGeom prst="rect">
            <a:avLst/>
          </a:prstGeom>
          <a:noFill/>
        </p:spPr>
        <p:txBody>
          <a:bodyPr vert="eaVert" wrap="square" rtlCol="0">
            <a:spAutoFit/>
          </a:bodyPr>
          <a:lstStyle/>
          <a:p>
            <a:r>
              <a:rPr lang="zh-CN" altLang="en-US" sz="4800" b="1" dirty="0">
                <a:solidFill>
                  <a:srgbClr val="FF0000"/>
                </a:solidFill>
              </a:rPr>
              <a:t>优秀作文标题</a:t>
            </a:r>
            <a:endParaRPr lang="zh-CN" altLang="en-US" sz="4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a:xfrm>
            <a:off x="208960" y="0"/>
            <a:ext cx="11774079" cy="6708740"/>
          </a:xfrm>
        </p:spPr>
        <p:txBody>
          <a:bodyPr>
            <a:normAutofit fontScale="85000" lnSpcReduction="20000"/>
          </a:bodyPr>
          <a:lstStyle/>
          <a:p>
            <a:pPr marL="0" indent="0">
              <a:lnSpc>
                <a:spcPct val="150000"/>
              </a:lnSpc>
              <a:buNone/>
            </a:pPr>
            <a:r>
              <a:rPr lang="en-US" altLang="zh-CN" b="1" dirty="0"/>
              <a:t/>
            </a:r>
            <a:br>
              <a:rPr lang="en-US" altLang="zh-CN" b="1" dirty="0"/>
            </a:br>
            <a:r>
              <a:rPr lang="zh-CN" altLang="en-US" b="1" dirty="0"/>
              <a:t>　</a:t>
            </a:r>
            <a:r>
              <a:rPr lang="zh-CN" altLang="en-US" sz="4300" b="1" dirty="0"/>
              <a:t>　</a:t>
            </a:r>
            <a:r>
              <a:rPr lang="en-US" altLang="zh-CN" sz="4300" b="1" dirty="0"/>
              <a:t>3.</a:t>
            </a:r>
            <a:r>
              <a:rPr lang="zh-CN" altLang="en-US" sz="4300" b="1" dirty="0"/>
              <a:t>随着武汉疫情在逐步蔓延，网络上出现了许多谣言，比如“饮用高度酒能抵抗新型冠状病毒”“钟南山院士建议盐水漱口防病毒““广东省中医院开具预防新型冠状病毒肺炎药方””中部战区空军今天会在武汉上空开始播撒消毒粉液”，“双黄连口服液能抑制病毒”等不一而足。对于这些谣言，某微信群展开了激烈的争论。</a:t>
            </a:r>
            <a:br>
              <a:rPr lang="zh-CN" altLang="en-US" sz="4300" b="1" dirty="0"/>
            </a:br>
            <a:r>
              <a:rPr lang="zh-CN" altLang="en-US" sz="4300" b="1" dirty="0"/>
              <a:t/>
            </a:r>
            <a:br>
              <a:rPr lang="zh-CN" altLang="en-US" sz="4300" b="1" dirty="0"/>
            </a:br>
            <a:r>
              <a:rPr lang="zh-CN" altLang="en-US" sz="3200" b="1" dirty="0"/>
              <a:t>　　</a:t>
            </a:r>
            <a:r>
              <a:rPr lang="zh-CN" altLang="en-US" b="1" dirty="0"/>
              <a:t/>
            </a:r>
            <a:br>
              <a:rPr lang="zh-CN" altLang="en-US" b="1" dirty="0"/>
            </a:br>
            <a:endParaRPr lang="zh-CN" altLang="en-US"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idx="1"/>
          </p:nvPr>
        </p:nvSpPr>
        <p:spPr>
          <a:xfrm>
            <a:off x="0" y="329546"/>
            <a:ext cx="12264272" cy="6198908"/>
          </a:xfrm>
        </p:spPr>
        <p:txBody>
          <a:bodyPr>
            <a:normAutofit fontScale="92500" lnSpcReduction="20000"/>
          </a:bodyPr>
          <a:lstStyle/>
          <a:p>
            <a:pPr marL="0" indent="0">
              <a:lnSpc>
                <a:spcPct val="110000"/>
              </a:lnSpc>
              <a:buNone/>
            </a:pPr>
            <a:r>
              <a:rPr lang="en-US" altLang="zh-CN" sz="3200" b="1" dirty="0"/>
              <a:t>    </a:t>
            </a:r>
            <a:r>
              <a:rPr lang="zh-CN" altLang="en-US" sz="3200" b="1" dirty="0"/>
              <a:t>贵州敏敏：我觉得，只要是谣言就一定要封杀，要追究发布者的责任！</a:t>
            </a:r>
            <a:br>
              <a:rPr lang="zh-CN" altLang="en-US" sz="3200" b="1" dirty="0"/>
            </a:br>
            <a:r>
              <a:rPr lang="zh-CN" altLang="en-US" sz="3200" b="1" dirty="0"/>
              <a:t/>
            </a:r>
            <a:br>
              <a:rPr lang="zh-CN" altLang="en-US" sz="3200" b="1" dirty="0"/>
            </a:br>
            <a:r>
              <a:rPr lang="zh-CN" altLang="en-US" sz="3200" b="1" dirty="0"/>
              <a:t>    河北锋哥：但是，人家的初心还是好的呢，还不是为了生命健康？</a:t>
            </a:r>
            <a:br>
              <a:rPr lang="zh-CN" altLang="en-US" sz="3200" b="1" dirty="0"/>
            </a:br>
            <a:r>
              <a:rPr lang="zh-CN" altLang="en-US" sz="3200" b="1" dirty="0"/>
              <a:t/>
            </a:r>
            <a:br>
              <a:rPr lang="zh-CN" altLang="en-US" sz="3200" b="1" dirty="0"/>
            </a:br>
            <a:r>
              <a:rPr lang="zh-CN" altLang="en-US" sz="3200" b="1" dirty="0"/>
              <a:t>    重庆明亮：辨别谣言需要专业知识，不容易分辨呢！</a:t>
            </a:r>
            <a:br>
              <a:rPr lang="zh-CN" altLang="en-US" sz="3200" b="1" dirty="0"/>
            </a:br>
            <a:r>
              <a:rPr lang="zh-CN" altLang="en-US" sz="3200" b="1" dirty="0"/>
              <a:t/>
            </a:r>
            <a:br>
              <a:rPr lang="zh-CN" altLang="en-US" sz="3200" b="1" dirty="0"/>
            </a:br>
            <a:r>
              <a:rPr lang="zh-CN" altLang="en-US" sz="3200" b="1" dirty="0"/>
              <a:t>    河南丽姐：老人家最爱转发这些链接，我说了，他们都不听的。</a:t>
            </a:r>
            <a:br>
              <a:rPr lang="zh-CN" altLang="en-US" sz="3200" b="1" dirty="0"/>
            </a:br>
            <a:r>
              <a:rPr lang="zh-CN" altLang="en-US" sz="3200" b="1" dirty="0"/>
              <a:t/>
            </a:r>
            <a:br>
              <a:rPr lang="zh-CN" altLang="en-US" sz="3200" b="1" dirty="0"/>
            </a:br>
            <a:r>
              <a:rPr lang="zh-CN" altLang="en-US" sz="3200" b="1" dirty="0"/>
              <a:t>    西安终南紫衣：封杀谣言肯定是对的，初衷良好也需要方式正确。</a:t>
            </a:r>
            <a:endParaRPr lang="en-US" altLang="zh-CN" sz="3200" b="1" dirty="0"/>
          </a:p>
          <a:p>
            <a:pPr marL="0" indent="0">
              <a:lnSpc>
                <a:spcPct val="110000"/>
              </a:lnSpc>
              <a:buNone/>
            </a:pPr>
            <a:r>
              <a:rPr lang="zh-CN" altLang="en-US" sz="3200" b="1" dirty="0"/>
              <a:t/>
            </a:r>
            <a:br>
              <a:rPr lang="zh-CN" altLang="en-US" sz="3200" b="1" dirty="0"/>
            </a:br>
            <a:r>
              <a:rPr lang="zh-CN" altLang="en-US" sz="3200" b="1" dirty="0"/>
              <a:t>    </a:t>
            </a:r>
            <a:r>
              <a:rPr lang="zh-CN" altLang="en-US" sz="3200" b="1" dirty="0">
                <a:solidFill>
                  <a:srgbClr val="FF0000"/>
                </a:solidFill>
              </a:rPr>
              <a:t>面对与疫情一起爆发的网络谣言，你的态度是什么？你的做法又是什么？</a:t>
            </a:r>
            <a:r>
              <a:rPr lang="zh-CN" altLang="en-US" sz="3200" b="1" dirty="0"/>
              <a:t>请写一篇文章，投稿到武汉的主流报纸</a:t>
            </a:r>
            <a:r>
              <a:rPr lang="en-US" altLang="zh-CN" sz="3200" b="1" dirty="0"/>
              <a:t>《</a:t>
            </a:r>
            <a:r>
              <a:rPr lang="zh-CN" altLang="en-US" sz="3200" b="1" dirty="0"/>
              <a:t>楚天都市报</a:t>
            </a:r>
            <a:r>
              <a:rPr lang="en-US" altLang="zh-CN" sz="3200" b="1" dirty="0"/>
              <a:t>》</a:t>
            </a:r>
            <a:r>
              <a:rPr lang="zh-CN" altLang="en-US" sz="3200" b="1" dirty="0"/>
              <a:t>的“防疫一线”栏目。不少于</a:t>
            </a:r>
            <a:r>
              <a:rPr lang="en-US" altLang="zh-CN" sz="3200" b="1" dirty="0"/>
              <a:t>800</a:t>
            </a:r>
            <a:r>
              <a:rPr lang="zh-CN" altLang="en-US" sz="3200" b="1" dirty="0"/>
              <a:t>字。‍</a:t>
            </a:r>
            <a:br>
              <a:rPr lang="zh-CN" altLang="en-US" sz="3200" b="1" dirty="0"/>
            </a:br>
            <a:r>
              <a:rPr lang="zh-CN" altLang="en-US" sz="2000" dirty="0"/>
              <a:t/>
            </a:r>
            <a:br>
              <a:rPr lang="zh-CN" altLang="en-US" sz="2000" dirty="0"/>
            </a:br>
            <a:endParaRPr lang="zh-CN" alt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30490" y="968604"/>
            <a:ext cx="11331019" cy="2387600"/>
          </a:xfrm>
        </p:spPr>
        <p:txBody>
          <a:bodyPr/>
          <a:lstStyle/>
          <a:p>
            <a:r>
              <a:rPr lang="zh-CN" altLang="en-US" b="1" dirty="0">
                <a:latin typeface="Adobe 黑体 Std R" panose="020B0400000000000000" pitchFamily="34" charset="-122"/>
                <a:ea typeface="Adobe 黑体 Std R" panose="020B0400000000000000" pitchFamily="34" charset="-122"/>
              </a:rPr>
              <a:t>高考语文视角下的武汉肺炎事件</a:t>
            </a:r>
          </a:p>
        </p:txBody>
      </p:sp>
      <p:sp>
        <p:nvSpPr>
          <p:cNvPr id="3" name="副标题 2"/>
          <p:cNvSpPr>
            <a:spLocks noGrp="1"/>
          </p:cNvSpPr>
          <p:nvPr>
            <p:ph type="subTitle" idx="1"/>
          </p:nvPr>
        </p:nvSpPr>
        <p:spPr>
          <a:xfrm>
            <a:off x="1627695" y="4233634"/>
            <a:ext cx="9144000" cy="1655762"/>
          </a:xfrm>
        </p:spPr>
        <p:txBody>
          <a:bodyPr/>
          <a:lstStyle/>
          <a:p>
            <a:r>
              <a:rPr lang="zh-CN" altLang="en-US" dirty="0"/>
              <a:t>                                              </a:t>
            </a:r>
            <a:r>
              <a:rPr lang="zh-CN" altLang="en-US" b="1" dirty="0"/>
              <a:t>西电附中高三语文组</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1981200" y="152401"/>
            <a:ext cx="8229600" cy="6814007"/>
          </a:xfrm>
        </p:spPr>
        <p:txBody>
          <a:bodyPr>
            <a:normAutofit/>
          </a:bodyPr>
          <a:lstStyle/>
          <a:p>
            <a:pPr marL="0" indent="0">
              <a:lnSpc>
                <a:spcPct val="100000"/>
              </a:lnSpc>
              <a:buNone/>
            </a:pPr>
            <a:r>
              <a:rPr lang="en-US" altLang="zh-CN" sz="4400" b="1" dirty="0"/>
              <a:t>《</a:t>
            </a:r>
            <a:r>
              <a:rPr lang="zh-CN" altLang="en-US" sz="4400" b="1" dirty="0"/>
              <a:t>封杀谣言，刻不容缓</a:t>
            </a:r>
            <a:r>
              <a:rPr lang="en-US" altLang="zh-CN" sz="4400" b="1" dirty="0"/>
              <a:t>》</a:t>
            </a:r>
            <a:br>
              <a:rPr lang="en-US" altLang="zh-CN" sz="4400" b="1" dirty="0"/>
            </a:br>
            <a:r>
              <a:rPr lang="en-US" altLang="zh-CN" sz="4400" b="1" dirty="0"/>
              <a:t>《</a:t>
            </a:r>
            <a:r>
              <a:rPr lang="zh-CN" altLang="en-US" sz="4400" b="1" dirty="0"/>
              <a:t>绝不能让谣言再飞一会儿</a:t>
            </a:r>
            <a:r>
              <a:rPr lang="en-US" altLang="zh-CN" sz="4400" b="1" dirty="0"/>
              <a:t>》</a:t>
            </a:r>
            <a:br>
              <a:rPr lang="en-US" altLang="zh-CN" sz="4400" b="1" dirty="0"/>
            </a:br>
            <a:r>
              <a:rPr lang="en-US" altLang="zh-CN" sz="4400" b="1" dirty="0"/>
              <a:t>《</a:t>
            </a:r>
            <a:r>
              <a:rPr lang="zh-CN" altLang="en-US" sz="4400" b="1" dirty="0"/>
              <a:t>对谣言要坚决说“不”</a:t>
            </a:r>
            <a:r>
              <a:rPr lang="en-US" altLang="zh-CN" sz="4400" b="1" dirty="0"/>
              <a:t>》</a:t>
            </a:r>
            <a:br>
              <a:rPr lang="en-US" altLang="zh-CN" sz="4400" b="1" dirty="0"/>
            </a:br>
            <a:r>
              <a:rPr lang="en-US" altLang="zh-CN" sz="4400" b="1" dirty="0"/>
              <a:t>《</a:t>
            </a:r>
            <a:r>
              <a:rPr lang="zh-CN" altLang="en-US" sz="4400" b="1" dirty="0"/>
              <a:t>破除谣言，科学是利器</a:t>
            </a:r>
            <a:r>
              <a:rPr lang="en-US" altLang="zh-CN" sz="4400" b="1" dirty="0"/>
              <a:t>》</a:t>
            </a:r>
            <a:br>
              <a:rPr lang="en-US" altLang="zh-CN" sz="4400" b="1" dirty="0"/>
            </a:br>
            <a:r>
              <a:rPr lang="en-US" altLang="zh-CN" sz="4400" b="1" dirty="0"/>
              <a:t>《</a:t>
            </a:r>
            <a:r>
              <a:rPr lang="zh-CN" altLang="en-US" sz="4400" b="1" dirty="0"/>
              <a:t>杜绝谣言，首先要传递真相</a:t>
            </a:r>
            <a:r>
              <a:rPr lang="en-US" altLang="zh-CN" sz="4400" b="1" dirty="0"/>
              <a:t>》</a:t>
            </a:r>
            <a:br>
              <a:rPr lang="en-US" altLang="zh-CN" sz="4400" b="1" dirty="0"/>
            </a:br>
            <a:r>
              <a:rPr lang="en-US" altLang="zh-CN" sz="4400" b="1" dirty="0"/>
              <a:t>《</a:t>
            </a:r>
            <a:r>
              <a:rPr lang="zh-CN" altLang="en-US" sz="4400" b="1" dirty="0"/>
              <a:t>打好谣言“病毒”阻击战</a:t>
            </a:r>
            <a:r>
              <a:rPr lang="en-US" altLang="zh-CN" sz="4400" b="1" dirty="0"/>
              <a:t>》</a:t>
            </a:r>
            <a:br>
              <a:rPr lang="en-US" altLang="zh-CN" sz="4400" b="1" dirty="0"/>
            </a:br>
            <a:r>
              <a:rPr lang="en-US" altLang="zh-CN" sz="4400" b="1" dirty="0"/>
              <a:t>《</a:t>
            </a:r>
            <a:r>
              <a:rPr lang="zh-CN" altLang="en-US" sz="4400" b="1" dirty="0"/>
              <a:t>疫情有毒，网络谣言更有害！</a:t>
            </a:r>
            <a:r>
              <a:rPr lang="en-US" altLang="zh-CN" sz="4400" b="1" dirty="0"/>
              <a:t>》</a:t>
            </a:r>
            <a:br>
              <a:rPr lang="en-US" altLang="zh-CN" sz="4400" b="1" dirty="0"/>
            </a:br>
            <a:r>
              <a:rPr lang="en-US" altLang="zh-CN" sz="4400" b="1" dirty="0"/>
              <a:t>《</a:t>
            </a:r>
            <a:r>
              <a:rPr lang="zh-CN" altLang="en-US" sz="4400" b="1" dirty="0"/>
              <a:t>做“剑客”  ，  不当“看客”</a:t>
            </a:r>
            <a:r>
              <a:rPr lang="en-US" altLang="zh-CN" sz="4400" b="1" dirty="0"/>
              <a:t>》</a:t>
            </a:r>
            <a:br>
              <a:rPr lang="en-US" altLang="zh-CN" sz="4400" b="1" dirty="0"/>
            </a:br>
            <a:r>
              <a:rPr lang="en-US" altLang="zh-CN" sz="4400" b="1" dirty="0"/>
              <a:t>《</a:t>
            </a:r>
            <a:r>
              <a:rPr lang="zh-CN" altLang="en-US" sz="4400" b="1" dirty="0"/>
              <a:t>做“智者”  ，  不做“盲流”</a:t>
            </a:r>
            <a:r>
              <a:rPr lang="en-US" altLang="zh-CN" sz="4400" b="1" dirty="0"/>
              <a:t>》</a:t>
            </a:r>
            <a:br>
              <a:rPr lang="en-US" altLang="zh-CN" sz="4400" b="1" dirty="0"/>
            </a:br>
            <a:endParaRPr lang="en-US" altLang="zh-CN" sz="4400" b="1" dirty="0"/>
          </a:p>
        </p:txBody>
      </p:sp>
      <p:sp>
        <p:nvSpPr>
          <p:cNvPr id="3" name="文本框 2"/>
          <p:cNvSpPr txBox="1"/>
          <p:nvPr/>
        </p:nvSpPr>
        <p:spPr>
          <a:xfrm>
            <a:off x="443557" y="301658"/>
            <a:ext cx="923330" cy="4920791"/>
          </a:xfrm>
          <a:prstGeom prst="rect">
            <a:avLst/>
          </a:prstGeom>
          <a:noFill/>
        </p:spPr>
        <p:txBody>
          <a:bodyPr vert="eaVert" wrap="square" rtlCol="0">
            <a:spAutoFit/>
          </a:bodyPr>
          <a:lstStyle/>
          <a:p>
            <a:r>
              <a:rPr lang="zh-CN" altLang="en-US" sz="4800" b="1" dirty="0">
                <a:solidFill>
                  <a:srgbClr val="FF0000"/>
                </a:solidFill>
              </a:rPr>
              <a:t>优秀作文标题</a:t>
            </a:r>
            <a:endParaRPr lang="zh-CN" altLang="en-US" sz="48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1831156" y="-169682"/>
            <a:ext cx="8529688" cy="6858000"/>
          </a:xfrm>
        </p:spPr>
        <p:txBody>
          <a:bodyPr>
            <a:normAutofit fontScale="92500" lnSpcReduction="10000"/>
          </a:bodyPr>
          <a:lstStyle/>
          <a:p>
            <a:pPr marL="0" indent="0">
              <a:lnSpc>
                <a:spcPct val="110000"/>
              </a:lnSpc>
              <a:buNone/>
            </a:pPr>
            <a:r>
              <a:rPr lang="en-US" altLang="zh-CN" sz="4000" b="1" dirty="0"/>
              <a:t/>
            </a:r>
            <a:br>
              <a:rPr lang="en-US" altLang="zh-CN" sz="4000" b="1" dirty="0"/>
            </a:br>
            <a:r>
              <a:rPr lang="en-US" altLang="zh-CN" sz="4000" b="1" dirty="0"/>
              <a:t>《</a:t>
            </a:r>
            <a:r>
              <a:rPr lang="zh-CN" altLang="en-US" sz="4000" b="1" dirty="0"/>
              <a:t>别因好心做了传谣者</a:t>
            </a:r>
            <a:r>
              <a:rPr lang="en-US" altLang="zh-CN" sz="4000" b="1" dirty="0"/>
              <a:t>》</a:t>
            </a:r>
            <a:br>
              <a:rPr lang="en-US" altLang="zh-CN" sz="4000" b="1" dirty="0"/>
            </a:br>
            <a:r>
              <a:rPr lang="en-US" altLang="zh-CN" sz="4000" b="1" dirty="0"/>
              <a:t>《</a:t>
            </a:r>
            <a:r>
              <a:rPr lang="zh-CN" altLang="en-US" sz="4000" b="1" dirty="0"/>
              <a:t>解谣言之“毒”，首先要用“法律”</a:t>
            </a:r>
            <a:r>
              <a:rPr lang="en-US" altLang="zh-CN" sz="4000" b="1" dirty="0"/>
              <a:t>》</a:t>
            </a:r>
            <a:br>
              <a:rPr lang="en-US" altLang="zh-CN" sz="4000" b="1" dirty="0"/>
            </a:br>
            <a:r>
              <a:rPr lang="en-US" altLang="zh-CN" sz="4000" b="1" dirty="0"/>
              <a:t>《</a:t>
            </a:r>
            <a:r>
              <a:rPr lang="zh-CN" altLang="en-US" sz="4000" b="1" dirty="0"/>
              <a:t>每次传谣都是制造恐慌</a:t>
            </a:r>
            <a:r>
              <a:rPr lang="en-US" altLang="zh-CN" sz="4000" b="1" dirty="0"/>
              <a:t>》</a:t>
            </a:r>
            <a:br>
              <a:rPr lang="en-US" altLang="zh-CN" sz="4000" b="1" dirty="0"/>
            </a:br>
            <a:r>
              <a:rPr lang="en-US" altLang="zh-CN" sz="4000" b="1" dirty="0"/>
              <a:t>《</a:t>
            </a:r>
            <a:r>
              <a:rPr lang="zh-CN" altLang="en-US" sz="4000" b="1" dirty="0"/>
              <a:t>初衷好，不代表可以传谣</a:t>
            </a:r>
            <a:r>
              <a:rPr lang="en-US" altLang="zh-CN" sz="4000" b="1" dirty="0"/>
              <a:t>》</a:t>
            </a:r>
            <a:br>
              <a:rPr lang="en-US" altLang="zh-CN" sz="4000" b="1" dirty="0"/>
            </a:br>
            <a:r>
              <a:rPr lang="en-US" altLang="zh-CN" sz="4000" b="1" dirty="0"/>
              <a:t>《</a:t>
            </a:r>
            <a:r>
              <a:rPr lang="zh-CN" altLang="en-US" sz="4000" b="1" dirty="0"/>
              <a:t>疫情已肆虐，不让谣言再猖獗</a:t>
            </a:r>
            <a:r>
              <a:rPr lang="en-US" altLang="zh-CN" sz="4000" b="1" dirty="0"/>
              <a:t>》</a:t>
            </a:r>
            <a:br>
              <a:rPr lang="en-US" altLang="zh-CN" sz="4000" b="1" dirty="0"/>
            </a:br>
            <a:r>
              <a:rPr lang="en-US" altLang="zh-CN" sz="4000" b="1" dirty="0"/>
              <a:t>《</a:t>
            </a:r>
            <a:r>
              <a:rPr lang="zh-CN" altLang="en-US" sz="4000" b="1" dirty="0"/>
              <a:t>谣言面前，擦亮双眼</a:t>
            </a:r>
            <a:r>
              <a:rPr lang="en-US" altLang="zh-CN" sz="4000" b="1" dirty="0"/>
              <a:t>》</a:t>
            </a:r>
            <a:br>
              <a:rPr lang="en-US" altLang="zh-CN" sz="4000" b="1" dirty="0"/>
            </a:br>
            <a:r>
              <a:rPr lang="en-US" altLang="zh-CN" sz="4000" b="1" dirty="0"/>
              <a:t>《</a:t>
            </a:r>
            <a:r>
              <a:rPr lang="zh-CN" altLang="en-US" sz="4000" b="1" dirty="0"/>
              <a:t>疫情汹汹，传谣就是添乱</a:t>
            </a:r>
            <a:r>
              <a:rPr lang="en-US" altLang="zh-CN" sz="4000" b="1" dirty="0"/>
              <a:t>》</a:t>
            </a:r>
            <a:br>
              <a:rPr lang="en-US" altLang="zh-CN" sz="4000" b="1" dirty="0"/>
            </a:br>
            <a:r>
              <a:rPr lang="en-US" altLang="zh-CN" sz="4000" b="1" dirty="0"/>
              <a:t>《</a:t>
            </a:r>
            <a:r>
              <a:rPr lang="zh-CN" altLang="en-US" sz="4000" b="1" dirty="0"/>
              <a:t>打击谣言，但不宜“棒杀”</a:t>
            </a:r>
            <a:r>
              <a:rPr lang="en-US" altLang="zh-CN" sz="4000" b="1" dirty="0"/>
              <a:t>》</a:t>
            </a:r>
            <a:br>
              <a:rPr lang="en-US" altLang="zh-CN" sz="4000" b="1" dirty="0"/>
            </a:br>
            <a:r>
              <a:rPr lang="en-US" altLang="zh-CN" sz="4000" b="1" dirty="0"/>
              <a:t>《</a:t>
            </a:r>
            <a:r>
              <a:rPr lang="zh-CN" altLang="en-US" sz="4000" b="1" dirty="0"/>
              <a:t>面对谣言，既要“打”也要“疏”</a:t>
            </a:r>
            <a:r>
              <a:rPr lang="en-US" altLang="zh-CN" sz="4000" b="1" dirty="0"/>
              <a:t>》</a:t>
            </a:r>
            <a:br>
              <a:rPr lang="en-US" altLang="zh-CN" sz="4000" b="1" dirty="0"/>
            </a:br>
            <a:r>
              <a:rPr lang="en-US" altLang="zh-CN" sz="4000" b="1" dirty="0"/>
              <a:t>《</a:t>
            </a:r>
            <a:r>
              <a:rPr lang="zh-CN" altLang="en-US" sz="4000" b="1" dirty="0"/>
              <a:t>防止谣言，须先教再打</a:t>
            </a:r>
            <a:r>
              <a:rPr lang="en-US" altLang="zh-CN" sz="4000" b="1" dirty="0"/>
              <a:t>》</a:t>
            </a:r>
            <a:br>
              <a:rPr lang="en-US" altLang="zh-CN" sz="4000" b="1" dirty="0"/>
            </a:br>
            <a:endParaRPr lang="en-US" altLang="zh-CN" sz="4000" b="1" dirty="0"/>
          </a:p>
          <a:p>
            <a:pPr marL="0" indent="0">
              <a:lnSpc>
                <a:spcPct val="110000"/>
              </a:lnSpc>
              <a:buNone/>
            </a:pPr>
            <a:endParaRPr lang="en-US" altLang="zh-CN" sz="4000" b="1" dirty="0"/>
          </a:p>
        </p:txBody>
      </p:sp>
      <p:sp>
        <p:nvSpPr>
          <p:cNvPr id="3" name="文本框 2"/>
          <p:cNvSpPr txBox="1"/>
          <p:nvPr/>
        </p:nvSpPr>
        <p:spPr>
          <a:xfrm>
            <a:off x="443557" y="301658"/>
            <a:ext cx="923330" cy="4920791"/>
          </a:xfrm>
          <a:prstGeom prst="rect">
            <a:avLst/>
          </a:prstGeom>
          <a:noFill/>
        </p:spPr>
        <p:txBody>
          <a:bodyPr vert="eaVert" wrap="square" rtlCol="0">
            <a:spAutoFit/>
          </a:bodyPr>
          <a:lstStyle/>
          <a:p>
            <a:r>
              <a:rPr lang="zh-CN" altLang="en-US" sz="4800" b="1" dirty="0">
                <a:solidFill>
                  <a:srgbClr val="FF0000"/>
                </a:solidFill>
              </a:rPr>
              <a:t>优秀作文标题</a:t>
            </a:r>
            <a:endParaRPr lang="zh-CN" altLang="en-US" sz="48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219960" y="135117"/>
            <a:ext cx="11972040" cy="7500594"/>
          </a:xfrm>
        </p:spPr>
        <p:txBody>
          <a:bodyPr>
            <a:normAutofit fontScale="92500" lnSpcReduction="20000"/>
          </a:bodyPr>
          <a:lstStyle/>
          <a:p>
            <a:pPr marL="0" indent="0">
              <a:lnSpc>
                <a:spcPct val="110000"/>
              </a:lnSpc>
              <a:buNone/>
            </a:pPr>
            <a:r>
              <a:rPr lang="en-US" altLang="zh-CN" sz="3200" b="1" dirty="0"/>
              <a:t>4.</a:t>
            </a:r>
            <a:r>
              <a:rPr lang="zh-CN" altLang="en-US" sz="3600" b="1" dirty="0"/>
              <a:t>阅读下列材料，按照要求作文。（</a:t>
            </a:r>
            <a:r>
              <a:rPr lang="en-US" altLang="zh-CN" sz="3600" b="1" dirty="0"/>
              <a:t>60</a:t>
            </a:r>
            <a:r>
              <a:rPr lang="zh-CN" altLang="en-US" sz="3600" b="1" dirty="0"/>
              <a:t>分）</a:t>
            </a:r>
            <a:br>
              <a:rPr lang="zh-CN" altLang="en-US" sz="3600" b="1" dirty="0"/>
            </a:br>
            <a:r>
              <a:rPr lang="zh-CN" altLang="en-US" sz="3600" b="1" dirty="0"/>
              <a:t/>
            </a:r>
            <a:br>
              <a:rPr lang="zh-CN" altLang="en-US" sz="3600" b="1" dirty="0"/>
            </a:br>
            <a:r>
              <a:rPr lang="zh-CN" altLang="en-US" sz="3600" b="1" dirty="0"/>
              <a:t>　　武汉疫情，牵动着国人的心，以下六则材料均来自于有关疫情的报道。</a:t>
            </a:r>
            <a:br>
              <a:rPr lang="zh-CN" altLang="en-US" sz="3600" b="1" dirty="0"/>
            </a:br>
            <a:r>
              <a:rPr lang="zh-CN" altLang="en-US" sz="3600" b="1" dirty="0"/>
              <a:t/>
            </a:r>
            <a:br>
              <a:rPr lang="zh-CN" altLang="en-US" sz="3600" b="1" dirty="0"/>
            </a:br>
            <a:r>
              <a:rPr lang="zh-CN" altLang="en-US" sz="3600" b="1" dirty="0"/>
              <a:t>　①和时间赛跑！武汉市政府参照北京小汤山急救医院模式，仅仅耗时</a:t>
            </a:r>
            <a:r>
              <a:rPr lang="en-US" altLang="zh-CN" sz="3600" b="1" dirty="0"/>
              <a:t>6</a:t>
            </a:r>
            <a:r>
              <a:rPr lang="zh-CN" altLang="en-US" sz="3600" b="1" dirty="0"/>
              <a:t>天建设起可容纳</a:t>
            </a:r>
            <a:r>
              <a:rPr lang="en-US" altLang="zh-CN" sz="3600" b="1" dirty="0"/>
              <a:t>1000</a:t>
            </a:r>
            <a:r>
              <a:rPr lang="zh-CN" altLang="en-US" sz="3600" b="1" dirty="0"/>
              <a:t>张病床的专用救治医院。</a:t>
            </a:r>
            <a:endParaRPr lang="en-US" altLang="zh-CN" sz="3600" b="1" dirty="0"/>
          </a:p>
          <a:p>
            <a:pPr marL="0" indent="0">
              <a:lnSpc>
                <a:spcPct val="110000"/>
              </a:lnSpc>
              <a:buNone/>
            </a:pPr>
            <a:r>
              <a:rPr lang="zh-CN" altLang="en-US" sz="3600" b="1" dirty="0"/>
              <a:t/>
            </a:r>
            <a:br>
              <a:rPr lang="zh-CN" altLang="en-US" sz="3600" b="1" dirty="0"/>
            </a:br>
            <a:r>
              <a:rPr lang="zh-CN" altLang="en-US" sz="3600" b="1" dirty="0"/>
              <a:t>    ②钟南山教授再次临危受命，出任国家卫健委高级别专家组组长。</a:t>
            </a:r>
            <a:r>
              <a:rPr lang="en-US" altLang="zh-CN" sz="3600" b="1" dirty="0"/>
              <a:t>18</a:t>
            </a:r>
            <a:r>
              <a:rPr lang="zh-CN" altLang="en-US" sz="3600" b="1" dirty="0"/>
              <a:t>日傍晚，</a:t>
            </a:r>
            <a:r>
              <a:rPr lang="en-US" altLang="zh-CN" sz="3600" b="1" dirty="0"/>
              <a:t>84</a:t>
            </a:r>
            <a:r>
              <a:rPr lang="zh-CN" altLang="en-US" sz="3600" b="1" dirty="0"/>
              <a:t>岁的他义无反顾地赶往武汉防疫最前线。连日来，实地了解疫情、研究防控方案、参加新闻发布会</a:t>
            </a:r>
            <a:r>
              <a:rPr lang="en-US" altLang="zh-CN" sz="3600" b="1" dirty="0"/>
              <a:t>……</a:t>
            </a:r>
            <a:r>
              <a:rPr lang="zh-CN" altLang="en-US" sz="3600" b="1" dirty="0"/>
              <a:t>他的工作和行程安排得满满当当。</a:t>
            </a:r>
            <a:br>
              <a:rPr lang="zh-CN" altLang="en-US" sz="3600" b="1" dirty="0"/>
            </a:br>
            <a:r>
              <a:rPr lang="zh-CN" altLang="en-US" sz="3600" b="1" dirty="0"/>
              <a:t/>
            </a:r>
            <a:br>
              <a:rPr lang="zh-CN" altLang="en-US" sz="3600" b="1" dirty="0"/>
            </a:br>
            <a:r>
              <a:rPr lang="zh-CN" altLang="en-US" sz="3600" b="1" dirty="0"/>
              <a:t>　</a:t>
            </a:r>
            <a:r>
              <a:rPr lang="zh-CN" altLang="en-US" sz="3200" b="1" dirty="0"/>
              <a:t/>
            </a:r>
            <a:br>
              <a:rPr lang="zh-CN" altLang="en-US" sz="3200" b="1" dirty="0"/>
            </a:br>
            <a:r>
              <a:rPr lang="zh-CN" altLang="en-US" sz="3200" b="1" dirty="0"/>
              <a:t>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body" idx="1"/>
          </p:nvPr>
        </p:nvSpPr>
        <p:spPr>
          <a:xfrm>
            <a:off x="227813" y="468983"/>
            <a:ext cx="11736374" cy="6690674"/>
          </a:xfrm>
        </p:spPr>
        <p:txBody>
          <a:bodyPr>
            <a:normAutofit fontScale="92500" lnSpcReduction="10000"/>
          </a:bodyPr>
          <a:lstStyle/>
          <a:p>
            <a:pPr marL="0" indent="0">
              <a:lnSpc>
                <a:spcPct val="110000"/>
              </a:lnSpc>
              <a:buNone/>
            </a:pPr>
            <a:r>
              <a:rPr lang="zh-CN" altLang="en-US" sz="4000" b="1" dirty="0"/>
              <a:t>　③疫情就是战斗，通知就是号角。疫情发生后，武汉各大医院全力以赴抗击冠状病毒，</a:t>
            </a:r>
            <a:r>
              <a:rPr lang="en-US" altLang="zh-CN" sz="4000" b="1" dirty="0"/>
              <a:t>10</a:t>
            </a:r>
            <a:r>
              <a:rPr lang="zh-CN" altLang="en-US" sz="4000" b="1" dirty="0"/>
              <a:t>万医护人员超负荷工作，他们以血肉之躯，筑成守护家园、保卫武汉的长城堡垒。</a:t>
            </a:r>
            <a:br>
              <a:rPr lang="zh-CN" altLang="en-US" sz="4000" b="1" dirty="0"/>
            </a:br>
            <a:r>
              <a:rPr lang="zh-CN" altLang="en-US" sz="4000" b="1" dirty="0"/>
              <a:t/>
            </a:r>
            <a:br>
              <a:rPr lang="zh-CN" altLang="en-US" sz="4000" b="1" dirty="0"/>
            </a:br>
            <a:r>
              <a:rPr lang="zh-CN" altLang="en-US" sz="4000" b="1" dirty="0"/>
              <a:t>　④一方有难，八方支援。大年初一接到组派医疗队驰援湖北的通知，河南大学各附属医院医护人员纷纷主动请缨。</a:t>
            </a:r>
            <a:r>
              <a:rPr lang="en-US" altLang="zh-CN" sz="4000" b="1" dirty="0"/>
              <a:t>24</a:t>
            </a:r>
            <a:r>
              <a:rPr lang="zh-CN" altLang="en-US" sz="4000" b="1" dirty="0"/>
              <a:t>小时内，</a:t>
            </a:r>
            <a:r>
              <a:rPr lang="en-US" altLang="zh-CN" sz="4000" b="1" dirty="0"/>
              <a:t>52</a:t>
            </a:r>
            <a:r>
              <a:rPr lang="zh-CN" altLang="en-US" sz="4000" b="1" dirty="0"/>
              <a:t>名医务人员集结完毕，整装待发。截至</a:t>
            </a:r>
            <a:r>
              <a:rPr lang="en-US" altLang="zh-CN" sz="4000" b="1" dirty="0"/>
              <a:t>1</a:t>
            </a:r>
            <a:r>
              <a:rPr lang="zh-CN" altLang="en-US" sz="4000" b="1" dirty="0"/>
              <a:t>月</a:t>
            </a:r>
            <a:r>
              <a:rPr lang="en-US" altLang="zh-CN" sz="4000" b="1" dirty="0"/>
              <a:t>28</a:t>
            </a:r>
            <a:r>
              <a:rPr lang="zh-CN" altLang="en-US" sz="4000" b="1" dirty="0"/>
              <a:t>日，共有</a:t>
            </a:r>
            <a:r>
              <a:rPr lang="en-US" altLang="zh-CN" sz="4000" b="1" dirty="0"/>
              <a:t>30</a:t>
            </a:r>
            <a:r>
              <a:rPr lang="zh-CN" altLang="en-US" sz="4000" b="1" dirty="0"/>
              <a:t>支医疗队、</a:t>
            </a:r>
            <a:r>
              <a:rPr lang="en-US" altLang="zh-CN" sz="4000" b="1" dirty="0"/>
              <a:t>4130</a:t>
            </a:r>
            <a:r>
              <a:rPr lang="zh-CN" altLang="en-US" sz="4000" b="1" dirty="0"/>
              <a:t>人已经到达湖北开展工作。</a:t>
            </a:r>
            <a:br>
              <a:rPr lang="zh-CN" altLang="en-US" sz="4000" b="1" dirty="0"/>
            </a:br>
            <a:endParaRPr lang="zh-CN" altLang="en-US" sz="4000"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348793" y="157114"/>
            <a:ext cx="11331017" cy="6894135"/>
          </a:xfrm>
        </p:spPr>
        <p:txBody>
          <a:bodyPr>
            <a:normAutofit fontScale="92500"/>
          </a:bodyPr>
          <a:lstStyle/>
          <a:p>
            <a:pPr marL="0" indent="0">
              <a:lnSpc>
                <a:spcPct val="100000"/>
              </a:lnSpc>
              <a:buNone/>
            </a:pPr>
            <a:r>
              <a:rPr lang="zh-CN" altLang="en-US" sz="3600" b="1" dirty="0"/>
              <a:t>      ⑤很多身处武汉的普通民众，不惧疫情蔓延，主动投入到防疫一线做志愿者；有的武汉人暂时没发现身体异常，也坚定地选择留在武汉，避免出去后，万一感染到其他人。</a:t>
            </a:r>
            <a:br>
              <a:rPr lang="zh-CN" altLang="en-US" sz="3600" b="1" dirty="0"/>
            </a:br>
            <a:r>
              <a:rPr lang="zh-CN" altLang="en-US" sz="3600" b="1" dirty="0"/>
              <a:t/>
            </a:r>
            <a:br>
              <a:rPr lang="zh-CN" altLang="en-US" sz="3600" b="1" dirty="0"/>
            </a:br>
            <a:r>
              <a:rPr lang="zh-CN" altLang="en-US" sz="3600" b="1" dirty="0"/>
              <a:t>　 ⑥国家主席习近平对新型冠状病毒感染的肺炎疫情作重要指示，强调要把人民群众生命安全和身体健康放在第一位，坚决遏制疫情蔓延势头。</a:t>
            </a:r>
            <a:br>
              <a:rPr lang="zh-CN" altLang="en-US" sz="3600" b="1" dirty="0"/>
            </a:br>
            <a:r>
              <a:rPr lang="zh-CN" altLang="en-US" sz="3600" b="1" dirty="0"/>
              <a:t/>
            </a:r>
            <a:br>
              <a:rPr lang="zh-CN" altLang="en-US" sz="3600" b="1" dirty="0"/>
            </a:br>
            <a:r>
              <a:rPr lang="zh-CN" altLang="en-US" sz="3600" b="1" dirty="0"/>
              <a:t>　　读完以上新闻，你觉得哪几则最能振奋人心？请以其中两或三则为基础确定立意，注意彼此逻辑，并合理引用，写一篇文章。要求自选角度，明确文体，自拟标题；不要套作，不得抄袭；不少于</a:t>
            </a:r>
            <a:r>
              <a:rPr lang="en-US" altLang="zh-CN" sz="3600" b="1" dirty="0"/>
              <a:t>800</a:t>
            </a:r>
            <a:r>
              <a:rPr lang="zh-CN" altLang="en-US" sz="3600" b="1" dirty="0"/>
              <a:t>字。</a:t>
            </a:r>
            <a:br>
              <a:rPr lang="zh-CN" altLang="en-US" sz="3600" b="1" dirty="0"/>
            </a:br>
            <a:endParaRPr lang="zh-CN" altLang="en-US" sz="3600" b="1" dirty="0"/>
          </a:p>
          <a:p>
            <a:pPr>
              <a:lnSpc>
                <a:spcPct val="100000"/>
              </a:lnSpc>
            </a:pPr>
            <a:endParaRPr lang="en-US" altLang="zh-CN" sz="3600"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1366887" y="301658"/>
            <a:ext cx="10171521" cy="6362071"/>
          </a:xfrm>
        </p:spPr>
        <p:txBody>
          <a:bodyPr>
            <a:normAutofit lnSpcReduction="10000"/>
          </a:bodyPr>
          <a:lstStyle/>
          <a:p>
            <a:pPr marL="0" indent="0">
              <a:lnSpc>
                <a:spcPct val="90000"/>
              </a:lnSpc>
              <a:buNone/>
            </a:pPr>
            <a:r>
              <a:rPr lang="en-US" altLang="zh-CN" sz="3600" b="1" dirty="0"/>
              <a:t>《</a:t>
            </a:r>
            <a:r>
              <a:rPr lang="zh-CN" altLang="en-US" sz="3600" b="1" dirty="0"/>
              <a:t>致敬“逆行者”</a:t>
            </a:r>
            <a:r>
              <a:rPr lang="en-US" altLang="zh-CN" sz="3600" b="1" dirty="0"/>
              <a:t>》《</a:t>
            </a:r>
            <a:r>
              <a:rPr lang="zh-CN" altLang="en-US" sz="3600" b="1" dirty="0"/>
              <a:t>最美“逆行者”</a:t>
            </a:r>
            <a:r>
              <a:rPr lang="en-US" altLang="zh-CN" sz="3600" b="1" dirty="0"/>
              <a:t>》</a:t>
            </a:r>
          </a:p>
          <a:p>
            <a:pPr marL="0" indent="0">
              <a:lnSpc>
                <a:spcPct val="90000"/>
              </a:lnSpc>
              <a:buNone/>
            </a:pPr>
            <a:r>
              <a:rPr lang="en-US" altLang="zh-CN" sz="3600" b="1" dirty="0"/>
              <a:t>《</a:t>
            </a:r>
            <a:r>
              <a:rPr lang="zh-CN" altLang="en-US" sz="3600" b="1" dirty="0"/>
              <a:t>千里驰援，可歌可泣</a:t>
            </a:r>
            <a:r>
              <a:rPr lang="en-US" altLang="zh-CN" sz="3600" b="1" dirty="0"/>
              <a:t>》</a:t>
            </a:r>
            <a:r>
              <a:rPr lang="zh-CN" altLang="en-US" sz="3600" b="1" dirty="0"/>
              <a:t>（选择②④）</a:t>
            </a:r>
            <a:br>
              <a:rPr lang="zh-CN" altLang="en-US" sz="3600" b="1" dirty="0"/>
            </a:br>
            <a:r>
              <a:rPr lang="zh-CN" altLang="en-US" sz="3600" b="1" dirty="0"/>
              <a:t/>
            </a:r>
            <a:br>
              <a:rPr lang="zh-CN" altLang="en-US" sz="3600" b="1" dirty="0"/>
            </a:br>
            <a:r>
              <a:rPr lang="en-US" altLang="zh-CN" sz="3600" b="1" dirty="0">
                <a:solidFill>
                  <a:srgbClr val="0000FF"/>
                </a:solidFill>
              </a:rPr>
              <a:t>《</a:t>
            </a:r>
            <a:r>
              <a:rPr lang="zh-CN" altLang="en-US" sz="3600" b="1" dirty="0">
                <a:solidFill>
                  <a:srgbClr val="0000FF"/>
                </a:solidFill>
              </a:rPr>
              <a:t>同胞一心，其利断金</a:t>
            </a:r>
            <a:r>
              <a:rPr lang="en-US" altLang="zh-CN" sz="3600" b="1" dirty="0">
                <a:solidFill>
                  <a:srgbClr val="0000FF"/>
                </a:solidFill>
              </a:rPr>
              <a:t>》</a:t>
            </a:r>
            <a:r>
              <a:rPr lang="zh-CN" altLang="en-US" sz="3600" b="1" dirty="0">
                <a:solidFill>
                  <a:srgbClr val="0000FF"/>
                </a:solidFill>
              </a:rPr>
              <a:t>（选择④⑤）</a:t>
            </a:r>
            <a:br>
              <a:rPr lang="zh-CN" altLang="en-US" sz="3600" b="1" dirty="0">
                <a:solidFill>
                  <a:srgbClr val="0000FF"/>
                </a:solidFill>
              </a:rPr>
            </a:br>
            <a:r>
              <a:rPr lang="zh-CN" altLang="en-US" sz="3600" b="1" dirty="0">
                <a:solidFill>
                  <a:srgbClr val="0000FF"/>
                </a:solidFill>
              </a:rPr>
              <a:t/>
            </a:r>
            <a:br>
              <a:rPr lang="zh-CN" altLang="en-US" sz="3600" b="1" dirty="0">
                <a:solidFill>
                  <a:srgbClr val="0000FF"/>
                </a:solidFill>
              </a:rPr>
            </a:br>
            <a:r>
              <a:rPr lang="en-US" altLang="zh-CN" sz="3600" b="1" dirty="0">
                <a:solidFill>
                  <a:srgbClr val="FF3399"/>
                </a:solidFill>
              </a:rPr>
              <a:t>《</a:t>
            </a:r>
            <a:r>
              <a:rPr lang="zh-CN" altLang="en-US" sz="3600" b="1" dirty="0">
                <a:solidFill>
                  <a:srgbClr val="FF3399"/>
                </a:solidFill>
              </a:rPr>
              <a:t>抗击疫情，不做旁观者</a:t>
            </a:r>
            <a:r>
              <a:rPr lang="en-US" altLang="zh-CN" sz="3600" b="1" dirty="0">
                <a:solidFill>
                  <a:srgbClr val="FF3399"/>
                </a:solidFill>
              </a:rPr>
              <a:t>》《</a:t>
            </a:r>
            <a:r>
              <a:rPr lang="zh-CN" altLang="en-US" sz="3600" b="1" dirty="0">
                <a:solidFill>
                  <a:srgbClr val="FF3399"/>
                </a:solidFill>
              </a:rPr>
              <a:t>坚守脚下的土地</a:t>
            </a:r>
            <a:r>
              <a:rPr lang="en-US" altLang="zh-CN" sz="3600" b="1" dirty="0">
                <a:solidFill>
                  <a:srgbClr val="FF3399"/>
                </a:solidFill>
              </a:rPr>
              <a:t>》</a:t>
            </a:r>
          </a:p>
          <a:p>
            <a:pPr marL="0" indent="0">
              <a:lnSpc>
                <a:spcPct val="90000"/>
              </a:lnSpc>
              <a:buNone/>
            </a:pPr>
            <a:r>
              <a:rPr lang="en-US" altLang="zh-CN" sz="3600" b="1" dirty="0">
                <a:solidFill>
                  <a:srgbClr val="FF3399"/>
                </a:solidFill>
              </a:rPr>
              <a:t>《</a:t>
            </a:r>
            <a:r>
              <a:rPr lang="zh-CN" altLang="en-US" sz="3600" b="1" dirty="0">
                <a:solidFill>
                  <a:srgbClr val="FF3399"/>
                </a:solidFill>
              </a:rPr>
              <a:t>我们在，武汉就在</a:t>
            </a:r>
            <a:r>
              <a:rPr lang="en-US" altLang="zh-CN" sz="3600" b="1" dirty="0">
                <a:solidFill>
                  <a:srgbClr val="FF3399"/>
                </a:solidFill>
              </a:rPr>
              <a:t>》《</a:t>
            </a:r>
            <a:r>
              <a:rPr lang="zh-CN" altLang="en-US" sz="3600" b="1" dirty="0">
                <a:solidFill>
                  <a:srgbClr val="FF3399"/>
                </a:solidFill>
              </a:rPr>
              <a:t>疫情面前，没有人能独善其身</a:t>
            </a:r>
            <a:r>
              <a:rPr lang="en-US" altLang="zh-CN" sz="3600" b="1" dirty="0">
                <a:solidFill>
                  <a:srgbClr val="FF3399"/>
                </a:solidFill>
              </a:rPr>
              <a:t>》</a:t>
            </a:r>
            <a:r>
              <a:rPr lang="zh-CN" altLang="en-US" sz="3600" b="1" dirty="0">
                <a:solidFill>
                  <a:srgbClr val="FF3399"/>
                </a:solidFill>
              </a:rPr>
              <a:t>（选择③⑤）</a:t>
            </a:r>
            <a:br>
              <a:rPr lang="zh-CN" altLang="en-US" sz="3600" b="1" dirty="0">
                <a:solidFill>
                  <a:srgbClr val="FF3399"/>
                </a:solidFill>
              </a:rPr>
            </a:br>
            <a:r>
              <a:rPr lang="zh-CN" altLang="en-US" sz="3600" b="1" dirty="0"/>
              <a:t/>
            </a:r>
            <a:br>
              <a:rPr lang="zh-CN" altLang="en-US" sz="3600" b="1" dirty="0"/>
            </a:br>
            <a:r>
              <a:rPr lang="en-US" altLang="zh-CN" sz="3600" b="1" dirty="0">
                <a:solidFill>
                  <a:srgbClr val="0000FF"/>
                </a:solidFill>
              </a:rPr>
              <a:t>《</a:t>
            </a:r>
            <a:r>
              <a:rPr lang="zh-CN" altLang="en-US" sz="3600" b="1" dirty="0">
                <a:solidFill>
                  <a:srgbClr val="0000FF"/>
                </a:solidFill>
              </a:rPr>
              <a:t>哪里有疫情，哪里有医者</a:t>
            </a:r>
            <a:r>
              <a:rPr lang="en-US" altLang="zh-CN" sz="3600" b="1" dirty="0">
                <a:solidFill>
                  <a:srgbClr val="0000FF"/>
                </a:solidFill>
              </a:rPr>
              <a:t>》</a:t>
            </a:r>
          </a:p>
          <a:p>
            <a:pPr marL="0" indent="0">
              <a:lnSpc>
                <a:spcPct val="90000"/>
              </a:lnSpc>
              <a:buNone/>
            </a:pPr>
            <a:r>
              <a:rPr lang="en-US" altLang="zh-CN" sz="3600" b="1" dirty="0">
                <a:solidFill>
                  <a:srgbClr val="0000FF"/>
                </a:solidFill>
              </a:rPr>
              <a:t>《</a:t>
            </a:r>
            <a:r>
              <a:rPr lang="zh-CN" altLang="en-US" sz="3600" b="1" dirty="0">
                <a:solidFill>
                  <a:srgbClr val="0000FF"/>
                </a:solidFill>
              </a:rPr>
              <a:t>你们是城市的卫士</a:t>
            </a:r>
            <a:r>
              <a:rPr lang="en-US" altLang="zh-CN" sz="3600" b="1" dirty="0">
                <a:solidFill>
                  <a:srgbClr val="0000FF"/>
                </a:solidFill>
              </a:rPr>
              <a:t>》</a:t>
            </a:r>
            <a:r>
              <a:rPr lang="zh-CN" altLang="en-US" sz="3600" b="1" dirty="0">
                <a:solidFill>
                  <a:srgbClr val="0000FF"/>
                </a:solidFill>
              </a:rPr>
              <a:t>（选择③④）</a:t>
            </a:r>
            <a:br>
              <a:rPr lang="zh-CN" altLang="en-US" sz="3600" b="1" dirty="0">
                <a:solidFill>
                  <a:srgbClr val="0000FF"/>
                </a:solidFill>
              </a:rPr>
            </a:br>
            <a:r>
              <a:rPr lang="zh-CN" altLang="en-US" sz="3600" b="1" dirty="0"/>
              <a:t/>
            </a:r>
            <a:br>
              <a:rPr lang="zh-CN" altLang="en-US" sz="3600" b="1" dirty="0"/>
            </a:br>
            <a:endParaRPr lang="zh-CN" altLang="en-US" sz="3600" b="1" dirty="0"/>
          </a:p>
        </p:txBody>
      </p:sp>
      <p:sp>
        <p:nvSpPr>
          <p:cNvPr id="3" name="文本框 2"/>
          <p:cNvSpPr txBox="1"/>
          <p:nvPr/>
        </p:nvSpPr>
        <p:spPr>
          <a:xfrm>
            <a:off x="113618" y="490194"/>
            <a:ext cx="923330" cy="4920791"/>
          </a:xfrm>
          <a:prstGeom prst="rect">
            <a:avLst/>
          </a:prstGeom>
          <a:noFill/>
        </p:spPr>
        <p:txBody>
          <a:bodyPr vert="eaVert" wrap="square" rtlCol="0">
            <a:spAutoFit/>
          </a:bodyPr>
          <a:lstStyle/>
          <a:p>
            <a:r>
              <a:rPr lang="zh-CN" altLang="en-US" sz="4800" b="1" dirty="0">
                <a:solidFill>
                  <a:srgbClr val="FF0000"/>
                </a:solidFill>
              </a:rPr>
              <a:t>优秀作文标题</a:t>
            </a:r>
            <a:endParaRPr lang="zh-CN" altLang="en-US" sz="48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a:xfrm>
            <a:off x="169680" y="378095"/>
            <a:ext cx="11387581" cy="5592763"/>
          </a:xfrm>
        </p:spPr>
        <p:txBody>
          <a:bodyPr>
            <a:normAutofit lnSpcReduction="10000"/>
          </a:bodyPr>
          <a:lstStyle/>
          <a:p>
            <a:pPr marL="0" indent="0">
              <a:lnSpc>
                <a:spcPct val="90000"/>
              </a:lnSpc>
              <a:buNone/>
            </a:pPr>
            <a:r>
              <a:rPr lang="en-US" altLang="zh-CN" sz="4000" b="1" dirty="0"/>
              <a:t>《</a:t>
            </a:r>
            <a:r>
              <a:rPr lang="zh-CN" altLang="en-US" sz="4000" b="1" dirty="0"/>
              <a:t>医者仁心，可歌可泣</a:t>
            </a:r>
            <a:r>
              <a:rPr lang="en-US" altLang="zh-CN" sz="4000" b="1" dirty="0"/>
              <a:t>》</a:t>
            </a:r>
          </a:p>
          <a:p>
            <a:pPr marL="0" indent="0">
              <a:lnSpc>
                <a:spcPct val="90000"/>
              </a:lnSpc>
              <a:buNone/>
            </a:pPr>
            <a:r>
              <a:rPr lang="en-US" altLang="zh-CN" sz="4000" b="1" dirty="0"/>
              <a:t>《</a:t>
            </a:r>
            <a:r>
              <a:rPr lang="zh-CN" altLang="en-US" sz="4000" b="1" dirty="0"/>
              <a:t>他们不仅是天使，还是战士</a:t>
            </a:r>
            <a:r>
              <a:rPr lang="en-US" altLang="zh-CN" sz="4000" b="1" dirty="0"/>
              <a:t>》</a:t>
            </a:r>
            <a:r>
              <a:rPr lang="zh-CN" altLang="en-US" sz="4000" b="1" dirty="0"/>
              <a:t>（选择②③④）</a:t>
            </a:r>
            <a:br>
              <a:rPr lang="zh-CN" altLang="en-US" sz="4000" b="1" dirty="0"/>
            </a:br>
            <a:r>
              <a:rPr lang="zh-CN" altLang="en-US" sz="4000" b="1" dirty="0">
                <a:solidFill>
                  <a:srgbClr val="0000FF"/>
                </a:solidFill>
              </a:rPr>
              <a:t/>
            </a:r>
            <a:br>
              <a:rPr lang="zh-CN" altLang="en-US" sz="4000" b="1" dirty="0">
                <a:solidFill>
                  <a:srgbClr val="0000FF"/>
                </a:solidFill>
              </a:rPr>
            </a:br>
            <a:r>
              <a:rPr lang="en-US" altLang="zh-CN" sz="4000" b="1" dirty="0">
                <a:solidFill>
                  <a:srgbClr val="0000FF"/>
                </a:solidFill>
              </a:rPr>
              <a:t>《</a:t>
            </a:r>
            <a:r>
              <a:rPr lang="zh-CN" altLang="en-US" sz="4000" b="1" dirty="0">
                <a:solidFill>
                  <a:srgbClr val="0000FF"/>
                </a:solidFill>
              </a:rPr>
              <a:t>万众一心，何惧疫情？</a:t>
            </a:r>
            <a:r>
              <a:rPr lang="en-US" altLang="zh-CN" sz="4000" b="1" dirty="0">
                <a:solidFill>
                  <a:srgbClr val="0000FF"/>
                </a:solidFill>
              </a:rPr>
              <a:t>》《</a:t>
            </a:r>
            <a:r>
              <a:rPr lang="zh-CN" altLang="en-US" sz="4000" b="1" dirty="0">
                <a:solidFill>
                  <a:srgbClr val="0000FF"/>
                </a:solidFill>
              </a:rPr>
              <a:t>内外齐心，武汉挺住</a:t>
            </a:r>
            <a:r>
              <a:rPr lang="en-US" altLang="zh-CN" sz="4000" b="1" dirty="0">
                <a:solidFill>
                  <a:srgbClr val="0000FF"/>
                </a:solidFill>
              </a:rPr>
              <a:t>》《</a:t>
            </a:r>
            <a:r>
              <a:rPr lang="zh-CN" altLang="en-US" sz="4000" b="1" dirty="0">
                <a:solidFill>
                  <a:srgbClr val="0000FF"/>
                </a:solidFill>
              </a:rPr>
              <a:t>相信人民的力量</a:t>
            </a:r>
            <a:r>
              <a:rPr lang="en-US" altLang="zh-CN" sz="4000" b="1" dirty="0">
                <a:solidFill>
                  <a:srgbClr val="0000FF"/>
                </a:solidFill>
              </a:rPr>
              <a:t>》</a:t>
            </a:r>
            <a:r>
              <a:rPr lang="zh-CN" altLang="en-US" sz="4000" b="1" dirty="0">
                <a:solidFill>
                  <a:srgbClr val="0000FF"/>
                </a:solidFill>
              </a:rPr>
              <a:t>（选择③④⑤）</a:t>
            </a:r>
            <a:br>
              <a:rPr lang="zh-CN" altLang="en-US" sz="4000" b="1" dirty="0">
                <a:solidFill>
                  <a:srgbClr val="0000FF"/>
                </a:solidFill>
              </a:rPr>
            </a:br>
            <a:r>
              <a:rPr lang="zh-CN" altLang="en-US" sz="4000" b="1" dirty="0"/>
              <a:t/>
            </a:r>
            <a:br>
              <a:rPr lang="zh-CN" altLang="en-US" sz="4000" b="1" dirty="0"/>
            </a:br>
            <a:r>
              <a:rPr lang="en-US" altLang="zh-CN" sz="4000" b="1" dirty="0">
                <a:solidFill>
                  <a:srgbClr val="FF0000"/>
                </a:solidFill>
              </a:rPr>
              <a:t>《</a:t>
            </a:r>
            <a:r>
              <a:rPr lang="zh-CN" altLang="en-US" sz="4000" b="1" dirty="0">
                <a:solidFill>
                  <a:srgbClr val="FF0000"/>
                </a:solidFill>
              </a:rPr>
              <a:t>多难兴邦，共克时艰</a:t>
            </a:r>
            <a:r>
              <a:rPr lang="en-US" altLang="zh-CN" sz="4000" b="1" dirty="0">
                <a:solidFill>
                  <a:srgbClr val="FF0000"/>
                </a:solidFill>
              </a:rPr>
              <a:t>》</a:t>
            </a:r>
            <a:r>
              <a:rPr lang="zh-CN" altLang="en-US" sz="4000" b="1" dirty="0">
                <a:solidFill>
                  <a:srgbClr val="FF0000"/>
                </a:solidFill>
              </a:rPr>
              <a:t>（选择①⑤⑥）</a:t>
            </a:r>
            <a:r>
              <a:rPr lang="zh-CN" altLang="en-US" sz="4000" b="1" dirty="0"/>
              <a:t/>
            </a:r>
            <a:br>
              <a:rPr lang="zh-CN" altLang="en-US" sz="4000" b="1" dirty="0"/>
            </a:br>
            <a:r>
              <a:rPr lang="zh-CN" altLang="en-US" sz="4000" b="1" dirty="0"/>
              <a:t/>
            </a:r>
            <a:br>
              <a:rPr lang="zh-CN" altLang="en-US" sz="4000" b="1" dirty="0"/>
            </a:br>
            <a:r>
              <a:rPr lang="en-US" altLang="zh-CN" sz="4000" b="1" dirty="0">
                <a:solidFill>
                  <a:srgbClr val="00B050"/>
                </a:solidFill>
              </a:rPr>
              <a:t>《</a:t>
            </a:r>
            <a:r>
              <a:rPr lang="zh-CN" altLang="en-US" sz="4000" b="1" dirty="0">
                <a:solidFill>
                  <a:srgbClr val="00B050"/>
                </a:solidFill>
              </a:rPr>
              <a:t>有国家做后盾，一定打赢战“疫”</a:t>
            </a:r>
            <a:r>
              <a:rPr lang="en-US" altLang="zh-CN" sz="4000" b="1" dirty="0">
                <a:solidFill>
                  <a:srgbClr val="00B050"/>
                </a:solidFill>
              </a:rPr>
              <a:t>》《</a:t>
            </a:r>
            <a:r>
              <a:rPr lang="zh-CN" altLang="en-US" sz="4000" b="1" dirty="0">
                <a:solidFill>
                  <a:srgbClr val="00B050"/>
                </a:solidFill>
              </a:rPr>
              <a:t>相信国家，我们能赢</a:t>
            </a:r>
            <a:r>
              <a:rPr lang="en-US" altLang="zh-CN" sz="4000" b="1" dirty="0">
                <a:solidFill>
                  <a:srgbClr val="00B050"/>
                </a:solidFill>
              </a:rPr>
              <a:t>》《</a:t>
            </a:r>
            <a:r>
              <a:rPr lang="zh-CN" altLang="en-US" sz="4000" b="1" dirty="0">
                <a:solidFill>
                  <a:srgbClr val="00B050"/>
                </a:solidFill>
              </a:rPr>
              <a:t>以制度优势抗击疫情</a:t>
            </a:r>
            <a:r>
              <a:rPr lang="en-US" altLang="zh-CN" sz="4000" b="1" dirty="0">
                <a:solidFill>
                  <a:srgbClr val="00B050"/>
                </a:solidFill>
              </a:rPr>
              <a:t>》</a:t>
            </a:r>
            <a:r>
              <a:rPr lang="zh-CN" altLang="en-US" sz="4000" b="1" dirty="0">
                <a:solidFill>
                  <a:srgbClr val="00B050"/>
                </a:solidFill>
              </a:rPr>
              <a:t>（选择⑥①）</a:t>
            </a:r>
          </a:p>
          <a:p>
            <a:pPr marL="0" indent="0">
              <a:lnSpc>
                <a:spcPct val="90000"/>
              </a:lnSpc>
              <a:buNone/>
            </a:pPr>
            <a:endParaRPr lang="en-US" altLang="zh-CN" sz="4000" b="1"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idx="1"/>
          </p:nvPr>
        </p:nvSpPr>
        <p:spPr>
          <a:xfrm>
            <a:off x="76985" y="285161"/>
            <a:ext cx="12038029" cy="7237429"/>
          </a:xfrm>
        </p:spPr>
        <p:txBody>
          <a:bodyPr>
            <a:normAutofit lnSpcReduction="10000"/>
          </a:bodyPr>
          <a:lstStyle/>
          <a:p>
            <a:pPr marL="0" indent="0">
              <a:lnSpc>
                <a:spcPct val="100000"/>
              </a:lnSpc>
              <a:buNone/>
            </a:pPr>
            <a:r>
              <a:rPr lang="en-US" altLang="zh-CN" sz="3600" b="1" dirty="0"/>
              <a:t>5.</a:t>
            </a:r>
            <a:r>
              <a:rPr lang="zh-CN" altLang="en-US" sz="3600" b="1" dirty="0"/>
              <a:t>阅读下列材料，按照要求作文。（</a:t>
            </a:r>
            <a:r>
              <a:rPr lang="en-US" altLang="zh-CN" sz="3600" b="1" dirty="0"/>
              <a:t>60</a:t>
            </a:r>
            <a:r>
              <a:rPr lang="zh-CN" altLang="en-US" sz="3600" b="1" dirty="0"/>
              <a:t>分）</a:t>
            </a:r>
            <a:br>
              <a:rPr lang="zh-CN" altLang="en-US" sz="3600" b="1" dirty="0"/>
            </a:br>
            <a:r>
              <a:rPr lang="zh-CN" altLang="en-US" sz="3600" b="1" dirty="0"/>
              <a:t/>
            </a:r>
            <a:br>
              <a:rPr lang="zh-CN" altLang="en-US" sz="3600" b="1" dirty="0"/>
            </a:br>
            <a:r>
              <a:rPr lang="zh-CN" altLang="en-US" sz="3600" b="1" dirty="0"/>
              <a:t>　　材料一：中国人爱吃野味，在全世界都是出名的。捕猎食用野生动物，源自蛮荒时代人类的本能。中国不同，作为全世界最早进入农耕时代的地区之一，一直有较高的文明程度，按理说，会以食用驯化后的动植物为风尚。但今天的华人世界，为什么会逆其道而行之，以吃野味为荣呢？</a:t>
            </a:r>
            <a:br>
              <a:rPr lang="zh-CN" altLang="en-US" sz="3600" b="1" dirty="0"/>
            </a:br>
            <a:r>
              <a:rPr lang="zh-CN" altLang="en-US" sz="3600" b="1" dirty="0"/>
              <a:t/>
            </a:r>
            <a:br>
              <a:rPr lang="zh-CN" altLang="en-US" sz="3600" b="1" dirty="0"/>
            </a:br>
            <a:r>
              <a:rPr lang="zh-CN" altLang="en-US" sz="3600" b="1" dirty="0"/>
              <a:t>　　材料二：研究推测，武汉新型冠状病毒的自然宿主有可能是</a:t>
            </a:r>
            <a:r>
              <a:rPr lang="en-US" altLang="zh-CN" sz="3600" b="1" dirty="0"/>
              <a:t>——</a:t>
            </a:r>
            <a:r>
              <a:rPr lang="zh-CN" altLang="en-US" sz="3600" b="1" dirty="0"/>
              <a:t>蝙蝠，研究成果表明，冠状病毒在人与人之间有很强的传染性，为科学防控，制定防控策略和开发检测干预技术手段奠定了科学理论基础。</a:t>
            </a:r>
            <a:br>
              <a:rPr lang="zh-CN" altLang="en-US" sz="3600" b="1" dirty="0"/>
            </a:br>
            <a:endParaRPr lang="zh-CN" altLang="en-US" sz="3600"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7550" y="0"/>
            <a:ext cx="11504236" cy="7032396"/>
          </a:xfrm>
        </p:spPr>
        <p:txBody>
          <a:bodyPr>
            <a:normAutofit fontScale="92500" lnSpcReduction="10000"/>
          </a:bodyPr>
          <a:lstStyle/>
          <a:p>
            <a:pPr marL="0" indent="0">
              <a:lnSpc>
                <a:spcPct val="110000"/>
              </a:lnSpc>
              <a:buNone/>
            </a:pPr>
            <a:r>
              <a:rPr lang="zh-CN" altLang="en-US" sz="3600" b="1" dirty="0"/>
              <a:t/>
            </a:r>
            <a:br>
              <a:rPr lang="zh-CN" altLang="en-US" sz="3600" b="1" dirty="0"/>
            </a:br>
            <a:r>
              <a:rPr lang="zh-CN" altLang="en-US" sz="3600" b="1" dirty="0"/>
              <a:t>　   材料三：中国科学院武汉病毒研究所石正丽团队成功证实蝙蝠是</a:t>
            </a:r>
            <a:r>
              <a:rPr lang="en-US" altLang="zh-CN" sz="3600" b="1" dirty="0"/>
              <a:t>2003</a:t>
            </a:r>
            <a:r>
              <a:rPr lang="zh-CN" altLang="en-US" sz="3600" b="1" dirty="0"/>
              <a:t>年的</a:t>
            </a:r>
            <a:r>
              <a:rPr lang="en-US" altLang="zh-CN" sz="3600" b="1" dirty="0"/>
              <a:t>SARS</a:t>
            </a:r>
            <a:r>
              <a:rPr lang="zh-CN" altLang="en-US" sz="3600" b="1" dirty="0"/>
              <a:t>冠状病毒的自然宿主，并首次在我国蝙蝠体内检测到烈性病毒尼帕病毒和埃博拉病毒抗体，发现多个由蝙蝠携带的新病毒。</a:t>
            </a:r>
            <a:br>
              <a:rPr lang="zh-CN" altLang="en-US" sz="3600" b="1" dirty="0"/>
            </a:br>
            <a:r>
              <a:rPr lang="zh-CN" altLang="en-US" sz="3600" b="1" dirty="0"/>
              <a:t/>
            </a:r>
            <a:br>
              <a:rPr lang="zh-CN" altLang="en-US" sz="3600" b="1" dirty="0"/>
            </a:br>
            <a:r>
              <a:rPr lang="zh-CN" altLang="en-US" sz="3600" b="1" dirty="0"/>
              <a:t>　   请结合材料内容，写一篇</a:t>
            </a:r>
            <a:r>
              <a:rPr lang="zh-CN" altLang="en-US" sz="3600" b="1" dirty="0">
                <a:solidFill>
                  <a:srgbClr val="FF0000"/>
                </a:solidFill>
              </a:rPr>
              <a:t>发言稿</a:t>
            </a:r>
            <a:r>
              <a:rPr lang="zh-CN" altLang="en-US" sz="3600" b="1" dirty="0"/>
              <a:t>，参与振华中学团委与学生会联合举办的“敬畏自然，拒绝野味”主题座谈会，体现你的思考，表达你的看法。</a:t>
            </a:r>
            <a:br>
              <a:rPr lang="zh-CN" altLang="en-US" sz="3600" b="1" dirty="0"/>
            </a:br>
            <a:r>
              <a:rPr lang="zh-CN" altLang="en-US" sz="3600" b="1" dirty="0"/>
              <a:t/>
            </a:r>
            <a:br>
              <a:rPr lang="zh-CN" altLang="en-US" sz="3600" b="1" dirty="0"/>
            </a:br>
            <a:r>
              <a:rPr lang="zh-CN" altLang="en-US" sz="3600" b="1" dirty="0"/>
              <a:t>       要求自拟标题，自选角度，确定立意；不要套作，不得抄袭，不得泄露个人信息；不少于</a:t>
            </a:r>
            <a:r>
              <a:rPr lang="en-US" altLang="zh-CN" sz="3600" b="1" dirty="0"/>
              <a:t>800</a:t>
            </a:r>
            <a:r>
              <a:rPr lang="zh-CN" altLang="en-US" sz="3600" b="1" dirty="0"/>
              <a:t>字。</a:t>
            </a:r>
            <a:br>
              <a:rPr lang="zh-CN" altLang="en-US" sz="3600" b="1" dirty="0"/>
            </a:br>
            <a:endParaRPr lang="zh-CN" altLang="en-US" sz="36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1676400" y="543578"/>
            <a:ext cx="10515600" cy="6130599"/>
          </a:xfrm>
        </p:spPr>
        <p:txBody>
          <a:bodyPr>
            <a:normAutofit/>
          </a:bodyPr>
          <a:lstStyle/>
          <a:p>
            <a:pPr marL="0" indent="0">
              <a:lnSpc>
                <a:spcPct val="100000"/>
              </a:lnSpc>
              <a:buNone/>
            </a:pPr>
            <a:r>
              <a:rPr lang="en-US" altLang="zh-CN" sz="4000" b="1" dirty="0"/>
              <a:t>《</a:t>
            </a:r>
            <a:r>
              <a:rPr lang="zh-CN" altLang="en-US" sz="4000" b="1" dirty="0"/>
              <a:t>和自然和谐共处，人类才有出路</a:t>
            </a:r>
            <a:r>
              <a:rPr lang="en-US" altLang="zh-CN" sz="4000" b="1" dirty="0"/>
              <a:t>》</a:t>
            </a:r>
            <a:br>
              <a:rPr lang="en-US" altLang="zh-CN" sz="4000" b="1" dirty="0"/>
            </a:br>
            <a:r>
              <a:rPr lang="en-US" altLang="zh-CN" sz="4000" b="1" dirty="0"/>
              <a:t>《</a:t>
            </a:r>
            <a:r>
              <a:rPr lang="zh-CN" altLang="en-US" sz="4000" b="1" dirty="0"/>
              <a:t>敬畏自然，行有所止</a:t>
            </a:r>
            <a:r>
              <a:rPr lang="en-US" altLang="zh-CN" sz="4000" b="1" dirty="0"/>
              <a:t>》</a:t>
            </a:r>
            <a:br>
              <a:rPr lang="en-US" altLang="zh-CN" sz="4000" b="1" dirty="0"/>
            </a:br>
            <a:r>
              <a:rPr lang="en-US" altLang="zh-CN" sz="4000" b="1" dirty="0"/>
              <a:t>《“</a:t>
            </a:r>
            <a:r>
              <a:rPr lang="zh-CN" altLang="en-US" sz="4000" b="1" dirty="0"/>
              <a:t>野味饕餮”是拿生命冒险</a:t>
            </a:r>
            <a:r>
              <a:rPr lang="en-US" altLang="zh-CN" sz="4000" b="1" dirty="0"/>
              <a:t>》</a:t>
            </a:r>
            <a:br>
              <a:rPr lang="en-US" altLang="zh-CN" sz="4000" b="1" dirty="0"/>
            </a:br>
            <a:r>
              <a:rPr lang="en-US" altLang="zh-CN" sz="4000" b="1" dirty="0"/>
              <a:t>《</a:t>
            </a:r>
            <a:r>
              <a:rPr lang="zh-CN" altLang="en-US" sz="4000" b="1" dirty="0"/>
              <a:t>敬畏自然，远离野味</a:t>
            </a:r>
            <a:r>
              <a:rPr lang="en-US" altLang="zh-CN" sz="4000" b="1" dirty="0"/>
              <a:t>》</a:t>
            </a:r>
            <a:br>
              <a:rPr lang="en-US" altLang="zh-CN" sz="4000" b="1" dirty="0"/>
            </a:br>
            <a:r>
              <a:rPr lang="en-US" altLang="zh-CN" sz="4000" b="1" dirty="0"/>
              <a:t>《</a:t>
            </a:r>
            <a:r>
              <a:rPr lang="zh-CN" altLang="en-US" sz="4000" b="1" dirty="0"/>
              <a:t>杜绝野味，刻不容缓</a:t>
            </a:r>
            <a:r>
              <a:rPr lang="en-US" altLang="zh-CN" sz="4000" b="1" dirty="0"/>
              <a:t>》</a:t>
            </a:r>
            <a:br>
              <a:rPr lang="en-US" altLang="zh-CN" sz="4000" b="1" dirty="0"/>
            </a:br>
            <a:r>
              <a:rPr lang="en-US" altLang="zh-CN" sz="4000" b="1" dirty="0"/>
              <a:t>《</a:t>
            </a:r>
            <a:r>
              <a:rPr lang="zh-CN" altLang="en-US" sz="4000" b="1" dirty="0"/>
              <a:t>拒绝野味，从我做起</a:t>
            </a:r>
            <a:r>
              <a:rPr lang="en-US" altLang="zh-CN" sz="4000" b="1" dirty="0"/>
              <a:t>》</a:t>
            </a:r>
            <a:br>
              <a:rPr lang="en-US" altLang="zh-CN" sz="4000" b="1" dirty="0"/>
            </a:br>
            <a:r>
              <a:rPr lang="en-US" altLang="zh-CN" sz="4000" b="1" dirty="0"/>
              <a:t>《</a:t>
            </a:r>
            <a:r>
              <a:rPr lang="zh-CN" altLang="en-US" sz="4000" b="1" dirty="0"/>
              <a:t>善待野生动物，就是善待自己</a:t>
            </a:r>
            <a:r>
              <a:rPr lang="en-US" altLang="zh-CN" sz="4000" b="1" dirty="0"/>
              <a:t>》</a:t>
            </a:r>
            <a:br>
              <a:rPr lang="en-US" altLang="zh-CN" sz="4000" b="1" dirty="0"/>
            </a:br>
            <a:r>
              <a:rPr lang="en-US" altLang="zh-CN" sz="4000" b="1" dirty="0"/>
              <a:t>《</a:t>
            </a:r>
            <a:r>
              <a:rPr lang="zh-CN" altLang="en-US" sz="4000" b="1" dirty="0"/>
              <a:t>敬畏自然，就是敬畏生命</a:t>
            </a:r>
            <a:r>
              <a:rPr lang="en-US" altLang="zh-CN" sz="4000" b="1" dirty="0"/>
              <a:t>》</a:t>
            </a:r>
            <a:br>
              <a:rPr lang="en-US" altLang="zh-CN" sz="4000" b="1" dirty="0"/>
            </a:br>
            <a:endParaRPr lang="en-US" altLang="zh-CN" sz="4000" b="1" dirty="0"/>
          </a:p>
        </p:txBody>
      </p:sp>
      <p:sp>
        <p:nvSpPr>
          <p:cNvPr id="3" name="文本框 2"/>
          <p:cNvSpPr txBox="1"/>
          <p:nvPr/>
        </p:nvSpPr>
        <p:spPr>
          <a:xfrm>
            <a:off x="113618" y="490194"/>
            <a:ext cx="923330" cy="4920791"/>
          </a:xfrm>
          <a:prstGeom prst="rect">
            <a:avLst/>
          </a:prstGeom>
          <a:noFill/>
        </p:spPr>
        <p:txBody>
          <a:bodyPr vert="eaVert" wrap="square" rtlCol="0">
            <a:spAutoFit/>
          </a:bodyPr>
          <a:lstStyle/>
          <a:p>
            <a:r>
              <a:rPr lang="zh-CN" altLang="en-US" sz="4800" b="1" dirty="0">
                <a:solidFill>
                  <a:srgbClr val="FF0000"/>
                </a:solidFill>
              </a:rPr>
              <a:t>优秀作文标题</a:t>
            </a:r>
            <a:endParaRPr lang="zh-CN" altLang="en-US" sz="4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13614" y="524727"/>
            <a:ext cx="10515600" cy="4351338"/>
          </a:xfrm>
        </p:spPr>
        <p:txBody>
          <a:bodyPr>
            <a:normAutofit/>
          </a:bodyPr>
          <a:lstStyle/>
          <a:p>
            <a:endParaRPr lang="en-US" altLang="zh-CN" sz="4400" b="1" dirty="0">
              <a:solidFill>
                <a:srgbClr val="FF0000"/>
              </a:solidFill>
            </a:endParaRPr>
          </a:p>
          <a:p>
            <a:endParaRPr lang="en-US" altLang="zh-CN" sz="4400" b="1" dirty="0">
              <a:solidFill>
                <a:srgbClr val="FF0000"/>
              </a:solidFill>
            </a:endParaRPr>
          </a:p>
          <a:p>
            <a:endParaRPr lang="en-US" altLang="zh-CN" sz="4400" b="1" dirty="0">
              <a:solidFill>
                <a:srgbClr val="FF0000"/>
              </a:solidFill>
            </a:endParaRPr>
          </a:p>
          <a:p>
            <a:pPr marL="0" indent="0" algn="ctr">
              <a:buNone/>
            </a:pPr>
            <a:r>
              <a:rPr lang="zh-CN" altLang="en-US" sz="4400" b="1" dirty="0">
                <a:solidFill>
                  <a:srgbClr val="FF0000"/>
                </a:solidFill>
              </a:rPr>
              <a:t>为什么我们要关注武汉肺炎事件？</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1161067" y="467413"/>
            <a:ext cx="10565877" cy="5592763"/>
          </a:xfrm>
        </p:spPr>
        <p:txBody>
          <a:bodyPr>
            <a:normAutofit/>
          </a:bodyPr>
          <a:lstStyle/>
          <a:p>
            <a:pPr marL="0" indent="0">
              <a:lnSpc>
                <a:spcPct val="100000"/>
              </a:lnSpc>
              <a:buNone/>
            </a:pPr>
            <a:r>
              <a:rPr lang="en-US" altLang="zh-CN" sz="4800" b="1" dirty="0"/>
              <a:t>《</a:t>
            </a:r>
            <a:r>
              <a:rPr lang="zh-CN" altLang="en-US" sz="4800" b="1" dirty="0"/>
              <a:t>拒绝捕食野味，避免惨剧发生</a:t>
            </a:r>
            <a:r>
              <a:rPr lang="en-US" altLang="zh-CN" sz="4800" b="1" dirty="0"/>
              <a:t>》</a:t>
            </a:r>
            <a:br>
              <a:rPr lang="en-US" altLang="zh-CN" sz="4800" b="1" dirty="0"/>
            </a:br>
            <a:r>
              <a:rPr lang="en-US" altLang="zh-CN" sz="4800" b="1" dirty="0"/>
              <a:t>《“</a:t>
            </a:r>
            <a:r>
              <a:rPr lang="zh-CN" altLang="en-US" sz="4800" b="1" dirty="0"/>
              <a:t>野味”己敲响人类健康的警钟</a:t>
            </a:r>
            <a:r>
              <a:rPr lang="en-US" altLang="zh-CN" sz="4800" b="1" dirty="0"/>
              <a:t>》</a:t>
            </a:r>
            <a:br>
              <a:rPr lang="en-US" altLang="zh-CN" sz="4800" b="1" dirty="0"/>
            </a:br>
            <a:r>
              <a:rPr lang="en-US" altLang="zh-CN" sz="4800" b="1" dirty="0"/>
              <a:t>《</a:t>
            </a:r>
            <a:r>
              <a:rPr lang="zh-CN" altLang="en-US" sz="4800" b="1" dirty="0"/>
              <a:t>相比疫情，野味真的不香</a:t>
            </a:r>
            <a:r>
              <a:rPr lang="en-US" altLang="zh-CN" sz="4800" b="1" dirty="0"/>
              <a:t>》</a:t>
            </a:r>
            <a:br>
              <a:rPr lang="en-US" altLang="zh-CN" sz="4800" b="1" dirty="0"/>
            </a:br>
            <a:r>
              <a:rPr lang="en-US" altLang="zh-CN" sz="4800" b="1" dirty="0"/>
              <a:t>《</a:t>
            </a:r>
            <a:r>
              <a:rPr lang="zh-CN" altLang="en-US" sz="4800" b="1" dirty="0"/>
              <a:t>野味执念当休矣</a:t>
            </a:r>
            <a:r>
              <a:rPr lang="en-US" altLang="zh-CN" sz="4800" b="1" dirty="0"/>
              <a:t>》</a:t>
            </a:r>
            <a:br>
              <a:rPr lang="en-US" altLang="zh-CN" sz="4800" b="1" dirty="0"/>
            </a:br>
            <a:r>
              <a:rPr lang="en-US" altLang="zh-CN" sz="4800" b="1" dirty="0"/>
              <a:t>《</a:t>
            </a:r>
            <a:r>
              <a:rPr lang="zh-CN" altLang="en-US" sz="4800" b="1" dirty="0"/>
              <a:t>面对野味病毒，还不悬崖勒马？</a:t>
            </a:r>
            <a:r>
              <a:rPr lang="en-US" altLang="zh-CN" sz="4800" b="1" dirty="0"/>
              <a:t>》</a:t>
            </a:r>
            <a:br>
              <a:rPr lang="en-US" altLang="zh-CN" sz="4800" b="1" dirty="0"/>
            </a:br>
            <a:r>
              <a:rPr lang="en-US" altLang="zh-CN" sz="4800" b="1" dirty="0"/>
              <a:t>《</a:t>
            </a:r>
            <a:r>
              <a:rPr lang="zh-CN" altLang="en-US" sz="4800" b="1" dirty="0"/>
              <a:t>失控的野味，失控的灾难</a:t>
            </a:r>
            <a:r>
              <a:rPr lang="en-US" altLang="zh-CN" sz="4800" b="1" dirty="0"/>
              <a:t>》</a:t>
            </a:r>
            <a:br>
              <a:rPr lang="en-US" altLang="zh-CN" sz="4800" b="1" dirty="0"/>
            </a:br>
            <a:r>
              <a:rPr lang="en-US" altLang="zh-CN" sz="4800" b="1" dirty="0"/>
              <a:t>《</a:t>
            </a:r>
            <a:r>
              <a:rPr lang="zh-CN" altLang="en-US" sz="4800" b="1" dirty="0"/>
              <a:t>让饮食文化与时俱进</a:t>
            </a:r>
            <a:r>
              <a:rPr lang="en-US" altLang="zh-CN" sz="4800" b="1" dirty="0"/>
              <a: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type="body" idx="1"/>
          </p:nvPr>
        </p:nvSpPr>
        <p:spPr>
          <a:xfrm>
            <a:off x="407708" y="276521"/>
            <a:ext cx="11177833" cy="6284535"/>
          </a:xfrm>
        </p:spPr>
        <p:txBody>
          <a:bodyPr>
            <a:normAutofit fontScale="92500" lnSpcReduction="10000"/>
          </a:bodyPr>
          <a:lstStyle/>
          <a:p>
            <a:pPr marL="0" indent="0">
              <a:lnSpc>
                <a:spcPct val="110000"/>
              </a:lnSpc>
              <a:buNone/>
            </a:pPr>
            <a:r>
              <a:rPr lang="en-US" altLang="zh-CN" sz="3600" b="1" dirty="0"/>
              <a:t>             </a:t>
            </a:r>
            <a:r>
              <a:rPr lang="zh-CN" altLang="en-US" sz="3600" b="1" dirty="0"/>
              <a:t>天地行之有道，妄自贪痴可休矣</a:t>
            </a:r>
            <a:br>
              <a:rPr lang="zh-CN" altLang="en-US" sz="3600" b="1" dirty="0"/>
            </a:br>
            <a:r>
              <a:rPr lang="zh-CN" altLang="en-US" sz="3600" b="1" dirty="0"/>
              <a:t>                           </a:t>
            </a:r>
            <a:r>
              <a:rPr lang="en-US" altLang="zh-CN" sz="3600" b="1" dirty="0"/>
              <a:t>——</a:t>
            </a:r>
            <a:r>
              <a:rPr lang="zh-CN" altLang="en-US" sz="3600" b="1" dirty="0"/>
              <a:t>关于拒绝捕食野生动物的倡议书</a:t>
            </a:r>
            <a:br>
              <a:rPr lang="zh-CN" altLang="en-US" sz="3600" b="1" dirty="0"/>
            </a:br>
            <a:r>
              <a:rPr lang="zh-CN" altLang="en-US" sz="3600" b="1" dirty="0"/>
              <a:t/>
            </a:r>
            <a:br>
              <a:rPr lang="zh-CN" altLang="en-US" sz="3600" b="1" dirty="0"/>
            </a:br>
            <a:r>
              <a:rPr lang="zh-CN" altLang="en-US" sz="3600" b="1" dirty="0"/>
              <a:t>尊敬的各位朋友：</a:t>
            </a:r>
            <a:br>
              <a:rPr lang="zh-CN" altLang="en-US" sz="3600" b="1" dirty="0"/>
            </a:br>
            <a:r>
              <a:rPr lang="zh-CN" altLang="en-US" sz="3600" b="1" dirty="0"/>
              <a:t>        “武汉肺炎病例”在引起担忧的同时，也勾起国人对十七年前</a:t>
            </a:r>
            <a:r>
              <a:rPr lang="en-US" altLang="zh-CN" sz="3600" b="1" dirty="0"/>
              <a:t>SARS</a:t>
            </a:r>
            <a:r>
              <a:rPr lang="zh-CN" altLang="en-US" sz="3600" b="1" dirty="0"/>
              <a:t>浩劫的惨痛记忆。病情出现时，它们有相似的开头：一个病人出现，一系列人传染，由一至百呈“井喷式”增长；回顾病源时，更有相似的起因：国家卫健委指出，病毒是从野生动物传播到人类。</a:t>
            </a:r>
            <a:r>
              <a:rPr lang="zh-CN" altLang="en-US" sz="3600" b="1" dirty="0">
                <a:solidFill>
                  <a:srgbClr val="FF0000"/>
                </a:solidFill>
              </a:rPr>
              <a:t>“千里之堤，溃于蚁穴”，所有人都在关注开始肆虐的疾病如何防控，我们也应注意到疾病的由来，以及我们能做些什么从源头上遏制病毒。</a:t>
            </a:r>
            <a:br>
              <a:rPr lang="zh-CN" altLang="en-US" sz="3600" b="1" dirty="0">
                <a:solidFill>
                  <a:srgbClr val="FF0000"/>
                </a:solidFill>
              </a:rPr>
            </a:br>
            <a:endParaRPr lang="zh-CN" altLang="en-US" sz="3600" b="1" dirty="0">
              <a:solidFill>
                <a:srgbClr val="FF000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1"/>
          </p:nvPr>
        </p:nvSpPr>
        <p:spPr>
          <a:xfrm>
            <a:off x="254524" y="304801"/>
            <a:ext cx="11642103" cy="6199694"/>
          </a:xfrm>
        </p:spPr>
        <p:txBody>
          <a:bodyPr>
            <a:normAutofit lnSpcReduction="10000"/>
          </a:bodyPr>
          <a:lstStyle/>
          <a:p>
            <a:pPr marL="0" indent="0">
              <a:lnSpc>
                <a:spcPct val="110000"/>
              </a:lnSpc>
              <a:buNone/>
            </a:pPr>
            <a:r>
              <a:rPr lang="en-US" altLang="zh-CN" sz="3600" b="1" dirty="0"/>
              <a:t>        </a:t>
            </a:r>
            <a:r>
              <a:rPr lang="zh-CN" altLang="en-US" sz="3600" b="1" dirty="0"/>
              <a:t>纵观近几十年新型传染病的发源，艾滋病毒来自于非洲白眉猩猩，寨卡病毒来自于恒河猴，埃博拉和</a:t>
            </a:r>
            <a:r>
              <a:rPr lang="en-US" altLang="zh-CN" sz="3600" b="1" dirty="0"/>
              <a:t>H1N9</a:t>
            </a:r>
            <a:r>
              <a:rPr lang="zh-CN" altLang="en-US" sz="3600" b="1" dirty="0"/>
              <a:t>禽流感这些更为熟悉的疾病，也都和野生动物有关。这次肺炎的第一例感染者与随后十余名病人都来自野生动物市场，而多年前</a:t>
            </a:r>
            <a:r>
              <a:rPr lang="en-US" altLang="zh-CN" sz="3600" b="1" dirty="0"/>
              <a:t>SARS</a:t>
            </a:r>
            <a:r>
              <a:rPr lang="zh-CN" altLang="en-US" sz="3600" b="1" dirty="0"/>
              <a:t>的第一位感染者正是一名野味厨师</a:t>
            </a:r>
            <a:r>
              <a:rPr lang="en-US" altLang="zh-CN" sz="3600" b="1" dirty="0"/>
              <a:t>……</a:t>
            </a:r>
            <a:r>
              <a:rPr lang="zh-CN" altLang="en-US" sz="3600" b="1" dirty="0">
                <a:solidFill>
                  <a:srgbClr val="FF0000"/>
                </a:solidFill>
              </a:rPr>
              <a:t>这些事实无一不告诉我们：捕食“野味”是病毒传播关键的一环。</a:t>
            </a:r>
            <a:r>
              <a:rPr lang="zh-CN" altLang="en-US" sz="3600" b="1" dirty="0"/>
              <a:t>“</a:t>
            </a:r>
            <a:r>
              <a:rPr lang="en-US" altLang="zh-CN" sz="3600" b="1" dirty="0"/>
              <a:t>SARS</a:t>
            </a:r>
            <a:r>
              <a:rPr lang="zh-CN" altLang="en-US" sz="3600" b="1" dirty="0"/>
              <a:t>的源头是蝙蝠不假，但是它发展的舞台是广东野生动物市场和酒楼、餐馆。如果没有我们滥用果子狸，食用果子狸，那么病毒从蝙蝠到果子狸再到人的传播链就不会发生，当年的</a:t>
            </a:r>
            <a:r>
              <a:rPr lang="en-US" altLang="zh-CN" sz="3600" b="1" dirty="0"/>
              <a:t>SARS</a:t>
            </a:r>
            <a:r>
              <a:rPr lang="zh-CN" altLang="en-US" sz="3600" b="1" dirty="0"/>
              <a:t>就不会爆发。”武汉病毒研究所的研究员石正丽在“一席”演讲中说。</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a:xfrm>
            <a:off x="499620" y="423422"/>
            <a:ext cx="11255605" cy="6703242"/>
          </a:xfrm>
        </p:spPr>
        <p:txBody>
          <a:bodyPr>
            <a:normAutofit fontScale="92500" lnSpcReduction="20000"/>
          </a:bodyPr>
          <a:lstStyle/>
          <a:p>
            <a:pPr marL="0" indent="0">
              <a:lnSpc>
                <a:spcPct val="160000"/>
              </a:lnSpc>
              <a:buNone/>
            </a:pPr>
            <a:r>
              <a:rPr lang="en-US" altLang="zh-CN" sz="4000" b="1" dirty="0">
                <a:solidFill>
                  <a:srgbClr val="FF0000"/>
                </a:solidFill>
              </a:rPr>
              <a:t>        </a:t>
            </a:r>
            <a:r>
              <a:rPr lang="zh-CN" altLang="en-US" sz="4000" b="1" dirty="0">
                <a:solidFill>
                  <a:srgbClr val="FF0000"/>
                </a:solidFill>
              </a:rPr>
              <a:t>因此，在屡次发生的血的教训面前，每个人都应该拒绝追求“野味”。</a:t>
            </a:r>
            <a:r>
              <a:rPr lang="zh-CN" altLang="en-US" sz="4000" b="1" dirty="0"/>
              <a:t>从前我们呼吁保护野生动物，只是关注它的生态意义，还是有一些人不以为意，我行我素；如今这些传染病提醒我们，拒绝捕食野生动物，不仅关乎生态，更关乎公共安全。由人的贪念、痴昧引起的后果来之迅速，更是来势汹汹。</a:t>
            </a:r>
            <a:r>
              <a:rPr lang="zh-CN" altLang="en-US" sz="4000" b="1" dirty="0">
                <a:solidFill>
                  <a:srgbClr val="FF0000"/>
                </a:solidFill>
              </a:rPr>
              <a:t>在此，我发出如下倡议：</a:t>
            </a:r>
            <a:r>
              <a:rPr lang="zh-CN" altLang="en-US" sz="4000" b="1" dirty="0"/>
              <a:t/>
            </a:r>
            <a:br>
              <a:rPr lang="zh-CN" altLang="en-US" sz="4000" b="1" dirty="0"/>
            </a:br>
            <a:endParaRPr lang="zh-CN" altLang="en-US" sz="4000" b="1"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425779" y="820368"/>
            <a:ext cx="11565116" cy="5745163"/>
          </a:xfrm>
        </p:spPr>
        <p:txBody>
          <a:bodyPr>
            <a:normAutofit/>
          </a:bodyPr>
          <a:lstStyle/>
          <a:p>
            <a:pPr marL="0" indent="0">
              <a:buNone/>
            </a:pPr>
            <a:r>
              <a:rPr lang="en-US" altLang="zh-CN" sz="3600" b="1" dirty="0">
                <a:solidFill>
                  <a:srgbClr val="FF0000"/>
                </a:solidFill>
              </a:rPr>
              <a:t>        </a:t>
            </a:r>
            <a:r>
              <a:rPr lang="zh-CN" altLang="en-US" sz="4400" b="1" dirty="0">
                <a:solidFill>
                  <a:srgbClr val="FF0000"/>
                </a:solidFill>
              </a:rPr>
              <a:t>第一，树立健康的价值观，不抱猎奇心理。</a:t>
            </a:r>
            <a:r>
              <a:rPr lang="zh-CN" altLang="en-US" sz="4400" b="1" dirty="0"/>
              <a:t>国人对“野味”的嗜好，有文化心理、传统以及中医药文化影响等多方面原因，也有人把捕食一掷千金的珍稀野生肉类当做身份地位的象征。然而，这样的“排面”建立在一条条原本在自然中灵动的生命和一个个潜在的病毒威胁之上，真的值得追求吗？答案不言而喻。</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326795" y="122237"/>
            <a:ext cx="11598112" cy="6419965"/>
          </a:xfrm>
        </p:spPr>
        <p:txBody>
          <a:bodyPr>
            <a:normAutofit lnSpcReduction="10000"/>
          </a:bodyPr>
          <a:lstStyle/>
          <a:p>
            <a:pPr marL="0" indent="0">
              <a:lnSpc>
                <a:spcPct val="150000"/>
              </a:lnSpc>
              <a:buNone/>
            </a:pPr>
            <a:r>
              <a:rPr lang="en-US" altLang="zh-CN" sz="3600" b="1" dirty="0"/>
              <a:t>        </a:t>
            </a:r>
            <a:r>
              <a:rPr lang="zh-CN" altLang="en-US" sz="3600" b="1" dirty="0">
                <a:solidFill>
                  <a:srgbClr val="FF0000"/>
                </a:solidFill>
              </a:rPr>
              <a:t>第二，明确捕食野生动物的危害，不抱侥幸心理。</a:t>
            </a:r>
            <a:r>
              <a:rPr lang="zh-CN" altLang="en-US" sz="3600" b="1" dirty="0"/>
              <a:t>在记者卧底的一个“野味群”，有人提及最近的武汉疫情，一群友回复“该吃吃该喝喝，没那么容易来我头上”。总有人不相信野生动物会传播疾病，或者说是不相信传播病毒的野生动物就是自己接触的这只，抱着侥幸心理。可不怕一万就怕万一，一旦发生大规模疫情，经济损失动辄数千亿，生命的代价更是无法衡量。</a:t>
            </a:r>
            <a:br>
              <a:rPr lang="zh-CN" altLang="en-US" sz="3600" b="1" dirty="0"/>
            </a:br>
            <a:endParaRPr lang="zh-CN" altLang="en-US" sz="3600" b="1"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idx="1"/>
          </p:nvPr>
        </p:nvSpPr>
        <p:spPr>
          <a:xfrm>
            <a:off x="499622" y="475269"/>
            <a:ext cx="11170762" cy="5745163"/>
          </a:xfrm>
        </p:spPr>
        <p:txBody>
          <a:bodyPr>
            <a:normAutofit fontScale="92500"/>
          </a:bodyPr>
          <a:lstStyle/>
          <a:p>
            <a:pPr marL="0" indent="0">
              <a:buNone/>
            </a:pPr>
            <a:r>
              <a:rPr lang="en-US" altLang="zh-CN" sz="4400" b="1" dirty="0"/>
              <a:t>       </a:t>
            </a:r>
            <a:r>
              <a:rPr lang="zh-CN" altLang="en-US" sz="4400" b="1" dirty="0">
                <a:solidFill>
                  <a:srgbClr val="FF0000"/>
                </a:solidFill>
              </a:rPr>
              <a:t>第三，心怀对自然的敬畏与爱护，不抱自大心理。</a:t>
            </a:r>
            <a:r>
              <a:rPr lang="zh-CN" altLang="en-US" sz="4400" b="1" dirty="0"/>
              <a:t>化用一句</a:t>
            </a:r>
            <a:r>
              <a:rPr lang="zh-CN" altLang="en-US" sz="4400" b="1" dirty="0">
                <a:solidFill>
                  <a:srgbClr val="0000FF"/>
                </a:solidFill>
              </a:rPr>
              <a:t>莎翁</a:t>
            </a:r>
            <a:r>
              <a:rPr lang="zh-CN" altLang="en-US" sz="4400" b="1" dirty="0"/>
              <a:t>名言，同一的太阳照着人类，也不曾避了任何一种生物。天行有常，万物都在其该在的位置，维持天地的周转。一些病毒寄生宿主，千百年来动物共同进化出了特殊抗体，而新鲜宿主人类却对它们毫无招架之力。</a:t>
            </a:r>
            <a:r>
              <a:rPr lang="zh-CN" altLang="en-US" sz="4400" b="1" dirty="0">
                <a:solidFill>
                  <a:srgbClr val="0000FF"/>
                </a:solidFill>
              </a:rPr>
              <a:t>如果</a:t>
            </a:r>
            <a:r>
              <a:rPr lang="zh-CN" altLang="en-US" sz="4400" b="1" dirty="0"/>
              <a:t>不是人类自高自大，把自己当做主宰而任由欲望膨胀，把本在山原奔跑的麋鹿、果狸摆上餐桌，悲剧也许就不会发生。</a:t>
            </a:r>
            <a:br>
              <a:rPr lang="zh-CN" altLang="en-US" sz="4400" b="1" dirty="0"/>
            </a:br>
            <a:endParaRPr lang="zh-CN" altLang="en-US" sz="4400" b="1"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106837" y="395770"/>
            <a:ext cx="12085163" cy="5821363"/>
          </a:xfrm>
        </p:spPr>
        <p:txBody>
          <a:bodyPr>
            <a:normAutofit fontScale="92500" lnSpcReduction="20000"/>
          </a:bodyPr>
          <a:lstStyle/>
          <a:p>
            <a:pPr marL="0" indent="0">
              <a:lnSpc>
                <a:spcPct val="110000"/>
              </a:lnSpc>
              <a:buNone/>
            </a:pPr>
            <a:r>
              <a:rPr lang="en-US" altLang="zh-CN" sz="4400" b="1" dirty="0"/>
              <a:t>      </a:t>
            </a:r>
            <a:r>
              <a:rPr lang="zh-CN" altLang="en-US" sz="4400" b="1" dirty="0">
                <a:solidFill>
                  <a:srgbClr val="0000FF"/>
                </a:solidFill>
              </a:rPr>
              <a:t>圣雄甘地</a:t>
            </a:r>
            <a:r>
              <a:rPr lang="zh-CN" altLang="en-US" sz="4400" b="1" dirty="0"/>
              <a:t>曾说，地球所提供的足以满足每个人的需要，但不足以填满每个人的欲望，每一次无节制的索取，大自然都会要求偿还。也许这一次“武汉肺炎”的战争，我们也会像打败“非典”一样打败它，但这场战争建立在惶惶人心和无数人命之上，早已不能以输赢来论。我们不要等到出现超级病毒再后悔贪婪，不要等到付出惨痛代价再后悔愚昧。拒绝野味，人人有责！</a:t>
            </a:r>
            <a:br>
              <a:rPr lang="zh-CN" altLang="en-US" sz="4400" b="1" dirty="0"/>
            </a:br>
            <a:r>
              <a:rPr lang="zh-CN" altLang="en-US" sz="4400" b="1" dirty="0"/>
              <a:t>                                                一名中学生</a:t>
            </a:r>
            <a:br>
              <a:rPr lang="zh-CN" altLang="en-US" sz="4400" b="1" dirty="0"/>
            </a:br>
            <a:r>
              <a:rPr lang="zh-CN" altLang="en-US" sz="4400" b="1" dirty="0"/>
              <a:t>                                             </a:t>
            </a:r>
            <a:r>
              <a:rPr lang="en-US" altLang="zh-CN" sz="4400" b="1" dirty="0"/>
              <a:t>2019</a:t>
            </a:r>
            <a:r>
              <a:rPr lang="zh-CN" altLang="en-US" sz="4400" b="1" dirty="0"/>
              <a:t>年</a:t>
            </a:r>
            <a:r>
              <a:rPr lang="en-US" altLang="zh-CN" sz="4400" b="1" dirty="0"/>
              <a:t>01</a:t>
            </a:r>
            <a:r>
              <a:rPr lang="zh-CN" altLang="en-US" sz="4400" b="1" dirty="0"/>
              <a:t>月</a:t>
            </a:r>
            <a:r>
              <a:rPr lang="en-US" altLang="zh-CN" sz="4400" b="1" dirty="0"/>
              <a:t>23</a:t>
            </a:r>
            <a:r>
              <a:rPr lang="zh-CN" altLang="en-US" sz="4400" b="1" dirty="0"/>
              <a:t>日 </a:t>
            </a:r>
          </a:p>
          <a:p>
            <a:pPr>
              <a:lnSpc>
                <a:spcPct val="110000"/>
              </a:lnSpc>
            </a:pPr>
            <a:endParaRPr lang="en-US" altLang="zh-CN" sz="4400" b="1"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ctr"/>
            <a:r>
              <a:rPr lang="zh-CN" altLang="en-US" sz="4800" b="1" dirty="0">
                <a:solidFill>
                  <a:srgbClr val="0000FF"/>
                </a:solidFill>
              </a:rPr>
              <a:t>三、行文思路的逻辑性</a:t>
            </a:r>
            <a:r>
              <a:rPr lang="en-US" altLang="zh-CN" sz="4800" b="1" dirty="0">
                <a:solidFill>
                  <a:srgbClr val="0000FF"/>
                </a:solidFill>
              </a:rPr>
              <a:t/>
            </a:r>
            <a:br>
              <a:rPr lang="en-US" altLang="zh-CN" sz="4800" b="1" dirty="0">
                <a:solidFill>
                  <a:srgbClr val="0000FF"/>
                </a:solidFill>
              </a:rPr>
            </a:br>
            <a:r>
              <a:rPr lang="zh-CN" altLang="en-US" sz="4800" b="1" dirty="0">
                <a:solidFill>
                  <a:srgbClr val="0000FF"/>
                </a:solidFill>
              </a:rPr>
              <a:t>如何拟分论点？极佳​范本来了！</a:t>
            </a:r>
          </a:p>
        </p:txBody>
      </p:sp>
      <p:sp>
        <p:nvSpPr>
          <p:cNvPr id="3" name="内容占位符 2"/>
          <p:cNvSpPr>
            <a:spLocks noGrp="1"/>
          </p:cNvSpPr>
          <p:nvPr>
            <p:ph idx="1"/>
          </p:nvPr>
        </p:nvSpPr>
        <p:spPr>
          <a:xfrm>
            <a:off x="1516930" y="2834293"/>
            <a:ext cx="10515600" cy="4351338"/>
          </a:xfrm>
        </p:spPr>
        <p:txBody>
          <a:bodyPr>
            <a:normAutofit/>
          </a:bodyPr>
          <a:lstStyle/>
          <a:p>
            <a:pPr marL="0" indent="0">
              <a:buNone/>
            </a:pPr>
            <a:r>
              <a:rPr lang="zh-CN" altLang="en-US" sz="4000" b="1" dirty="0"/>
              <a:t>中央政法委这篇“双黄连”短时评，就是！</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9819"/>
            <a:ext cx="12056883" cy="6828181"/>
          </a:xfrm>
        </p:spPr>
        <p:txBody>
          <a:bodyPr>
            <a:normAutofit fontScale="92500"/>
          </a:bodyPr>
          <a:lstStyle/>
          <a:p>
            <a:pPr marL="0" indent="0">
              <a:buNone/>
            </a:pPr>
            <a:r>
              <a:rPr lang="zh-CN" altLang="en-US" sz="3200" b="1" dirty="0">
                <a:solidFill>
                  <a:srgbClr val="0000FF"/>
                </a:solidFill>
              </a:rPr>
              <a:t>       </a:t>
            </a:r>
            <a:r>
              <a:rPr lang="zh-CN" altLang="en-US" sz="3500" b="1" dirty="0">
                <a:solidFill>
                  <a:srgbClr val="0000FF"/>
                </a:solidFill>
              </a:rPr>
              <a:t>新闻背景：</a:t>
            </a:r>
            <a:r>
              <a:rPr lang="en-US" altLang="zh-CN" sz="3600" b="1" dirty="0">
                <a:solidFill>
                  <a:srgbClr val="FF0000"/>
                </a:solidFill>
              </a:rPr>
              <a:t>1</a:t>
            </a:r>
            <a:r>
              <a:rPr lang="zh-CN" altLang="en-US" sz="3600" b="1" dirty="0">
                <a:solidFill>
                  <a:srgbClr val="FF0000"/>
                </a:solidFill>
              </a:rPr>
              <a:t>月</a:t>
            </a:r>
            <a:r>
              <a:rPr lang="en-US" altLang="zh-CN" sz="3600" b="1" dirty="0">
                <a:solidFill>
                  <a:srgbClr val="FF0000"/>
                </a:solidFill>
              </a:rPr>
              <a:t>31</a:t>
            </a:r>
            <a:r>
              <a:rPr lang="zh-CN" altLang="en-US" sz="3600" b="1" dirty="0">
                <a:solidFill>
                  <a:srgbClr val="FF0000"/>
                </a:solidFill>
              </a:rPr>
              <a:t>日，权威自媒体人民日报微博发布消息称：上海医药所、武汉病毒所联合发现，双黄连可抑制新型冠状病毒。</a:t>
            </a:r>
          </a:p>
          <a:p>
            <a:pPr marL="0" indent="0">
              <a:buNone/>
            </a:pPr>
            <a:r>
              <a:rPr lang="zh-CN" altLang="en-US" sz="3600" dirty="0"/>
              <a:t>       </a:t>
            </a:r>
            <a:r>
              <a:rPr lang="zh-CN" altLang="en-US" sz="3600" b="1" dirty="0"/>
              <a:t>之后</a:t>
            </a:r>
            <a:r>
              <a:rPr lang="zh-CN" altLang="en-US" sz="3600" b="1" dirty="0">
                <a:solidFill>
                  <a:srgbClr val="FF0000"/>
                </a:solidFill>
              </a:rPr>
              <a:t>“双黄连口服液”线上全网已经基本脱销</a:t>
            </a:r>
            <a:r>
              <a:rPr lang="zh-CN" altLang="en-US" sz="3600" dirty="0">
                <a:solidFill>
                  <a:srgbClr val="FF0000"/>
                </a:solidFill>
              </a:rPr>
              <a:t>。</a:t>
            </a:r>
            <a:r>
              <a:rPr lang="en-US" altLang="zh-CN" sz="3600" b="1" dirty="0"/>
              <a:t>2</a:t>
            </a:r>
            <a:r>
              <a:rPr lang="zh-CN" altLang="en-US" sz="3600" b="1" dirty="0"/>
              <a:t>月</a:t>
            </a:r>
            <a:r>
              <a:rPr lang="en-US" altLang="zh-CN" sz="3600" b="1" dirty="0"/>
              <a:t>1</a:t>
            </a:r>
            <a:r>
              <a:rPr lang="zh-CN" altLang="en-US" sz="3600" b="1" dirty="0"/>
              <a:t>日，</a:t>
            </a:r>
            <a:r>
              <a:rPr lang="zh-CN" altLang="en-US" sz="3600" b="1" dirty="0">
                <a:solidFill>
                  <a:srgbClr val="FF0000"/>
                </a:solidFill>
              </a:rPr>
              <a:t>人民日报又发文表示，</a:t>
            </a:r>
            <a:r>
              <a:rPr lang="zh-CN" altLang="en-US" sz="3600" b="1" dirty="0"/>
              <a:t>目前该发现仍是初步研究，该药已在上海公共卫生临床中心、华中科技大学附属同济医院开展临床研究，对病人如何有效还要做大量的实验。</a:t>
            </a:r>
          </a:p>
          <a:p>
            <a:pPr marL="0" indent="0">
              <a:buNone/>
            </a:pPr>
            <a:r>
              <a:rPr lang="zh-CN" altLang="en-US" sz="3600" b="1" dirty="0"/>
              <a:t>      </a:t>
            </a:r>
            <a:r>
              <a:rPr lang="zh-CN" altLang="en-US" sz="3600" b="1" dirty="0">
                <a:solidFill>
                  <a:srgbClr val="FF0000"/>
                </a:solidFill>
              </a:rPr>
              <a:t>人民日报还特别提醒到</a:t>
            </a:r>
            <a:r>
              <a:rPr lang="zh-CN" altLang="en-US" sz="3600" dirty="0">
                <a:solidFill>
                  <a:srgbClr val="FF0000"/>
                </a:solidFill>
              </a:rPr>
              <a:t>：</a:t>
            </a:r>
            <a:r>
              <a:rPr lang="zh-CN" altLang="en-US" sz="3600" b="1" dirty="0"/>
              <a:t>按照世界卫生组织相关报告 ，到目前为止，还没有用于预防和治疗新型冠状病毒的药物。特定的治疗方法正在研究中，并将通过临床试验进行测试。普通人请勿自行服用双黄连口服液。在最终研究结果出来之前，我们尚需保持理性，想要正确预防新型冠状病毒肺炎，还是以目前国家权威机构推荐的“戴口罩、勤洗手”等措施为主，而当出现发热、咳嗽等疑似症状以及存在和疫情人员接触史时，仍应及时寻求专业医生的帮助，以免贻误最佳治疗时机，甚至造成疫情进一步扩散。</a:t>
            </a:r>
          </a:p>
          <a:p>
            <a:pPr marL="0" indent="0">
              <a:buNone/>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166541" y="87271"/>
            <a:ext cx="11871488" cy="7444745"/>
          </a:xfrm>
        </p:spPr>
        <p:txBody>
          <a:bodyPr>
            <a:normAutofit lnSpcReduction="10000"/>
          </a:bodyPr>
          <a:lstStyle/>
          <a:p>
            <a:pPr marL="0" indent="0">
              <a:buNone/>
            </a:pPr>
            <a:r>
              <a:rPr lang="zh-CN" altLang="en-US" b="1" dirty="0">
                <a:solidFill>
                  <a:srgbClr val="0000FF"/>
                </a:solidFill>
              </a:rPr>
              <a:t>真题回顾：</a:t>
            </a:r>
            <a:r>
              <a:rPr lang="en-US" altLang="zh-CN" b="1" dirty="0"/>
              <a:t>2008</a:t>
            </a:r>
            <a:r>
              <a:rPr lang="zh-CN" altLang="en-US" b="1" dirty="0"/>
              <a:t>年高考全国</a:t>
            </a:r>
            <a:r>
              <a:rPr lang="en-US" altLang="zh-CN" b="1" dirty="0"/>
              <a:t>1</a:t>
            </a:r>
            <a:r>
              <a:rPr lang="zh-CN" altLang="en-US" b="1" dirty="0"/>
              <a:t>卷作文题目：</a:t>
            </a:r>
            <a:endParaRPr lang="en-US" altLang="zh-CN" b="1" dirty="0"/>
          </a:p>
          <a:p>
            <a:pPr marL="0" indent="0">
              <a:lnSpc>
                <a:spcPct val="110000"/>
              </a:lnSpc>
              <a:buNone/>
            </a:pPr>
            <a:r>
              <a:rPr lang="zh-CN" altLang="en-US" b="1" dirty="0"/>
              <a:t>    阅读下面的文字，根据要求写一篇不少于</a:t>
            </a:r>
            <a:r>
              <a:rPr lang="en-US" altLang="zh-CN" b="1" dirty="0"/>
              <a:t>800</a:t>
            </a:r>
            <a:r>
              <a:rPr lang="zh-CN" altLang="en-US" b="1" dirty="0"/>
              <a:t>字的文章。</a:t>
            </a:r>
            <a:br>
              <a:rPr lang="zh-CN" altLang="en-US" b="1" dirty="0"/>
            </a:br>
            <a:r>
              <a:rPr lang="en-US" altLang="zh-CN" b="1" dirty="0"/>
              <a:t>    2008</a:t>
            </a:r>
            <a:r>
              <a:rPr lang="zh-CN" altLang="en-US" b="1" dirty="0"/>
              <a:t>年</a:t>
            </a:r>
            <a:r>
              <a:rPr lang="en-US" altLang="zh-CN" b="1" dirty="0"/>
              <a:t>5</a:t>
            </a:r>
            <a:r>
              <a:rPr lang="zh-CN" altLang="en-US" b="1" dirty="0"/>
              <a:t>月</a:t>
            </a:r>
            <a:r>
              <a:rPr lang="en-US" altLang="zh-CN" b="1" dirty="0"/>
              <a:t>12</a:t>
            </a:r>
            <a:r>
              <a:rPr lang="zh-CN" altLang="en-US" b="1" dirty="0"/>
              <a:t>日</a:t>
            </a:r>
            <a:r>
              <a:rPr lang="en-US" altLang="zh-CN" b="1" dirty="0"/>
              <a:t>14</a:t>
            </a:r>
            <a:r>
              <a:rPr lang="zh-CN" altLang="en-US" b="1" dirty="0"/>
              <a:t>时</a:t>
            </a:r>
            <a:r>
              <a:rPr lang="en-US" altLang="zh-CN" b="1" dirty="0"/>
              <a:t>28</a:t>
            </a:r>
            <a:r>
              <a:rPr lang="zh-CN" altLang="en-US" b="1" dirty="0"/>
              <a:t>分，四川省汶川县发生里氏</a:t>
            </a:r>
            <a:r>
              <a:rPr lang="en-US" altLang="zh-CN" b="1" dirty="0"/>
              <a:t>8.0</a:t>
            </a:r>
            <a:r>
              <a:rPr lang="zh-CN" altLang="en-US" b="1" dirty="0"/>
              <a:t>级特大地震。</a:t>
            </a:r>
            <a:br>
              <a:rPr lang="zh-CN" altLang="en-US" b="1" dirty="0"/>
            </a:br>
            <a:r>
              <a:rPr lang="zh-CN" altLang="en-US" b="1" dirty="0"/>
              <a:t>    </a:t>
            </a:r>
            <a:r>
              <a:rPr lang="zh-CN" altLang="en-US" b="1" dirty="0">
                <a:solidFill>
                  <a:srgbClr val="FF0000"/>
                </a:solidFill>
              </a:rPr>
              <a:t>人民的生命高于一切！</a:t>
            </a:r>
            <a:br>
              <a:rPr lang="zh-CN" altLang="en-US" b="1" dirty="0">
                <a:solidFill>
                  <a:srgbClr val="FF0000"/>
                </a:solidFill>
              </a:rPr>
            </a:br>
            <a:r>
              <a:rPr lang="zh-CN" altLang="en-US" b="1" dirty="0"/>
              <a:t>    </a:t>
            </a:r>
            <a:r>
              <a:rPr lang="zh-CN" altLang="en-US" b="1" dirty="0">
                <a:solidFill>
                  <a:srgbClr val="FF0000"/>
                </a:solidFill>
              </a:rPr>
              <a:t>胡锦涛、温家宝等等党政军领导人</a:t>
            </a:r>
            <a:r>
              <a:rPr lang="zh-CN" altLang="en-US" b="1" dirty="0"/>
              <a:t>迅速赶赴灾区指导抗震救灾。</a:t>
            </a:r>
            <a:br>
              <a:rPr lang="zh-CN" altLang="en-US" b="1" dirty="0"/>
            </a:br>
            <a:r>
              <a:rPr lang="zh-CN" altLang="en-US" b="1" dirty="0"/>
              <a:t>    </a:t>
            </a:r>
            <a:r>
              <a:rPr lang="zh-CN" altLang="en-US" b="1" dirty="0">
                <a:solidFill>
                  <a:srgbClr val="FF0000"/>
                </a:solidFill>
              </a:rPr>
              <a:t>十多万解放军、武警和公安民警，各省市救援队、医疗队、工程抢修队</a:t>
            </a:r>
            <a:r>
              <a:rPr lang="zh-CN" altLang="en-US" b="1" dirty="0"/>
              <a:t>迅速进入灾区。</a:t>
            </a:r>
            <a:r>
              <a:rPr lang="zh-CN" altLang="en-US" b="1" dirty="0">
                <a:solidFill>
                  <a:srgbClr val="FF0000"/>
                </a:solidFill>
              </a:rPr>
              <a:t>港台救援队和国际救援队</a:t>
            </a:r>
            <a:r>
              <a:rPr lang="zh-CN" altLang="en-US" b="1" dirty="0"/>
              <a:t>飞抵灾区。</a:t>
            </a:r>
            <a:r>
              <a:rPr lang="zh-CN" altLang="en-US" b="1" dirty="0">
                <a:solidFill>
                  <a:srgbClr val="FF0000"/>
                </a:solidFill>
              </a:rPr>
              <a:t>志愿者</a:t>
            </a:r>
            <a:r>
              <a:rPr lang="zh-CN" altLang="en-US" b="1" dirty="0"/>
              <a:t>从四面八方汇聚灾区。</a:t>
            </a:r>
            <a:r>
              <a:rPr lang="zh-CN" altLang="en-US" b="1" dirty="0">
                <a:solidFill>
                  <a:srgbClr val="FF0000"/>
                </a:solidFill>
              </a:rPr>
              <a:t>救援物资</a:t>
            </a:r>
            <a:r>
              <a:rPr lang="zh-CN" altLang="en-US" b="1" dirty="0"/>
              <a:t>从水陆空源源不断运进灾区。</a:t>
            </a:r>
            <a:endParaRPr lang="en-US" altLang="zh-CN" b="1" dirty="0"/>
          </a:p>
          <a:p>
            <a:pPr marL="0" indent="0">
              <a:lnSpc>
                <a:spcPct val="110000"/>
              </a:lnSpc>
              <a:buNone/>
            </a:pPr>
            <a:r>
              <a:rPr lang="zh-CN" altLang="en-US" b="1" dirty="0"/>
              <a:t>      </a:t>
            </a:r>
            <a:r>
              <a:rPr lang="zh-CN" altLang="en-US" b="1" dirty="0">
                <a:solidFill>
                  <a:srgbClr val="FF0000"/>
                </a:solidFill>
              </a:rPr>
              <a:t>一位中学教师</a:t>
            </a:r>
            <a:r>
              <a:rPr lang="zh-CN" altLang="en-US" b="1" dirty="0"/>
              <a:t>趴在讲台上用生命保护了下面的四个学生。</a:t>
            </a:r>
            <a:r>
              <a:rPr lang="zh-CN" altLang="en-US" b="1" dirty="0">
                <a:solidFill>
                  <a:srgbClr val="FF0000"/>
                </a:solidFill>
              </a:rPr>
              <a:t>一位失去</a:t>
            </a:r>
            <a:r>
              <a:rPr lang="en-US" altLang="zh-CN" b="1" dirty="0">
                <a:solidFill>
                  <a:srgbClr val="FF0000"/>
                </a:solidFill>
              </a:rPr>
              <a:t>15</a:t>
            </a:r>
            <a:r>
              <a:rPr lang="zh-CN" altLang="en-US" b="1" dirty="0">
                <a:solidFill>
                  <a:srgbClr val="FF0000"/>
                </a:solidFill>
              </a:rPr>
              <a:t>个亲人的县民政局长</a:t>
            </a:r>
            <a:r>
              <a:rPr lang="zh-CN" altLang="en-US" b="1" dirty="0"/>
              <a:t>连续指挥救灾五天只睡了七个小时。</a:t>
            </a:r>
            <a:r>
              <a:rPr lang="zh-CN" altLang="en-US" b="1" dirty="0">
                <a:solidFill>
                  <a:srgbClr val="FF0000"/>
                </a:solidFill>
              </a:rPr>
              <a:t>幸存者</a:t>
            </a:r>
            <a:r>
              <a:rPr lang="zh-CN" altLang="en-US" b="1" dirty="0"/>
              <a:t>生还奇迹在不断突破，</a:t>
            </a:r>
            <a:r>
              <a:rPr lang="en-US" altLang="zh-CN" b="1" dirty="0"/>
              <a:t>100</a:t>
            </a:r>
            <a:r>
              <a:rPr lang="zh-CN" altLang="en-US" b="1" dirty="0"/>
              <a:t>小时、</a:t>
            </a:r>
            <a:r>
              <a:rPr lang="en-US" altLang="zh-CN" b="1" dirty="0"/>
              <a:t>150</a:t>
            </a:r>
            <a:r>
              <a:rPr lang="zh-CN" altLang="en-US" b="1" dirty="0"/>
              <a:t>小时、</a:t>
            </a:r>
            <a:r>
              <a:rPr lang="en-US" altLang="zh-CN" b="1" dirty="0"/>
              <a:t>196</a:t>
            </a:r>
            <a:r>
              <a:rPr lang="zh-CN" altLang="en-US" b="1" dirty="0"/>
              <a:t>小时</a:t>
            </a:r>
            <a:r>
              <a:rPr lang="en-US" altLang="zh-CN" b="1" dirty="0"/>
              <a:t>……</a:t>
            </a:r>
            <a:r>
              <a:rPr lang="zh-CN" altLang="en-US" b="1" dirty="0"/>
              <a:t/>
            </a:r>
            <a:br>
              <a:rPr lang="zh-CN" altLang="en-US" b="1" dirty="0"/>
            </a:br>
            <a:r>
              <a:rPr lang="zh-CN" altLang="en-US" b="1" dirty="0"/>
              <a:t>      中央电视台</a:t>
            </a:r>
            <a:r>
              <a:rPr lang="en-US" altLang="zh-CN" b="1" dirty="0"/>
              <a:t>24</a:t>
            </a:r>
            <a:r>
              <a:rPr lang="zh-CN" altLang="en-US" b="1" dirty="0"/>
              <a:t>小时播报。</a:t>
            </a:r>
            <a:r>
              <a:rPr lang="en-US" altLang="zh-CN" b="1" dirty="0"/>
              <a:t>19</a:t>
            </a:r>
            <a:r>
              <a:rPr lang="zh-CN" altLang="en-US" b="1" dirty="0"/>
              <a:t>日</a:t>
            </a:r>
            <a:r>
              <a:rPr lang="en-US" altLang="zh-CN" b="1" dirty="0"/>
              <a:t>14</a:t>
            </a:r>
            <a:r>
              <a:rPr lang="zh-CN" altLang="en-US" b="1" dirty="0"/>
              <a:t>时</a:t>
            </a:r>
            <a:r>
              <a:rPr lang="en-US" altLang="zh-CN" b="1" dirty="0"/>
              <a:t>28</a:t>
            </a:r>
            <a:r>
              <a:rPr lang="zh-CN" altLang="en-US" b="1" dirty="0"/>
              <a:t>分举国哀悼。</a:t>
            </a:r>
            <a:r>
              <a:rPr lang="zh-CN" altLang="en-US" b="1" dirty="0">
                <a:solidFill>
                  <a:srgbClr val="FF0000"/>
                </a:solidFill>
              </a:rPr>
              <a:t>一样的爱心，不一样的表达。捐款、献血、义演、关注</a:t>
            </a:r>
            <a:r>
              <a:rPr lang="en-US" altLang="zh-CN" b="1" dirty="0"/>
              <a:t>……</a:t>
            </a:r>
            <a:r>
              <a:rPr lang="zh-CN" altLang="en-US" b="1" dirty="0"/>
              <a:t/>
            </a:r>
            <a:br>
              <a:rPr lang="zh-CN" altLang="en-US" b="1" dirty="0"/>
            </a:br>
            <a:r>
              <a:rPr lang="zh-CN" altLang="en-US" b="1" dirty="0"/>
              <a:t>      要求选择一个角度构思作文，自主确定立意，确定文体，确定标题；不要脱离材料内容及含义范围作文，不要套作，不得抄袭。</a:t>
            </a:r>
            <a:br>
              <a:rPr lang="zh-CN" altLang="en-US" b="1" dirty="0"/>
            </a:br>
            <a:endParaRPr lang="zh-CN" altLang="en-US" b="1"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7065" y="788676"/>
            <a:ext cx="11937870" cy="7554045"/>
          </a:xfrm>
        </p:spPr>
        <p:txBody>
          <a:bodyPr>
            <a:normAutofit lnSpcReduction="10000"/>
          </a:bodyPr>
          <a:lstStyle/>
          <a:p>
            <a:pPr marL="0" indent="0" algn="ctr">
              <a:lnSpc>
                <a:spcPct val="170000"/>
              </a:lnSpc>
              <a:buNone/>
            </a:pPr>
            <a:r>
              <a:rPr lang="zh-CN" altLang="en-US" sz="3200" b="1" dirty="0">
                <a:latin typeface="Adobe 黑体 Std R" panose="020B0400000000000000" pitchFamily="34" charset="-122"/>
                <a:ea typeface="Adobe 黑体 Std R" panose="020B0400000000000000" pitchFamily="34" charset="-122"/>
              </a:rPr>
              <a:t>双黄连被辟谣：</a:t>
            </a:r>
            <a:br>
              <a:rPr lang="zh-CN" altLang="en-US" sz="3200" b="1" dirty="0">
                <a:latin typeface="Adobe 黑体 Std R" panose="020B0400000000000000" pitchFamily="34" charset="-122"/>
                <a:ea typeface="Adobe 黑体 Std R" panose="020B0400000000000000" pitchFamily="34" charset="-122"/>
              </a:rPr>
            </a:br>
            <a:r>
              <a:rPr lang="zh-CN" altLang="en-US" sz="3200" b="1" dirty="0">
                <a:latin typeface="Adobe 黑体 Std R" panose="020B0400000000000000" pitchFamily="34" charset="-122"/>
                <a:ea typeface="Adobe 黑体 Std R" panose="020B0400000000000000" pitchFamily="34" charset="-122"/>
              </a:rPr>
              <a:t>人命关天的“好消息”一定要准确再准确！</a:t>
            </a:r>
            <a:br>
              <a:rPr lang="zh-CN" altLang="en-US" sz="3200" b="1" dirty="0">
                <a:latin typeface="Adobe 黑体 Std R" panose="020B0400000000000000" pitchFamily="34" charset="-122"/>
                <a:ea typeface="Adobe 黑体 Std R" panose="020B0400000000000000" pitchFamily="34" charset="-122"/>
              </a:rPr>
            </a:br>
            <a:r>
              <a:rPr lang="en-US" altLang="zh-CN" sz="3200" b="1" dirty="0">
                <a:solidFill>
                  <a:srgbClr val="FF0000"/>
                </a:solidFill>
                <a:latin typeface="Adobe 黑体 Std R" panose="020B0400000000000000" pitchFamily="34" charset="-122"/>
                <a:ea typeface="Adobe 黑体 Std R" panose="020B0400000000000000" pitchFamily="34" charset="-122"/>
              </a:rPr>
              <a:t>【</a:t>
            </a:r>
            <a:r>
              <a:rPr lang="zh-CN" altLang="en-US" sz="3200" b="1" dirty="0">
                <a:solidFill>
                  <a:srgbClr val="FF0000"/>
                </a:solidFill>
                <a:latin typeface="Adobe 黑体 Std R" panose="020B0400000000000000" pitchFamily="34" charset="-122"/>
                <a:ea typeface="Adobe 黑体 Std R" panose="020B0400000000000000" pitchFamily="34" charset="-122"/>
              </a:rPr>
              <a:t>点评：标题包含事件与观点</a:t>
            </a:r>
            <a:r>
              <a:rPr lang="en-US" altLang="zh-CN" sz="3200" b="1" dirty="0">
                <a:solidFill>
                  <a:srgbClr val="FF0000"/>
                </a:solidFill>
                <a:latin typeface="Adobe 黑体 Std R" panose="020B0400000000000000" pitchFamily="34" charset="-122"/>
                <a:ea typeface="Adobe 黑体 Std R" panose="020B0400000000000000" pitchFamily="34" charset="-122"/>
              </a:rPr>
              <a:t>】</a:t>
            </a:r>
            <a:endParaRPr lang="en-US" altLang="zh-CN" sz="3600" b="1" dirty="0"/>
          </a:p>
          <a:p>
            <a:pPr marL="0" indent="0">
              <a:lnSpc>
                <a:spcPct val="170000"/>
              </a:lnSpc>
              <a:buNone/>
            </a:pPr>
            <a:r>
              <a:rPr lang="zh-CN" altLang="en-US" sz="3200" b="1" dirty="0">
                <a:latin typeface="Adobe 黑体 Std R" panose="020B0400000000000000" pitchFamily="34" charset="-122"/>
                <a:ea typeface="Adobe 黑体 Std R" panose="020B0400000000000000" pitchFamily="34" charset="-122"/>
              </a:rPr>
              <a:t>       昨夜，一则“双黄连口服液可抑制新型冠状病毒”的新闻在微博、微信疯传，网上药店瞬间告罄。</a:t>
            </a:r>
          </a:p>
          <a:p>
            <a:pPr marL="0" indent="0">
              <a:lnSpc>
                <a:spcPct val="170000"/>
              </a:lnSpc>
              <a:buNone/>
            </a:pPr>
            <a:r>
              <a:rPr lang="en-US" altLang="zh-CN" sz="3200" b="1" dirty="0">
                <a:solidFill>
                  <a:srgbClr val="FF0000"/>
                </a:solidFill>
                <a:latin typeface="Adobe 黑体 Std R" panose="020B0400000000000000" pitchFamily="34" charset="-122"/>
                <a:ea typeface="Adobe 黑体 Std R" panose="020B0400000000000000" pitchFamily="34" charset="-122"/>
              </a:rPr>
              <a:t>     【</a:t>
            </a:r>
            <a:r>
              <a:rPr lang="zh-CN" altLang="en-US" sz="3200" b="1" dirty="0">
                <a:solidFill>
                  <a:srgbClr val="FF0000"/>
                </a:solidFill>
                <a:latin typeface="Adobe 黑体 Std R" panose="020B0400000000000000" pitchFamily="34" charset="-122"/>
                <a:ea typeface="Adobe 黑体 Std R" panose="020B0400000000000000" pitchFamily="34" charset="-122"/>
              </a:rPr>
              <a:t>点评：简明扼要，以“一句话新闻”交代所评述的事件</a:t>
            </a:r>
            <a:r>
              <a:rPr lang="en-US" altLang="zh-CN" sz="3200" b="1" dirty="0">
                <a:solidFill>
                  <a:srgbClr val="FF0000"/>
                </a:solidFill>
                <a:latin typeface="Adobe 黑体 Std R" panose="020B0400000000000000" pitchFamily="34" charset="-122"/>
                <a:ea typeface="Adobe 黑体 Std R" panose="020B0400000000000000" pitchFamily="34" charset="-122"/>
              </a:rPr>
              <a:t>】</a:t>
            </a:r>
            <a:endParaRPr lang="zh-CN" altLang="en-US" sz="3200" b="1" dirty="0">
              <a:solidFill>
                <a:srgbClr val="FF0000"/>
              </a:solidFill>
              <a:latin typeface="Adobe 黑体 Std R" panose="020B0400000000000000" pitchFamily="34" charset="-122"/>
              <a:ea typeface="Adobe 黑体 Std R" panose="020B0400000000000000" pitchFamily="34" charset="-122"/>
            </a:endParaRPr>
          </a:p>
          <a:p>
            <a:pPr marL="0" indent="0">
              <a:lnSpc>
                <a:spcPct val="170000"/>
              </a:lnSpc>
              <a:buNone/>
            </a:pPr>
            <a:r>
              <a:rPr lang="zh-CN" altLang="en-US" sz="3200" b="1" dirty="0">
                <a:latin typeface="Adobe 黑体 Std R" panose="020B0400000000000000" pitchFamily="34" charset="-122"/>
                <a:ea typeface="Adobe 黑体 Std R" panose="020B0400000000000000" pitchFamily="34" charset="-122"/>
              </a:rPr>
              <a:t/>
            </a:r>
            <a:br>
              <a:rPr lang="zh-CN" altLang="en-US" sz="3200" b="1" dirty="0">
                <a:latin typeface="Adobe 黑体 Std R" panose="020B0400000000000000" pitchFamily="34" charset="-122"/>
                <a:ea typeface="Adobe 黑体 Std R" panose="020B0400000000000000" pitchFamily="34" charset="-122"/>
              </a:rPr>
            </a:br>
            <a:endParaRPr lang="zh-CN" altLang="en-US" sz="3200" b="1" dirty="0">
              <a:latin typeface="Adobe 黑体 Std R" panose="020B0400000000000000" pitchFamily="34" charset="-122"/>
              <a:ea typeface="Adobe 黑体 Std R" panose="020B0400000000000000" pitchFamily="34" charset="-122"/>
            </a:endParaRPr>
          </a:p>
          <a:p>
            <a:pPr marL="0" indent="0">
              <a:lnSpc>
                <a:spcPct val="170000"/>
              </a:lnSpc>
              <a:buNone/>
            </a:pPr>
            <a:r>
              <a:rPr lang="zh-CN" altLang="en-US" sz="2400" b="1" dirty="0"/>
              <a:t>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6816" y="194788"/>
            <a:ext cx="11736371" cy="6663212"/>
          </a:xfrm>
        </p:spPr>
        <p:txBody>
          <a:bodyPr>
            <a:normAutofit/>
          </a:bodyPr>
          <a:lstStyle/>
          <a:p>
            <a:pPr marL="0" indent="0">
              <a:buNone/>
            </a:pPr>
            <a:r>
              <a:rPr lang="zh-CN" altLang="en-US" sz="4000" b="1" dirty="0">
                <a:latin typeface="Adobe 黑体 Std R" panose="020B0400000000000000" pitchFamily="34" charset="-122"/>
                <a:ea typeface="Adobe 黑体 Std R" panose="020B0400000000000000" pitchFamily="34" charset="-122"/>
              </a:rPr>
              <a:t>       一些地方街头甚至出现群众连夜排队买药的场景，为了双黄连，一些人早把钟南山院士“不要出门”的忠告抛到九霄云外，情形让人担忧。经历了一夜的全民抢药，今晨各大媒体纷纷发声辟谣或呼吁，不要抢购、自行服用药物，“抑制”不等于预防和治疗。</a:t>
            </a:r>
          </a:p>
          <a:p>
            <a:pPr indent="0" algn="just">
              <a:spcAft>
                <a:spcPts val="0"/>
              </a:spcAft>
              <a:buNone/>
            </a:pPr>
            <a:r>
              <a:rPr lang="en-US"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    </a:t>
            </a:r>
            <a:r>
              <a:rPr lang="zh-CN"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【点评：适当篇幅还原事件细节（相当于考场作文中对作文材料的补充交代），先指出</a:t>
            </a:r>
            <a:r>
              <a:rPr lang="en-US"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a:t>
            </a:r>
            <a:r>
              <a:rPr lang="zh-CN"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情形让人担忧</a:t>
            </a:r>
            <a:r>
              <a:rPr lang="en-US"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a:t>
            </a:r>
            <a:r>
              <a:rPr lang="zh-CN"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，再指出</a:t>
            </a:r>
            <a:r>
              <a:rPr lang="en-US"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a:t>
            </a:r>
            <a:r>
              <a:rPr lang="zh-CN"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好消息</a:t>
            </a:r>
            <a:r>
              <a:rPr lang="en-US"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a:t>
            </a:r>
            <a:r>
              <a:rPr lang="zh-CN"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不够准确（各大媒体辟谣），既有助于阅读者加深印象，又为下文观点</a:t>
            </a:r>
            <a:r>
              <a:rPr lang="en-US"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a:t>
            </a:r>
            <a:r>
              <a:rPr lang="zh-CN"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要准确再准确</a:t>
            </a:r>
            <a:r>
              <a:rPr lang="en-US"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a:t>
            </a:r>
            <a:r>
              <a:rPr lang="zh-CN" altLang="zh-CN" sz="4000" b="1" kern="0" spc="40" dirty="0">
                <a:solidFill>
                  <a:srgbClr val="FF2941"/>
                </a:solidFill>
                <a:latin typeface="Helvetica" panose="020B0604020202020204" pitchFamily="34" charset="0"/>
                <a:ea typeface="宋体" panose="02010600030101010101" pitchFamily="2" charset="-122"/>
                <a:cs typeface="Arial" panose="020B0604020202020204" pitchFamily="34" charset="0"/>
              </a:rPr>
              <a:t>的引出与阐述，做好铺垫】</a:t>
            </a:r>
            <a:endParaRPr lang="zh-CN" altLang="zh-CN" sz="3200" b="1" kern="100" dirty="0">
              <a:latin typeface="等线" panose="02010600030101010101" pitchFamily="2" charset="-122"/>
              <a:cs typeface="Times New Roman" panose="02020603050405020304" pitchFamily="18" charset="0"/>
            </a:endParaRPr>
          </a:p>
          <a:p>
            <a:pPr marL="0" indent="0">
              <a:buNone/>
            </a:pPr>
            <a:endParaRPr lang="zh-CN" altLang="en-US" sz="4000" b="1" dirty="0">
              <a:latin typeface="Adobe 黑体 Std R" panose="020B0400000000000000" pitchFamily="34" charset="-122"/>
              <a:ea typeface="Adobe 黑体 Std R" panose="020B04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9734" y="216816"/>
            <a:ext cx="12032531" cy="7163603"/>
          </a:xfrm>
        </p:spPr>
        <p:txBody>
          <a:bodyPr>
            <a:normAutofit/>
          </a:bodyPr>
          <a:lstStyle/>
          <a:p>
            <a:pPr marL="0" indent="0">
              <a:buNone/>
            </a:pPr>
            <a:r>
              <a:rPr lang="en-US" altLang="zh-CN" b="1" dirty="0"/>
              <a:t>      </a:t>
            </a:r>
            <a:r>
              <a:rPr lang="zh-CN" altLang="zh-CN" sz="3200" b="1" dirty="0">
                <a:solidFill>
                  <a:srgbClr val="0000FF"/>
                </a:solidFill>
                <a:latin typeface="Adobe 黑体 Std R" panose="020B0400000000000000" pitchFamily="34" charset="-122"/>
                <a:ea typeface="Adobe 黑体 Std R" panose="020B0400000000000000" pitchFamily="34" charset="-122"/>
              </a:rPr>
              <a:t>疫情当前，任何好消息，对普通人来说都是</a:t>
            </a:r>
            <a:r>
              <a:rPr lang="en-US" altLang="zh-CN" sz="3200" b="1" dirty="0">
                <a:solidFill>
                  <a:srgbClr val="0000FF"/>
                </a:solidFill>
                <a:latin typeface="Adobe 黑体 Std R" panose="020B0400000000000000" pitchFamily="34" charset="-122"/>
                <a:ea typeface="Adobe 黑体 Std R" panose="020B0400000000000000" pitchFamily="34" charset="-122"/>
              </a:rPr>
              <a:t>“</a:t>
            </a:r>
            <a:r>
              <a:rPr lang="zh-CN" altLang="zh-CN" sz="3200" b="1" dirty="0">
                <a:solidFill>
                  <a:srgbClr val="0000FF"/>
                </a:solidFill>
                <a:latin typeface="Adobe 黑体 Std R" panose="020B0400000000000000" pitchFamily="34" charset="-122"/>
                <a:ea typeface="Adobe 黑体 Std R" panose="020B0400000000000000" pitchFamily="34" charset="-122"/>
              </a:rPr>
              <a:t>救命稻草</a:t>
            </a:r>
            <a:r>
              <a:rPr lang="en-US" altLang="zh-CN" sz="3200" b="1" dirty="0">
                <a:solidFill>
                  <a:srgbClr val="0000FF"/>
                </a:solidFill>
                <a:latin typeface="Adobe 黑体 Std R" panose="020B0400000000000000" pitchFamily="34" charset="-122"/>
                <a:ea typeface="Adobe 黑体 Std R" panose="020B0400000000000000" pitchFamily="34" charset="-122"/>
              </a:rPr>
              <a:t>”</a:t>
            </a:r>
            <a:r>
              <a:rPr lang="zh-CN" altLang="zh-CN" sz="3200" b="1" dirty="0">
                <a:solidFill>
                  <a:srgbClr val="0000FF"/>
                </a:solidFill>
                <a:latin typeface="Adobe 黑体 Std R" panose="020B0400000000000000" pitchFamily="34" charset="-122"/>
                <a:ea typeface="Adobe 黑体 Std R" panose="020B0400000000000000" pitchFamily="34" charset="-122"/>
              </a:rPr>
              <a:t>。</a:t>
            </a:r>
            <a:r>
              <a:rPr lang="zh-CN" altLang="zh-CN" sz="3200" b="1" dirty="0">
                <a:latin typeface="Adobe 黑体 Std R" panose="020B0400000000000000" pitchFamily="34" charset="-122"/>
                <a:ea typeface="Adobe 黑体 Std R" panose="020B0400000000000000" pitchFamily="34" charset="-122"/>
              </a:rPr>
              <a:t>看到这一夜之间的剧情大反转，长安君还想说几句。</a:t>
            </a:r>
          </a:p>
          <a:p>
            <a:pPr marL="0" indent="0">
              <a:buNone/>
            </a:pPr>
            <a:r>
              <a:rPr lang="en-US" altLang="zh-CN" sz="3200" b="1" dirty="0">
                <a:latin typeface="Adobe 黑体 Std R" panose="020B0400000000000000" pitchFamily="34" charset="-122"/>
                <a:ea typeface="Adobe 黑体 Std R" panose="020B0400000000000000" pitchFamily="34" charset="-122"/>
              </a:rPr>
              <a:t>     </a:t>
            </a:r>
            <a:r>
              <a:rPr lang="zh-CN" altLang="zh-CN" sz="3200" b="1" dirty="0">
                <a:solidFill>
                  <a:srgbClr val="FF0000"/>
                </a:solidFill>
                <a:latin typeface="Adobe 黑体 Std R" panose="020B0400000000000000" pitchFamily="34" charset="-122"/>
                <a:ea typeface="Adobe 黑体 Std R" panose="020B0400000000000000" pitchFamily="34" charset="-122"/>
              </a:rPr>
              <a:t>【点评：过渡段，承接上文，顺理成章，引出中心观点，照应文章标题】</a:t>
            </a:r>
          </a:p>
          <a:p>
            <a:pPr marL="0" indent="0">
              <a:buNone/>
            </a:pPr>
            <a:r>
              <a:rPr lang="en-US" altLang="zh-CN" sz="3200" b="1" dirty="0">
                <a:solidFill>
                  <a:srgbClr val="0000FF"/>
                </a:solidFill>
                <a:latin typeface="Adobe 黑体 Std R" panose="020B0400000000000000" pitchFamily="34" charset="-122"/>
                <a:ea typeface="Adobe 黑体 Std R" panose="020B0400000000000000" pitchFamily="34" charset="-122"/>
              </a:rPr>
              <a:t>        </a:t>
            </a:r>
            <a:r>
              <a:rPr lang="zh-CN" altLang="zh-CN" sz="3200" b="1" dirty="0">
                <a:solidFill>
                  <a:srgbClr val="0000FF"/>
                </a:solidFill>
                <a:latin typeface="Adobe 黑体 Std R" panose="020B0400000000000000" pitchFamily="34" charset="-122"/>
                <a:ea typeface="Adobe 黑体 Std R" panose="020B0400000000000000" pitchFamily="34" charset="-122"/>
              </a:rPr>
              <a:t>①越是特殊时刻，越要理性思考。</a:t>
            </a:r>
            <a:r>
              <a:rPr lang="zh-CN" altLang="zh-CN" sz="3200" b="1" dirty="0">
                <a:latin typeface="Adobe 黑体 Std R" panose="020B0400000000000000" pitchFamily="34" charset="-122"/>
                <a:ea typeface="Adobe 黑体 Std R" panose="020B0400000000000000" pitchFamily="34" charset="-122"/>
              </a:rPr>
              <a:t>特殊时期，</a:t>
            </a:r>
            <a:r>
              <a:rPr lang="zh-CN" altLang="zh-CN" sz="3200" b="1" dirty="0">
                <a:solidFill>
                  <a:srgbClr val="0000FF"/>
                </a:solidFill>
                <a:latin typeface="Adobe 黑体 Std R" panose="020B0400000000000000" pitchFamily="34" charset="-122"/>
                <a:ea typeface="Adobe 黑体 Std R" panose="020B0400000000000000" pitchFamily="34" charset="-122"/>
              </a:rPr>
              <a:t>人们</a:t>
            </a:r>
            <a:r>
              <a:rPr lang="zh-CN" altLang="zh-CN" sz="3200" b="1" dirty="0">
                <a:latin typeface="Adobe 黑体 Std R" panose="020B0400000000000000" pitchFamily="34" charset="-122"/>
                <a:ea typeface="Adobe 黑体 Std R" panose="020B0400000000000000" pitchFamily="34" charset="-122"/>
              </a:rPr>
              <a:t>对于消息的渴望比任何时候都更强烈，无论是确诊人数增加的坏消息，还是药物研究突破的好消息。但越是特殊时刻，越要保持独立思考、理性判断。都说</a:t>
            </a:r>
            <a:r>
              <a:rPr lang="en-US" altLang="zh-CN" sz="3200" b="1" dirty="0">
                <a:latin typeface="Adobe 黑体 Std R" panose="020B0400000000000000" pitchFamily="34" charset="-122"/>
                <a:ea typeface="Adobe 黑体 Std R" panose="020B0400000000000000" pitchFamily="34" charset="-122"/>
              </a:rPr>
              <a:t>“</a:t>
            </a:r>
            <a:r>
              <a:rPr lang="zh-CN" altLang="zh-CN" sz="3200" b="1" dirty="0">
                <a:latin typeface="Adobe 黑体 Std R" panose="020B0400000000000000" pitchFamily="34" charset="-122"/>
                <a:ea typeface="Adobe 黑体 Std R" panose="020B0400000000000000" pitchFamily="34" charset="-122"/>
              </a:rPr>
              <a:t>谣言止于智者</a:t>
            </a:r>
            <a:r>
              <a:rPr lang="en-US" altLang="zh-CN" sz="3200" b="1" dirty="0">
                <a:latin typeface="Adobe 黑体 Std R" panose="020B0400000000000000" pitchFamily="34" charset="-122"/>
                <a:ea typeface="Adobe 黑体 Std R" panose="020B0400000000000000" pitchFamily="34" charset="-122"/>
              </a:rPr>
              <a:t>”</a:t>
            </a:r>
            <a:r>
              <a:rPr lang="zh-CN" altLang="zh-CN" sz="3200" b="1" dirty="0">
                <a:latin typeface="Adobe 黑体 Std R" panose="020B0400000000000000" pitchFamily="34" charset="-122"/>
                <a:ea typeface="Adobe 黑体 Std R" panose="020B0400000000000000" pitchFamily="34" charset="-122"/>
              </a:rPr>
              <a:t>，很多时候冷静想一下，就能避免被信息的洪流裹挟而行。不要冲动，待在家里多听、多看、多想想，就能为抗疫做贡献，就比盲目冲上街更安全。</a:t>
            </a:r>
          </a:p>
          <a:p>
            <a:pPr marL="0" indent="0">
              <a:buNone/>
            </a:pPr>
            <a:r>
              <a:rPr lang="en-US" altLang="zh-CN" sz="3200" b="1" dirty="0">
                <a:latin typeface="Adobe 黑体 Std R" panose="020B0400000000000000" pitchFamily="34" charset="-122"/>
                <a:ea typeface="Adobe 黑体 Std R" panose="020B0400000000000000" pitchFamily="34" charset="-122"/>
              </a:rPr>
              <a:t>   </a:t>
            </a:r>
            <a:r>
              <a:rPr lang="zh-CN" altLang="zh-CN" sz="3200" b="1" dirty="0">
                <a:solidFill>
                  <a:srgbClr val="FF0000"/>
                </a:solidFill>
                <a:latin typeface="Adobe 黑体 Std R" panose="020B0400000000000000" pitchFamily="34" charset="-122"/>
                <a:ea typeface="Adobe 黑体 Std R" panose="020B0400000000000000" pitchFamily="34" charset="-122"/>
              </a:rPr>
              <a:t>【点评：段首句即本段中心句，分论点之一，</a:t>
            </a:r>
            <a:r>
              <a:rPr lang="zh-CN" altLang="zh-CN" sz="3200" b="1" dirty="0">
                <a:solidFill>
                  <a:srgbClr val="0000FF"/>
                </a:solidFill>
                <a:latin typeface="Adobe 黑体 Std R" panose="020B0400000000000000" pitchFamily="34" charset="-122"/>
                <a:ea typeface="Adobe 黑体 Std R" panose="020B0400000000000000" pitchFamily="34" charset="-122"/>
              </a:rPr>
              <a:t>从</a:t>
            </a:r>
            <a:r>
              <a:rPr lang="en-US" altLang="zh-CN" sz="3200" b="1" dirty="0">
                <a:solidFill>
                  <a:srgbClr val="0000FF"/>
                </a:solidFill>
                <a:latin typeface="Adobe 黑体 Std R" panose="020B0400000000000000" pitchFamily="34" charset="-122"/>
                <a:ea typeface="Adobe 黑体 Std R" panose="020B0400000000000000" pitchFamily="34" charset="-122"/>
              </a:rPr>
              <a:t>“</a:t>
            </a:r>
            <a:r>
              <a:rPr lang="zh-CN" altLang="zh-CN" sz="3200" b="1" dirty="0">
                <a:solidFill>
                  <a:srgbClr val="0000FF"/>
                </a:solidFill>
                <a:latin typeface="Adobe 黑体 Std R" panose="020B0400000000000000" pitchFamily="34" charset="-122"/>
                <a:ea typeface="Adobe 黑体 Std R" panose="020B0400000000000000" pitchFamily="34" charset="-122"/>
              </a:rPr>
              <a:t>人们</a:t>
            </a:r>
            <a:r>
              <a:rPr lang="en-US" altLang="zh-CN" sz="3200" b="1" dirty="0">
                <a:solidFill>
                  <a:srgbClr val="0000FF"/>
                </a:solidFill>
                <a:latin typeface="Adobe 黑体 Std R" panose="020B0400000000000000" pitchFamily="34" charset="-122"/>
                <a:ea typeface="Adobe 黑体 Std R" panose="020B0400000000000000" pitchFamily="34" charset="-122"/>
              </a:rPr>
              <a:t>”</a:t>
            </a:r>
            <a:r>
              <a:rPr lang="zh-CN" altLang="zh-CN" sz="3200" b="1" dirty="0">
                <a:solidFill>
                  <a:srgbClr val="0000FF"/>
                </a:solidFill>
                <a:latin typeface="Adobe 黑体 Std R" panose="020B0400000000000000" pitchFamily="34" charset="-122"/>
                <a:ea typeface="Adobe 黑体 Std R" panose="020B0400000000000000" pitchFamily="34" charset="-122"/>
              </a:rPr>
              <a:t>应</a:t>
            </a:r>
            <a:r>
              <a:rPr lang="en-US" altLang="zh-CN" sz="3200" b="1" dirty="0">
                <a:solidFill>
                  <a:srgbClr val="0000FF"/>
                </a:solidFill>
                <a:latin typeface="Adobe 黑体 Std R" panose="020B0400000000000000" pitchFamily="34" charset="-122"/>
                <a:ea typeface="Adobe 黑体 Std R" panose="020B0400000000000000" pitchFamily="34" charset="-122"/>
              </a:rPr>
              <a:t>“</a:t>
            </a:r>
            <a:r>
              <a:rPr lang="zh-CN" altLang="zh-CN" sz="3200" b="1" dirty="0">
                <a:solidFill>
                  <a:srgbClr val="0000FF"/>
                </a:solidFill>
                <a:latin typeface="Adobe 黑体 Std R" panose="020B0400000000000000" pitchFamily="34" charset="-122"/>
                <a:ea typeface="Adobe 黑体 Std R" panose="020B0400000000000000" pitchFamily="34" charset="-122"/>
              </a:rPr>
              <a:t>独立思考、理性判断</a:t>
            </a:r>
            <a:r>
              <a:rPr lang="en-US" altLang="zh-CN" sz="3200" b="1" dirty="0">
                <a:solidFill>
                  <a:srgbClr val="0000FF"/>
                </a:solidFill>
                <a:latin typeface="Adobe 黑体 Std R" panose="020B0400000000000000" pitchFamily="34" charset="-122"/>
                <a:ea typeface="Adobe 黑体 Std R" panose="020B0400000000000000" pitchFamily="34" charset="-122"/>
              </a:rPr>
              <a:t>”</a:t>
            </a:r>
            <a:r>
              <a:rPr lang="zh-CN" altLang="zh-CN" sz="3200" b="1" dirty="0">
                <a:solidFill>
                  <a:srgbClr val="0000FF"/>
                </a:solidFill>
                <a:latin typeface="Adobe 黑体 Std R" panose="020B0400000000000000" pitchFamily="34" charset="-122"/>
                <a:ea typeface="Adobe 黑体 Std R" panose="020B0400000000000000" pitchFamily="34" charset="-122"/>
              </a:rPr>
              <a:t>的角度</a:t>
            </a:r>
            <a:r>
              <a:rPr lang="zh-CN" altLang="zh-CN" sz="3200" b="1" dirty="0">
                <a:solidFill>
                  <a:srgbClr val="FF0000"/>
                </a:solidFill>
                <a:latin typeface="Adobe 黑体 Std R" panose="020B0400000000000000" pitchFamily="34" charset="-122"/>
                <a:ea typeface="Adobe 黑体 Std R" panose="020B0400000000000000" pitchFamily="34" charset="-122"/>
              </a:rPr>
              <a:t>加以阐述，提醒人们甄别消息是否</a:t>
            </a:r>
            <a:r>
              <a:rPr lang="en-US" altLang="zh-CN" sz="3200" b="1" dirty="0">
                <a:solidFill>
                  <a:srgbClr val="FF0000"/>
                </a:solidFill>
                <a:latin typeface="Adobe 黑体 Std R" panose="020B0400000000000000" pitchFamily="34" charset="-122"/>
                <a:ea typeface="Adobe 黑体 Std R" panose="020B0400000000000000" pitchFamily="34" charset="-122"/>
              </a:rPr>
              <a:t>“</a:t>
            </a:r>
            <a:r>
              <a:rPr lang="zh-CN" altLang="zh-CN" sz="3200" b="1" dirty="0">
                <a:solidFill>
                  <a:srgbClr val="FF0000"/>
                </a:solidFill>
                <a:latin typeface="Adobe 黑体 Std R" panose="020B0400000000000000" pitchFamily="34" charset="-122"/>
                <a:ea typeface="Adobe 黑体 Std R" panose="020B0400000000000000" pitchFamily="34" charset="-122"/>
              </a:rPr>
              <a:t>准确</a:t>
            </a:r>
            <a:r>
              <a:rPr lang="en-US" altLang="zh-CN" sz="3200" b="1" dirty="0">
                <a:solidFill>
                  <a:srgbClr val="FF0000"/>
                </a:solidFill>
                <a:latin typeface="Adobe 黑体 Std R" panose="020B0400000000000000" pitchFamily="34" charset="-122"/>
                <a:ea typeface="Adobe 黑体 Std R" panose="020B0400000000000000" pitchFamily="34" charset="-122"/>
              </a:rPr>
              <a:t>”</a:t>
            </a:r>
            <a:r>
              <a:rPr lang="zh-CN" altLang="zh-CN" sz="3200" b="1" dirty="0">
                <a:solidFill>
                  <a:srgbClr val="FF0000"/>
                </a:solidFill>
                <a:latin typeface="Adobe 黑体 Std R" panose="020B0400000000000000" pitchFamily="34" charset="-122"/>
                <a:ea typeface="Adobe 黑体 Std R" panose="020B0400000000000000" pitchFamily="34" charset="-122"/>
              </a:rPr>
              <a:t>】</a:t>
            </a:r>
          </a:p>
          <a:p>
            <a:pPr marL="0" indent="0">
              <a:buNone/>
            </a:pP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7994" y="373128"/>
            <a:ext cx="11756011" cy="6111744"/>
          </a:xfrm>
        </p:spPr>
        <p:txBody>
          <a:bodyPr>
            <a:noAutofit/>
          </a:bodyPr>
          <a:lstStyle/>
          <a:p>
            <a:pPr marL="0" indent="0">
              <a:lnSpc>
                <a:spcPct val="100000"/>
              </a:lnSpc>
              <a:buNone/>
            </a:pPr>
            <a:r>
              <a:rPr lang="en-US" altLang="zh-CN" sz="3600" b="1" dirty="0">
                <a:solidFill>
                  <a:srgbClr val="0000FF"/>
                </a:solidFill>
                <a:latin typeface="Adobe 黑体 Std R" panose="020B0400000000000000" pitchFamily="34" charset="-122"/>
                <a:ea typeface="Adobe 黑体 Std R" panose="020B0400000000000000" pitchFamily="34" charset="-122"/>
              </a:rPr>
              <a:t>      </a:t>
            </a:r>
            <a:r>
              <a:rPr lang="zh-CN" altLang="zh-CN" sz="3600" b="1" dirty="0">
                <a:solidFill>
                  <a:srgbClr val="0000FF"/>
                </a:solidFill>
                <a:latin typeface="Adobe 黑体 Std R" panose="020B0400000000000000" pitchFamily="34" charset="-122"/>
                <a:ea typeface="Adobe 黑体 Std R" panose="020B0400000000000000" pitchFamily="34" charset="-122"/>
              </a:rPr>
              <a:t>②越是声音大，越要说准确的话。</a:t>
            </a:r>
            <a:r>
              <a:rPr lang="zh-CN" altLang="zh-CN" sz="3600" b="1" dirty="0">
                <a:latin typeface="Adobe 黑体 Std R" panose="020B0400000000000000" pitchFamily="34" charset="-122"/>
                <a:ea typeface="Adobe 黑体 Std R" panose="020B0400000000000000" pitchFamily="34" charset="-122"/>
              </a:rPr>
              <a:t>新闻媒体和有影响力的</a:t>
            </a:r>
            <a:r>
              <a:rPr lang="zh-CN" altLang="zh-CN" sz="3600" b="1" dirty="0">
                <a:solidFill>
                  <a:srgbClr val="0000FF"/>
                </a:solidFill>
                <a:latin typeface="Adobe 黑体 Std R" panose="020B0400000000000000" pitchFamily="34" charset="-122"/>
                <a:ea typeface="Adobe 黑体 Std R" panose="020B0400000000000000" pitchFamily="34" charset="-122"/>
              </a:rPr>
              <a:t>自媒体</a:t>
            </a:r>
            <a:r>
              <a:rPr lang="zh-CN" altLang="zh-CN" sz="3600" b="1" dirty="0">
                <a:latin typeface="Adobe 黑体 Std R" panose="020B0400000000000000" pitchFamily="34" charset="-122"/>
                <a:ea typeface="Adobe 黑体 Std R" panose="020B0400000000000000" pitchFamily="34" charset="-122"/>
              </a:rPr>
              <a:t>，是信息传递的桥梁，扩音器的作用比平常更加显著。很多人都是抱着</a:t>
            </a:r>
            <a:r>
              <a:rPr lang="en-US" altLang="zh-CN" sz="3600" b="1" dirty="0">
                <a:latin typeface="Adobe 黑体 Std R" panose="020B0400000000000000" pitchFamily="34" charset="-122"/>
                <a:ea typeface="Adobe 黑体 Std R" panose="020B0400000000000000" pitchFamily="34" charset="-122"/>
              </a:rPr>
              <a:t>“</a:t>
            </a:r>
            <a:r>
              <a:rPr lang="zh-CN" altLang="zh-CN" sz="3600" b="1" dirty="0">
                <a:latin typeface="Adobe 黑体 Std R" panose="020B0400000000000000" pitchFamily="34" charset="-122"/>
                <a:ea typeface="Adobe 黑体 Std R" panose="020B0400000000000000" pitchFamily="34" charset="-122"/>
              </a:rPr>
              <a:t>他声音大听他没错</a:t>
            </a:r>
            <a:r>
              <a:rPr lang="en-US" altLang="zh-CN" sz="3600" b="1" dirty="0">
                <a:latin typeface="Adobe 黑体 Std R" panose="020B0400000000000000" pitchFamily="34" charset="-122"/>
                <a:ea typeface="Adobe 黑体 Std R" panose="020B0400000000000000" pitchFamily="34" charset="-122"/>
              </a:rPr>
              <a:t>”</a:t>
            </a:r>
            <a:r>
              <a:rPr lang="zh-CN" altLang="zh-CN" sz="3600" b="1" dirty="0">
                <a:latin typeface="Adobe 黑体 Std R" panose="020B0400000000000000" pitchFamily="34" charset="-122"/>
                <a:ea typeface="Adobe 黑体 Std R" panose="020B0400000000000000" pitchFamily="34" charset="-122"/>
              </a:rPr>
              <a:t>的理念冲出了家门、冲进了药房。第一时间向公众传递声音，当好公众的眼睛和耳朵当然是媒介平台的天职，但面对人命关天的</a:t>
            </a:r>
            <a:r>
              <a:rPr lang="en-US" altLang="zh-CN" sz="3600" b="1" dirty="0">
                <a:latin typeface="Adobe 黑体 Std R" panose="020B0400000000000000" pitchFamily="34" charset="-122"/>
                <a:ea typeface="Adobe 黑体 Std R" panose="020B0400000000000000" pitchFamily="34" charset="-122"/>
              </a:rPr>
              <a:t>“</a:t>
            </a:r>
            <a:r>
              <a:rPr lang="zh-CN" altLang="zh-CN" sz="3600" b="1" dirty="0">
                <a:latin typeface="Adobe 黑体 Std R" panose="020B0400000000000000" pitchFamily="34" charset="-122"/>
                <a:ea typeface="Adobe 黑体 Std R" panose="020B0400000000000000" pitchFamily="34" charset="-122"/>
              </a:rPr>
              <a:t>好消息</a:t>
            </a:r>
            <a:r>
              <a:rPr lang="en-US" altLang="zh-CN" sz="3600" b="1" dirty="0">
                <a:latin typeface="Adobe 黑体 Std R" panose="020B0400000000000000" pitchFamily="34" charset="-122"/>
                <a:ea typeface="Adobe 黑体 Std R" panose="020B0400000000000000" pitchFamily="34" charset="-122"/>
              </a:rPr>
              <a:t>”</a:t>
            </a:r>
            <a:r>
              <a:rPr lang="zh-CN" altLang="zh-CN" sz="3600" b="1" dirty="0">
                <a:latin typeface="Adobe 黑体 Std R" panose="020B0400000000000000" pitchFamily="34" charset="-122"/>
                <a:ea typeface="Adobe 黑体 Std R" panose="020B0400000000000000" pitchFamily="34" charset="-122"/>
              </a:rPr>
              <a:t>，要更加准确、可靠，才不会</a:t>
            </a:r>
            <a:r>
              <a:rPr lang="en-US" altLang="zh-CN" sz="3600" b="1" dirty="0">
                <a:latin typeface="Adobe 黑体 Std R" panose="020B0400000000000000" pitchFamily="34" charset="-122"/>
                <a:ea typeface="Adobe 黑体 Std R" panose="020B0400000000000000" pitchFamily="34" charset="-122"/>
              </a:rPr>
              <a:t>“</a:t>
            </a:r>
            <a:r>
              <a:rPr lang="zh-CN" altLang="zh-CN" sz="3600" b="1" dirty="0">
                <a:latin typeface="Adobe 黑体 Std R" panose="020B0400000000000000" pitchFamily="34" charset="-122"/>
                <a:ea typeface="Adobe 黑体 Std R" panose="020B0400000000000000" pitchFamily="34" charset="-122"/>
              </a:rPr>
              <a:t>希望换来失望的恶性循环</a:t>
            </a:r>
            <a:r>
              <a:rPr lang="en-US" altLang="zh-CN" sz="3600" b="1" dirty="0">
                <a:latin typeface="Adobe 黑体 Std R" panose="020B0400000000000000" pitchFamily="34" charset="-122"/>
                <a:ea typeface="Adobe 黑体 Std R" panose="020B0400000000000000" pitchFamily="34" charset="-122"/>
              </a:rPr>
              <a:t>”</a:t>
            </a:r>
            <a:r>
              <a:rPr lang="zh-CN" altLang="zh-CN" sz="3600" b="1" dirty="0">
                <a:latin typeface="Adobe 黑体 Std R" panose="020B0400000000000000" pitchFamily="34" charset="-122"/>
                <a:ea typeface="Adobe 黑体 Std R" panose="020B0400000000000000" pitchFamily="34" charset="-122"/>
              </a:rPr>
              <a:t>。</a:t>
            </a:r>
          </a:p>
          <a:p>
            <a:pPr marL="0" indent="0">
              <a:lnSpc>
                <a:spcPct val="100000"/>
              </a:lnSpc>
              <a:buNone/>
            </a:pPr>
            <a:r>
              <a:rPr lang="en-US" altLang="zh-CN" sz="3600" b="1" dirty="0">
                <a:latin typeface="Adobe 黑体 Std R" panose="020B0400000000000000" pitchFamily="34" charset="-122"/>
                <a:ea typeface="Adobe 黑体 Std R" panose="020B0400000000000000" pitchFamily="34" charset="-122"/>
              </a:rPr>
              <a:t>     </a:t>
            </a:r>
            <a:r>
              <a:rPr lang="zh-CN" altLang="zh-CN" sz="3600" b="1" dirty="0">
                <a:solidFill>
                  <a:srgbClr val="FF0000"/>
                </a:solidFill>
                <a:latin typeface="Adobe 黑体 Std R" panose="020B0400000000000000" pitchFamily="34" charset="-122"/>
                <a:ea typeface="Adobe 黑体 Std R" panose="020B0400000000000000" pitchFamily="34" charset="-122"/>
              </a:rPr>
              <a:t>【点评：段首句即本段中心句，分论点之二，</a:t>
            </a:r>
            <a:r>
              <a:rPr lang="zh-CN" altLang="zh-CN" sz="3600" b="1" dirty="0">
                <a:solidFill>
                  <a:srgbClr val="0000FF"/>
                </a:solidFill>
                <a:latin typeface="Adobe 黑体 Std R" panose="020B0400000000000000" pitchFamily="34" charset="-122"/>
                <a:ea typeface="Adobe 黑体 Std R" panose="020B0400000000000000" pitchFamily="34" charset="-122"/>
              </a:rPr>
              <a:t>从</a:t>
            </a:r>
            <a:r>
              <a:rPr lang="en-US" altLang="zh-CN" sz="3600" b="1" dirty="0">
                <a:solidFill>
                  <a:srgbClr val="0000FF"/>
                </a:solidFill>
                <a:latin typeface="Adobe 黑体 Std R" panose="020B0400000000000000" pitchFamily="34" charset="-122"/>
                <a:ea typeface="Adobe 黑体 Std R" panose="020B0400000000000000" pitchFamily="34" charset="-122"/>
              </a:rPr>
              <a:t>“</a:t>
            </a:r>
            <a:r>
              <a:rPr lang="zh-CN" altLang="zh-CN" sz="3600" b="1" dirty="0">
                <a:solidFill>
                  <a:srgbClr val="0000FF"/>
                </a:solidFill>
                <a:latin typeface="Adobe 黑体 Std R" panose="020B0400000000000000" pitchFamily="34" charset="-122"/>
                <a:ea typeface="Adobe 黑体 Std R" panose="020B0400000000000000" pitchFamily="34" charset="-122"/>
              </a:rPr>
              <a:t>媒体</a:t>
            </a:r>
            <a:r>
              <a:rPr lang="en-US" altLang="zh-CN" sz="3600" b="1" dirty="0">
                <a:solidFill>
                  <a:srgbClr val="0000FF"/>
                </a:solidFill>
                <a:latin typeface="Adobe 黑体 Std R" panose="020B0400000000000000" pitchFamily="34" charset="-122"/>
                <a:ea typeface="Adobe 黑体 Std R" panose="020B0400000000000000" pitchFamily="34" charset="-122"/>
              </a:rPr>
              <a:t>”</a:t>
            </a:r>
            <a:r>
              <a:rPr lang="zh-CN" altLang="zh-CN" sz="3600" b="1" dirty="0">
                <a:solidFill>
                  <a:srgbClr val="0000FF"/>
                </a:solidFill>
                <a:latin typeface="Adobe 黑体 Std R" panose="020B0400000000000000" pitchFamily="34" charset="-122"/>
                <a:ea typeface="Adobe 黑体 Std R" panose="020B0400000000000000" pitchFamily="34" charset="-122"/>
              </a:rPr>
              <a:t>尤其是</a:t>
            </a:r>
            <a:r>
              <a:rPr lang="en-US" altLang="zh-CN" sz="3600" b="1" dirty="0">
                <a:solidFill>
                  <a:srgbClr val="0000FF"/>
                </a:solidFill>
                <a:latin typeface="Adobe 黑体 Std R" panose="020B0400000000000000" pitchFamily="34" charset="-122"/>
                <a:ea typeface="Adobe 黑体 Std R" panose="020B0400000000000000" pitchFamily="34" charset="-122"/>
              </a:rPr>
              <a:t>“</a:t>
            </a:r>
            <a:r>
              <a:rPr lang="zh-CN" altLang="zh-CN" sz="3600" b="1" dirty="0">
                <a:solidFill>
                  <a:srgbClr val="0000FF"/>
                </a:solidFill>
                <a:latin typeface="Adobe 黑体 Std R" panose="020B0400000000000000" pitchFamily="34" charset="-122"/>
                <a:ea typeface="Adobe 黑体 Std R" panose="020B0400000000000000" pitchFamily="34" charset="-122"/>
              </a:rPr>
              <a:t>有影响力的自媒体</a:t>
            </a:r>
            <a:r>
              <a:rPr lang="en-US" altLang="zh-CN" sz="3600" b="1" dirty="0">
                <a:solidFill>
                  <a:srgbClr val="0000FF"/>
                </a:solidFill>
                <a:latin typeface="Adobe 黑体 Std R" panose="020B0400000000000000" pitchFamily="34" charset="-122"/>
                <a:ea typeface="Adobe 黑体 Std R" panose="020B0400000000000000" pitchFamily="34" charset="-122"/>
              </a:rPr>
              <a:t>”</a:t>
            </a:r>
            <a:r>
              <a:rPr lang="zh-CN" altLang="zh-CN" sz="3600" b="1" dirty="0">
                <a:solidFill>
                  <a:srgbClr val="0000FF"/>
                </a:solidFill>
                <a:latin typeface="Adobe 黑体 Std R" panose="020B0400000000000000" pitchFamily="34" charset="-122"/>
                <a:ea typeface="Adobe 黑体 Std R" panose="020B0400000000000000" pitchFamily="34" charset="-122"/>
              </a:rPr>
              <a:t>的角度</a:t>
            </a:r>
            <a:r>
              <a:rPr lang="zh-CN" altLang="zh-CN" sz="3600" b="1" dirty="0">
                <a:solidFill>
                  <a:srgbClr val="FF0000"/>
                </a:solidFill>
                <a:latin typeface="Adobe 黑体 Std R" panose="020B0400000000000000" pitchFamily="34" charset="-122"/>
                <a:ea typeface="Adobe 黑体 Std R" panose="020B0400000000000000" pitchFamily="34" charset="-122"/>
              </a:rPr>
              <a:t>加以阐述，确保消息发布</a:t>
            </a:r>
            <a:r>
              <a:rPr lang="en-US" altLang="zh-CN" sz="3600" b="1" dirty="0">
                <a:solidFill>
                  <a:srgbClr val="FF0000"/>
                </a:solidFill>
                <a:latin typeface="Adobe 黑体 Std R" panose="020B0400000000000000" pitchFamily="34" charset="-122"/>
                <a:ea typeface="Adobe 黑体 Std R" panose="020B0400000000000000" pitchFamily="34" charset="-122"/>
              </a:rPr>
              <a:t>“</a:t>
            </a:r>
            <a:r>
              <a:rPr lang="zh-CN" altLang="zh-CN" sz="3600" b="1" dirty="0">
                <a:solidFill>
                  <a:srgbClr val="FF0000"/>
                </a:solidFill>
                <a:latin typeface="Adobe 黑体 Std R" panose="020B0400000000000000" pitchFamily="34" charset="-122"/>
                <a:ea typeface="Adobe 黑体 Std R" panose="020B0400000000000000" pitchFamily="34" charset="-122"/>
              </a:rPr>
              <a:t>准确</a:t>
            </a:r>
            <a:r>
              <a:rPr lang="en-US" altLang="zh-CN" sz="3600" b="1" dirty="0">
                <a:solidFill>
                  <a:srgbClr val="FF0000"/>
                </a:solidFill>
                <a:latin typeface="Adobe 黑体 Std R" panose="020B0400000000000000" pitchFamily="34" charset="-122"/>
                <a:ea typeface="Adobe 黑体 Std R" panose="020B0400000000000000" pitchFamily="34" charset="-122"/>
              </a:rPr>
              <a:t>”</a:t>
            </a:r>
            <a:r>
              <a:rPr lang="zh-CN" altLang="zh-CN" sz="3600" b="1" dirty="0">
                <a:solidFill>
                  <a:srgbClr val="FF0000"/>
                </a:solidFill>
                <a:latin typeface="Adobe 黑体 Std R" panose="020B0400000000000000" pitchFamily="34" charset="-122"/>
                <a:ea typeface="Adobe 黑体 Std R" panose="020B0400000000000000" pitchFamily="34" charset="-122"/>
              </a:rPr>
              <a:t>】</a:t>
            </a:r>
          </a:p>
          <a:p>
            <a:pPr marL="0" indent="0">
              <a:lnSpc>
                <a:spcPct val="100000"/>
              </a:lnSpc>
              <a:buNone/>
            </a:pPr>
            <a:r>
              <a:rPr lang="en-US" altLang="zh-CN" sz="3600" b="1" dirty="0">
                <a:solidFill>
                  <a:srgbClr val="FF0000"/>
                </a:solidFill>
                <a:latin typeface="Adobe 黑体 Std R" panose="020B0400000000000000" pitchFamily="34" charset="-122"/>
                <a:ea typeface="Adobe 黑体 Std R" panose="020B0400000000000000" pitchFamily="34" charset="-122"/>
              </a:rPr>
              <a:t> </a:t>
            </a:r>
            <a:endParaRPr lang="zh-CN" altLang="zh-CN" sz="3600" b="1" dirty="0">
              <a:solidFill>
                <a:srgbClr val="FF0000"/>
              </a:solidFill>
              <a:latin typeface="Adobe 黑体 Std R" panose="020B0400000000000000" pitchFamily="34" charset="-122"/>
              <a:ea typeface="Adobe 黑体 Std R" panose="020B0400000000000000" pitchFamily="34" charset="-122"/>
            </a:endParaRPr>
          </a:p>
          <a:p>
            <a:pPr marL="0" indent="0">
              <a:buNone/>
            </a:pPr>
            <a:endParaRPr lang="zh-CN" altLang="en-US" sz="3600" b="1" dirty="0">
              <a:latin typeface="Adobe 黑体 Std R" panose="020B0400000000000000" pitchFamily="34" charset="-122"/>
              <a:ea typeface="Adobe 黑体 Std R" panose="020B04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8325" y="307141"/>
            <a:ext cx="11652314" cy="6375694"/>
          </a:xfrm>
        </p:spPr>
        <p:txBody>
          <a:bodyPr>
            <a:noAutofit/>
          </a:bodyPr>
          <a:lstStyle/>
          <a:p>
            <a:pPr marL="0" indent="0">
              <a:buNone/>
            </a:pPr>
            <a:r>
              <a:rPr lang="en-US" altLang="zh-CN" sz="3200" b="1" dirty="0">
                <a:solidFill>
                  <a:srgbClr val="0000FF"/>
                </a:solidFill>
                <a:latin typeface="Adobe 黑体 Std R" panose="020B0400000000000000" pitchFamily="34" charset="-122"/>
                <a:ea typeface="Adobe 黑体 Std R" panose="020B0400000000000000" pitchFamily="34" charset="-122"/>
              </a:rPr>
              <a:t>       </a:t>
            </a:r>
            <a:r>
              <a:rPr lang="zh-CN" altLang="zh-CN" sz="4000" b="1" dirty="0">
                <a:solidFill>
                  <a:srgbClr val="0000FF"/>
                </a:solidFill>
                <a:latin typeface="Adobe 黑体 Std R" panose="020B0400000000000000" pitchFamily="34" charset="-122"/>
                <a:ea typeface="Adobe 黑体 Std R" panose="020B0400000000000000" pitchFamily="34" charset="-122"/>
              </a:rPr>
              <a:t>③越是权威，越要让百姓听懂。</a:t>
            </a:r>
            <a:r>
              <a:rPr lang="zh-CN" altLang="zh-CN" sz="4000" b="1" dirty="0">
                <a:latin typeface="Adobe 黑体 Std R" panose="020B0400000000000000" pitchFamily="34" charset="-122"/>
                <a:ea typeface="Adobe 黑体 Std R" panose="020B0400000000000000" pitchFamily="34" charset="-122"/>
              </a:rPr>
              <a:t>疫情暴发以来，</a:t>
            </a:r>
            <a:r>
              <a:rPr lang="zh-CN" altLang="zh-CN" sz="4000" b="1" dirty="0">
                <a:solidFill>
                  <a:srgbClr val="0000FF"/>
                </a:solidFill>
                <a:latin typeface="Adobe 黑体 Std R" panose="020B0400000000000000" pitchFamily="34" charset="-122"/>
                <a:ea typeface="Adobe 黑体 Std R" panose="020B0400000000000000" pitchFamily="34" charset="-122"/>
              </a:rPr>
              <a:t>科研人员</a:t>
            </a:r>
            <a:r>
              <a:rPr lang="zh-CN" altLang="zh-CN" sz="4000" b="1" dirty="0">
                <a:latin typeface="Adobe 黑体 Std R" panose="020B0400000000000000" pitchFamily="34" charset="-122"/>
                <a:ea typeface="Adobe 黑体 Std R" panose="020B0400000000000000" pitchFamily="34" charset="-122"/>
              </a:rPr>
              <a:t>没日没夜战斗在研究病毒</a:t>
            </a:r>
            <a:r>
              <a:rPr lang="en-US" altLang="zh-CN" sz="4000" b="1" dirty="0">
                <a:latin typeface="Adobe 黑体 Std R" panose="020B0400000000000000" pitchFamily="34" charset="-122"/>
                <a:ea typeface="Adobe 黑体 Std R" panose="020B0400000000000000" pitchFamily="34" charset="-122"/>
              </a:rPr>
              <a:t>“</a:t>
            </a:r>
            <a:r>
              <a:rPr lang="zh-CN" altLang="zh-CN" sz="4000" b="1" dirty="0">
                <a:latin typeface="Adobe 黑体 Std R" panose="020B0400000000000000" pitchFamily="34" charset="-122"/>
                <a:ea typeface="Adobe 黑体 Std R" panose="020B0400000000000000" pitchFamily="34" charset="-122"/>
              </a:rPr>
              <a:t>家底儿</a:t>
            </a:r>
            <a:r>
              <a:rPr lang="en-US" altLang="zh-CN" sz="4000" b="1" dirty="0">
                <a:latin typeface="Adobe 黑体 Std R" panose="020B0400000000000000" pitchFamily="34" charset="-122"/>
                <a:ea typeface="Adobe 黑体 Std R" panose="020B0400000000000000" pitchFamily="34" charset="-122"/>
              </a:rPr>
              <a:t>”</a:t>
            </a:r>
            <a:r>
              <a:rPr lang="zh-CN" altLang="zh-CN" sz="4000" b="1" dirty="0">
                <a:latin typeface="Adobe 黑体 Std R" panose="020B0400000000000000" pitchFamily="34" charset="-122"/>
                <a:ea typeface="Adobe 黑体 Std R" panose="020B0400000000000000" pitchFamily="34" charset="-122"/>
              </a:rPr>
              <a:t>的一线，传递出了不少让人心安的好声音。但对公众发声时，要多说一些老百姓能听懂的大白话。什么是抑制？什么是预防？什么算有效？负起学术责任，也要负起社会责任，才能让</a:t>
            </a:r>
            <a:r>
              <a:rPr lang="en-US" altLang="zh-CN" sz="4000" b="1" dirty="0">
                <a:latin typeface="Adobe 黑体 Std R" panose="020B0400000000000000" pitchFamily="34" charset="-122"/>
                <a:ea typeface="Adobe 黑体 Std R" panose="020B0400000000000000" pitchFamily="34" charset="-122"/>
              </a:rPr>
              <a:t>“</a:t>
            </a:r>
            <a:r>
              <a:rPr lang="zh-CN" altLang="zh-CN" sz="4000" b="1" dirty="0">
                <a:latin typeface="Adobe 黑体 Std R" panose="020B0400000000000000" pitchFamily="34" charset="-122"/>
                <a:ea typeface="Adobe 黑体 Std R" panose="020B0400000000000000" pitchFamily="34" charset="-122"/>
              </a:rPr>
              <a:t>好声音</a:t>
            </a:r>
            <a:r>
              <a:rPr lang="en-US" altLang="zh-CN" sz="4000" b="1" dirty="0">
                <a:latin typeface="Adobe 黑体 Std R" panose="020B0400000000000000" pitchFamily="34" charset="-122"/>
                <a:ea typeface="Adobe 黑体 Std R" panose="020B0400000000000000" pitchFamily="34" charset="-122"/>
              </a:rPr>
              <a:t>”</a:t>
            </a:r>
            <a:r>
              <a:rPr lang="zh-CN" altLang="zh-CN" sz="4000" b="1" dirty="0">
                <a:latin typeface="Adobe 黑体 Std R" panose="020B0400000000000000" pitchFamily="34" charset="-122"/>
                <a:ea typeface="Adobe 黑体 Std R" panose="020B0400000000000000" pitchFamily="34" charset="-122"/>
              </a:rPr>
              <a:t>真正发挥</a:t>
            </a:r>
            <a:r>
              <a:rPr lang="en-US" altLang="zh-CN" sz="4000" b="1" dirty="0">
                <a:latin typeface="Adobe 黑体 Std R" panose="020B0400000000000000" pitchFamily="34" charset="-122"/>
                <a:ea typeface="Adobe 黑体 Std R" panose="020B0400000000000000" pitchFamily="34" charset="-122"/>
              </a:rPr>
              <a:t>“</a:t>
            </a:r>
            <a:r>
              <a:rPr lang="zh-CN" altLang="zh-CN" sz="4000" b="1" dirty="0">
                <a:latin typeface="Adobe 黑体 Std R" panose="020B0400000000000000" pitchFamily="34" charset="-122"/>
                <a:ea typeface="Adobe 黑体 Std R" panose="020B0400000000000000" pitchFamily="34" charset="-122"/>
              </a:rPr>
              <a:t>好作用</a:t>
            </a:r>
            <a:r>
              <a:rPr lang="en-US" altLang="zh-CN" sz="4000" b="1" dirty="0">
                <a:latin typeface="Adobe 黑体 Std R" panose="020B0400000000000000" pitchFamily="34" charset="-122"/>
                <a:ea typeface="Adobe 黑体 Std R" panose="020B0400000000000000" pitchFamily="34" charset="-122"/>
              </a:rPr>
              <a:t>”</a:t>
            </a:r>
            <a:r>
              <a:rPr lang="zh-CN" altLang="zh-CN" sz="4000" b="1" dirty="0">
                <a:latin typeface="Adobe 黑体 Std R" panose="020B0400000000000000" pitchFamily="34" charset="-122"/>
                <a:ea typeface="Adobe 黑体 Std R" panose="020B0400000000000000" pitchFamily="34" charset="-122"/>
              </a:rPr>
              <a:t>。</a:t>
            </a:r>
          </a:p>
          <a:p>
            <a:pPr marL="0" indent="0">
              <a:buNone/>
            </a:pPr>
            <a:r>
              <a:rPr lang="en-US" altLang="zh-CN" sz="4000" b="1" dirty="0">
                <a:latin typeface="Adobe 黑体 Std R" panose="020B0400000000000000" pitchFamily="34" charset="-122"/>
                <a:ea typeface="Adobe 黑体 Std R" panose="020B0400000000000000" pitchFamily="34" charset="-122"/>
              </a:rPr>
              <a:t>    </a:t>
            </a:r>
            <a:r>
              <a:rPr lang="zh-CN" altLang="zh-CN" sz="4000" b="1" dirty="0">
                <a:solidFill>
                  <a:srgbClr val="FF0000"/>
                </a:solidFill>
                <a:latin typeface="Adobe 黑体 Std R" panose="020B0400000000000000" pitchFamily="34" charset="-122"/>
                <a:ea typeface="Adobe 黑体 Std R" panose="020B0400000000000000" pitchFamily="34" charset="-122"/>
              </a:rPr>
              <a:t>【点评：段首句即本段中心句，分论点之三，</a:t>
            </a:r>
            <a:r>
              <a:rPr lang="zh-CN" altLang="zh-CN" sz="4000" b="1" dirty="0">
                <a:solidFill>
                  <a:srgbClr val="0000FF"/>
                </a:solidFill>
                <a:latin typeface="Adobe 黑体 Std R" panose="020B0400000000000000" pitchFamily="34" charset="-122"/>
                <a:ea typeface="Adobe 黑体 Std R" panose="020B0400000000000000" pitchFamily="34" charset="-122"/>
              </a:rPr>
              <a:t>从权威</a:t>
            </a:r>
            <a:r>
              <a:rPr lang="en-US" altLang="zh-CN" sz="4000" b="1" dirty="0">
                <a:solidFill>
                  <a:srgbClr val="0000FF"/>
                </a:solidFill>
                <a:latin typeface="Adobe 黑体 Std R" panose="020B0400000000000000" pitchFamily="34" charset="-122"/>
                <a:ea typeface="Adobe 黑体 Std R" panose="020B0400000000000000" pitchFamily="34" charset="-122"/>
              </a:rPr>
              <a:t>“</a:t>
            </a:r>
            <a:r>
              <a:rPr lang="zh-CN" altLang="zh-CN" sz="4000" b="1" dirty="0">
                <a:solidFill>
                  <a:srgbClr val="0000FF"/>
                </a:solidFill>
                <a:latin typeface="Adobe 黑体 Std R" panose="020B0400000000000000" pitchFamily="34" charset="-122"/>
                <a:ea typeface="Adobe 黑体 Std R" panose="020B0400000000000000" pitchFamily="34" charset="-122"/>
              </a:rPr>
              <a:t>科研人员</a:t>
            </a:r>
            <a:r>
              <a:rPr lang="en-US" altLang="zh-CN" sz="4000" b="1" dirty="0">
                <a:solidFill>
                  <a:srgbClr val="0000FF"/>
                </a:solidFill>
                <a:latin typeface="Adobe 黑体 Std R" panose="020B0400000000000000" pitchFamily="34" charset="-122"/>
                <a:ea typeface="Adobe 黑体 Std R" panose="020B0400000000000000" pitchFamily="34" charset="-122"/>
              </a:rPr>
              <a:t>”</a:t>
            </a:r>
            <a:r>
              <a:rPr lang="zh-CN" altLang="zh-CN" sz="4000" b="1" dirty="0">
                <a:solidFill>
                  <a:srgbClr val="0000FF"/>
                </a:solidFill>
                <a:latin typeface="Adobe 黑体 Std R" panose="020B0400000000000000" pitchFamily="34" charset="-122"/>
                <a:ea typeface="Adobe 黑体 Std R" panose="020B0400000000000000" pitchFamily="34" charset="-122"/>
              </a:rPr>
              <a:t>的角度</a:t>
            </a:r>
            <a:r>
              <a:rPr lang="zh-CN" altLang="zh-CN" sz="4000" b="1" dirty="0">
                <a:solidFill>
                  <a:srgbClr val="FF0000"/>
                </a:solidFill>
                <a:latin typeface="Adobe 黑体 Std R" panose="020B0400000000000000" pitchFamily="34" charset="-122"/>
                <a:ea typeface="Adobe 黑体 Std R" panose="020B0400000000000000" pitchFamily="34" charset="-122"/>
              </a:rPr>
              <a:t>加以阐述，应传递</a:t>
            </a:r>
            <a:r>
              <a:rPr lang="en-US" altLang="zh-CN" sz="4000" b="1" dirty="0">
                <a:solidFill>
                  <a:srgbClr val="FF0000"/>
                </a:solidFill>
                <a:latin typeface="Adobe 黑体 Std R" panose="020B0400000000000000" pitchFamily="34" charset="-122"/>
                <a:ea typeface="Adobe 黑体 Std R" panose="020B0400000000000000" pitchFamily="34" charset="-122"/>
              </a:rPr>
              <a:t>“</a:t>
            </a:r>
            <a:r>
              <a:rPr lang="zh-CN" altLang="zh-CN" sz="4000" b="1" dirty="0">
                <a:solidFill>
                  <a:srgbClr val="FF0000"/>
                </a:solidFill>
                <a:latin typeface="Adobe 黑体 Std R" panose="020B0400000000000000" pitchFamily="34" charset="-122"/>
                <a:ea typeface="Adobe 黑体 Std R" panose="020B0400000000000000" pitchFamily="34" charset="-122"/>
              </a:rPr>
              <a:t>准确</a:t>
            </a:r>
            <a:r>
              <a:rPr lang="en-US" altLang="zh-CN" sz="4000" b="1" dirty="0">
                <a:solidFill>
                  <a:srgbClr val="FF0000"/>
                </a:solidFill>
                <a:latin typeface="Adobe 黑体 Std R" panose="020B0400000000000000" pitchFamily="34" charset="-122"/>
                <a:ea typeface="Adobe 黑体 Std R" panose="020B0400000000000000" pitchFamily="34" charset="-122"/>
              </a:rPr>
              <a:t>”</a:t>
            </a:r>
            <a:r>
              <a:rPr lang="zh-CN" altLang="zh-CN" sz="4000" b="1" dirty="0">
                <a:solidFill>
                  <a:srgbClr val="FF0000"/>
                </a:solidFill>
                <a:latin typeface="Adobe 黑体 Std R" panose="020B0400000000000000" pitchFamily="34" charset="-122"/>
                <a:ea typeface="Adobe 黑体 Std R" panose="020B0400000000000000" pitchFamily="34" charset="-122"/>
              </a:rPr>
              <a:t>的声音</a:t>
            </a:r>
            <a:r>
              <a:rPr lang="en-US" altLang="zh-CN" sz="4000" b="1" dirty="0">
                <a:solidFill>
                  <a:srgbClr val="FF0000"/>
                </a:solidFill>
                <a:latin typeface="Adobe 黑体 Std R" panose="020B0400000000000000" pitchFamily="34" charset="-122"/>
                <a:ea typeface="Adobe 黑体 Std R" panose="020B0400000000000000" pitchFamily="34" charset="-122"/>
              </a:rPr>
              <a:t>——</a:t>
            </a:r>
            <a:r>
              <a:rPr lang="zh-CN" altLang="zh-CN" sz="4000" b="1" dirty="0">
                <a:solidFill>
                  <a:srgbClr val="FF0000"/>
                </a:solidFill>
                <a:latin typeface="Adobe 黑体 Std R" panose="020B0400000000000000" pitchFamily="34" charset="-122"/>
                <a:ea typeface="Adobe 黑体 Std R" panose="020B0400000000000000" pitchFamily="34" charset="-122"/>
              </a:rPr>
              <a:t>不玩文字游戏，要让百姓听懂】</a:t>
            </a:r>
          </a:p>
          <a:p>
            <a:pPr marL="0" indent="0">
              <a:buNone/>
            </a:pPr>
            <a:r>
              <a:rPr lang="en-US" altLang="zh-CN" sz="4000" b="1" dirty="0">
                <a:latin typeface="Adobe 黑体 Std R" panose="020B0400000000000000" pitchFamily="34" charset="-122"/>
                <a:ea typeface="Adobe 黑体 Std R" panose="020B0400000000000000" pitchFamily="34" charset="-122"/>
              </a:rPr>
              <a:t> </a:t>
            </a:r>
            <a:endParaRPr lang="zh-CN" altLang="zh-CN" sz="4000" b="1" dirty="0">
              <a:latin typeface="Adobe 黑体 Std R" panose="020B0400000000000000" pitchFamily="34" charset="-122"/>
              <a:ea typeface="Adobe 黑体 Std R" panose="020B0400000000000000" pitchFamily="34" charset="-122"/>
            </a:endParaRPr>
          </a:p>
          <a:p>
            <a:pPr marL="0" indent="0">
              <a:buNone/>
            </a:pPr>
            <a:endParaRPr lang="zh-CN" altLang="en-US" sz="3200" b="1" dirty="0">
              <a:latin typeface="Adobe 黑体 Std R" panose="020B0400000000000000" pitchFamily="34" charset="-122"/>
              <a:ea typeface="Adobe 黑体 Std R" panose="020B04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15651" y="534154"/>
            <a:ext cx="10515600" cy="5065368"/>
          </a:xfrm>
        </p:spPr>
        <p:txBody>
          <a:bodyPr>
            <a:normAutofit fontScale="85000" lnSpcReduction="10000"/>
          </a:bodyPr>
          <a:lstStyle/>
          <a:p>
            <a:pPr marL="0" indent="0">
              <a:lnSpc>
                <a:spcPct val="160000"/>
              </a:lnSpc>
              <a:buNone/>
            </a:pPr>
            <a:r>
              <a:rPr lang="en-US" altLang="zh-CN" sz="4400" b="1" dirty="0"/>
              <a:t>      </a:t>
            </a:r>
            <a:r>
              <a:rPr lang="zh-CN" altLang="zh-CN" sz="4400" b="1" dirty="0"/>
              <a:t>在这场战</a:t>
            </a:r>
            <a:r>
              <a:rPr lang="en-US" altLang="zh-CN" sz="4400" b="1" dirty="0"/>
              <a:t>“</a:t>
            </a:r>
            <a:r>
              <a:rPr lang="zh-CN" altLang="zh-CN" sz="4400" b="1" dirty="0"/>
              <a:t>疫</a:t>
            </a:r>
            <a:r>
              <a:rPr lang="en-US" altLang="zh-CN" sz="4400" b="1" dirty="0"/>
              <a:t>”</a:t>
            </a:r>
            <a:r>
              <a:rPr lang="zh-CN" altLang="zh-CN" sz="4400" b="1" dirty="0"/>
              <a:t>中，权威信息是重要的资源之一，把每一个字都用在刀刃上，让每一个</a:t>
            </a:r>
            <a:r>
              <a:rPr lang="en-US" altLang="zh-CN" sz="4400" b="1" dirty="0"/>
              <a:t>“</a:t>
            </a:r>
            <a:r>
              <a:rPr lang="zh-CN" altLang="zh-CN" sz="4400" b="1" dirty="0"/>
              <a:t>好消息</a:t>
            </a:r>
            <a:r>
              <a:rPr lang="en-US" altLang="zh-CN" sz="4400" b="1" dirty="0"/>
              <a:t>”</a:t>
            </a:r>
            <a:r>
              <a:rPr lang="zh-CN" altLang="zh-CN" sz="4400" b="1" dirty="0"/>
              <a:t>都货真价实，则曙光不远，胜利可期。</a:t>
            </a:r>
          </a:p>
          <a:p>
            <a:pPr marL="0" indent="0">
              <a:lnSpc>
                <a:spcPct val="160000"/>
              </a:lnSpc>
              <a:buNone/>
            </a:pPr>
            <a:r>
              <a:rPr lang="en-US" altLang="zh-CN" sz="4400" b="1" dirty="0">
                <a:solidFill>
                  <a:srgbClr val="FF0000"/>
                </a:solidFill>
              </a:rPr>
              <a:t>    </a:t>
            </a:r>
            <a:r>
              <a:rPr lang="zh-CN" altLang="zh-CN" sz="4400" b="1" dirty="0">
                <a:solidFill>
                  <a:srgbClr val="FF0000"/>
                </a:solidFill>
              </a:rPr>
              <a:t>【点评：一句话总结全文，精简有力如</a:t>
            </a:r>
            <a:r>
              <a:rPr lang="en-US" altLang="zh-CN" sz="4400" b="1" dirty="0">
                <a:solidFill>
                  <a:srgbClr val="FF0000"/>
                </a:solidFill>
              </a:rPr>
              <a:t>“</a:t>
            </a:r>
            <a:r>
              <a:rPr lang="zh-CN" altLang="zh-CN" sz="4400" b="1" dirty="0">
                <a:solidFill>
                  <a:srgbClr val="FF0000"/>
                </a:solidFill>
              </a:rPr>
              <a:t>豹尾</a:t>
            </a:r>
            <a:r>
              <a:rPr lang="en-US" altLang="zh-CN" sz="4400" b="1" dirty="0">
                <a:solidFill>
                  <a:srgbClr val="FF0000"/>
                </a:solidFill>
              </a:rPr>
              <a:t>”</a:t>
            </a:r>
            <a:r>
              <a:rPr lang="zh-CN" altLang="zh-CN" sz="4400" b="1" dirty="0">
                <a:solidFill>
                  <a:srgbClr val="FF0000"/>
                </a:solidFill>
              </a:rPr>
              <a:t>，且再次扣住标题，提出吁求，有所展望，真好！】</a:t>
            </a:r>
          </a:p>
          <a:p>
            <a:pPr marL="0" indent="0">
              <a:lnSpc>
                <a:spcPct val="160000"/>
              </a:lnSpc>
              <a:buNone/>
            </a:pPr>
            <a:endParaRPr lang="zh-CN" altLang="en-US" sz="4400" b="1"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0287" y="326762"/>
            <a:ext cx="11942583" cy="7063852"/>
          </a:xfrm>
        </p:spPr>
        <p:txBody>
          <a:bodyPr>
            <a:normAutofit fontScale="85000" lnSpcReduction="10000"/>
          </a:bodyPr>
          <a:lstStyle/>
          <a:p>
            <a:pPr marL="0" indent="0">
              <a:lnSpc>
                <a:spcPct val="150000"/>
              </a:lnSpc>
              <a:buNone/>
            </a:pPr>
            <a:r>
              <a:rPr lang="en-US" altLang="zh-CN" sz="3200" b="1" dirty="0">
                <a:latin typeface="Adobe 黑体 Std R" panose="020B0400000000000000" pitchFamily="34" charset="-122"/>
                <a:ea typeface="Adobe 黑体 Std R" panose="020B0400000000000000" pitchFamily="34" charset="-122"/>
              </a:rPr>
              <a:t>        </a:t>
            </a:r>
            <a:r>
              <a:rPr lang="zh-CN" altLang="en-US" sz="4100" b="1" dirty="0">
                <a:latin typeface="Adobe 黑体 Std R" panose="020B0400000000000000" pitchFamily="34" charset="-122"/>
                <a:ea typeface="Adobe 黑体 Std R" panose="020B0400000000000000" pitchFamily="34" charset="-122"/>
              </a:rPr>
              <a:t>总评：</a:t>
            </a:r>
            <a:endParaRPr lang="en-US" altLang="zh-CN" sz="4100" b="1" dirty="0">
              <a:latin typeface="Adobe 黑体 Std R" panose="020B0400000000000000" pitchFamily="34" charset="-122"/>
              <a:ea typeface="Adobe 黑体 Std R" panose="020B0400000000000000" pitchFamily="34" charset="-122"/>
            </a:endParaRPr>
          </a:p>
          <a:p>
            <a:pPr marL="0" indent="0">
              <a:lnSpc>
                <a:spcPct val="150000"/>
              </a:lnSpc>
              <a:buNone/>
            </a:pPr>
            <a:r>
              <a:rPr lang="en-US" altLang="zh-CN" sz="4100" b="1" dirty="0">
                <a:latin typeface="Adobe 黑体 Std R" panose="020B0400000000000000" pitchFamily="34" charset="-122"/>
                <a:ea typeface="Adobe 黑体 Std R" panose="020B0400000000000000" pitchFamily="34" charset="-122"/>
              </a:rPr>
              <a:t>       </a:t>
            </a:r>
            <a:r>
              <a:rPr lang="zh-CN" altLang="en-US" sz="4100" b="1" dirty="0">
                <a:latin typeface="Adobe 黑体 Std R" panose="020B0400000000000000" pitchFamily="34" charset="-122"/>
                <a:ea typeface="Adobe 黑体 Std R" panose="020B0400000000000000" pitchFamily="34" charset="-122"/>
              </a:rPr>
              <a:t>这篇时评</a:t>
            </a:r>
            <a:r>
              <a:rPr lang="en-US" altLang="zh-CN" sz="4100" b="1" dirty="0">
                <a:latin typeface="Adobe 黑体 Std R" panose="020B0400000000000000" pitchFamily="34" charset="-122"/>
                <a:ea typeface="Adobe 黑体 Std R" panose="020B0400000000000000" pitchFamily="34" charset="-122"/>
              </a:rPr>
              <a:t> </a:t>
            </a:r>
            <a:r>
              <a:rPr lang="en-US" altLang="zh-CN" sz="4100" b="1" dirty="0">
                <a:solidFill>
                  <a:srgbClr val="FF0000"/>
                </a:solidFill>
                <a:latin typeface="Adobe 黑体 Std R" panose="020B0400000000000000" pitchFamily="34" charset="-122"/>
                <a:ea typeface="Adobe 黑体 Std R" panose="020B0400000000000000" pitchFamily="34" charset="-122"/>
              </a:rPr>
              <a:t>7</a:t>
            </a:r>
            <a:r>
              <a:rPr lang="zh-CN" altLang="zh-CN" sz="4100" b="1" dirty="0">
                <a:latin typeface="Adobe 黑体 Std R" panose="020B0400000000000000" pitchFamily="34" charset="-122"/>
                <a:ea typeface="Adobe 黑体 Std R" panose="020B0400000000000000" pitchFamily="34" charset="-122"/>
              </a:rPr>
              <a:t>个段落，不足</a:t>
            </a:r>
            <a:r>
              <a:rPr lang="en-US" altLang="zh-CN" sz="4100" b="1" dirty="0">
                <a:latin typeface="Adobe 黑体 Std R" panose="020B0400000000000000" pitchFamily="34" charset="-122"/>
                <a:ea typeface="Adobe 黑体 Std R" panose="020B0400000000000000" pitchFamily="34" charset="-122"/>
              </a:rPr>
              <a:t>800</a:t>
            </a:r>
            <a:r>
              <a:rPr lang="zh-CN" altLang="zh-CN" sz="4100" b="1" dirty="0">
                <a:latin typeface="Adobe 黑体 Std R" panose="020B0400000000000000" pitchFamily="34" charset="-122"/>
                <a:ea typeface="Adobe 黑体 Std R" panose="020B0400000000000000" pitchFamily="34" charset="-122"/>
              </a:rPr>
              <a:t>字，短小精悍，而颇具分量，一来出自中央这篇时评政法委官方自媒体，一来针对的是航空母舰自媒体发消息与澄清消息（虽未明说）。</a:t>
            </a:r>
          </a:p>
          <a:p>
            <a:pPr marL="0" indent="0">
              <a:lnSpc>
                <a:spcPct val="150000"/>
              </a:lnSpc>
              <a:buNone/>
            </a:pPr>
            <a:r>
              <a:rPr lang="en-US" altLang="zh-CN" sz="4100" b="1" dirty="0">
                <a:latin typeface="Adobe 黑体 Std R" panose="020B0400000000000000" pitchFamily="34" charset="-122"/>
                <a:ea typeface="Adobe 黑体 Std R" panose="020B0400000000000000" pitchFamily="34" charset="-122"/>
              </a:rPr>
              <a:t>       </a:t>
            </a:r>
            <a:r>
              <a:rPr lang="zh-CN" altLang="zh-CN" sz="4100" b="1" dirty="0">
                <a:latin typeface="Adobe 黑体 Std R" panose="020B0400000000000000" pitchFamily="34" charset="-122"/>
                <a:ea typeface="Adobe 黑体 Std R" panose="020B0400000000000000" pitchFamily="34" charset="-122"/>
              </a:rPr>
              <a:t>无论是其</a:t>
            </a:r>
            <a:r>
              <a:rPr lang="zh-CN" altLang="zh-CN" sz="4100" b="1" dirty="0">
                <a:solidFill>
                  <a:srgbClr val="FF0000"/>
                </a:solidFill>
                <a:latin typeface="Adobe 黑体 Std R" panose="020B0400000000000000" pitchFamily="34" charset="-122"/>
                <a:ea typeface="Adobe 黑体 Std R" panose="020B0400000000000000" pitchFamily="34" charset="-122"/>
              </a:rPr>
              <a:t>清晰的行文思路</a:t>
            </a:r>
            <a:r>
              <a:rPr lang="zh-CN" altLang="zh-CN" sz="4100" b="1" dirty="0">
                <a:latin typeface="Adobe 黑体 Std R" panose="020B0400000000000000" pitchFamily="34" charset="-122"/>
                <a:ea typeface="Adobe 黑体 Std R" panose="020B0400000000000000" pitchFamily="34" charset="-122"/>
              </a:rPr>
              <a:t>，</a:t>
            </a:r>
            <a:r>
              <a:rPr lang="zh-CN" altLang="zh-CN" sz="4100" b="1" dirty="0">
                <a:solidFill>
                  <a:srgbClr val="FF0000"/>
                </a:solidFill>
                <a:latin typeface="Adobe 黑体 Std R" panose="020B0400000000000000" pitchFamily="34" charset="-122"/>
                <a:ea typeface="Adobe 黑体 Std R" panose="020B0400000000000000" pitchFamily="34" charset="-122"/>
              </a:rPr>
              <a:t>规整严谨的文章结构</a:t>
            </a:r>
            <a:r>
              <a:rPr lang="zh-CN" altLang="zh-CN" sz="4100" b="1" dirty="0">
                <a:latin typeface="Adobe 黑体 Std R" panose="020B0400000000000000" pitchFamily="34" charset="-122"/>
                <a:ea typeface="Adobe 黑体 Std R" panose="020B0400000000000000" pitchFamily="34" charset="-122"/>
              </a:rPr>
              <a:t>，</a:t>
            </a:r>
            <a:r>
              <a:rPr lang="zh-CN" altLang="zh-CN" sz="4100" b="1" dirty="0">
                <a:solidFill>
                  <a:srgbClr val="FF0000"/>
                </a:solidFill>
                <a:latin typeface="Adobe 黑体 Std R" panose="020B0400000000000000" pitchFamily="34" charset="-122"/>
                <a:ea typeface="Adobe 黑体 Std R" panose="020B0400000000000000" pitchFamily="34" charset="-122"/>
              </a:rPr>
              <a:t>击中要害的论证阐述</a:t>
            </a:r>
            <a:r>
              <a:rPr lang="zh-CN" altLang="zh-CN" sz="4100" b="1" dirty="0">
                <a:latin typeface="Adobe 黑体 Std R" panose="020B0400000000000000" pitchFamily="34" charset="-122"/>
                <a:ea typeface="Adobe 黑体 Std R" panose="020B0400000000000000" pitchFamily="34" charset="-122"/>
              </a:rPr>
              <a:t>，还是精简到位的语言表达，都值得中学生朋友学习、借鉴。</a:t>
            </a:r>
          </a:p>
          <a:p>
            <a:pPr marL="0" indent="0">
              <a:lnSpc>
                <a:spcPct val="150000"/>
              </a:lnSpc>
              <a:buNone/>
            </a:pPr>
            <a:r>
              <a:rPr lang="en-US" altLang="zh-CN" b="1" dirty="0">
                <a:latin typeface="Adobe 黑体 Std R" panose="020B0400000000000000" pitchFamily="34" charset="-122"/>
                <a:ea typeface="Adobe 黑体 Std R" panose="020B0400000000000000" pitchFamily="34" charset="-122"/>
              </a:rPr>
              <a:t/>
            </a:r>
            <a:br>
              <a:rPr lang="en-US" altLang="zh-CN" b="1" dirty="0">
                <a:latin typeface="Adobe 黑体 Std R" panose="020B0400000000000000" pitchFamily="34" charset="-122"/>
                <a:ea typeface="Adobe 黑体 Std R" panose="020B0400000000000000" pitchFamily="34" charset="-122"/>
              </a:rPr>
            </a:br>
            <a:endParaRPr lang="zh-CN" altLang="en-US" b="1" dirty="0">
              <a:latin typeface="Adobe 黑体 Std R" panose="020B0400000000000000" pitchFamily="34" charset="-122"/>
              <a:ea typeface="Adobe 黑体 Std R" panose="020B0400000000000000"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1701" y="223723"/>
            <a:ext cx="10515600" cy="1325563"/>
          </a:xfrm>
        </p:spPr>
        <p:txBody>
          <a:bodyPr/>
          <a:lstStyle/>
          <a:p>
            <a:pPr algn="ctr"/>
            <a:r>
              <a:rPr lang="zh-CN" altLang="zh-CN" b="1" dirty="0">
                <a:solidFill>
                  <a:srgbClr val="0000FF"/>
                </a:solidFill>
              </a:rPr>
              <a:t>其它权威媒体时评标题</a:t>
            </a:r>
            <a:r>
              <a:rPr lang="en-US" altLang="zh-CN" b="1" dirty="0">
                <a:solidFill>
                  <a:srgbClr val="0000FF"/>
                </a:solidFill>
              </a:rPr>
              <a:t/>
            </a:r>
            <a:br>
              <a:rPr lang="en-US" altLang="zh-CN" b="1" dirty="0">
                <a:solidFill>
                  <a:srgbClr val="0000FF"/>
                </a:solidFill>
              </a:rPr>
            </a:br>
            <a:endParaRPr lang="zh-CN" altLang="en-US" b="1" dirty="0">
              <a:solidFill>
                <a:srgbClr val="0000FF"/>
              </a:solidFill>
            </a:endParaRPr>
          </a:p>
        </p:txBody>
      </p:sp>
      <p:sp>
        <p:nvSpPr>
          <p:cNvPr id="3" name="内容占位符 2"/>
          <p:cNvSpPr>
            <a:spLocks noGrp="1"/>
          </p:cNvSpPr>
          <p:nvPr>
            <p:ph idx="1"/>
          </p:nvPr>
        </p:nvSpPr>
        <p:spPr>
          <a:xfrm>
            <a:off x="621383" y="1323811"/>
            <a:ext cx="10515600" cy="5169064"/>
          </a:xfrm>
        </p:spPr>
        <p:txBody>
          <a:bodyPr>
            <a:normAutofit/>
          </a:bodyPr>
          <a:lstStyle/>
          <a:p>
            <a:pPr marL="0" indent="0">
              <a:buNone/>
            </a:pPr>
            <a:r>
              <a:rPr lang="zh-CN" altLang="zh-CN" sz="4000" b="1" dirty="0"/>
              <a:t>《愿双黄连的</a:t>
            </a:r>
            <a:r>
              <a:rPr lang="en-US" altLang="zh-CN" sz="4000" b="1" dirty="0"/>
              <a:t>“</a:t>
            </a:r>
            <a:r>
              <a:rPr lang="zh-CN" altLang="zh-CN" sz="4000" b="1" dirty="0"/>
              <a:t>苦</a:t>
            </a:r>
            <a:r>
              <a:rPr lang="en-US" altLang="zh-CN" sz="4000" b="1" dirty="0"/>
              <a:t>”</a:t>
            </a:r>
            <a:r>
              <a:rPr lang="zh-CN" altLang="zh-CN" sz="4000" b="1" dirty="0"/>
              <a:t>能激活更多理性》</a:t>
            </a:r>
          </a:p>
          <a:p>
            <a:pPr marL="0" indent="0">
              <a:buNone/>
            </a:pPr>
            <a:r>
              <a:rPr lang="zh-CN" altLang="zh-CN" sz="4000" b="1" dirty="0"/>
              <a:t>《鼓吹双黄连安慰剂是饮鸩止渴》</a:t>
            </a:r>
            <a:r>
              <a:rPr lang="en-US" altLang="zh-CN" sz="4000" b="1" dirty="0"/>
              <a:t/>
            </a:r>
            <a:br>
              <a:rPr lang="en-US" altLang="zh-CN" sz="4000" b="1" dirty="0"/>
            </a:br>
            <a:r>
              <a:rPr lang="zh-CN" altLang="zh-CN" sz="4000" b="1" dirty="0"/>
              <a:t>《抗疫需要</a:t>
            </a:r>
            <a:r>
              <a:rPr lang="en-US" altLang="zh-CN" sz="4000" b="1" dirty="0"/>
              <a:t>“</a:t>
            </a:r>
            <a:r>
              <a:rPr lang="zh-CN" altLang="zh-CN" sz="4000" b="1" dirty="0"/>
              <a:t>组合拳</a:t>
            </a:r>
            <a:r>
              <a:rPr lang="en-US" altLang="zh-CN" sz="4000" b="1" dirty="0"/>
              <a:t>”</a:t>
            </a:r>
            <a:r>
              <a:rPr lang="zh-CN" altLang="zh-CN" sz="4000" b="1" dirty="0"/>
              <a:t>不是唯有</a:t>
            </a:r>
            <a:r>
              <a:rPr lang="en-US" altLang="zh-CN" sz="4000" b="1" dirty="0"/>
              <a:t>“</a:t>
            </a:r>
            <a:r>
              <a:rPr lang="zh-CN" altLang="zh-CN" sz="4000" b="1" dirty="0"/>
              <a:t>双黄连</a:t>
            </a:r>
            <a:r>
              <a:rPr lang="en-US" altLang="zh-CN" sz="4000" b="1" dirty="0"/>
              <a:t>”</a:t>
            </a:r>
            <a:r>
              <a:rPr lang="zh-CN" altLang="zh-CN" sz="4000" b="1" dirty="0"/>
              <a:t>》</a:t>
            </a:r>
          </a:p>
          <a:p>
            <a:pPr marL="0" indent="0">
              <a:buNone/>
            </a:pPr>
            <a:r>
              <a:rPr lang="zh-CN" altLang="zh-CN" sz="4000" b="1" dirty="0"/>
              <a:t>《</a:t>
            </a:r>
            <a:r>
              <a:rPr lang="en-US" altLang="zh-CN" sz="4000" b="1" dirty="0"/>
              <a:t>“</a:t>
            </a:r>
            <a:r>
              <a:rPr lang="zh-CN" altLang="zh-CN" sz="4000" b="1" dirty="0"/>
              <a:t>双黄连无货</a:t>
            </a:r>
            <a:r>
              <a:rPr lang="en-US" altLang="zh-CN" sz="4000" b="1" dirty="0"/>
              <a:t>”</a:t>
            </a:r>
            <a:r>
              <a:rPr lang="zh-CN" altLang="zh-CN" sz="4000" b="1" dirty="0"/>
              <a:t>背后的媒体反思》</a:t>
            </a:r>
          </a:p>
          <a:p>
            <a:pPr marL="0" indent="0">
              <a:buNone/>
            </a:pPr>
            <a:r>
              <a:rPr lang="zh-CN" altLang="zh-CN" sz="4000" b="1" dirty="0"/>
              <a:t>《别让双黄连抑制了你头脑里的理性》</a:t>
            </a:r>
          </a:p>
          <a:p>
            <a:pPr marL="0" indent="0">
              <a:buNone/>
            </a:pPr>
            <a:r>
              <a:rPr lang="zh-CN" altLang="zh-CN" sz="4000" b="1" dirty="0"/>
              <a:t>《又抢双黄连？我想起当年的板蓝根》</a:t>
            </a:r>
          </a:p>
          <a:p>
            <a:pPr marL="0" indent="0">
              <a:buNone/>
            </a:pPr>
            <a:r>
              <a:rPr lang="zh-CN" altLang="zh-CN" sz="4000" b="1" dirty="0"/>
              <a:t>《未经验证岂能乱放风声？》</a:t>
            </a:r>
          </a:p>
          <a:p>
            <a:pPr marL="0" indent="0">
              <a:buNone/>
            </a:pPr>
            <a:endParaRPr lang="zh-CN" altLang="en-US" sz="40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272751" y="120192"/>
            <a:ext cx="11020560" cy="6429080"/>
          </a:xfrm>
        </p:spPr>
        <p:txBody>
          <a:bodyPr>
            <a:normAutofit fontScale="85000" lnSpcReduction="20000"/>
          </a:bodyPr>
          <a:lstStyle/>
          <a:p>
            <a:pPr marL="0" indent="0">
              <a:lnSpc>
                <a:spcPct val="110000"/>
              </a:lnSpc>
              <a:buNone/>
            </a:pPr>
            <a:r>
              <a:rPr lang="zh-CN" altLang="en-US" b="1" dirty="0">
                <a:solidFill>
                  <a:srgbClr val="0000FF"/>
                </a:solidFill>
              </a:rPr>
              <a:t>真题回顾： </a:t>
            </a:r>
            <a:r>
              <a:rPr lang="en-US" altLang="zh-CN" b="1" dirty="0">
                <a:solidFill>
                  <a:srgbClr val="FF0000"/>
                </a:solidFill>
                <a:latin typeface="Adobe 黑体 Std R" panose="020B0400000000000000" pitchFamily="34" charset="-122"/>
                <a:ea typeface="Adobe 黑体 Std R" panose="020B0400000000000000" pitchFamily="34" charset="-122"/>
              </a:rPr>
              <a:t>2019</a:t>
            </a:r>
            <a:r>
              <a:rPr lang="zh-CN" altLang="en-US" b="1" dirty="0">
                <a:solidFill>
                  <a:srgbClr val="FF0000"/>
                </a:solidFill>
                <a:latin typeface="Adobe 黑体 Std R" panose="020B0400000000000000" pitchFamily="34" charset="-122"/>
                <a:ea typeface="Adobe 黑体 Std R" panose="020B0400000000000000" pitchFamily="34" charset="-122"/>
              </a:rPr>
              <a:t>年高考全国</a:t>
            </a:r>
            <a:r>
              <a:rPr lang="en-US" altLang="zh-CN" b="1" dirty="0">
                <a:solidFill>
                  <a:srgbClr val="FF0000"/>
                </a:solidFill>
                <a:latin typeface="Adobe 黑体 Std R" panose="020B0400000000000000" pitchFamily="34" charset="-122"/>
                <a:ea typeface="Adobe 黑体 Std R" panose="020B0400000000000000" pitchFamily="34" charset="-122"/>
              </a:rPr>
              <a:t>2</a:t>
            </a:r>
            <a:r>
              <a:rPr lang="zh-CN" altLang="en-US" b="1" dirty="0">
                <a:solidFill>
                  <a:srgbClr val="FF0000"/>
                </a:solidFill>
                <a:latin typeface="Adobe 黑体 Std R" panose="020B0400000000000000" pitchFamily="34" charset="-122"/>
                <a:ea typeface="Adobe 黑体 Std R" panose="020B0400000000000000" pitchFamily="34" charset="-122"/>
              </a:rPr>
              <a:t>卷优秀作文 </a:t>
            </a:r>
          </a:p>
          <a:p>
            <a:pPr marL="0" indent="0">
              <a:lnSpc>
                <a:spcPct val="110000"/>
              </a:lnSpc>
              <a:buNone/>
            </a:pPr>
            <a:r>
              <a:rPr lang="en-US" altLang="zh-CN" b="1" dirty="0">
                <a:latin typeface="Adobe 黑体 Std R" panose="020B0400000000000000" pitchFamily="34" charset="-122"/>
                <a:ea typeface="Adobe 黑体 Std R" panose="020B0400000000000000" pitchFamily="34" charset="-122"/>
              </a:rPr>
              <a:t>22</a:t>
            </a:r>
            <a:r>
              <a:rPr lang="zh-CN" altLang="en-US" b="1" dirty="0">
                <a:latin typeface="Adobe 黑体 Std R" panose="020B0400000000000000" pitchFamily="34" charset="-122"/>
                <a:ea typeface="Adobe 黑体 Std R" panose="020B0400000000000000" pitchFamily="34" charset="-122"/>
              </a:rPr>
              <a:t>．阅读下面的材料，根据要求写作。（</a:t>
            </a:r>
            <a:r>
              <a:rPr lang="en-US" altLang="zh-CN" b="1" dirty="0">
                <a:latin typeface="Adobe 黑体 Std R" panose="020B0400000000000000" pitchFamily="34" charset="-122"/>
                <a:ea typeface="Adobe 黑体 Std R" panose="020B0400000000000000" pitchFamily="34" charset="-122"/>
              </a:rPr>
              <a:t>60</a:t>
            </a:r>
            <a:r>
              <a:rPr lang="zh-CN" altLang="en-US" b="1" dirty="0">
                <a:latin typeface="Adobe 黑体 Std R" panose="020B0400000000000000" pitchFamily="34" charset="-122"/>
                <a:ea typeface="Adobe 黑体 Std R" panose="020B0400000000000000" pitchFamily="34" charset="-122"/>
              </a:rPr>
              <a:t>分）</a:t>
            </a:r>
          </a:p>
          <a:p>
            <a:pPr marL="0" indent="0">
              <a:lnSpc>
                <a:spcPct val="110000"/>
              </a:lnSpc>
              <a:buNone/>
            </a:pPr>
            <a:r>
              <a:rPr lang="en-US" altLang="zh-CN" b="1" dirty="0">
                <a:latin typeface="Adobe 黑体 Std R" panose="020B0400000000000000" pitchFamily="34" charset="-122"/>
                <a:ea typeface="Adobe 黑体 Std R" panose="020B0400000000000000" pitchFamily="34" charset="-122"/>
              </a:rPr>
              <a:t>1919</a:t>
            </a:r>
            <a:r>
              <a:rPr lang="zh-CN" altLang="en-US" b="1" dirty="0">
                <a:latin typeface="Adobe 黑体 Std R" panose="020B0400000000000000" pitchFamily="34" charset="-122"/>
                <a:ea typeface="Adobe 黑体 Std R" panose="020B0400000000000000" pitchFamily="34" charset="-122"/>
              </a:rPr>
              <a:t>年，民族危亡之际，中国青年学生掀起了一场彻底反帝反封建的伟大爱国革命运动。</a:t>
            </a:r>
            <a:r>
              <a:rPr lang="en-US" altLang="zh-CN" b="1" dirty="0">
                <a:latin typeface="Adobe 黑体 Std R" panose="020B0400000000000000" pitchFamily="34" charset="-122"/>
                <a:ea typeface="Adobe 黑体 Std R" panose="020B0400000000000000" pitchFamily="34" charset="-122"/>
              </a:rPr>
              <a:t>1949</a:t>
            </a:r>
            <a:r>
              <a:rPr lang="zh-CN" altLang="en-US" b="1" dirty="0">
                <a:latin typeface="Adobe 黑体 Std R" panose="020B0400000000000000" pitchFamily="34" charset="-122"/>
                <a:ea typeface="Adobe 黑体 Std R" panose="020B0400000000000000" pitchFamily="34" charset="-122"/>
              </a:rPr>
              <a:t>年，中国人从此站立起来了！新中国青年投身于祖国建设的新征程。</a:t>
            </a:r>
            <a:r>
              <a:rPr lang="en-US" altLang="zh-CN" b="1" dirty="0">
                <a:latin typeface="Adobe 黑体 Std R" panose="020B0400000000000000" pitchFamily="34" charset="-122"/>
                <a:ea typeface="Adobe 黑体 Std R" panose="020B0400000000000000" pitchFamily="34" charset="-122"/>
              </a:rPr>
              <a:t>1979</a:t>
            </a:r>
            <a:r>
              <a:rPr lang="zh-CN" altLang="en-US" b="1" dirty="0">
                <a:latin typeface="Adobe 黑体 Std R" panose="020B0400000000000000" pitchFamily="34" charset="-122"/>
                <a:ea typeface="Adobe 黑体 Std R" panose="020B0400000000000000" pitchFamily="34" charset="-122"/>
              </a:rPr>
              <a:t>年，“科学的春天”生机勃勃，莘莘学子胸怀报国之志，汇入改革开放的时代洪流。</a:t>
            </a:r>
            <a:r>
              <a:rPr lang="en-US" altLang="zh-CN" b="1" dirty="0">
                <a:latin typeface="Adobe 黑体 Std R" panose="020B0400000000000000" pitchFamily="34" charset="-122"/>
                <a:ea typeface="Adobe 黑体 Std R" panose="020B0400000000000000" pitchFamily="34" charset="-122"/>
              </a:rPr>
              <a:t>2019</a:t>
            </a:r>
            <a:r>
              <a:rPr lang="zh-CN" altLang="en-US" b="1" dirty="0">
                <a:latin typeface="Adobe 黑体 Std R" panose="020B0400000000000000" pitchFamily="34" charset="-122"/>
                <a:ea typeface="Adobe 黑体 Std R" panose="020B0400000000000000" pitchFamily="34" charset="-122"/>
              </a:rPr>
              <a:t>年，青春中国凯歌前行，新时代青年奋勇接棒，宣誓“强国有我”。</a:t>
            </a:r>
            <a:r>
              <a:rPr lang="en-US" altLang="zh-CN" b="1" dirty="0">
                <a:latin typeface="Adobe 黑体 Std R" panose="020B0400000000000000" pitchFamily="34" charset="-122"/>
                <a:ea typeface="Adobe 黑体 Std R" panose="020B0400000000000000" pitchFamily="34" charset="-122"/>
              </a:rPr>
              <a:t>2049</a:t>
            </a:r>
            <a:r>
              <a:rPr lang="zh-CN" altLang="en-US" b="1" dirty="0">
                <a:latin typeface="Adobe 黑体 Std R" panose="020B0400000000000000" pitchFamily="34" charset="-122"/>
                <a:ea typeface="Adobe 黑体 Std R" panose="020B0400000000000000" pitchFamily="34" charset="-122"/>
              </a:rPr>
              <a:t>年，中华民族实现伟大复兴，中国青年接续奋斗</a:t>
            </a:r>
            <a:r>
              <a:rPr lang="en-US" altLang="zh-CN" b="1" dirty="0">
                <a:latin typeface="Adobe 黑体 Std R" panose="020B0400000000000000" pitchFamily="34" charset="-122"/>
                <a:ea typeface="Adobe 黑体 Std R" panose="020B0400000000000000" pitchFamily="34" charset="-122"/>
              </a:rPr>
              <a:t>……</a:t>
            </a:r>
            <a:endParaRPr lang="zh-CN" altLang="en-US" b="1" dirty="0">
              <a:latin typeface="Adobe 黑体 Std R" panose="020B0400000000000000" pitchFamily="34" charset="-122"/>
              <a:ea typeface="Adobe 黑体 Std R" panose="020B0400000000000000" pitchFamily="34" charset="-122"/>
            </a:endParaRPr>
          </a:p>
          <a:p>
            <a:pPr marL="0" indent="0">
              <a:lnSpc>
                <a:spcPct val="110000"/>
              </a:lnSpc>
              <a:buNone/>
            </a:pPr>
            <a:r>
              <a:rPr lang="zh-CN" altLang="en-US" b="1" dirty="0">
                <a:latin typeface="Adobe 黑体 Std R" panose="020B0400000000000000" pitchFamily="34" charset="-122"/>
                <a:ea typeface="Adobe 黑体 Std R" panose="020B0400000000000000" pitchFamily="34" charset="-122"/>
              </a:rPr>
              <a:t>请从下列任务中任选一个，以</a:t>
            </a:r>
            <a:r>
              <a:rPr lang="zh-CN" altLang="en-US" b="1" dirty="0">
                <a:solidFill>
                  <a:srgbClr val="FF0000"/>
                </a:solidFill>
                <a:latin typeface="Adobe 黑体 Std R" panose="020B0400000000000000" pitchFamily="34" charset="-122"/>
                <a:ea typeface="Adobe 黑体 Std R" panose="020B0400000000000000" pitchFamily="34" charset="-122"/>
              </a:rPr>
              <a:t>青年学生当事人的身份</a:t>
            </a:r>
            <a:r>
              <a:rPr lang="zh-CN" altLang="en-US" b="1" dirty="0">
                <a:latin typeface="Adobe 黑体 Std R" panose="020B0400000000000000" pitchFamily="34" charset="-122"/>
                <a:ea typeface="Adobe 黑体 Std R" panose="020B0400000000000000" pitchFamily="34" charset="-122"/>
              </a:rPr>
              <a:t>完成写作。</a:t>
            </a:r>
          </a:p>
          <a:p>
            <a:pPr marL="0" indent="0">
              <a:lnSpc>
                <a:spcPct val="110000"/>
              </a:lnSpc>
              <a:buNone/>
            </a:pPr>
            <a:r>
              <a:rPr lang="zh-CN" altLang="en-US" b="1" dirty="0">
                <a:latin typeface="Adobe 黑体 Std R" panose="020B0400000000000000" pitchFamily="34" charset="-122"/>
                <a:ea typeface="Adobe 黑体 Std R" panose="020B0400000000000000" pitchFamily="34" charset="-122"/>
              </a:rPr>
              <a:t>①</a:t>
            </a:r>
            <a:r>
              <a:rPr lang="en-US" altLang="zh-CN" b="1" dirty="0">
                <a:latin typeface="Adobe 黑体 Std R" panose="020B0400000000000000" pitchFamily="34" charset="-122"/>
                <a:ea typeface="Adobe 黑体 Std R" panose="020B0400000000000000" pitchFamily="34" charset="-122"/>
              </a:rPr>
              <a:t>1919</a:t>
            </a:r>
            <a:r>
              <a:rPr lang="zh-CN" altLang="en-US" b="1" dirty="0">
                <a:latin typeface="Adobe 黑体 Std R" panose="020B0400000000000000" pitchFamily="34" charset="-122"/>
                <a:ea typeface="Adobe 黑体 Std R" panose="020B0400000000000000" pitchFamily="34" charset="-122"/>
              </a:rPr>
              <a:t>年</a:t>
            </a:r>
            <a:r>
              <a:rPr lang="en-US" altLang="zh-CN" b="1" dirty="0">
                <a:latin typeface="Adobe 黑体 Std R" panose="020B0400000000000000" pitchFamily="34" charset="-122"/>
                <a:ea typeface="Adobe 黑体 Std R" panose="020B0400000000000000" pitchFamily="34" charset="-122"/>
              </a:rPr>
              <a:t>5</a:t>
            </a:r>
            <a:r>
              <a:rPr lang="zh-CN" altLang="en-US" b="1" dirty="0">
                <a:latin typeface="Adobe 黑体 Std R" panose="020B0400000000000000" pitchFamily="34" charset="-122"/>
                <a:ea typeface="Adobe 黑体 Std R" panose="020B0400000000000000" pitchFamily="34" charset="-122"/>
              </a:rPr>
              <a:t>月</a:t>
            </a:r>
            <a:r>
              <a:rPr lang="en-US" altLang="zh-CN" b="1" dirty="0">
                <a:latin typeface="Adobe 黑体 Std R" panose="020B0400000000000000" pitchFamily="34" charset="-122"/>
                <a:ea typeface="Adobe 黑体 Std R" panose="020B0400000000000000" pitchFamily="34" charset="-122"/>
              </a:rPr>
              <a:t>4</a:t>
            </a:r>
            <a:r>
              <a:rPr lang="zh-CN" altLang="en-US" b="1" dirty="0">
                <a:latin typeface="Adobe 黑体 Std R" panose="020B0400000000000000" pitchFamily="34" charset="-122"/>
                <a:ea typeface="Adobe 黑体 Std R" panose="020B0400000000000000" pitchFamily="34" charset="-122"/>
              </a:rPr>
              <a:t>日，在学生集会上的</a:t>
            </a:r>
            <a:r>
              <a:rPr lang="zh-CN" altLang="en-US" b="1" dirty="0">
                <a:solidFill>
                  <a:srgbClr val="FF0000"/>
                </a:solidFill>
                <a:latin typeface="Adobe 黑体 Std R" panose="020B0400000000000000" pitchFamily="34" charset="-122"/>
                <a:ea typeface="Adobe 黑体 Std R" panose="020B0400000000000000" pitchFamily="34" charset="-122"/>
              </a:rPr>
              <a:t>演讲稿</a:t>
            </a:r>
            <a:r>
              <a:rPr lang="zh-CN" altLang="en-US" b="1" dirty="0">
                <a:latin typeface="Adobe 黑体 Std R" panose="020B0400000000000000" pitchFamily="34" charset="-122"/>
                <a:ea typeface="Adobe 黑体 Std R" panose="020B0400000000000000" pitchFamily="34" charset="-122"/>
              </a:rPr>
              <a:t>。</a:t>
            </a:r>
          </a:p>
          <a:p>
            <a:pPr marL="0" indent="0">
              <a:lnSpc>
                <a:spcPct val="110000"/>
              </a:lnSpc>
              <a:buNone/>
            </a:pPr>
            <a:r>
              <a:rPr lang="zh-CN" altLang="en-US" b="1" dirty="0">
                <a:latin typeface="Adobe 黑体 Std R" panose="020B0400000000000000" pitchFamily="34" charset="-122"/>
                <a:ea typeface="Adobe 黑体 Std R" panose="020B0400000000000000" pitchFamily="34" charset="-122"/>
              </a:rPr>
              <a:t>②</a:t>
            </a:r>
            <a:r>
              <a:rPr lang="en-US" altLang="zh-CN" b="1" dirty="0">
                <a:latin typeface="Adobe 黑体 Std R" panose="020B0400000000000000" pitchFamily="34" charset="-122"/>
                <a:ea typeface="Adobe 黑体 Std R" panose="020B0400000000000000" pitchFamily="34" charset="-122"/>
              </a:rPr>
              <a:t>1949</a:t>
            </a:r>
            <a:r>
              <a:rPr lang="zh-CN" altLang="en-US" b="1" dirty="0">
                <a:latin typeface="Adobe 黑体 Std R" panose="020B0400000000000000" pitchFamily="34" charset="-122"/>
                <a:ea typeface="Adobe 黑体 Std R" panose="020B0400000000000000" pitchFamily="34" charset="-122"/>
              </a:rPr>
              <a:t>年</a:t>
            </a:r>
            <a:r>
              <a:rPr lang="en-US" altLang="zh-CN" b="1" dirty="0">
                <a:latin typeface="Adobe 黑体 Std R" panose="020B0400000000000000" pitchFamily="34" charset="-122"/>
                <a:ea typeface="Adobe 黑体 Std R" panose="020B0400000000000000" pitchFamily="34" charset="-122"/>
              </a:rPr>
              <a:t>10</a:t>
            </a:r>
            <a:r>
              <a:rPr lang="zh-CN" altLang="en-US" b="1" dirty="0">
                <a:latin typeface="Adobe 黑体 Std R" panose="020B0400000000000000" pitchFamily="34" charset="-122"/>
                <a:ea typeface="Adobe 黑体 Std R" panose="020B0400000000000000" pitchFamily="34" charset="-122"/>
              </a:rPr>
              <a:t>月</a:t>
            </a:r>
            <a:r>
              <a:rPr lang="en-US" altLang="zh-CN" b="1" dirty="0">
                <a:latin typeface="Adobe 黑体 Std R" panose="020B0400000000000000" pitchFamily="34" charset="-122"/>
                <a:ea typeface="Adobe 黑体 Std R" panose="020B0400000000000000" pitchFamily="34" charset="-122"/>
              </a:rPr>
              <a:t>1</a:t>
            </a:r>
            <a:r>
              <a:rPr lang="zh-CN" altLang="en-US" b="1" dirty="0">
                <a:latin typeface="Adobe 黑体 Std R" panose="020B0400000000000000" pitchFamily="34" charset="-122"/>
                <a:ea typeface="Adobe 黑体 Std R" panose="020B0400000000000000" pitchFamily="34" charset="-122"/>
              </a:rPr>
              <a:t>日，参加开国大典庆祝游行后写给家人的</a:t>
            </a:r>
            <a:r>
              <a:rPr lang="zh-CN" altLang="en-US" b="1" dirty="0">
                <a:solidFill>
                  <a:srgbClr val="FF0000"/>
                </a:solidFill>
                <a:latin typeface="Adobe 黑体 Std R" panose="020B0400000000000000" pitchFamily="34" charset="-122"/>
                <a:ea typeface="Adobe 黑体 Std R" panose="020B0400000000000000" pitchFamily="34" charset="-122"/>
              </a:rPr>
              <a:t>信</a:t>
            </a:r>
            <a:r>
              <a:rPr lang="zh-CN" altLang="en-US" b="1" dirty="0">
                <a:latin typeface="Adobe 黑体 Std R" panose="020B0400000000000000" pitchFamily="34" charset="-122"/>
                <a:ea typeface="Adobe 黑体 Std R" panose="020B0400000000000000" pitchFamily="34" charset="-122"/>
              </a:rPr>
              <a:t>。</a:t>
            </a:r>
          </a:p>
          <a:p>
            <a:pPr marL="0" indent="0">
              <a:lnSpc>
                <a:spcPct val="110000"/>
              </a:lnSpc>
              <a:buNone/>
            </a:pPr>
            <a:r>
              <a:rPr lang="zh-CN" altLang="en-US" b="1" dirty="0">
                <a:latin typeface="Adobe 黑体 Std R" panose="020B0400000000000000" pitchFamily="34" charset="-122"/>
                <a:ea typeface="Adobe 黑体 Std R" panose="020B0400000000000000" pitchFamily="34" charset="-122"/>
              </a:rPr>
              <a:t>③</a:t>
            </a:r>
            <a:r>
              <a:rPr lang="en-US" altLang="zh-CN" b="1" dirty="0">
                <a:latin typeface="Adobe 黑体 Std R" panose="020B0400000000000000" pitchFamily="34" charset="-122"/>
                <a:ea typeface="Adobe 黑体 Std R" panose="020B0400000000000000" pitchFamily="34" charset="-122"/>
              </a:rPr>
              <a:t>1979</a:t>
            </a:r>
            <a:r>
              <a:rPr lang="zh-CN" altLang="en-US" b="1" dirty="0">
                <a:latin typeface="Adobe 黑体 Std R" panose="020B0400000000000000" pitchFamily="34" charset="-122"/>
                <a:ea typeface="Adobe 黑体 Std R" panose="020B0400000000000000" pitchFamily="34" charset="-122"/>
              </a:rPr>
              <a:t>年</a:t>
            </a:r>
            <a:r>
              <a:rPr lang="en-US" altLang="zh-CN" b="1" dirty="0">
                <a:latin typeface="Adobe 黑体 Std R" panose="020B0400000000000000" pitchFamily="34" charset="-122"/>
                <a:ea typeface="Adobe 黑体 Std R" panose="020B0400000000000000" pitchFamily="34" charset="-122"/>
              </a:rPr>
              <a:t>9</a:t>
            </a:r>
            <a:r>
              <a:rPr lang="zh-CN" altLang="en-US" b="1" dirty="0">
                <a:latin typeface="Adobe 黑体 Std R" panose="020B0400000000000000" pitchFamily="34" charset="-122"/>
                <a:ea typeface="Adobe 黑体 Std R" panose="020B0400000000000000" pitchFamily="34" charset="-122"/>
              </a:rPr>
              <a:t>月</a:t>
            </a:r>
            <a:r>
              <a:rPr lang="en-US" altLang="zh-CN" b="1" dirty="0">
                <a:latin typeface="Adobe 黑体 Std R" panose="020B0400000000000000" pitchFamily="34" charset="-122"/>
                <a:ea typeface="Adobe 黑体 Std R" panose="020B0400000000000000" pitchFamily="34" charset="-122"/>
              </a:rPr>
              <a:t>15</a:t>
            </a:r>
            <a:r>
              <a:rPr lang="zh-CN" altLang="en-US" b="1" dirty="0">
                <a:latin typeface="Adobe 黑体 Std R" panose="020B0400000000000000" pitchFamily="34" charset="-122"/>
                <a:ea typeface="Adobe 黑体 Std R" panose="020B0400000000000000" pitchFamily="34" charset="-122"/>
              </a:rPr>
              <a:t>日，参加新生开学典礼后写给同学的</a:t>
            </a:r>
            <a:r>
              <a:rPr lang="zh-CN" altLang="en-US" b="1" dirty="0">
                <a:solidFill>
                  <a:srgbClr val="FF0000"/>
                </a:solidFill>
                <a:latin typeface="Adobe 黑体 Std R" panose="020B0400000000000000" pitchFamily="34" charset="-122"/>
                <a:ea typeface="Adobe 黑体 Std R" panose="020B0400000000000000" pitchFamily="34" charset="-122"/>
              </a:rPr>
              <a:t>信</a:t>
            </a:r>
            <a:r>
              <a:rPr lang="zh-CN" altLang="en-US" b="1" dirty="0">
                <a:latin typeface="Adobe 黑体 Std R" panose="020B0400000000000000" pitchFamily="34" charset="-122"/>
                <a:ea typeface="Adobe 黑体 Std R" panose="020B0400000000000000" pitchFamily="34" charset="-122"/>
              </a:rPr>
              <a:t>。</a:t>
            </a:r>
          </a:p>
          <a:p>
            <a:pPr marL="0" indent="0">
              <a:lnSpc>
                <a:spcPct val="110000"/>
              </a:lnSpc>
              <a:buNone/>
            </a:pPr>
            <a:r>
              <a:rPr lang="zh-CN" altLang="en-US" b="1" dirty="0">
                <a:latin typeface="Adobe 黑体 Std R" panose="020B0400000000000000" pitchFamily="34" charset="-122"/>
                <a:ea typeface="Adobe 黑体 Std R" panose="020B0400000000000000" pitchFamily="34" charset="-122"/>
              </a:rPr>
              <a:t>④</a:t>
            </a:r>
            <a:r>
              <a:rPr lang="en-US" altLang="zh-CN" b="1" dirty="0">
                <a:latin typeface="Adobe 黑体 Std R" panose="020B0400000000000000" pitchFamily="34" charset="-122"/>
                <a:ea typeface="Adobe 黑体 Std R" panose="020B0400000000000000" pitchFamily="34" charset="-122"/>
              </a:rPr>
              <a:t>2019</a:t>
            </a:r>
            <a:r>
              <a:rPr lang="zh-CN" altLang="en-US" b="1" dirty="0">
                <a:latin typeface="Adobe 黑体 Std R" panose="020B0400000000000000" pitchFamily="34" charset="-122"/>
                <a:ea typeface="Adobe 黑体 Std R" panose="020B0400000000000000" pitchFamily="34" charset="-122"/>
              </a:rPr>
              <a:t>年</a:t>
            </a:r>
            <a:r>
              <a:rPr lang="en-US" altLang="zh-CN" b="1" dirty="0">
                <a:latin typeface="Adobe 黑体 Std R" panose="020B0400000000000000" pitchFamily="34" charset="-122"/>
                <a:ea typeface="Adobe 黑体 Std R" panose="020B0400000000000000" pitchFamily="34" charset="-122"/>
              </a:rPr>
              <a:t>4</a:t>
            </a:r>
            <a:r>
              <a:rPr lang="zh-CN" altLang="en-US" b="1" dirty="0">
                <a:latin typeface="Adobe 黑体 Std R" panose="020B0400000000000000" pitchFamily="34" charset="-122"/>
                <a:ea typeface="Adobe 黑体 Std R" panose="020B0400000000000000" pitchFamily="34" charset="-122"/>
              </a:rPr>
              <a:t>月</a:t>
            </a:r>
            <a:r>
              <a:rPr lang="en-US" altLang="zh-CN" b="1" dirty="0">
                <a:latin typeface="Adobe 黑体 Std R" panose="020B0400000000000000" pitchFamily="34" charset="-122"/>
                <a:ea typeface="Adobe 黑体 Std R" panose="020B0400000000000000" pitchFamily="34" charset="-122"/>
              </a:rPr>
              <a:t>30</a:t>
            </a:r>
            <a:r>
              <a:rPr lang="zh-CN" altLang="en-US" b="1" dirty="0">
                <a:latin typeface="Adobe 黑体 Std R" panose="020B0400000000000000" pitchFamily="34" charset="-122"/>
                <a:ea typeface="Adobe 黑体 Std R" panose="020B0400000000000000" pitchFamily="34" charset="-122"/>
              </a:rPr>
              <a:t>日，收看“纪念五四运动</a:t>
            </a:r>
            <a:r>
              <a:rPr lang="en-US" altLang="zh-CN" b="1" dirty="0">
                <a:latin typeface="Adobe 黑体 Std R" panose="020B0400000000000000" pitchFamily="34" charset="-122"/>
                <a:ea typeface="Adobe 黑体 Std R" panose="020B0400000000000000" pitchFamily="34" charset="-122"/>
              </a:rPr>
              <a:t>100</a:t>
            </a:r>
            <a:r>
              <a:rPr lang="zh-CN" altLang="en-US" b="1" dirty="0">
                <a:latin typeface="Adobe 黑体 Std R" panose="020B0400000000000000" pitchFamily="34" charset="-122"/>
                <a:ea typeface="Adobe 黑体 Std R" panose="020B0400000000000000" pitchFamily="34" charset="-122"/>
              </a:rPr>
              <a:t>周年大会”后的</a:t>
            </a:r>
            <a:r>
              <a:rPr lang="zh-CN" altLang="en-US" b="1" dirty="0">
                <a:solidFill>
                  <a:srgbClr val="FF0000"/>
                </a:solidFill>
                <a:latin typeface="Adobe 黑体 Std R" panose="020B0400000000000000" pitchFamily="34" charset="-122"/>
                <a:ea typeface="Adobe 黑体 Std R" panose="020B0400000000000000" pitchFamily="34" charset="-122"/>
              </a:rPr>
              <a:t>观后感</a:t>
            </a:r>
            <a:r>
              <a:rPr lang="zh-CN" altLang="en-US" b="1" dirty="0">
                <a:latin typeface="Adobe 黑体 Std R" panose="020B0400000000000000" pitchFamily="34" charset="-122"/>
                <a:ea typeface="Adobe 黑体 Std R" panose="020B0400000000000000" pitchFamily="34" charset="-122"/>
              </a:rPr>
              <a:t>。</a:t>
            </a:r>
          </a:p>
          <a:p>
            <a:pPr marL="0" indent="0">
              <a:lnSpc>
                <a:spcPct val="110000"/>
              </a:lnSpc>
              <a:buNone/>
            </a:pPr>
            <a:r>
              <a:rPr lang="zh-CN" altLang="en-US" b="1" dirty="0">
                <a:latin typeface="Adobe 黑体 Std R" panose="020B0400000000000000" pitchFamily="34" charset="-122"/>
                <a:ea typeface="Adobe 黑体 Std R" panose="020B0400000000000000" pitchFamily="34" charset="-122"/>
              </a:rPr>
              <a:t>⑥</a:t>
            </a:r>
            <a:r>
              <a:rPr lang="en-US" altLang="zh-CN" b="1" dirty="0">
                <a:latin typeface="Adobe 黑体 Std R" panose="020B0400000000000000" pitchFamily="34" charset="-122"/>
                <a:ea typeface="Adobe 黑体 Std R" panose="020B0400000000000000" pitchFamily="34" charset="-122"/>
              </a:rPr>
              <a:t>2049</a:t>
            </a:r>
            <a:r>
              <a:rPr lang="zh-CN" altLang="en-US" b="1" dirty="0">
                <a:latin typeface="Adobe 黑体 Std R" panose="020B0400000000000000" pitchFamily="34" charset="-122"/>
                <a:ea typeface="Adobe 黑体 Std R" panose="020B0400000000000000" pitchFamily="34" charset="-122"/>
              </a:rPr>
              <a:t>年</a:t>
            </a:r>
            <a:r>
              <a:rPr lang="en-US" altLang="zh-CN" b="1" dirty="0">
                <a:latin typeface="Adobe 黑体 Std R" panose="020B0400000000000000" pitchFamily="34" charset="-122"/>
                <a:ea typeface="Adobe 黑体 Std R" panose="020B0400000000000000" pitchFamily="34" charset="-122"/>
              </a:rPr>
              <a:t>9</a:t>
            </a:r>
            <a:r>
              <a:rPr lang="zh-CN" altLang="en-US" b="1" dirty="0">
                <a:latin typeface="Adobe 黑体 Std R" panose="020B0400000000000000" pitchFamily="34" charset="-122"/>
                <a:ea typeface="Adobe 黑体 Std R" panose="020B0400000000000000" pitchFamily="34" charset="-122"/>
              </a:rPr>
              <a:t>月</a:t>
            </a:r>
            <a:r>
              <a:rPr lang="en-US" altLang="zh-CN" b="1" dirty="0">
                <a:latin typeface="Adobe 黑体 Std R" panose="020B0400000000000000" pitchFamily="34" charset="-122"/>
                <a:ea typeface="Adobe 黑体 Std R" panose="020B0400000000000000" pitchFamily="34" charset="-122"/>
              </a:rPr>
              <a:t>30</a:t>
            </a:r>
            <a:r>
              <a:rPr lang="zh-CN" altLang="en-US" b="1" dirty="0">
                <a:latin typeface="Adobe 黑体 Std R" panose="020B0400000000000000" pitchFamily="34" charset="-122"/>
                <a:ea typeface="Adobe 黑体 Std R" panose="020B0400000000000000" pitchFamily="34" charset="-122"/>
              </a:rPr>
              <a:t>日，写给某位“百年中国功勋人物”的国庆节</a:t>
            </a:r>
            <a:r>
              <a:rPr lang="zh-CN" altLang="en-US" b="1" dirty="0">
                <a:solidFill>
                  <a:srgbClr val="FF0000"/>
                </a:solidFill>
                <a:latin typeface="Adobe 黑体 Std R" panose="020B0400000000000000" pitchFamily="34" charset="-122"/>
                <a:ea typeface="Adobe 黑体 Std R" panose="020B0400000000000000" pitchFamily="34" charset="-122"/>
              </a:rPr>
              <a:t>慰问信</a:t>
            </a:r>
            <a:r>
              <a:rPr lang="zh-CN" altLang="en-US" b="1" dirty="0">
                <a:latin typeface="Adobe 黑体 Std R" panose="020B0400000000000000" pitchFamily="34" charset="-122"/>
                <a:ea typeface="Adobe 黑体 Std R" panose="020B0400000000000000" pitchFamily="34" charset="-122"/>
              </a:rPr>
              <a:t>。</a:t>
            </a:r>
          </a:p>
          <a:p>
            <a:pPr marL="0" indent="0">
              <a:lnSpc>
                <a:spcPct val="110000"/>
              </a:lnSpc>
              <a:buNone/>
            </a:pPr>
            <a:r>
              <a:rPr lang="zh-CN" altLang="en-US" b="1" dirty="0">
                <a:latin typeface="Adobe 黑体 Std R" panose="020B0400000000000000" pitchFamily="34" charset="-122"/>
                <a:ea typeface="Adobe 黑体 Std R" panose="020B0400000000000000" pitchFamily="34" charset="-122"/>
              </a:rPr>
              <a:t>要求：结合材料，自选角度，确定立意；切合身份，贴合背景；符合文体特征；不要套作，不得抄袭；不得泄露个人信息；不少于</a:t>
            </a:r>
            <a:r>
              <a:rPr lang="en-US" altLang="zh-CN" b="1" dirty="0">
                <a:latin typeface="Adobe 黑体 Std R" panose="020B0400000000000000" pitchFamily="34" charset="-122"/>
                <a:ea typeface="Adobe 黑体 Std R" panose="020B0400000000000000" pitchFamily="34" charset="-122"/>
              </a:rPr>
              <a:t>800</a:t>
            </a:r>
            <a:r>
              <a:rPr lang="zh-CN" altLang="en-US" b="1" dirty="0">
                <a:latin typeface="Adobe 黑体 Std R" panose="020B0400000000000000" pitchFamily="34" charset="-122"/>
                <a:ea typeface="Adobe 黑体 Std R" panose="020B0400000000000000" pitchFamily="34" charset="-122"/>
              </a:rPr>
              <a:t>字。</a:t>
            </a:r>
          </a:p>
          <a:p>
            <a:pPr marL="0" indent="0">
              <a:lnSpc>
                <a:spcPct val="110000"/>
              </a:lnSpc>
              <a:buNone/>
            </a:pPr>
            <a:endParaRPr lang="zh-CN" altLang="en-US" b="1" dirty="0">
              <a:latin typeface="Adobe 黑体 Std R" panose="020B0400000000000000" pitchFamily="34" charset="-122"/>
              <a:ea typeface="Adobe 黑体 Std R" panose="020B0400000000000000"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9664" y="91748"/>
            <a:ext cx="10515600" cy="1325563"/>
          </a:xfrm>
        </p:spPr>
        <p:txBody>
          <a:bodyPr/>
          <a:lstStyle/>
          <a:p>
            <a:r>
              <a:rPr lang="zh-CN" altLang="en-US" b="1" dirty="0">
                <a:solidFill>
                  <a:srgbClr val="0000FF"/>
                </a:solidFill>
              </a:rPr>
              <a:t>结论：</a:t>
            </a:r>
          </a:p>
        </p:txBody>
      </p:sp>
      <p:sp>
        <p:nvSpPr>
          <p:cNvPr id="3" name="内容占位符 2"/>
          <p:cNvSpPr>
            <a:spLocks noGrp="1"/>
          </p:cNvSpPr>
          <p:nvPr>
            <p:ph sz="quarter" idx="13"/>
          </p:nvPr>
        </p:nvSpPr>
        <p:spPr>
          <a:xfrm>
            <a:off x="302835" y="1235877"/>
            <a:ext cx="11386402" cy="5089510"/>
          </a:xfrm>
        </p:spPr>
        <p:txBody>
          <a:bodyPr>
            <a:normAutofit/>
          </a:bodyPr>
          <a:lstStyle/>
          <a:p>
            <a:pPr marL="0" indent="0">
              <a:lnSpc>
                <a:spcPct val="120000"/>
              </a:lnSpc>
              <a:buNone/>
            </a:pPr>
            <a:r>
              <a:rPr lang="zh-CN" altLang="en-US" sz="3200" b="1" dirty="0">
                <a:solidFill>
                  <a:srgbClr val="FF0000"/>
                </a:solidFill>
              </a:rPr>
              <a:t>共同点：</a:t>
            </a:r>
            <a:r>
              <a:rPr lang="zh-CN" altLang="en-US" sz="3200" b="1" dirty="0"/>
              <a:t>不论是</a:t>
            </a:r>
            <a:r>
              <a:rPr lang="en-US" altLang="zh-CN" sz="3200" b="1" dirty="0"/>
              <a:t>08</a:t>
            </a:r>
            <a:r>
              <a:rPr lang="zh-CN" altLang="en-US" sz="3200" b="1" dirty="0"/>
              <a:t>年的汶川大地震，还是</a:t>
            </a:r>
            <a:r>
              <a:rPr lang="en-US" altLang="zh-CN" sz="3200" b="1" dirty="0"/>
              <a:t>19</a:t>
            </a:r>
            <a:r>
              <a:rPr lang="zh-CN" altLang="en-US" sz="3200" b="1" dirty="0"/>
              <a:t>年的五四百年纪念活动，都发生在距离高考还有一个月的时间，这说明高考语文关注社会重大热点问题。即使不是显性关注，也会有隐性关注。</a:t>
            </a:r>
            <a:endParaRPr lang="en-US" altLang="zh-CN" sz="3200" b="1" dirty="0"/>
          </a:p>
          <a:p>
            <a:pPr marL="0" indent="0">
              <a:lnSpc>
                <a:spcPct val="120000"/>
              </a:lnSpc>
              <a:buNone/>
            </a:pPr>
            <a:r>
              <a:rPr lang="zh-CN" altLang="en-US" sz="3200" b="1" dirty="0">
                <a:solidFill>
                  <a:srgbClr val="FF0000"/>
                </a:solidFill>
              </a:rPr>
              <a:t>不同点：</a:t>
            </a:r>
            <a:r>
              <a:rPr lang="en-US" altLang="zh-CN" sz="3200" b="1" dirty="0"/>
              <a:t>19</a:t>
            </a:r>
            <a:r>
              <a:rPr lang="zh-CN" altLang="en-US" sz="3200" b="1" dirty="0"/>
              <a:t>年高考题在文体上的要求更实用，在具体情境的设置上更具体。</a:t>
            </a:r>
            <a:endParaRPr lang="en-US" altLang="zh-CN" sz="3200" b="1" dirty="0"/>
          </a:p>
          <a:p>
            <a:pPr marL="0" indent="0">
              <a:lnSpc>
                <a:spcPct val="120000"/>
              </a:lnSpc>
              <a:buNone/>
            </a:pPr>
            <a:r>
              <a:rPr lang="zh-CN" altLang="en-US" sz="3200" b="1" dirty="0">
                <a:solidFill>
                  <a:srgbClr val="FF0000"/>
                </a:solidFill>
              </a:rPr>
              <a:t>启示：</a:t>
            </a:r>
            <a:r>
              <a:rPr lang="en-US" altLang="zh-CN" sz="3200" b="1" dirty="0"/>
              <a:t>20</a:t>
            </a:r>
            <a:r>
              <a:rPr lang="zh-CN" altLang="en-US" sz="3200" b="1" dirty="0"/>
              <a:t>年备考要关注两个重大社会热点事件：建国</a:t>
            </a:r>
            <a:r>
              <a:rPr lang="en-US" altLang="zh-CN" sz="3200" b="1" dirty="0"/>
              <a:t>70</a:t>
            </a:r>
            <a:r>
              <a:rPr lang="zh-CN" altLang="en-US" sz="3200" b="1" dirty="0"/>
              <a:t>周年相关事件，</a:t>
            </a:r>
            <a:r>
              <a:rPr lang="zh-CN" altLang="en-US" sz="3200" b="1" dirty="0">
                <a:solidFill>
                  <a:srgbClr val="FF0000"/>
                </a:solidFill>
              </a:rPr>
              <a:t>武汉肺炎事件</a:t>
            </a:r>
            <a:r>
              <a:rPr lang="zh-CN" altLang="en-US" sz="3200" b="1" dirty="0"/>
              <a:t>。</a:t>
            </a:r>
            <a:endParaRPr lang="en-US" altLang="zh-CN" sz="3200" b="1" dirty="0"/>
          </a:p>
          <a:p>
            <a:pPr marL="0" indent="0">
              <a:lnSpc>
                <a:spcPct val="120000"/>
              </a:lnSpc>
              <a:buNone/>
            </a:pP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86544" y="2370292"/>
            <a:ext cx="11018912" cy="2314830"/>
          </a:xfrm>
        </p:spPr>
        <p:txBody>
          <a:bodyPr>
            <a:normAutofit/>
          </a:bodyPr>
          <a:lstStyle/>
          <a:p>
            <a:pPr algn="ctr"/>
            <a:r>
              <a:rPr lang="zh-CN" altLang="en-US" sz="4800" b="1" dirty="0">
                <a:solidFill>
                  <a:srgbClr val="FF0000"/>
                </a:solidFill>
                <a:latin typeface="黑体" panose="02010609060101010101" charset="-122"/>
                <a:ea typeface="黑体" panose="02010609060101010101" charset="-122"/>
              </a:rPr>
              <a:t>它山之石可以攻玉</a:t>
            </a:r>
            <a:br>
              <a:rPr lang="zh-CN" altLang="en-US" sz="4800" b="1" dirty="0">
                <a:solidFill>
                  <a:srgbClr val="FF0000"/>
                </a:solidFill>
                <a:latin typeface="黑体" panose="02010609060101010101" charset="-122"/>
                <a:ea typeface="黑体" panose="02010609060101010101" charset="-122"/>
              </a:rPr>
            </a:br>
            <a:endParaRPr lang="zh-CN" altLang="en-US" sz="4800" b="1" dirty="0">
              <a:solidFill>
                <a:srgbClr val="FF0000"/>
              </a:solidFill>
              <a:latin typeface="黑体" panose="02010609060101010101" charset="-122"/>
              <a:ea typeface="黑体" panose="0201060906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nvPr>
        </p:nvSpPr>
        <p:spPr>
          <a:xfrm>
            <a:off x="166541" y="87271"/>
            <a:ext cx="11871488" cy="7444745"/>
          </a:xfrm>
        </p:spPr>
        <p:txBody>
          <a:bodyPr>
            <a:normAutofit lnSpcReduction="10000"/>
          </a:bodyPr>
          <a:lstStyle/>
          <a:p>
            <a:pPr marL="0" indent="0">
              <a:buNone/>
            </a:pPr>
            <a:r>
              <a:rPr lang="zh-CN" altLang="en-US" b="1" dirty="0">
                <a:solidFill>
                  <a:srgbClr val="0000FF"/>
                </a:solidFill>
              </a:rPr>
              <a:t>真题回顾：</a:t>
            </a:r>
            <a:r>
              <a:rPr lang="en-US" altLang="zh-CN" b="1" dirty="0"/>
              <a:t>2008</a:t>
            </a:r>
            <a:r>
              <a:rPr lang="zh-CN" altLang="en-US" b="1" dirty="0"/>
              <a:t>年高考全国</a:t>
            </a:r>
            <a:r>
              <a:rPr lang="en-US" altLang="zh-CN" b="1" dirty="0"/>
              <a:t>1</a:t>
            </a:r>
            <a:r>
              <a:rPr lang="zh-CN" altLang="en-US" b="1" dirty="0"/>
              <a:t>卷作文题目：</a:t>
            </a:r>
            <a:endParaRPr lang="en-US" altLang="zh-CN" b="1" dirty="0"/>
          </a:p>
          <a:p>
            <a:pPr marL="0" indent="0">
              <a:lnSpc>
                <a:spcPct val="110000"/>
              </a:lnSpc>
              <a:buNone/>
            </a:pPr>
            <a:r>
              <a:rPr lang="zh-CN" altLang="en-US" b="1" dirty="0"/>
              <a:t>    阅读下面的文字，根据要求写一篇不少于</a:t>
            </a:r>
            <a:r>
              <a:rPr lang="en-US" altLang="zh-CN" b="1" dirty="0"/>
              <a:t>800</a:t>
            </a:r>
            <a:r>
              <a:rPr lang="zh-CN" altLang="en-US" b="1" dirty="0"/>
              <a:t>字的文章。</a:t>
            </a:r>
            <a:br>
              <a:rPr lang="zh-CN" altLang="en-US" b="1" dirty="0"/>
            </a:br>
            <a:r>
              <a:rPr lang="en-US" altLang="zh-CN" b="1" dirty="0"/>
              <a:t>    2008</a:t>
            </a:r>
            <a:r>
              <a:rPr lang="zh-CN" altLang="en-US" b="1" dirty="0"/>
              <a:t>年</a:t>
            </a:r>
            <a:r>
              <a:rPr lang="en-US" altLang="zh-CN" b="1" dirty="0"/>
              <a:t>5</a:t>
            </a:r>
            <a:r>
              <a:rPr lang="zh-CN" altLang="en-US" b="1" dirty="0"/>
              <a:t>月</a:t>
            </a:r>
            <a:r>
              <a:rPr lang="en-US" altLang="zh-CN" b="1" dirty="0"/>
              <a:t>12</a:t>
            </a:r>
            <a:r>
              <a:rPr lang="zh-CN" altLang="en-US" b="1" dirty="0"/>
              <a:t>日</a:t>
            </a:r>
            <a:r>
              <a:rPr lang="en-US" altLang="zh-CN" b="1" dirty="0"/>
              <a:t>14</a:t>
            </a:r>
            <a:r>
              <a:rPr lang="zh-CN" altLang="en-US" b="1" dirty="0"/>
              <a:t>时</a:t>
            </a:r>
            <a:r>
              <a:rPr lang="en-US" altLang="zh-CN" b="1" dirty="0"/>
              <a:t>28</a:t>
            </a:r>
            <a:r>
              <a:rPr lang="zh-CN" altLang="en-US" b="1" dirty="0"/>
              <a:t>分，四川省汶川县发生里氏</a:t>
            </a:r>
            <a:r>
              <a:rPr lang="en-US" altLang="zh-CN" b="1" dirty="0"/>
              <a:t>8.0</a:t>
            </a:r>
            <a:r>
              <a:rPr lang="zh-CN" altLang="en-US" b="1" dirty="0"/>
              <a:t>级特大地震。</a:t>
            </a:r>
            <a:br>
              <a:rPr lang="zh-CN" altLang="en-US" b="1" dirty="0"/>
            </a:br>
            <a:r>
              <a:rPr lang="zh-CN" altLang="en-US" b="1" dirty="0"/>
              <a:t>    </a:t>
            </a:r>
            <a:r>
              <a:rPr lang="zh-CN" altLang="en-US" b="1" dirty="0">
                <a:solidFill>
                  <a:srgbClr val="FF0000"/>
                </a:solidFill>
              </a:rPr>
              <a:t>人民的生命高于一切！</a:t>
            </a:r>
            <a:br>
              <a:rPr lang="zh-CN" altLang="en-US" b="1" dirty="0">
                <a:solidFill>
                  <a:srgbClr val="FF0000"/>
                </a:solidFill>
              </a:rPr>
            </a:br>
            <a:r>
              <a:rPr lang="zh-CN" altLang="en-US" b="1" dirty="0"/>
              <a:t>    </a:t>
            </a:r>
            <a:r>
              <a:rPr lang="zh-CN" altLang="en-US" b="1" dirty="0">
                <a:solidFill>
                  <a:srgbClr val="FF0000"/>
                </a:solidFill>
              </a:rPr>
              <a:t>胡锦涛、温家宝等等党政军领导人</a:t>
            </a:r>
            <a:r>
              <a:rPr lang="zh-CN" altLang="en-US" b="1" dirty="0"/>
              <a:t>迅速赶赴灾区指导抗震救灾。</a:t>
            </a:r>
            <a:br>
              <a:rPr lang="zh-CN" altLang="en-US" b="1" dirty="0"/>
            </a:br>
            <a:r>
              <a:rPr lang="zh-CN" altLang="en-US" b="1" dirty="0"/>
              <a:t>    </a:t>
            </a:r>
            <a:r>
              <a:rPr lang="zh-CN" altLang="en-US" b="1" dirty="0">
                <a:solidFill>
                  <a:srgbClr val="FF0000"/>
                </a:solidFill>
              </a:rPr>
              <a:t>十多万解放军、武警和公安民警，各省市救援队、医疗队、工程抢修队</a:t>
            </a:r>
            <a:r>
              <a:rPr lang="zh-CN" altLang="en-US" b="1" dirty="0"/>
              <a:t>迅速进入灾区。</a:t>
            </a:r>
            <a:r>
              <a:rPr lang="zh-CN" altLang="en-US" b="1" dirty="0">
                <a:solidFill>
                  <a:srgbClr val="FF0000"/>
                </a:solidFill>
              </a:rPr>
              <a:t>港台救援队和国际救援队</a:t>
            </a:r>
            <a:r>
              <a:rPr lang="zh-CN" altLang="en-US" b="1" dirty="0"/>
              <a:t>飞抵灾区。</a:t>
            </a:r>
            <a:r>
              <a:rPr lang="zh-CN" altLang="en-US" b="1" dirty="0">
                <a:solidFill>
                  <a:srgbClr val="FF0000"/>
                </a:solidFill>
              </a:rPr>
              <a:t>志愿者</a:t>
            </a:r>
            <a:r>
              <a:rPr lang="zh-CN" altLang="en-US" b="1" dirty="0"/>
              <a:t>从四面八方汇聚灾区。</a:t>
            </a:r>
            <a:r>
              <a:rPr lang="zh-CN" altLang="en-US" b="1" dirty="0">
                <a:solidFill>
                  <a:srgbClr val="FF0000"/>
                </a:solidFill>
              </a:rPr>
              <a:t>救援物资</a:t>
            </a:r>
            <a:r>
              <a:rPr lang="zh-CN" altLang="en-US" b="1" dirty="0"/>
              <a:t>从水陆空源源不断运进灾区。</a:t>
            </a:r>
            <a:endParaRPr lang="en-US" altLang="zh-CN" b="1" dirty="0"/>
          </a:p>
          <a:p>
            <a:pPr marL="0" indent="0">
              <a:lnSpc>
                <a:spcPct val="110000"/>
              </a:lnSpc>
              <a:buNone/>
            </a:pPr>
            <a:r>
              <a:rPr lang="zh-CN" altLang="en-US" b="1" dirty="0"/>
              <a:t>      </a:t>
            </a:r>
            <a:r>
              <a:rPr lang="zh-CN" altLang="en-US" b="1" dirty="0">
                <a:solidFill>
                  <a:srgbClr val="FF0000"/>
                </a:solidFill>
              </a:rPr>
              <a:t>一位中学教师</a:t>
            </a:r>
            <a:r>
              <a:rPr lang="zh-CN" altLang="en-US" b="1" dirty="0"/>
              <a:t>趴在讲台上用生命保护了下面的四个学生。</a:t>
            </a:r>
            <a:r>
              <a:rPr lang="zh-CN" altLang="en-US" b="1" dirty="0">
                <a:solidFill>
                  <a:srgbClr val="FF0000"/>
                </a:solidFill>
              </a:rPr>
              <a:t>一位失去</a:t>
            </a:r>
            <a:r>
              <a:rPr lang="en-US" altLang="zh-CN" b="1" dirty="0">
                <a:solidFill>
                  <a:srgbClr val="FF0000"/>
                </a:solidFill>
              </a:rPr>
              <a:t>15</a:t>
            </a:r>
            <a:r>
              <a:rPr lang="zh-CN" altLang="en-US" b="1" dirty="0">
                <a:solidFill>
                  <a:srgbClr val="FF0000"/>
                </a:solidFill>
              </a:rPr>
              <a:t>个亲人的县民政局长</a:t>
            </a:r>
            <a:r>
              <a:rPr lang="zh-CN" altLang="en-US" b="1" dirty="0"/>
              <a:t>连续指挥救灾五天只睡了七个小时。</a:t>
            </a:r>
            <a:r>
              <a:rPr lang="zh-CN" altLang="en-US" b="1" dirty="0">
                <a:solidFill>
                  <a:srgbClr val="FF0000"/>
                </a:solidFill>
              </a:rPr>
              <a:t>幸存者</a:t>
            </a:r>
            <a:r>
              <a:rPr lang="zh-CN" altLang="en-US" b="1" dirty="0"/>
              <a:t>生还奇迹在不断突破，</a:t>
            </a:r>
            <a:r>
              <a:rPr lang="en-US" altLang="zh-CN" b="1" dirty="0"/>
              <a:t>100</a:t>
            </a:r>
            <a:r>
              <a:rPr lang="zh-CN" altLang="en-US" b="1" dirty="0"/>
              <a:t>小时、</a:t>
            </a:r>
            <a:r>
              <a:rPr lang="en-US" altLang="zh-CN" b="1" dirty="0"/>
              <a:t>150</a:t>
            </a:r>
            <a:r>
              <a:rPr lang="zh-CN" altLang="en-US" b="1" dirty="0"/>
              <a:t>小时、</a:t>
            </a:r>
            <a:r>
              <a:rPr lang="en-US" altLang="zh-CN" b="1" dirty="0"/>
              <a:t>196</a:t>
            </a:r>
            <a:r>
              <a:rPr lang="zh-CN" altLang="en-US" b="1" dirty="0"/>
              <a:t>小时</a:t>
            </a:r>
            <a:r>
              <a:rPr lang="en-US" altLang="zh-CN" b="1" dirty="0"/>
              <a:t>……</a:t>
            </a:r>
            <a:r>
              <a:rPr lang="zh-CN" altLang="en-US" b="1" dirty="0"/>
              <a:t/>
            </a:r>
            <a:br>
              <a:rPr lang="zh-CN" altLang="en-US" b="1" dirty="0"/>
            </a:br>
            <a:r>
              <a:rPr lang="zh-CN" altLang="en-US" b="1" dirty="0"/>
              <a:t>      中央电视台</a:t>
            </a:r>
            <a:r>
              <a:rPr lang="en-US" altLang="zh-CN" b="1" dirty="0"/>
              <a:t>24</a:t>
            </a:r>
            <a:r>
              <a:rPr lang="zh-CN" altLang="en-US" b="1" dirty="0"/>
              <a:t>小时播报。</a:t>
            </a:r>
            <a:r>
              <a:rPr lang="en-US" altLang="zh-CN" b="1" dirty="0"/>
              <a:t>19</a:t>
            </a:r>
            <a:r>
              <a:rPr lang="zh-CN" altLang="en-US" b="1" dirty="0"/>
              <a:t>日</a:t>
            </a:r>
            <a:r>
              <a:rPr lang="en-US" altLang="zh-CN" b="1" dirty="0"/>
              <a:t>14</a:t>
            </a:r>
            <a:r>
              <a:rPr lang="zh-CN" altLang="en-US" b="1" dirty="0"/>
              <a:t>时</a:t>
            </a:r>
            <a:r>
              <a:rPr lang="en-US" altLang="zh-CN" b="1" dirty="0"/>
              <a:t>28</a:t>
            </a:r>
            <a:r>
              <a:rPr lang="zh-CN" altLang="en-US" b="1" dirty="0"/>
              <a:t>分举国哀悼。</a:t>
            </a:r>
            <a:r>
              <a:rPr lang="zh-CN" altLang="en-US" b="1" dirty="0">
                <a:solidFill>
                  <a:srgbClr val="FF0000"/>
                </a:solidFill>
              </a:rPr>
              <a:t>一样的爱心，不一样的表达。捐款、献血、义演、关注</a:t>
            </a:r>
            <a:r>
              <a:rPr lang="en-US" altLang="zh-CN" b="1" dirty="0"/>
              <a:t>……</a:t>
            </a:r>
            <a:r>
              <a:rPr lang="zh-CN" altLang="en-US" b="1" dirty="0"/>
              <a:t/>
            </a:r>
            <a:br>
              <a:rPr lang="zh-CN" altLang="en-US" b="1" dirty="0"/>
            </a:br>
            <a:r>
              <a:rPr lang="zh-CN" altLang="en-US" b="1" dirty="0"/>
              <a:t>      要求选择一个角度构思作文，自主确定立意，确定文体，确定标题；不要脱离材料内容及含义范围作文，不要套作，不得抄袭。</a:t>
            </a:r>
            <a:br>
              <a:rPr lang="zh-CN" altLang="en-US" b="1" dirty="0"/>
            </a:br>
            <a:endParaRPr lang="zh-CN" altLang="en-US" b="1"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EFSHAPE" val="566813620"/>
  <p:tag name="KSO_WM_UNIT_PLACING_PICTURE_USER_VIEWPORT" val="{&quot;height&quot;:5472,&quot;width&quot;:1296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3366</Words>
  <Application>WPS 演示</Application>
  <PresentationFormat>自定义</PresentationFormat>
  <Paragraphs>153</Paragraphs>
  <Slides>57</Slides>
  <Notes>2</Notes>
  <HiddenSlides>0</HiddenSlides>
  <MMClips>0</MMClips>
  <ScaleCrop>false</ScaleCrop>
  <HeadingPairs>
    <vt:vector size="4" baseType="variant">
      <vt:variant>
        <vt:lpstr>主题</vt:lpstr>
      </vt:variant>
      <vt:variant>
        <vt:i4>2</vt:i4>
      </vt:variant>
      <vt:variant>
        <vt:lpstr>幻灯片标题</vt:lpstr>
      </vt:variant>
      <vt:variant>
        <vt:i4>57</vt:i4>
      </vt:variant>
    </vt:vector>
  </HeadingPairs>
  <TitlesOfParts>
    <vt:vector size="59" baseType="lpstr">
      <vt:lpstr>Office 主题​​</vt:lpstr>
      <vt:lpstr>默认设计模板</vt:lpstr>
      <vt:lpstr>幻灯片 1</vt:lpstr>
      <vt:lpstr>幻灯片 2</vt:lpstr>
      <vt:lpstr>高考语文视角下的武汉肺炎事件</vt:lpstr>
      <vt:lpstr>幻灯片 4</vt:lpstr>
      <vt:lpstr>幻灯片 5</vt:lpstr>
      <vt:lpstr>幻灯片 6</vt:lpstr>
      <vt:lpstr>结论：</vt:lpstr>
      <vt:lpstr>它山之石可以攻玉 </vt:lpstr>
      <vt:lpstr>幻灯片 9</vt:lpstr>
      <vt:lpstr>1.逐段、逐句审读试题材料，明确立意角度。</vt:lpstr>
      <vt:lpstr>幻灯片 11</vt:lpstr>
      <vt:lpstr>2.力避空谈泛论，力求个性鲜明。 </vt:lpstr>
      <vt:lpstr>幻灯片 13</vt:lpstr>
      <vt:lpstr>满分佳作</vt:lpstr>
      <vt:lpstr>幻灯片 15</vt:lpstr>
      <vt:lpstr>幻灯片 16</vt:lpstr>
      <vt:lpstr>幻灯片 17</vt:lpstr>
      <vt:lpstr>幻灯片 18</vt:lpstr>
      <vt:lpstr>幻灯片 19</vt:lpstr>
      <vt:lpstr>关注积累时评文的角度： </vt:lpstr>
      <vt:lpstr>幻灯片 21</vt:lpstr>
      <vt:lpstr>幻灯片 22</vt:lpstr>
      <vt:lpstr>高能预警</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三、行文思路的逻辑性 如何拟分论点？极佳​范本来了！</vt:lpstr>
      <vt:lpstr>幻灯片 49</vt:lpstr>
      <vt:lpstr>幻灯片 50</vt:lpstr>
      <vt:lpstr>幻灯片 51</vt:lpstr>
      <vt:lpstr>幻灯片 52</vt:lpstr>
      <vt:lpstr>幻灯片 53</vt:lpstr>
      <vt:lpstr>幻灯片 54</vt:lpstr>
      <vt:lpstr>幻灯片 55</vt:lpstr>
      <vt:lpstr>幻灯片 56</vt:lpstr>
      <vt:lpstr>其它权威媒体时评标题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Windows 用户</cp:lastModifiedBy>
  <cp:revision>58</cp:revision>
  <dcterms:created xsi:type="dcterms:W3CDTF">2020-02-02T09:55:00Z</dcterms:created>
  <dcterms:modified xsi:type="dcterms:W3CDTF">2020-02-10T02:38:33Z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