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6" r:id="rId4"/>
    <p:sldId id="268" r:id="rId5"/>
    <p:sldId id="267" r:id="rId6"/>
    <p:sldId id="269" r:id="rId7"/>
    <p:sldId id="270" r:id="rId8"/>
    <p:sldId id="271" r:id="rId9"/>
    <p:sldId id="272" r:id="rId10"/>
    <p:sldId id="273" r:id="rId11"/>
    <p:sldId id="274" r:id="rId12"/>
    <p:sldId id="275" r:id="rId13"/>
    <p:sldId id="276" r:id="rId14"/>
    <p:sldId id="277" r:id="rId15"/>
    <p:sldId id="280" r:id="rId16"/>
    <p:sldId id="281" r:id="rId17"/>
    <p:sldId id="282" r:id="rId18"/>
    <p:sldId id="283" r:id="rId19"/>
    <p:sldId id="284" r:id="rId20"/>
    <p:sldId id="285" r:id="rId21"/>
    <p:sldId id="286" r:id="rId22"/>
    <p:sldId id="287" r:id="rId23"/>
    <p:sldId id="293" r:id="rId24"/>
    <p:sldId id="279" r:id="rId25"/>
    <p:sldId id="288" r:id="rId26"/>
    <p:sldId id="289" r:id="rId27"/>
    <p:sldId id="290" r:id="rId28"/>
    <p:sldId id="291" r:id="rId29"/>
    <p:sldId id="292"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p:scale>
          <a:sx n="64" d="100"/>
          <a:sy n="64" d="100"/>
        </p:scale>
        <p:origin x="534" y="690"/>
      </p:cViewPr>
      <p:guideLst/>
    </p:cSldViewPr>
  </p:slideViewPr>
  <p:notesTextViewPr>
    <p:cViewPr>
      <p:scale>
        <a:sx n="1" d="1"/>
        <a:sy n="1" d="1"/>
      </p:scale>
      <p:origin x="0" y="0"/>
    </p:cViewPr>
  </p:notesTextViewPr>
  <p:sorterViewPr>
    <p:cViewPr>
      <p:scale>
        <a:sx n="100" d="100"/>
        <a:sy n="100" d="100"/>
      </p:scale>
      <p:origin x="0" y="-85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1006765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2055415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1015052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2818277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1704398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2704477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1969520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2548649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2548967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4129601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F4C2515-AD99-4820-8887-86E53680C943}" type="datetimeFigureOut">
              <a:rPr lang="zh-CN" altLang="en-US" smtClean="0"/>
              <a:t>2018/4/17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998673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5000" b="-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4C2515-AD99-4820-8887-86E53680C943}" type="datetimeFigureOut">
              <a:rPr lang="zh-CN" altLang="en-US" smtClean="0"/>
              <a:t>2018/4/17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AC6760-7103-46E6-829E-94C00E4A6505}" type="slidenum">
              <a:rPr lang="zh-CN" altLang="en-US" smtClean="0"/>
              <a:t>‹#›</a:t>
            </a:fld>
            <a:endParaRPr lang="zh-CN" altLang="en-US"/>
          </a:p>
        </p:txBody>
      </p:sp>
    </p:spTree>
    <p:extLst>
      <p:ext uri="{BB962C8B-B14F-4D97-AF65-F5344CB8AC3E}">
        <p14:creationId xmlns:p14="http://schemas.microsoft.com/office/powerpoint/2010/main" val="10409275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868706" y="3562118"/>
            <a:ext cx="9144000" cy="1655762"/>
          </a:xfrm>
        </p:spPr>
        <p:txBody>
          <a:bodyPr>
            <a:normAutofit/>
          </a:bodyPr>
          <a:lstStyle/>
          <a:p>
            <a:pPr>
              <a:spcBef>
                <a:spcPct val="0"/>
              </a:spcBef>
            </a:pPr>
            <a:r>
              <a:rPr lang="zh-CN" altLang="en-US" sz="4400" dirty="0" smtClean="0">
                <a:latin typeface="Calibri" panose="020F0502020204030204" pitchFamily="34" charset="0"/>
                <a:ea typeface="华文行楷" panose="02010800040101010101" pitchFamily="2" charset="-122"/>
                <a:cs typeface="+mj-cs"/>
              </a:rPr>
              <a:t>吴均</a:t>
            </a:r>
            <a:endParaRPr lang="zh-CN" altLang="en-US" sz="4400" dirty="0">
              <a:latin typeface="Calibri" panose="020F0502020204030204" pitchFamily="34" charset="0"/>
              <a:ea typeface="华文行楷" panose="02010800040101010101" pitchFamily="2" charset="-122"/>
              <a:cs typeface="+mj-cs"/>
            </a:endParaRPr>
          </a:p>
        </p:txBody>
      </p:sp>
      <p:sp>
        <p:nvSpPr>
          <p:cNvPr id="4" name="Text Box 4"/>
          <p:cNvSpPr txBox="1">
            <a:spLocks noGrp="1" noChangeArrowheads="1"/>
          </p:cNvSpPr>
          <p:nvPr>
            <p:ph type="ctrTitle"/>
          </p:nvPr>
        </p:nvSpPr>
        <p:spPr bwMode="auto">
          <a:xfrm>
            <a:off x="3735684" y="2276970"/>
            <a:ext cx="4801315" cy="1117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7200" dirty="0" smtClean="0">
                <a:ea typeface="华文行楷" panose="02010800040101010101" pitchFamily="2" charset="-122"/>
              </a:rPr>
              <a:t>与朱元思书</a:t>
            </a:r>
            <a:endParaRPr lang="zh-CN" altLang="en-US" sz="7200" dirty="0">
              <a:ea typeface="华文行楷" panose="02010800040101010101" pitchFamily="2" charset="-122"/>
            </a:endParaRPr>
          </a:p>
        </p:txBody>
      </p:sp>
      <p:pic>
        <p:nvPicPr>
          <p:cNvPr id="5" name="Picture 5" descr="2008062218233682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3257550"/>
            <a:ext cx="3105150" cy="3600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019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Text Box 3"/>
          <p:cNvSpPr txBox="1">
            <a:spLocks noChangeArrowheads="1"/>
          </p:cNvSpPr>
          <p:nvPr/>
        </p:nvSpPr>
        <p:spPr bwMode="auto">
          <a:xfrm>
            <a:off x="5233432" y="519153"/>
            <a:ext cx="182614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3200" dirty="0" smtClean="0">
                <a:solidFill>
                  <a:srgbClr val="FF0000"/>
                </a:solidFill>
                <a:latin typeface="华文新魏" panose="02010800040101010101" pitchFamily="2" charset="-122"/>
                <a:ea typeface="华文新魏" panose="02010800040101010101" pitchFamily="2" charset="-122"/>
              </a:rPr>
              <a:t>词类</a:t>
            </a:r>
            <a:r>
              <a:rPr lang="zh-CN" altLang="en-US" sz="3200" dirty="0">
                <a:solidFill>
                  <a:srgbClr val="FF0000"/>
                </a:solidFill>
                <a:latin typeface="华文新魏" panose="02010800040101010101" pitchFamily="2" charset="-122"/>
                <a:ea typeface="华文新魏" panose="02010800040101010101" pitchFamily="2" charset="-122"/>
              </a:rPr>
              <a:t>活用</a:t>
            </a:r>
          </a:p>
        </p:txBody>
      </p:sp>
      <p:sp>
        <p:nvSpPr>
          <p:cNvPr id="86020" name="Text Box 4"/>
          <p:cNvSpPr txBox="1">
            <a:spLocks noChangeArrowheads="1"/>
          </p:cNvSpPr>
          <p:nvPr/>
        </p:nvSpPr>
        <p:spPr bwMode="auto">
          <a:xfrm>
            <a:off x="3214688" y="1127126"/>
            <a:ext cx="182614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3200" dirty="0">
                <a:solidFill>
                  <a:srgbClr val="0000CC"/>
                </a:solidFill>
                <a:latin typeface="华文新魏" panose="02010800040101010101" pitchFamily="2" charset="-122"/>
                <a:ea typeface="华文新魏" panose="02010800040101010101" pitchFamily="2" charset="-122"/>
              </a:rPr>
              <a:t>风烟俱净</a:t>
            </a:r>
          </a:p>
        </p:txBody>
      </p:sp>
      <p:sp>
        <p:nvSpPr>
          <p:cNvPr id="86023" name="Text Box 7"/>
          <p:cNvSpPr txBox="1">
            <a:spLocks noChangeArrowheads="1"/>
          </p:cNvSpPr>
          <p:nvPr/>
        </p:nvSpPr>
        <p:spPr bwMode="auto">
          <a:xfrm>
            <a:off x="3143250" y="1703389"/>
            <a:ext cx="551946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dirty="0">
                <a:latin typeface="华文新魏" panose="02010800040101010101" pitchFamily="2" charset="-122"/>
                <a:ea typeface="华文新魏" panose="02010800040101010101" pitchFamily="2" charset="-122"/>
              </a:rPr>
              <a:t>消净、消散，形容词做动词用</a:t>
            </a:r>
          </a:p>
        </p:txBody>
      </p:sp>
      <p:sp>
        <p:nvSpPr>
          <p:cNvPr id="86024" name="Text Box 8"/>
          <p:cNvSpPr txBox="1">
            <a:spLocks noChangeArrowheads="1"/>
          </p:cNvSpPr>
          <p:nvPr/>
        </p:nvSpPr>
        <p:spPr bwMode="auto">
          <a:xfrm>
            <a:off x="3214688" y="2208214"/>
            <a:ext cx="182614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3200">
                <a:solidFill>
                  <a:srgbClr val="0000CC"/>
                </a:solidFill>
                <a:latin typeface="华文新魏" panose="02010800040101010101" pitchFamily="2" charset="-122"/>
                <a:ea typeface="华文新魏" panose="02010800040101010101" pitchFamily="2" charset="-122"/>
              </a:rPr>
              <a:t>任意东西</a:t>
            </a:r>
          </a:p>
        </p:txBody>
      </p:sp>
      <p:sp>
        <p:nvSpPr>
          <p:cNvPr id="86027" name="Text Box 11"/>
          <p:cNvSpPr txBox="1">
            <a:spLocks noChangeArrowheads="1"/>
          </p:cNvSpPr>
          <p:nvPr/>
        </p:nvSpPr>
        <p:spPr bwMode="auto">
          <a:xfrm>
            <a:off x="3214689" y="2828926"/>
            <a:ext cx="57610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latin typeface="华文新魏" panose="02010800040101010101" pitchFamily="2" charset="-122"/>
                <a:ea typeface="华文新魏" panose="02010800040101010101" pitchFamily="2" charset="-122"/>
              </a:rPr>
              <a:t>向东向西漂流，名词做动词用</a:t>
            </a:r>
          </a:p>
        </p:txBody>
      </p:sp>
      <p:sp>
        <p:nvSpPr>
          <p:cNvPr id="86028" name="Text Box 12"/>
          <p:cNvSpPr txBox="1">
            <a:spLocks noChangeArrowheads="1"/>
          </p:cNvSpPr>
          <p:nvPr/>
        </p:nvSpPr>
        <p:spPr bwMode="auto">
          <a:xfrm>
            <a:off x="3286125" y="3432176"/>
            <a:ext cx="182614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3200" dirty="0">
                <a:solidFill>
                  <a:srgbClr val="0000CC"/>
                </a:solidFill>
                <a:latin typeface="华文新魏" panose="02010800040101010101" pitchFamily="2" charset="-122"/>
                <a:ea typeface="华文新魏" panose="02010800040101010101" pitchFamily="2" charset="-122"/>
              </a:rPr>
              <a:t>皆生寒树</a:t>
            </a:r>
          </a:p>
        </p:txBody>
      </p:sp>
      <p:sp>
        <p:nvSpPr>
          <p:cNvPr id="86030" name="Text Box 14"/>
          <p:cNvSpPr txBox="1">
            <a:spLocks noChangeArrowheads="1"/>
          </p:cNvSpPr>
          <p:nvPr/>
        </p:nvSpPr>
        <p:spPr bwMode="auto">
          <a:xfrm>
            <a:off x="3286125" y="5133976"/>
            <a:ext cx="640873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200" dirty="0">
                <a:latin typeface="华文新魏" panose="02010800040101010101" pitchFamily="2" charset="-122"/>
                <a:ea typeface="华文新魏" panose="02010800040101010101" pitchFamily="2" charset="-122"/>
              </a:rPr>
              <a:t>向高处和远处伸展，名词做动词用</a:t>
            </a:r>
          </a:p>
        </p:txBody>
      </p:sp>
      <p:sp>
        <p:nvSpPr>
          <p:cNvPr id="86031" name="Text Box 15"/>
          <p:cNvSpPr txBox="1">
            <a:spLocks noChangeArrowheads="1"/>
          </p:cNvSpPr>
          <p:nvPr/>
        </p:nvSpPr>
        <p:spPr bwMode="auto">
          <a:xfrm>
            <a:off x="3525838" y="5621339"/>
            <a:ext cx="18473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endParaRPr kumimoji="1" lang="zh-CN" altLang="zh-CN" sz="3200">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sp>
        <p:nvSpPr>
          <p:cNvPr id="86032" name="Text Box 16"/>
          <p:cNvSpPr txBox="1">
            <a:spLocks noChangeArrowheads="1"/>
          </p:cNvSpPr>
          <p:nvPr/>
        </p:nvSpPr>
        <p:spPr bwMode="auto">
          <a:xfrm>
            <a:off x="3286126" y="3981451"/>
            <a:ext cx="64817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latin typeface="华文新魏" panose="02010800040101010101" pitchFamily="2" charset="-122"/>
                <a:ea typeface="华文新魏" panose="02010800040101010101" pitchFamily="2" charset="-122"/>
              </a:rPr>
              <a:t>使人觉得有寒意，形容词作动词用</a:t>
            </a:r>
          </a:p>
        </p:txBody>
      </p:sp>
      <p:sp>
        <p:nvSpPr>
          <p:cNvPr id="86033" name="Text Box 17"/>
          <p:cNvSpPr txBox="1">
            <a:spLocks noChangeArrowheads="1"/>
          </p:cNvSpPr>
          <p:nvPr/>
        </p:nvSpPr>
        <p:spPr bwMode="auto">
          <a:xfrm>
            <a:off x="4897438" y="5327651"/>
            <a:ext cx="18473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endParaRPr kumimoji="1" lang="zh-CN" altLang="zh-CN" sz="3200">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sp>
        <p:nvSpPr>
          <p:cNvPr id="86035" name="Text Box 19"/>
          <p:cNvSpPr txBox="1">
            <a:spLocks noChangeArrowheads="1"/>
          </p:cNvSpPr>
          <p:nvPr/>
        </p:nvSpPr>
        <p:spPr bwMode="auto">
          <a:xfrm>
            <a:off x="3286125" y="4557714"/>
            <a:ext cx="20891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200">
                <a:solidFill>
                  <a:srgbClr val="0000CC"/>
                </a:solidFill>
                <a:latin typeface="华文新魏" panose="02010800040101010101" pitchFamily="2" charset="-122"/>
                <a:ea typeface="华文新魏" panose="02010800040101010101" pitchFamily="2" charset="-122"/>
              </a:rPr>
              <a:t>互相轩邈</a:t>
            </a:r>
          </a:p>
        </p:txBody>
      </p:sp>
    </p:spTree>
    <p:extLst>
      <p:ext uri="{BB962C8B-B14F-4D97-AF65-F5344CB8AC3E}">
        <p14:creationId xmlns:p14="http://schemas.microsoft.com/office/powerpoint/2010/main" val="1327472261"/>
      </p:ext>
    </p:extLst>
  </p:cSld>
  <p:clrMapOvr>
    <a:masterClrMapping/>
  </p:clrMapOvr>
  <p:transition spd="med">
    <p:cover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fade">
                                      <p:cBhvr>
                                        <p:cTn id="7" dur="1000"/>
                                        <p:tgtEl>
                                          <p:spTgt spid="86019"/>
                                        </p:tgtEl>
                                      </p:cBhvr>
                                    </p:animEffect>
                                    <p:anim calcmode="lin" valueType="num">
                                      <p:cBhvr>
                                        <p:cTn id="8" dur="1000" fill="hold"/>
                                        <p:tgtEl>
                                          <p:spTgt spid="86019"/>
                                        </p:tgtEl>
                                        <p:attrNameLst>
                                          <p:attrName>ppt_x</p:attrName>
                                        </p:attrNameLst>
                                      </p:cBhvr>
                                      <p:tavLst>
                                        <p:tav tm="0">
                                          <p:val>
                                            <p:strVal val="#ppt_x"/>
                                          </p:val>
                                        </p:tav>
                                        <p:tav tm="100000">
                                          <p:val>
                                            <p:strVal val="#ppt_x"/>
                                          </p:val>
                                        </p:tav>
                                      </p:tavLst>
                                    </p:anim>
                                    <p:anim calcmode="lin" valueType="num">
                                      <p:cBhvr>
                                        <p:cTn id="9" dur="1000" fill="hold"/>
                                        <p:tgtEl>
                                          <p:spTgt spid="8601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6020"/>
                                        </p:tgtEl>
                                        <p:attrNameLst>
                                          <p:attrName>style.visibility</p:attrName>
                                        </p:attrNameLst>
                                      </p:cBhvr>
                                      <p:to>
                                        <p:strVal val="visible"/>
                                      </p:to>
                                    </p:set>
                                    <p:anim calcmode="lin" valueType="num">
                                      <p:cBhvr>
                                        <p:cTn id="14" dur="1000" fill="hold"/>
                                        <p:tgtEl>
                                          <p:spTgt spid="86020"/>
                                        </p:tgtEl>
                                        <p:attrNameLst>
                                          <p:attrName>ppt_x</p:attrName>
                                        </p:attrNameLst>
                                      </p:cBhvr>
                                      <p:tavLst>
                                        <p:tav tm="0">
                                          <p:val>
                                            <p:strVal val="#ppt_x-.2"/>
                                          </p:val>
                                        </p:tav>
                                        <p:tav tm="100000">
                                          <p:val>
                                            <p:strVal val="#ppt_x"/>
                                          </p:val>
                                        </p:tav>
                                      </p:tavLst>
                                    </p:anim>
                                    <p:anim calcmode="lin" valueType="num">
                                      <p:cBhvr>
                                        <p:cTn id="15" dur="1000" fill="hold"/>
                                        <p:tgtEl>
                                          <p:spTgt spid="8602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6020"/>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86024"/>
                                        </p:tgtEl>
                                        <p:attrNameLst>
                                          <p:attrName>style.visibility</p:attrName>
                                        </p:attrNameLst>
                                      </p:cBhvr>
                                      <p:to>
                                        <p:strVal val="visible"/>
                                      </p:to>
                                    </p:set>
                                    <p:anim calcmode="lin" valueType="num">
                                      <p:cBhvr>
                                        <p:cTn id="19" dur="1000" fill="hold"/>
                                        <p:tgtEl>
                                          <p:spTgt spid="86024"/>
                                        </p:tgtEl>
                                        <p:attrNameLst>
                                          <p:attrName>ppt_x</p:attrName>
                                        </p:attrNameLst>
                                      </p:cBhvr>
                                      <p:tavLst>
                                        <p:tav tm="0">
                                          <p:val>
                                            <p:strVal val="#ppt_x-.2"/>
                                          </p:val>
                                        </p:tav>
                                        <p:tav tm="100000">
                                          <p:val>
                                            <p:strVal val="#ppt_x"/>
                                          </p:val>
                                        </p:tav>
                                      </p:tavLst>
                                    </p:anim>
                                    <p:anim calcmode="lin" valueType="num">
                                      <p:cBhvr>
                                        <p:cTn id="20" dur="1000" fill="hold"/>
                                        <p:tgtEl>
                                          <p:spTgt spid="8602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86024"/>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86028"/>
                                        </p:tgtEl>
                                        <p:attrNameLst>
                                          <p:attrName>style.visibility</p:attrName>
                                        </p:attrNameLst>
                                      </p:cBhvr>
                                      <p:to>
                                        <p:strVal val="visible"/>
                                      </p:to>
                                    </p:set>
                                    <p:anim calcmode="lin" valueType="num">
                                      <p:cBhvr>
                                        <p:cTn id="24" dur="1000" fill="hold"/>
                                        <p:tgtEl>
                                          <p:spTgt spid="86028"/>
                                        </p:tgtEl>
                                        <p:attrNameLst>
                                          <p:attrName>ppt_x</p:attrName>
                                        </p:attrNameLst>
                                      </p:cBhvr>
                                      <p:tavLst>
                                        <p:tav tm="0">
                                          <p:val>
                                            <p:strVal val="#ppt_x-.2"/>
                                          </p:val>
                                        </p:tav>
                                        <p:tav tm="100000">
                                          <p:val>
                                            <p:strVal val="#ppt_x"/>
                                          </p:val>
                                        </p:tav>
                                      </p:tavLst>
                                    </p:anim>
                                    <p:anim calcmode="lin" valueType="num">
                                      <p:cBhvr>
                                        <p:cTn id="25" dur="1000" fill="hold"/>
                                        <p:tgtEl>
                                          <p:spTgt spid="86028"/>
                                        </p:tgtEl>
                                        <p:attrNameLst>
                                          <p:attrName>ppt_y</p:attrName>
                                        </p:attrNameLst>
                                      </p:cBhvr>
                                      <p:tavLst>
                                        <p:tav tm="0">
                                          <p:val>
                                            <p:strVal val="#ppt_y"/>
                                          </p:val>
                                        </p:tav>
                                        <p:tav tm="100000">
                                          <p:val>
                                            <p:strVal val="#ppt_y"/>
                                          </p:val>
                                        </p:tav>
                                      </p:tavLst>
                                    </p:anim>
                                    <p:animEffect transition="in" filter="wipe(right)" prLst="gradientSize: 0.1">
                                      <p:cBhvr>
                                        <p:cTn id="26" dur="1000"/>
                                        <p:tgtEl>
                                          <p:spTgt spid="86028"/>
                                        </p:tgtEl>
                                      </p:cBhvr>
                                    </p:animEffect>
                                  </p:childTnLst>
                                </p:cTn>
                              </p:par>
                              <p:par>
                                <p:cTn id="27" presetID="29" presetClass="entr" presetSubtype="0" fill="hold" grpId="0" nodeType="withEffect">
                                  <p:stCondLst>
                                    <p:cond delay="0"/>
                                  </p:stCondLst>
                                  <p:childTnLst>
                                    <p:set>
                                      <p:cBhvr>
                                        <p:cTn id="28" dur="1" fill="hold">
                                          <p:stCondLst>
                                            <p:cond delay="0"/>
                                          </p:stCondLst>
                                        </p:cTn>
                                        <p:tgtEl>
                                          <p:spTgt spid="86035"/>
                                        </p:tgtEl>
                                        <p:attrNameLst>
                                          <p:attrName>style.visibility</p:attrName>
                                        </p:attrNameLst>
                                      </p:cBhvr>
                                      <p:to>
                                        <p:strVal val="visible"/>
                                      </p:to>
                                    </p:set>
                                    <p:anim calcmode="lin" valueType="num">
                                      <p:cBhvr>
                                        <p:cTn id="29" dur="1000" fill="hold"/>
                                        <p:tgtEl>
                                          <p:spTgt spid="86035"/>
                                        </p:tgtEl>
                                        <p:attrNameLst>
                                          <p:attrName>ppt_x</p:attrName>
                                        </p:attrNameLst>
                                      </p:cBhvr>
                                      <p:tavLst>
                                        <p:tav tm="0">
                                          <p:val>
                                            <p:strVal val="#ppt_x-.2"/>
                                          </p:val>
                                        </p:tav>
                                        <p:tav tm="100000">
                                          <p:val>
                                            <p:strVal val="#ppt_x"/>
                                          </p:val>
                                        </p:tav>
                                      </p:tavLst>
                                    </p:anim>
                                    <p:anim calcmode="lin" valueType="num">
                                      <p:cBhvr>
                                        <p:cTn id="30" dur="1000" fill="hold"/>
                                        <p:tgtEl>
                                          <p:spTgt spid="86035"/>
                                        </p:tgtEl>
                                        <p:attrNameLst>
                                          <p:attrName>ppt_y</p:attrName>
                                        </p:attrNameLst>
                                      </p:cBhvr>
                                      <p:tavLst>
                                        <p:tav tm="0">
                                          <p:val>
                                            <p:strVal val="#ppt_y"/>
                                          </p:val>
                                        </p:tav>
                                        <p:tav tm="100000">
                                          <p:val>
                                            <p:strVal val="#ppt_y"/>
                                          </p:val>
                                        </p:tav>
                                      </p:tavLst>
                                    </p:anim>
                                    <p:animEffect transition="in" filter="wipe(right)" prLst="gradientSize: 0.1">
                                      <p:cBhvr>
                                        <p:cTn id="31" dur="1000"/>
                                        <p:tgtEl>
                                          <p:spTgt spid="8603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86023"/>
                                        </p:tgtEl>
                                        <p:attrNameLst>
                                          <p:attrName>style.visibility</p:attrName>
                                        </p:attrNameLst>
                                      </p:cBhvr>
                                      <p:to>
                                        <p:strVal val="visible"/>
                                      </p:to>
                                    </p:set>
                                    <p:anim calcmode="lin" valueType="num">
                                      <p:cBhvr>
                                        <p:cTn id="36" dur="500" fill="hold"/>
                                        <p:tgtEl>
                                          <p:spTgt spid="86023"/>
                                        </p:tgtEl>
                                        <p:attrNameLst>
                                          <p:attrName>ppt_w</p:attrName>
                                        </p:attrNameLst>
                                      </p:cBhvr>
                                      <p:tavLst>
                                        <p:tav tm="0">
                                          <p:val>
                                            <p:fltVal val="0"/>
                                          </p:val>
                                        </p:tav>
                                        <p:tav tm="100000">
                                          <p:val>
                                            <p:strVal val="#ppt_w"/>
                                          </p:val>
                                        </p:tav>
                                      </p:tavLst>
                                    </p:anim>
                                    <p:anim calcmode="lin" valueType="num">
                                      <p:cBhvr>
                                        <p:cTn id="37" dur="500" fill="hold"/>
                                        <p:tgtEl>
                                          <p:spTgt spid="86023"/>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86027"/>
                                        </p:tgtEl>
                                        <p:attrNameLst>
                                          <p:attrName>style.visibility</p:attrName>
                                        </p:attrNameLst>
                                      </p:cBhvr>
                                      <p:to>
                                        <p:strVal val="visible"/>
                                      </p:to>
                                    </p:set>
                                    <p:anim calcmode="lin" valueType="num">
                                      <p:cBhvr>
                                        <p:cTn id="42" dur="500" fill="hold"/>
                                        <p:tgtEl>
                                          <p:spTgt spid="86027"/>
                                        </p:tgtEl>
                                        <p:attrNameLst>
                                          <p:attrName>ppt_w</p:attrName>
                                        </p:attrNameLst>
                                      </p:cBhvr>
                                      <p:tavLst>
                                        <p:tav tm="0">
                                          <p:val>
                                            <p:fltVal val="0"/>
                                          </p:val>
                                        </p:tav>
                                        <p:tav tm="100000">
                                          <p:val>
                                            <p:strVal val="#ppt_w"/>
                                          </p:val>
                                        </p:tav>
                                      </p:tavLst>
                                    </p:anim>
                                    <p:anim calcmode="lin" valueType="num">
                                      <p:cBhvr>
                                        <p:cTn id="43" dur="500" fill="hold"/>
                                        <p:tgtEl>
                                          <p:spTgt spid="86027"/>
                                        </p:tgtEl>
                                        <p:attrNameLst>
                                          <p:attrName>ppt_h</p:attrName>
                                        </p:attrNameLst>
                                      </p:cBhvr>
                                      <p:tavLst>
                                        <p:tav tm="0">
                                          <p:val>
                                            <p:fltVal val="0"/>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3" presetClass="entr" presetSubtype="16" fill="hold" grpId="0" nodeType="clickEffect">
                                  <p:stCondLst>
                                    <p:cond delay="0"/>
                                  </p:stCondLst>
                                  <p:childTnLst>
                                    <p:set>
                                      <p:cBhvr>
                                        <p:cTn id="47" dur="1" fill="hold">
                                          <p:stCondLst>
                                            <p:cond delay="0"/>
                                          </p:stCondLst>
                                        </p:cTn>
                                        <p:tgtEl>
                                          <p:spTgt spid="86032"/>
                                        </p:tgtEl>
                                        <p:attrNameLst>
                                          <p:attrName>style.visibility</p:attrName>
                                        </p:attrNameLst>
                                      </p:cBhvr>
                                      <p:to>
                                        <p:strVal val="visible"/>
                                      </p:to>
                                    </p:set>
                                    <p:anim calcmode="lin" valueType="num">
                                      <p:cBhvr>
                                        <p:cTn id="48" dur="500" fill="hold"/>
                                        <p:tgtEl>
                                          <p:spTgt spid="86032"/>
                                        </p:tgtEl>
                                        <p:attrNameLst>
                                          <p:attrName>ppt_w</p:attrName>
                                        </p:attrNameLst>
                                      </p:cBhvr>
                                      <p:tavLst>
                                        <p:tav tm="0">
                                          <p:val>
                                            <p:fltVal val="0"/>
                                          </p:val>
                                        </p:tav>
                                        <p:tav tm="100000">
                                          <p:val>
                                            <p:strVal val="#ppt_w"/>
                                          </p:val>
                                        </p:tav>
                                      </p:tavLst>
                                    </p:anim>
                                    <p:anim calcmode="lin" valueType="num">
                                      <p:cBhvr>
                                        <p:cTn id="49" dur="500" fill="hold"/>
                                        <p:tgtEl>
                                          <p:spTgt spid="86032"/>
                                        </p:tgtEl>
                                        <p:attrNameLst>
                                          <p:attrName>ppt_h</p:attrName>
                                        </p:attrNameLst>
                                      </p:cBhvr>
                                      <p:tavLst>
                                        <p:tav tm="0">
                                          <p:val>
                                            <p:fltVal val="0"/>
                                          </p:val>
                                        </p:tav>
                                        <p:tav tm="100000">
                                          <p:val>
                                            <p:strVal val="#ppt_h"/>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3" presetClass="entr" presetSubtype="16" fill="hold" grpId="0" nodeType="clickEffect">
                                  <p:stCondLst>
                                    <p:cond delay="0"/>
                                  </p:stCondLst>
                                  <p:childTnLst>
                                    <p:set>
                                      <p:cBhvr>
                                        <p:cTn id="53" dur="1" fill="hold">
                                          <p:stCondLst>
                                            <p:cond delay="0"/>
                                          </p:stCondLst>
                                        </p:cTn>
                                        <p:tgtEl>
                                          <p:spTgt spid="86030"/>
                                        </p:tgtEl>
                                        <p:attrNameLst>
                                          <p:attrName>style.visibility</p:attrName>
                                        </p:attrNameLst>
                                      </p:cBhvr>
                                      <p:to>
                                        <p:strVal val="visible"/>
                                      </p:to>
                                    </p:set>
                                    <p:anim calcmode="lin" valueType="num">
                                      <p:cBhvr>
                                        <p:cTn id="54" dur="500" fill="hold"/>
                                        <p:tgtEl>
                                          <p:spTgt spid="86030"/>
                                        </p:tgtEl>
                                        <p:attrNameLst>
                                          <p:attrName>ppt_w</p:attrName>
                                        </p:attrNameLst>
                                      </p:cBhvr>
                                      <p:tavLst>
                                        <p:tav tm="0">
                                          <p:val>
                                            <p:fltVal val="0"/>
                                          </p:val>
                                        </p:tav>
                                        <p:tav tm="100000">
                                          <p:val>
                                            <p:strVal val="#ppt_w"/>
                                          </p:val>
                                        </p:tav>
                                      </p:tavLst>
                                    </p:anim>
                                    <p:anim calcmode="lin" valueType="num">
                                      <p:cBhvr>
                                        <p:cTn id="55" dur="500" fill="hold"/>
                                        <p:tgtEl>
                                          <p:spTgt spid="860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P spid="86020" grpId="0"/>
      <p:bldP spid="86023" grpId="0"/>
      <p:bldP spid="86024" grpId="0"/>
      <p:bldP spid="86027" grpId="0"/>
      <p:bldP spid="86028" grpId="0"/>
      <p:bldP spid="86030" grpId="0"/>
      <p:bldP spid="86032" grpId="0"/>
      <p:bldP spid="860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Text Box 3"/>
          <p:cNvSpPr txBox="1">
            <a:spLocks noChangeArrowheads="1"/>
          </p:cNvSpPr>
          <p:nvPr/>
        </p:nvSpPr>
        <p:spPr bwMode="auto">
          <a:xfrm>
            <a:off x="5205049" y="445412"/>
            <a:ext cx="20313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3600" dirty="0" smtClean="0">
                <a:solidFill>
                  <a:srgbClr val="FF0000"/>
                </a:solidFill>
                <a:latin typeface="华文新魏" panose="02010800040101010101" pitchFamily="2" charset="-122"/>
                <a:ea typeface="华文新魏" panose="02010800040101010101" pitchFamily="2" charset="-122"/>
              </a:rPr>
              <a:t>一</a:t>
            </a:r>
            <a:r>
              <a:rPr lang="zh-CN" altLang="en-US" sz="3600" dirty="0">
                <a:solidFill>
                  <a:srgbClr val="FF0000"/>
                </a:solidFill>
                <a:latin typeface="华文新魏" panose="02010800040101010101" pitchFamily="2" charset="-122"/>
                <a:ea typeface="华文新魏" panose="02010800040101010101" pitchFamily="2" charset="-122"/>
              </a:rPr>
              <a:t>词多义</a:t>
            </a:r>
          </a:p>
        </p:txBody>
      </p:sp>
      <p:sp>
        <p:nvSpPr>
          <p:cNvPr id="87044" name="Text Box 4"/>
          <p:cNvSpPr txBox="1">
            <a:spLocks noChangeArrowheads="1"/>
          </p:cNvSpPr>
          <p:nvPr/>
        </p:nvSpPr>
        <p:spPr bwMode="auto">
          <a:xfrm>
            <a:off x="3934347" y="1271068"/>
            <a:ext cx="7207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000">
                <a:solidFill>
                  <a:srgbClr val="0000CC"/>
                </a:solidFill>
                <a:latin typeface="华文新魏" panose="02010800040101010101" pitchFamily="2" charset="-122"/>
                <a:ea typeface="华文新魏" panose="02010800040101010101" pitchFamily="2" charset="-122"/>
              </a:rPr>
              <a:t>绝</a:t>
            </a:r>
          </a:p>
        </p:txBody>
      </p:sp>
      <p:sp>
        <p:nvSpPr>
          <p:cNvPr id="87047" name="Text Box 7"/>
          <p:cNvSpPr txBox="1">
            <a:spLocks noChangeArrowheads="1"/>
          </p:cNvSpPr>
          <p:nvPr/>
        </p:nvSpPr>
        <p:spPr bwMode="auto">
          <a:xfrm>
            <a:off x="3358085" y="1990205"/>
            <a:ext cx="4397358"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dirty="0">
                <a:latin typeface="华文新魏" panose="02010800040101010101" pitchFamily="2" charset="-122"/>
                <a:ea typeface="华文新魏" panose="02010800040101010101" pitchFamily="2" charset="-122"/>
              </a:rPr>
              <a:t>天下独绝              </a:t>
            </a:r>
            <a:r>
              <a:rPr lang="zh-CN" altLang="zh-CN" sz="3000" dirty="0">
                <a:latin typeface="华文新魏" panose="02010800040101010101" pitchFamily="2" charset="-122"/>
                <a:ea typeface="华文新魏" panose="02010800040101010101" pitchFamily="2" charset="-122"/>
              </a:rPr>
              <a:t>(</a:t>
            </a:r>
            <a:r>
              <a:rPr lang="zh-CN" altLang="en-US" sz="3000" dirty="0">
                <a:solidFill>
                  <a:srgbClr val="FF0000"/>
                </a:solidFill>
                <a:latin typeface="华文新魏" panose="02010800040101010101" pitchFamily="2" charset="-122"/>
                <a:ea typeface="华文新魏" panose="02010800040101010101" pitchFamily="2" charset="-122"/>
              </a:rPr>
              <a:t>绝妙</a:t>
            </a:r>
            <a:r>
              <a:rPr lang="zh-CN" altLang="en-US" sz="3000" dirty="0">
                <a:latin typeface="华文新魏" panose="02010800040101010101" pitchFamily="2" charset="-122"/>
                <a:ea typeface="华文新魏" panose="02010800040101010101" pitchFamily="2" charset="-122"/>
              </a:rPr>
              <a:t>）</a:t>
            </a:r>
          </a:p>
          <a:p>
            <a:endParaRPr lang="zh-CN" altLang="en-US" sz="3000" dirty="0">
              <a:latin typeface="华文新魏" panose="02010800040101010101" pitchFamily="2" charset="-122"/>
              <a:ea typeface="华文新魏" panose="02010800040101010101" pitchFamily="2" charset="-122"/>
            </a:endParaRPr>
          </a:p>
          <a:p>
            <a:r>
              <a:rPr lang="zh-CN" altLang="en-US" sz="3000" dirty="0">
                <a:latin typeface="华文新魏" panose="02010800040101010101" pitchFamily="2" charset="-122"/>
                <a:ea typeface="华文新魏" panose="02010800040101010101" pitchFamily="2" charset="-122"/>
              </a:rPr>
              <a:t>百叫不绝            （</a:t>
            </a:r>
            <a:r>
              <a:rPr lang="zh-CN" altLang="en-US" sz="3000" dirty="0">
                <a:solidFill>
                  <a:srgbClr val="FF0000"/>
                </a:solidFill>
                <a:latin typeface="华文新魏" panose="02010800040101010101" pitchFamily="2" charset="-122"/>
                <a:ea typeface="华文新魏" panose="02010800040101010101" pitchFamily="2" charset="-122"/>
              </a:rPr>
              <a:t>停止</a:t>
            </a:r>
            <a:r>
              <a:rPr lang="zh-CN" altLang="en-US" sz="3000" dirty="0">
                <a:latin typeface="华文新魏" panose="02010800040101010101" pitchFamily="2" charset="-122"/>
                <a:ea typeface="华文新魏" panose="02010800040101010101" pitchFamily="2" charset="-122"/>
              </a:rPr>
              <a:t>）</a:t>
            </a:r>
          </a:p>
          <a:p>
            <a:endParaRPr lang="zh-CN" altLang="en-US" sz="3000" dirty="0">
              <a:latin typeface="华文新魏" panose="02010800040101010101" pitchFamily="2" charset="-122"/>
              <a:ea typeface="华文新魏" panose="02010800040101010101" pitchFamily="2" charset="-122"/>
            </a:endParaRPr>
          </a:p>
          <a:p>
            <a:endParaRPr lang="zh-CN" altLang="en-US" sz="3000" dirty="0">
              <a:latin typeface="华文新魏" panose="02010800040101010101" pitchFamily="2" charset="-122"/>
              <a:ea typeface="华文新魏" panose="02010800040101010101" pitchFamily="2" charset="-122"/>
            </a:endParaRPr>
          </a:p>
          <a:p>
            <a:endParaRPr lang="zh-CN" altLang="en-US" sz="3000" dirty="0">
              <a:latin typeface="华文新魏" panose="02010800040101010101" pitchFamily="2" charset="-122"/>
              <a:ea typeface="华文新魏" panose="02010800040101010101" pitchFamily="2" charset="-122"/>
            </a:endParaRPr>
          </a:p>
          <a:p>
            <a:r>
              <a:rPr lang="zh-CN" altLang="en-US" sz="3000" dirty="0">
                <a:latin typeface="华文新魏" panose="02010800040101010101" pitchFamily="2" charset="-122"/>
                <a:ea typeface="华文新魏" panose="02010800040101010101" pitchFamily="2" charset="-122"/>
              </a:rPr>
              <a:t>负势竞上            （</a:t>
            </a:r>
            <a:r>
              <a:rPr lang="zh-CN" altLang="en-US" sz="3000" dirty="0">
                <a:solidFill>
                  <a:srgbClr val="FF0000"/>
                </a:solidFill>
                <a:latin typeface="华文新魏" panose="02010800040101010101" pitchFamily="2" charset="-122"/>
                <a:ea typeface="华文新魏" panose="02010800040101010101" pitchFamily="2" charset="-122"/>
              </a:rPr>
              <a:t>向上</a:t>
            </a:r>
            <a:r>
              <a:rPr lang="zh-CN" altLang="en-US" sz="3000" dirty="0">
                <a:latin typeface="华文新魏" panose="02010800040101010101" pitchFamily="2" charset="-122"/>
                <a:ea typeface="华文新魏" panose="02010800040101010101" pitchFamily="2" charset="-122"/>
              </a:rPr>
              <a:t>）</a:t>
            </a:r>
          </a:p>
          <a:p>
            <a:endParaRPr lang="zh-CN" altLang="en-US" sz="3000" dirty="0">
              <a:latin typeface="华文新魏" panose="02010800040101010101" pitchFamily="2" charset="-122"/>
              <a:ea typeface="华文新魏" panose="02010800040101010101" pitchFamily="2" charset="-122"/>
            </a:endParaRPr>
          </a:p>
          <a:p>
            <a:r>
              <a:rPr lang="zh-CN" altLang="en-US" sz="3000" dirty="0">
                <a:latin typeface="华文新魏" panose="02010800040101010101" pitchFamily="2" charset="-122"/>
                <a:ea typeface="华文新魏" panose="02010800040101010101" pitchFamily="2" charset="-122"/>
              </a:rPr>
              <a:t>横柯上蔽            （</a:t>
            </a:r>
            <a:r>
              <a:rPr lang="zh-CN" altLang="en-US" sz="3000" dirty="0">
                <a:solidFill>
                  <a:srgbClr val="FF0000"/>
                </a:solidFill>
                <a:latin typeface="华文新魏" panose="02010800040101010101" pitchFamily="2" charset="-122"/>
                <a:ea typeface="华文新魏" panose="02010800040101010101" pitchFamily="2" charset="-122"/>
              </a:rPr>
              <a:t>上面</a:t>
            </a:r>
            <a:r>
              <a:rPr lang="zh-CN" altLang="zh-CN" sz="3000" dirty="0">
                <a:latin typeface="华文新魏" panose="02010800040101010101" pitchFamily="2" charset="-122"/>
                <a:ea typeface="华文新魏" panose="02010800040101010101" pitchFamily="2" charset="-122"/>
              </a:rPr>
              <a:t>）</a:t>
            </a:r>
            <a:endParaRPr lang="zh-CN" altLang="en-US" sz="3000" dirty="0">
              <a:latin typeface="华文新魏" panose="02010800040101010101" pitchFamily="2" charset="-122"/>
              <a:ea typeface="华文新魏" panose="02010800040101010101" pitchFamily="2" charset="-122"/>
            </a:endParaRPr>
          </a:p>
        </p:txBody>
      </p:sp>
      <p:sp>
        <p:nvSpPr>
          <p:cNvPr id="87055" name="Text Box 15"/>
          <p:cNvSpPr txBox="1">
            <a:spLocks noChangeArrowheads="1"/>
          </p:cNvSpPr>
          <p:nvPr/>
        </p:nvSpPr>
        <p:spPr bwMode="auto">
          <a:xfrm>
            <a:off x="3669234" y="5503343"/>
            <a:ext cx="184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endParaRPr kumimoji="1" lang="zh-CN" altLang="zh-CN" sz="3000">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sp>
        <p:nvSpPr>
          <p:cNvPr id="87057" name="Text Box 17"/>
          <p:cNvSpPr txBox="1">
            <a:spLocks noChangeArrowheads="1"/>
          </p:cNvSpPr>
          <p:nvPr/>
        </p:nvSpPr>
        <p:spPr bwMode="auto">
          <a:xfrm>
            <a:off x="5040834" y="5209655"/>
            <a:ext cx="184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endParaRPr kumimoji="1" lang="zh-CN" altLang="zh-CN" sz="3000">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sp>
        <p:nvSpPr>
          <p:cNvPr id="87059" name="Text Box 19"/>
          <p:cNvSpPr txBox="1">
            <a:spLocks noChangeArrowheads="1"/>
          </p:cNvSpPr>
          <p:nvPr/>
        </p:nvSpPr>
        <p:spPr bwMode="auto">
          <a:xfrm>
            <a:off x="3934346" y="3790430"/>
            <a:ext cx="6477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kumimoji="1" lang="zh-CN" altLang="en-US" sz="3000">
                <a:solidFill>
                  <a:srgbClr val="0000CC"/>
                </a:solidFill>
                <a:latin typeface="华文新魏" panose="02010800040101010101" pitchFamily="2" charset="-122"/>
                <a:ea typeface="华文新魏" panose="02010800040101010101" pitchFamily="2" charset="-122"/>
              </a:rPr>
              <a:t>上</a:t>
            </a:r>
          </a:p>
        </p:txBody>
      </p:sp>
      <p:pic>
        <p:nvPicPr>
          <p:cNvPr id="87060" name="Picture 20" descr="ni_png_068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782156" y="1486174"/>
            <a:ext cx="1008063" cy="1008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59400076"/>
      </p:ext>
    </p:extLst>
  </p:cSld>
  <p:clrMapOvr>
    <a:masterClrMapping/>
  </p:clrMapOvr>
  <p:transition spd="med">
    <p:cover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87043"/>
                                        </p:tgtEl>
                                        <p:attrNameLst>
                                          <p:attrName>style.visibility</p:attrName>
                                        </p:attrNameLst>
                                      </p:cBhvr>
                                      <p:to>
                                        <p:strVal val="visible"/>
                                      </p:to>
                                    </p:set>
                                    <p:anim calcmode="lin" valueType="num">
                                      <p:cBhvr>
                                        <p:cTn id="7" dur="1000" fill="hold"/>
                                        <p:tgtEl>
                                          <p:spTgt spid="87043"/>
                                        </p:tgtEl>
                                        <p:attrNameLst>
                                          <p:attrName>ppt_w</p:attrName>
                                        </p:attrNameLst>
                                      </p:cBhvr>
                                      <p:tavLst>
                                        <p:tav tm="0">
                                          <p:val>
                                            <p:fltVal val="0"/>
                                          </p:val>
                                        </p:tav>
                                        <p:tav tm="100000">
                                          <p:val>
                                            <p:strVal val="#ppt_w"/>
                                          </p:val>
                                        </p:tav>
                                      </p:tavLst>
                                    </p:anim>
                                    <p:anim calcmode="lin" valueType="num">
                                      <p:cBhvr>
                                        <p:cTn id="8" dur="1000" fill="hold"/>
                                        <p:tgtEl>
                                          <p:spTgt spid="87043"/>
                                        </p:tgtEl>
                                        <p:attrNameLst>
                                          <p:attrName>ppt_h</p:attrName>
                                        </p:attrNameLst>
                                      </p:cBhvr>
                                      <p:tavLst>
                                        <p:tav tm="0">
                                          <p:val>
                                            <p:fltVal val="0"/>
                                          </p:val>
                                        </p:tav>
                                        <p:tav tm="100000">
                                          <p:val>
                                            <p:strVal val="#ppt_h"/>
                                          </p:val>
                                        </p:tav>
                                      </p:tavLst>
                                    </p:anim>
                                    <p:anim calcmode="lin" valueType="num">
                                      <p:cBhvr>
                                        <p:cTn id="9" dur="1000" fill="hold"/>
                                        <p:tgtEl>
                                          <p:spTgt spid="87043"/>
                                        </p:tgtEl>
                                        <p:attrNameLst>
                                          <p:attrName>style.rotation</p:attrName>
                                        </p:attrNameLst>
                                      </p:cBhvr>
                                      <p:tavLst>
                                        <p:tav tm="0">
                                          <p:val>
                                            <p:fltVal val="90"/>
                                          </p:val>
                                        </p:tav>
                                        <p:tav tm="100000">
                                          <p:val>
                                            <p:fltVal val="0"/>
                                          </p:val>
                                        </p:tav>
                                      </p:tavLst>
                                    </p:anim>
                                    <p:animEffect transition="in" filter="fade">
                                      <p:cBhvr>
                                        <p:cTn id="10" dur="1000"/>
                                        <p:tgtEl>
                                          <p:spTgt spid="8704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87044"/>
                                        </p:tgtEl>
                                        <p:attrNameLst>
                                          <p:attrName>style.visibility</p:attrName>
                                        </p:attrNameLst>
                                      </p:cBhvr>
                                      <p:to>
                                        <p:strVal val="visible"/>
                                      </p:to>
                                    </p:set>
                                    <p:animEffect transition="in" filter="dissolve">
                                      <p:cBhvr>
                                        <p:cTn id="15" dur="500"/>
                                        <p:tgtEl>
                                          <p:spTgt spid="8704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7059"/>
                                        </p:tgtEl>
                                        <p:attrNameLst>
                                          <p:attrName>style.visibility</p:attrName>
                                        </p:attrNameLst>
                                      </p:cBhvr>
                                      <p:to>
                                        <p:strVal val="visible"/>
                                      </p:to>
                                    </p:set>
                                    <p:animEffect transition="in" filter="dissolve">
                                      <p:cBhvr>
                                        <p:cTn id="18" dur="500"/>
                                        <p:tgtEl>
                                          <p:spTgt spid="8705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87047">
                                            <p:txEl>
                                              <p:pRg st="0" end="0"/>
                                            </p:txEl>
                                          </p:spTgt>
                                        </p:tgtEl>
                                        <p:attrNameLst>
                                          <p:attrName>style.visibility</p:attrName>
                                        </p:attrNameLst>
                                      </p:cBhvr>
                                      <p:to>
                                        <p:strVal val="visible"/>
                                      </p:to>
                                    </p:set>
                                    <p:anim calcmode="lin" valueType="num">
                                      <p:cBhvr>
                                        <p:cTn id="23" dur="1000" fill="hold"/>
                                        <p:tgtEl>
                                          <p:spTgt spid="87047">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87047">
                                            <p:txEl>
                                              <p:pRg st="0" end="0"/>
                                            </p:txEl>
                                          </p:spTgt>
                                        </p:tgtEl>
                                        <p:attrNameLst>
                                          <p:attrName>ppt_h</p:attrName>
                                        </p:attrNameLst>
                                      </p:cBhvr>
                                      <p:tavLst>
                                        <p:tav tm="0">
                                          <p:val>
                                            <p:fltVal val="0"/>
                                          </p:val>
                                        </p:tav>
                                        <p:tav tm="100000">
                                          <p:val>
                                            <p:strVal val="#ppt_h"/>
                                          </p:val>
                                        </p:tav>
                                      </p:tavLst>
                                    </p:anim>
                                    <p:anim calcmode="lin" valueType="num">
                                      <p:cBhvr>
                                        <p:cTn id="25" dur="1000" fill="hold"/>
                                        <p:tgtEl>
                                          <p:spTgt spid="87047">
                                            <p:txEl>
                                              <p:pRg st="0" end="0"/>
                                            </p:txEl>
                                          </p:spTgt>
                                        </p:tgtEl>
                                        <p:attrNameLst>
                                          <p:attrName>style.rotation</p:attrName>
                                        </p:attrNameLst>
                                      </p:cBhvr>
                                      <p:tavLst>
                                        <p:tav tm="0">
                                          <p:val>
                                            <p:fltVal val="90"/>
                                          </p:val>
                                        </p:tav>
                                        <p:tav tm="100000">
                                          <p:val>
                                            <p:fltVal val="0"/>
                                          </p:val>
                                        </p:tav>
                                      </p:tavLst>
                                    </p:anim>
                                    <p:animEffect transition="in" filter="fade">
                                      <p:cBhvr>
                                        <p:cTn id="26" dur="1000"/>
                                        <p:tgtEl>
                                          <p:spTgt spid="87047">
                                            <p:txEl>
                                              <p:pRg st="0" end="0"/>
                                            </p:txEl>
                                          </p:spTgt>
                                        </p:tgtEl>
                                      </p:cBhvr>
                                    </p:animEffect>
                                  </p:childTnLst>
                                </p:cTn>
                              </p:par>
                              <p:par>
                                <p:cTn id="27" presetID="31" presetClass="entr" presetSubtype="0" fill="hold" nodeType="withEffect">
                                  <p:stCondLst>
                                    <p:cond delay="0"/>
                                  </p:stCondLst>
                                  <p:iterate type="lt">
                                    <p:tmPct val="5000"/>
                                  </p:iterate>
                                  <p:childTnLst>
                                    <p:set>
                                      <p:cBhvr>
                                        <p:cTn id="28" dur="1" fill="hold">
                                          <p:stCondLst>
                                            <p:cond delay="0"/>
                                          </p:stCondLst>
                                        </p:cTn>
                                        <p:tgtEl>
                                          <p:spTgt spid="87047">
                                            <p:txEl>
                                              <p:pRg st="2" end="2"/>
                                            </p:txEl>
                                          </p:spTgt>
                                        </p:tgtEl>
                                        <p:attrNameLst>
                                          <p:attrName>style.visibility</p:attrName>
                                        </p:attrNameLst>
                                      </p:cBhvr>
                                      <p:to>
                                        <p:strVal val="visible"/>
                                      </p:to>
                                    </p:set>
                                    <p:anim calcmode="lin" valueType="num">
                                      <p:cBhvr>
                                        <p:cTn id="29" dur="1000" fill="hold"/>
                                        <p:tgtEl>
                                          <p:spTgt spid="87047">
                                            <p:txEl>
                                              <p:pRg st="2" end="2"/>
                                            </p:txEl>
                                          </p:spTgt>
                                        </p:tgtEl>
                                        <p:attrNameLst>
                                          <p:attrName>ppt_w</p:attrName>
                                        </p:attrNameLst>
                                      </p:cBhvr>
                                      <p:tavLst>
                                        <p:tav tm="0">
                                          <p:val>
                                            <p:fltVal val="0"/>
                                          </p:val>
                                        </p:tav>
                                        <p:tav tm="100000">
                                          <p:val>
                                            <p:strVal val="#ppt_w"/>
                                          </p:val>
                                        </p:tav>
                                      </p:tavLst>
                                    </p:anim>
                                    <p:anim calcmode="lin" valueType="num">
                                      <p:cBhvr>
                                        <p:cTn id="30" dur="1000" fill="hold"/>
                                        <p:tgtEl>
                                          <p:spTgt spid="87047">
                                            <p:txEl>
                                              <p:pRg st="2" end="2"/>
                                            </p:txEl>
                                          </p:spTgt>
                                        </p:tgtEl>
                                        <p:attrNameLst>
                                          <p:attrName>ppt_h</p:attrName>
                                        </p:attrNameLst>
                                      </p:cBhvr>
                                      <p:tavLst>
                                        <p:tav tm="0">
                                          <p:val>
                                            <p:fltVal val="0"/>
                                          </p:val>
                                        </p:tav>
                                        <p:tav tm="100000">
                                          <p:val>
                                            <p:strVal val="#ppt_h"/>
                                          </p:val>
                                        </p:tav>
                                      </p:tavLst>
                                    </p:anim>
                                    <p:anim calcmode="lin" valueType="num">
                                      <p:cBhvr>
                                        <p:cTn id="31" dur="1000" fill="hold"/>
                                        <p:tgtEl>
                                          <p:spTgt spid="87047">
                                            <p:txEl>
                                              <p:pRg st="2" end="2"/>
                                            </p:txEl>
                                          </p:spTgt>
                                        </p:tgtEl>
                                        <p:attrNameLst>
                                          <p:attrName>style.rotation</p:attrName>
                                        </p:attrNameLst>
                                      </p:cBhvr>
                                      <p:tavLst>
                                        <p:tav tm="0">
                                          <p:val>
                                            <p:fltVal val="90"/>
                                          </p:val>
                                        </p:tav>
                                        <p:tav tm="100000">
                                          <p:val>
                                            <p:fltVal val="0"/>
                                          </p:val>
                                        </p:tav>
                                      </p:tavLst>
                                    </p:anim>
                                    <p:animEffect transition="in" filter="fade">
                                      <p:cBhvr>
                                        <p:cTn id="32" dur="1000"/>
                                        <p:tgtEl>
                                          <p:spTgt spid="87047">
                                            <p:txEl>
                                              <p:pRg st="2" end="2"/>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87047">
                                            <p:txEl>
                                              <p:pRg st="6" end="6"/>
                                            </p:txEl>
                                          </p:spTgt>
                                        </p:tgtEl>
                                        <p:attrNameLst>
                                          <p:attrName>style.visibility</p:attrName>
                                        </p:attrNameLst>
                                      </p:cBhvr>
                                      <p:to>
                                        <p:strVal val="visible"/>
                                      </p:to>
                                    </p:set>
                                    <p:animEffect transition="in" filter="dissolve">
                                      <p:cBhvr>
                                        <p:cTn id="37" dur="500"/>
                                        <p:tgtEl>
                                          <p:spTgt spid="87047">
                                            <p:txEl>
                                              <p:pRg st="6" end="6"/>
                                            </p:txEl>
                                          </p:spTgt>
                                        </p:tgtEl>
                                      </p:cBhvr>
                                    </p:animEffect>
                                  </p:childTnLst>
                                </p:cTn>
                              </p:par>
                              <p:par>
                                <p:cTn id="38" presetID="9" presetClass="entr" presetSubtype="0" fill="hold" nodeType="withEffect">
                                  <p:stCondLst>
                                    <p:cond delay="0"/>
                                  </p:stCondLst>
                                  <p:childTnLst>
                                    <p:set>
                                      <p:cBhvr>
                                        <p:cTn id="39" dur="1" fill="hold">
                                          <p:stCondLst>
                                            <p:cond delay="0"/>
                                          </p:stCondLst>
                                        </p:cTn>
                                        <p:tgtEl>
                                          <p:spTgt spid="87047">
                                            <p:txEl>
                                              <p:pRg st="8" end="8"/>
                                            </p:txEl>
                                          </p:spTgt>
                                        </p:tgtEl>
                                        <p:attrNameLst>
                                          <p:attrName>style.visibility</p:attrName>
                                        </p:attrNameLst>
                                      </p:cBhvr>
                                      <p:to>
                                        <p:strVal val="visible"/>
                                      </p:to>
                                    </p:set>
                                    <p:animEffect transition="in" filter="dissolve">
                                      <p:cBhvr>
                                        <p:cTn id="40" dur="500"/>
                                        <p:tgtEl>
                                          <p:spTgt spid="8704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P spid="87044" grpId="0"/>
      <p:bldP spid="870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Text Box 3"/>
          <p:cNvSpPr txBox="1">
            <a:spLocks noChangeArrowheads="1"/>
          </p:cNvSpPr>
          <p:nvPr/>
        </p:nvSpPr>
        <p:spPr bwMode="auto">
          <a:xfrm>
            <a:off x="5226561" y="672366"/>
            <a:ext cx="172354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4000" dirty="0" smtClean="0">
                <a:solidFill>
                  <a:srgbClr val="FF0000"/>
                </a:solidFill>
                <a:latin typeface="华文新魏" panose="02010800040101010101" pitchFamily="2" charset="-122"/>
                <a:ea typeface="华文新魏" panose="02010800040101010101" pitchFamily="2" charset="-122"/>
              </a:rPr>
              <a:t>通假</a:t>
            </a:r>
            <a:r>
              <a:rPr lang="zh-CN" altLang="en-US" sz="4000" dirty="0">
                <a:solidFill>
                  <a:srgbClr val="FF0000"/>
                </a:solidFill>
                <a:latin typeface="华文新魏" panose="02010800040101010101" pitchFamily="2" charset="-122"/>
                <a:ea typeface="华文新魏" panose="02010800040101010101" pitchFamily="2" charset="-122"/>
              </a:rPr>
              <a:t>字</a:t>
            </a:r>
          </a:p>
        </p:txBody>
      </p:sp>
      <p:sp>
        <p:nvSpPr>
          <p:cNvPr id="88068" name="Text Box 4"/>
          <p:cNvSpPr txBox="1">
            <a:spLocks noChangeArrowheads="1"/>
          </p:cNvSpPr>
          <p:nvPr/>
        </p:nvSpPr>
        <p:spPr bwMode="auto">
          <a:xfrm>
            <a:off x="4006851" y="1912938"/>
            <a:ext cx="208756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a:solidFill>
                  <a:srgbClr val="0000CC"/>
                </a:solidFill>
                <a:latin typeface="华文新魏" panose="02010800040101010101" pitchFamily="2" charset="-122"/>
                <a:ea typeface="华文新魏" panose="02010800040101010101" pitchFamily="2" charset="-122"/>
              </a:rPr>
              <a:t>窥谷忘反</a:t>
            </a:r>
          </a:p>
          <a:p>
            <a:pPr eaLnBrk="1" hangingPunct="1"/>
            <a:endParaRPr kumimoji="1" lang="en-US" altLang="zh-CN" sz="3600">
              <a:solidFill>
                <a:srgbClr val="0000CC"/>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sp>
        <p:nvSpPr>
          <p:cNvPr id="88071" name="Text Box 7"/>
          <p:cNvSpPr txBox="1">
            <a:spLocks noChangeArrowheads="1"/>
          </p:cNvSpPr>
          <p:nvPr/>
        </p:nvSpPr>
        <p:spPr bwMode="auto">
          <a:xfrm>
            <a:off x="3790951" y="2732088"/>
            <a:ext cx="480131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a:latin typeface="华文新魏" panose="02010800040101010101" pitchFamily="2" charset="-122"/>
                <a:ea typeface="华文新魏" panose="02010800040101010101" pitchFamily="2" charset="-122"/>
              </a:rPr>
              <a:t>“反”通“返”，返回</a:t>
            </a:r>
          </a:p>
          <a:p>
            <a:endParaRPr lang="en-US" altLang="zh-CN" sz="3600">
              <a:latin typeface="华文新魏" panose="02010800040101010101" pitchFamily="2" charset="-122"/>
              <a:ea typeface="华文新魏" panose="02010800040101010101" pitchFamily="2" charset="-122"/>
            </a:endParaRPr>
          </a:p>
        </p:txBody>
      </p:sp>
      <p:sp>
        <p:nvSpPr>
          <p:cNvPr id="88072" name="Text Box 8"/>
          <p:cNvSpPr txBox="1">
            <a:spLocks noChangeArrowheads="1"/>
          </p:cNvSpPr>
          <p:nvPr/>
        </p:nvSpPr>
        <p:spPr bwMode="auto">
          <a:xfrm>
            <a:off x="3935413" y="3660775"/>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endParaRPr kumimoji="1" lang="zh-CN" altLang="zh-CN" sz="3600">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sp>
        <p:nvSpPr>
          <p:cNvPr id="88076" name="Text Box 12"/>
          <p:cNvSpPr txBox="1">
            <a:spLocks noChangeArrowheads="1"/>
          </p:cNvSpPr>
          <p:nvPr/>
        </p:nvSpPr>
        <p:spPr bwMode="auto">
          <a:xfrm>
            <a:off x="4079875" y="3425825"/>
            <a:ext cx="20313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3600" dirty="0">
                <a:solidFill>
                  <a:srgbClr val="0000CC"/>
                </a:solidFill>
                <a:latin typeface="华文新魏" panose="02010800040101010101" pitchFamily="2" charset="-122"/>
                <a:ea typeface="华文新魏" panose="02010800040101010101" pitchFamily="2" charset="-122"/>
              </a:rPr>
              <a:t>千转不穷</a:t>
            </a:r>
          </a:p>
        </p:txBody>
      </p:sp>
      <p:sp>
        <p:nvSpPr>
          <p:cNvPr id="88080" name="Text Box 16"/>
          <p:cNvSpPr txBox="1">
            <a:spLocks noChangeArrowheads="1"/>
          </p:cNvSpPr>
          <p:nvPr/>
        </p:nvSpPr>
        <p:spPr bwMode="auto">
          <a:xfrm>
            <a:off x="3935414" y="4217989"/>
            <a:ext cx="574823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600" dirty="0">
                <a:latin typeface="华文新魏" panose="02010800040101010101" pitchFamily="2" charset="-122"/>
                <a:ea typeface="华文新魏" panose="02010800040101010101" pitchFamily="2" charset="-122"/>
              </a:rPr>
              <a:t>“转”通“啭”，鸟叫声</a:t>
            </a:r>
          </a:p>
        </p:txBody>
      </p:sp>
      <p:pic>
        <p:nvPicPr>
          <p:cNvPr id="88083" name="Picture 19" descr="ni_png_007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84281" y="1256396"/>
            <a:ext cx="1104900" cy="1103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4600467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fade">
                                      <p:cBhvr>
                                        <p:cTn id="7" dur="1000"/>
                                        <p:tgtEl>
                                          <p:spTgt spid="88067"/>
                                        </p:tgtEl>
                                      </p:cBhvr>
                                    </p:animEffect>
                                    <p:anim calcmode="lin" valueType="num">
                                      <p:cBhvr>
                                        <p:cTn id="8" dur="1000" fill="hold"/>
                                        <p:tgtEl>
                                          <p:spTgt spid="88067"/>
                                        </p:tgtEl>
                                        <p:attrNameLst>
                                          <p:attrName>ppt_x</p:attrName>
                                        </p:attrNameLst>
                                      </p:cBhvr>
                                      <p:tavLst>
                                        <p:tav tm="0">
                                          <p:val>
                                            <p:strVal val="#ppt_x"/>
                                          </p:val>
                                        </p:tav>
                                        <p:tav tm="100000">
                                          <p:val>
                                            <p:strVal val="#ppt_x"/>
                                          </p:val>
                                        </p:tav>
                                      </p:tavLst>
                                    </p:anim>
                                    <p:anim calcmode="lin" valueType="num">
                                      <p:cBhvr>
                                        <p:cTn id="9" dur="1000" fill="hold"/>
                                        <p:tgtEl>
                                          <p:spTgt spid="8806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88068"/>
                                        </p:tgtEl>
                                        <p:attrNameLst>
                                          <p:attrName>style.visibility</p:attrName>
                                        </p:attrNameLst>
                                      </p:cBhvr>
                                      <p:to>
                                        <p:strVal val="visible"/>
                                      </p:to>
                                    </p:set>
                                    <p:animEffect transition="in" filter="circle(in)">
                                      <p:cBhvr>
                                        <p:cTn id="14" dur="2000"/>
                                        <p:tgtEl>
                                          <p:spTgt spid="88068"/>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88076"/>
                                        </p:tgtEl>
                                        <p:attrNameLst>
                                          <p:attrName>style.visibility</p:attrName>
                                        </p:attrNameLst>
                                      </p:cBhvr>
                                      <p:to>
                                        <p:strVal val="visible"/>
                                      </p:to>
                                    </p:set>
                                    <p:animEffect transition="in" filter="circle(in)">
                                      <p:cBhvr>
                                        <p:cTn id="17" dur="2000"/>
                                        <p:tgtEl>
                                          <p:spTgt spid="8807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8071"/>
                                        </p:tgtEl>
                                        <p:attrNameLst>
                                          <p:attrName>style.visibility</p:attrName>
                                        </p:attrNameLst>
                                      </p:cBhvr>
                                      <p:to>
                                        <p:strVal val="visible"/>
                                      </p:to>
                                    </p:set>
                                    <p:animEffect transition="in" filter="blinds(horizontal)">
                                      <p:cBhvr>
                                        <p:cTn id="22" dur="500"/>
                                        <p:tgtEl>
                                          <p:spTgt spid="8807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8080"/>
                                        </p:tgtEl>
                                        <p:attrNameLst>
                                          <p:attrName>style.visibility</p:attrName>
                                        </p:attrNameLst>
                                      </p:cBhvr>
                                      <p:to>
                                        <p:strVal val="visible"/>
                                      </p:to>
                                    </p:set>
                                    <p:animEffect transition="in" filter="blinds(horizontal)">
                                      <p:cBhvr>
                                        <p:cTn id="27" dur="500"/>
                                        <p:tgtEl>
                                          <p:spTgt spid="88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P spid="88068" grpId="0"/>
      <p:bldP spid="88071" grpId="0" autoUpdateAnimBg="0"/>
      <p:bldP spid="88076" grpId="0"/>
      <p:bldP spid="88080"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3"/>
          <p:cNvSpPr>
            <a:spLocks noGrp="1" noChangeArrowheads="1"/>
          </p:cNvSpPr>
          <p:nvPr>
            <p:ph type="body" idx="1"/>
          </p:nvPr>
        </p:nvSpPr>
        <p:spPr>
          <a:xfrm>
            <a:off x="2351584" y="1844676"/>
            <a:ext cx="8276441" cy="3312517"/>
          </a:xfrm>
        </p:spPr>
        <p:txBody>
          <a:bodyPr>
            <a:noAutofit/>
          </a:bodyPr>
          <a:lstStyle/>
          <a:p>
            <a:pPr>
              <a:lnSpc>
                <a:spcPct val="115000"/>
              </a:lnSpc>
              <a:buFontTx/>
              <a:buNone/>
            </a:pPr>
            <a:r>
              <a:rPr kumimoji="1" lang="en-US" altLang="zh-CN" sz="3600" b="1" dirty="0">
                <a:latin typeface="华文新魏" panose="02010800040101010101" pitchFamily="2" charset="-122"/>
                <a:ea typeface="华文新魏" panose="02010800040101010101" pitchFamily="2" charset="-122"/>
              </a:rPr>
              <a:t>     </a:t>
            </a:r>
            <a:r>
              <a:rPr lang="en-US" altLang="zh-CN" sz="3600" b="1" dirty="0">
                <a:latin typeface="华文新魏" panose="02010800040101010101" pitchFamily="2" charset="-122"/>
                <a:ea typeface="华文新魏" panose="02010800040101010101" pitchFamily="2" charset="-122"/>
              </a:rPr>
              <a:t>1</a:t>
            </a:r>
            <a:r>
              <a:rPr lang="zh-CN" altLang="en-US" sz="3600" b="1" dirty="0">
                <a:latin typeface="华文新魏" panose="02010800040101010101" pitchFamily="2" charset="-122"/>
                <a:ea typeface="华文新魏" panose="02010800040101010101" pitchFamily="2" charset="-122"/>
              </a:rPr>
              <a:t>、在读准字音的基础上，要注意恰当停顿，读出语句意思。</a:t>
            </a:r>
          </a:p>
          <a:p>
            <a:pPr>
              <a:lnSpc>
                <a:spcPct val="115000"/>
              </a:lnSpc>
              <a:buFontTx/>
              <a:buNone/>
            </a:pPr>
            <a:r>
              <a:rPr lang="en-US" altLang="zh-CN" sz="3600" b="1" dirty="0" smtClean="0">
                <a:latin typeface="华文新魏" panose="02010800040101010101" pitchFamily="2" charset="-122"/>
                <a:ea typeface="华文新魏" panose="02010800040101010101" pitchFamily="2" charset="-122"/>
              </a:rPr>
              <a:t>    2</a:t>
            </a:r>
            <a:r>
              <a:rPr lang="zh-CN" altLang="en-US" sz="3600" b="1" dirty="0">
                <a:latin typeface="华文新魏" panose="02010800040101010101" pitchFamily="2" charset="-122"/>
                <a:ea typeface="华文新魏" panose="02010800040101010101" pitchFamily="2" charset="-122"/>
              </a:rPr>
              <a:t>、从上下文的语句关联中，要读出自己的理解，从语气、语调中表现出来。</a:t>
            </a:r>
          </a:p>
          <a:p>
            <a:pPr>
              <a:lnSpc>
                <a:spcPct val="115000"/>
              </a:lnSpc>
              <a:buFontTx/>
              <a:buNone/>
            </a:pPr>
            <a:r>
              <a:rPr lang="en-US" altLang="zh-CN" sz="3600" b="1" dirty="0" smtClean="0">
                <a:latin typeface="华文新魏" panose="02010800040101010101" pitchFamily="2" charset="-122"/>
                <a:ea typeface="华文新魏" panose="02010800040101010101" pitchFamily="2" charset="-122"/>
              </a:rPr>
              <a:t>    3</a:t>
            </a:r>
            <a:r>
              <a:rPr lang="zh-CN" altLang="en-US" sz="3600" b="1" dirty="0">
                <a:latin typeface="华文新魏" panose="02010800040101010101" pitchFamily="2" charset="-122"/>
                <a:ea typeface="华文新魏" panose="02010800040101010101" pitchFamily="2" charset="-122"/>
              </a:rPr>
              <a:t>、对语句中的意思要通过重音强调出来</a:t>
            </a:r>
            <a:r>
              <a:rPr lang="zh-CN" altLang="en-US" sz="3600" b="1" dirty="0">
                <a:latin typeface="华文新魏" panose="02010800040101010101" pitchFamily="2" charset="-122"/>
                <a:ea typeface="华文新魏" panose="02010800040101010101" pitchFamily="2" charset="-122"/>
              </a:rPr>
              <a:t>。</a:t>
            </a:r>
            <a:endParaRPr lang="zh-CN" altLang="en-US" sz="3600" b="1" dirty="0">
              <a:latin typeface="华文新魏" panose="02010800040101010101" pitchFamily="2" charset="-122"/>
              <a:ea typeface="华文新魏" panose="02010800040101010101" pitchFamily="2" charset="-122"/>
            </a:endParaRPr>
          </a:p>
        </p:txBody>
      </p:sp>
      <p:sp>
        <p:nvSpPr>
          <p:cNvPr id="126981" name="Rectangle 5"/>
          <p:cNvSpPr>
            <a:spLocks noChangeArrowheads="1"/>
          </p:cNvSpPr>
          <p:nvPr/>
        </p:nvSpPr>
        <p:spPr bwMode="auto">
          <a:xfrm>
            <a:off x="5016500" y="692151"/>
            <a:ext cx="1727200"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朗读</a:t>
            </a:r>
          </a:p>
        </p:txBody>
      </p:sp>
      <p:pic>
        <p:nvPicPr>
          <p:cNvPr id="126982" name="Picture 6" descr="png-144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40463" y="692150"/>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929666"/>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26982"/>
                                        </p:tgtEl>
                                        <p:attrNameLst>
                                          <p:attrName>style.visibility</p:attrName>
                                        </p:attrNameLst>
                                      </p:cBhvr>
                                      <p:to>
                                        <p:strVal val="visible"/>
                                      </p:to>
                                    </p:set>
                                    <p:animEffect transition="in" filter="dissolve">
                                      <p:cBhvr>
                                        <p:cTn id="7" dur="500"/>
                                        <p:tgtEl>
                                          <p:spTgt spid="12698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6981"/>
                                        </p:tgtEl>
                                        <p:attrNameLst>
                                          <p:attrName>style.visibility</p:attrName>
                                        </p:attrNameLst>
                                      </p:cBhvr>
                                      <p:to>
                                        <p:strVal val="visible"/>
                                      </p:to>
                                    </p:set>
                                    <p:animEffect transition="in" filter="dissolve">
                                      <p:cBhvr>
                                        <p:cTn id="10" dur="500"/>
                                        <p:tgtEl>
                                          <p:spTgt spid="12698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126979">
                                            <p:txEl>
                                              <p:pRg st="0" end="0"/>
                                            </p:txEl>
                                          </p:spTgt>
                                        </p:tgtEl>
                                        <p:attrNameLst>
                                          <p:attrName>style.visibility</p:attrName>
                                        </p:attrNameLst>
                                      </p:cBhvr>
                                      <p:to>
                                        <p:strVal val="visible"/>
                                      </p:to>
                                    </p:set>
                                    <p:animEffect transition="in" filter="fade">
                                      <p:cBhvr>
                                        <p:cTn id="15" dur="1000"/>
                                        <p:tgtEl>
                                          <p:spTgt spid="126979">
                                            <p:txEl>
                                              <p:pRg st="0" end="0"/>
                                            </p:txEl>
                                          </p:spTgt>
                                        </p:tgtEl>
                                      </p:cBhvr>
                                    </p:animEffect>
                                    <p:anim calcmode="lin" valueType="num">
                                      <p:cBhvr>
                                        <p:cTn id="16" dur="1000" fill="hold"/>
                                        <p:tgtEl>
                                          <p:spTgt spid="12697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2697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126979">
                                            <p:txEl>
                                              <p:pRg st="1" end="1"/>
                                            </p:txEl>
                                          </p:spTgt>
                                        </p:tgtEl>
                                        <p:attrNameLst>
                                          <p:attrName>style.visibility</p:attrName>
                                        </p:attrNameLst>
                                      </p:cBhvr>
                                      <p:to>
                                        <p:strVal val="visible"/>
                                      </p:to>
                                    </p:set>
                                    <p:animEffect transition="in" filter="fade">
                                      <p:cBhvr>
                                        <p:cTn id="22" dur="1000"/>
                                        <p:tgtEl>
                                          <p:spTgt spid="126979">
                                            <p:txEl>
                                              <p:pRg st="1" end="1"/>
                                            </p:txEl>
                                          </p:spTgt>
                                        </p:tgtEl>
                                      </p:cBhvr>
                                    </p:animEffect>
                                    <p:anim calcmode="lin" valueType="num">
                                      <p:cBhvr>
                                        <p:cTn id="23" dur="1000" fill="hold"/>
                                        <p:tgtEl>
                                          <p:spTgt spid="126979">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12697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126979">
                                            <p:txEl>
                                              <p:pRg st="2" end="2"/>
                                            </p:txEl>
                                          </p:spTgt>
                                        </p:tgtEl>
                                        <p:attrNameLst>
                                          <p:attrName>style.visibility</p:attrName>
                                        </p:attrNameLst>
                                      </p:cBhvr>
                                      <p:to>
                                        <p:strVal val="visible"/>
                                      </p:to>
                                    </p:set>
                                    <p:animEffect transition="in" filter="fade">
                                      <p:cBhvr>
                                        <p:cTn id="29" dur="1000"/>
                                        <p:tgtEl>
                                          <p:spTgt spid="126979">
                                            <p:txEl>
                                              <p:pRg st="2" end="2"/>
                                            </p:txEl>
                                          </p:spTgt>
                                        </p:tgtEl>
                                      </p:cBhvr>
                                    </p:animEffect>
                                    <p:anim calcmode="lin" valueType="num">
                                      <p:cBhvr>
                                        <p:cTn id="30" dur="1000" fill="hold"/>
                                        <p:tgtEl>
                                          <p:spTgt spid="126979">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12697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p:bldP spid="12698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a:spLocks noChangeArrowheads="1"/>
          </p:cNvSpPr>
          <p:nvPr/>
        </p:nvSpPr>
        <p:spPr bwMode="auto">
          <a:xfrm>
            <a:off x="1901825" y="1497072"/>
            <a:ext cx="914592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kumimoji="1" lang="zh-CN" altLang="en-US" sz="3200" dirty="0">
                <a:latin typeface="华文新魏" panose="02010800040101010101" pitchFamily="2" charset="-122"/>
                <a:ea typeface="华文新魏" panose="02010800040101010101" pitchFamily="2" charset="-122"/>
              </a:rPr>
              <a:t>风</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烟</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俱净，天</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山</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共色。从流</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飘荡，任意</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东西。</a:t>
            </a:r>
          </a:p>
          <a:p>
            <a:pPr eaLnBrk="1" hangingPunct="1"/>
            <a:endParaRPr kumimoji="1" lang="zh-CN" altLang="en-US" sz="3200" dirty="0">
              <a:latin typeface="华文新魏" panose="02010800040101010101" pitchFamily="2" charset="-122"/>
              <a:ea typeface="华文新魏" panose="02010800040101010101" pitchFamily="2" charset="-122"/>
            </a:endParaRPr>
          </a:p>
          <a:p>
            <a:pPr eaLnBrk="1" hangingPunct="1"/>
            <a:r>
              <a:rPr kumimoji="1" lang="zh-CN" altLang="en-US" sz="3200" dirty="0">
                <a:latin typeface="华文新魏" panose="02010800040101010101" pitchFamily="2" charset="-122"/>
                <a:ea typeface="华文新魏" panose="02010800040101010101" pitchFamily="2" charset="-122"/>
              </a:rPr>
              <a:t>自</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富阳至桐庐</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一百许里，奇山</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异水，天下</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独绝。</a:t>
            </a:r>
          </a:p>
        </p:txBody>
      </p:sp>
      <p:sp>
        <p:nvSpPr>
          <p:cNvPr id="8198" name="Text Box 6"/>
          <p:cNvSpPr txBox="1">
            <a:spLocks noChangeArrowheads="1"/>
          </p:cNvSpPr>
          <p:nvPr/>
        </p:nvSpPr>
        <p:spPr bwMode="auto">
          <a:xfrm>
            <a:off x="3792538" y="1974851"/>
            <a:ext cx="251936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（轻快）</a:t>
            </a:r>
          </a:p>
        </p:txBody>
      </p:sp>
      <p:sp>
        <p:nvSpPr>
          <p:cNvPr id="8199" name="Text Box 7"/>
          <p:cNvSpPr txBox="1">
            <a:spLocks noChangeArrowheads="1"/>
          </p:cNvSpPr>
          <p:nvPr/>
        </p:nvSpPr>
        <p:spPr bwMode="auto">
          <a:xfrm>
            <a:off x="7177088" y="1974851"/>
            <a:ext cx="18732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（舒缓）</a:t>
            </a:r>
          </a:p>
        </p:txBody>
      </p:sp>
      <p:sp>
        <p:nvSpPr>
          <p:cNvPr id="8200" name="Text Box 8"/>
          <p:cNvSpPr txBox="1">
            <a:spLocks noChangeArrowheads="1"/>
          </p:cNvSpPr>
          <p:nvPr/>
        </p:nvSpPr>
        <p:spPr bwMode="auto">
          <a:xfrm>
            <a:off x="7246938" y="2981902"/>
            <a:ext cx="18732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kumimoji="1" lang="zh-CN" altLang="en-US" sz="3200" dirty="0">
                <a:solidFill>
                  <a:srgbClr val="FF0000"/>
                </a:solidFill>
                <a:latin typeface="华文新魏" panose="02010800040101010101" pitchFamily="2" charset="-122"/>
                <a:ea typeface="华文新魏" panose="02010800040101010101" pitchFamily="2" charset="-122"/>
              </a:rPr>
              <a:t>（惊叹）</a:t>
            </a:r>
          </a:p>
        </p:txBody>
      </p:sp>
      <p:sp>
        <p:nvSpPr>
          <p:cNvPr id="8201" name="Text Box 9"/>
          <p:cNvSpPr txBox="1">
            <a:spLocks noChangeArrowheads="1"/>
          </p:cNvSpPr>
          <p:nvPr/>
        </p:nvSpPr>
        <p:spPr bwMode="auto">
          <a:xfrm>
            <a:off x="1847851" y="3584576"/>
            <a:ext cx="982192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3200" dirty="0">
                <a:latin typeface="华文新魏" panose="02010800040101010101" pitchFamily="2" charset="-122"/>
                <a:ea typeface="华文新魏" panose="02010800040101010101" pitchFamily="2" charset="-122"/>
              </a:rPr>
              <a:t>鸢飞</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戾天者，望峰</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息心；经纶</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世务者，窥谷</a:t>
            </a:r>
            <a:r>
              <a:rPr kumimoji="1" lang="en-US" altLang="zh-CN" sz="3200" dirty="0">
                <a:latin typeface="华文新魏" panose="02010800040101010101" pitchFamily="2" charset="-122"/>
                <a:ea typeface="华文新魏" panose="02010800040101010101" pitchFamily="2" charset="-122"/>
              </a:rPr>
              <a:t>/</a:t>
            </a:r>
            <a:r>
              <a:rPr kumimoji="1" lang="zh-CN" altLang="en-US" sz="3200" dirty="0">
                <a:latin typeface="华文新魏" panose="02010800040101010101" pitchFamily="2" charset="-122"/>
                <a:ea typeface="华文新魏" panose="02010800040101010101" pitchFamily="2" charset="-122"/>
              </a:rPr>
              <a:t>忘反。</a:t>
            </a:r>
          </a:p>
        </p:txBody>
      </p:sp>
      <p:sp>
        <p:nvSpPr>
          <p:cNvPr id="8202" name="Text Box 10"/>
          <p:cNvSpPr txBox="1">
            <a:spLocks noChangeArrowheads="1"/>
          </p:cNvSpPr>
          <p:nvPr/>
        </p:nvSpPr>
        <p:spPr bwMode="auto">
          <a:xfrm>
            <a:off x="4224338" y="4062413"/>
            <a:ext cx="44640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（慨叹、平缓、轻慢）</a:t>
            </a:r>
          </a:p>
        </p:txBody>
      </p:sp>
      <p:sp>
        <p:nvSpPr>
          <p:cNvPr id="8203" name="Text Box 11"/>
          <p:cNvSpPr txBox="1">
            <a:spLocks noChangeArrowheads="1"/>
          </p:cNvSpPr>
          <p:nvPr/>
        </p:nvSpPr>
        <p:spPr bwMode="auto">
          <a:xfrm>
            <a:off x="1919289" y="4783138"/>
            <a:ext cx="86756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kumimoji="1" lang="zh-CN" altLang="en-US" sz="3200">
                <a:latin typeface="华文新魏" panose="02010800040101010101" pitchFamily="2" charset="-122"/>
                <a:ea typeface="华文新魏" panose="02010800040101010101" pitchFamily="2" charset="-122"/>
              </a:rPr>
              <a:t>横柯</a:t>
            </a:r>
            <a:r>
              <a:rPr kumimoji="1" lang="en-US" altLang="zh-CN" sz="3200">
                <a:latin typeface="华文新魏" panose="02010800040101010101" pitchFamily="2" charset="-122"/>
                <a:ea typeface="华文新魏" panose="02010800040101010101" pitchFamily="2" charset="-122"/>
              </a:rPr>
              <a:t>/</a:t>
            </a:r>
            <a:r>
              <a:rPr kumimoji="1" lang="zh-CN" altLang="en-US" sz="3200">
                <a:latin typeface="华文新魏" panose="02010800040101010101" pitchFamily="2" charset="-122"/>
                <a:ea typeface="华文新魏" panose="02010800040101010101" pitchFamily="2" charset="-122"/>
              </a:rPr>
              <a:t>上蔽，在昼</a:t>
            </a:r>
            <a:r>
              <a:rPr kumimoji="1" lang="en-US" altLang="zh-CN" sz="3200">
                <a:latin typeface="华文新魏" panose="02010800040101010101" pitchFamily="2" charset="-122"/>
                <a:ea typeface="华文新魏" panose="02010800040101010101" pitchFamily="2" charset="-122"/>
              </a:rPr>
              <a:t>/</a:t>
            </a:r>
            <a:r>
              <a:rPr kumimoji="1" lang="zh-CN" altLang="en-US" sz="3200">
                <a:latin typeface="华文新魏" panose="02010800040101010101" pitchFamily="2" charset="-122"/>
                <a:ea typeface="华文新魏" panose="02010800040101010101" pitchFamily="2" charset="-122"/>
              </a:rPr>
              <a:t>犹昏；疏条</a:t>
            </a:r>
            <a:r>
              <a:rPr kumimoji="1" lang="en-US" altLang="zh-CN" sz="3200">
                <a:latin typeface="华文新魏" panose="02010800040101010101" pitchFamily="2" charset="-122"/>
                <a:ea typeface="华文新魏" panose="02010800040101010101" pitchFamily="2" charset="-122"/>
              </a:rPr>
              <a:t>/</a:t>
            </a:r>
            <a:r>
              <a:rPr kumimoji="1" lang="zh-CN" altLang="en-US" sz="3200">
                <a:latin typeface="华文新魏" panose="02010800040101010101" pitchFamily="2" charset="-122"/>
                <a:ea typeface="华文新魏" panose="02010800040101010101" pitchFamily="2" charset="-122"/>
              </a:rPr>
              <a:t>交映，有时</a:t>
            </a:r>
            <a:r>
              <a:rPr kumimoji="1" lang="en-US" altLang="zh-CN" sz="3200">
                <a:latin typeface="华文新魏" panose="02010800040101010101" pitchFamily="2" charset="-122"/>
                <a:ea typeface="华文新魏" panose="02010800040101010101" pitchFamily="2" charset="-122"/>
              </a:rPr>
              <a:t>/</a:t>
            </a:r>
            <a:r>
              <a:rPr kumimoji="1" lang="zh-CN" altLang="en-US" sz="3200">
                <a:latin typeface="华文新魏" panose="02010800040101010101" pitchFamily="2" charset="-122"/>
                <a:ea typeface="华文新魏" panose="02010800040101010101" pitchFamily="2" charset="-122"/>
              </a:rPr>
              <a:t>见日。</a:t>
            </a:r>
          </a:p>
        </p:txBody>
      </p:sp>
      <p:sp>
        <p:nvSpPr>
          <p:cNvPr id="8204" name="Text Box 12"/>
          <p:cNvSpPr txBox="1">
            <a:spLocks noChangeArrowheads="1"/>
          </p:cNvSpPr>
          <p:nvPr/>
        </p:nvSpPr>
        <p:spPr bwMode="auto">
          <a:xfrm>
            <a:off x="3287713" y="5286376"/>
            <a:ext cx="23050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（惊叹）</a:t>
            </a:r>
          </a:p>
        </p:txBody>
      </p:sp>
      <p:sp>
        <p:nvSpPr>
          <p:cNvPr id="8205" name="Text Box 13"/>
          <p:cNvSpPr txBox="1">
            <a:spLocks noChangeArrowheads="1"/>
          </p:cNvSpPr>
          <p:nvPr/>
        </p:nvSpPr>
        <p:spPr bwMode="auto">
          <a:xfrm>
            <a:off x="6024564" y="5286376"/>
            <a:ext cx="36718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（轻松、欢快）</a:t>
            </a:r>
          </a:p>
        </p:txBody>
      </p:sp>
      <p:pic>
        <p:nvPicPr>
          <p:cNvPr id="8206" name="Picture 14" descr="png-144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183563" y="333375"/>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791741"/>
      </p:ext>
    </p:extLst>
  </p:cSld>
  <p:clrMapOvr>
    <a:masterClrMapping/>
  </p:clrMapOvr>
  <p:transition spd="med">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wd">
                                    <p:tmPct val="100000"/>
                                  </p:iterate>
                                  <p:childTnLst>
                                    <p:set>
                                      <p:cBhvr>
                                        <p:cTn id="6" dur="1" fill="hold">
                                          <p:stCondLst>
                                            <p:cond delay="0"/>
                                          </p:stCondLst>
                                        </p:cTn>
                                        <p:tgtEl>
                                          <p:spTgt spid="8196"/>
                                        </p:tgtEl>
                                        <p:attrNameLst>
                                          <p:attrName>style.visibility</p:attrName>
                                        </p:attrNameLst>
                                      </p:cBhvr>
                                      <p:to>
                                        <p:strVal val="visible"/>
                                      </p:to>
                                    </p:set>
                                    <p:animEffect transition="in" filter="dissolve">
                                      <p:cBhvr>
                                        <p:cTn id="7" dur="300"/>
                                        <p:tgtEl>
                                          <p:spTgt spid="81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blinds(horizontal)">
                                      <p:cBhvr>
                                        <p:cTn id="12" dur="500"/>
                                        <p:tgtEl>
                                          <p:spTgt spid="81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199"/>
                                        </p:tgtEl>
                                        <p:attrNameLst>
                                          <p:attrName>style.visibility</p:attrName>
                                        </p:attrNameLst>
                                      </p:cBhvr>
                                      <p:to>
                                        <p:strVal val="visible"/>
                                      </p:to>
                                    </p:set>
                                    <p:animEffect transition="in" filter="box(in)">
                                      <p:cBhvr>
                                        <p:cTn id="17" dur="500"/>
                                        <p:tgtEl>
                                          <p:spTgt spid="81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8200"/>
                                        </p:tgtEl>
                                        <p:attrNameLst>
                                          <p:attrName>style.visibility</p:attrName>
                                        </p:attrNameLst>
                                      </p:cBhvr>
                                      <p:to>
                                        <p:strVal val="visible"/>
                                      </p:to>
                                    </p:set>
                                    <p:animEffect transition="in" filter="checkerboard(across)">
                                      <p:cBhvr>
                                        <p:cTn id="22" dur="500"/>
                                        <p:tgtEl>
                                          <p:spTgt spid="820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201"/>
                                        </p:tgtEl>
                                        <p:attrNameLst>
                                          <p:attrName>style.visibility</p:attrName>
                                        </p:attrNameLst>
                                      </p:cBhvr>
                                      <p:to>
                                        <p:strVal val="visible"/>
                                      </p:to>
                                    </p:set>
                                    <p:animEffect transition="in" filter="checkerboard(across)">
                                      <p:cBhvr>
                                        <p:cTn id="27" dur="500"/>
                                        <p:tgtEl>
                                          <p:spTgt spid="820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202"/>
                                        </p:tgtEl>
                                        <p:attrNameLst>
                                          <p:attrName>style.visibility</p:attrName>
                                        </p:attrNameLst>
                                      </p:cBhvr>
                                      <p:to>
                                        <p:strVal val="visible"/>
                                      </p:to>
                                    </p:set>
                                    <p:animEffect transition="in" filter="blinds(horizontal)">
                                      <p:cBhvr>
                                        <p:cTn id="32" dur="500"/>
                                        <p:tgtEl>
                                          <p:spTgt spid="820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203"/>
                                        </p:tgtEl>
                                        <p:attrNameLst>
                                          <p:attrName>style.visibility</p:attrName>
                                        </p:attrNameLst>
                                      </p:cBhvr>
                                      <p:to>
                                        <p:strVal val="visible"/>
                                      </p:to>
                                    </p:set>
                                    <p:animEffect transition="in" filter="blinds(horizontal)">
                                      <p:cBhvr>
                                        <p:cTn id="37" dur="500"/>
                                        <p:tgtEl>
                                          <p:spTgt spid="820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8204"/>
                                        </p:tgtEl>
                                        <p:attrNameLst>
                                          <p:attrName>style.visibility</p:attrName>
                                        </p:attrNameLst>
                                      </p:cBhvr>
                                      <p:to>
                                        <p:strVal val="visible"/>
                                      </p:to>
                                    </p:set>
                                    <p:animEffect transition="in" filter="box(in)">
                                      <p:cBhvr>
                                        <p:cTn id="42" dur="500"/>
                                        <p:tgtEl>
                                          <p:spTgt spid="820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8205"/>
                                        </p:tgtEl>
                                        <p:attrNameLst>
                                          <p:attrName>style.visibility</p:attrName>
                                        </p:attrNameLst>
                                      </p:cBhvr>
                                      <p:to>
                                        <p:strVal val="visible"/>
                                      </p:to>
                                    </p:set>
                                    <p:animEffect transition="in" filter="checkerboard(across)">
                                      <p:cBhvr>
                                        <p:cTn id="47" dur="500"/>
                                        <p:tgtEl>
                                          <p:spTgt spid="8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utoUpdateAnimBg="0"/>
      <p:bldP spid="8198" grpId="0" autoUpdateAnimBg="0"/>
      <p:bldP spid="8199" grpId="0" autoUpdateAnimBg="0"/>
      <p:bldP spid="8200" grpId="0" autoUpdateAnimBg="0"/>
      <p:bldP spid="8201" grpId="0" autoUpdateAnimBg="0"/>
      <p:bldP spid="8202" grpId="0" autoUpdateAnimBg="0"/>
      <p:bldP spid="8203" grpId="0" autoUpdateAnimBg="0"/>
      <p:bldP spid="8204" grpId="0" autoUpdateAnimBg="0"/>
      <p:bldP spid="820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1064301" y="1644650"/>
            <a:ext cx="9593705" cy="385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85000"/>
              </a:lnSpc>
            </a:pPr>
            <a:r>
              <a:rPr kumimoji="1" lang="en-US" altLang="zh-CN" sz="2400" dirty="0">
                <a:latin typeface="Times New Roman" panose="02020603050405020304" pitchFamily="18" charset="0"/>
                <a:ea typeface="隶书" panose="02010509060101010101" pitchFamily="49" charset="-122"/>
              </a:rPr>
              <a:t>     </a:t>
            </a:r>
            <a:r>
              <a:rPr kumimoji="1" lang="zh-CN" altLang="en-US" sz="3600" dirty="0">
                <a:solidFill>
                  <a:srgbClr val="FF0000"/>
                </a:solidFill>
                <a:latin typeface="Times New Roman" panose="02020603050405020304" pitchFamily="18" charset="0"/>
                <a:ea typeface="隶书" panose="02010509060101010101" pitchFamily="49" charset="-122"/>
              </a:rPr>
              <a:t>风烟</a:t>
            </a:r>
            <a:r>
              <a:rPr kumimoji="1" lang="zh-CN" altLang="en-US" sz="3600" dirty="0">
                <a:solidFill>
                  <a:schemeClr val="accent2"/>
                </a:solidFill>
                <a:latin typeface="Times New Roman" panose="02020603050405020304" pitchFamily="18" charset="0"/>
                <a:ea typeface="隶书" panose="02010509060101010101" pitchFamily="49" charset="-122"/>
              </a:rPr>
              <a:t>俱净，天山</a:t>
            </a:r>
            <a:r>
              <a:rPr kumimoji="1" lang="zh-CN" altLang="en-US" sz="3600" dirty="0">
                <a:solidFill>
                  <a:srgbClr val="FF0000"/>
                </a:solidFill>
                <a:latin typeface="Times New Roman" panose="02020603050405020304" pitchFamily="18" charset="0"/>
                <a:ea typeface="隶书" panose="02010509060101010101" pitchFamily="49" charset="-122"/>
              </a:rPr>
              <a:t>共色</a:t>
            </a:r>
            <a:r>
              <a:rPr kumimoji="1" lang="zh-CN" altLang="en-US" sz="3600" dirty="0">
                <a:solidFill>
                  <a:schemeClr val="accent2"/>
                </a:solidFill>
                <a:latin typeface="Times New Roman" panose="02020603050405020304" pitchFamily="18" charset="0"/>
                <a:ea typeface="隶书" panose="02010509060101010101" pitchFamily="49" charset="-122"/>
              </a:rPr>
              <a:t>。</a:t>
            </a:r>
            <a:r>
              <a:rPr kumimoji="1" lang="zh-CN" altLang="en-US" sz="3600" dirty="0">
                <a:solidFill>
                  <a:srgbClr val="FF0000"/>
                </a:solidFill>
                <a:latin typeface="Times New Roman" panose="02020603050405020304" pitchFamily="18" charset="0"/>
                <a:ea typeface="隶书" panose="02010509060101010101" pitchFamily="49" charset="-122"/>
              </a:rPr>
              <a:t>从流飘荡</a:t>
            </a:r>
            <a:r>
              <a:rPr kumimoji="1" lang="zh-CN" altLang="en-US" sz="3600" dirty="0">
                <a:solidFill>
                  <a:schemeClr val="accent2"/>
                </a:solidFill>
                <a:latin typeface="Times New Roman" panose="02020603050405020304" pitchFamily="18" charset="0"/>
                <a:ea typeface="隶书" panose="02010509060101010101" pitchFamily="49" charset="-122"/>
              </a:rPr>
              <a:t>，任意东西。自富阳至桐庐，一百</a:t>
            </a:r>
            <a:r>
              <a:rPr kumimoji="1" lang="zh-CN" altLang="en-US" sz="3600" dirty="0">
                <a:solidFill>
                  <a:srgbClr val="FF0000"/>
                </a:solidFill>
                <a:latin typeface="Times New Roman" panose="02020603050405020304" pitchFamily="18" charset="0"/>
                <a:ea typeface="隶书" panose="02010509060101010101" pitchFamily="49" charset="-122"/>
              </a:rPr>
              <a:t>许</a:t>
            </a:r>
            <a:r>
              <a:rPr kumimoji="1" lang="zh-CN" altLang="en-US" sz="3600" dirty="0">
                <a:solidFill>
                  <a:schemeClr val="accent2"/>
                </a:solidFill>
                <a:latin typeface="Times New Roman" panose="02020603050405020304" pitchFamily="18" charset="0"/>
                <a:ea typeface="隶书" panose="02010509060101010101" pitchFamily="49" charset="-122"/>
              </a:rPr>
              <a:t>里，奇山异水，天下</a:t>
            </a:r>
            <a:r>
              <a:rPr kumimoji="1" lang="zh-CN" altLang="en-US" sz="3600" dirty="0">
                <a:solidFill>
                  <a:srgbClr val="FF0000"/>
                </a:solidFill>
                <a:latin typeface="Times New Roman" panose="02020603050405020304" pitchFamily="18" charset="0"/>
                <a:ea typeface="隶书" panose="02010509060101010101" pitchFamily="49" charset="-122"/>
              </a:rPr>
              <a:t>独绝</a:t>
            </a:r>
            <a:r>
              <a:rPr kumimoji="1" lang="zh-CN" altLang="en-US" sz="3600" dirty="0">
                <a:solidFill>
                  <a:schemeClr val="accent2"/>
                </a:solidFill>
                <a:latin typeface="Times New Roman" panose="02020603050405020304" pitchFamily="18" charset="0"/>
                <a:ea typeface="隶书" panose="02010509060101010101" pitchFamily="49" charset="-122"/>
              </a:rPr>
              <a:t>。</a:t>
            </a:r>
          </a:p>
          <a:p>
            <a:pPr algn="just">
              <a:lnSpc>
                <a:spcPct val="185000"/>
              </a:lnSpc>
            </a:pPr>
            <a:r>
              <a:rPr kumimoji="1" lang="zh-CN" altLang="en-US" sz="2400" dirty="0">
                <a:latin typeface="Times New Roman" panose="02020603050405020304" pitchFamily="18" charset="0"/>
                <a:ea typeface="隶书" panose="02010509060101010101" pitchFamily="49" charset="-122"/>
              </a:rPr>
              <a:t>     </a:t>
            </a:r>
            <a:endParaRPr kumimoji="1" lang="zh-CN" altLang="en-US" sz="2400" dirty="0">
              <a:latin typeface="Times New Roman" panose="02020603050405020304" pitchFamily="18" charset="0"/>
            </a:endParaRPr>
          </a:p>
        </p:txBody>
      </p:sp>
      <p:sp>
        <p:nvSpPr>
          <p:cNvPr id="22531" name="Text Box 3"/>
          <p:cNvSpPr txBox="1">
            <a:spLocks noChangeArrowheads="1"/>
          </p:cNvSpPr>
          <p:nvPr/>
        </p:nvSpPr>
        <p:spPr bwMode="auto">
          <a:xfrm>
            <a:off x="1317885" y="2645761"/>
            <a:ext cx="1447800" cy="45720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zh-CN" altLang="en-US" sz="2400" i="1" dirty="0">
                <a:solidFill>
                  <a:schemeClr val="hlink"/>
                </a:solidFill>
                <a:latin typeface="Times New Roman" panose="02020603050405020304" pitchFamily="18" charset="0"/>
                <a:ea typeface="楷体_GB2312" pitchFamily="49" charset="-122"/>
              </a:rPr>
              <a:t>指烟雾</a:t>
            </a:r>
          </a:p>
        </p:txBody>
      </p:sp>
      <p:sp>
        <p:nvSpPr>
          <p:cNvPr id="22532" name="Text Box 4"/>
          <p:cNvSpPr txBox="1">
            <a:spLocks noChangeArrowheads="1"/>
          </p:cNvSpPr>
          <p:nvPr/>
        </p:nvSpPr>
        <p:spPr bwMode="auto">
          <a:xfrm>
            <a:off x="4467069" y="2649510"/>
            <a:ext cx="1905000" cy="457200"/>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chemeClr val="hlink"/>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同样的颜色</a:t>
            </a:r>
          </a:p>
        </p:txBody>
      </p:sp>
      <p:sp>
        <p:nvSpPr>
          <p:cNvPr id="22533" name="Text Box 5"/>
          <p:cNvSpPr txBox="1">
            <a:spLocks noChangeArrowheads="1"/>
          </p:cNvSpPr>
          <p:nvPr/>
        </p:nvSpPr>
        <p:spPr bwMode="auto">
          <a:xfrm>
            <a:off x="3632617" y="3569792"/>
            <a:ext cx="4724400" cy="830997"/>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chemeClr val="hlink"/>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表约数，相当于“光景”，“左右”。</a:t>
            </a:r>
          </a:p>
        </p:txBody>
      </p:sp>
      <p:sp>
        <p:nvSpPr>
          <p:cNvPr id="22534" name="Text Box 6"/>
          <p:cNvSpPr txBox="1">
            <a:spLocks noChangeArrowheads="1"/>
          </p:cNvSpPr>
          <p:nvPr/>
        </p:nvSpPr>
        <p:spPr bwMode="auto">
          <a:xfrm>
            <a:off x="197370" y="4719262"/>
            <a:ext cx="3733800" cy="457200"/>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chemeClr val="hlink"/>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独一无二，绝，妙到极点。</a:t>
            </a:r>
          </a:p>
        </p:txBody>
      </p:sp>
      <p:sp>
        <p:nvSpPr>
          <p:cNvPr id="22535" name="Text Box 7"/>
          <p:cNvSpPr txBox="1">
            <a:spLocks noChangeArrowheads="1"/>
          </p:cNvSpPr>
          <p:nvPr/>
        </p:nvSpPr>
        <p:spPr bwMode="auto">
          <a:xfrm>
            <a:off x="1974953" y="457934"/>
            <a:ext cx="7772400" cy="830997"/>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chemeClr val="hlink"/>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rgbClr val="FF0000"/>
                </a:solidFill>
              </a:rPr>
              <a:t>小结：这是文章的第一部分，这部分是文章的</a:t>
            </a:r>
            <a:r>
              <a:rPr lang="zh-CN" altLang="en-US" b="1" dirty="0">
                <a:solidFill>
                  <a:schemeClr val="accent1"/>
                </a:solidFill>
              </a:rPr>
              <a:t>总起</a:t>
            </a:r>
            <a:r>
              <a:rPr lang="zh-CN" altLang="en-US" dirty="0">
                <a:solidFill>
                  <a:srgbClr val="FF0000"/>
                </a:solidFill>
              </a:rPr>
              <a:t>，概括描述了富春江从富阳到桐庐一段的</a:t>
            </a:r>
            <a:r>
              <a:rPr lang="zh-CN" altLang="en-US" b="1" dirty="0">
                <a:solidFill>
                  <a:schemeClr val="accent1"/>
                </a:solidFill>
              </a:rPr>
              <a:t>奇山异水</a:t>
            </a:r>
            <a:r>
              <a:rPr lang="zh-CN" altLang="en-US" dirty="0">
                <a:solidFill>
                  <a:srgbClr val="FF0000"/>
                </a:solidFill>
              </a:rPr>
              <a:t>。</a:t>
            </a:r>
          </a:p>
        </p:txBody>
      </p:sp>
      <p:sp>
        <p:nvSpPr>
          <p:cNvPr id="22536" name="Text Box 8"/>
          <p:cNvSpPr txBox="1">
            <a:spLocks noChangeArrowheads="1"/>
          </p:cNvSpPr>
          <p:nvPr/>
        </p:nvSpPr>
        <p:spPr bwMode="auto">
          <a:xfrm>
            <a:off x="6383312" y="2667000"/>
            <a:ext cx="3733800" cy="457200"/>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chemeClr val="hlink"/>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乘着船随着江流飘浮荡漾</a:t>
            </a:r>
          </a:p>
        </p:txBody>
      </p:sp>
    </p:spTree>
    <p:extLst>
      <p:ext uri="{BB962C8B-B14F-4D97-AF65-F5344CB8AC3E}">
        <p14:creationId xmlns:p14="http://schemas.microsoft.com/office/powerpoint/2010/main" val="594853320"/>
      </p:ext>
    </p:extLst>
  </p:cSld>
  <p:clrMapOvr>
    <a:masterClrMapping/>
  </p:clrMapOvr>
  <p:transition spd="med">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569625" y="2582107"/>
            <a:ext cx="11077731" cy="305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85000"/>
              </a:lnSpc>
            </a:pPr>
            <a:r>
              <a:rPr kumimoji="1" lang="en-US" altLang="zh-CN" sz="4000" dirty="0">
                <a:latin typeface="Times New Roman" panose="02020603050405020304" pitchFamily="18" charset="0"/>
                <a:ea typeface="隶书" panose="02010509060101010101" pitchFamily="49" charset="-122"/>
              </a:rPr>
              <a:t>     </a:t>
            </a:r>
            <a:r>
              <a:rPr kumimoji="1" lang="zh-CN" altLang="en-US" sz="4000" dirty="0">
                <a:solidFill>
                  <a:schemeClr val="accent2"/>
                </a:solidFill>
                <a:latin typeface="Times New Roman" panose="02020603050405020304" pitchFamily="18" charset="0"/>
                <a:ea typeface="隶书" panose="02010509060101010101" pitchFamily="49" charset="-122"/>
              </a:rPr>
              <a:t>水皆</a:t>
            </a:r>
            <a:r>
              <a:rPr kumimoji="1" lang="zh-CN" altLang="en-US" sz="4000" dirty="0">
                <a:solidFill>
                  <a:srgbClr val="FF0000"/>
                </a:solidFill>
                <a:latin typeface="Times New Roman" panose="02020603050405020304" pitchFamily="18" charset="0"/>
                <a:ea typeface="隶书" panose="02010509060101010101" pitchFamily="49" charset="-122"/>
              </a:rPr>
              <a:t>缥碧</a:t>
            </a:r>
            <a:r>
              <a:rPr kumimoji="1" lang="zh-CN" altLang="en-US" sz="4000" dirty="0">
                <a:solidFill>
                  <a:schemeClr val="accent2"/>
                </a:solidFill>
                <a:latin typeface="Times New Roman" panose="02020603050405020304" pitchFamily="18" charset="0"/>
                <a:ea typeface="隶书" panose="02010509060101010101" pitchFamily="49" charset="-122"/>
              </a:rPr>
              <a:t>，千丈见底；游鱼细石，直视无碍。</a:t>
            </a:r>
            <a:r>
              <a:rPr kumimoji="1" lang="zh-CN" altLang="en-US" sz="4000" dirty="0">
                <a:solidFill>
                  <a:srgbClr val="FF0000"/>
                </a:solidFill>
                <a:latin typeface="Times New Roman" panose="02020603050405020304" pitchFamily="18" charset="0"/>
                <a:ea typeface="隶书" panose="02010509060101010101" pitchFamily="49" charset="-122"/>
              </a:rPr>
              <a:t>急湍</a:t>
            </a:r>
            <a:r>
              <a:rPr kumimoji="1" lang="zh-CN" altLang="en-US" sz="4000" dirty="0">
                <a:solidFill>
                  <a:schemeClr val="accent2"/>
                </a:solidFill>
                <a:latin typeface="Times New Roman" panose="02020603050405020304" pitchFamily="18" charset="0"/>
                <a:ea typeface="隶书" panose="02010509060101010101" pitchFamily="49" charset="-122"/>
              </a:rPr>
              <a:t>甚箭，猛浪若奔。</a:t>
            </a:r>
          </a:p>
          <a:p>
            <a:pPr>
              <a:lnSpc>
                <a:spcPct val="185000"/>
              </a:lnSpc>
            </a:pPr>
            <a:r>
              <a:rPr kumimoji="1" lang="zh-CN" altLang="en-US" sz="2400" dirty="0">
                <a:latin typeface="Times New Roman" panose="02020603050405020304" pitchFamily="18" charset="0"/>
                <a:ea typeface="隶书" panose="02010509060101010101" pitchFamily="49" charset="-122"/>
              </a:rPr>
              <a:t>    </a:t>
            </a:r>
            <a:endParaRPr kumimoji="1" lang="zh-CN" altLang="en-US" sz="2400" dirty="0">
              <a:latin typeface="Times New Roman" panose="02020603050405020304" pitchFamily="18" charset="0"/>
            </a:endParaRPr>
          </a:p>
        </p:txBody>
      </p:sp>
      <p:sp>
        <p:nvSpPr>
          <p:cNvPr id="23555" name="Text Box 3"/>
          <p:cNvSpPr txBox="1">
            <a:spLocks noChangeArrowheads="1"/>
          </p:cNvSpPr>
          <p:nvPr/>
        </p:nvSpPr>
        <p:spPr bwMode="auto">
          <a:xfrm>
            <a:off x="999344" y="3836809"/>
            <a:ext cx="83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400">
                <a:solidFill>
                  <a:schemeClr val="accent2"/>
                </a:solidFill>
                <a:latin typeface="Times New Roman" panose="02020603050405020304" pitchFamily="18" charset="0"/>
              </a:rPr>
              <a:t>tuān</a:t>
            </a:r>
          </a:p>
        </p:txBody>
      </p:sp>
      <p:sp>
        <p:nvSpPr>
          <p:cNvPr id="23556" name="Text Box 4"/>
          <p:cNvSpPr txBox="1">
            <a:spLocks noChangeArrowheads="1"/>
          </p:cNvSpPr>
          <p:nvPr/>
        </p:nvSpPr>
        <p:spPr bwMode="auto">
          <a:xfrm>
            <a:off x="1828800" y="3553836"/>
            <a:ext cx="1676400" cy="457200"/>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chemeClr val="hlink"/>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青白色</a:t>
            </a:r>
          </a:p>
        </p:txBody>
      </p:sp>
      <p:sp>
        <p:nvSpPr>
          <p:cNvPr id="23557" name="Text Box 5"/>
          <p:cNvSpPr txBox="1">
            <a:spLocks noChangeArrowheads="1"/>
          </p:cNvSpPr>
          <p:nvPr/>
        </p:nvSpPr>
        <p:spPr bwMode="auto">
          <a:xfrm>
            <a:off x="476250" y="4736030"/>
            <a:ext cx="1676400" cy="457200"/>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chemeClr val="hlink"/>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急流的水</a:t>
            </a:r>
          </a:p>
        </p:txBody>
      </p:sp>
      <p:sp>
        <p:nvSpPr>
          <p:cNvPr id="23558" name="Text Box 6"/>
          <p:cNvSpPr txBox="1">
            <a:spLocks noChangeArrowheads="1"/>
          </p:cNvSpPr>
          <p:nvPr/>
        </p:nvSpPr>
        <p:spPr bwMode="auto">
          <a:xfrm>
            <a:off x="5412075" y="3553836"/>
            <a:ext cx="3733800" cy="1754326"/>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chemeClr val="hlink"/>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en-US" altLang="zh-CN" dirty="0"/>
              <a:t>—</a:t>
            </a:r>
            <a:r>
              <a:rPr lang="zh-CN" altLang="en-US" dirty="0"/>
              <a:t>直看下去，可以看得很清楚，毫无障碍，这是形容江水非常清澈。</a:t>
            </a:r>
          </a:p>
          <a:p>
            <a:endParaRPr lang="en-US" altLang="zh-CN" dirty="0"/>
          </a:p>
        </p:txBody>
      </p:sp>
      <p:sp>
        <p:nvSpPr>
          <p:cNvPr id="23559" name="Text Box 7"/>
          <p:cNvSpPr txBox="1">
            <a:spLocks noChangeArrowheads="1"/>
          </p:cNvSpPr>
          <p:nvPr/>
        </p:nvSpPr>
        <p:spPr bwMode="auto">
          <a:xfrm>
            <a:off x="1489645" y="754427"/>
            <a:ext cx="9237689" cy="1200329"/>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rgbClr val="FF0000"/>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小结：以上是文章的第二部分。这部分以简练传神的笔法从</a:t>
            </a:r>
            <a:r>
              <a:rPr lang="zh-CN" altLang="en-US" b="1" dirty="0">
                <a:solidFill>
                  <a:schemeClr val="accent1"/>
                </a:solidFill>
              </a:rPr>
              <a:t>静态</a:t>
            </a:r>
            <a:r>
              <a:rPr lang="zh-CN" altLang="en-US" dirty="0"/>
              <a:t>和</a:t>
            </a:r>
            <a:r>
              <a:rPr lang="zh-CN" altLang="en-US" b="1" dirty="0">
                <a:solidFill>
                  <a:schemeClr val="accent1"/>
                </a:solidFill>
              </a:rPr>
              <a:t>动态</a:t>
            </a:r>
            <a:r>
              <a:rPr lang="zh-CN" altLang="en-US" dirty="0"/>
              <a:t>两方面描写</a:t>
            </a:r>
            <a:r>
              <a:rPr lang="zh-CN" altLang="en-US" b="1" dirty="0">
                <a:solidFill>
                  <a:schemeClr val="accent1"/>
                </a:solidFill>
              </a:rPr>
              <a:t>富春江的异水</a:t>
            </a:r>
            <a:r>
              <a:rPr lang="zh-CN" altLang="en-US" dirty="0"/>
              <a:t>。水之色，水之深，水之清，水之急都突出了“</a:t>
            </a:r>
            <a:r>
              <a:rPr lang="zh-CN" altLang="en-US" b="1" dirty="0">
                <a:solidFill>
                  <a:schemeClr val="accent1"/>
                </a:solidFill>
              </a:rPr>
              <a:t>异</a:t>
            </a:r>
            <a:r>
              <a:rPr lang="zh-CN" altLang="en-US" dirty="0"/>
              <a:t>”之特点。</a:t>
            </a:r>
          </a:p>
        </p:txBody>
      </p:sp>
    </p:spTree>
    <p:extLst>
      <p:ext uri="{BB962C8B-B14F-4D97-AF65-F5344CB8AC3E}">
        <p14:creationId xmlns:p14="http://schemas.microsoft.com/office/powerpoint/2010/main" val="2507107552"/>
      </p:ext>
    </p:extLst>
  </p:cSld>
  <p:clrMapOvr>
    <a:masterClrMapping/>
  </p:clrMapOvr>
  <p:transition spd="med">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4572000" y="1"/>
            <a:ext cx="6096000" cy="622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85000"/>
              </a:lnSpc>
            </a:pPr>
            <a:r>
              <a:rPr kumimoji="1" lang="en-US" altLang="zh-CN" sz="2400" dirty="0">
                <a:latin typeface="Times New Roman" panose="02020603050405020304" pitchFamily="18" charset="0"/>
                <a:ea typeface="隶书" panose="02010509060101010101" pitchFamily="49" charset="-122"/>
              </a:rPr>
              <a:t>       </a:t>
            </a:r>
            <a:r>
              <a:rPr kumimoji="1" lang="zh-CN" altLang="en-US" sz="2800" dirty="0">
                <a:latin typeface="Times New Roman" panose="02020603050405020304" pitchFamily="18" charset="0"/>
                <a:ea typeface="隶书" panose="02010509060101010101" pitchFamily="49" charset="-122"/>
              </a:rPr>
              <a:t>夹岸高山</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皆生</a:t>
            </a:r>
            <a:r>
              <a:rPr kumimoji="1" lang="zh-CN" altLang="en-US" sz="2800" u="sng" dirty="0">
                <a:solidFill>
                  <a:schemeClr val="accent2"/>
                </a:solidFill>
                <a:latin typeface="Times New Roman" panose="02020603050405020304" pitchFamily="18" charset="0"/>
                <a:ea typeface="隶书" panose="02010509060101010101" pitchFamily="49" charset="-122"/>
              </a:rPr>
              <a:t>寒树</a:t>
            </a:r>
            <a:r>
              <a:rPr kumimoji="1" lang="zh-CN" altLang="en-US" sz="2800" dirty="0">
                <a:latin typeface="Times New Roman" panose="02020603050405020304" pitchFamily="18" charset="0"/>
              </a:rPr>
              <a:t>。</a:t>
            </a:r>
            <a:r>
              <a:rPr kumimoji="1" lang="zh-CN" altLang="en-US" sz="2800" u="sng" dirty="0">
                <a:solidFill>
                  <a:schemeClr val="accent2"/>
                </a:solidFill>
                <a:latin typeface="Times New Roman" panose="02020603050405020304" pitchFamily="18" charset="0"/>
                <a:ea typeface="隶书" panose="02010509060101010101" pitchFamily="49" charset="-122"/>
              </a:rPr>
              <a:t>负势竞上</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互相</a:t>
            </a:r>
            <a:r>
              <a:rPr kumimoji="1" lang="zh-CN" altLang="en-US" sz="2800" u="sng" dirty="0">
                <a:solidFill>
                  <a:schemeClr val="accent2"/>
                </a:solidFill>
                <a:latin typeface="Times New Roman" panose="02020603050405020304" pitchFamily="18" charset="0"/>
                <a:ea typeface="隶书" panose="02010509060101010101" pitchFamily="49" charset="-122"/>
              </a:rPr>
              <a:t>轩邈</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争高直指，千百成峰。泉水激石</a:t>
            </a:r>
            <a:r>
              <a:rPr kumimoji="1" lang="zh-CN" altLang="en-US" sz="2800" dirty="0">
                <a:latin typeface="Times New Roman" panose="02020603050405020304" pitchFamily="18" charset="0"/>
              </a:rPr>
              <a:t>，</a:t>
            </a:r>
            <a:r>
              <a:rPr kumimoji="1" lang="zh-CN" altLang="en-US" sz="2800" u="sng" dirty="0">
                <a:solidFill>
                  <a:schemeClr val="accent2"/>
                </a:solidFill>
                <a:latin typeface="Times New Roman" panose="02020603050405020304" pitchFamily="18" charset="0"/>
                <a:ea typeface="隶书" panose="02010509060101010101" pitchFamily="49" charset="-122"/>
              </a:rPr>
              <a:t>泠泠</a:t>
            </a:r>
            <a:r>
              <a:rPr kumimoji="1" lang="zh-CN" altLang="en-US" sz="2800" dirty="0">
                <a:latin typeface="Times New Roman" panose="02020603050405020304" pitchFamily="18" charset="0"/>
                <a:ea typeface="隶书" panose="02010509060101010101" pitchFamily="49" charset="-122"/>
              </a:rPr>
              <a:t>作响。好鸟</a:t>
            </a:r>
            <a:r>
              <a:rPr kumimoji="1" lang="zh-CN" altLang="en-US" sz="2800" u="sng" dirty="0">
                <a:solidFill>
                  <a:schemeClr val="accent2"/>
                </a:solidFill>
                <a:latin typeface="Times New Roman" panose="02020603050405020304" pitchFamily="18" charset="0"/>
                <a:ea typeface="隶书" panose="02010509060101010101" pitchFamily="49" charset="-122"/>
              </a:rPr>
              <a:t>相鸣</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嘤嘤成韵。蝉则千转不穷</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猿则百叫无绝。鸢飞</a:t>
            </a:r>
            <a:r>
              <a:rPr kumimoji="1" lang="zh-CN" altLang="en-US" sz="2800" u="sng" dirty="0">
                <a:solidFill>
                  <a:schemeClr val="accent2"/>
                </a:solidFill>
                <a:latin typeface="Times New Roman" panose="02020603050405020304" pitchFamily="18" charset="0"/>
                <a:ea typeface="隶书" panose="02010509060101010101" pitchFamily="49" charset="-122"/>
              </a:rPr>
              <a:t>戾天</a:t>
            </a:r>
            <a:r>
              <a:rPr kumimoji="1" lang="zh-CN" altLang="en-US" sz="2800" dirty="0">
                <a:latin typeface="Times New Roman" panose="02020603050405020304" pitchFamily="18" charset="0"/>
                <a:ea typeface="隶书" panose="02010509060101010101" pitchFamily="49" charset="-122"/>
              </a:rPr>
              <a:t>者</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望峰</a:t>
            </a:r>
            <a:r>
              <a:rPr kumimoji="1" lang="zh-CN" altLang="en-US" sz="2800" u="sng" dirty="0">
                <a:solidFill>
                  <a:schemeClr val="accent2"/>
                </a:solidFill>
                <a:latin typeface="Times New Roman" panose="02020603050405020304" pitchFamily="18" charset="0"/>
                <a:ea typeface="隶书" panose="02010509060101010101" pitchFamily="49" charset="-122"/>
              </a:rPr>
              <a:t>息心</a:t>
            </a:r>
            <a:r>
              <a:rPr kumimoji="1" lang="zh-CN" altLang="en-US" sz="2800" dirty="0">
                <a:latin typeface="Times New Roman" panose="02020603050405020304" pitchFamily="18" charset="0"/>
              </a:rPr>
              <a:t>；</a:t>
            </a:r>
            <a:r>
              <a:rPr kumimoji="1" lang="zh-CN" altLang="en-US" sz="2800" u="sng" dirty="0">
                <a:solidFill>
                  <a:schemeClr val="accent2"/>
                </a:solidFill>
                <a:latin typeface="Times New Roman" panose="02020603050405020304" pitchFamily="18" charset="0"/>
                <a:ea typeface="隶书" panose="02010509060101010101" pitchFamily="49" charset="-122"/>
              </a:rPr>
              <a:t>经纶</a:t>
            </a:r>
            <a:r>
              <a:rPr kumimoji="1" lang="zh-CN" altLang="en-US" sz="2800" dirty="0">
                <a:latin typeface="Times New Roman" panose="02020603050405020304" pitchFamily="18" charset="0"/>
                <a:ea typeface="隶书" panose="02010509060101010101" pitchFamily="49" charset="-122"/>
              </a:rPr>
              <a:t>世务者</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窥谷</a:t>
            </a:r>
            <a:r>
              <a:rPr kumimoji="1" lang="zh-CN" altLang="en-US" sz="2800" u="sng" dirty="0">
                <a:solidFill>
                  <a:schemeClr val="accent2"/>
                </a:solidFill>
                <a:latin typeface="Times New Roman" panose="02020603050405020304" pitchFamily="18" charset="0"/>
                <a:ea typeface="隶书" panose="02010509060101010101" pitchFamily="49" charset="-122"/>
              </a:rPr>
              <a:t>忘反</a:t>
            </a:r>
            <a:r>
              <a:rPr kumimoji="1" lang="zh-CN" altLang="en-US" sz="2800" dirty="0">
                <a:latin typeface="Times New Roman" panose="02020603050405020304" pitchFamily="18" charset="0"/>
                <a:ea typeface="隶书" panose="02010509060101010101" pitchFamily="49" charset="-122"/>
              </a:rPr>
              <a:t>。</a:t>
            </a:r>
            <a:r>
              <a:rPr kumimoji="1" lang="zh-CN" altLang="en-US" sz="2800" u="sng" dirty="0">
                <a:solidFill>
                  <a:schemeClr val="accent2"/>
                </a:solidFill>
                <a:latin typeface="Times New Roman" panose="02020603050405020304" pitchFamily="18" charset="0"/>
                <a:ea typeface="隶书" panose="02010509060101010101" pitchFamily="49" charset="-122"/>
              </a:rPr>
              <a:t>横柯上蔽</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在昼</a:t>
            </a:r>
            <a:r>
              <a:rPr kumimoji="1" lang="zh-CN" altLang="en-US" sz="2800" u="sng" dirty="0">
                <a:solidFill>
                  <a:schemeClr val="accent2"/>
                </a:solidFill>
                <a:latin typeface="Times New Roman" panose="02020603050405020304" pitchFamily="18" charset="0"/>
                <a:ea typeface="隶书" panose="02010509060101010101" pitchFamily="49" charset="-122"/>
              </a:rPr>
              <a:t>犹</a:t>
            </a:r>
            <a:r>
              <a:rPr kumimoji="1" lang="zh-CN" altLang="en-US" sz="2800" dirty="0">
                <a:latin typeface="Times New Roman" panose="02020603050405020304" pitchFamily="18" charset="0"/>
                <a:ea typeface="隶书" panose="02010509060101010101" pitchFamily="49" charset="-122"/>
              </a:rPr>
              <a:t>昏</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疏条</a:t>
            </a:r>
            <a:r>
              <a:rPr kumimoji="1" lang="zh-CN" altLang="en-US" sz="2800" u="sng" dirty="0">
                <a:solidFill>
                  <a:schemeClr val="accent2"/>
                </a:solidFill>
                <a:latin typeface="Times New Roman" panose="02020603050405020304" pitchFamily="18" charset="0"/>
                <a:ea typeface="隶书" panose="02010509060101010101" pitchFamily="49" charset="-122"/>
              </a:rPr>
              <a:t>交映</a:t>
            </a:r>
            <a:r>
              <a:rPr kumimoji="1" lang="zh-CN" altLang="en-US" sz="2800" dirty="0">
                <a:latin typeface="Times New Roman" panose="02020603050405020304" pitchFamily="18" charset="0"/>
              </a:rPr>
              <a:t>，</a:t>
            </a:r>
            <a:r>
              <a:rPr kumimoji="1" lang="zh-CN" altLang="en-US" sz="2800" dirty="0">
                <a:latin typeface="Times New Roman" panose="02020603050405020304" pitchFamily="18" charset="0"/>
                <a:ea typeface="隶书" panose="02010509060101010101" pitchFamily="49" charset="-122"/>
              </a:rPr>
              <a:t>有时</a:t>
            </a:r>
            <a:r>
              <a:rPr kumimoji="1" lang="zh-CN" altLang="en-US" sz="2800" u="sng" dirty="0">
                <a:solidFill>
                  <a:schemeClr val="accent2"/>
                </a:solidFill>
                <a:latin typeface="Times New Roman" panose="02020603050405020304" pitchFamily="18" charset="0"/>
                <a:ea typeface="隶书" panose="02010509060101010101" pitchFamily="49" charset="-122"/>
              </a:rPr>
              <a:t>见</a:t>
            </a:r>
            <a:r>
              <a:rPr kumimoji="1" lang="zh-CN" altLang="en-US" sz="2800" dirty="0">
                <a:latin typeface="Times New Roman" panose="02020603050405020304" pitchFamily="18" charset="0"/>
                <a:ea typeface="隶书" panose="02010509060101010101" pitchFamily="49" charset="-122"/>
              </a:rPr>
              <a:t>日。</a:t>
            </a:r>
            <a:endParaRPr kumimoji="1" lang="zh-CN" altLang="en-US" sz="2400" dirty="0">
              <a:latin typeface="Times New Roman" panose="02020603050405020304" pitchFamily="18" charset="0"/>
              <a:ea typeface="隶书" panose="02010509060101010101" pitchFamily="49" charset="-122"/>
            </a:endParaRPr>
          </a:p>
          <a:p>
            <a:pPr eaLnBrk="1" hangingPunct="1">
              <a:spcBef>
                <a:spcPct val="50000"/>
              </a:spcBef>
            </a:pPr>
            <a:endParaRPr kumimoji="1" lang="en-US" altLang="zh-CN" sz="2400" dirty="0">
              <a:latin typeface="Times New Roman" panose="02020603050405020304" pitchFamily="18" charset="0"/>
            </a:endParaRPr>
          </a:p>
        </p:txBody>
      </p:sp>
      <p:sp>
        <p:nvSpPr>
          <p:cNvPr id="24579" name="Text Box 3"/>
          <p:cNvSpPr txBox="1">
            <a:spLocks noChangeArrowheads="1"/>
          </p:cNvSpPr>
          <p:nvPr/>
        </p:nvSpPr>
        <p:spPr bwMode="auto">
          <a:xfrm>
            <a:off x="6705600" y="609601"/>
            <a:ext cx="182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dirty="0">
                <a:solidFill>
                  <a:schemeClr val="hlink"/>
                </a:solidFill>
                <a:latin typeface="Times New Roman" panose="02020603050405020304" pitchFamily="18" charset="0"/>
              </a:rPr>
              <a:t>使人看了感到有寒凉之意的树</a:t>
            </a:r>
            <a:endParaRPr kumimoji="1" lang="zh-CN" altLang="en-US" sz="2400" dirty="0">
              <a:solidFill>
                <a:schemeClr val="hlink"/>
              </a:solidFill>
              <a:latin typeface="Times New Roman" panose="02020603050405020304" pitchFamily="18" charset="0"/>
            </a:endParaRPr>
          </a:p>
        </p:txBody>
      </p:sp>
      <p:sp>
        <p:nvSpPr>
          <p:cNvPr id="24580" name="Text Box 4"/>
          <p:cNvSpPr txBox="1">
            <a:spLocks noChangeArrowheads="1"/>
          </p:cNvSpPr>
          <p:nvPr/>
        </p:nvSpPr>
        <p:spPr bwMode="auto">
          <a:xfrm>
            <a:off x="8853210" y="669926"/>
            <a:ext cx="19812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1600" dirty="0">
                <a:solidFill>
                  <a:srgbClr val="3333FF"/>
                </a:solidFill>
                <a:latin typeface="Times New Roman" panose="02020603050405020304" pitchFamily="18" charset="0"/>
              </a:rPr>
              <a:t>“</a:t>
            </a:r>
            <a:r>
              <a:rPr kumimoji="1" lang="zh-CN" altLang="en-US" sz="1600" dirty="0">
                <a:solidFill>
                  <a:srgbClr val="3333FF"/>
                </a:solidFill>
                <a:latin typeface="Times New Roman" panose="02020603050405020304" pitchFamily="18" charset="0"/>
              </a:rPr>
              <a:t>高山”凭依</a:t>
            </a:r>
            <a:r>
              <a:rPr kumimoji="1" lang="en-US" altLang="zh-CN" sz="1600" dirty="0">
                <a:solidFill>
                  <a:srgbClr val="3333FF"/>
                </a:solidFill>
                <a:latin typeface="Times New Roman" panose="02020603050405020304" pitchFamily="18" charset="0"/>
              </a:rPr>
              <a:t>(</a:t>
            </a:r>
            <a:r>
              <a:rPr kumimoji="1" lang="zh-CN" altLang="en-US" sz="1600" dirty="0">
                <a:solidFill>
                  <a:srgbClr val="3333FF"/>
                </a:solidFill>
                <a:latin typeface="Times New Roman" panose="02020603050405020304" pitchFamily="18" charset="0"/>
              </a:rPr>
              <a:t>高峻的</a:t>
            </a:r>
            <a:r>
              <a:rPr kumimoji="1" lang="en-US" altLang="zh-CN" sz="1600" dirty="0">
                <a:solidFill>
                  <a:srgbClr val="3333FF"/>
                </a:solidFill>
                <a:latin typeface="Times New Roman" panose="02020603050405020304" pitchFamily="18" charset="0"/>
              </a:rPr>
              <a:t>)</a:t>
            </a:r>
            <a:r>
              <a:rPr kumimoji="1" lang="zh-CN" altLang="en-US" sz="1600" dirty="0">
                <a:solidFill>
                  <a:srgbClr val="3333FF"/>
                </a:solidFill>
                <a:latin typeface="Times New Roman" panose="02020603050405020304" pitchFamily="18" charset="0"/>
              </a:rPr>
              <a:t>的形势，争着向上</a:t>
            </a:r>
            <a:endParaRPr kumimoji="1" lang="zh-CN" altLang="en-US" sz="2400" dirty="0">
              <a:solidFill>
                <a:srgbClr val="3333FF"/>
              </a:solidFill>
              <a:latin typeface="Times New Roman" panose="02020603050405020304" pitchFamily="18" charset="0"/>
            </a:endParaRPr>
          </a:p>
        </p:txBody>
      </p:sp>
      <p:sp>
        <p:nvSpPr>
          <p:cNvPr id="24581" name="AutoShape 5"/>
          <p:cNvSpPr>
            <a:spLocks noChangeArrowheads="1"/>
          </p:cNvSpPr>
          <p:nvPr/>
        </p:nvSpPr>
        <p:spPr bwMode="auto">
          <a:xfrm>
            <a:off x="1828800" y="1524000"/>
            <a:ext cx="3200400" cy="1295400"/>
          </a:xfrm>
          <a:prstGeom prst="wedgeEllipseCallout">
            <a:avLst>
              <a:gd name="adj1" fmla="val 111606"/>
              <a:gd name="adj2" fmla="val -51718"/>
            </a:avLst>
          </a:prstGeom>
          <a:gradFill rotWithShape="0">
            <a:gsLst>
              <a:gs pos="0">
                <a:srgbClr val="637671"/>
              </a:gs>
              <a:gs pos="50000">
                <a:srgbClr val="D5FFF4"/>
              </a:gs>
              <a:gs pos="100000">
                <a:srgbClr val="637671"/>
              </a:gs>
            </a:gsLst>
            <a:lin ang="2700000" scaled="1"/>
          </a:gra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kumimoji="1" lang="zh-CN" altLang="zh-CN" sz="2400">
              <a:solidFill>
                <a:schemeClr val="accent6">
                  <a:lumMod val="60000"/>
                  <a:lumOff val="40000"/>
                </a:schemeClr>
              </a:solidFill>
              <a:latin typeface="Times New Roman" panose="02020603050405020304" pitchFamily="18" charset="0"/>
            </a:endParaRPr>
          </a:p>
        </p:txBody>
      </p:sp>
      <p:sp>
        <p:nvSpPr>
          <p:cNvPr id="24582" name="Text Box 6"/>
          <p:cNvSpPr txBox="1">
            <a:spLocks noChangeArrowheads="1"/>
          </p:cNvSpPr>
          <p:nvPr/>
        </p:nvSpPr>
        <p:spPr bwMode="auto">
          <a:xfrm>
            <a:off x="6114738" y="1626250"/>
            <a:ext cx="236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dirty="0">
                <a:solidFill>
                  <a:schemeClr val="hlink"/>
                </a:solidFill>
                <a:latin typeface="Times New Roman" panose="02020603050405020304" pitchFamily="18" charset="0"/>
              </a:rPr>
              <a:t>轩，高；邈，远</a:t>
            </a:r>
            <a:endParaRPr kumimoji="1" lang="zh-CN" altLang="en-US" sz="2400" dirty="0">
              <a:solidFill>
                <a:schemeClr val="hlink"/>
              </a:solidFill>
              <a:latin typeface="Times New Roman" panose="02020603050405020304" pitchFamily="18" charset="0"/>
            </a:endParaRPr>
          </a:p>
        </p:txBody>
      </p:sp>
      <p:sp>
        <p:nvSpPr>
          <p:cNvPr id="24583" name="Text Box 7"/>
          <p:cNvSpPr txBox="1">
            <a:spLocks noChangeArrowheads="1"/>
          </p:cNvSpPr>
          <p:nvPr/>
        </p:nvSpPr>
        <p:spPr bwMode="auto">
          <a:xfrm>
            <a:off x="2553056" y="1752600"/>
            <a:ext cx="247614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b="1" dirty="0">
                <a:solidFill>
                  <a:schemeClr val="hlink"/>
                </a:solidFill>
                <a:latin typeface="Times New Roman" panose="02020603050405020304" pitchFamily="18" charset="0"/>
              </a:rPr>
              <a:t>这两个字在这里作动词用，意思是这些高山仿佛都在争着往高处和远处伸展。</a:t>
            </a:r>
            <a:endParaRPr kumimoji="1" lang="zh-CN" altLang="en-US" sz="1600" dirty="0">
              <a:solidFill>
                <a:schemeClr val="hlink"/>
              </a:solidFill>
              <a:latin typeface="Times New Roman" panose="02020603050405020304" pitchFamily="18" charset="0"/>
            </a:endParaRPr>
          </a:p>
        </p:txBody>
      </p:sp>
      <p:sp>
        <p:nvSpPr>
          <p:cNvPr id="24584" name="Text Box 8"/>
          <p:cNvSpPr txBox="1">
            <a:spLocks noChangeArrowheads="1"/>
          </p:cNvSpPr>
          <p:nvPr/>
        </p:nvSpPr>
        <p:spPr bwMode="auto">
          <a:xfrm>
            <a:off x="5943600" y="2330970"/>
            <a:ext cx="1981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chemeClr val="hlink"/>
                </a:solidFill>
                <a:latin typeface="Times New Roman" panose="02020603050405020304" pitchFamily="18" charset="0"/>
              </a:rPr>
              <a:t>形容水声的清越</a:t>
            </a:r>
          </a:p>
        </p:txBody>
      </p:sp>
      <p:sp>
        <p:nvSpPr>
          <p:cNvPr id="24585" name="Text Box 9"/>
          <p:cNvSpPr txBox="1">
            <a:spLocks noChangeArrowheads="1"/>
          </p:cNvSpPr>
          <p:nvPr/>
        </p:nvSpPr>
        <p:spPr bwMode="auto">
          <a:xfrm>
            <a:off x="8382000" y="2438400"/>
            <a:ext cx="1219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chemeClr val="hlink"/>
                </a:solidFill>
                <a:latin typeface="Times New Roman" panose="02020603050405020304" pitchFamily="18" charset="0"/>
              </a:rPr>
              <a:t>相向和鸣</a:t>
            </a:r>
          </a:p>
        </p:txBody>
      </p:sp>
      <p:sp>
        <p:nvSpPr>
          <p:cNvPr id="24586" name="Text Box 10"/>
          <p:cNvSpPr txBox="1">
            <a:spLocks noChangeArrowheads="1"/>
          </p:cNvSpPr>
          <p:nvPr/>
        </p:nvSpPr>
        <p:spPr bwMode="auto">
          <a:xfrm>
            <a:off x="5486400" y="3897964"/>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chemeClr val="hlink"/>
                </a:solidFill>
                <a:latin typeface="Times New Roman" panose="02020603050405020304" pitchFamily="18" charset="0"/>
              </a:rPr>
              <a:t>到天上</a:t>
            </a:r>
            <a:r>
              <a:rPr kumimoji="1" lang="en-US" altLang="zh-CN" sz="1600" dirty="0">
                <a:solidFill>
                  <a:schemeClr val="hlink"/>
                </a:solidFill>
                <a:latin typeface="Times New Roman" panose="02020603050405020304" pitchFamily="18" charset="0"/>
              </a:rPr>
              <a:t>,</a:t>
            </a:r>
            <a:r>
              <a:rPr kumimoji="1" lang="zh-CN" altLang="en-US" sz="1600" dirty="0">
                <a:solidFill>
                  <a:schemeClr val="hlink"/>
                </a:solidFill>
                <a:latin typeface="Times New Roman" panose="02020603050405020304" pitchFamily="18" charset="0"/>
              </a:rPr>
              <a:t>戾，至</a:t>
            </a:r>
          </a:p>
        </p:txBody>
      </p:sp>
      <p:sp>
        <p:nvSpPr>
          <p:cNvPr id="24587" name="Text Box 11"/>
          <p:cNvSpPr txBox="1">
            <a:spLocks noChangeArrowheads="1"/>
          </p:cNvSpPr>
          <p:nvPr/>
        </p:nvSpPr>
        <p:spPr bwMode="auto">
          <a:xfrm>
            <a:off x="7429144" y="3822233"/>
            <a:ext cx="17526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chemeClr val="hlink"/>
                </a:solidFill>
                <a:latin typeface="Times New Roman" panose="02020603050405020304" pitchFamily="18" charset="0"/>
              </a:rPr>
              <a:t>平息热衷于功名利禄的心</a:t>
            </a:r>
            <a:endParaRPr kumimoji="1" lang="zh-CN" altLang="en-US" sz="2400" dirty="0">
              <a:solidFill>
                <a:schemeClr val="hlink"/>
              </a:solidFill>
              <a:latin typeface="Times New Roman" panose="02020603050405020304" pitchFamily="18" charset="0"/>
            </a:endParaRPr>
          </a:p>
        </p:txBody>
      </p:sp>
      <p:sp>
        <p:nvSpPr>
          <p:cNvPr id="24588" name="Text Box 12"/>
          <p:cNvSpPr txBox="1">
            <a:spLocks noChangeArrowheads="1"/>
          </p:cNvSpPr>
          <p:nvPr/>
        </p:nvSpPr>
        <p:spPr bwMode="auto">
          <a:xfrm>
            <a:off x="9124772" y="3929663"/>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rgbClr val="3333FF"/>
                </a:solidFill>
                <a:latin typeface="Times New Roman" panose="02020603050405020304" pitchFamily="18" charset="0"/>
              </a:rPr>
              <a:t>筹划、治理</a:t>
            </a:r>
          </a:p>
        </p:txBody>
      </p:sp>
      <p:sp>
        <p:nvSpPr>
          <p:cNvPr id="24589" name="Text Box 13"/>
          <p:cNvSpPr txBox="1">
            <a:spLocks noChangeArrowheads="1"/>
          </p:cNvSpPr>
          <p:nvPr/>
        </p:nvSpPr>
        <p:spPr bwMode="auto">
          <a:xfrm>
            <a:off x="4538628" y="4730420"/>
            <a:ext cx="2490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chemeClr val="hlink"/>
                </a:solidFill>
                <a:latin typeface="Times New Roman" panose="02020603050405020304" pitchFamily="18" charset="0"/>
              </a:rPr>
              <a:t>流连忘返；“反”同“返”</a:t>
            </a:r>
          </a:p>
          <a:p>
            <a:pPr eaLnBrk="1" hangingPunct="1">
              <a:spcBef>
                <a:spcPct val="50000"/>
              </a:spcBef>
            </a:pPr>
            <a:endParaRPr kumimoji="1" lang="en-US" altLang="zh-CN" sz="1600" dirty="0">
              <a:latin typeface="Times New Roman" panose="02020603050405020304" pitchFamily="18" charset="0"/>
            </a:endParaRPr>
          </a:p>
        </p:txBody>
      </p:sp>
      <p:sp>
        <p:nvSpPr>
          <p:cNvPr id="24590" name="Text Box 14"/>
          <p:cNvSpPr txBox="1">
            <a:spLocks noChangeArrowheads="1"/>
          </p:cNvSpPr>
          <p:nvPr/>
        </p:nvSpPr>
        <p:spPr bwMode="auto">
          <a:xfrm>
            <a:off x="7178683" y="4604220"/>
            <a:ext cx="2590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chemeClr val="hlink"/>
                </a:solidFill>
                <a:latin typeface="Times New Roman" panose="02020603050405020304" pitchFamily="18" charset="0"/>
              </a:rPr>
              <a:t>横斜的树枝在上边遮蔽着。上，在上面，名词作状语</a:t>
            </a:r>
          </a:p>
        </p:txBody>
      </p:sp>
      <p:sp>
        <p:nvSpPr>
          <p:cNvPr id="24591" name="Text Box 15"/>
          <p:cNvSpPr txBox="1">
            <a:spLocks noChangeArrowheads="1"/>
          </p:cNvSpPr>
          <p:nvPr/>
        </p:nvSpPr>
        <p:spPr bwMode="auto">
          <a:xfrm>
            <a:off x="9669458" y="4726457"/>
            <a:ext cx="1371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a:solidFill>
                  <a:srgbClr val="3333FF"/>
                </a:solidFill>
                <a:latin typeface="Times New Roman" panose="02020603050405020304" pitchFamily="18" charset="0"/>
              </a:rPr>
              <a:t>好像，如同</a:t>
            </a:r>
          </a:p>
        </p:txBody>
      </p:sp>
      <p:sp>
        <p:nvSpPr>
          <p:cNvPr id="24592" name="Text Box 16"/>
          <p:cNvSpPr txBox="1">
            <a:spLocks noChangeArrowheads="1"/>
          </p:cNvSpPr>
          <p:nvPr/>
        </p:nvSpPr>
        <p:spPr bwMode="auto">
          <a:xfrm>
            <a:off x="5638800" y="5554376"/>
            <a:ext cx="1295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chemeClr val="hlink"/>
                </a:solidFill>
                <a:latin typeface="Times New Roman" panose="02020603050405020304" pitchFamily="18" charset="0"/>
              </a:rPr>
              <a:t>互相掩映</a:t>
            </a:r>
          </a:p>
        </p:txBody>
      </p:sp>
      <p:sp>
        <p:nvSpPr>
          <p:cNvPr id="24593" name="Text Box 17"/>
          <p:cNvSpPr txBox="1">
            <a:spLocks noChangeArrowheads="1"/>
          </p:cNvSpPr>
          <p:nvPr/>
        </p:nvSpPr>
        <p:spPr bwMode="auto">
          <a:xfrm>
            <a:off x="6797683" y="5569251"/>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rgbClr val="3333FF"/>
                </a:solidFill>
                <a:latin typeface="Times New Roman" panose="02020603050405020304" pitchFamily="18" charset="0"/>
              </a:rPr>
              <a:t>看见，一说同“现”，显现，显露</a:t>
            </a:r>
          </a:p>
        </p:txBody>
      </p:sp>
      <p:sp>
        <p:nvSpPr>
          <p:cNvPr id="24594" name="Text Box 18"/>
          <p:cNvSpPr txBox="1">
            <a:spLocks noChangeArrowheads="1"/>
          </p:cNvSpPr>
          <p:nvPr/>
        </p:nvSpPr>
        <p:spPr bwMode="auto">
          <a:xfrm>
            <a:off x="76200" y="442515"/>
            <a:ext cx="2400657" cy="6001643"/>
          </a:xfrm>
          <a:prstGeom prst="rect">
            <a:avLst/>
          </a:prstGeom>
          <a:solidFill>
            <a:schemeClr val="accent6">
              <a:lumMod val="20000"/>
              <a:lumOff val="80000"/>
            </a:schemeClr>
          </a:solidFill>
          <a:ln>
            <a:noFill/>
          </a:ln>
        </p:spPr>
        <p:txBody>
          <a:bodyPr>
            <a:spAutoFit/>
          </a:bodyPr>
          <a:lstStyle>
            <a:defPPr>
              <a:defRPr lang="zh-CN"/>
            </a:defPPr>
            <a:lvl1pPr algn="ctr">
              <a:spcBef>
                <a:spcPct val="50000"/>
              </a:spcBef>
              <a:defRPr kumimoji="1" sz="2400" i="1">
                <a:solidFill>
                  <a:srgbClr val="FF0000"/>
                </a:solidFill>
                <a:latin typeface="Times New Roman" panose="02020603050405020304" pitchFamily="18" charset="0"/>
                <a:ea typeface="楷体_GB2312"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小结：此为文章的第三部分。这部分以细腻的笔触</a:t>
            </a:r>
            <a:r>
              <a:rPr lang="zh-CN" altLang="en-US" b="1" dirty="0">
                <a:solidFill>
                  <a:schemeClr val="accent1"/>
                </a:solidFill>
              </a:rPr>
              <a:t>详写</a:t>
            </a:r>
            <a:r>
              <a:rPr lang="zh-CN" altLang="en-US" dirty="0"/>
              <a:t>了富春江夹岸的</a:t>
            </a:r>
            <a:r>
              <a:rPr lang="zh-CN" altLang="en-US" b="1" dirty="0">
                <a:solidFill>
                  <a:schemeClr val="accent1"/>
                </a:solidFill>
              </a:rPr>
              <a:t>奇山</a:t>
            </a:r>
            <a:r>
              <a:rPr lang="zh-CN" altLang="en-US" dirty="0"/>
              <a:t>，并抒发了人在此山中的感受。在这里，作者既从侧面</a:t>
            </a:r>
            <a:r>
              <a:rPr lang="zh-CN" altLang="en-US" b="1" dirty="0">
                <a:solidFill>
                  <a:schemeClr val="accent1"/>
                </a:solidFill>
              </a:rPr>
              <a:t>烘托出山水之美</a:t>
            </a:r>
            <a:r>
              <a:rPr lang="zh-CN" altLang="en-US" dirty="0"/>
              <a:t>，也抒发了</a:t>
            </a:r>
            <a:r>
              <a:rPr lang="zh-CN" altLang="en-US" b="1" dirty="0">
                <a:solidFill>
                  <a:schemeClr val="accent1"/>
                </a:solidFill>
              </a:rPr>
              <a:t>对世俗官场和追求利禄之徒的蔑视之情</a:t>
            </a:r>
            <a:r>
              <a:rPr lang="zh-CN" altLang="en-US" dirty="0"/>
              <a:t>，含蓄地流露出</a:t>
            </a:r>
            <a:r>
              <a:rPr lang="zh-CN" altLang="en-US" b="1" dirty="0">
                <a:solidFill>
                  <a:schemeClr val="accent1"/>
                </a:solidFill>
              </a:rPr>
              <a:t>爱慕美好的大自然、避世退隐</a:t>
            </a:r>
            <a:r>
              <a:rPr lang="zh-CN" altLang="en-US" dirty="0"/>
              <a:t>的高洁志趣。</a:t>
            </a:r>
          </a:p>
        </p:txBody>
      </p:sp>
    </p:spTree>
    <p:extLst>
      <p:ext uri="{BB962C8B-B14F-4D97-AF65-F5344CB8AC3E}">
        <p14:creationId xmlns:p14="http://schemas.microsoft.com/office/powerpoint/2010/main" val="2214995718"/>
      </p:ext>
    </p:extLst>
  </p:cSld>
  <p:clrMapOvr>
    <a:masterClrMapping/>
  </p:clrMapOvr>
  <p:transition spd="med">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body" idx="1"/>
          </p:nvPr>
        </p:nvSpPr>
        <p:spPr>
          <a:xfrm>
            <a:off x="1176417" y="1999457"/>
            <a:ext cx="8881983" cy="1441450"/>
          </a:xfrm>
        </p:spPr>
        <p:txBody>
          <a:bodyPr>
            <a:normAutofit/>
          </a:bodyPr>
          <a:lstStyle/>
          <a:p>
            <a:pPr>
              <a:lnSpc>
                <a:spcPct val="115000"/>
              </a:lnSpc>
              <a:spcBef>
                <a:spcPct val="0"/>
              </a:spcBef>
              <a:buFontTx/>
              <a:buNone/>
            </a:pPr>
            <a:r>
              <a:rPr kumimoji="1" lang="en-US" altLang="zh-CN" sz="3600" b="1" dirty="0">
                <a:latin typeface="华文新魏" panose="02010800040101010101" pitchFamily="2" charset="-122"/>
                <a:ea typeface="华文新魏" panose="02010800040101010101" pitchFamily="2" charset="-122"/>
              </a:rPr>
              <a:t>      </a:t>
            </a:r>
            <a:r>
              <a:rPr kumimoji="1" lang="en-US" altLang="zh-CN" sz="3600" dirty="0">
                <a:latin typeface="华文新魏" panose="02010800040101010101" pitchFamily="2" charset="-122"/>
                <a:ea typeface="华文新魏" panose="02010800040101010101" pitchFamily="2" charset="-122"/>
              </a:rPr>
              <a:t> </a:t>
            </a:r>
            <a:r>
              <a:rPr kumimoji="1" lang="en-US" altLang="zh-CN" sz="3600" dirty="0" smtClean="0">
                <a:latin typeface="华文新魏" panose="02010800040101010101" pitchFamily="2" charset="-122"/>
                <a:ea typeface="华文新魏" panose="02010800040101010101" pitchFamily="2" charset="-122"/>
              </a:rPr>
              <a:t>1</a:t>
            </a:r>
            <a:r>
              <a:rPr kumimoji="1" lang="zh-CN" altLang="en-US" sz="3600" b="1" dirty="0">
                <a:latin typeface="华文新魏" panose="02010800040101010101" pitchFamily="2" charset="-122"/>
                <a:ea typeface="华文新魏" panose="02010800040101010101" pitchFamily="2" charset="-122"/>
              </a:rPr>
              <a:t>、</a:t>
            </a:r>
            <a:r>
              <a:rPr kumimoji="1" lang="zh-CN" altLang="en-US" sz="3600" dirty="0">
                <a:latin typeface="华文新魏" panose="02010800040101010101" pitchFamily="2" charset="-122"/>
                <a:ea typeface="华文新魏" panose="02010800040101010101" pitchFamily="2" charset="-122"/>
              </a:rPr>
              <a:t>总领全文山水特征的是哪一句？全文结构有什么特点？</a:t>
            </a:r>
          </a:p>
        </p:txBody>
      </p:sp>
      <p:sp>
        <p:nvSpPr>
          <p:cNvPr id="167941" name="Rectangle 5"/>
          <p:cNvSpPr>
            <a:spLocks noChangeArrowheads="1"/>
          </p:cNvSpPr>
          <p:nvPr/>
        </p:nvSpPr>
        <p:spPr bwMode="auto">
          <a:xfrm>
            <a:off x="4656139" y="703264"/>
            <a:ext cx="3024187"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课文讲解</a:t>
            </a:r>
          </a:p>
        </p:txBody>
      </p:sp>
      <p:pic>
        <p:nvPicPr>
          <p:cNvPr id="167942" name="Picture 6" descr="png-042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48525" y="765175"/>
            <a:ext cx="863600" cy="863600"/>
          </a:xfrm>
          <a:prstGeom prst="rect">
            <a:avLst/>
          </a:prstGeom>
          <a:noFill/>
          <a:extLst>
            <a:ext uri="{909E8E84-426E-40DD-AFC4-6F175D3DCCD1}">
              <a14:hiddenFill xmlns:a14="http://schemas.microsoft.com/office/drawing/2010/main">
                <a:solidFill>
                  <a:srgbClr val="FFFFFF"/>
                </a:solidFill>
              </a14:hiddenFill>
            </a:ext>
          </a:extLst>
        </p:spPr>
      </p:pic>
      <p:sp>
        <p:nvSpPr>
          <p:cNvPr id="167943" name="Rectangle 7"/>
          <p:cNvSpPr>
            <a:spLocks noChangeArrowheads="1"/>
          </p:cNvSpPr>
          <p:nvPr/>
        </p:nvSpPr>
        <p:spPr bwMode="auto">
          <a:xfrm>
            <a:off x="1795280" y="3623468"/>
            <a:ext cx="63168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3600" dirty="0">
                <a:solidFill>
                  <a:srgbClr val="FF0000"/>
                </a:solidFill>
                <a:latin typeface="华文新魏" panose="02010800040101010101" pitchFamily="2" charset="-122"/>
                <a:ea typeface="华文新魏" panose="02010800040101010101" pitchFamily="2" charset="-122"/>
              </a:rPr>
              <a:t> </a:t>
            </a:r>
            <a:r>
              <a:rPr lang="zh-CN" altLang="en-US" sz="3600" dirty="0">
                <a:solidFill>
                  <a:srgbClr val="FF0000"/>
                </a:solidFill>
                <a:latin typeface="华文新魏" panose="02010800040101010101" pitchFamily="2" charset="-122"/>
                <a:ea typeface="华文新魏" panose="02010800040101010101" pitchFamily="2" charset="-122"/>
              </a:rPr>
              <a:t>奇山异水，天下独绝。总分式</a:t>
            </a:r>
            <a:r>
              <a:rPr lang="zh-CN" altLang="en-US" sz="2400" dirty="0">
                <a:solidFill>
                  <a:srgbClr val="FF0000"/>
                </a:solidFill>
                <a:latin typeface="华文新魏" panose="02010800040101010101" pitchFamily="2" charset="-122"/>
                <a:ea typeface="华文新魏" panose="02010800040101010101" pitchFamily="2" charset="-122"/>
              </a:rPr>
              <a:t>。</a:t>
            </a:r>
          </a:p>
        </p:txBody>
      </p:sp>
    </p:spTree>
    <p:extLst>
      <p:ext uri="{BB962C8B-B14F-4D97-AF65-F5344CB8AC3E}">
        <p14:creationId xmlns:p14="http://schemas.microsoft.com/office/powerpoint/2010/main" val="575810397"/>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67942"/>
                                        </p:tgtEl>
                                        <p:attrNameLst>
                                          <p:attrName>style.visibility</p:attrName>
                                        </p:attrNameLst>
                                      </p:cBhvr>
                                      <p:to>
                                        <p:strVal val="visible"/>
                                      </p:to>
                                    </p:set>
                                    <p:animEffect transition="in" filter="circle(in)">
                                      <p:cBhvr>
                                        <p:cTn id="7" dur="2000"/>
                                        <p:tgtEl>
                                          <p:spTgt spid="16794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67941"/>
                                        </p:tgtEl>
                                        <p:attrNameLst>
                                          <p:attrName>style.visibility</p:attrName>
                                        </p:attrNameLst>
                                      </p:cBhvr>
                                      <p:to>
                                        <p:strVal val="visible"/>
                                      </p:to>
                                    </p:set>
                                    <p:animEffect transition="in" filter="circle(in)">
                                      <p:cBhvr>
                                        <p:cTn id="10" dur="2000"/>
                                        <p:tgtEl>
                                          <p:spTgt spid="16794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3" presetClass="entr" presetSubtype="0" fill="hold" grpId="0" nodeType="clickEffect">
                                  <p:stCondLst>
                                    <p:cond delay="0"/>
                                  </p:stCondLst>
                                  <p:childTnLst>
                                    <p:set>
                                      <p:cBhvr>
                                        <p:cTn id="14" dur="1" fill="hold">
                                          <p:stCondLst>
                                            <p:cond delay="0"/>
                                          </p:stCondLst>
                                        </p:cTn>
                                        <p:tgtEl>
                                          <p:spTgt spid="167938">
                                            <p:txEl>
                                              <p:pRg st="0" end="0"/>
                                            </p:txEl>
                                          </p:spTgt>
                                        </p:tgtEl>
                                        <p:attrNameLst>
                                          <p:attrName>style.visibility</p:attrName>
                                        </p:attrNameLst>
                                      </p:cBhvr>
                                      <p:to>
                                        <p:strVal val="visible"/>
                                      </p:to>
                                    </p:set>
                                    <p:animEffect transition="in" filter="fade">
                                      <p:cBhvr>
                                        <p:cTn id="15" dur="100"/>
                                        <p:tgtEl>
                                          <p:spTgt spid="167938">
                                            <p:txEl>
                                              <p:pRg st="0" end="0"/>
                                            </p:txEl>
                                          </p:spTgt>
                                        </p:tgtEl>
                                      </p:cBhvr>
                                    </p:animEffect>
                                    <p:anim calcmode="lin" valueType="num">
                                      <p:cBhvr>
                                        <p:cTn id="16" dur="400" fill="hold"/>
                                        <p:tgtEl>
                                          <p:spTgt spid="167938">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167938">
                                            <p:txEl>
                                              <p:pRg st="0" end="0"/>
                                            </p:txEl>
                                          </p:spTgt>
                                        </p:tgtEl>
                                        <p:attrNameLst>
                                          <p:attrName>ppt_y</p:attrName>
                                        </p:attrNameLst>
                                      </p:cBhvr>
                                      <p:tavLst>
                                        <p:tav tm="0">
                                          <p:val>
                                            <p:strVal val="#ppt_y+0.31"/>
                                          </p:val>
                                        </p:tav>
                                        <p:tav tm="100000">
                                          <p:val>
                                            <p:strVal val="#ppt_y+0.31"/>
                                          </p:val>
                                        </p:tav>
                                      </p:tavLst>
                                    </p:anim>
                                    <p:anim calcmode="lin" valueType="num">
                                      <p:cBhvr>
                                        <p:cTn id="18" dur="600" decel="50000" fill="hold">
                                          <p:stCondLst>
                                            <p:cond delay="400"/>
                                          </p:stCondLst>
                                        </p:cTn>
                                        <p:tgtEl>
                                          <p:spTgt spid="167938">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 dur="600" decel="50000" fill="hold">
                                          <p:stCondLst>
                                            <p:cond delay="400"/>
                                          </p:stCondLst>
                                        </p:cTn>
                                        <p:tgtEl>
                                          <p:spTgt spid="167938">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67943"/>
                                        </p:tgtEl>
                                        <p:attrNameLst>
                                          <p:attrName>style.visibility</p:attrName>
                                        </p:attrNameLst>
                                      </p:cBhvr>
                                      <p:to>
                                        <p:strVal val="visible"/>
                                      </p:to>
                                    </p:set>
                                    <p:animEffect transition="in" filter="fade">
                                      <p:cBhvr>
                                        <p:cTn id="24" dur="500"/>
                                        <p:tgtEl>
                                          <p:spTgt spid="167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build="p"/>
      <p:bldP spid="167941" grpId="0" animBg="1"/>
      <p:bldP spid="1679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Text Box 3"/>
          <p:cNvSpPr txBox="1">
            <a:spLocks noChangeArrowheads="1"/>
          </p:cNvSpPr>
          <p:nvPr/>
        </p:nvSpPr>
        <p:spPr bwMode="auto">
          <a:xfrm>
            <a:off x="1714293" y="756060"/>
            <a:ext cx="780753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kumimoji="1" lang="zh-CN" altLang="en-US" sz="3200" dirty="0">
                <a:solidFill>
                  <a:srgbClr val="FF0000"/>
                </a:solidFill>
                <a:latin typeface="华文新魏" panose="02010800040101010101" pitchFamily="2" charset="-122"/>
                <a:ea typeface="华文新魏" panose="02010800040101010101" pitchFamily="2" charset="-122"/>
              </a:rPr>
              <a:t>　　</a:t>
            </a:r>
            <a:r>
              <a:rPr kumimoji="1" lang="en-US" altLang="zh-CN" sz="3200" dirty="0">
                <a:solidFill>
                  <a:srgbClr val="FF0000"/>
                </a:solidFill>
                <a:latin typeface="华文新魏" panose="02010800040101010101" pitchFamily="2" charset="-122"/>
                <a:ea typeface="华文新魏" panose="02010800040101010101" pitchFamily="2" charset="-122"/>
              </a:rPr>
              <a:t>2</a:t>
            </a:r>
            <a:r>
              <a:rPr kumimoji="1" lang="zh-CN" altLang="en-US" sz="3200" dirty="0">
                <a:solidFill>
                  <a:srgbClr val="FF0000"/>
                </a:solidFill>
                <a:latin typeface="华文新魏" panose="02010800040101010101" pitchFamily="2" charset="-122"/>
                <a:ea typeface="华文新魏" panose="02010800040101010101" pitchFamily="2" charset="-122"/>
              </a:rPr>
              <a:t>、作者从哪几个方面描写异水？用了什么方法？</a:t>
            </a:r>
          </a:p>
        </p:txBody>
      </p:sp>
      <p:sp>
        <p:nvSpPr>
          <p:cNvPr id="148484" name="Text Box 4"/>
          <p:cNvSpPr txBox="1">
            <a:spLocks noChangeArrowheads="1"/>
          </p:cNvSpPr>
          <p:nvPr/>
        </p:nvSpPr>
        <p:spPr bwMode="auto">
          <a:xfrm>
            <a:off x="1992314" y="2638426"/>
            <a:ext cx="18002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zh-CN" sz="3200" dirty="0">
                <a:solidFill>
                  <a:srgbClr val="0000CC"/>
                </a:solidFill>
                <a:latin typeface="华文新魏" panose="02010800040101010101" pitchFamily="2" charset="-122"/>
                <a:ea typeface="华文新魏" panose="02010800040101010101" pitchFamily="2" charset="-122"/>
              </a:rPr>
              <a:t>1</a:t>
            </a:r>
            <a:r>
              <a:rPr lang="zh-CN" altLang="en-US" sz="3200" dirty="0">
                <a:solidFill>
                  <a:srgbClr val="0000CC"/>
                </a:solidFill>
                <a:latin typeface="华文新魏" panose="02010800040101010101" pitchFamily="2" charset="-122"/>
                <a:ea typeface="华文新魏" panose="02010800040101010101" pitchFamily="2" charset="-122"/>
              </a:rPr>
              <a:t>、清澈</a:t>
            </a:r>
          </a:p>
        </p:txBody>
      </p:sp>
      <p:sp>
        <p:nvSpPr>
          <p:cNvPr id="148485" name="Text Box 5"/>
          <p:cNvSpPr txBox="1">
            <a:spLocks noChangeArrowheads="1"/>
          </p:cNvSpPr>
          <p:nvPr/>
        </p:nvSpPr>
        <p:spPr bwMode="auto">
          <a:xfrm>
            <a:off x="2063750" y="4438651"/>
            <a:ext cx="194468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zh-CN" sz="3200" dirty="0">
                <a:solidFill>
                  <a:srgbClr val="0000CC"/>
                </a:solidFill>
                <a:latin typeface="华文新魏" panose="02010800040101010101" pitchFamily="2" charset="-122"/>
                <a:ea typeface="华文新魏" panose="02010800040101010101" pitchFamily="2" charset="-122"/>
              </a:rPr>
              <a:t>2</a:t>
            </a:r>
            <a:r>
              <a:rPr lang="zh-CN" altLang="en-US" sz="3200" dirty="0">
                <a:solidFill>
                  <a:srgbClr val="0000CC"/>
                </a:solidFill>
                <a:latin typeface="华文新魏" panose="02010800040101010101" pitchFamily="2" charset="-122"/>
                <a:ea typeface="华文新魏" panose="02010800040101010101" pitchFamily="2" charset="-122"/>
              </a:rPr>
              <a:t>、湍急</a:t>
            </a:r>
          </a:p>
        </p:txBody>
      </p:sp>
      <p:sp>
        <p:nvSpPr>
          <p:cNvPr id="148486" name="Text Box 6"/>
          <p:cNvSpPr txBox="1">
            <a:spLocks noChangeArrowheads="1"/>
          </p:cNvSpPr>
          <p:nvPr/>
        </p:nvSpPr>
        <p:spPr bwMode="auto">
          <a:xfrm>
            <a:off x="7464425" y="3862388"/>
            <a:ext cx="194468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200">
                <a:latin typeface="华文新魏" panose="02010800040101010101" pitchFamily="2" charset="-122"/>
                <a:ea typeface="华文新魏" panose="02010800040101010101" pitchFamily="2" charset="-122"/>
              </a:rPr>
              <a:t>侧面描写</a:t>
            </a:r>
          </a:p>
        </p:txBody>
      </p:sp>
      <p:sp>
        <p:nvSpPr>
          <p:cNvPr id="148487" name="Text Box 7"/>
          <p:cNvSpPr txBox="1">
            <a:spLocks noChangeArrowheads="1"/>
          </p:cNvSpPr>
          <p:nvPr/>
        </p:nvSpPr>
        <p:spPr bwMode="auto">
          <a:xfrm>
            <a:off x="7464425" y="4438651"/>
            <a:ext cx="2057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200">
                <a:latin typeface="华文新魏" panose="02010800040101010101" pitchFamily="2" charset="-122"/>
                <a:ea typeface="华文新魏" panose="02010800040101010101" pitchFamily="2" charset="-122"/>
              </a:rPr>
              <a:t>比喻</a:t>
            </a:r>
          </a:p>
        </p:txBody>
      </p:sp>
      <p:sp>
        <p:nvSpPr>
          <p:cNvPr id="148488" name="Rectangle 8"/>
          <p:cNvSpPr>
            <a:spLocks noChangeArrowheads="1"/>
          </p:cNvSpPr>
          <p:nvPr/>
        </p:nvSpPr>
        <p:spPr bwMode="auto">
          <a:xfrm>
            <a:off x="3648076" y="2135188"/>
            <a:ext cx="346761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3200">
                <a:latin typeface="华文新魏" panose="02010800040101010101" pitchFamily="2" charset="-122"/>
                <a:ea typeface="华文新魏" panose="02010800040101010101" pitchFamily="2" charset="-122"/>
              </a:rPr>
              <a:t>水色</a:t>
            </a:r>
            <a:r>
              <a:rPr lang="en-US" altLang="zh-CN" sz="3200">
                <a:latin typeface="华文新魏" panose="02010800040101010101" pitchFamily="2" charset="-122"/>
                <a:ea typeface="华文新魏" panose="02010800040101010101" pitchFamily="2" charset="-122"/>
              </a:rPr>
              <a:t>——</a:t>
            </a:r>
            <a:r>
              <a:rPr lang="zh-CN" altLang="en-US" sz="3200">
                <a:latin typeface="华文新魏" panose="02010800040101010101" pitchFamily="2" charset="-122"/>
                <a:ea typeface="华文新魏" panose="02010800040101010101" pitchFamily="2" charset="-122"/>
              </a:rPr>
              <a:t>水皆缥碧</a:t>
            </a:r>
          </a:p>
        </p:txBody>
      </p:sp>
      <p:sp>
        <p:nvSpPr>
          <p:cNvPr id="148489" name="Rectangle 9"/>
          <p:cNvSpPr>
            <a:spLocks noChangeArrowheads="1"/>
          </p:cNvSpPr>
          <p:nvPr/>
        </p:nvSpPr>
        <p:spPr bwMode="auto">
          <a:xfrm>
            <a:off x="3648076" y="2711451"/>
            <a:ext cx="346761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3200">
                <a:latin typeface="华文新魏" panose="02010800040101010101" pitchFamily="2" charset="-122"/>
                <a:ea typeface="华文新魏" panose="02010800040101010101" pitchFamily="2" charset="-122"/>
              </a:rPr>
              <a:t>水深</a:t>
            </a:r>
            <a:r>
              <a:rPr lang="en-US" altLang="zh-CN" sz="3200">
                <a:latin typeface="华文新魏" panose="02010800040101010101" pitchFamily="2" charset="-122"/>
                <a:ea typeface="华文新魏" panose="02010800040101010101" pitchFamily="2" charset="-122"/>
              </a:rPr>
              <a:t>——</a:t>
            </a:r>
            <a:r>
              <a:rPr lang="zh-CN" altLang="en-US" sz="3200">
                <a:latin typeface="华文新魏" panose="02010800040101010101" pitchFamily="2" charset="-122"/>
                <a:ea typeface="华文新魏" panose="02010800040101010101" pitchFamily="2" charset="-122"/>
              </a:rPr>
              <a:t>千丈见底</a:t>
            </a:r>
          </a:p>
        </p:txBody>
      </p:sp>
      <p:sp>
        <p:nvSpPr>
          <p:cNvPr id="148490" name="Rectangle 10"/>
          <p:cNvSpPr>
            <a:spLocks noChangeArrowheads="1"/>
          </p:cNvSpPr>
          <p:nvPr/>
        </p:nvSpPr>
        <p:spPr bwMode="auto">
          <a:xfrm>
            <a:off x="3719513" y="3073400"/>
            <a:ext cx="5519460" cy="1027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lnSpc>
                <a:spcPct val="190000"/>
              </a:lnSpc>
              <a:spcBef>
                <a:spcPct val="50000"/>
              </a:spcBef>
            </a:pPr>
            <a:r>
              <a:rPr lang="zh-CN" altLang="en-US" sz="3200">
                <a:latin typeface="华文新魏" panose="02010800040101010101" pitchFamily="2" charset="-122"/>
                <a:ea typeface="华文新魏" panose="02010800040101010101" pitchFamily="2" charset="-122"/>
              </a:rPr>
              <a:t>水中</a:t>
            </a:r>
            <a:r>
              <a:rPr lang="en-US" altLang="zh-CN" sz="3200">
                <a:latin typeface="华文新魏" panose="02010800040101010101" pitchFamily="2" charset="-122"/>
                <a:ea typeface="华文新魏" panose="02010800040101010101" pitchFamily="2" charset="-122"/>
              </a:rPr>
              <a:t>——</a:t>
            </a:r>
            <a:r>
              <a:rPr lang="zh-CN" altLang="en-US" sz="3200">
                <a:latin typeface="华文新魏" panose="02010800040101010101" pitchFamily="2" charset="-122"/>
                <a:ea typeface="华文新魏" panose="02010800040101010101" pitchFamily="2" charset="-122"/>
              </a:rPr>
              <a:t>游鱼细石，直视无碍</a:t>
            </a:r>
          </a:p>
        </p:txBody>
      </p:sp>
      <p:sp>
        <p:nvSpPr>
          <p:cNvPr id="148491" name="Rectangle 11"/>
          <p:cNvSpPr>
            <a:spLocks noChangeArrowheads="1"/>
          </p:cNvSpPr>
          <p:nvPr/>
        </p:nvSpPr>
        <p:spPr bwMode="auto">
          <a:xfrm>
            <a:off x="3648075" y="4418013"/>
            <a:ext cx="387798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zh-CN" altLang="en-US" sz="3200" dirty="0">
                <a:latin typeface="华文新魏" panose="02010800040101010101" pitchFamily="2" charset="-122"/>
                <a:ea typeface="华文新魏" panose="02010800040101010101" pitchFamily="2" charset="-122"/>
              </a:rPr>
              <a:t>急湍甚箭，猛浪若奔</a:t>
            </a:r>
          </a:p>
        </p:txBody>
      </p:sp>
      <p:sp>
        <p:nvSpPr>
          <p:cNvPr id="148492" name="AutoShape 12"/>
          <p:cNvSpPr>
            <a:spLocks/>
          </p:cNvSpPr>
          <p:nvPr/>
        </p:nvSpPr>
        <p:spPr bwMode="auto">
          <a:xfrm>
            <a:off x="3503614" y="2349500"/>
            <a:ext cx="73025" cy="1296988"/>
          </a:xfrm>
          <a:prstGeom prst="leftBrace">
            <a:avLst>
              <a:gd name="adj1" fmla="val 148007"/>
              <a:gd name="adj2" fmla="val 50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000">
              <a:latin typeface="华文新魏" panose="02010800040101010101" pitchFamily="2" charset="-122"/>
              <a:ea typeface="华文新魏" panose="02010800040101010101" pitchFamily="2" charset="-122"/>
            </a:endParaRPr>
          </a:p>
        </p:txBody>
      </p:sp>
      <p:sp>
        <p:nvSpPr>
          <p:cNvPr id="148493" name="Text Box 13"/>
          <p:cNvSpPr txBox="1">
            <a:spLocks noChangeArrowheads="1"/>
          </p:cNvSpPr>
          <p:nvPr/>
        </p:nvSpPr>
        <p:spPr bwMode="auto">
          <a:xfrm>
            <a:off x="7464425" y="2565401"/>
            <a:ext cx="136683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3200">
                <a:latin typeface="华文新魏" panose="02010800040101010101" pitchFamily="2" charset="-122"/>
                <a:ea typeface="华文新魏" panose="02010800040101010101" pitchFamily="2" charset="-122"/>
              </a:rPr>
              <a:t>夸张</a:t>
            </a:r>
          </a:p>
        </p:txBody>
      </p:sp>
      <p:sp>
        <p:nvSpPr>
          <p:cNvPr id="148494" name="Text Box 14"/>
          <p:cNvSpPr txBox="1">
            <a:spLocks noChangeArrowheads="1"/>
          </p:cNvSpPr>
          <p:nvPr/>
        </p:nvSpPr>
        <p:spPr bwMode="auto">
          <a:xfrm>
            <a:off x="7175500" y="1989138"/>
            <a:ext cx="2159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3200">
                <a:latin typeface="华文新魏" panose="02010800040101010101" pitchFamily="2" charset="-122"/>
                <a:ea typeface="华文新魏" panose="02010800040101010101" pitchFamily="2" charset="-122"/>
              </a:rPr>
              <a:t>正面描写</a:t>
            </a:r>
          </a:p>
        </p:txBody>
      </p:sp>
      <p:sp>
        <p:nvSpPr>
          <p:cNvPr id="148495" name="AutoShape 15"/>
          <p:cNvSpPr>
            <a:spLocks/>
          </p:cNvSpPr>
          <p:nvPr/>
        </p:nvSpPr>
        <p:spPr bwMode="auto">
          <a:xfrm>
            <a:off x="9193214" y="2206625"/>
            <a:ext cx="71437" cy="1511300"/>
          </a:xfrm>
          <a:prstGeom prst="rightBrace">
            <a:avLst>
              <a:gd name="adj1" fmla="val 176298"/>
              <a:gd name="adj2" fmla="val 50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华文新魏" panose="02010800040101010101" pitchFamily="2" charset="-122"/>
              <a:ea typeface="华文新魏" panose="02010800040101010101" pitchFamily="2" charset="-122"/>
            </a:endParaRPr>
          </a:p>
        </p:txBody>
      </p:sp>
      <p:sp>
        <p:nvSpPr>
          <p:cNvPr id="148496" name="Text Box 16"/>
          <p:cNvSpPr txBox="1">
            <a:spLocks noChangeArrowheads="1"/>
          </p:cNvSpPr>
          <p:nvPr/>
        </p:nvSpPr>
        <p:spPr bwMode="auto">
          <a:xfrm>
            <a:off x="9085263" y="2276476"/>
            <a:ext cx="197961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zh-CN" sz="3600">
                <a:solidFill>
                  <a:srgbClr val="FF0000"/>
                </a:solidFill>
                <a:latin typeface="华文新魏" panose="02010800040101010101" pitchFamily="2" charset="-122"/>
                <a:ea typeface="华文新魏" panose="02010800040101010101" pitchFamily="2" charset="-122"/>
              </a:rPr>
              <a:t>  </a:t>
            </a:r>
            <a:r>
              <a:rPr lang="zh-CN" altLang="en-US" sz="3200">
                <a:solidFill>
                  <a:srgbClr val="FF0000"/>
                </a:solidFill>
                <a:latin typeface="华文新魏" panose="02010800040101010101" pitchFamily="2" charset="-122"/>
                <a:ea typeface="华文新魏" panose="02010800040101010101" pitchFamily="2" charset="-122"/>
              </a:rPr>
              <a:t>静（详）</a:t>
            </a:r>
          </a:p>
        </p:txBody>
      </p:sp>
      <p:sp>
        <p:nvSpPr>
          <p:cNvPr id="148497" name="Text Box 17"/>
          <p:cNvSpPr txBox="1">
            <a:spLocks noChangeArrowheads="1"/>
          </p:cNvSpPr>
          <p:nvPr/>
        </p:nvSpPr>
        <p:spPr bwMode="auto">
          <a:xfrm>
            <a:off x="8622506" y="4430137"/>
            <a:ext cx="179863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zh-CN" sz="3200" dirty="0">
                <a:solidFill>
                  <a:srgbClr val="FF0000"/>
                </a:solidFill>
                <a:latin typeface="华文新魏" panose="02010800040101010101" pitchFamily="2" charset="-122"/>
                <a:ea typeface="华文新魏" panose="02010800040101010101" pitchFamily="2" charset="-122"/>
              </a:rPr>
              <a:t>   </a:t>
            </a:r>
            <a:r>
              <a:rPr lang="zh-CN" altLang="en-US" sz="3200" dirty="0">
                <a:solidFill>
                  <a:srgbClr val="FF0000"/>
                </a:solidFill>
                <a:latin typeface="华文新魏" panose="02010800040101010101" pitchFamily="2" charset="-122"/>
                <a:ea typeface="华文新魏" panose="02010800040101010101" pitchFamily="2" charset="-122"/>
              </a:rPr>
              <a:t>动（略）</a:t>
            </a:r>
          </a:p>
        </p:txBody>
      </p:sp>
    </p:spTree>
    <p:extLst>
      <p:ext uri="{BB962C8B-B14F-4D97-AF65-F5344CB8AC3E}">
        <p14:creationId xmlns:p14="http://schemas.microsoft.com/office/powerpoint/2010/main" val="1495223919"/>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48483"/>
                                        </p:tgtEl>
                                        <p:attrNameLst>
                                          <p:attrName>style.visibility</p:attrName>
                                        </p:attrNameLst>
                                      </p:cBhvr>
                                      <p:to>
                                        <p:strVal val="visible"/>
                                      </p:to>
                                    </p:set>
                                    <p:anim calcmode="lin" valueType="num">
                                      <p:cBhvr>
                                        <p:cTn id="7" dur="1000" fill="hold"/>
                                        <p:tgtEl>
                                          <p:spTgt spid="148483"/>
                                        </p:tgtEl>
                                        <p:attrNameLst>
                                          <p:attrName>ppt_w</p:attrName>
                                        </p:attrNameLst>
                                      </p:cBhvr>
                                      <p:tavLst>
                                        <p:tav tm="0">
                                          <p:val>
                                            <p:fltVal val="0"/>
                                          </p:val>
                                        </p:tav>
                                        <p:tav tm="100000">
                                          <p:val>
                                            <p:strVal val="#ppt_w"/>
                                          </p:val>
                                        </p:tav>
                                      </p:tavLst>
                                    </p:anim>
                                    <p:anim calcmode="lin" valueType="num">
                                      <p:cBhvr>
                                        <p:cTn id="8" dur="1000" fill="hold"/>
                                        <p:tgtEl>
                                          <p:spTgt spid="148483"/>
                                        </p:tgtEl>
                                        <p:attrNameLst>
                                          <p:attrName>ppt_h</p:attrName>
                                        </p:attrNameLst>
                                      </p:cBhvr>
                                      <p:tavLst>
                                        <p:tav tm="0">
                                          <p:val>
                                            <p:fltVal val="0"/>
                                          </p:val>
                                        </p:tav>
                                        <p:tav tm="100000">
                                          <p:val>
                                            <p:strVal val="#ppt_h"/>
                                          </p:val>
                                        </p:tav>
                                      </p:tavLst>
                                    </p:anim>
                                    <p:anim calcmode="lin" valueType="num">
                                      <p:cBhvr>
                                        <p:cTn id="9" dur="1000" fill="hold"/>
                                        <p:tgtEl>
                                          <p:spTgt spid="148483"/>
                                        </p:tgtEl>
                                        <p:attrNameLst>
                                          <p:attrName>style.rotation</p:attrName>
                                        </p:attrNameLst>
                                      </p:cBhvr>
                                      <p:tavLst>
                                        <p:tav tm="0">
                                          <p:val>
                                            <p:fltVal val="90"/>
                                          </p:val>
                                        </p:tav>
                                        <p:tav tm="100000">
                                          <p:val>
                                            <p:fltVal val="0"/>
                                          </p:val>
                                        </p:tav>
                                      </p:tavLst>
                                    </p:anim>
                                    <p:animEffect transition="in" filter="fade">
                                      <p:cBhvr>
                                        <p:cTn id="10" dur="1000"/>
                                        <p:tgtEl>
                                          <p:spTgt spid="14848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8484"/>
                                        </p:tgtEl>
                                        <p:attrNameLst>
                                          <p:attrName>style.visibility</p:attrName>
                                        </p:attrNameLst>
                                      </p:cBhvr>
                                      <p:to>
                                        <p:strVal val="visible"/>
                                      </p:to>
                                    </p:set>
                                    <p:animEffect transition="in" filter="blinds(horizontal)">
                                      <p:cBhvr>
                                        <p:cTn id="15" dur="500"/>
                                        <p:tgtEl>
                                          <p:spTgt spid="14848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48485"/>
                                        </p:tgtEl>
                                        <p:attrNameLst>
                                          <p:attrName>style.visibility</p:attrName>
                                        </p:attrNameLst>
                                      </p:cBhvr>
                                      <p:to>
                                        <p:strVal val="visible"/>
                                      </p:to>
                                    </p:set>
                                    <p:animEffect transition="in" filter="blinds(horizontal)">
                                      <p:cBhvr>
                                        <p:cTn id="20" dur="500"/>
                                        <p:tgtEl>
                                          <p:spTgt spid="14848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48492"/>
                                        </p:tgtEl>
                                        <p:attrNameLst>
                                          <p:attrName>style.visibility</p:attrName>
                                        </p:attrNameLst>
                                      </p:cBhvr>
                                      <p:to>
                                        <p:strVal val="visible"/>
                                      </p:to>
                                    </p:set>
                                    <p:animEffect transition="in" filter="blinds(horizontal)">
                                      <p:cBhvr>
                                        <p:cTn id="25" dur="500"/>
                                        <p:tgtEl>
                                          <p:spTgt spid="14849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48488"/>
                                        </p:tgtEl>
                                        <p:attrNameLst>
                                          <p:attrName>style.visibility</p:attrName>
                                        </p:attrNameLst>
                                      </p:cBhvr>
                                      <p:to>
                                        <p:strVal val="visible"/>
                                      </p:to>
                                    </p:set>
                                    <p:animEffect transition="in" filter="blinds(horizontal)">
                                      <p:cBhvr>
                                        <p:cTn id="30" dur="500"/>
                                        <p:tgtEl>
                                          <p:spTgt spid="14848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48489"/>
                                        </p:tgtEl>
                                        <p:attrNameLst>
                                          <p:attrName>style.visibility</p:attrName>
                                        </p:attrNameLst>
                                      </p:cBhvr>
                                      <p:to>
                                        <p:strVal val="visible"/>
                                      </p:to>
                                    </p:set>
                                    <p:animEffect transition="in" filter="blinds(horizontal)">
                                      <p:cBhvr>
                                        <p:cTn id="35" dur="500"/>
                                        <p:tgtEl>
                                          <p:spTgt spid="14848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48490"/>
                                        </p:tgtEl>
                                        <p:attrNameLst>
                                          <p:attrName>style.visibility</p:attrName>
                                        </p:attrNameLst>
                                      </p:cBhvr>
                                      <p:to>
                                        <p:strVal val="visible"/>
                                      </p:to>
                                    </p:set>
                                    <p:animEffect transition="in" filter="blinds(horizontal)">
                                      <p:cBhvr>
                                        <p:cTn id="40" dur="500"/>
                                        <p:tgtEl>
                                          <p:spTgt spid="14849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48494"/>
                                        </p:tgtEl>
                                        <p:attrNameLst>
                                          <p:attrName>style.visibility</p:attrName>
                                        </p:attrNameLst>
                                      </p:cBhvr>
                                      <p:to>
                                        <p:strVal val="visible"/>
                                      </p:to>
                                    </p:set>
                                    <p:animEffect transition="in" filter="blinds(horizontal)">
                                      <p:cBhvr>
                                        <p:cTn id="45" dur="500"/>
                                        <p:tgtEl>
                                          <p:spTgt spid="14849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48493"/>
                                        </p:tgtEl>
                                        <p:attrNameLst>
                                          <p:attrName>style.visibility</p:attrName>
                                        </p:attrNameLst>
                                      </p:cBhvr>
                                      <p:to>
                                        <p:strVal val="visible"/>
                                      </p:to>
                                    </p:set>
                                    <p:animEffect transition="in" filter="blinds(horizontal)">
                                      <p:cBhvr>
                                        <p:cTn id="50" dur="500"/>
                                        <p:tgtEl>
                                          <p:spTgt spid="14849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48486"/>
                                        </p:tgtEl>
                                        <p:attrNameLst>
                                          <p:attrName>style.visibility</p:attrName>
                                        </p:attrNameLst>
                                      </p:cBhvr>
                                      <p:to>
                                        <p:strVal val="visible"/>
                                      </p:to>
                                    </p:set>
                                    <p:animEffect transition="in" filter="blinds(horizontal)">
                                      <p:cBhvr>
                                        <p:cTn id="55" dur="500"/>
                                        <p:tgtEl>
                                          <p:spTgt spid="14848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48491"/>
                                        </p:tgtEl>
                                        <p:attrNameLst>
                                          <p:attrName>style.visibility</p:attrName>
                                        </p:attrNameLst>
                                      </p:cBhvr>
                                      <p:to>
                                        <p:strVal val="visible"/>
                                      </p:to>
                                    </p:set>
                                    <p:animEffect transition="in" filter="blinds(horizontal)">
                                      <p:cBhvr>
                                        <p:cTn id="60" dur="500"/>
                                        <p:tgtEl>
                                          <p:spTgt spid="14849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48487"/>
                                        </p:tgtEl>
                                        <p:attrNameLst>
                                          <p:attrName>style.visibility</p:attrName>
                                        </p:attrNameLst>
                                      </p:cBhvr>
                                      <p:to>
                                        <p:strVal val="visible"/>
                                      </p:to>
                                    </p:set>
                                    <p:animEffect transition="in" filter="blinds(horizontal)">
                                      <p:cBhvr>
                                        <p:cTn id="65" dur="500"/>
                                        <p:tgtEl>
                                          <p:spTgt spid="14848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48495"/>
                                        </p:tgtEl>
                                        <p:attrNameLst>
                                          <p:attrName>style.visibility</p:attrName>
                                        </p:attrNameLst>
                                      </p:cBhvr>
                                      <p:to>
                                        <p:strVal val="visible"/>
                                      </p:to>
                                    </p:set>
                                    <p:animEffect transition="in" filter="blinds(horizontal)">
                                      <p:cBhvr>
                                        <p:cTn id="70" dur="500"/>
                                        <p:tgtEl>
                                          <p:spTgt spid="148495"/>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48496"/>
                                        </p:tgtEl>
                                        <p:attrNameLst>
                                          <p:attrName>style.visibility</p:attrName>
                                        </p:attrNameLst>
                                      </p:cBhvr>
                                      <p:to>
                                        <p:strVal val="visible"/>
                                      </p:to>
                                    </p:set>
                                    <p:animEffect transition="in" filter="blinds(horizontal)">
                                      <p:cBhvr>
                                        <p:cTn id="75" dur="500"/>
                                        <p:tgtEl>
                                          <p:spTgt spid="148496"/>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148497"/>
                                        </p:tgtEl>
                                        <p:attrNameLst>
                                          <p:attrName>style.visibility</p:attrName>
                                        </p:attrNameLst>
                                      </p:cBhvr>
                                      <p:to>
                                        <p:strVal val="visible"/>
                                      </p:to>
                                    </p:set>
                                    <p:animEffect transition="in" filter="blinds(horizontal)">
                                      <p:cBhvr>
                                        <p:cTn id="80" dur="500"/>
                                        <p:tgtEl>
                                          <p:spTgt spid="148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p:bldP spid="148484" grpId="0" autoUpdateAnimBg="0"/>
      <p:bldP spid="148485" grpId="0" autoUpdateAnimBg="0"/>
      <p:bldP spid="148486" grpId="0"/>
      <p:bldP spid="148487" grpId="0"/>
      <p:bldP spid="148488" grpId="0"/>
      <p:bldP spid="148489" grpId="0"/>
      <p:bldP spid="148490" grpId="0"/>
      <p:bldP spid="148491" grpId="0"/>
      <p:bldP spid="148492" grpId="0" animBg="1"/>
      <p:bldP spid="148493" grpId="0"/>
      <p:bldP spid="148494" grpId="0"/>
      <p:bldP spid="148495" grpId="0" animBg="1"/>
      <p:bldP spid="148496" grpId="0"/>
      <p:bldP spid="14849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52" name="Picture 4" descr="200632765030638"/>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07200" y="1746172"/>
            <a:ext cx="3744913" cy="40322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
        <p:nvSpPr>
          <p:cNvPr id="206853" name="Text Box 5"/>
          <p:cNvSpPr txBox="1">
            <a:spLocks noChangeArrowheads="1"/>
          </p:cNvSpPr>
          <p:nvPr/>
        </p:nvSpPr>
        <p:spPr bwMode="auto">
          <a:xfrm>
            <a:off x="6976023" y="765176"/>
            <a:ext cx="2228302" cy="561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eaLnBrk="1" hangingPunct="1">
              <a:lnSpc>
                <a:spcPct val="115000"/>
              </a:lnSpc>
              <a:spcBef>
                <a:spcPct val="20000"/>
              </a:spcBef>
            </a:pPr>
            <a:r>
              <a:rPr lang="zh-CN" altLang="en-US" sz="3200" dirty="0">
                <a:latin typeface="华文新魏" panose="02010800040101010101" pitchFamily="2" charset="-122"/>
                <a:ea typeface="华文新魏" panose="02010800040101010101" pitchFamily="2" charset="-122"/>
              </a:rPr>
              <a:t>天下佳山水，古今推富春。  </a:t>
            </a:r>
          </a:p>
          <a:p>
            <a:pPr eaLnBrk="1" hangingPunct="1">
              <a:lnSpc>
                <a:spcPct val="115000"/>
              </a:lnSpc>
              <a:spcBef>
                <a:spcPct val="20000"/>
              </a:spcBef>
            </a:pPr>
            <a:r>
              <a:rPr lang="zh-CN" altLang="en-US" sz="3200" dirty="0">
                <a:solidFill>
                  <a:srgbClr val="FF0000"/>
                </a:solidFill>
                <a:latin typeface="华文新魏" panose="02010800040101010101" pitchFamily="2" charset="-122"/>
                <a:ea typeface="华文新魏" panose="02010800040101010101" pitchFamily="2" charset="-122"/>
              </a:rPr>
              <a:t>                 </a:t>
            </a:r>
            <a:r>
              <a:rPr lang="en-US" altLang="zh-CN" sz="3200" dirty="0" smtClean="0">
                <a:solidFill>
                  <a:srgbClr val="FF0000"/>
                </a:solidFill>
                <a:latin typeface="华文新魏" panose="02010800040101010101" pitchFamily="2" charset="-122"/>
                <a:ea typeface="华文新魏" panose="02010800040101010101" pitchFamily="2" charset="-122"/>
              </a:rPr>
              <a:t>——</a:t>
            </a:r>
            <a:r>
              <a:rPr lang="en-US" altLang="zh-CN" sz="3200" dirty="0">
                <a:solidFill>
                  <a:srgbClr val="FF3300"/>
                </a:solidFill>
                <a:latin typeface="华文新魏" panose="02010800040101010101" pitchFamily="2" charset="-122"/>
                <a:ea typeface="华文新魏" panose="02010800040101010101" pitchFamily="2" charset="-122"/>
              </a:rPr>
              <a:t> </a:t>
            </a:r>
            <a:r>
              <a:rPr lang="zh-CN" altLang="en-US" sz="3200" dirty="0" smtClean="0">
                <a:solidFill>
                  <a:srgbClr val="FF3300"/>
                </a:solidFill>
                <a:latin typeface="华文新魏" panose="02010800040101010101" pitchFamily="2" charset="-122"/>
                <a:ea typeface="华文新魏" panose="02010800040101010101" pitchFamily="2" charset="-122"/>
              </a:rPr>
              <a:t>元 </a:t>
            </a:r>
            <a:r>
              <a:rPr lang="zh-CN" altLang="en-US" sz="3200" dirty="0">
                <a:solidFill>
                  <a:srgbClr val="FF3300"/>
                </a:solidFill>
                <a:latin typeface="华文新魏" panose="02010800040101010101" pitchFamily="2" charset="-122"/>
                <a:ea typeface="华文新魏" panose="02010800040101010101" pitchFamily="2" charset="-122"/>
              </a:rPr>
              <a:t>吴桓赞</a:t>
            </a:r>
          </a:p>
          <a:p>
            <a:pPr>
              <a:lnSpc>
                <a:spcPct val="115000"/>
              </a:lnSpc>
              <a:spcBef>
                <a:spcPct val="50000"/>
              </a:spcBef>
            </a:pPr>
            <a:endParaRPr lang="en-US" altLang="zh-CN" sz="3200" dirty="0">
              <a:solidFill>
                <a:srgbClr val="FF33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682858183"/>
      </p:ext>
    </p:extLst>
  </p:cSld>
  <p:clrMapOvr>
    <a:masterClrMapping/>
  </p:clrMapOvr>
  <p:transition spd="med">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206852"/>
                                        </p:tgtEl>
                                        <p:attrNameLst>
                                          <p:attrName>style.visibility</p:attrName>
                                        </p:attrNameLst>
                                      </p:cBhvr>
                                      <p:to>
                                        <p:strVal val="visible"/>
                                      </p:to>
                                    </p:set>
                                    <p:animEffect transition="in" filter="circle(in)">
                                      <p:cBhvr>
                                        <p:cTn id="7" dur="2000"/>
                                        <p:tgtEl>
                                          <p:spTgt spid="2068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06853"/>
                                        </p:tgtEl>
                                        <p:attrNameLst>
                                          <p:attrName>style.visibility</p:attrName>
                                        </p:attrNameLst>
                                      </p:cBhvr>
                                      <p:to>
                                        <p:strVal val="visible"/>
                                      </p:to>
                                    </p:set>
                                    <p:animEffect transition="in" filter="circle(in)">
                                      <p:cBhvr>
                                        <p:cTn id="12" dur="2000"/>
                                        <p:tgtEl>
                                          <p:spTgt spid="206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Text Box 3"/>
          <p:cNvSpPr txBox="1">
            <a:spLocks noChangeArrowheads="1"/>
          </p:cNvSpPr>
          <p:nvPr/>
        </p:nvSpPr>
        <p:spPr bwMode="auto">
          <a:xfrm>
            <a:off x="1993901" y="692151"/>
            <a:ext cx="8754047" cy="13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10000"/>
              </a:lnSpc>
            </a:pPr>
            <a:r>
              <a:rPr kumimoji="1" lang="en-US" altLang="zh-CN" sz="3600" dirty="0">
                <a:solidFill>
                  <a:srgbClr val="FF0000"/>
                </a:solidFill>
                <a:latin typeface="华文新魏" panose="02010800040101010101" pitchFamily="2" charset="-122"/>
                <a:ea typeface="华文新魏" panose="02010800040101010101" pitchFamily="2" charset="-122"/>
              </a:rPr>
              <a:t>         3</a:t>
            </a:r>
            <a:r>
              <a:rPr kumimoji="1" lang="zh-CN" altLang="en-US" sz="3600" dirty="0">
                <a:solidFill>
                  <a:srgbClr val="FF0000"/>
                </a:solidFill>
                <a:latin typeface="华文新魏" panose="02010800040101010101" pitchFamily="2" charset="-122"/>
                <a:ea typeface="华文新魏" panose="02010800040101010101" pitchFamily="2" charset="-122"/>
              </a:rPr>
              <a:t>、作者从哪两个方面描写奇山？作者有什么感受？</a:t>
            </a:r>
          </a:p>
        </p:txBody>
      </p:sp>
      <p:sp>
        <p:nvSpPr>
          <p:cNvPr id="154628" name="Text Box 4"/>
          <p:cNvSpPr txBox="1">
            <a:spLocks noChangeArrowheads="1"/>
          </p:cNvSpPr>
          <p:nvPr/>
        </p:nvSpPr>
        <p:spPr bwMode="auto">
          <a:xfrm>
            <a:off x="1756504" y="2202190"/>
            <a:ext cx="19415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zh-CN" sz="3600" dirty="0">
                <a:latin typeface="华文新魏" panose="02010800040101010101" pitchFamily="2" charset="-122"/>
                <a:ea typeface="华文新魏" panose="02010800040101010101" pitchFamily="2" charset="-122"/>
              </a:rPr>
              <a:t> 1</a:t>
            </a:r>
            <a:r>
              <a:rPr lang="zh-CN" altLang="en-US" sz="3600" dirty="0">
                <a:latin typeface="华文新魏" panose="02010800040101010101" pitchFamily="2" charset="-122"/>
                <a:ea typeface="华文新魏" panose="02010800040101010101" pitchFamily="2" charset="-122"/>
              </a:rPr>
              <a:t>、视觉</a:t>
            </a:r>
          </a:p>
        </p:txBody>
      </p:sp>
      <p:sp>
        <p:nvSpPr>
          <p:cNvPr id="154629" name="Text Box 5"/>
          <p:cNvSpPr txBox="1">
            <a:spLocks noChangeArrowheads="1"/>
          </p:cNvSpPr>
          <p:nvPr/>
        </p:nvSpPr>
        <p:spPr bwMode="auto">
          <a:xfrm>
            <a:off x="1978598" y="4774853"/>
            <a:ext cx="19721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altLang="zh-CN" sz="3600" dirty="0">
                <a:latin typeface="华文新魏" panose="02010800040101010101" pitchFamily="2" charset="-122"/>
                <a:ea typeface="华文新魏" panose="02010800040101010101" pitchFamily="2" charset="-122"/>
              </a:rPr>
              <a:t>2</a:t>
            </a:r>
            <a:r>
              <a:rPr lang="zh-CN" altLang="en-US" sz="3600" dirty="0">
                <a:latin typeface="华文新魏" panose="02010800040101010101" pitchFamily="2" charset="-122"/>
                <a:ea typeface="华文新魏" panose="02010800040101010101" pitchFamily="2" charset="-122"/>
              </a:rPr>
              <a:t>、听觉</a:t>
            </a:r>
          </a:p>
        </p:txBody>
      </p:sp>
      <p:sp>
        <p:nvSpPr>
          <p:cNvPr id="154630" name="Text Box 6"/>
          <p:cNvSpPr txBox="1">
            <a:spLocks noChangeArrowheads="1"/>
          </p:cNvSpPr>
          <p:nvPr/>
        </p:nvSpPr>
        <p:spPr bwMode="auto">
          <a:xfrm>
            <a:off x="8256589" y="2045658"/>
            <a:ext cx="2770188" cy="13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10000"/>
              </a:lnSpc>
            </a:pPr>
            <a:r>
              <a:rPr lang="zh-CN" altLang="en-US" sz="3600" dirty="0">
                <a:solidFill>
                  <a:srgbClr val="FF0000"/>
                </a:solidFill>
                <a:latin typeface="华文新魏" panose="02010800040101010101" pitchFamily="2" charset="-122"/>
                <a:ea typeface="华文新魏" panose="02010800040101010101" pitchFamily="2" charset="-122"/>
              </a:rPr>
              <a:t>息心忘反</a:t>
            </a:r>
          </a:p>
          <a:p>
            <a:pPr eaLnBrk="1" hangingPunct="1">
              <a:lnSpc>
                <a:spcPct val="110000"/>
              </a:lnSpc>
            </a:pPr>
            <a:r>
              <a:rPr lang="zh-CN" altLang="en-US" sz="3600" dirty="0">
                <a:solidFill>
                  <a:srgbClr val="FF0000"/>
                </a:solidFill>
                <a:latin typeface="华文新魏" panose="02010800040101010101" pitchFamily="2" charset="-122"/>
                <a:ea typeface="华文新魏" panose="02010800040101010101" pitchFamily="2" charset="-122"/>
              </a:rPr>
              <a:t>蔑视功名</a:t>
            </a:r>
          </a:p>
        </p:txBody>
      </p:sp>
      <p:sp>
        <p:nvSpPr>
          <p:cNvPr id="154631" name="Text Box 7"/>
          <p:cNvSpPr txBox="1">
            <a:spLocks noChangeArrowheads="1"/>
          </p:cNvSpPr>
          <p:nvPr/>
        </p:nvSpPr>
        <p:spPr bwMode="auto">
          <a:xfrm>
            <a:off x="8669339" y="4664369"/>
            <a:ext cx="1944687" cy="13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10000"/>
              </a:lnSpc>
            </a:pPr>
            <a:r>
              <a:rPr lang="zh-CN" altLang="en-US" sz="3600">
                <a:solidFill>
                  <a:srgbClr val="FF0000"/>
                </a:solidFill>
                <a:latin typeface="华文新魏" panose="02010800040101010101" pitchFamily="2" charset="-122"/>
                <a:ea typeface="华文新魏" panose="02010800040101010101" pitchFamily="2" charset="-122"/>
              </a:rPr>
              <a:t>劝友</a:t>
            </a:r>
          </a:p>
          <a:p>
            <a:pPr eaLnBrk="1" hangingPunct="1">
              <a:lnSpc>
                <a:spcPct val="110000"/>
              </a:lnSpc>
            </a:pPr>
            <a:r>
              <a:rPr lang="zh-CN" altLang="en-US" sz="3600">
                <a:solidFill>
                  <a:srgbClr val="FF0000"/>
                </a:solidFill>
                <a:latin typeface="华文新魏" panose="02010800040101010101" pitchFamily="2" charset="-122"/>
                <a:ea typeface="华文新魏" panose="02010800040101010101" pitchFamily="2" charset="-122"/>
              </a:rPr>
              <a:t>归隐</a:t>
            </a:r>
          </a:p>
        </p:txBody>
      </p:sp>
      <p:sp>
        <p:nvSpPr>
          <p:cNvPr id="154632" name="Rectangle 8"/>
          <p:cNvSpPr>
            <a:spLocks noChangeArrowheads="1"/>
          </p:cNvSpPr>
          <p:nvPr/>
        </p:nvSpPr>
        <p:spPr bwMode="auto">
          <a:xfrm>
            <a:off x="3935414" y="4043595"/>
            <a:ext cx="3744911" cy="2640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15000"/>
              </a:lnSpc>
            </a:pPr>
            <a:r>
              <a:rPr lang="zh-CN" altLang="en-US" sz="3600" dirty="0">
                <a:latin typeface="华文新魏" panose="02010800040101010101" pitchFamily="2" charset="-122"/>
                <a:ea typeface="华文新魏" panose="02010800040101010101" pitchFamily="2" charset="-122"/>
              </a:rPr>
              <a:t>泠泠的泉声</a:t>
            </a:r>
          </a:p>
          <a:p>
            <a:pPr eaLnBrk="1" hangingPunct="1">
              <a:lnSpc>
                <a:spcPct val="115000"/>
              </a:lnSpc>
            </a:pPr>
            <a:r>
              <a:rPr lang="zh-CN" altLang="en-US" sz="3600" dirty="0">
                <a:latin typeface="华文新魏" panose="02010800040101010101" pitchFamily="2" charset="-122"/>
                <a:ea typeface="华文新魏" panose="02010800040101010101" pitchFamily="2" charset="-122"/>
              </a:rPr>
              <a:t>嘤嘤成韵的鸟声</a:t>
            </a:r>
          </a:p>
          <a:p>
            <a:pPr eaLnBrk="1" hangingPunct="1">
              <a:lnSpc>
                <a:spcPct val="115000"/>
              </a:lnSpc>
            </a:pPr>
            <a:r>
              <a:rPr lang="zh-CN" altLang="en-US" sz="3600" dirty="0">
                <a:latin typeface="华文新魏" panose="02010800040101010101" pitchFamily="2" charset="-122"/>
                <a:ea typeface="华文新魏" panose="02010800040101010101" pitchFamily="2" charset="-122"/>
              </a:rPr>
              <a:t>千转不绝的蝉声</a:t>
            </a:r>
          </a:p>
          <a:p>
            <a:pPr eaLnBrk="1" hangingPunct="1">
              <a:lnSpc>
                <a:spcPct val="115000"/>
              </a:lnSpc>
            </a:pPr>
            <a:r>
              <a:rPr lang="zh-CN" altLang="en-US" sz="3600" dirty="0">
                <a:latin typeface="华文新魏" panose="02010800040101010101" pitchFamily="2" charset="-122"/>
                <a:ea typeface="华文新魏" panose="02010800040101010101" pitchFamily="2" charset="-122"/>
              </a:rPr>
              <a:t>百叫无绝的猿声</a:t>
            </a:r>
          </a:p>
        </p:txBody>
      </p:sp>
      <p:sp>
        <p:nvSpPr>
          <p:cNvPr id="154633" name="AutoShape 9"/>
          <p:cNvSpPr>
            <a:spLocks/>
          </p:cNvSpPr>
          <p:nvPr/>
        </p:nvSpPr>
        <p:spPr bwMode="auto">
          <a:xfrm>
            <a:off x="3719513" y="4403958"/>
            <a:ext cx="231202" cy="1831950"/>
          </a:xfrm>
          <a:prstGeom prst="leftBrace">
            <a:avLst>
              <a:gd name="adj1" fmla="val 83059"/>
              <a:gd name="adj2" fmla="val 50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华文新魏" panose="02010800040101010101" pitchFamily="2" charset="-122"/>
              <a:ea typeface="华文新魏" panose="02010800040101010101" pitchFamily="2" charset="-122"/>
            </a:endParaRPr>
          </a:p>
        </p:txBody>
      </p:sp>
      <p:sp>
        <p:nvSpPr>
          <p:cNvPr id="154634" name="Rectangle 10"/>
          <p:cNvSpPr>
            <a:spLocks noChangeArrowheads="1"/>
          </p:cNvSpPr>
          <p:nvPr/>
        </p:nvSpPr>
        <p:spPr bwMode="auto">
          <a:xfrm>
            <a:off x="3792538" y="1773239"/>
            <a:ext cx="4391026" cy="1920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10000"/>
              </a:lnSpc>
            </a:pPr>
            <a:r>
              <a:rPr lang="zh-CN" altLang="en-US" sz="3600" dirty="0">
                <a:latin typeface="华文新魏" panose="02010800040101010101" pitchFamily="2" charset="-122"/>
                <a:ea typeface="华文新魏" panose="02010800040101010101" pitchFamily="2" charset="-122"/>
              </a:rPr>
              <a:t>夹岸高山 皆生寒树</a:t>
            </a:r>
          </a:p>
          <a:p>
            <a:pPr eaLnBrk="1" hangingPunct="1">
              <a:lnSpc>
                <a:spcPct val="110000"/>
              </a:lnSpc>
            </a:pPr>
            <a:r>
              <a:rPr lang="zh-CN" altLang="en-US" sz="3600" dirty="0">
                <a:latin typeface="华文新魏" panose="02010800040101010101" pitchFamily="2" charset="-122"/>
                <a:ea typeface="华文新魏" panose="02010800040101010101" pitchFamily="2" charset="-122"/>
              </a:rPr>
              <a:t>负势竞上 互相轩邈</a:t>
            </a:r>
          </a:p>
          <a:p>
            <a:pPr eaLnBrk="1" hangingPunct="1">
              <a:lnSpc>
                <a:spcPct val="110000"/>
              </a:lnSpc>
            </a:pPr>
            <a:r>
              <a:rPr lang="zh-CN" altLang="en-US" sz="3600" dirty="0">
                <a:latin typeface="华文新魏" panose="02010800040101010101" pitchFamily="2" charset="-122"/>
                <a:ea typeface="华文新魏" panose="02010800040101010101" pitchFamily="2" charset="-122"/>
              </a:rPr>
              <a:t>争高直指 千百成峰</a:t>
            </a:r>
          </a:p>
        </p:txBody>
      </p:sp>
      <p:sp>
        <p:nvSpPr>
          <p:cNvPr id="154635" name="AutoShape 11"/>
          <p:cNvSpPr>
            <a:spLocks/>
          </p:cNvSpPr>
          <p:nvPr/>
        </p:nvSpPr>
        <p:spPr bwMode="auto">
          <a:xfrm>
            <a:off x="3648074" y="1989139"/>
            <a:ext cx="122967" cy="1367647"/>
          </a:xfrm>
          <a:prstGeom prst="leftBrace">
            <a:avLst>
              <a:gd name="adj1" fmla="val 109073"/>
              <a:gd name="adj2" fmla="val 50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47886760"/>
      </p:ext>
    </p:extLst>
  </p:cSld>
  <p:clrMapOvr>
    <a:masterClrMapping/>
  </p:clrMapOvr>
  <p:transition spd="med">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154627"/>
                                        </p:tgtEl>
                                        <p:attrNameLst>
                                          <p:attrName>style.visibility</p:attrName>
                                        </p:attrNameLst>
                                      </p:cBhvr>
                                      <p:to>
                                        <p:strVal val="visible"/>
                                      </p:to>
                                    </p:set>
                                    <p:animEffect transition="in" filter="fade">
                                      <p:cBhvr>
                                        <p:cTn id="7" dur="100"/>
                                        <p:tgtEl>
                                          <p:spTgt spid="154627"/>
                                        </p:tgtEl>
                                      </p:cBhvr>
                                    </p:animEffect>
                                    <p:anim calcmode="lin" valueType="num">
                                      <p:cBhvr>
                                        <p:cTn id="8" dur="400" fill="hold"/>
                                        <p:tgtEl>
                                          <p:spTgt spid="154627"/>
                                        </p:tgtEl>
                                        <p:attrNameLst>
                                          <p:attrName>ppt_x</p:attrName>
                                        </p:attrNameLst>
                                      </p:cBhvr>
                                      <p:tavLst>
                                        <p:tav tm="0">
                                          <p:val>
                                            <p:strVal val="#ppt_x"/>
                                          </p:val>
                                        </p:tav>
                                        <p:tav tm="100000">
                                          <p:val>
                                            <p:strVal val="#ppt_x"/>
                                          </p:val>
                                        </p:tav>
                                      </p:tavLst>
                                    </p:anim>
                                    <p:anim calcmode="lin" valueType="num">
                                      <p:cBhvr>
                                        <p:cTn id="9" dur="400" fill="hold"/>
                                        <p:tgtEl>
                                          <p:spTgt spid="154627"/>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5462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5462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54628"/>
                                        </p:tgtEl>
                                        <p:attrNameLst>
                                          <p:attrName>style.visibility</p:attrName>
                                        </p:attrNameLst>
                                      </p:cBhvr>
                                      <p:to>
                                        <p:strVal val="visible"/>
                                      </p:to>
                                    </p:set>
                                    <p:animEffect transition="in" filter="blinds(horizontal)">
                                      <p:cBhvr>
                                        <p:cTn id="16" dur="500"/>
                                        <p:tgtEl>
                                          <p:spTgt spid="15462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54629"/>
                                        </p:tgtEl>
                                        <p:attrNameLst>
                                          <p:attrName>style.visibility</p:attrName>
                                        </p:attrNameLst>
                                      </p:cBhvr>
                                      <p:to>
                                        <p:strVal val="visible"/>
                                      </p:to>
                                    </p:set>
                                    <p:animEffect transition="in" filter="blinds(horizontal)">
                                      <p:cBhvr>
                                        <p:cTn id="21" dur="500"/>
                                        <p:tgtEl>
                                          <p:spTgt spid="15462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54635"/>
                                        </p:tgtEl>
                                        <p:attrNameLst>
                                          <p:attrName>style.visibility</p:attrName>
                                        </p:attrNameLst>
                                      </p:cBhvr>
                                      <p:to>
                                        <p:strVal val="visible"/>
                                      </p:to>
                                    </p:set>
                                    <p:animEffect transition="in" filter="blinds(horizontal)">
                                      <p:cBhvr>
                                        <p:cTn id="26" dur="500"/>
                                        <p:tgtEl>
                                          <p:spTgt spid="15463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54634"/>
                                        </p:tgtEl>
                                        <p:attrNameLst>
                                          <p:attrName>style.visibility</p:attrName>
                                        </p:attrNameLst>
                                      </p:cBhvr>
                                      <p:to>
                                        <p:strVal val="visible"/>
                                      </p:to>
                                    </p:set>
                                    <p:animEffect transition="in" filter="blinds(horizontal)">
                                      <p:cBhvr>
                                        <p:cTn id="31" dur="500"/>
                                        <p:tgtEl>
                                          <p:spTgt spid="15463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54633"/>
                                        </p:tgtEl>
                                        <p:attrNameLst>
                                          <p:attrName>style.visibility</p:attrName>
                                        </p:attrNameLst>
                                      </p:cBhvr>
                                      <p:to>
                                        <p:strVal val="visible"/>
                                      </p:to>
                                    </p:set>
                                    <p:animEffect transition="in" filter="blinds(horizontal)">
                                      <p:cBhvr>
                                        <p:cTn id="36" dur="500"/>
                                        <p:tgtEl>
                                          <p:spTgt spid="15463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54632"/>
                                        </p:tgtEl>
                                        <p:attrNameLst>
                                          <p:attrName>style.visibility</p:attrName>
                                        </p:attrNameLst>
                                      </p:cBhvr>
                                      <p:to>
                                        <p:strVal val="visible"/>
                                      </p:to>
                                    </p:set>
                                    <p:animEffect transition="in" filter="blinds(horizontal)">
                                      <p:cBhvr>
                                        <p:cTn id="41" dur="500"/>
                                        <p:tgtEl>
                                          <p:spTgt spid="15463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54630"/>
                                        </p:tgtEl>
                                        <p:attrNameLst>
                                          <p:attrName>style.visibility</p:attrName>
                                        </p:attrNameLst>
                                      </p:cBhvr>
                                      <p:to>
                                        <p:strVal val="visible"/>
                                      </p:to>
                                    </p:set>
                                    <p:animEffect transition="in" filter="blinds(horizontal)">
                                      <p:cBhvr>
                                        <p:cTn id="46" dur="500"/>
                                        <p:tgtEl>
                                          <p:spTgt spid="15463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54631"/>
                                        </p:tgtEl>
                                        <p:attrNameLst>
                                          <p:attrName>style.visibility</p:attrName>
                                        </p:attrNameLst>
                                      </p:cBhvr>
                                      <p:to>
                                        <p:strVal val="visible"/>
                                      </p:to>
                                    </p:set>
                                    <p:animEffect transition="in" filter="blinds(horizontal)">
                                      <p:cBhvr>
                                        <p:cTn id="51" dur="500"/>
                                        <p:tgtEl>
                                          <p:spTgt spid="154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p:bldP spid="154628" grpId="0" autoUpdateAnimBg="0"/>
      <p:bldP spid="154629" grpId="0" autoUpdateAnimBg="0"/>
      <p:bldP spid="154630" grpId="0" autoUpdateAnimBg="0"/>
      <p:bldP spid="154631" grpId="0" autoUpdateAnimBg="0"/>
      <p:bldP spid="154632" grpId="0"/>
      <p:bldP spid="154633" grpId="0" animBg="1"/>
      <p:bldP spid="154634" grpId="0"/>
      <p:bldP spid="1546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Text Box 3"/>
          <p:cNvSpPr txBox="1">
            <a:spLocks noChangeArrowheads="1"/>
          </p:cNvSpPr>
          <p:nvPr/>
        </p:nvSpPr>
        <p:spPr bwMode="auto">
          <a:xfrm>
            <a:off x="2008682" y="1049339"/>
            <a:ext cx="848151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3200" dirty="0">
                <a:solidFill>
                  <a:srgbClr val="FF0000"/>
                </a:solidFill>
                <a:latin typeface="华文新魏" panose="02010800040101010101" pitchFamily="2" charset="-122"/>
                <a:ea typeface="华文新魏" panose="02010800040101010101" pitchFamily="2" charset="-122"/>
              </a:rPr>
              <a:t>4</a:t>
            </a:r>
            <a:r>
              <a:rPr lang="zh-CN" altLang="en-US" sz="3200" dirty="0">
                <a:solidFill>
                  <a:srgbClr val="FF0000"/>
                </a:solidFill>
                <a:latin typeface="华文新魏" panose="02010800040101010101" pitchFamily="2" charset="-122"/>
                <a:ea typeface="华文新魏" panose="02010800040101010101" pitchFamily="2" charset="-122"/>
              </a:rPr>
              <a:t>、作者是如何描摹奇山异水？</a:t>
            </a:r>
            <a:r>
              <a:rPr lang="zh-CN" altLang="en-US" sz="3600" dirty="0">
                <a:latin typeface="华文新魏" panose="02010800040101010101" pitchFamily="2" charset="-122"/>
                <a:ea typeface="华文新魏" panose="02010800040101010101" pitchFamily="2" charset="-122"/>
              </a:rPr>
              <a:t>                           </a:t>
            </a:r>
          </a:p>
        </p:txBody>
      </p:sp>
      <p:sp>
        <p:nvSpPr>
          <p:cNvPr id="157700" name="Text Box 4"/>
          <p:cNvSpPr txBox="1">
            <a:spLocks noChangeArrowheads="1"/>
          </p:cNvSpPr>
          <p:nvPr/>
        </p:nvSpPr>
        <p:spPr bwMode="auto">
          <a:xfrm>
            <a:off x="1169015" y="1811339"/>
            <a:ext cx="8887798" cy="2080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5000"/>
              </a:lnSpc>
              <a:spcBef>
                <a:spcPct val="50000"/>
              </a:spcBef>
            </a:pPr>
            <a:r>
              <a:rPr lang="en-US" altLang="zh-CN" sz="3600" dirty="0">
                <a:latin typeface="华文新魏" panose="02010800040101010101" pitchFamily="2" charset="-122"/>
                <a:ea typeface="华文新魏" panose="02010800040101010101" pitchFamily="2" charset="-122"/>
              </a:rPr>
              <a:t>    </a:t>
            </a:r>
            <a:r>
              <a:rPr lang="zh-CN" altLang="en-US" sz="3200" dirty="0">
                <a:latin typeface="华文新魏" panose="02010800040101010101" pitchFamily="2" charset="-122"/>
                <a:ea typeface="华文新魏" panose="02010800040101010101" pitchFamily="2" charset="-122"/>
              </a:rPr>
              <a:t>从描写角度、词语运用、表现手法、修辞方法、表达作用等角度，任选一点，揣摩妙处体会写法。</a:t>
            </a:r>
          </a:p>
          <a:p>
            <a:pPr>
              <a:lnSpc>
                <a:spcPct val="115000"/>
              </a:lnSpc>
              <a:spcBef>
                <a:spcPct val="50000"/>
              </a:spcBef>
            </a:pPr>
            <a:endParaRPr lang="en-US" altLang="zh-CN" sz="3200" dirty="0">
              <a:latin typeface="华文新魏" panose="02010800040101010101" pitchFamily="2" charset="-122"/>
              <a:ea typeface="华文新魏" panose="02010800040101010101" pitchFamily="2" charset="-122"/>
            </a:endParaRPr>
          </a:p>
        </p:txBody>
      </p:sp>
      <p:sp>
        <p:nvSpPr>
          <p:cNvPr id="157701" name="Text Box 5"/>
          <p:cNvSpPr txBox="1">
            <a:spLocks noChangeArrowheads="1"/>
          </p:cNvSpPr>
          <p:nvPr/>
        </p:nvSpPr>
        <p:spPr bwMode="auto">
          <a:xfrm>
            <a:off x="1249913" y="3644900"/>
            <a:ext cx="8806902" cy="1763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5000"/>
              </a:lnSpc>
              <a:spcBef>
                <a:spcPct val="50000"/>
              </a:spcBef>
            </a:pPr>
            <a:r>
              <a:rPr lang="en-US" altLang="zh-CN" sz="3200" dirty="0">
                <a:latin typeface="华文新魏" panose="02010800040101010101" pitchFamily="2" charset="-122"/>
                <a:ea typeface="华文新魏" panose="02010800040101010101" pitchFamily="2" charset="-122"/>
              </a:rPr>
              <a:t>        </a:t>
            </a:r>
            <a:r>
              <a:rPr lang="zh-CN" altLang="en-US" sz="3200" dirty="0">
                <a:solidFill>
                  <a:srgbClr val="0000CC"/>
                </a:solidFill>
                <a:latin typeface="华文新魏" panose="02010800040101010101" pitchFamily="2" charset="-122"/>
                <a:ea typeface="华文新魏" panose="02010800040101010101" pitchFamily="2" charset="-122"/>
              </a:rPr>
              <a:t>示例：游鱼细石，一动一静，相映成趣。鱼群穿梭，不仅衬托水之清秀，且逗人游兴，给山水增添无限生趣。主要运用了衬托的手法。</a:t>
            </a:r>
          </a:p>
        </p:txBody>
      </p:sp>
      <p:pic>
        <p:nvPicPr>
          <p:cNvPr id="157702" name="Picture 6" descr="ni_png_05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095159" y="692150"/>
            <a:ext cx="1380629" cy="121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75824351"/>
      </p:ext>
    </p:extLst>
  </p:cSld>
  <p:clrMapOvr>
    <a:masterClrMapping/>
  </p:clrMapOvr>
  <p:transition spd="med">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7699"/>
                                        </p:tgtEl>
                                        <p:attrNameLst>
                                          <p:attrName>style.visibility</p:attrName>
                                        </p:attrNameLst>
                                      </p:cBhvr>
                                      <p:to>
                                        <p:strVal val="visible"/>
                                      </p:to>
                                    </p:set>
                                    <p:anim calcmode="lin" valueType="num">
                                      <p:cBhvr>
                                        <p:cTn id="7" dur="500" fill="hold"/>
                                        <p:tgtEl>
                                          <p:spTgt spid="157699"/>
                                        </p:tgtEl>
                                        <p:attrNameLst>
                                          <p:attrName>ppt_w</p:attrName>
                                        </p:attrNameLst>
                                      </p:cBhvr>
                                      <p:tavLst>
                                        <p:tav tm="0">
                                          <p:val>
                                            <p:fltVal val="0"/>
                                          </p:val>
                                        </p:tav>
                                        <p:tav tm="100000">
                                          <p:val>
                                            <p:strVal val="#ppt_w"/>
                                          </p:val>
                                        </p:tav>
                                      </p:tavLst>
                                    </p:anim>
                                    <p:anim calcmode="lin" valueType="num">
                                      <p:cBhvr>
                                        <p:cTn id="8" dur="500" fill="hold"/>
                                        <p:tgtEl>
                                          <p:spTgt spid="157699"/>
                                        </p:tgtEl>
                                        <p:attrNameLst>
                                          <p:attrName>ppt_h</p:attrName>
                                        </p:attrNameLst>
                                      </p:cBhvr>
                                      <p:tavLst>
                                        <p:tav tm="0">
                                          <p:val>
                                            <p:fltVal val="0"/>
                                          </p:val>
                                        </p:tav>
                                        <p:tav tm="100000">
                                          <p:val>
                                            <p:strVal val="#ppt_h"/>
                                          </p:val>
                                        </p:tav>
                                      </p:tavLst>
                                    </p:anim>
                                    <p:animEffect transition="in" filter="fade">
                                      <p:cBhvr>
                                        <p:cTn id="9" dur="500"/>
                                        <p:tgtEl>
                                          <p:spTgt spid="15769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157700"/>
                                        </p:tgtEl>
                                        <p:attrNameLst>
                                          <p:attrName>style.visibility</p:attrName>
                                        </p:attrNameLst>
                                      </p:cBhvr>
                                      <p:to>
                                        <p:strVal val="visible"/>
                                      </p:to>
                                    </p:set>
                                    <p:anim calcmode="lin" valueType="num">
                                      <p:cBhvr>
                                        <p:cTn id="14" dur="500" fill="hold"/>
                                        <p:tgtEl>
                                          <p:spTgt spid="157700"/>
                                        </p:tgtEl>
                                        <p:attrNameLst>
                                          <p:attrName>ppt_w</p:attrName>
                                        </p:attrNameLst>
                                      </p:cBhvr>
                                      <p:tavLst>
                                        <p:tav tm="0">
                                          <p:val>
                                            <p:fltVal val="0"/>
                                          </p:val>
                                        </p:tav>
                                        <p:tav tm="100000">
                                          <p:val>
                                            <p:strVal val="#ppt_w"/>
                                          </p:val>
                                        </p:tav>
                                      </p:tavLst>
                                    </p:anim>
                                    <p:anim calcmode="lin" valueType="num">
                                      <p:cBhvr>
                                        <p:cTn id="15" dur="500" fill="hold"/>
                                        <p:tgtEl>
                                          <p:spTgt spid="157700"/>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157701"/>
                                        </p:tgtEl>
                                        <p:attrNameLst>
                                          <p:attrName>style.visibility</p:attrName>
                                        </p:attrNameLst>
                                      </p:cBhvr>
                                      <p:to>
                                        <p:strVal val="visible"/>
                                      </p:to>
                                    </p:set>
                                    <p:animEffect transition="in" filter="diamond(in)">
                                      <p:cBhvr>
                                        <p:cTn id="20" dur="1000"/>
                                        <p:tgtEl>
                                          <p:spTgt spid="157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p:bldP spid="157700" grpId="0"/>
      <p:bldP spid="15770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2" name="Rectangle 4"/>
          <p:cNvSpPr>
            <a:spLocks noChangeArrowheads="1"/>
          </p:cNvSpPr>
          <p:nvPr/>
        </p:nvSpPr>
        <p:spPr bwMode="auto">
          <a:xfrm>
            <a:off x="1708097" y="2133911"/>
            <a:ext cx="9489555" cy="1366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15000"/>
              </a:lnSpc>
              <a:spcBef>
                <a:spcPct val="50000"/>
              </a:spcBef>
            </a:pPr>
            <a:r>
              <a:rPr lang="en-US" altLang="zh-CN" sz="3600" dirty="0">
                <a:solidFill>
                  <a:srgbClr val="FF0000"/>
                </a:solidFill>
                <a:latin typeface="华文新魏" panose="02010800040101010101" pitchFamily="2" charset="-122"/>
                <a:ea typeface="华文新魏" panose="02010800040101010101" pitchFamily="2" charset="-122"/>
              </a:rPr>
              <a:t>        5</a:t>
            </a:r>
            <a:r>
              <a:rPr lang="zh-CN" altLang="en-US" sz="3600" dirty="0">
                <a:solidFill>
                  <a:srgbClr val="FF0000"/>
                </a:solidFill>
                <a:latin typeface="华文新魏" panose="02010800040101010101" pitchFamily="2" charset="-122"/>
                <a:ea typeface="华文新魏" panose="02010800040101010101" pitchFamily="2" charset="-122"/>
              </a:rPr>
              <a:t>、采用“山水之美，美在  		       ” 的句式， 说说你对课文美点的品味。</a:t>
            </a:r>
          </a:p>
        </p:txBody>
      </p:sp>
      <p:sp>
        <p:nvSpPr>
          <p:cNvPr id="155653" name="Text Box 5"/>
          <p:cNvSpPr txBox="1">
            <a:spLocks noChangeArrowheads="1"/>
          </p:cNvSpPr>
          <p:nvPr/>
        </p:nvSpPr>
        <p:spPr bwMode="auto">
          <a:xfrm>
            <a:off x="1708097" y="3718236"/>
            <a:ext cx="9217964" cy="200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5000"/>
              </a:lnSpc>
              <a:spcBef>
                <a:spcPct val="50000"/>
              </a:spcBef>
            </a:pPr>
            <a:r>
              <a:rPr lang="en-US" altLang="zh-CN" sz="3600" dirty="0">
                <a:latin typeface="华文新魏" panose="02010800040101010101" pitchFamily="2" charset="-122"/>
                <a:ea typeface="华文新魏" panose="02010800040101010101" pitchFamily="2" charset="-122"/>
              </a:rPr>
              <a:t>        </a:t>
            </a:r>
            <a:r>
              <a:rPr lang="zh-CN" altLang="en-US" sz="3600" dirty="0">
                <a:latin typeface="华文新魏" panose="02010800040101010101" pitchFamily="2" charset="-122"/>
                <a:ea typeface="华文新魏" panose="02010800040101010101" pitchFamily="2" charset="-122"/>
              </a:rPr>
              <a:t>示例：山水之美，美在奇山异水，天下独绝；美在水清皆缥碧、水深若千丈、水急甚箭、浪高若奔。</a:t>
            </a:r>
          </a:p>
        </p:txBody>
      </p:sp>
      <p:pic>
        <p:nvPicPr>
          <p:cNvPr id="155654" name="Picture 6" descr="png-009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896226" y="620714"/>
            <a:ext cx="2007754" cy="1584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455595"/>
      </p:ext>
    </p:extLst>
  </p:cSld>
  <p:clrMapOvr>
    <a:masterClrMapping/>
  </p:clrMapOvr>
  <p:transition spd="med">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55652"/>
                                        </p:tgtEl>
                                        <p:attrNameLst>
                                          <p:attrName>style.visibility</p:attrName>
                                        </p:attrNameLst>
                                      </p:cBhvr>
                                      <p:to>
                                        <p:strVal val="visible"/>
                                      </p:to>
                                    </p:set>
                                    <p:anim calcmode="lin" valueType="num">
                                      <p:cBhvr>
                                        <p:cTn id="7" dur="500" fill="hold"/>
                                        <p:tgtEl>
                                          <p:spTgt spid="155652"/>
                                        </p:tgtEl>
                                        <p:attrNameLst>
                                          <p:attrName>ppt_w</p:attrName>
                                        </p:attrNameLst>
                                      </p:cBhvr>
                                      <p:tavLst>
                                        <p:tav tm="0">
                                          <p:val>
                                            <p:fltVal val="0"/>
                                          </p:val>
                                        </p:tav>
                                        <p:tav tm="100000">
                                          <p:val>
                                            <p:strVal val="#ppt_w"/>
                                          </p:val>
                                        </p:tav>
                                      </p:tavLst>
                                    </p:anim>
                                    <p:anim calcmode="lin" valueType="num">
                                      <p:cBhvr>
                                        <p:cTn id="8" dur="500" fill="hold"/>
                                        <p:tgtEl>
                                          <p:spTgt spid="15565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55653"/>
                                        </p:tgtEl>
                                        <p:attrNameLst>
                                          <p:attrName>style.visibility</p:attrName>
                                        </p:attrNameLst>
                                      </p:cBhvr>
                                      <p:to>
                                        <p:strVal val="visible"/>
                                      </p:to>
                                    </p:set>
                                    <p:animEffect transition="in" filter="diamond(in)">
                                      <p:cBhvr>
                                        <p:cTn id="13" dur="1000"/>
                                        <p:tgtEl>
                                          <p:spTgt spid="155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2" grpId="0"/>
      <p:bldP spid="1556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xfrm>
            <a:off x="1736492" y="1243975"/>
            <a:ext cx="9371220" cy="1981200"/>
          </a:xfrm>
          <a:noFill/>
        </p:spPr>
        <p:txBody>
          <a:bodyPr/>
          <a:lstStyle/>
          <a:p>
            <a:pPr>
              <a:lnSpc>
                <a:spcPct val="110000"/>
              </a:lnSpc>
              <a:buFontTx/>
              <a:buNone/>
            </a:pPr>
            <a:r>
              <a:rPr lang="zh-CN" altLang="en-US" sz="3200" dirty="0">
                <a:latin typeface="华文新魏" panose="02010800040101010101" pitchFamily="2" charset="-122"/>
                <a:ea typeface="华文新魏" panose="02010800040101010101" pitchFamily="2" charset="-122"/>
              </a:rPr>
              <a:t> </a:t>
            </a:r>
            <a:r>
              <a:rPr lang="en-US" altLang="zh-CN" sz="3200" dirty="0">
                <a:latin typeface="华文新魏" panose="02010800040101010101" pitchFamily="2" charset="-122"/>
                <a:ea typeface="华文新魏" panose="02010800040101010101" pitchFamily="2" charset="-122"/>
              </a:rPr>
              <a:t>6</a:t>
            </a:r>
            <a:r>
              <a:rPr lang="zh-CN" altLang="en-US" sz="3200" dirty="0" smtClean="0">
                <a:latin typeface="华文新魏" panose="02010800040101010101" pitchFamily="2" charset="-122"/>
                <a:ea typeface="华文新魏" panose="02010800040101010101" pitchFamily="2" charset="-122"/>
              </a:rPr>
              <a:t>．</a:t>
            </a:r>
            <a:r>
              <a:rPr lang="zh-CN" altLang="en-US" sz="3200" dirty="0">
                <a:latin typeface="华文新魏" panose="02010800040101010101" pitchFamily="2" charset="-122"/>
                <a:ea typeface="华文新魏" panose="02010800040101010101" pitchFamily="2" charset="-122"/>
              </a:rPr>
              <a:t>作者抒写了“鸢飞戾天者”和“经纶世务 者”看到富春江奇异的景色以后“望峰息心”和“窥谷忘反”的感受，他写这些感受的目的是什么？</a:t>
            </a:r>
          </a:p>
        </p:txBody>
      </p:sp>
      <p:sp>
        <p:nvSpPr>
          <p:cNvPr id="29699" name="Text Box 3"/>
          <p:cNvSpPr txBox="1">
            <a:spLocks noChangeArrowheads="1"/>
          </p:cNvSpPr>
          <p:nvPr/>
        </p:nvSpPr>
        <p:spPr bwMode="auto">
          <a:xfrm>
            <a:off x="2222564" y="3018827"/>
            <a:ext cx="8399076" cy="356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spcBef>
                <a:spcPct val="50000"/>
              </a:spcBef>
            </a:pPr>
            <a:r>
              <a:rPr lang="zh-CN" altLang="en-US" sz="3600" dirty="0">
                <a:solidFill>
                  <a:srgbClr val="800000"/>
                </a:solidFill>
                <a:latin typeface="华文新魏" panose="02010800040101010101" pitchFamily="2" charset="-122"/>
                <a:ea typeface="华文新魏" panose="02010800040101010101" pitchFamily="2" charset="-122"/>
              </a:rPr>
              <a:t>    </a:t>
            </a:r>
            <a:r>
              <a:rPr lang="zh-CN" altLang="en-US" sz="3200" dirty="0">
                <a:solidFill>
                  <a:srgbClr val="800000"/>
                </a:solidFill>
                <a:latin typeface="华文新魏" panose="02010800040101010101" pitchFamily="2" charset="-122"/>
                <a:ea typeface="华文新魏" panose="02010800040101010101" pitchFamily="2" charset="-122"/>
              </a:rPr>
              <a:t>寓情于景，进行议论性的抒情。这种感受是一种设想，以有雄心壮志的游者也要产生隐居思想来</a:t>
            </a:r>
            <a:r>
              <a:rPr lang="zh-CN" altLang="en-US" sz="3200" u="sng" dirty="0">
                <a:solidFill>
                  <a:srgbClr val="800000"/>
                </a:solidFill>
                <a:latin typeface="华文新魏" panose="02010800040101010101" pitchFamily="2" charset="-122"/>
                <a:ea typeface="华文新魏" panose="02010800040101010101" pitchFamily="2" charset="-122"/>
              </a:rPr>
              <a:t>衬托山水景物的魅力，表现出作者对大自然的热爱，透露出作者对世俗官场和追求利禄之徒的蔑视之情以及避世退隐的高洁志趣。</a:t>
            </a:r>
          </a:p>
        </p:txBody>
      </p:sp>
    </p:spTree>
    <p:extLst>
      <p:ext uri="{BB962C8B-B14F-4D97-AF65-F5344CB8AC3E}">
        <p14:creationId xmlns:p14="http://schemas.microsoft.com/office/powerpoint/2010/main" val="21714424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 calcmode="lin" valueType="num">
                                      <p:cBhvr additive="base">
                                        <p:cTn id="7" dur="500" fill="hold"/>
                                        <p:tgtEl>
                                          <p:spTgt spid="296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9699"/>
                                        </p:tgtEl>
                                        <p:attrNameLst>
                                          <p:attrName>style.visibility</p:attrName>
                                        </p:attrNameLst>
                                      </p:cBhvr>
                                      <p:to>
                                        <p:strVal val="visible"/>
                                      </p:to>
                                    </p:set>
                                    <p:animEffect transition="in" filter="wipe(down)">
                                      <p:cBhvr>
                                        <p:cTn id="13"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676400" y="3000375"/>
            <a:ext cx="8991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endParaRPr lang="zh-CN" altLang="en-US" sz="3600" b="1">
              <a:latin typeface="华文新魏" panose="02010800040101010101" pitchFamily="2" charset="-122"/>
              <a:ea typeface="华文新魏" panose="02010800040101010101" pitchFamily="2" charset="-122"/>
            </a:endParaRPr>
          </a:p>
        </p:txBody>
      </p:sp>
      <p:sp>
        <p:nvSpPr>
          <p:cNvPr id="23555" name="Text Box 3"/>
          <p:cNvSpPr txBox="1">
            <a:spLocks noChangeArrowheads="1"/>
          </p:cNvSpPr>
          <p:nvPr/>
        </p:nvSpPr>
        <p:spPr bwMode="auto">
          <a:xfrm>
            <a:off x="5188836" y="4485785"/>
            <a:ext cx="22375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en-US" sz="2800" b="1" dirty="0" smtClean="0">
                <a:latin typeface="华文新魏" panose="02010800040101010101" pitchFamily="2" charset="-122"/>
                <a:ea typeface="华文新魏" panose="02010800040101010101" pitchFamily="2" charset="-122"/>
              </a:rPr>
              <a:t>比喻和夸张</a:t>
            </a:r>
            <a:endParaRPr lang="zh-CN" altLang="en-US" sz="2800" b="1" dirty="0">
              <a:solidFill>
                <a:schemeClr val="accent2"/>
              </a:solidFill>
              <a:latin typeface="华文新魏" panose="02010800040101010101" pitchFamily="2" charset="-122"/>
              <a:ea typeface="华文新魏" panose="02010800040101010101" pitchFamily="2" charset="-122"/>
            </a:endParaRPr>
          </a:p>
        </p:txBody>
      </p:sp>
      <p:sp>
        <p:nvSpPr>
          <p:cNvPr id="23556" name="Text Box 4"/>
          <p:cNvSpPr txBox="1">
            <a:spLocks noChangeArrowheads="1"/>
          </p:cNvSpPr>
          <p:nvPr/>
        </p:nvSpPr>
        <p:spPr bwMode="auto">
          <a:xfrm>
            <a:off x="2129709" y="1622915"/>
            <a:ext cx="8084981"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0000FF"/>
                </a:solidFill>
                <a:latin typeface="华文新魏" panose="02010800040101010101" pitchFamily="2" charset="-122"/>
                <a:ea typeface="华文新魏" panose="02010800040101010101" pitchFamily="2" charset="-122"/>
              </a:rPr>
              <a:t>    </a:t>
            </a:r>
            <a:r>
              <a:rPr lang="zh-CN" altLang="en-US" sz="3200" b="1" dirty="0">
                <a:latin typeface="华文新魏" panose="02010800040101010101" pitchFamily="2" charset="-122"/>
                <a:ea typeface="华文新魏" panose="02010800040101010101" pitchFamily="2" charset="-122"/>
              </a:rPr>
              <a:t>文章的</a:t>
            </a:r>
            <a:r>
              <a:rPr lang="en-US" altLang="zh-CN" sz="3200" b="1" dirty="0">
                <a:latin typeface="华文新魏" panose="02010800040101010101" pitchFamily="2" charset="-122"/>
                <a:ea typeface="华文新魏" panose="02010800040101010101" pitchFamily="2" charset="-122"/>
              </a:rPr>
              <a:t>3</a:t>
            </a:r>
            <a:r>
              <a:rPr lang="zh-CN" altLang="en-US" sz="3200" b="1" dirty="0">
                <a:latin typeface="华文新魏" panose="02010800040101010101" pitchFamily="2" charset="-122"/>
                <a:ea typeface="华文新魏" panose="02010800040101010101" pitchFamily="2" charset="-122"/>
              </a:rPr>
              <a:t>个自然段分别写</a:t>
            </a:r>
            <a:r>
              <a:rPr lang="zh-CN" altLang="en-US" sz="3200" b="1" dirty="0" smtClean="0">
                <a:latin typeface="华文新魏" panose="02010800040101010101" pitchFamily="2" charset="-122"/>
                <a:ea typeface="华文新魏" panose="02010800040101010101" pitchFamily="2" charset="-122"/>
              </a:rPr>
              <a:t>什么？这三段之间是什么关系（顺序）？</a:t>
            </a:r>
            <a:endParaRPr lang="zh-CN" altLang="en-US" sz="3200" b="1" dirty="0">
              <a:latin typeface="华文新魏" panose="02010800040101010101" pitchFamily="2" charset="-122"/>
              <a:ea typeface="华文新魏" panose="02010800040101010101" pitchFamily="2" charset="-122"/>
            </a:endParaRPr>
          </a:p>
        </p:txBody>
      </p:sp>
      <p:sp>
        <p:nvSpPr>
          <p:cNvPr id="24581" name="Text Box 5"/>
          <p:cNvSpPr txBox="1">
            <a:spLocks noChangeArrowheads="1"/>
          </p:cNvSpPr>
          <p:nvPr/>
        </p:nvSpPr>
        <p:spPr bwMode="auto">
          <a:xfrm>
            <a:off x="2532063" y="3163889"/>
            <a:ext cx="3687228" cy="584775"/>
          </a:xfrm>
          <a:prstGeom prst="rect">
            <a:avLst/>
          </a:prstGeom>
          <a:noFill/>
          <a:ln w="38100" cmpd="dbl">
            <a:solidFill>
              <a:srgbClr val="3366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a:solidFill>
                  <a:srgbClr val="800000"/>
                </a:solidFill>
                <a:latin typeface="华文新魏" panose="02010800040101010101" pitchFamily="2" charset="-122"/>
                <a:ea typeface="华文新魏" panose="02010800040101010101" pitchFamily="2" charset="-122"/>
              </a:rPr>
              <a:t>1</a:t>
            </a:r>
            <a:r>
              <a:rPr lang="zh-CN" altLang="en-US" sz="3200" b="1">
                <a:solidFill>
                  <a:srgbClr val="800000"/>
                </a:solidFill>
                <a:latin typeface="华文新魏" panose="02010800040101010101" pitchFamily="2" charset="-122"/>
                <a:ea typeface="华文新魏" panose="02010800040101010101" pitchFamily="2" charset="-122"/>
              </a:rPr>
              <a:t>、富春江的景色：</a:t>
            </a:r>
            <a:endParaRPr lang="zh-CN" altLang="en-US" sz="4800" b="1">
              <a:solidFill>
                <a:srgbClr val="800000"/>
              </a:solidFill>
              <a:latin typeface="华文新魏" panose="02010800040101010101" pitchFamily="2" charset="-122"/>
              <a:ea typeface="华文新魏" panose="02010800040101010101" pitchFamily="2" charset="-122"/>
            </a:endParaRPr>
          </a:p>
        </p:txBody>
      </p:sp>
      <p:sp>
        <p:nvSpPr>
          <p:cNvPr id="24582" name="Text Box 6"/>
          <p:cNvSpPr txBox="1">
            <a:spLocks noChangeArrowheads="1"/>
          </p:cNvSpPr>
          <p:nvPr/>
        </p:nvSpPr>
        <p:spPr bwMode="auto">
          <a:xfrm>
            <a:off x="2460625" y="4459289"/>
            <a:ext cx="2451312" cy="584775"/>
          </a:xfrm>
          <a:prstGeom prst="rect">
            <a:avLst/>
          </a:prstGeom>
          <a:noFill/>
          <a:ln w="38100" cmpd="dbl">
            <a:solidFill>
              <a:srgbClr val="3366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a:solidFill>
                  <a:srgbClr val="800000"/>
                </a:solidFill>
                <a:latin typeface="华文新魏" panose="02010800040101010101" pitchFamily="2" charset="-122"/>
                <a:ea typeface="华文新魏" panose="02010800040101010101" pitchFamily="2" charset="-122"/>
              </a:rPr>
              <a:t>2</a:t>
            </a:r>
            <a:r>
              <a:rPr lang="zh-CN" altLang="en-US" sz="3200" b="1">
                <a:solidFill>
                  <a:srgbClr val="800000"/>
                </a:solidFill>
                <a:latin typeface="华文新魏" panose="02010800040101010101" pitchFamily="2" charset="-122"/>
                <a:ea typeface="华文新魏" panose="02010800040101010101" pitchFamily="2" charset="-122"/>
              </a:rPr>
              <a:t>、描写异水</a:t>
            </a:r>
          </a:p>
        </p:txBody>
      </p:sp>
      <p:sp>
        <p:nvSpPr>
          <p:cNvPr id="24583" name="Text Box 7"/>
          <p:cNvSpPr txBox="1">
            <a:spLocks noChangeArrowheads="1"/>
          </p:cNvSpPr>
          <p:nvPr/>
        </p:nvSpPr>
        <p:spPr bwMode="auto">
          <a:xfrm>
            <a:off x="2424113" y="5540376"/>
            <a:ext cx="2451312" cy="584775"/>
          </a:xfrm>
          <a:prstGeom prst="rect">
            <a:avLst/>
          </a:prstGeom>
          <a:noFill/>
          <a:ln w="38100" cmpd="dbl">
            <a:solidFill>
              <a:srgbClr val="3366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a:solidFill>
                  <a:srgbClr val="800000"/>
                </a:solidFill>
                <a:latin typeface="华文新魏" panose="02010800040101010101" pitchFamily="2" charset="-122"/>
                <a:ea typeface="华文新魏" panose="02010800040101010101" pitchFamily="2" charset="-122"/>
              </a:rPr>
              <a:t>3</a:t>
            </a:r>
            <a:r>
              <a:rPr lang="zh-CN" altLang="en-US" sz="3200" b="1">
                <a:solidFill>
                  <a:srgbClr val="800000"/>
                </a:solidFill>
                <a:latin typeface="华文新魏" panose="02010800040101010101" pitchFamily="2" charset="-122"/>
                <a:ea typeface="华文新魏" panose="02010800040101010101" pitchFamily="2" charset="-122"/>
              </a:rPr>
              <a:t>、描写奇山</a:t>
            </a:r>
          </a:p>
        </p:txBody>
      </p:sp>
      <p:sp>
        <p:nvSpPr>
          <p:cNvPr id="24584" name="Text Box 8"/>
          <p:cNvSpPr txBox="1">
            <a:spLocks noChangeArrowheads="1"/>
          </p:cNvSpPr>
          <p:nvPr/>
        </p:nvSpPr>
        <p:spPr bwMode="auto">
          <a:xfrm>
            <a:off x="8653464" y="3090863"/>
            <a:ext cx="6429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b="1">
                <a:solidFill>
                  <a:srgbClr val="0000FF"/>
                </a:solidFill>
                <a:latin typeface="华文新魏" panose="02010800040101010101" pitchFamily="2" charset="-122"/>
                <a:ea typeface="华文新魏" panose="02010800040101010101" pitchFamily="2" charset="-122"/>
              </a:rPr>
              <a:t>总</a:t>
            </a:r>
          </a:p>
        </p:txBody>
      </p:sp>
      <p:sp>
        <p:nvSpPr>
          <p:cNvPr id="24585" name="Text Box 9"/>
          <p:cNvSpPr txBox="1">
            <a:spLocks noChangeArrowheads="1"/>
          </p:cNvSpPr>
          <p:nvPr/>
        </p:nvSpPr>
        <p:spPr bwMode="auto">
          <a:xfrm>
            <a:off x="8724900" y="4459288"/>
            <a:ext cx="6429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b="1">
                <a:solidFill>
                  <a:srgbClr val="0000FF"/>
                </a:solidFill>
                <a:latin typeface="华文新魏" panose="02010800040101010101" pitchFamily="2" charset="-122"/>
                <a:ea typeface="华文新魏" panose="02010800040101010101" pitchFamily="2" charset="-122"/>
              </a:rPr>
              <a:t>分</a:t>
            </a:r>
          </a:p>
        </p:txBody>
      </p:sp>
      <p:sp>
        <p:nvSpPr>
          <p:cNvPr id="24586" name="Line 10"/>
          <p:cNvSpPr>
            <a:spLocks noChangeShapeType="1"/>
          </p:cNvSpPr>
          <p:nvPr/>
        </p:nvSpPr>
        <p:spPr bwMode="auto">
          <a:xfrm>
            <a:off x="9012238" y="3740150"/>
            <a:ext cx="0" cy="719138"/>
          </a:xfrm>
          <a:prstGeom prst="line">
            <a:avLst/>
          </a:prstGeom>
          <a:noFill/>
          <a:ln w="60325">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zh-CN" altLang="en-US">
              <a:latin typeface="华文新魏" panose="02010800040101010101" pitchFamily="2" charset="-122"/>
              <a:ea typeface="华文新魏" panose="02010800040101010101" pitchFamily="2" charset="-122"/>
            </a:endParaRPr>
          </a:p>
        </p:txBody>
      </p:sp>
      <p:sp>
        <p:nvSpPr>
          <p:cNvPr id="24587" name="Rectangle 11"/>
          <p:cNvSpPr>
            <a:spLocks noChangeArrowheads="1"/>
          </p:cNvSpPr>
          <p:nvPr/>
        </p:nvSpPr>
        <p:spPr bwMode="auto">
          <a:xfrm>
            <a:off x="6415883" y="2947883"/>
            <a:ext cx="2449512" cy="946150"/>
          </a:xfrm>
          <a:prstGeom prst="rect">
            <a:avLst/>
          </a:prstGeom>
          <a:noFill/>
          <a:ln w="9525">
            <a:noFill/>
            <a:miter lim="800000"/>
            <a:headEnd/>
            <a:tailEnd/>
          </a:ln>
          <a:effectLst/>
        </p:spPr>
        <p:txBody>
          <a:bodyPr>
            <a:spAutoFit/>
          </a:bodyPr>
          <a:lstStyle/>
          <a:p>
            <a:pPr>
              <a:defRPr/>
            </a:pPr>
            <a:r>
              <a:rPr lang="zh-CN" altLang="en-US" sz="2800" b="1" dirty="0">
                <a:effectLst>
                  <a:outerShdw blurRad="38100" dist="38100" dir="2700000" algn="tl">
                    <a:srgbClr val="C0C0C0"/>
                  </a:outerShdw>
                </a:effectLst>
                <a:latin typeface="华文新魏" panose="02010800040101010101" pitchFamily="2" charset="-122"/>
                <a:ea typeface="华文新魏" panose="02010800040101010101" pitchFamily="2" charset="-122"/>
              </a:rPr>
              <a:t>奇山异水，</a:t>
            </a:r>
          </a:p>
          <a:p>
            <a:pPr>
              <a:defRPr/>
            </a:pPr>
            <a:r>
              <a:rPr lang="zh-CN" altLang="en-US" sz="2800" b="1" dirty="0" smtClean="0">
                <a:effectLst>
                  <a:outerShdw blurRad="38100" dist="38100" dir="2700000" algn="tl">
                    <a:srgbClr val="C0C0C0"/>
                  </a:outerShdw>
                </a:effectLst>
                <a:latin typeface="华文新魏" panose="02010800040101010101" pitchFamily="2" charset="-122"/>
                <a:ea typeface="华文新魏" panose="02010800040101010101" pitchFamily="2" charset="-122"/>
              </a:rPr>
              <a:t>天下</a:t>
            </a:r>
            <a:r>
              <a:rPr lang="zh-CN" altLang="en-US" sz="2800" b="1" dirty="0">
                <a:effectLst>
                  <a:outerShdw blurRad="38100" dist="38100" dir="2700000" algn="tl">
                    <a:srgbClr val="C0C0C0"/>
                  </a:outerShdw>
                </a:effectLst>
                <a:latin typeface="华文新魏" panose="02010800040101010101" pitchFamily="2" charset="-122"/>
                <a:ea typeface="华文新魏" panose="02010800040101010101" pitchFamily="2" charset="-122"/>
              </a:rPr>
              <a:t>独绝</a:t>
            </a:r>
          </a:p>
        </p:txBody>
      </p:sp>
      <p:sp>
        <p:nvSpPr>
          <p:cNvPr id="24588" name="WordArt 12"/>
          <p:cNvSpPr>
            <a:spLocks noChangeArrowheads="1" noChangeShapeType="1"/>
          </p:cNvSpPr>
          <p:nvPr/>
        </p:nvSpPr>
        <p:spPr bwMode="auto">
          <a:xfrm>
            <a:off x="7285039" y="5251450"/>
            <a:ext cx="1781175" cy="914400"/>
          </a:xfrm>
          <a:prstGeom prst="rect">
            <a:avLst/>
          </a:prstGeom>
        </p:spPr>
        <p:txBody>
          <a:bodyPr wrap="none" fromWordArt="1">
            <a:prstTxWarp prst="textCascadeUp">
              <a:avLst>
                <a:gd name="adj" fmla="val 91042"/>
              </a:avLst>
            </a:prstTxWarp>
            <a:scene3d>
              <a:camera prst="legacyPerspectiveFront">
                <a:rot lat="20519999" lon="1080000" rev="0"/>
              </a:camera>
              <a:lightRig rig="legacyFlat1" dir="r"/>
            </a:scene3d>
            <a:sp3d extrusionH="430200" prstMaterial="legacyMatte">
              <a:extrusionClr>
                <a:srgbClr val="FF6600"/>
              </a:extrusionClr>
            </a:sp3d>
          </a:bodyPr>
          <a:lstStyle/>
          <a:p>
            <a:pPr algn="ctr">
              <a:defRPr/>
            </a:pPr>
            <a:endParaRPr lang="zh-CN" altLang="en-US" sz="3600" dirty="0">
              <a:ln w="9525">
                <a:round/>
                <a:headEnd/>
                <a:tailEnd/>
              </a:ln>
              <a:gradFill rotWithShape="0">
                <a:gsLst>
                  <a:gs pos="0">
                    <a:srgbClr val="FFE701"/>
                  </a:gs>
                  <a:gs pos="100000">
                    <a:srgbClr val="FE3E02"/>
                  </a:gs>
                </a:gsLst>
                <a:lin ang="5400000" scaled="1"/>
              </a:gradFill>
              <a:latin typeface="华文新魏" panose="02010800040101010101" pitchFamily="2" charset="-122"/>
              <a:ea typeface="华文新魏" panose="02010800040101010101" pitchFamily="2" charset="-122"/>
            </a:endParaRPr>
          </a:p>
        </p:txBody>
      </p:sp>
      <p:grpSp>
        <p:nvGrpSpPr>
          <p:cNvPr id="23565" name="Group 13"/>
          <p:cNvGrpSpPr>
            <a:grpSpLocks/>
          </p:cNvGrpSpPr>
          <p:nvPr/>
        </p:nvGrpSpPr>
        <p:grpSpPr bwMode="auto">
          <a:xfrm>
            <a:off x="1901826" y="709614"/>
            <a:ext cx="3097213" cy="955675"/>
            <a:chOff x="0" y="0"/>
            <a:chExt cx="1951" cy="602"/>
          </a:xfrm>
        </p:grpSpPr>
        <p:pic>
          <p:nvPicPr>
            <p:cNvPr id="23566" name="Picture 4" descr="知识拓展"/>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951" cy="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7" name="Picture 5" descr="9518-1202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7" y="35"/>
              <a:ext cx="362"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8" name="Freeform 6"/>
            <p:cNvSpPr>
              <a:spLocks/>
            </p:cNvSpPr>
            <p:nvPr/>
          </p:nvSpPr>
          <p:spPr bwMode="auto">
            <a:xfrm>
              <a:off x="1463" y="315"/>
              <a:ext cx="226" cy="233"/>
            </a:xfrm>
            <a:custGeom>
              <a:avLst/>
              <a:gdLst>
                <a:gd name="T0" fmla="*/ 0 w 217"/>
                <a:gd name="T1" fmla="*/ 35282307 h 83"/>
                <a:gd name="T2" fmla="*/ 59784811 w 217"/>
                <a:gd name="T3" fmla="*/ 88206528 h 83"/>
                <a:gd name="T4" fmla="*/ 281844358 w 217"/>
                <a:gd name="T5" fmla="*/ 209174515 h 83"/>
                <a:gd name="T6" fmla="*/ 367251255 w 217"/>
                <a:gd name="T7" fmla="*/ 201613174 h 83"/>
                <a:gd name="T8" fmla="*/ 418495393 w 217"/>
                <a:gd name="T9" fmla="*/ 186492155 h 83"/>
                <a:gd name="T10" fmla="*/ 520983669 w 217"/>
                <a:gd name="T11" fmla="*/ 110887287 h 83"/>
                <a:gd name="T12" fmla="*/ 555148027 w 217"/>
                <a:gd name="T13" fmla="*/ 50403293 h 83"/>
                <a:gd name="T14" fmla="*/ 617778996 w 217"/>
                <a:gd name="T15" fmla="*/ 0 h 83"/>
                <a:gd name="T16" fmla="*/ 0 60000 65536"/>
                <a:gd name="T17" fmla="*/ 0 60000 65536"/>
                <a:gd name="T18" fmla="*/ 0 60000 65536"/>
                <a:gd name="T19" fmla="*/ 0 60000 65536"/>
                <a:gd name="T20" fmla="*/ 0 60000 65536"/>
                <a:gd name="T21" fmla="*/ 0 60000 65536"/>
                <a:gd name="T22" fmla="*/ 0 60000 65536"/>
                <a:gd name="T23" fmla="*/ 0 60000 65536"/>
                <a:gd name="T24" fmla="*/ 0 w 217"/>
                <a:gd name="T25" fmla="*/ 0 h 83"/>
                <a:gd name="T26" fmla="*/ 217 w 217"/>
                <a:gd name="T27" fmla="*/ 83 h 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7" h="83">
                  <a:moveTo>
                    <a:pt x="0" y="14"/>
                  </a:moveTo>
                  <a:cubicBezTo>
                    <a:pt x="12" y="18"/>
                    <a:pt x="12" y="26"/>
                    <a:pt x="21" y="35"/>
                  </a:cubicBezTo>
                  <a:cubicBezTo>
                    <a:pt x="35" y="76"/>
                    <a:pt x="60" y="75"/>
                    <a:pt x="99" y="83"/>
                  </a:cubicBezTo>
                  <a:cubicBezTo>
                    <a:pt x="109" y="82"/>
                    <a:pt x="119" y="82"/>
                    <a:pt x="129" y="80"/>
                  </a:cubicBezTo>
                  <a:cubicBezTo>
                    <a:pt x="135" y="79"/>
                    <a:pt x="147" y="74"/>
                    <a:pt x="147" y="74"/>
                  </a:cubicBezTo>
                  <a:cubicBezTo>
                    <a:pt x="158" y="63"/>
                    <a:pt x="170" y="53"/>
                    <a:pt x="183" y="44"/>
                  </a:cubicBezTo>
                  <a:cubicBezTo>
                    <a:pt x="186" y="35"/>
                    <a:pt x="191" y="28"/>
                    <a:pt x="195" y="20"/>
                  </a:cubicBezTo>
                  <a:lnTo>
                    <a:pt x="217" y="0"/>
                  </a:lnTo>
                </a:path>
              </a:pathLst>
            </a:custGeom>
            <a:noFill/>
            <a:ln w="28575">
              <a:solidFill>
                <a:srgbClr val="FF0000"/>
              </a:solidFill>
              <a:bevel/>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华文新魏" panose="02010800040101010101" pitchFamily="2" charset="-122"/>
                <a:ea typeface="华文新魏" panose="02010800040101010101" pitchFamily="2" charset="-122"/>
              </a:endParaRPr>
            </a:p>
          </p:txBody>
        </p:sp>
      </p:grpSp>
      <p:sp>
        <p:nvSpPr>
          <p:cNvPr id="2" name="矩形 1"/>
          <p:cNvSpPr/>
          <p:nvPr/>
        </p:nvSpPr>
        <p:spPr>
          <a:xfrm>
            <a:off x="7589012" y="5350554"/>
            <a:ext cx="2271776" cy="923330"/>
          </a:xfrm>
          <a:prstGeom prst="rect">
            <a:avLst/>
          </a:prstGeom>
          <a:noFill/>
          <a:ln>
            <a:solidFill>
              <a:srgbClr val="FF0000"/>
            </a:solidFill>
          </a:ln>
        </p:spPr>
        <p:txBody>
          <a:bodyPr wrap="none" lIns="91440" tIns="45720" rIns="91440" bIns="45720">
            <a:spAutoFit/>
          </a:bodyPr>
          <a:lstStyle/>
          <a:p>
            <a:pPr algn="ctr"/>
            <a:r>
              <a:rPr lang="zh-CN" altLang="en-US" sz="5400" b="1" dirty="0" smtClean="0">
                <a:ln w="22225">
                  <a:solidFill>
                    <a:schemeClr val="accent2"/>
                  </a:solidFill>
                  <a:prstDash val="solid"/>
                </a:ln>
                <a:solidFill>
                  <a:schemeClr val="accent2">
                    <a:lumMod val="40000"/>
                    <a:lumOff val="60000"/>
                  </a:schemeClr>
                </a:solidFill>
                <a:latin typeface="华文新魏" panose="02010800040101010101" pitchFamily="2" charset="-122"/>
                <a:ea typeface="华文新魏" panose="02010800040101010101" pitchFamily="2" charset="-122"/>
              </a:rPr>
              <a:t>结构美</a:t>
            </a:r>
            <a:endParaRPr lang="zh-CN" altLang="en-US" sz="5400" b="1" dirty="0">
              <a:ln w="22225">
                <a:solidFill>
                  <a:schemeClr val="accent2"/>
                </a:solidFill>
                <a:prstDash val="solid"/>
              </a:ln>
              <a:solidFill>
                <a:schemeClr val="accent2">
                  <a:lumMod val="40000"/>
                  <a:lumOff val="60000"/>
                </a:schemeClr>
              </a:solidFill>
              <a:latin typeface="华文新魏" panose="02010800040101010101" pitchFamily="2" charset="-122"/>
              <a:ea typeface="华文新魏" panose="02010800040101010101" pitchFamily="2" charset="-122"/>
            </a:endParaRPr>
          </a:p>
        </p:txBody>
      </p:sp>
      <p:sp>
        <p:nvSpPr>
          <p:cNvPr id="3" name="文本框 2"/>
          <p:cNvSpPr txBox="1"/>
          <p:nvPr/>
        </p:nvSpPr>
        <p:spPr>
          <a:xfrm>
            <a:off x="5317613" y="5611786"/>
            <a:ext cx="1980029" cy="523220"/>
          </a:xfrm>
          <a:prstGeom prst="rect">
            <a:avLst/>
          </a:prstGeom>
          <a:noFill/>
        </p:spPr>
        <p:txBody>
          <a:bodyPr wrap="none" rtlCol="0">
            <a:spAutoFit/>
          </a:bodyPr>
          <a:lstStyle/>
          <a:p>
            <a:r>
              <a:rPr lang="zh-CN" altLang="en-US" sz="2800" b="1" dirty="0">
                <a:latin typeface="华文新魏" panose="02010800040101010101" pitchFamily="2" charset="-122"/>
                <a:ea typeface="华文新魏" panose="02010800040101010101" pitchFamily="2" charset="-122"/>
              </a:rPr>
              <a:t>视觉、听觉</a:t>
            </a:r>
          </a:p>
        </p:txBody>
      </p:sp>
    </p:spTree>
    <p:extLst>
      <p:ext uri="{BB962C8B-B14F-4D97-AF65-F5344CB8AC3E}">
        <p14:creationId xmlns:p14="http://schemas.microsoft.com/office/powerpoint/2010/main" val="491563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blinds(horizontal)">
                                      <p:cBhvr>
                                        <p:cTn id="7" dur="500"/>
                                        <p:tgtEl>
                                          <p:spTgt spid="24581"/>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458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4582"/>
                                        </p:tgtEl>
                                        <p:attrNameLst>
                                          <p:attrName>style.visibility</p:attrName>
                                        </p:attrNameLst>
                                      </p:cBhvr>
                                      <p:to>
                                        <p:strVal val="visible"/>
                                      </p:to>
                                    </p:set>
                                    <p:animEffect transition="in" filter="blinds(horizontal)">
                                      <p:cBhvr>
                                        <p:cTn id="15" dur="500"/>
                                        <p:tgtEl>
                                          <p:spTgt spid="2458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4583"/>
                                        </p:tgtEl>
                                        <p:attrNameLst>
                                          <p:attrName>style.visibility</p:attrName>
                                        </p:attrNameLst>
                                      </p:cBhvr>
                                      <p:to>
                                        <p:strVal val="visible"/>
                                      </p:to>
                                    </p:set>
                                    <p:animEffect transition="in" filter="blinds(horizontal)">
                                      <p:cBhvr>
                                        <p:cTn id="20" dur="500"/>
                                        <p:tgtEl>
                                          <p:spTgt spid="2458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584"/>
                                        </p:tgtEl>
                                        <p:attrNameLst>
                                          <p:attrName>style.visibility</p:attrName>
                                        </p:attrNameLst>
                                      </p:cBhvr>
                                      <p:to>
                                        <p:strVal val="visible"/>
                                      </p:to>
                                    </p:set>
                                    <p:anim calcmode="lin" valueType="num">
                                      <p:cBhvr additive="base">
                                        <p:cTn id="25" dur="500" fill="hold"/>
                                        <p:tgtEl>
                                          <p:spTgt spid="24584"/>
                                        </p:tgtEl>
                                        <p:attrNameLst>
                                          <p:attrName>ppt_x</p:attrName>
                                        </p:attrNameLst>
                                      </p:cBhvr>
                                      <p:tavLst>
                                        <p:tav tm="0">
                                          <p:val>
                                            <p:strVal val="1+#ppt_w/2"/>
                                          </p:val>
                                        </p:tav>
                                        <p:tav tm="100000">
                                          <p:val>
                                            <p:strVal val="#ppt_x"/>
                                          </p:val>
                                        </p:tav>
                                      </p:tavLst>
                                    </p:anim>
                                    <p:anim calcmode="lin" valueType="num">
                                      <p:cBhvr additive="base">
                                        <p:cTn id="26" dur="500" fill="hold"/>
                                        <p:tgtEl>
                                          <p:spTgt spid="2458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58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3555"/>
                                        </p:tgtEl>
                                        <p:attrNameLst>
                                          <p:attrName>style.visibility</p:attrName>
                                        </p:attrNameLst>
                                      </p:cBhvr>
                                      <p:to>
                                        <p:strVal val="visible"/>
                                      </p:to>
                                    </p:set>
                                    <p:anim calcmode="lin" valueType="num">
                                      <p:cBhvr additive="base">
                                        <p:cTn id="35" dur="500" fill="hold"/>
                                        <p:tgtEl>
                                          <p:spTgt spid="23555"/>
                                        </p:tgtEl>
                                        <p:attrNameLst>
                                          <p:attrName>ppt_x</p:attrName>
                                        </p:attrNameLst>
                                      </p:cBhvr>
                                      <p:tavLst>
                                        <p:tav tm="0">
                                          <p:val>
                                            <p:strVal val="#ppt_x"/>
                                          </p:val>
                                        </p:tav>
                                        <p:tav tm="100000">
                                          <p:val>
                                            <p:strVal val="#ppt_x"/>
                                          </p:val>
                                        </p:tav>
                                      </p:tavLst>
                                    </p:anim>
                                    <p:anim calcmode="lin" valueType="num">
                                      <p:cBhvr additive="base">
                                        <p:cTn id="36"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4585"/>
                                        </p:tgtEl>
                                        <p:attrNameLst>
                                          <p:attrName>style.visibility</p:attrName>
                                        </p:attrNameLst>
                                      </p:cBhvr>
                                      <p:to>
                                        <p:strVal val="visible"/>
                                      </p:to>
                                    </p:set>
                                    <p:anim calcmode="lin" valueType="num">
                                      <p:cBhvr additive="base">
                                        <p:cTn id="47" dur="500" fill="hold"/>
                                        <p:tgtEl>
                                          <p:spTgt spid="24585"/>
                                        </p:tgtEl>
                                        <p:attrNameLst>
                                          <p:attrName>ppt_x</p:attrName>
                                        </p:attrNameLst>
                                      </p:cBhvr>
                                      <p:tavLst>
                                        <p:tav tm="0">
                                          <p:val>
                                            <p:strVal val="1+#ppt_w/2"/>
                                          </p:val>
                                        </p:tav>
                                        <p:tav tm="100000">
                                          <p:val>
                                            <p:strVal val="#ppt_x"/>
                                          </p:val>
                                        </p:tav>
                                      </p:tavLst>
                                    </p:anim>
                                    <p:anim calcmode="lin" valueType="num">
                                      <p:cBhvr additive="base">
                                        <p:cTn id="48" dur="500" fill="hold"/>
                                        <p:tgtEl>
                                          <p:spTgt spid="24585"/>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 presetClass="entr" presetSubtype="0" fill="hold" nodeType="clickEffect">
                                  <p:stCondLst>
                                    <p:cond delay="0"/>
                                  </p:stCondLst>
                                  <p:childTnLst>
                                    <p:set>
                                      <p:cBhvr>
                                        <p:cTn id="52" dur="1" fill="hold">
                                          <p:stCondLst>
                                            <p:cond delay="0"/>
                                          </p:stCondLst>
                                        </p:cTn>
                                        <p:tgtEl>
                                          <p:spTgt spid="2458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4581" grpId="0" animBg="1" autoUpdateAnimBg="0"/>
      <p:bldP spid="24582" grpId="0" animBg="1" autoUpdateAnimBg="0"/>
      <p:bldP spid="24583" grpId="0" animBg="1" autoUpdateAnimBg="0"/>
      <p:bldP spid="24584" grpId="0" autoUpdateAnimBg="0"/>
      <p:bldP spid="24585" grpId="0" autoUpdateAnimBg="0"/>
      <p:bldP spid="24586" grpId="0" animBg="1"/>
      <p:bldP spid="24587" grpId="0" autoUpdateAnimBg="0"/>
      <p:bldP spid="2"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1349115" y="1628776"/>
            <a:ext cx="9908498" cy="4467225"/>
          </a:xfrm>
        </p:spPr>
        <p:txBody>
          <a:bodyPr>
            <a:noAutofit/>
          </a:bodyPr>
          <a:lstStyle/>
          <a:p>
            <a:pPr>
              <a:lnSpc>
                <a:spcPct val="120000"/>
              </a:lnSpc>
              <a:buFontTx/>
              <a:buNone/>
            </a:pPr>
            <a:r>
              <a:rPr lang="en-US" altLang="zh-CN" sz="3200" b="1" dirty="0">
                <a:solidFill>
                  <a:srgbClr val="FF0000"/>
                </a:solidFill>
                <a:latin typeface="华文新魏" panose="02010800040101010101" pitchFamily="2" charset="-122"/>
                <a:ea typeface="华文新魏" panose="02010800040101010101" pitchFamily="2" charset="-122"/>
              </a:rPr>
              <a:t>             1</a:t>
            </a:r>
            <a:r>
              <a:rPr lang="zh-CN" altLang="en-US" sz="3200" b="1" dirty="0">
                <a:solidFill>
                  <a:srgbClr val="FF0000"/>
                </a:solidFill>
                <a:latin typeface="华文新魏" panose="02010800040101010101" pitchFamily="2" charset="-122"/>
                <a:ea typeface="华文新魏" panose="02010800040101010101" pitchFamily="2" charset="-122"/>
              </a:rPr>
              <a:t>、 夹岸高山，皆生寒树。负势竞上，互相轩邈，争高直指，千百成峰。</a:t>
            </a:r>
          </a:p>
          <a:p>
            <a:pPr>
              <a:lnSpc>
                <a:spcPct val="120000"/>
              </a:lnSpc>
              <a:buFontTx/>
              <a:buNone/>
            </a:pPr>
            <a:r>
              <a:rPr lang="zh-CN" altLang="en-US" sz="3200" b="1" dirty="0">
                <a:latin typeface="华文新魏" panose="02010800040101010101" pitchFamily="2" charset="-122"/>
                <a:ea typeface="华文新魏" panose="02010800040101010101" pitchFamily="2" charset="-122"/>
              </a:rPr>
              <a:t>            用</a:t>
            </a:r>
            <a:r>
              <a:rPr lang="zh-CN" altLang="en-US" sz="3200" b="1" dirty="0">
                <a:solidFill>
                  <a:srgbClr val="00B050"/>
                </a:solidFill>
                <a:latin typeface="华文新魏" panose="02010800040101010101" pitchFamily="2" charset="-122"/>
                <a:ea typeface="华文新魏" panose="02010800040101010101" pitchFamily="2" charset="-122"/>
              </a:rPr>
              <a:t>拟人</a:t>
            </a:r>
            <a:r>
              <a:rPr lang="zh-CN" altLang="en-US" sz="3200" b="1" dirty="0">
                <a:latin typeface="华文新魏" panose="02010800040101010101" pitchFamily="2" charset="-122"/>
                <a:ea typeface="华文新魏" panose="02010800040101010101" pitchFamily="2" charset="-122"/>
              </a:rPr>
              <a:t>的手法，写出江的两岸崇山峻岭、高耸入云的雄奇景色。“竞”、“争”二字把静止的山写活了，赋予了它们以生命和动感，仿佛有无穷的奋发向上的生命力。要挣脱大地，直上青天，欲上不能，便“千百成峰”，层峦叠嶂。 </a:t>
            </a:r>
            <a:r>
              <a:rPr lang="zh-CN" altLang="en-US" sz="3200" b="1" dirty="0">
                <a:ea typeface="楷体_GB2312" pitchFamily="49" charset="-122"/>
              </a:rPr>
              <a:t/>
            </a:r>
            <a:br>
              <a:rPr lang="zh-CN" altLang="en-US" sz="3200" b="1" dirty="0">
                <a:ea typeface="楷体_GB2312" pitchFamily="49" charset="-122"/>
              </a:rPr>
            </a:br>
            <a:endParaRPr lang="zh-CN" altLang="en-US" sz="3200" b="1" dirty="0">
              <a:ea typeface="楷体_GB2312" pitchFamily="49" charset="-122"/>
            </a:endParaRPr>
          </a:p>
        </p:txBody>
      </p:sp>
      <p:sp>
        <p:nvSpPr>
          <p:cNvPr id="168965" name="Rectangle 5"/>
          <p:cNvSpPr>
            <a:spLocks noChangeArrowheads="1"/>
          </p:cNvSpPr>
          <p:nvPr/>
        </p:nvSpPr>
        <p:spPr bwMode="auto">
          <a:xfrm>
            <a:off x="4800601" y="620714"/>
            <a:ext cx="2951163"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品味语言</a:t>
            </a:r>
          </a:p>
        </p:txBody>
      </p:sp>
      <p:pic>
        <p:nvPicPr>
          <p:cNvPr id="168966" name="Picture 6" descr="png-007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04063" y="476250"/>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7892922"/>
      </p:ext>
    </p:extLst>
  </p:cSld>
  <p:clrMapOvr>
    <a:masterClrMapping/>
  </p:clrMapOvr>
  <p:transition spd="med">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68966"/>
                                        </p:tgtEl>
                                        <p:attrNameLst>
                                          <p:attrName>style.visibility</p:attrName>
                                        </p:attrNameLst>
                                      </p:cBhvr>
                                      <p:to>
                                        <p:strVal val="visible"/>
                                      </p:to>
                                    </p:set>
                                    <p:animEffect transition="in" filter="fade">
                                      <p:cBhvr>
                                        <p:cTn id="7" dur="1000"/>
                                        <p:tgtEl>
                                          <p:spTgt spid="168966"/>
                                        </p:tgtEl>
                                      </p:cBhvr>
                                    </p:animEffect>
                                    <p:anim calcmode="lin" valueType="num">
                                      <p:cBhvr>
                                        <p:cTn id="8" dur="1000" fill="hold"/>
                                        <p:tgtEl>
                                          <p:spTgt spid="168966"/>
                                        </p:tgtEl>
                                        <p:attrNameLst>
                                          <p:attrName>ppt_x</p:attrName>
                                        </p:attrNameLst>
                                      </p:cBhvr>
                                      <p:tavLst>
                                        <p:tav tm="0">
                                          <p:val>
                                            <p:strVal val="#ppt_x"/>
                                          </p:val>
                                        </p:tav>
                                        <p:tav tm="100000">
                                          <p:val>
                                            <p:strVal val="#ppt_x"/>
                                          </p:val>
                                        </p:tav>
                                      </p:tavLst>
                                    </p:anim>
                                    <p:anim calcmode="lin" valueType="num">
                                      <p:cBhvr>
                                        <p:cTn id="9" dur="1000" fill="hold"/>
                                        <p:tgtEl>
                                          <p:spTgt spid="16896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8965"/>
                                        </p:tgtEl>
                                        <p:attrNameLst>
                                          <p:attrName>style.visibility</p:attrName>
                                        </p:attrNameLst>
                                      </p:cBhvr>
                                      <p:to>
                                        <p:strVal val="visible"/>
                                      </p:to>
                                    </p:set>
                                    <p:animEffect transition="in" filter="fade">
                                      <p:cBhvr>
                                        <p:cTn id="12" dur="1000"/>
                                        <p:tgtEl>
                                          <p:spTgt spid="168965"/>
                                        </p:tgtEl>
                                      </p:cBhvr>
                                    </p:animEffect>
                                    <p:anim calcmode="lin" valueType="num">
                                      <p:cBhvr>
                                        <p:cTn id="13" dur="1000" fill="hold"/>
                                        <p:tgtEl>
                                          <p:spTgt spid="168965"/>
                                        </p:tgtEl>
                                        <p:attrNameLst>
                                          <p:attrName>ppt_x</p:attrName>
                                        </p:attrNameLst>
                                      </p:cBhvr>
                                      <p:tavLst>
                                        <p:tav tm="0">
                                          <p:val>
                                            <p:strVal val="#ppt_x"/>
                                          </p:val>
                                        </p:tav>
                                        <p:tav tm="100000">
                                          <p:val>
                                            <p:strVal val="#ppt_x"/>
                                          </p:val>
                                        </p:tav>
                                      </p:tavLst>
                                    </p:anim>
                                    <p:anim calcmode="lin" valueType="num">
                                      <p:cBhvr>
                                        <p:cTn id="14" dur="1000" fill="hold"/>
                                        <p:tgtEl>
                                          <p:spTgt spid="168965"/>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1" presetClass="entr" presetSubtype="0" fill="hold" nodeType="clickEffect">
                                  <p:stCondLst>
                                    <p:cond delay="0"/>
                                  </p:stCondLst>
                                  <p:iterate type="lt">
                                    <p:tmPct val="10000"/>
                                  </p:iterate>
                                  <p:childTnLst>
                                    <p:set>
                                      <p:cBhvr>
                                        <p:cTn id="18" dur="1" fill="hold">
                                          <p:stCondLst>
                                            <p:cond delay="0"/>
                                          </p:stCondLst>
                                        </p:cTn>
                                        <p:tgtEl>
                                          <p:spTgt spid="168963">
                                            <p:txEl>
                                              <p:pRg st="0" end="0"/>
                                            </p:txEl>
                                          </p:spTgt>
                                        </p:tgtEl>
                                        <p:attrNameLst>
                                          <p:attrName>style.visibility</p:attrName>
                                        </p:attrNameLst>
                                      </p:cBhvr>
                                      <p:to>
                                        <p:strVal val="visible"/>
                                      </p:to>
                                    </p:set>
                                    <p:anim calcmode="lin" valueType="num">
                                      <p:cBhvr>
                                        <p:cTn id="19" dur="500" fill="hold"/>
                                        <p:tgtEl>
                                          <p:spTgt spid="16896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68963">
                                            <p:txEl>
                                              <p:pRg st="0" end="0"/>
                                            </p:txEl>
                                          </p:spTgt>
                                        </p:tgtEl>
                                        <p:attrNameLst>
                                          <p:attrName>ppt_y</p:attrName>
                                        </p:attrNameLst>
                                      </p:cBhvr>
                                      <p:tavLst>
                                        <p:tav tm="0">
                                          <p:val>
                                            <p:strVal val="#ppt_y"/>
                                          </p:val>
                                        </p:tav>
                                        <p:tav tm="100000">
                                          <p:val>
                                            <p:strVal val="#ppt_y"/>
                                          </p:val>
                                        </p:tav>
                                      </p:tavLst>
                                    </p:anim>
                                    <p:anim calcmode="lin" valueType="num">
                                      <p:cBhvr>
                                        <p:cTn id="21" dur="500" fill="hold"/>
                                        <p:tgtEl>
                                          <p:spTgt spid="16896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6896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68963">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3" presetClass="entr" presetSubtype="0" fill="hold" nodeType="clickEffect">
                                  <p:stCondLst>
                                    <p:cond delay="0"/>
                                  </p:stCondLst>
                                  <p:childTnLst>
                                    <p:set>
                                      <p:cBhvr>
                                        <p:cTn id="27" dur="1" fill="hold">
                                          <p:stCondLst>
                                            <p:cond delay="0"/>
                                          </p:stCondLst>
                                        </p:cTn>
                                        <p:tgtEl>
                                          <p:spTgt spid="168963">
                                            <p:txEl>
                                              <p:pRg st="1" end="1"/>
                                            </p:txEl>
                                          </p:spTgt>
                                        </p:tgtEl>
                                        <p:attrNameLst>
                                          <p:attrName>style.visibility</p:attrName>
                                        </p:attrNameLst>
                                      </p:cBhvr>
                                      <p:to>
                                        <p:strVal val="visible"/>
                                      </p:to>
                                    </p:set>
                                    <p:animEffect transition="in" filter="fade">
                                      <p:cBhvr>
                                        <p:cTn id="28" dur="100"/>
                                        <p:tgtEl>
                                          <p:spTgt spid="168963">
                                            <p:txEl>
                                              <p:pRg st="1" end="1"/>
                                            </p:txEl>
                                          </p:spTgt>
                                        </p:tgtEl>
                                      </p:cBhvr>
                                    </p:animEffect>
                                    <p:anim calcmode="lin" valueType="num">
                                      <p:cBhvr>
                                        <p:cTn id="29" dur="400" fill="hold"/>
                                        <p:tgtEl>
                                          <p:spTgt spid="168963">
                                            <p:txEl>
                                              <p:pRg st="1" end="1"/>
                                            </p:txEl>
                                          </p:spTgt>
                                        </p:tgtEl>
                                        <p:attrNameLst>
                                          <p:attrName>ppt_x</p:attrName>
                                        </p:attrNameLst>
                                      </p:cBhvr>
                                      <p:tavLst>
                                        <p:tav tm="0">
                                          <p:val>
                                            <p:strVal val="#ppt_x"/>
                                          </p:val>
                                        </p:tav>
                                        <p:tav tm="100000">
                                          <p:val>
                                            <p:strVal val="#ppt_x"/>
                                          </p:val>
                                        </p:tav>
                                      </p:tavLst>
                                    </p:anim>
                                    <p:anim calcmode="lin" valueType="num">
                                      <p:cBhvr>
                                        <p:cTn id="30" dur="400" fill="hold"/>
                                        <p:tgtEl>
                                          <p:spTgt spid="168963">
                                            <p:txEl>
                                              <p:pRg st="1" end="1"/>
                                            </p:txEl>
                                          </p:spTgt>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168963">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168963">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Grp="1" noChangeArrowheads="1"/>
          </p:cNvSpPr>
          <p:nvPr>
            <p:ph type="body" idx="1"/>
          </p:nvPr>
        </p:nvSpPr>
        <p:spPr>
          <a:xfrm>
            <a:off x="1799963" y="1041037"/>
            <a:ext cx="9262778" cy="5330825"/>
          </a:xfrm>
        </p:spPr>
        <p:txBody>
          <a:bodyPr>
            <a:noAutofit/>
          </a:bodyPr>
          <a:lstStyle/>
          <a:p>
            <a:pPr>
              <a:lnSpc>
                <a:spcPct val="120000"/>
              </a:lnSpc>
              <a:buFontTx/>
              <a:buNone/>
            </a:pPr>
            <a:r>
              <a:rPr lang="en-US" altLang="zh-CN" sz="3200" b="1" dirty="0">
                <a:solidFill>
                  <a:srgbClr val="FF0000"/>
                </a:solidFill>
                <a:latin typeface="华文新魏" panose="02010800040101010101" pitchFamily="2" charset="-122"/>
                <a:ea typeface="华文新魏" panose="02010800040101010101" pitchFamily="2" charset="-122"/>
              </a:rPr>
              <a:t>            2</a:t>
            </a:r>
            <a:r>
              <a:rPr lang="zh-CN" altLang="en-US" sz="3200" b="1" dirty="0">
                <a:solidFill>
                  <a:srgbClr val="FF0000"/>
                </a:solidFill>
                <a:latin typeface="华文新魏" panose="02010800040101010101" pitchFamily="2" charset="-122"/>
                <a:ea typeface="华文新魏" panose="02010800040101010101" pitchFamily="2" charset="-122"/>
              </a:rPr>
              <a:t>、 横柯上蔽，在昼犹昏；疏条交映，有时见日。</a:t>
            </a:r>
            <a:r>
              <a:rPr lang="zh-CN" altLang="en-US" sz="3200" b="1" dirty="0">
                <a:latin typeface="华文新魏" panose="02010800040101010101" pitchFamily="2" charset="-122"/>
                <a:ea typeface="华文新魏" panose="02010800040101010101" pitchFamily="2" charset="-122"/>
              </a:rPr>
              <a:t> </a:t>
            </a:r>
            <a:br>
              <a:rPr lang="zh-CN" altLang="en-US" sz="3200" b="1" dirty="0">
                <a:latin typeface="华文新魏" panose="02010800040101010101" pitchFamily="2" charset="-122"/>
                <a:ea typeface="华文新魏" panose="02010800040101010101" pitchFamily="2" charset="-122"/>
              </a:rPr>
            </a:br>
            <a:endParaRPr lang="zh-CN" altLang="en-US" sz="3200" b="1" dirty="0">
              <a:latin typeface="华文新魏" panose="02010800040101010101" pitchFamily="2" charset="-122"/>
              <a:ea typeface="华文新魏" panose="02010800040101010101" pitchFamily="2" charset="-122"/>
            </a:endParaRPr>
          </a:p>
          <a:p>
            <a:pPr>
              <a:lnSpc>
                <a:spcPct val="120000"/>
              </a:lnSpc>
              <a:buFontTx/>
              <a:buNone/>
            </a:pPr>
            <a:r>
              <a:rPr lang="zh-CN" altLang="en-US" sz="3200" b="1" dirty="0">
                <a:latin typeface="华文新魏" panose="02010800040101010101" pitchFamily="2" charset="-122"/>
                <a:ea typeface="华文新魏" panose="02010800040101010101" pitchFamily="2" charset="-122"/>
              </a:rPr>
              <a:t>          </a:t>
            </a:r>
            <a:r>
              <a:rPr lang="zh-CN" altLang="en-US" sz="3200" b="1" dirty="0">
                <a:latin typeface="华文新魏" panose="02010800040101010101" pitchFamily="2" charset="-122"/>
                <a:ea typeface="华文新魏" panose="02010800040101010101" pitchFamily="2" charset="-122"/>
              </a:rPr>
              <a:t>这句在结尾中出现，有飞来之感，似无着落。但细读就会发现这是对“奇山异水”的补充。密密麻麻的树枝横生于河道两岸，遮住了天空，使得朗朗白日如同黄昏一般；交错的枝条间却有缝隙，淡泼的透出几丝金色阳光，照彻山谷的昏暗。</a:t>
            </a:r>
          </a:p>
        </p:txBody>
      </p:sp>
      <p:pic>
        <p:nvPicPr>
          <p:cNvPr id="169988" name="Picture 4" descr="png-016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975726" y="1628776"/>
            <a:ext cx="1014413" cy="1014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9446197"/>
      </p:ext>
    </p:extLst>
  </p:cSld>
  <p:clrMapOvr>
    <a:masterClrMapping/>
  </p:clrMapOvr>
  <p:transition spd="med">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69987">
                                            <p:txEl>
                                              <p:pRg st="0" end="0"/>
                                            </p:txEl>
                                          </p:spTgt>
                                        </p:tgtEl>
                                        <p:attrNameLst>
                                          <p:attrName>style.visibility</p:attrName>
                                        </p:attrNameLst>
                                      </p:cBhvr>
                                      <p:to>
                                        <p:strVal val="visible"/>
                                      </p:to>
                                    </p:set>
                                    <p:anim calcmode="lin" valueType="num">
                                      <p:cBhvr>
                                        <p:cTn id="7" dur="1000" fill="hold"/>
                                        <p:tgtEl>
                                          <p:spTgt spid="16998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6998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69987">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169987">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69987">
                                            <p:txEl>
                                              <p:pRg st="1" end="1"/>
                                            </p:txEl>
                                          </p:spTgt>
                                        </p:tgtEl>
                                        <p:attrNameLst>
                                          <p:attrName>style.visibility</p:attrName>
                                        </p:attrNameLst>
                                      </p:cBhvr>
                                      <p:to>
                                        <p:strVal val="visible"/>
                                      </p:to>
                                    </p:set>
                                    <p:anim calcmode="lin" valueType="num">
                                      <p:cBhvr>
                                        <p:cTn id="15" dur="1000" fill="hold"/>
                                        <p:tgtEl>
                                          <p:spTgt spid="169987">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169987">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169987">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1699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3" name="Text Box 7"/>
          <p:cNvSpPr txBox="1">
            <a:spLocks noChangeArrowheads="1"/>
          </p:cNvSpPr>
          <p:nvPr/>
        </p:nvSpPr>
        <p:spPr bwMode="auto">
          <a:xfrm>
            <a:off x="1755594" y="2533651"/>
            <a:ext cx="8467698" cy="3013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3200" dirty="0">
                <a:ea typeface="楷体_GB2312" pitchFamily="49" charset="-122"/>
              </a:rPr>
              <a:t>        </a:t>
            </a:r>
            <a:r>
              <a:rPr lang="zh-CN" altLang="en-US" sz="3200" dirty="0">
                <a:latin typeface="华文新魏" panose="02010800040101010101" pitchFamily="2" charset="-122"/>
                <a:ea typeface="华文新魏" panose="02010800040101010101" pitchFamily="2" charset="-122"/>
              </a:rPr>
              <a:t>本文作者从行船游江的实感出发，通过对富春江富阳到桐庐一段奇山异水的情感描绘，表现了作者热爱祖国山水的情感和沉湎于山水的生活情趣，客观地表现了作者</a:t>
            </a:r>
            <a:r>
              <a:rPr lang="zh-CN" altLang="en-US" sz="3200" dirty="0">
                <a:solidFill>
                  <a:srgbClr val="FF0000"/>
                </a:solidFill>
                <a:latin typeface="华文新魏" panose="02010800040101010101" pitchFamily="2" charset="-122"/>
                <a:ea typeface="华文新魏" panose="02010800040101010101" pitchFamily="2" charset="-122"/>
              </a:rPr>
              <a:t>对政治失意的厌倦和企图寄情山水的思想情绪</a:t>
            </a:r>
            <a:r>
              <a:rPr lang="zh-CN" altLang="en-US" sz="3200" dirty="0">
                <a:latin typeface="华文新魏" panose="02010800040101010101" pitchFamily="2" charset="-122"/>
                <a:ea typeface="华文新魏" panose="02010800040101010101" pitchFamily="2" charset="-122"/>
              </a:rPr>
              <a:t>。</a:t>
            </a:r>
            <a:endParaRPr lang="zh-CN" altLang="en-US" sz="3600" dirty="0">
              <a:latin typeface="华文新魏" panose="02010800040101010101" pitchFamily="2" charset="-122"/>
              <a:ea typeface="华文新魏" panose="02010800040101010101" pitchFamily="2" charset="-122"/>
            </a:endParaRPr>
          </a:p>
        </p:txBody>
      </p:sp>
      <p:sp>
        <p:nvSpPr>
          <p:cNvPr id="65549" name="Rectangle 13"/>
          <p:cNvSpPr>
            <a:spLocks noChangeArrowheads="1"/>
          </p:cNvSpPr>
          <p:nvPr/>
        </p:nvSpPr>
        <p:spPr bwMode="auto">
          <a:xfrm>
            <a:off x="4583114" y="908051"/>
            <a:ext cx="3024187"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课堂小结</a:t>
            </a:r>
          </a:p>
        </p:txBody>
      </p:sp>
      <p:pic>
        <p:nvPicPr>
          <p:cNvPr id="65550" name="Picture 14" descr="png-015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32625" y="620713"/>
            <a:ext cx="1625600" cy="162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914826"/>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65550"/>
                                        </p:tgtEl>
                                        <p:attrNameLst>
                                          <p:attrName>style.visibility</p:attrName>
                                        </p:attrNameLst>
                                      </p:cBhvr>
                                      <p:to>
                                        <p:strVal val="visible"/>
                                      </p:to>
                                    </p:set>
                                    <p:anim calcmode="lin" valueType="num">
                                      <p:cBhvr>
                                        <p:cTn id="7" dur="500" fill="hold"/>
                                        <p:tgtEl>
                                          <p:spTgt spid="65550"/>
                                        </p:tgtEl>
                                        <p:attrNameLst>
                                          <p:attrName>ppt_w</p:attrName>
                                        </p:attrNameLst>
                                      </p:cBhvr>
                                      <p:tavLst>
                                        <p:tav tm="0">
                                          <p:val>
                                            <p:fltVal val="0"/>
                                          </p:val>
                                        </p:tav>
                                        <p:tav tm="100000">
                                          <p:val>
                                            <p:strVal val="#ppt_w"/>
                                          </p:val>
                                        </p:tav>
                                      </p:tavLst>
                                    </p:anim>
                                    <p:anim calcmode="lin" valueType="num">
                                      <p:cBhvr>
                                        <p:cTn id="8" dur="500" fill="hold"/>
                                        <p:tgtEl>
                                          <p:spTgt spid="65550"/>
                                        </p:tgtEl>
                                        <p:attrNameLst>
                                          <p:attrName>ppt_h</p:attrName>
                                        </p:attrNameLst>
                                      </p:cBhvr>
                                      <p:tavLst>
                                        <p:tav tm="0">
                                          <p:val>
                                            <p:fltVal val="0"/>
                                          </p:val>
                                        </p:tav>
                                        <p:tav tm="100000">
                                          <p:val>
                                            <p:strVal val="#ppt_h"/>
                                          </p:val>
                                        </p:tav>
                                      </p:tavLst>
                                    </p:anim>
                                    <p:anim calcmode="lin" valueType="num">
                                      <p:cBhvr>
                                        <p:cTn id="9" dur="500" fill="hold"/>
                                        <p:tgtEl>
                                          <p:spTgt spid="65550"/>
                                        </p:tgtEl>
                                        <p:attrNameLst>
                                          <p:attrName>style.rotation</p:attrName>
                                        </p:attrNameLst>
                                      </p:cBhvr>
                                      <p:tavLst>
                                        <p:tav tm="0">
                                          <p:val>
                                            <p:fltVal val="360"/>
                                          </p:val>
                                        </p:tav>
                                        <p:tav tm="100000">
                                          <p:val>
                                            <p:fltVal val="0"/>
                                          </p:val>
                                        </p:tav>
                                      </p:tavLst>
                                    </p:anim>
                                    <p:animEffect transition="in" filter="fade">
                                      <p:cBhvr>
                                        <p:cTn id="10" dur="500"/>
                                        <p:tgtEl>
                                          <p:spTgt spid="65550"/>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5549"/>
                                        </p:tgtEl>
                                        <p:attrNameLst>
                                          <p:attrName>style.visibility</p:attrName>
                                        </p:attrNameLst>
                                      </p:cBhvr>
                                      <p:to>
                                        <p:strVal val="visible"/>
                                      </p:to>
                                    </p:set>
                                    <p:anim calcmode="lin" valueType="num">
                                      <p:cBhvr>
                                        <p:cTn id="13" dur="500" fill="hold"/>
                                        <p:tgtEl>
                                          <p:spTgt spid="65549"/>
                                        </p:tgtEl>
                                        <p:attrNameLst>
                                          <p:attrName>ppt_w</p:attrName>
                                        </p:attrNameLst>
                                      </p:cBhvr>
                                      <p:tavLst>
                                        <p:tav tm="0">
                                          <p:val>
                                            <p:fltVal val="0"/>
                                          </p:val>
                                        </p:tav>
                                        <p:tav tm="100000">
                                          <p:val>
                                            <p:strVal val="#ppt_w"/>
                                          </p:val>
                                        </p:tav>
                                      </p:tavLst>
                                    </p:anim>
                                    <p:anim calcmode="lin" valueType="num">
                                      <p:cBhvr>
                                        <p:cTn id="14" dur="500" fill="hold"/>
                                        <p:tgtEl>
                                          <p:spTgt spid="65549"/>
                                        </p:tgtEl>
                                        <p:attrNameLst>
                                          <p:attrName>ppt_h</p:attrName>
                                        </p:attrNameLst>
                                      </p:cBhvr>
                                      <p:tavLst>
                                        <p:tav tm="0">
                                          <p:val>
                                            <p:fltVal val="0"/>
                                          </p:val>
                                        </p:tav>
                                        <p:tav tm="100000">
                                          <p:val>
                                            <p:strVal val="#ppt_h"/>
                                          </p:val>
                                        </p:tav>
                                      </p:tavLst>
                                    </p:anim>
                                    <p:anim calcmode="lin" valueType="num">
                                      <p:cBhvr>
                                        <p:cTn id="15" dur="500" fill="hold"/>
                                        <p:tgtEl>
                                          <p:spTgt spid="65549"/>
                                        </p:tgtEl>
                                        <p:attrNameLst>
                                          <p:attrName>style.rotation</p:attrName>
                                        </p:attrNameLst>
                                      </p:cBhvr>
                                      <p:tavLst>
                                        <p:tav tm="0">
                                          <p:val>
                                            <p:fltVal val="360"/>
                                          </p:val>
                                        </p:tav>
                                        <p:tav tm="100000">
                                          <p:val>
                                            <p:fltVal val="0"/>
                                          </p:val>
                                        </p:tav>
                                      </p:tavLst>
                                    </p:anim>
                                    <p:animEffect transition="in" filter="fade">
                                      <p:cBhvr>
                                        <p:cTn id="16" dur="500"/>
                                        <p:tgtEl>
                                          <p:spTgt spid="6554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65543"/>
                                        </p:tgtEl>
                                        <p:attrNameLst>
                                          <p:attrName>style.visibility</p:attrName>
                                        </p:attrNameLst>
                                      </p:cBhvr>
                                      <p:to>
                                        <p:strVal val="visible"/>
                                      </p:to>
                                    </p:set>
                                    <p:anim calcmode="lin" valueType="num">
                                      <p:cBhvr>
                                        <p:cTn id="21" dur="500" fill="hold"/>
                                        <p:tgtEl>
                                          <p:spTgt spid="65543"/>
                                        </p:tgtEl>
                                        <p:attrNameLst>
                                          <p:attrName>ppt_w</p:attrName>
                                        </p:attrNameLst>
                                      </p:cBhvr>
                                      <p:tavLst>
                                        <p:tav tm="0">
                                          <p:val>
                                            <p:fltVal val="0"/>
                                          </p:val>
                                        </p:tav>
                                        <p:tav tm="100000">
                                          <p:val>
                                            <p:strVal val="#ppt_w"/>
                                          </p:val>
                                        </p:tav>
                                      </p:tavLst>
                                    </p:anim>
                                    <p:anim calcmode="lin" valueType="num">
                                      <p:cBhvr>
                                        <p:cTn id="22" dur="500" fill="hold"/>
                                        <p:tgtEl>
                                          <p:spTgt spid="65543"/>
                                        </p:tgtEl>
                                        <p:attrNameLst>
                                          <p:attrName>ppt_h</p:attrName>
                                        </p:attrNameLst>
                                      </p:cBhvr>
                                      <p:tavLst>
                                        <p:tav tm="0">
                                          <p:val>
                                            <p:fltVal val="0"/>
                                          </p:val>
                                        </p:tav>
                                        <p:tav tm="100000">
                                          <p:val>
                                            <p:strVal val="#ppt_h"/>
                                          </p:val>
                                        </p:tav>
                                      </p:tavLst>
                                    </p:anim>
                                    <p:animEffect transition="in" filter="fade">
                                      <p:cBhvr>
                                        <p:cTn id="23" dur="500"/>
                                        <p:tgtEl>
                                          <p:spTgt spid="65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3" grpId="0"/>
      <p:bldP spid="6554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3"/>
          <p:cNvSpPr>
            <a:spLocks noGrp="1" noChangeArrowheads="1"/>
          </p:cNvSpPr>
          <p:nvPr>
            <p:ph type="body" idx="1"/>
          </p:nvPr>
        </p:nvSpPr>
        <p:spPr>
          <a:xfrm>
            <a:off x="1705289" y="1467645"/>
            <a:ext cx="6408738" cy="647700"/>
          </a:xfrm>
        </p:spPr>
        <p:txBody>
          <a:bodyPr/>
          <a:lstStyle/>
          <a:p>
            <a:pPr>
              <a:buFontTx/>
              <a:buNone/>
            </a:pPr>
            <a:r>
              <a:rPr lang="zh-CN" altLang="en-US" b="1" dirty="0">
                <a:solidFill>
                  <a:srgbClr val="0070C0"/>
                </a:solidFill>
                <a:latin typeface="华文新魏" panose="02010800040101010101" pitchFamily="2" charset="-122"/>
                <a:ea typeface="华文新魏" panose="02010800040101010101" pitchFamily="2" charset="-122"/>
              </a:rPr>
              <a:t>积累有关山水的名句：</a:t>
            </a:r>
          </a:p>
        </p:txBody>
      </p:sp>
      <p:sp>
        <p:nvSpPr>
          <p:cNvPr id="161802" name="Rectangle 10"/>
          <p:cNvSpPr>
            <a:spLocks noChangeArrowheads="1"/>
          </p:cNvSpPr>
          <p:nvPr/>
        </p:nvSpPr>
        <p:spPr bwMode="auto">
          <a:xfrm>
            <a:off x="4585074" y="422290"/>
            <a:ext cx="2952750"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拓展阅读</a:t>
            </a:r>
          </a:p>
        </p:txBody>
      </p:sp>
      <p:pic>
        <p:nvPicPr>
          <p:cNvPr id="161803" name="Picture 11" descr="png-014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19964" y="333376"/>
            <a:ext cx="1152525" cy="11525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6"/>
          <p:cNvSpPr txBox="1">
            <a:spLocks noChangeArrowheads="1"/>
          </p:cNvSpPr>
          <p:nvPr/>
        </p:nvSpPr>
        <p:spPr bwMode="auto">
          <a:xfrm>
            <a:off x="6525900" y="1881188"/>
            <a:ext cx="1588127" cy="612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2400" dirty="0">
                <a:latin typeface="华文新魏" panose="02010800040101010101" pitchFamily="2" charset="-122"/>
                <a:ea typeface="华文新魏" panose="02010800040101010101" pitchFamily="2" charset="-122"/>
              </a:rPr>
              <a:t>飞流直下三千尺，疑是银河落</a:t>
            </a:r>
            <a:r>
              <a:rPr lang="zh-CN" altLang="en-US" sz="2400" dirty="0" smtClean="0">
                <a:latin typeface="华文新魏" panose="02010800040101010101" pitchFamily="2" charset="-122"/>
                <a:ea typeface="华文新魏" panose="02010800040101010101" pitchFamily="2" charset="-122"/>
              </a:rPr>
              <a:t>九天。</a:t>
            </a:r>
            <a:endParaRPr lang="zh-CN" altLang="en-US" sz="2400" dirty="0">
              <a:latin typeface="华文新魏" panose="02010800040101010101" pitchFamily="2" charset="-122"/>
              <a:ea typeface="华文新魏" panose="02010800040101010101" pitchFamily="2" charset="-122"/>
            </a:endParaRPr>
          </a:p>
          <a:p>
            <a:pPr>
              <a:lnSpc>
                <a:spcPct val="115000"/>
              </a:lnSpc>
              <a:spcBef>
                <a:spcPct val="50000"/>
              </a:spcBef>
            </a:pPr>
            <a:r>
              <a:rPr lang="zh-CN" altLang="en-US" sz="1600" dirty="0">
                <a:latin typeface="华文新魏" panose="02010800040101010101" pitchFamily="2" charset="-122"/>
                <a:ea typeface="华文新魏" panose="02010800040101010101" pitchFamily="2" charset="-122"/>
              </a:rPr>
              <a:t>             </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唐．李白</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望庐山瀑布</a:t>
            </a:r>
            <a:r>
              <a:rPr lang="en-US" altLang="zh-CN" sz="2400" dirty="0">
                <a:solidFill>
                  <a:srgbClr val="FF0000"/>
                </a:solidFill>
                <a:latin typeface="华文新魏" panose="02010800040101010101" pitchFamily="2" charset="-122"/>
                <a:ea typeface="华文新魏" panose="02010800040101010101" pitchFamily="2" charset="-122"/>
              </a:rPr>
              <a:t>》 </a:t>
            </a:r>
            <a:br>
              <a:rPr lang="en-US" altLang="zh-CN" sz="2400" dirty="0">
                <a:solidFill>
                  <a:srgbClr val="FF0000"/>
                </a:solidFill>
                <a:latin typeface="华文新魏" panose="02010800040101010101" pitchFamily="2" charset="-122"/>
                <a:ea typeface="华文新魏" panose="02010800040101010101" pitchFamily="2" charset="-122"/>
              </a:rPr>
            </a:br>
            <a:endParaRPr lang="en-US" altLang="zh-CN" sz="2400" dirty="0">
              <a:solidFill>
                <a:srgbClr val="FF0000"/>
              </a:solidFill>
              <a:latin typeface="华文新魏" panose="02010800040101010101" pitchFamily="2" charset="-122"/>
              <a:ea typeface="华文新魏" panose="02010800040101010101" pitchFamily="2" charset="-122"/>
            </a:endParaRPr>
          </a:p>
        </p:txBody>
      </p:sp>
      <p:sp>
        <p:nvSpPr>
          <p:cNvPr id="8" name="Text Box 6"/>
          <p:cNvSpPr txBox="1">
            <a:spLocks noChangeArrowheads="1"/>
          </p:cNvSpPr>
          <p:nvPr/>
        </p:nvSpPr>
        <p:spPr bwMode="auto">
          <a:xfrm>
            <a:off x="3919324" y="1862932"/>
            <a:ext cx="2142125" cy="576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2400" dirty="0">
                <a:latin typeface="华文新魏" panose="02010800040101010101" pitchFamily="2" charset="-122"/>
                <a:ea typeface="华文新魏" panose="02010800040101010101" pitchFamily="2" charset="-122"/>
              </a:rPr>
              <a:t>山重水复疑无路，</a:t>
            </a:r>
            <a:r>
              <a:rPr lang="zh-CN" altLang="en-US" sz="2400" dirty="0" smtClean="0">
                <a:latin typeface="华文新魏" panose="02010800040101010101" pitchFamily="2" charset="-122"/>
                <a:ea typeface="华文新魏" panose="02010800040101010101" pitchFamily="2" charset="-122"/>
              </a:rPr>
              <a:t>柳暗花明又一村。</a:t>
            </a:r>
            <a:endParaRPr lang="zh-CN" altLang="en-US" sz="2400" dirty="0">
              <a:latin typeface="华文新魏" panose="02010800040101010101" pitchFamily="2" charset="-122"/>
              <a:ea typeface="华文新魏" panose="02010800040101010101" pitchFamily="2" charset="-122"/>
            </a:endParaRPr>
          </a:p>
          <a:p>
            <a:pPr>
              <a:lnSpc>
                <a:spcPct val="115000"/>
              </a:lnSpc>
              <a:spcBef>
                <a:spcPct val="50000"/>
              </a:spcBef>
            </a:pPr>
            <a:r>
              <a:rPr lang="zh-CN" altLang="en-US" sz="1600" dirty="0">
                <a:latin typeface="华文新魏" panose="02010800040101010101" pitchFamily="2" charset="-122"/>
                <a:ea typeface="华文新魏" panose="02010800040101010101" pitchFamily="2" charset="-122"/>
              </a:rPr>
              <a:t>              </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宋．陆游</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游山西村</a:t>
            </a:r>
            <a:r>
              <a:rPr lang="en-US" altLang="zh-CN" sz="2400" dirty="0">
                <a:solidFill>
                  <a:srgbClr val="FF0000"/>
                </a:solidFill>
                <a:latin typeface="华文新魏" panose="02010800040101010101" pitchFamily="2" charset="-122"/>
                <a:ea typeface="华文新魏" panose="02010800040101010101" pitchFamily="2" charset="-122"/>
              </a:rPr>
              <a:t>》 </a:t>
            </a:r>
            <a:br>
              <a:rPr lang="en-US" altLang="zh-CN" sz="2400" dirty="0">
                <a:solidFill>
                  <a:srgbClr val="FF0000"/>
                </a:solidFill>
                <a:latin typeface="华文新魏" panose="02010800040101010101" pitchFamily="2" charset="-122"/>
                <a:ea typeface="华文新魏" panose="02010800040101010101" pitchFamily="2" charset="-122"/>
              </a:rPr>
            </a:br>
            <a:endParaRPr lang="en-US" altLang="zh-CN" sz="2400" dirty="0">
              <a:solidFill>
                <a:srgbClr val="FF0000"/>
              </a:solidFill>
              <a:latin typeface="华文新魏" panose="02010800040101010101" pitchFamily="2" charset="-122"/>
              <a:ea typeface="华文新魏" panose="02010800040101010101" pitchFamily="2" charset="-122"/>
            </a:endParaRPr>
          </a:p>
          <a:p>
            <a:pPr>
              <a:spcBef>
                <a:spcPct val="50000"/>
              </a:spcBef>
            </a:pPr>
            <a:endParaRPr lang="en-US" altLang="zh-CN" sz="2400" dirty="0">
              <a:solidFill>
                <a:srgbClr val="FF0000"/>
              </a:solidFill>
              <a:latin typeface="华文新魏" panose="02010800040101010101" pitchFamily="2" charset="-122"/>
              <a:ea typeface="华文新魏" panose="02010800040101010101" pitchFamily="2" charset="-122"/>
            </a:endParaRPr>
          </a:p>
        </p:txBody>
      </p:sp>
      <p:sp>
        <p:nvSpPr>
          <p:cNvPr id="9" name="Text Box 6"/>
          <p:cNvSpPr txBox="1">
            <a:spLocks noChangeArrowheads="1"/>
          </p:cNvSpPr>
          <p:nvPr/>
        </p:nvSpPr>
        <p:spPr bwMode="auto">
          <a:xfrm>
            <a:off x="8587132" y="1862932"/>
            <a:ext cx="1532727" cy="547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nSpc>
                <a:spcPct val="115000"/>
              </a:lnSpc>
              <a:spcBef>
                <a:spcPct val="50000"/>
              </a:spcBef>
            </a:pPr>
            <a:r>
              <a:rPr lang="zh-CN" altLang="en-US" sz="2400" dirty="0">
                <a:latin typeface="华文新魏" panose="02010800040101010101" pitchFamily="2" charset="-122"/>
                <a:ea typeface="华文新魏" panose="02010800040101010101" pitchFamily="2" charset="-122"/>
              </a:rPr>
              <a:t>两岸青山相对出，孤帆一片日边</a:t>
            </a:r>
            <a:r>
              <a:rPr lang="zh-CN" altLang="en-US" sz="2400" dirty="0" smtClean="0">
                <a:latin typeface="华文新魏" panose="02010800040101010101" pitchFamily="2" charset="-122"/>
                <a:ea typeface="华文新魏" panose="02010800040101010101" pitchFamily="2" charset="-122"/>
              </a:rPr>
              <a:t>来。</a:t>
            </a:r>
            <a:endParaRPr lang="zh-CN" altLang="en-US" sz="2400" dirty="0">
              <a:latin typeface="华文新魏" panose="02010800040101010101" pitchFamily="2" charset="-122"/>
              <a:ea typeface="华文新魏" panose="02010800040101010101" pitchFamily="2" charset="-122"/>
            </a:endParaRPr>
          </a:p>
          <a:p>
            <a:pPr>
              <a:spcBef>
                <a:spcPct val="50000"/>
              </a:spcBef>
            </a:pPr>
            <a:r>
              <a:rPr lang="zh-CN" altLang="en-US" sz="1600" dirty="0">
                <a:latin typeface="华文新魏" panose="02010800040101010101" pitchFamily="2" charset="-122"/>
                <a:ea typeface="华文新魏" panose="02010800040101010101" pitchFamily="2" charset="-122"/>
              </a:rPr>
              <a:t>         </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唐．李白</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望天门山</a:t>
            </a:r>
            <a:r>
              <a:rPr lang="en-US" altLang="zh-CN" sz="2400" dirty="0">
                <a:solidFill>
                  <a:srgbClr val="FF0000"/>
                </a:solidFill>
                <a:latin typeface="华文新魏" panose="02010800040101010101" pitchFamily="2" charset="-122"/>
                <a:ea typeface="华文新魏" panose="02010800040101010101" pitchFamily="2" charset="-122"/>
              </a:rPr>
              <a:t>》 </a:t>
            </a:r>
            <a:br>
              <a:rPr lang="en-US" altLang="zh-CN" sz="2400" dirty="0">
                <a:solidFill>
                  <a:srgbClr val="FF0000"/>
                </a:solidFill>
                <a:latin typeface="华文新魏" panose="02010800040101010101" pitchFamily="2" charset="-122"/>
                <a:ea typeface="华文新魏" panose="02010800040101010101" pitchFamily="2" charset="-122"/>
              </a:rPr>
            </a:br>
            <a:endParaRPr lang="en-US" altLang="zh-CN" sz="2400" dirty="0">
              <a:solidFill>
                <a:srgbClr val="FF0000"/>
              </a:solidFill>
              <a:latin typeface="华文新魏" panose="02010800040101010101" pitchFamily="2" charset="-122"/>
              <a:ea typeface="华文新魏" panose="02010800040101010101" pitchFamily="2" charset="-122"/>
            </a:endParaRPr>
          </a:p>
        </p:txBody>
      </p:sp>
      <p:sp>
        <p:nvSpPr>
          <p:cNvPr id="10" name="Text Box 6"/>
          <p:cNvSpPr txBox="1">
            <a:spLocks noChangeArrowheads="1"/>
          </p:cNvSpPr>
          <p:nvPr/>
        </p:nvSpPr>
        <p:spPr bwMode="auto">
          <a:xfrm>
            <a:off x="2205009" y="2523917"/>
            <a:ext cx="1714315" cy="583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nSpc>
                <a:spcPct val="115000"/>
              </a:lnSpc>
              <a:spcBef>
                <a:spcPct val="50000"/>
              </a:spcBef>
            </a:pPr>
            <a:r>
              <a:rPr lang="zh-CN" altLang="en-US" sz="2800" dirty="0">
                <a:latin typeface="华文新魏" panose="02010800040101010101" pitchFamily="2" charset="-122"/>
                <a:ea typeface="华文新魏" panose="02010800040101010101" pitchFamily="2" charset="-122"/>
              </a:rPr>
              <a:t>会当凌绝顶，一览众山</a:t>
            </a:r>
            <a:r>
              <a:rPr lang="zh-CN" altLang="en-US" sz="2800" dirty="0" smtClean="0">
                <a:latin typeface="华文新魏" panose="02010800040101010101" pitchFamily="2" charset="-122"/>
                <a:ea typeface="华文新魏" panose="02010800040101010101" pitchFamily="2" charset="-122"/>
              </a:rPr>
              <a:t>小</a:t>
            </a:r>
            <a:r>
              <a:rPr lang="zh-CN" altLang="en-US" sz="2800" dirty="0">
                <a:latin typeface="华文新魏" panose="02010800040101010101" pitchFamily="2" charset="-122"/>
                <a:ea typeface="华文新魏" panose="02010800040101010101" pitchFamily="2" charset="-122"/>
              </a:rPr>
              <a:t>。</a:t>
            </a:r>
            <a:endParaRPr lang="zh-CN" altLang="en-US" sz="2800" dirty="0">
              <a:latin typeface="华文新魏" panose="02010800040101010101" pitchFamily="2" charset="-122"/>
              <a:ea typeface="华文新魏" panose="02010800040101010101" pitchFamily="2" charset="-122"/>
            </a:endParaRPr>
          </a:p>
          <a:p>
            <a:pPr>
              <a:lnSpc>
                <a:spcPct val="115000"/>
              </a:lnSpc>
              <a:spcBef>
                <a:spcPct val="50000"/>
              </a:spcBef>
            </a:pPr>
            <a:r>
              <a:rPr lang="zh-CN" altLang="en-US" sz="1600" dirty="0">
                <a:latin typeface="华文新魏" panose="02010800040101010101" pitchFamily="2" charset="-122"/>
                <a:ea typeface="华文新魏" panose="02010800040101010101" pitchFamily="2" charset="-122"/>
              </a:rPr>
              <a:t>             </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唐．杜甫</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望岳</a:t>
            </a:r>
            <a:r>
              <a:rPr lang="en-US" altLang="zh-CN" sz="2400" dirty="0">
                <a:solidFill>
                  <a:srgbClr val="FF0000"/>
                </a:solidFill>
                <a:latin typeface="华文新魏" panose="02010800040101010101" pitchFamily="2" charset="-122"/>
                <a:ea typeface="华文新魏" panose="02010800040101010101" pitchFamily="2" charset="-122"/>
              </a:rPr>
              <a:t>》 </a:t>
            </a:r>
            <a:br>
              <a:rPr lang="en-US" altLang="zh-CN" sz="2400" dirty="0">
                <a:solidFill>
                  <a:srgbClr val="FF0000"/>
                </a:solidFill>
                <a:latin typeface="华文新魏" panose="02010800040101010101" pitchFamily="2" charset="-122"/>
                <a:ea typeface="华文新魏" panose="02010800040101010101" pitchFamily="2" charset="-122"/>
              </a:rPr>
            </a:br>
            <a:endParaRPr lang="en-US" altLang="zh-CN" sz="2400" dirty="0">
              <a:solidFill>
                <a:srgbClr val="FF0000"/>
              </a:solidFill>
              <a:latin typeface="华文新魏" panose="02010800040101010101" pitchFamily="2" charset="-122"/>
              <a:ea typeface="华文新魏" panose="02010800040101010101" pitchFamily="2" charset="-122"/>
            </a:endParaRPr>
          </a:p>
        </p:txBody>
      </p:sp>
      <p:sp>
        <p:nvSpPr>
          <p:cNvPr id="11" name="Text Box 6"/>
          <p:cNvSpPr txBox="1">
            <a:spLocks noChangeArrowheads="1"/>
          </p:cNvSpPr>
          <p:nvPr/>
        </p:nvSpPr>
        <p:spPr bwMode="auto">
          <a:xfrm>
            <a:off x="736148" y="1881188"/>
            <a:ext cx="1354217"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2400" dirty="0">
                <a:latin typeface="华文新魏" panose="02010800040101010101" pitchFamily="2" charset="-122"/>
                <a:ea typeface="华文新魏" panose="02010800040101010101" pitchFamily="2" charset="-122"/>
              </a:rPr>
              <a:t>横看成岭侧成峰，远近高低各不同。</a:t>
            </a:r>
          </a:p>
          <a:p>
            <a:pPr>
              <a:spcBef>
                <a:spcPct val="50000"/>
              </a:spcBef>
            </a:pPr>
            <a:r>
              <a:rPr lang="zh-CN" altLang="en-US" sz="1600" dirty="0">
                <a:latin typeface="华文新魏" panose="02010800040101010101" pitchFamily="2" charset="-122"/>
                <a:ea typeface="华文新魏" panose="02010800040101010101" pitchFamily="2" charset="-122"/>
              </a:rPr>
              <a:t>          </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宋．苏轼</a:t>
            </a:r>
            <a:r>
              <a:rPr lang="en-US" altLang="zh-CN" sz="2400" dirty="0">
                <a:solidFill>
                  <a:srgbClr val="FF0000"/>
                </a:solidFill>
                <a:latin typeface="华文新魏" panose="02010800040101010101" pitchFamily="2" charset="-122"/>
                <a:ea typeface="华文新魏" panose="02010800040101010101" pitchFamily="2" charset="-122"/>
              </a:rPr>
              <a:t>《</a:t>
            </a:r>
            <a:r>
              <a:rPr lang="zh-CN" altLang="en-US" sz="2400" dirty="0">
                <a:solidFill>
                  <a:srgbClr val="FF0000"/>
                </a:solidFill>
                <a:latin typeface="华文新魏" panose="02010800040101010101" pitchFamily="2" charset="-122"/>
                <a:ea typeface="华文新魏" panose="02010800040101010101" pitchFamily="2" charset="-122"/>
              </a:rPr>
              <a:t>题西林壁</a:t>
            </a:r>
            <a:r>
              <a:rPr lang="en-US" altLang="zh-CN" sz="2400" dirty="0">
                <a:solidFill>
                  <a:srgbClr val="FF0000"/>
                </a:solidFill>
                <a:latin typeface="华文新魏" panose="02010800040101010101" pitchFamily="2" charset="-122"/>
                <a:ea typeface="华文新魏" panose="02010800040101010101" pitchFamily="2" charset="-122"/>
              </a:rPr>
              <a:t>》</a:t>
            </a:r>
            <a:r>
              <a:rPr lang="en-US" altLang="zh-CN" sz="1600" dirty="0">
                <a:latin typeface="华文新魏" panose="02010800040101010101" pitchFamily="2" charset="-122"/>
                <a:ea typeface="华文新魏" panose="02010800040101010101" pitchFamily="2" charset="-122"/>
              </a:rPr>
              <a:t> </a:t>
            </a:r>
            <a:br>
              <a:rPr lang="en-US" altLang="zh-CN" sz="1600" dirty="0">
                <a:latin typeface="华文新魏" panose="02010800040101010101" pitchFamily="2" charset="-122"/>
                <a:ea typeface="华文新魏" panose="02010800040101010101" pitchFamily="2" charset="-122"/>
              </a:rPr>
            </a:br>
            <a:endParaRPr lang="en-US" altLang="zh-CN" sz="16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961879742"/>
      </p:ext>
    </p:extLst>
  </p:cSld>
  <p:clrMapOvr>
    <a:masterClrMapping/>
  </p:clrMapOvr>
  <p:transition spd="med">
    <p:wipe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withEffect">
                                  <p:stCondLst>
                                    <p:cond delay="0"/>
                                  </p:stCondLst>
                                  <p:childTnLst>
                                    <p:set>
                                      <p:cBhvr>
                                        <p:cTn id="6" dur="1" fill="hold">
                                          <p:stCondLst>
                                            <p:cond delay="0"/>
                                          </p:stCondLst>
                                        </p:cTn>
                                        <p:tgtEl>
                                          <p:spTgt spid="161802"/>
                                        </p:tgtEl>
                                        <p:attrNameLst>
                                          <p:attrName>style.visibility</p:attrName>
                                        </p:attrNameLst>
                                      </p:cBhvr>
                                      <p:to>
                                        <p:strVal val="visible"/>
                                      </p:to>
                                    </p:set>
                                    <p:anim from="(-#ppt_w/2)" to="(#ppt_x)" calcmode="lin" valueType="num">
                                      <p:cBhvr>
                                        <p:cTn id="7" dur="600" fill="hold">
                                          <p:stCondLst>
                                            <p:cond delay="0"/>
                                          </p:stCondLst>
                                        </p:cTn>
                                        <p:tgtEl>
                                          <p:spTgt spid="161802"/>
                                        </p:tgtEl>
                                        <p:attrNameLst>
                                          <p:attrName>ppt_x</p:attrName>
                                        </p:attrNameLst>
                                      </p:cBhvr>
                                    </p:anim>
                                    <p:anim from="0" to="-1.0" calcmode="lin" valueType="num">
                                      <p:cBhvr>
                                        <p:cTn id="8" dur="200" decel="50000" autoRev="1" fill="hold">
                                          <p:stCondLst>
                                            <p:cond delay="600"/>
                                          </p:stCondLst>
                                        </p:cTn>
                                        <p:tgtEl>
                                          <p:spTgt spid="161802"/>
                                        </p:tgtEl>
                                        <p:attrNameLst>
                                          <p:attrName>xshear</p:attrName>
                                        </p:attrNameLst>
                                      </p:cBhvr>
                                    </p:anim>
                                    <p:animScale>
                                      <p:cBhvr>
                                        <p:cTn id="9" dur="200" decel="100000" autoRev="1" fill="hold">
                                          <p:stCondLst>
                                            <p:cond delay="600"/>
                                          </p:stCondLst>
                                        </p:cTn>
                                        <p:tgtEl>
                                          <p:spTgt spid="161802"/>
                                        </p:tgtEl>
                                      </p:cBhvr>
                                      <p:from x="100000" y="100000"/>
                                      <p:to x="80000" y="100000"/>
                                    </p:animScale>
                                    <p:anim by="(#ppt_h/3+#ppt_w*0.1)" calcmode="lin" valueType="num">
                                      <p:cBhvr additive="sum">
                                        <p:cTn id="10" dur="200" decel="100000" autoRev="1" fill="hold">
                                          <p:stCondLst>
                                            <p:cond delay="600"/>
                                          </p:stCondLst>
                                        </p:cTn>
                                        <p:tgtEl>
                                          <p:spTgt spid="16180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161803"/>
                                        </p:tgtEl>
                                        <p:attrNameLst>
                                          <p:attrName>style.visibility</p:attrName>
                                        </p:attrNameLst>
                                      </p:cBhvr>
                                      <p:to>
                                        <p:strVal val="visible"/>
                                      </p:to>
                                    </p:set>
                                    <p:anim from="(-#ppt_w/2)" to="(#ppt_x)" calcmode="lin" valueType="num">
                                      <p:cBhvr>
                                        <p:cTn id="15" dur="600" fill="hold">
                                          <p:stCondLst>
                                            <p:cond delay="0"/>
                                          </p:stCondLst>
                                        </p:cTn>
                                        <p:tgtEl>
                                          <p:spTgt spid="161803"/>
                                        </p:tgtEl>
                                        <p:attrNameLst>
                                          <p:attrName>ppt_x</p:attrName>
                                        </p:attrNameLst>
                                      </p:cBhvr>
                                    </p:anim>
                                    <p:anim from="0" to="-1.0" calcmode="lin" valueType="num">
                                      <p:cBhvr>
                                        <p:cTn id="16" dur="200" decel="50000" autoRev="1" fill="hold">
                                          <p:stCondLst>
                                            <p:cond delay="600"/>
                                          </p:stCondLst>
                                        </p:cTn>
                                        <p:tgtEl>
                                          <p:spTgt spid="161803"/>
                                        </p:tgtEl>
                                        <p:attrNameLst>
                                          <p:attrName>xshear</p:attrName>
                                        </p:attrNameLst>
                                      </p:cBhvr>
                                    </p:anim>
                                    <p:animScale>
                                      <p:cBhvr>
                                        <p:cTn id="17" dur="200" decel="100000" autoRev="1" fill="hold">
                                          <p:stCondLst>
                                            <p:cond delay="600"/>
                                          </p:stCondLst>
                                        </p:cTn>
                                        <p:tgtEl>
                                          <p:spTgt spid="161803"/>
                                        </p:tgtEl>
                                      </p:cBhvr>
                                      <p:from x="100000" y="100000"/>
                                      <p:to x="80000" y="100000"/>
                                    </p:animScale>
                                    <p:anim by="(#ppt_h/3+#ppt_w*0.1)" calcmode="lin" valueType="num">
                                      <p:cBhvr additive="sum">
                                        <p:cTn id="18" dur="200" decel="100000" autoRev="1" fill="hold">
                                          <p:stCondLst>
                                            <p:cond delay="600"/>
                                          </p:stCondLst>
                                        </p:cTn>
                                        <p:tgtEl>
                                          <p:spTgt spid="16180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161795">
                                            <p:txEl>
                                              <p:pRg st="0" end="0"/>
                                            </p:txEl>
                                          </p:spTgt>
                                        </p:tgtEl>
                                        <p:attrNameLst>
                                          <p:attrName>style.visibility</p:attrName>
                                        </p:attrNameLst>
                                      </p:cBhvr>
                                      <p:to>
                                        <p:strVal val="visible"/>
                                      </p:to>
                                    </p:set>
                                    <p:animEffect transition="in" filter="circle(in)">
                                      <p:cBhvr>
                                        <p:cTn id="23" dur="2000"/>
                                        <p:tgtEl>
                                          <p:spTgt spid="16179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1" presetClass="entr" presetSubtype="4"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heel(4)">
                                      <p:cBhvr>
                                        <p:cTn id="4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p:bldP spid="161802" grpId="0" animBg="1"/>
      <p:bldP spid="7" grpId="0"/>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body" idx="1"/>
          </p:nvPr>
        </p:nvSpPr>
        <p:spPr>
          <a:xfrm>
            <a:off x="2279650" y="2781300"/>
            <a:ext cx="7772400" cy="3062288"/>
          </a:xfrm>
        </p:spPr>
        <p:txBody>
          <a:bodyPr/>
          <a:lstStyle/>
          <a:p>
            <a:pPr>
              <a:buFontTx/>
              <a:buNone/>
            </a:pPr>
            <a:r>
              <a:rPr lang="en-US" altLang="zh-CN" dirty="0"/>
              <a:t>          </a:t>
            </a:r>
            <a:endParaRPr lang="en-US" altLang="zh-CN" dirty="0">
              <a:latin typeface="宋体" pitchFamily="2" charset="-122"/>
            </a:endParaRPr>
          </a:p>
        </p:txBody>
      </p:sp>
      <p:sp>
        <p:nvSpPr>
          <p:cNvPr id="159747" name="Text Box 3"/>
          <p:cNvSpPr txBox="1">
            <a:spLocks noChangeArrowheads="1"/>
          </p:cNvSpPr>
          <p:nvPr/>
        </p:nvSpPr>
        <p:spPr bwMode="auto">
          <a:xfrm>
            <a:off x="1511404" y="2935288"/>
            <a:ext cx="9308892" cy="1831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en-US" altLang="zh-CN" sz="3200" dirty="0">
                <a:latin typeface="华文新魏" panose="02010800040101010101" pitchFamily="2" charset="-122"/>
                <a:ea typeface="华文新魏" panose="02010800040101010101" pitchFamily="2" charset="-122"/>
              </a:rPr>
              <a:t>        </a:t>
            </a:r>
            <a:r>
              <a:rPr lang="zh-CN" altLang="en-US" sz="3200" dirty="0" smtClean="0">
                <a:latin typeface="华文新魏" panose="02010800040101010101" pitchFamily="2" charset="-122"/>
                <a:ea typeface="华文新魏" panose="02010800040101010101" pitchFamily="2" charset="-122"/>
              </a:rPr>
              <a:t>作者</a:t>
            </a:r>
            <a:r>
              <a:rPr lang="zh-CN" altLang="en-US" sz="3200" dirty="0">
                <a:latin typeface="华文新魏" panose="02010800040101010101" pitchFamily="2" charset="-122"/>
                <a:ea typeface="华文新魏" panose="02010800040101010101" pitchFamily="2" charset="-122"/>
              </a:rPr>
              <a:t>说“自富阳至桐庐一百许里，奇山异水，天下独绝。”这一段山水到底“奇”在哪里，“异”在哪里</a:t>
            </a:r>
            <a:r>
              <a:rPr lang="en-US" altLang="zh-CN" sz="3200" dirty="0">
                <a:latin typeface="华文新魏" panose="02010800040101010101" pitchFamily="2" charset="-122"/>
                <a:ea typeface="华文新魏" panose="02010800040101010101" pitchFamily="2" charset="-122"/>
              </a:rPr>
              <a:t>?</a:t>
            </a:r>
          </a:p>
        </p:txBody>
      </p:sp>
      <p:sp>
        <p:nvSpPr>
          <p:cNvPr id="159750" name="Rectangle 6"/>
          <p:cNvSpPr>
            <a:spLocks noChangeArrowheads="1"/>
          </p:cNvSpPr>
          <p:nvPr/>
        </p:nvSpPr>
        <p:spPr bwMode="auto">
          <a:xfrm>
            <a:off x="4727575" y="981076"/>
            <a:ext cx="2736850"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课后作业</a:t>
            </a:r>
          </a:p>
        </p:txBody>
      </p:sp>
      <p:pic>
        <p:nvPicPr>
          <p:cNvPr id="159751" name="Picture 7" descr="png-01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5501" y="981076"/>
            <a:ext cx="1008063" cy="1008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670646"/>
      </p:ext>
    </p:extLst>
  </p:cSld>
  <p:clrMapOvr>
    <a:masterClrMapping/>
  </p:clrMapOvr>
  <p:transition spd="med">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159751"/>
                                        </p:tgtEl>
                                        <p:attrNameLst>
                                          <p:attrName>style.visibility</p:attrName>
                                        </p:attrNameLst>
                                      </p:cBhvr>
                                      <p:to>
                                        <p:strVal val="visible"/>
                                      </p:to>
                                    </p:set>
                                    <p:animEffect transition="in" filter="barn(inHorizontal)">
                                      <p:cBhvr>
                                        <p:cTn id="7" dur="500"/>
                                        <p:tgtEl>
                                          <p:spTgt spid="159751"/>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159750"/>
                                        </p:tgtEl>
                                        <p:attrNameLst>
                                          <p:attrName>style.visibility</p:attrName>
                                        </p:attrNameLst>
                                      </p:cBhvr>
                                      <p:to>
                                        <p:strVal val="visible"/>
                                      </p:to>
                                    </p:set>
                                    <p:animEffect transition="in" filter="barn(inHorizontal)">
                                      <p:cBhvr>
                                        <p:cTn id="10" dur="500"/>
                                        <p:tgtEl>
                                          <p:spTgt spid="15975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159747"/>
                                        </p:tgtEl>
                                        <p:attrNameLst>
                                          <p:attrName>style.visibility</p:attrName>
                                        </p:attrNameLst>
                                      </p:cBhvr>
                                      <p:to>
                                        <p:strVal val="visible"/>
                                      </p:to>
                                    </p:set>
                                    <p:animEffect transition="in" filter="fade">
                                      <p:cBhvr>
                                        <p:cTn id="15" dur="1000"/>
                                        <p:tgtEl>
                                          <p:spTgt spid="159747"/>
                                        </p:tgtEl>
                                      </p:cBhvr>
                                    </p:animEffect>
                                    <p:anim calcmode="lin" valueType="num">
                                      <p:cBhvr>
                                        <p:cTn id="16" dur="1000" fill="hold"/>
                                        <p:tgtEl>
                                          <p:spTgt spid="159747"/>
                                        </p:tgtEl>
                                        <p:attrNameLst>
                                          <p:attrName>ppt_x</p:attrName>
                                        </p:attrNameLst>
                                      </p:cBhvr>
                                      <p:tavLst>
                                        <p:tav tm="0">
                                          <p:val>
                                            <p:strVal val="#ppt_x"/>
                                          </p:val>
                                        </p:tav>
                                        <p:tav tm="100000">
                                          <p:val>
                                            <p:strVal val="#ppt_x"/>
                                          </p:val>
                                        </p:tav>
                                      </p:tavLst>
                                    </p:anim>
                                    <p:anim calcmode="lin" valueType="num">
                                      <p:cBhvr>
                                        <p:cTn id="17" dur="1000" fill="hold"/>
                                        <p:tgtEl>
                                          <p:spTgt spid="1597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p:bldP spid="15975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11" name="Picture 7" descr="200703231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32561" y="1506538"/>
            <a:ext cx="4248150" cy="398938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
        <p:nvSpPr>
          <p:cNvPr id="200712" name="Text Box 8"/>
          <p:cNvSpPr txBox="1">
            <a:spLocks noChangeArrowheads="1"/>
          </p:cNvSpPr>
          <p:nvPr/>
        </p:nvSpPr>
        <p:spPr bwMode="auto">
          <a:xfrm>
            <a:off x="6576738" y="549276"/>
            <a:ext cx="2503762" cy="590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nSpc>
                <a:spcPct val="115000"/>
              </a:lnSpc>
            </a:pPr>
            <a:r>
              <a:rPr lang="zh-CN" altLang="en-US" sz="2800" dirty="0">
                <a:latin typeface="华文新魏" panose="02010800040101010101" pitchFamily="2" charset="-122"/>
                <a:ea typeface="华文新魏" panose="02010800040101010101" pitchFamily="2" charset="-122"/>
              </a:rPr>
              <a:t>钱塘江尽到桐庐，水碧山青画不如。</a:t>
            </a:r>
          </a:p>
          <a:p>
            <a:pPr>
              <a:lnSpc>
                <a:spcPct val="115000"/>
              </a:lnSpc>
            </a:pPr>
            <a:r>
              <a:rPr lang="en-US" altLang="zh-CN" sz="3000" dirty="0" smtClean="0">
                <a:solidFill>
                  <a:srgbClr val="FF3300"/>
                </a:solidFill>
                <a:latin typeface="华文新魏" panose="02010800040101010101" pitchFamily="2" charset="-122"/>
                <a:ea typeface="华文新魏" panose="02010800040101010101" pitchFamily="2" charset="-122"/>
              </a:rPr>
              <a:t>              ——</a:t>
            </a:r>
            <a:r>
              <a:rPr lang="zh-CN" altLang="en-US" sz="3000" dirty="0" smtClean="0">
                <a:solidFill>
                  <a:srgbClr val="FF3300"/>
                </a:solidFill>
                <a:latin typeface="华文新魏" panose="02010800040101010101" pitchFamily="2" charset="-122"/>
                <a:ea typeface="华文新魏" panose="02010800040101010101" pitchFamily="2" charset="-122"/>
              </a:rPr>
              <a:t>唐</a:t>
            </a:r>
            <a:r>
              <a:rPr lang="en-US" altLang="zh-CN" sz="3000" dirty="0">
                <a:solidFill>
                  <a:srgbClr val="FF3300"/>
                </a:solidFill>
                <a:latin typeface="华文新魏" panose="02010800040101010101" pitchFamily="2" charset="-122"/>
                <a:ea typeface="华文新魏" panose="02010800040101010101" pitchFamily="2" charset="-122"/>
              </a:rPr>
              <a:t>. </a:t>
            </a:r>
            <a:r>
              <a:rPr lang="zh-CN" altLang="en-US" sz="3000" dirty="0">
                <a:solidFill>
                  <a:srgbClr val="FF3300"/>
                </a:solidFill>
                <a:latin typeface="华文新魏" panose="02010800040101010101" pitchFamily="2" charset="-122"/>
                <a:ea typeface="华文新魏" panose="02010800040101010101" pitchFamily="2" charset="-122"/>
              </a:rPr>
              <a:t>韦庄</a:t>
            </a:r>
          </a:p>
          <a:p>
            <a:pPr>
              <a:lnSpc>
                <a:spcPct val="115000"/>
              </a:lnSpc>
            </a:pPr>
            <a:r>
              <a:rPr lang="zh-CN" altLang="en-US" sz="3000" dirty="0">
                <a:solidFill>
                  <a:srgbClr val="FF3300"/>
                </a:solidFill>
                <a:latin typeface="华文新魏" panose="02010800040101010101" pitchFamily="2" charset="-122"/>
                <a:ea typeface="华文新魏" panose="02010800040101010101" pitchFamily="2" charset="-122"/>
              </a:rPr>
              <a:t> </a:t>
            </a:r>
          </a:p>
          <a:p>
            <a:pPr>
              <a:lnSpc>
                <a:spcPct val="115000"/>
              </a:lnSpc>
              <a:spcBef>
                <a:spcPct val="50000"/>
              </a:spcBef>
            </a:pPr>
            <a:endParaRPr lang="en-US" altLang="zh-CN" sz="3000" dirty="0">
              <a:solidFill>
                <a:srgbClr val="FF33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6672681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00711"/>
                                        </p:tgtEl>
                                        <p:attrNameLst>
                                          <p:attrName>style.visibility</p:attrName>
                                        </p:attrNameLst>
                                      </p:cBhvr>
                                      <p:to>
                                        <p:strVal val="visible"/>
                                      </p:to>
                                    </p:set>
                                    <p:animEffect transition="in" filter="dissolve">
                                      <p:cBhvr>
                                        <p:cTn id="7" dur="500"/>
                                        <p:tgtEl>
                                          <p:spTgt spid="2007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0712"/>
                                        </p:tgtEl>
                                        <p:attrNameLst>
                                          <p:attrName>style.visibility</p:attrName>
                                        </p:attrNameLst>
                                      </p:cBhvr>
                                      <p:to>
                                        <p:strVal val="visible"/>
                                      </p:to>
                                    </p:set>
                                    <p:animEffect transition="in" filter="dissolve">
                                      <p:cBhvr>
                                        <p:cTn id="12" dur="500"/>
                                        <p:tgtEl>
                                          <p:spTgt spid="200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Grp="1" noChangeArrowheads="1"/>
          </p:cNvSpPr>
          <p:nvPr>
            <p:ph type="body" idx="1"/>
          </p:nvPr>
        </p:nvSpPr>
        <p:spPr>
          <a:xfrm>
            <a:off x="1768839" y="1916113"/>
            <a:ext cx="9263922" cy="4114800"/>
          </a:xfrm>
        </p:spPr>
        <p:txBody>
          <a:bodyPr>
            <a:normAutofit/>
          </a:bodyPr>
          <a:lstStyle/>
          <a:p>
            <a:pPr>
              <a:lnSpc>
                <a:spcPct val="115000"/>
              </a:lnSpc>
              <a:buFontTx/>
              <a:buNone/>
            </a:pPr>
            <a:r>
              <a:rPr lang="en-US" altLang="zh-CN" sz="3200" b="1" dirty="0">
                <a:latin typeface="华文新魏" panose="02010800040101010101" pitchFamily="2" charset="-122"/>
                <a:ea typeface="华文新魏" panose="02010800040101010101" pitchFamily="2" charset="-122"/>
              </a:rPr>
              <a:t>           </a:t>
            </a:r>
            <a:r>
              <a:rPr lang="zh-CN" altLang="en-US" sz="3200" b="1" dirty="0">
                <a:latin typeface="华文新魏" panose="02010800040101010101" pitchFamily="2" charset="-122"/>
                <a:ea typeface="华文新魏" panose="02010800040101010101" pitchFamily="2" charset="-122"/>
              </a:rPr>
              <a:t>吴均（</a:t>
            </a:r>
            <a:r>
              <a:rPr lang="en-US" altLang="zh-CN" sz="3200" b="1" dirty="0">
                <a:latin typeface="华文新魏" panose="02010800040101010101" pitchFamily="2" charset="-122"/>
                <a:ea typeface="华文新魏" panose="02010800040101010101" pitchFamily="2" charset="-122"/>
              </a:rPr>
              <a:t>469—520</a:t>
            </a:r>
            <a:r>
              <a:rPr lang="zh-CN" altLang="en-US" sz="3200" b="1" dirty="0">
                <a:latin typeface="华文新魏" panose="02010800040101010101" pitchFamily="2" charset="-122"/>
                <a:ea typeface="华文新魏" panose="02010800040101010101" pitchFamily="2" charset="-122"/>
              </a:rPr>
              <a:t>），</a:t>
            </a:r>
            <a:r>
              <a:rPr lang="zh-CN" altLang="en-US" sz="3200" b="1" dirty="0">
                <a:solidFill>
                  <a:schemeClr val="accent2"/>
                </a:solidFill>
                <a:latin typeface="华文新魏" panose="02010800040101010101" pitchFamily="2" charset="-122"/>
                <a:ea typeface="华文新魏" panose="02010800040101010101" pitchFamily="2" charset="-122"/>
              </a:rPr>
              <a:t>字叔痒，梁朝吴兴故彰（今浙江省安吉县）人</a:t>
            </a:r>
            <a:r>
              <a:rPr lang="zh-CN" altLang="en-US" sz="3200" b="1" dirty="0">
                <a:latin typeface="华文新魏" panose="02010800040101010101" pitchFamily="2" charset="-122"/>
                <a:ea typeface="华文新魏" panose="02010800040101010101" pitchFamily="2" charset="-122"/>
              </a:rPr>
              <a:t>。他出身贫寒，为人性格耿直，好学，有俊才。他的诗文“清拔有大气”，曾得到当时文坛领袖沈约的称赏。当时有的人效仿他这种文章，称“</a:t>
            </a:r>
            <a:r>
              <a:rPr lang="zh-CN" altLang="en-US" sz="3200" b="1" dirty="0">
                <a:solidFill>
                  <a:schemeClr val="accent2"/>
                </a:solidFill>
                <a:latin typeface="华文新魏" panose="02010800040101010101" pitchFamily="2" charset="-122"/>
                <a:ea typeface="华文新魏" panose="02010800040101010101" pitchFamily="2" charset="-122"/>
              </a:rPr>
              <a:t>吴均体</a:t>
            </a:r>
            <a:r>
              <a:rPr lang="zh-CN" altLang="en-US" sz="3200" b="1" dirty="0">
                <a:latin typeface="华文新魏" panose="02010800040101010101" pitchFamily="2" charset="-122"/>
                <a:ea typeface="华文新魏" panose="02010800040101010101" pitchFamily="2" charset="-122"/>
              </a:rPr>
              <a:t>”。吴均著有</a:t>
            </a:r>
            <a:r>
              <a:rPr lang="en-US" altLang="zh-CN" sz="3200" b="1" dirty="0">
                <a:solidFill>
                  <a:srgbClr val="FF0000"/>
                </a:solidFill>
                <a:latin typeface="华文新魏" panose="02010800040101010101" pitchFamily="2" charset="-122"/>
                <a:ea typeface="华文新魏" panose="02010800040101010101" pitchFamily="2" charset="-122"/>
              </a:rPr>
              <a:t>《</a:t>
            </a:r>
            <a:r>
              <a:rPr lang="zh-CN" altLang="en-US" sz="3200" b="1" dirty="0">
                <a:solidFill>
                  <a:srgbClr val="FF0000"/>
                </a:solidFill>
                <a:latin typeface="华文新魏" panose="02010800040101010101" pitchFamily="2" charset="-122"/>
                <a:ea typeface="华文新魏" panose="02010800040101010101" pitchFamily="2" charset="-122"/>
              </a:rPr>
              <a:t>后汉书注</a:t>
            </a:r>
            <a:r>
              <a:rPr lang="en-US" altLang="zh-CN" sz="3200" b="1" dirty="0">
                <a:solidFill>
                  <a:srgbClr val="FF0000"/>
                </a:solidFill>
                <a:latin typeface="华文新魏" panose="02010800040101010101" pitchFamily="2" charset="-122"/>
                <a:ea typeface="华文新魏" panose="02010800040101010101" pitchFamily="2" charset="-122"/>
              </a:rPr>
              <a:t>》</a:t>
            </a:r>
            <a:r>
              <a:rPr lang="zh-CN" altLang="en-US" sz="3200" b="1" dirty="0">
                <a:solidFill>
                  <a:srgbClr val="FF0000"/>
                </a:solidFill>
                <a:latin typeface="华文新魏" panose="02010800040101010101" pitchFamily="2" charset="-122"/>
                <a:ea typeface="华文新魏" panose="02010800040101010101" pitchFamily="2" charset="-122"/>
              </a:rPr>
              <a:t>、</a:t>
            </a:r>
            <a:r>
              <a:rPr lang="en-US" altLang="zh-CN" sz="3200" b="1" dirty="0">
                <a:solidFill>
                  <a:srgbClr val="FF0000"/>
                </a:solidFill>
                <a:latin typeface="华文新魏" panose="02010800040101010101" pitchFamily="2" charset="-122"/>
                <a:ea typeface="华文新魏" panose="02010800040101010101" pitchFamily="2" charset="-122"/>
              </a:rPr>
              <a:t>《</a:t>
            </a:r>
            <a:r>
              <a:rPr lang="zh-CN" altLang="en-US" sz="3200" b="1" dirty="0">
                <a:solidFill>
                  <a:srgbClr val="FF0000"/>
                </a:solidFill>
                <a:latin typeface="华文新魏" panose="02010800040101010101" pitchFamily="2" charset="-122"/>
                <a:ea typeface="华文新魏" panose="02010800040101010101" pitchFamily="2" charset="-122"/>
              </a:rPr>
              <a:t>齐春秋</a:t>
            </a:r>
            <a:r>
              <a:rPr lang="en-US" altLang="zh-CN" sz="3200" b="1" dirty="0">
                <a:solidFill>
                  <a:srgbClr val="FF0000"/>
                </a:solidFill>
                <a:latin typeface="华文新魏" panose="02010800040101010101" pitchFamily="2" charset="-122"/>
                <a:ea typeface="华文新魏" panose="02010800040101010101" pitchFamily="2" charset="-122"/>
              </a:rPr>
              <a:t>》</a:t>
            </a:r>
            <a:r>
              <a:rPr lang="zh-CN" altLang="en-US" sz="3200" b="1" dirty="0">
                <a:solidFill>
                  <a:srgbClr val="FF0000"/>
                </a:solidFill>
                <a:latin typeface="华文新魏" panose="02010800040101010101" pitchFamily="2" charset="-122"/>
                <a:ea typeface="华文新魏" panose="02010800040101010101" pitchFamily="2" charset="-122"/>
              </a:rPr>
              <a:t>、</a:t>
            </a:r>
            <a:r>
              <a:rPr lang="en-US" altLang="zh-CN" sz="3200" b="1" dirty="0">
                <a:solidFill>
                  <a:srgbClr val="FF0000"/>
                </a:solidFill>
                <a:latin typeface="华文新魏" panose="02010800040101010101" pitchFamily="2" charset="-122"/>
                <a:ea typeface="华文新魏" panose="02010800040101010101" pitchFamily="2" charset="-122"/>
              </a:rPr>
              <a:t>《</a:t>
            </a:r>
            <a:r>
              <a:rPr lang="zh-CN" altLang="en-US" sz="3200" b="1" dirty="0">
                <a:solidFill>
                  <a:srgbClr val="FF0000"/>
                </a:solidFill>
                <a:latin typeface="华文新魏" panose="02010800040101010101" pitchFamily="2" charset="-122"/>
                <a:ea typeface="华文新魏" panose="02010800040101010101" pitchFamily="2" charset="-122"/>
              </a:rPr>
              <a:t>庙记</a:t>
            </a:r>
            <a:r>
              <a:rPr lang="en-US" altLang="zh-CN" sz="3200" b="1" dirty="0">
                <a:solidFill>
                  <a:srgbClr val="FF0000"/>
                </a:solidFill>
                <a:latin typeface="华文新魏" panose="02010800040101010101" pitchFamily="2" charset="-122"/>
                <a:ea typeface="华文新魏" panose="02010800040101010101" pitchFamily="2" charset="-122"/>
              </a:rPr>
              <a:t>》</a:t>
            </a:r>
            <a:r>
              <a:rPr lang="zh-CN" altLang="en-US" sz="3200" b="1" dirty="0">
                <a:latin typeface="华文新魏" panose="02010800040101010101" pitchFamily="2" charset="-122"/>
                <a:ea typeface="华文新魏" panose="02010800040101010101" pitchFamily="2" charset="-122"/>
              </a:rPr>
              <a:t>等书，后来都失传了。</a:t>
            </a:r>
          </a:p>
        </p:txBody>
      </p:sp>
      <p:sp>
        <p:nvSpPr>
          <p:cNvPr id="93189" name="Rectangle 5"/>
          <p:cNvSpPr>
            <a:spLocks noChangeArrowheads="1"/>
          </p:cNvSpPr>
          <p:nvPr/>
        </p:nvSpPr>
        <p:spPr bwMode="auto">
          <a:xfrm>
            <a:off x="4656138" y="908051"/>
            <a:ext cx="2952750"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作者简介</a:t>
            </a:r>
          </a:p>
        </p:txBody>
      </p:sp>
      <p:pic>
        <p:nvPicPr>
          <p:cNvPr id="93190" name="Picture 6" descr="png-145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04063" y="765175"/>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2379202"/>
      </p:ext>
    </p:extLst>
  </p:cSld>
  <p:clrMapOvr>
    <a:masterClrMapping/>
  </p:clrMapOvr>
  <p:transition spd="med">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93190"/>
                                        </p:tgtEl>
                                        <p:attrNameLst>
                                          <p:attrName>style.visibility</p:attrName>
                                        </p:attrNameLst>
                                      </p:cBhvr>
                                      <p:to>
                                        <p:strVal val="visible"/>
                                      </p:to>
                                    </p:set>
                                    <p:animEffect transition="in" filter="fade">
                                      <p:cBhvr>
                                        <p:cTn id="7" dur="1000"/>
                                        <p:tgtEl>
                                          <p:spTgt spid="93190"/>
                                        </p:tgtEl>
                                      </p:cBhvr>
                                    </p:animEffect>
                                    <p:anim calcmode="lin" valueType="num">
                                      <p:cBhvr>
                                        <p:cTn id="8" dur="1000" fill="hold"/>
                                        <p:tgtEl>
                                          <p:spTgt spid="93190"/>
                                        </p:tgtEl>
                                        <p:attrNameLst>
                                          <p:attrName>ppt_x</p:attrName>
                                        </p:attrNameLst>
                                      </p:cBhvr>
                                      <p:tavLst>
                                        <p:tav tm="0">
                                          <p:val>
                                            <p:strVal val="#ppt_x"/>
                                          </p:val>
                                        </p:tav>
                                        <p:tav tm="100000">
                                          <p:val>
                                            <p:strVal val="#ppt_x"/>
                                          </p:val>
                                        </p:tav>
                                      </p:tavLst>
                                    </p:anim>
                                    <p:anim calcmode="lin" valueType="num">
                                      <p:cBhvr>
                                        <p:cTn id="9" dur="1000" fill="hold"/>
                                        <p:tgtEl>
                                          <p:spTgt spid="9319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3189"/>
                                        </p:tgtEl>
                                        <p:attrNameLst>
                                          <p:attrName>style.visibility</p:attrName>
                                        </p:attrNameLst>
                                      </p:cBhvr>
                                      <p:to>
                                        <p:strVal val="visible"/>
                                      </p:to>
                                    </p:set>
                                    <p:animEffect transition="in" filter="fade">
                                      <p:cBhvr>
                                        <p:cTn id="12" dur="1000"/>
                                        <p:tgtEl>
                                          <p:spTgt spid="93189"/>
                                        </p:tgtEl>
                                      </p:cBhvr>
                                    </p:animEffect>
                                    <p:anim calcmode="lin" valueType="num">
                                      <p:cBhvr>
                                        <p:cTn id="13" dur="1000" fill="hold"/>
                                        <p:tgtEl>
                                          <p:spTgt spid="93189"/>
                                        </p:tgtEl>
                                        <p:attrNameLst>
                                          <p:attrName>ppt_x</p:attrName>
                                        </p:attrNameLst>
                                      </p:cBhvr>
                                      <p:tavLst>
                                        <p:tav tm="0">
                                          <p:val>
                                            <p:strVal val="#ppt_x"/>
                                          </p:val>
                                        </p:tav>
                                        <p:tav tm="100000">
                                          <p:val>
                                            <p:strVal val="#ppt_x"/>
                                          </p:val>
                                        </p:tav>
                                      </p:tavLst>
                                    </p:anim>
                                    <p:anim calcmode="lin" valueType="num">
                                      <p:cBhvr>
                                        <p:cTn id="14" dur="1000" fill="hold"/>
                                        <p:tgtEl>
                                          <p:spTgt spid="93189"/>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93187">
                                            <p:txEl>
                                              <p:pRg st="0" end="0"/>
                                            </p:txEl>
                                          </p:spTgt>
                                        </p:tgtEl>
                                        <p:attrNameLst>
                                          <p:attrName>style.visibility</p:attrName>
                                        </p:attrNameLst>
                                      </p:cBhvr>
                                      <p:to>
                                        <p:strVal val="visible"/>
                                      </p:to>
                                    </p:set>
                                    <p:animEffect transition="in" filter="circle(in)">
                                      <p:cBhvr>
                                        <p:cTn id="19" dur="2000"/>
                                        <p:tgtEl>
                                          <p:spTgt spid="931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p:bldP spid="9318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noChangeArrowheads="1"/>
          </p:cNvSpPr>
          <p:nvPr>
            <p:ph type="body" idx="1"/>
          </p:nvPr>
        </p:nvSpPr>
        <p:spPr>
          <a:xfrm>
            <a:off x="2639218" y="1984376"/>
            <a:ext cx="8108729" cy="4041775"/>
          </a:xfrm>
        </p:spPr>
        <p:txBody>
          <a:bodyPr>
            <a:noAutofit/>
          </a:bodyPr>
          <a:lstStyle/>
          <a:p>
            <a:pPr>
              <a:lnSpc>
                <a:spcPct val="110000"/>
              </a:lnSpc>
              <a:buFontTx/>
              <a:buNone/>
            </a:pPr>
            <a:r>
              <a:rPr lang="en-US" altLang="zh-CN" sz="3200" b="1" dirty="0">
                <a:latin typeface="华文新魏" panose="02010800040101010101" pitchFamily="2" charset="-122"/>
                <a:ea typeface="华文新魏" panose="02010800040101010101" pitchFamily="2" charset="-122"/>
              </a:rPr>
              <a:t>        </a:t>
            </a:r>
            <a:r>
              <a:rPr lang="en-US" altLang="zh-CN" sz="3200" b="1" dirty="0">
                <a:latin typeface="华文新魏" panose="02010800040101010101" pitchFamily="2" charset="-122"/>
                <a:ea typeface="华文新魏" panose="02010800040101010101" pitchFamily="2" charset="-122"/>
              </a:rPr>
              <a:t>《</a:t>
            </a:r>
            <a:r>
              <a:rPr lang="zh-CN" altLang="en-US" sz="3200" b="1" dirty="0">
                <a:latin typeface="华文新魏" panose="02010800040101010101" pitchFamily="2" charset="-122"/>
                <a:ea typeface="华文新魏" panose="02010800040101010101" pitchFamily="2" charset="-122"/>
              </a:rPr>
              <a:t>与朱元思书</a:t>
            </a:r>
            <a:r>
              <a:rPr lang="en-US" altLang="zh-CN" sz="3200" b="1" dirty="0">
                <a:latin typeface="华文新魏" panose="02010800040101010101" pitchFamily="2" charset="-122"/>
                <a:ea typeface="华文新魏" panose="02010800040101010101" pitchFamily="2" charset="-122"/>
              </a:rPr>
              <a:t>》</a:t>
            </a:r>
            <a:r>
              <a:rPr lang="zh-CN" altLang="en-US" sz="3200" b="1" dirty="0">
                <a:latin typeface="华文新魏" panose="02010800040101010101" pitchFamily="2" charset="-122"/>
                <a:ea typeface="华文新魏" panose="02010800040101010101" pitchFamily="2" charset="-122"/>
              </a:rPr>
              <a:t>是作者吴均给友人信中的一段话，写的是</a:t>
            </a:r>
            <a:r>
              <a:rPr lang="zh-CN" altLang="en-US" sz="3200" b="1" dirty="0">
                <a:solidFill>
                  <a:srgbClr val="C00000"/>
                </a:solidFill>
                <a:latin typeface="华文新魏" panose="02010800040101010101" pitchFamily="2" charset="-122"/>
                <a:ea typeface="华文新魏" panose="02010800040101010101" pitchFamily="2" charset="-122"/>
              </a:rPr>
              <a:t>浙江境内富春江的秋景</a:t>
            </a:r>
            <a:r>
              <a:rPr lang="zh-CN" altLang="en-US" sz="3200" b="1" dirty="0">
                <a:latin typeface="华文新魏" panose="02010800040101010101" pitchFamily="2" charset="-122"/>
                <a:ea typeface="华文新魏" panose="02010800040101010101" pitchFamily="2" charset="-122"/>
              </a:rPr>
              <a:t>；原信中当另有所述，但现在已经无法看到，只留下这看似随兴所至而写下的一段文字。尽管如此，这段文字自身无论从内容或结构来看，都有相对的完整性，称得上是一篇山水小品。</a:t>
            </a:r>
          </a:p>
        </p:txBody>
      </p:sp>
      <p:sp>
        <p:nvSpPr>
          <p:cNvPr id="94215" name="Rectangle 7"/>
          <p:cNvSpPr>
            <a:spLocks noChangeArrowheads="1"/>
          </p:cNvSpPr>
          <p:nvPr/>
        </p:nvSpPr>
        <p:spPr bwMode="auto">
          <a:xfrm>
            <a:off x="4727575" y="765176"/>
            <a:ext cx="3024188"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题目解说</a:t>
            </a:r>
          </a:p>
        </p:txBody>
      </p:sp>
      <p:pic>
        <p:nvPicPr>
          <p:cNvPr id="94216" name="Picture 8" descr="png-027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75500" y="549275"/>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735557"/>
      </p:ext>
    </p:extLst>
  </p:cSld>
  <p:clrMapOvr>
    <a:masterClrMapping/>
  </p:clrMapOvr>
  <p:transition spd="med">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94216"/>
                                        </p:tgtEl>
                                        <p:attrNameLst>
                                          <p:attrName>style.visibility</p:attrName>
                                        </p:attrNameLst>
                                      </p:cBhvr>
                                      <p:to>
                                        <p:strVal val="visible"/>
                                      </p:to>
                                    </p:set>
                                    <p:anim calcmode="lin" valueType="num">
                                      <p:cBhvr>
                                        <p:cTn id="7" dur="500" fill="hold"/>
                                        <p:tgtEl>
                                          <p:spTgt spid="94216"/>
                                        </p:tgtEl>
                                        <p:attrNameLst>
                                          <p:attrName>ppt_w</p:attrName>
                                        </p:attrNameLst>
                                      </p:cBhvr>
                                      <p:tavLst>
                                        <p:tav tm="0">
                                          <p:val>
                                            <p:fltVal val="0"/>
                                          </p:val>
                                        </p:tav>
                                        <p:tav tm="100000">
                                          <p:val>
                                            <p:strVal val="#ppt_w"/>
                                          </p:val>
                                        </p:tav>
                                      </p:tavLst>
                                    </p:anim>
                                    <p:anim calcmode="lin" valueType="num">
                                      <p:cBhvr>
                                        <p:cTn id="8" dur="500" fill="hold"/>
                                        <p:tgtEl>
                                          <p:spTgt spid="9421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4215"/>
                                        </p:tgtEl>
                                        <p:attrNameLst>
                                          <p:attrName>style.visibility</p:attrName>
                                        </p:attrNameLst>
                                      </p:cBhvr>
                                      <p:to>
                                        <p:strVal val="visible"/>
                                      </p:to>
                                    </p:set>
                                    <p:anim calcmode="lin" valueType="num">
                                      <p:cBhvr>
                                        <p:cTn id="11" dur="500" fill="hold"/>
                                        <p:tgtEl>
                                          <p:spTgt spid="94215"/>
                                        </p:tgtEl>
                                        <p:attrNameLst>
                                          <p:attrName>ppt_w</p:attrName>
                                        </p:attrNameLst>
                                      </p:cBhvr>
                                      <p:tavLst>
                                        <p:tav tm="0">
                                          <p:val>
                                            <p:fltVal val="0"/>
                                          </p:val>
                                        </p:tav>
                                        <p:tav tm="100000">
                                          <p:val>
                                            <p:strVal val="#ppt_w"/>
                                          </p:val>
                                        </p:tav>
                                      </p:tavLst>
                                    </p:anim>
                                    <p:anim calcmode="lin" valueType="num">
                                      <p:cBhvr>
                                        <p:cTn id="12" dur="500" fill="hold"/>
                                        <p:tgtEl>
                                          <p:spTgt spid="94215"/>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4" presetClass="entr" presetSubtype="0" fill="hold" grpId="0" nodeType="clickEffect">
                                  <p:stCondLst>
                                    <p:cond delay="0"/>
                                  </p:stCondLst>
                                  <p:childTnLst>
                                    <p:set>
                                      <p:cBhvr>
                                        <p:cTn id="16" dur="1" fill="hold">
                                          <p:stCondLst>
                                            <p:cond delay="0"/>
                                          </p:stCondLst>
                                        </p:cTn>
                                        <p:tgtEl>
                                          <p:spTgt spid="94211">
                                            <p:txEl>
                                              <p:pRg st="0" end="0"/>
                                            </p:txEl>
                                          </p:spTgt>
                                        </p:tgtEl>
                                        <p:attrNameLst>
                                          <p:attrName>style.visibility</p:attrName>
                                        </p:attrNameLst>
                                      </p:cBhvr>
                                      <p:to>
                                        <p:strVal val="visible"/>
                                      </p:to>
                                    </p:set>
                                    <p:anim from="(-#ppt_w/2)" to="(#ppt_x)" calcmode="lin" valueType="num">
                                      <p:cBhvr>
                                        <p:cTn id="17" dur="600" fill="hold">
                                          <p:stCondLst>
                                            <p:cond delay="0"/>
                                          </p:stCondLst>
                                        </p:cTn>
                                        <p:tgtEl>
                                          <p:spTgt spid="94211">
                                            <p:txEl>
                                              <p:pRg st="0" end="0"/>
                                            </p:txEl>
                                          </p:spTgt>
                                        </p:tgtEl>
                                        <p:attrNameLst>
                                          <p:attrName>ppt_x</p:attrName>
                                        </p:attrNameLst>
                                      </p:cBhvr>
                                    </p:anim>
                                    <p:anim from="0" to="-1.0" calcmode="lin" valueType="num">
                                      <p:cBhvr>
                                        <p:cTn id="18" dur="200" decel="50000" autoRev="1" fill="hold">
                                          <p:stCondLst>
                                            <p:cond delay="600"/>
                                          </p:stCondLst>
                                        </p:cTn>
                                        <p:tgtEl>
                                          <p:spTgt spid="94211">
                                            <p:txEl>
                                              <p:pRg st="0" end="0"/>
                                            </p:txEl>
                                          </p:spTgt>
                                        </p:tgtEl>
                                        <p:attrNameLst>
                                          <p:attrName>xshear</p:attrName>
                                        </p:attrNameLst>
                                      </p:cBhvr>
                                    </p:anim>
                                    <p:animScale>
                                      <p:cBhvr>
                                        <p:cTn id="19" dur="200" decel="100000" autoRev="1" fill="hold">
                                          <p:stCondLst>
                                            <p:cond delay="600"/>
                                          </p:stCondLst>
                                        </p:cTn>
                                        <p:tgtEl>
                                          <p:spTgt spid="94211">
                                            <p:txEl>
                                              <p:pRg st="0" end="0"/>
                                            </p:txEl>
                                          </p:spTgt>
                                        </p:tgtEl>
                                      </p:cBhvr>
                                      <p:from x="100000" y="100000"/>
                                      <p:to x="80000" y="100000"/>
                                    </p:animScale>
                                    <p:anim by="(#ppt_h/3+#ppt_w*0.1)" calcmode="lin" valueType="num">
                                      <p:cBhvr additive="sum">
                                        <p:cTn id="20" dur="200" decel="100000" autoRev="1" fill="hold">
                                          <p:stCondLst>
                                            <p:cond delay="600"/>
                                          </p:stCondLst>
                                        </p:cTn>
                                        <p:tgtEl>
                                          <p:spTgt spid="94211">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p:bldP spid="942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type="body" idx="1"/>
          </p:nvPr>
        </p:nvSpPr>
        <p:spPr>
          <a:xfrm>
            <a:off x="1379096" y="1989139"/>
            <a:ext cx="9084038" cy="4035425"/>
          </a:xfrm>
        </p:spPr>
        <p:txBody>
          <a:bodyPr>
            <a:noAutofit/>
          </a:bodyPr>
          <a:lstStyle/>
          <a:p>
            <a:pPr algn="just" eaLnBrk="0" hangingPunct="0">
              <a:lnSpc>
                <a:spcPct val="115000"/>
              </a:lnSpc>
              <a:spcBef>
                <a:spcPct val="0"/>
              </a:spcBef>
              <a:buFontTx/>
              <a:buNone/>
            </a:pPr>
            <a:r>
              <a:rPr kumimoji="1" lang="en-US" altLang="zh-CN" sz="3600" b="1" dirty="0">
                <a:latin typeface="华文新魏" panose="02010800040101010101" pitchFamily="2" charset="-122"/>
                <a:ea typeface="华文新魏" panose="02010800040101010101" pitchFamily="2" charset="-122"/>
              </a:rPr>
              <a:t>          </a:t>
            </a:r>
            <a:r>
              <a:rPr lang="zh-CN" altLang="en-US" sz="3600" b="1" dirty="0">
                <a:latin typeface="华文新魏" panose="02010800040101010101" pitchFamily="2" charset="-122"/>
                <a:ea typeface="华文新魏" panose="02010800040101010101" pitchFamily="2" charset="-122"/>
              </a:rPr>
              <a:t>南朝时，我国文坛上盛行着一种</a:t>
            </a:r>
            <a:r>
              <a:rPr lang="zh-CN" altLang="en-US" sz="3600" b="1" dirty="0">
                <a:solidFill>
                  <a:srgbClr val="00B050"/>
                </a:solidFill>
                <a:latin typeface="华文新魏" panose="02010800040101010101" pitchFamily="2" charset="-122"/>
                <a:ea typeface="华文新魏" panose="02010800040101010101" pitchFamily="2" charset="-122"/>
              </a:rPr>
              <a:t>讲求辞藻、声律、对偶</a:t>
            </a:r>
            <a:r>
              <a:rPr lang="zh-CN" altLang="en-US" sz="3600" b="1" dirty="0">
                <a:latin typeface="华文新魏" panose="02010800040101010101" pitchFamily="2" charset="-122"/>
                <a:ea typeface="华文新魏" panose="02010800040101010101" pitchFamily="2" charset="-122"/>
              </a:rPr>
              <a:t>的</a:t>
            </a:r>
            <a:r>
              <a:rPr lang="zh-CN" altLang="en-US" sz="3600" b="1" dirty="0">
                <a:solidFill>
                  <a:srgbClr val="FF0000"/>
                </a:solidFill>
                <a:latin typeface="华文新魏" panose="02010800040101010101" pitchFamily="2" charset="-122"/>
                <a:ea typeface="华文新魏" panose="02010800040101010101" pitchFamily="2" charset="-122"/>
              </a:rPr>
              <a:t>骈体文</a:t>
            </a:r>
            <a:r>
              <a:rPr lang="zh-CN" altLang="en-US" sz="3600" b="1" dirty="0">
                <a:latin typeface="华文新魏" panose="02010800040101010101" pitchFamily="2" charset="-122"/>
                <a:ea typeface="华文新魏" panose="02010800040101010101" pitchFamily="2" charset="-122"/>
              </a:rPr>
              <a:t>，这种文体的作品，大多追求一种</a:t>
            </a:r>
            <a:r>
              <a:rPr lang="zh-CN" altLang="en-US" sz="3600" b="1" dirty="0">
                <a:solidFill>
                  <a:srgbClr val="FF0000"/>
                </a:solidFill>
                <a:latin typeface="华文新魏" panose="02010800040101010101" pitchFamily="2" charset="-122"/>
                <a:ea typeface="华文新魏" panose="02010800040101010101" pitchFamily="2" charset="-122"/>
              </a:rPr>
              <a:t>形式主义</a:t>
            </a:r>
            <a:r>
              <a:rPr lang="zh-CN" altLang="en-US" sz="3600" b="1" dirty="0">
                <a:latin typeface="华文新魏" panose="02010800040101010101" pitchFamily="2" charset="-122"/>
                <a:ea typeface="华文新魏" panose="02010800040101010101" pitchFamily="2" charset="-122"/>
              </a:rPr>
              <a:t>的倾向。但这些骈体文中也不乏优秀作品，</a:t>
            </a:r>
            <a:r>
              <a:rPr lang="en-US" altLang="zh-CN" sz="3600" b="1" dirty="0">
                <a:latin typeface="华文新魏" panose="02010800040101010101" pitchFamily="2" charset="-122"/>
                <a:ea typeface="华文新魏" panose="02010800040101010101" pitchFamily="2" charset="-122"/>
              </a:rPr>
              <a:t>《</a:t>
            </a:r>
            <a:r>
              <a:rPr lang="zh-CN" altLang="en-US" sz="3600" b="1" dirty="0">
                <a:latin typeface="华文新魏" panose="02010800040101010101" pitchFamily="2" charset="-122"/>
                <a:ea typeface="华文新魏" panose="02010800040101010101" pitchFamily="2" charset="-122"/>
              </a:rPr>
              <a:t>与朱元思书</a:t>
            </a:r>
            <a:r>
              <a:rPr lang="en-US" altLang="zh-CN" sz="3600" b="1" dirty="0">
                <a:latin typeface="华文新魏" panose="02010800040101010101" pitchFamily="2" charset="-122"/>
                <a:ea typeface="华文新魏" panose="02010800040101010101" pitchFamily="2" charset="-122"/>
              </a:rPr>
              <a:t>》</a:t>
            </a:r>
            <a:r>
              <a:rPr lang="zh-CN" altLang="en-US" sz="3600" b="1" dirty="0">
                <a:latin typeface="华文新魏" panose="02010800040101010101" pitchFamily="2" charset="-122"/>
                <a:ea typeface="华文新魏" panose="02010800040101010101" pitchFamily="2" charset="-122"/>
              </a:rPr>
              <a:t>就是其中一篇出色的写景小品文</a:t>
            </a:r>
            <a:r>
              <a:rPr lang="zh-CN" altLang="en-US" sz="3600" b="1" dirty="0" smtClean="0">
                <a:latin typeface="华文新魏" panose="02010800040101010101" pitchFamily="2" charset="-122"/>
                <a:ea typeface="华文新魏" panose="02010800040101010101" pitchFamily="2" charset="-122"/>
              </a:rPr>
              <a:t>。</a:t>
            </a:r>
            <a:endParaRPr lang="en-US" altLang="zh-CN" sz="3600" b="1" dirty="0" smtClean="0">
              <a:latin typeface="华文新魏" panose="02010800040101010101" pitchFamily="2" charset="-122"/>
              <a:ea typeface="华文新魏" panose="02010800040101010101" pitchFamily="2" charset="-122"/>
            </a:endParaRPr>
          </a:p>
          <a:p>
            <a:pPr algn="just" eaLnBrk="0" hangingPunct="0">
              <a:lnSpc>
                <a:spcPct val="115000"/>
              </a:lnSpc>
              <a:spcBef>
                <a:spcPct val="0"/>
              </a:spcBef>
              <a:buFontTx/>
              <a:buNone/>
            </a:pPr>
            <a:r>
              <a:rPr lang="zh-CN" altLang="en-US" sz="3600" b="1" dirty="0" smtClean="0">
                <a:latin typeface="华文新魏" panose="02010800040101010101" pitchFamily="2" charset="-122"/>
                <a:ea typeface="华文新魏" panose="02010800040101010101" pitchFamily="2" charset="-122"/>
              </a:rPr>
              <a:t>          本文</a:t>
            </a:r>
            <a:r>
              <a:rPr lang="zh-CN" altLang="en-US" sz="3600" b="1" dirty="0">
                <a:latin typeface="华文新魏" panose="02010800040101010101" pitchFamily="2" charset="-122"/>
                <a:ea typeface="华文新魏" panose="02010800040101010101" pitchFamily="2" charset="-122"/>
              </a:rPr>
              <a:t>是一篇</a:t>
            </a:r>
            <a:r>
              <a:rPr lang="zh-CN" altLang="en-US" sz="3600" b="1" dirty="0">
                <a:solidFill>
                  <a:srgbClr val="FF0000"/>
                </a:solidFill>
                <a:latin typeface="华文新魏" panose="02010800040101010101" pitchFamily="2" charset="-122"/>
                <a:ea typeface="华文新魏" panose="02010800040101010101" pitchFamily="2" charset="-122"/>
              </a:rPr>
              <a:t>骈体文</a:t>
            </a:r>
            <a:r>
              <a:rPr lang="zh-CN" altLang="en-US" sz="3600" b="1" dirty="0">
                <a:latin typeface="华文新魏" panose="02010800040101010101" pitchFamily="2" charset="-122"/>
                <a:ea typeface="华文新魏" panose="02010800040101010101" pitchFamily="2" charset="-122"/>
              </a:rPr>
              <a:t>，讲究对仗和声律，多用偶句（骈句），少用散句。</a:t>
            </a:r>
            <a:endParaRPr lang="zh-CN" altLang="en-US" sz="3600" b="1" dirty="0">
              <a:latin typeface="华文新魏" panose="02010800040101010101" pitchFamily="2" charset="-122"/>
              <a:ea typeface="华文新魏" panose="02010800040101010101" pitchFamily="2" charset="-122"/>
            </a:endParaRPr>
          </a:p>
          <a:p>
            <a:pPr>
              <a:buFontTx/>
              <a:buNone/>
            </a:pPr>
            <a:endParaRPr lang="en-US" altLang="zh-CN" sz="3600" b="1" dirty="0">
              <a:latin typeface="华文新魏" panose="02010800040101010101" pitchFamily="2" charset="-122"/>
              <a:ea typeface="华文新魏" panose="02010800040101010101" pitchFamily="2" charset="-122"/>
            </a:endParaRPr>
          </a:p>
        </p:txBody>
      </p:sp>
      <p:sp>
        <p:nvSpPr>
          <p:cNvPr id="125957" name="Rectangle 5"/>
          <p:cNvSpPr>
            <a:spLocks noChangeArrowheads="1"/>
          </p:cNvSpPr>
          <p:nvPr/>
        </p:nvSpPr>
        <p:spPr bwMode="auto">
          <a:xfrm>
            <a:off x="4656139" y="765176"/>
            <a:ext cx="3024187"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体裁介绍</a:t>
            </a:r>
          </a:p>
        </p:txBody>
      </p:sp>
      <p:pic>
        <p:nvPicPr>
          <p:cNvPr id="125958" name="Picture 6" descr="png-136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32625" y="260350"/>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2" name="圆角矩形 1"/>
          <p:cNvSpPr/>
          <p:nvPr/>
        </p:nvSpPr>
        <p:spPr>
          <a:xfrm>
            <a:off x="1379096" y="1974149"/>
            <a:ext cx="9848537" cy="4726454"/>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6014482"/>
      </p:ext>
    </p:extLst>
  </p:cSld>
  <p:clrMapOvr>
    <a:masterClrMapping/>
  </p:clrMapOvr>
  <p:transition spd="med">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25958"/>
                                        </p:tgtEl>
                                        <p:attrNameLst>
                                          <p:attrName>style.visibility</p:attrName>
                                        </p:attrNameLst>
                                      </p:cBhvr>
                                      <p:to>
                                        <p:strVal val="visible"/>
                                      </p:to>
                                    </p:set>
                                    <p:anim calcmode="lin" valueType="num">
                                      <p:cBhvr>
                                        <p:cTn id="7" dur="500" fill="hold"/>
                                        <p:tgtEl>
                                          <p:spTgt spid="125958"/>
                                        </p:tgtEl>
                                        <p:attrNameLst>
                                          <p:attrName>ppt_w</p:attrName>
                                        </p:attrNameLst>
                                      </p:cBhvr>
                                      <p:tavLst>
                                        <p:tav tm="0">
                                          <p:val>
                                            <p:fltVal val="0"/>
                                          </p:val>
                                        </p:tav>
                                        <p:tav tm="100000">
                                          <p:val>
                                            <p:strVal val="#ppt_w"/>
                                          </p:val>
                                        </p:tav>
                                      </p:tavLst>
                                    </p:anim>
                                    <p:anim calcmode="lin" valueType="num">
                                      <p:cBhvr>
                                        <p:cTn id="8" dur="500" fill="hold"/>
                                        <p:tgtEl>
                                          <p:spTgt spid="125958"/>
                                        </p:tgtEl>
                                        <p:attrNameLst>
                                          <p:attrName>ppt_h</p:attrName>
                                        </p:attrNameLst>
                                      </p:cBhvr>
                                      <p:tavLst>
                                        <p:tav tm="0">
                                          <p:val>
                                            <p:fltVal val="0"/>
                                          </p:val>
                                        </p:tav>
                                        <p:tav tm="100000">
                                          <p:val>
                                            <p:strVal val="#ppt_h"/>
                                          </p:val>
                                        </p:tav>
                                      </p:tavLst>
                                    </p:anim>
                                    <p:anim calcmode="lin" valueType="num">
                                      <p:cBhvr>
                                        <p:cTn id="9" dur="500" fill="hold"/>
                                        <p:tgtEl>
                                          <p:spTgt spid="125958"/>
                                        </p:tgtEl>
                                        <p:attrNameLst>
                                          <p:attrName>style.rotation</p:attrName>
                                        </p:attrNameLst>
                                      </p:cBhvr>
                                      <p:tavLst>
                                        <p:tav tm="0">
                                          <p:val>
                                            <p:fltVal val="360"/>
                                          </p:val>
                                        </p:tav>
                                        <p:tav tm="100000">
                                          <p:val>
                                            <p:fltVal val="0"/>
                                          </p:val>
                                        </p:tav>
                                      </p:tavLst>
                                    </p:anim>
                                    <p:animEffect transition="in" filter="fade">
                                      <p:cBhvr>
                                        <p:cTn id="10" dur="500"/>
                                        <p:tgtEl>
                                          <p:spTgt spid="125958"/>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25957"/>
                                        </p:tgtEl>
                                        <p:attrNameLst>
                                          <p:attrName>style.visibility</p:attrName>
                                        </p:attrNameLst>
                                      </p:cBhvr>
                                      <p:to>
                                        <p:strVal val="visible"/>
                                      </p:to>
                                    </p:set>
                                    <p:anim calcmode="lin" valueType="num">
                                      <p:cBhvr>
                                        <p:cTn id="13" dur="500" fill="hold"/>
                                        <p:tgtEl>
                                          <p:spTgt spid="125957"/>
                                        </p:tgtEl>
                                        <p:attrNameLst>
                                          <p:attrName>ppt_w</p:attrName>
                                        </p:attrNameLst>
                                      </p:cBhvr>
                                      <p:tavLst>
                                        <p:tav tm="0">
                                          <p:val>
                                            <p:fltVal val="0"/>
                                          </p:val>
                                        </p:tav>
                                        <p:tav tm="100000">
                                          <p:val>
                                            <p:strVal val="#ppt_w"/>
                                          </p:val>
                                        </p:tav>
                                      </p:tavLst>
                                    </p:anim>
                                    <p:anim calcmode="lin" valueType="num">
                                      <p:cBhvr>
                                        <p:cTn id="14" dur="500" fill="hold"/>
                                        <p:tgtEl>
                                          <p:spTgt spid="125957"/>
                                        </p:tgtEl>
                                        <p:attrNameLst>
                                          <p:attrName>ppt_h</p:attrName>
                                        </p:attrNameLst>
                                      </p:cBhvr>
                                      <p:tavLst>
                                        <p:tav tm="0">
                                          <p:val>
                                            <p:fltVal val="0"/>
                                          </p:val>
                                        </p:tav>
                                        <p:tav tm="100000">
                                          <p:val>
                                            <p:strVal val="#ppt_h"/>
                                          </p:val>
                                        </p:tav>
                                      </p:tavLst>
                                    </p:anim>
                                    <p:anim calcmode="lin" valueType="num">
                                      <p:cBhvr>
                                        <p:cTn id="15" dur="500" fill="hold"/>
                                        <p:tgtEl>
                                          <p:spTgt spid="125957"/>
                                        </p:tgtEl>
                                        <p:attrNameLst>
                                          <p:attrName>style.rotation</p:attrName>
                                        </p:attrNameLst>
                                      </p:cBhvr>
                                      <p:tavLst>
                                        <p:tav tm="0">
                                          <p:val>
                                            <p:fltVal val="360"/>
                                          </p:val>
                                        </p:tav>
                                        <p:tav tm="100000">
                                          <p:val>
                                            <p:fltVal val="0"/>
                                          </p:val>
                                        </p:tav>
                                      </p:tavLst>
                                    </p:anim>
                                    <p:animEffect transition="in" filter="fade">
                                      <p:cBhvr>
                                        <p:cTn id="16" dur="500"/>
                                        <p:tgtEl>
                                          <p:spTgt spid="12595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25955">
                                            <p:txEl>
                                              <p:pRg st="0" end="0"/>
                                            </p:txEl>
                                          </p:spTgt>
                                        </p:tgtEl>
                                        <p:attrNameLst>
                                          <p:attrName>style.visibility</p:attrName>
                                        </p:attrNameLst>
                                      </p:cBhvr>
                                      <p:to>
                                        <p:strVal val="visible"/>
                                      </p:to>
                                    </p:set>
                                    <p:animEffect transition="in" filter="fade">
                                      <p:cBhvr>
                                        <p:cTn id="21" dur="1000"/>
                                        <p:tgtEl>
                                          <p:spTgt spid="125955">
                                            <p:txEl>
                                              <p:pRg st="0" end="0"/>
                                            </p:txEl>
                                          </p:spTgt>
                                        </p:tgtEl>
                                      </p:cBhvr>
                                    </p:animEffect>
                                    <p:anim calcmode="lin" valueType="num">
                                      <p:cBhvr>
                                        <p:cTn id="22" dur="1000" fill="hold"/>
                                        <p:tgtEl>
                                          <p:spTgt spid="125955">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2595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25955">
                                            <p:txEl>
                                              <p:pRg st="1" end="1"/>
                                            </p:txEl>
                                          </p:spTgt>
                                        </p:tgtEl>
                                        <p:attrNameLst>
                                          <p:attrName>style.visibility</p:attrName>
                                        </p:attrNameLst>
                                      </p:cBhvr>
                                      <p:to>
                                        <p:strVal val="visible"/>
                                      </p:to>
                                    </p:set>
                                    <p:animEffect transition="in" filter="fade">
                                      <p:cBhvr>
                                        <p:cTn id="28" dur="1000"/>
                                        <p:tgtEl>
                                          <p:spTgt spid="125955">
                                            <p:txEl>
                                              <p:pRg st="1" end="1"/>
                                            </p:txEl>
                                          </p:spTgt>
                                        </p:tgtEl>
                                      </p:cBhvr>
                                    </p:animEffect>
                                    <p:anim calcmode="lin" valueType="num">
                                      <p:cBhvr>
                                        <p:cTn id="29" dur="1000" fill="hold"/>
                                        <p:tgtEl>
                                          <p:spTgt spid="125955">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12595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5" grpId="0" build="p"/>
      <p:bldP spid="12595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body" idx="1"/>
          </p:nvPr>
        </p:nvSpPr>
        <p:spPr>
          <a:xfrm>
            <a:off x="2971800" y="1598170"/>
            <a:ext cx="8229600" cy="4525962"/>
          </a:xfrm>
        </p:spPr>
        <p:txBody>
          <a:bodyPr>
            <a:normAutofit/>
          </a:bodyPr>
          <a:lstStyle/>
          <a:p>
            <a:pPr>
              <a:buFontTx/>
              <a:buNone/>
            </a:pPr>
            <a:r>
              <a:rPr lang="zh-CN" altLang="en-US" sz="4000" b="1" dirty="0">
                <a:solidFill>
                  <a:srgbClr val="FF0000"/>
                </a:solidFill>
                <a:latin typeface="华文新魏" panose="02010800040101010101" pitchFamily="2" charset="-122"/>
                <a:ea typeface="华文新魏" panose="02010800040101010101" pitchFamily="2" charset="-122"/>
              </a:rPr>
              <a:t>缥</a:t>
            </a:r>
            <a:r>
              <a:rPr lang="zh-CN" altLang="en-US" sz="4000" b="1" dirty="0">
                <a:latin typeface="华文新魏" panose="02010800040101010101" pitchFamily="2" charset="-122"/>
                <a:ea typeface="华文新魏" panose="02010800040101010101" pitchFamily="2" charset="-122"/>
              </a:rPr>
              <a:t>（</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solidFill>
                  <a:srgbClr val="FF0000"/>
                </a:solidFill>
                <a:latin typeface="华文新魏" panose="02010800040101010101" pitchFamily="2" charset="-122"/>
                <a:ea typeface="华文新魏" panose="02010800040101010101" pitchFamily="2" charset="-122"/>
              </a:rPr>
              <a:t>湍</a:t>
            </a:r>
            <a:r>
              <a:rPr lang="zh-CN" altLang="en-US" sz="4000" b="1" dirty="0">
                <a:latin typeface="华文新魏" panose="02010800040101010101" pitchFamily="2" charset="-122"/>
                <a:ea typeface="华文新魏" panose="02010800040101010101" pitchFamily="2" charset="-122"/>
              </a:rPr>
              <a:t>（</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   </a:t>
            </a:r>
            <a:endParaRPr lang="zh-CN" altLang="zh-CN" sz="4000" b="1" dirty="0">
              <a:latin typeface="华文新魏" panose="02010800040101010101" pitchFamily="2" charset="-122"/>
              <a:ea typeface="华文新魏" panose="02010800040101010101" pitchFamily="2" charset="-122"/>
            </a:endParaRPr>
          </a:p>
          <a:p>
            <a:pPr>
              <a:buFontTx/>
              <a:buNone/>
            </a:pPr>
            <a:r>
              <a:rPr lang="zh-CN" altLang="en-US" sz="4000" b="1" dirty="0">
                <a:solidFill>
                  <a:srgbClr val="FF0000"/>
                </a:solidFill>
                <a:latin typeface="华文新魏" panose="02010800040101010101" pitchFamily="2" charset="-122"/>
                <a:ea typeface="华文新魏" panose="02010800040101010101" pitchFamily="2" charset="-122"/>
              </a:rPr>
              <a:t>轩</a:t>
            </a:r>
            <a:r>
              <a:rPr lang="zh-CN" altLang="en-US" sz="4000" b="1" dirty="0">
                <a:latin typeface="华文新魏" panose="02010800040101010101" pitchFamily="2" charset="-122"/>
                <a:ea typeface="华文新魏" panose="02010800040101010101" pitchFamily="2" charset="-122"/>
              </a:rPr>
              <a:t>（</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 </a:t>
            </a:r>
            <a:r>
              <a:rPr lang="zh-CN" altLang="en-US" sz="4000" b="1" dirty="0">
                <a:solidFill>
                  <a:srgbClr val="FF0000"/>
                </a:solidFill>
                <a:latin typeface="华文新魏" panose="02010800040101010101" pitchFamily="2" charset="-122"/>
                <a:ea typeface="华文新魏" panose="02010800040101010101" pitchFamily="2" charset="-122"/>
              </a:rPr>
              <a:t>  </a:t>
            </a:r>
            <a:r>
              <a:rPr lang="zh-CN" altLang="zh-CN" sz="4000" b="1" dirty="0">
                <a:solidFill>
                  <a:srgbClr val="FF0000"/>
                </a:solidFill>
                <a:latin typeface="华文新魏" panose="02010800040101010101" pitchFamily="2" charset="-122"/>
                <a:ea typeface="华文新魏" panose="02010800040101010101" pitchFamily="2" charset="-122"/>
              </a:rPr>
              <a:t> </a:t>
            </a:r>
            <a:r>
              <a:rPr lang="zh-CN" altLang="en-US" sz="4000" b="1" dirty="0">
                <a:solidFill>
                  <a:srgbClr val="FF0000"/>
                </a:solidFill>
                <a:latin typeface="华文新魏" panose="02010800040101010101" pitchFamily="2" charset="-122"/>
                <a:ea typeface="华文新魏" panose="02010800040101010101" pitchFamily="2" charset="-122"/>
              </a:rPr>
              <a:t> </a:t>
            </a:r>
            <a:r>
              <a:rPr lang="zh-CN" altLang="zh-CN" sz="4000" b="1" dirty="0">
                <a:solidFill>
                  <a:srgbClr val="FF0000"/>
                </a:solidFill>
                <a:latin typeface="华文新魏" panose="02010800040101010101" pitchFamily="2" charset="-122"/>
                <a:ea typeface="华文新魏" panose="02010800040101010101" pitchFamily="2" charset="-122"/>
              </a:rPr>
              <a:t> </a:t>
            </a:r>
            <a:r>
              <a:rPr lang="zh-CN" altLang="en-US" sz="4000" b="1" dirty="0">
                <a:solidFill>
                  <a:srgbClr val="FF0000"/>
                </a:solidFill>
                <a:latin typeface="华文新魏" panose="02010800040101010101" pitchFamily="2" charset="-122"/>
                <a:ea typeface="华文新魏" panose="02010800040101010101" pitchFamily="2" charset="-122"/>
              </a:rPr>
              <a:t> </a:t>
            </a:r>
            <a:r>
              <a:rPr lang="zh-CN" altLang="zh-CN" sz="4000" b="1" dirty="0">
                <a:solidFill>
                  <a:srgbClr val="FF0000"/>
                </a:solidFill>
                <a:latin typeface="华文新魏" panose="02010800040101010101" pitchFamily="2" charset="-122"/>
                <a:ea typeface="华文新魏" panose="02010800040101010101" pitchFamily="2" charset="-122"/>
              </a:rPr>
              <a:t> </a:t>
            </a:r>
            <a:r>
              <a:rPr lang="zh-CN" altLang="en-US" sz="4000" b="1" dirty="0">
                <a:solidFill>
                  <a:srgbClr val="FF0000"/>
                </a:solidFill>
                <a:latin typeface="华文新魏" panose="02010800040101010101" pitchFamily="2" charset="-122"/>
                <a:ea typeface="华文新魏" panose="02010800040101010101" pitchFamily="2" charset="-122"/>
              </a:rPr>
              <a:t> </a:t>
            </a:r>
            <a:r>
              <a:rPr lang="zh-CN" altLang="zh-CN" sz="4000" b="1" dirty="0">
                <a:solidFill>
                  <a:srgbClr val="FF0000"/>
                </a:solidFill>
                <a:latin typeface="华文新魏" panose="02010800040101010101" pitchFamily="2" charset="-122"/>
                <a:ea typeface="华文新魏" panose="02010800040101010101" pitchFamily="2" charset="-122"/>
              </a:rPr>
              <a:t> </a:t>
            </a:r>
            <a:r>
              <a:rPr lang="zh-CN" altLang="en-US" sz="4000" b="1" dirty="0">
                <a:solidFill>
                  <a:srgbClr val="FF0000"/>
                </a:solidFill>
                <a:latin typeface="华文新魏" panose="02010800040101010101" pitchFamily="2" charset="-122"/>
                <a:ea typeface="华文新魏" panose="02010800040101010101" pitchFamily="2" charset="-122"/>
              </a:rPr>
              <a:t> 邈</a:t>
            </a:r>
            <a:r>
              <a:rPr lang="zh-CN" altLang="en-US" sz="4000" b="1" dirty="0">
                <a:latin typeface="华文新魏" panose="02010800040101010101" pitchFamily="2" charset="-122"/>
                <a:ea typeface="华文新魏" panose="02010800040101010101" pitchFamily="2" charset="-122"/>
              </a:rPr>
              <a:t>（</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   </a:t>
            </a:r>
            <a:endParaRPr lang="zh-CN" altLang="zh-CN" sz="4000" b="1" dirty="0">
              <a:latin typeface="华文新魏" panose="02010800040101010101" pitchFamily="2" charset="-122"/>
              <a:ea typeface="华文新魏" panose="02010800040101010101" pitchFamily="2" charset="-122"/>
            </a:endParaRPr>
          </a:p>
          <a:p>
            <a:pPr>
              <a:buFontTx/>
              <a:buNone/>
            </a:pPr>
            <a:r>
              <a:rPr lang="zh-CN" altLang="en-US" sz="4000" b="1" dirty="0">
                <a:solidFill>
                  <a:srgbClr val="FF0000"/>
                </a:solidFill>
                <a:latin typeface="华文新魏" panose="02010800040101010101" pitchFamily="2" charset="-122"/>
                <a:ea typeface="华文新魏" panose="02010800040101010101" pitchFamily="2" charset="-122"/>
              </a:rPr>
              <a:t>泠</a:t>
            </a:r>
            <a:r>
              <a:rPr lang="zh-CN" altLang="en-US" sz="4000" b="1" dirty="0">
                <a:latin typeface="华文新魏" panose="02010800040101010101" pitchFamily="2" charset="-122"/>
                <a:ea typeface="华文新魏" panose="02010800040101010101" pitchFamily="2" charset="-122"/>
              </a:rPr>
              <a:t>（</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en-US" sz="4000" b="1" dirty="0">
                <a:solidFill>
                  <a:srgbClr val="FF0000"/>
                </a:solidFill>
                <a:latin typeface="华文新魏" panose="02010800040101010101" pitchFamily="2" charset="-122"/>
                <a:ea typeface="华文新魏" panose="02010800040101010101" pitchFamily="2" charset="-122"/>
              </a:rPr>
              <a:t>嘤</a:t>
            </a:r>
            <a:r>
              <a:rPr lang="zh-CN" altLang="en-US" sz="4000" b="1" dirty="0">
                <a:latin typeface="华文新魏" panose="02010800040101010101" pitchFamily="2" charset="-122"/>
                <a:ea typeface="华文新魏" panose="02010800040101010101" pitchFamily="2" charset="-122"/>
              </a:rPr>
              <a:t>（</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   </a:t>
            </a:r>
            <a:endParaRPr lang="zh-CN" altLang="zh-CN" sz="4000" b="1" dirty="0">
              <a:latin typeface="华文新魏" panose="02010800040101010101" pitchFamily="2" charset="-122"/>
              <a:ea typeface="华文新魏" panose="02010800040101010101" pitchFamily="2" charset="-122"/>
            </a:endParaRPr>
          </a:p>
          <a:p>
            <a:pPr>
              <a:buFontTx/>
              <a:buNone/>
            </a:pPr>
            <a:r>
              <a:rPr lang="zh-CN" altLang="en-US" sz="4000" b="1" dirty="0">
                <a:solidFill>
                  <a:srgbClr val="FF0000"/>
                </a:solidFill>
                <a:latin typeface="华文新魏" panose="02010800040101010101" pitchFamily="2" charset="-122"/>
                <a:ea typeface="华文新魏" panose="02010800040101010101" pitchFamily="2" charset="-122"/>
              </a:rPr>
              <a:t>鸢</a:t>
            </a:r>
            <a:r>
              <a:rPr lang="zh-CN" altLang="en-US" sz="4000" b="1" dirty="0">
                <a:latin typeface="华文新魏" panose="02010800040101010101" pitchFamily="2" charset="-122"/>
                <a:ea typeface="华文新魏" panose="02010800040101010101" pitchFamily="2" charset="-122"/>
              </a:rPr>
              <a:t>（</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en-US" sz="4000" b="1" dirty="0">
                <a:solidFill>
                  <a:srgbClr val="FF0000"/>
                </a:solidFill>
                <a:latin typeface="华文新魏" panose="02010800040101010101" pitchFamily="2" charset="-122"/>
                <a:ea typeface="华文新魏" panose="02010800040101010101" pitchFamily="2" charset="-122"/>
              </a:rPr>
              <a:t>窥</a:t>
            </a:r>
            <a:r>
              <a:rPr lang="zh-CN" altLang="en-US" sz="4000" b="1" dirty="0">
                <a:latin typeface="华文新魏" panose="02010800040101010101" pitchFamily="2" charset="-122"/>
                <a:ea typeface="华文新魏" panose="02010800040101010101" pitchFamily="2" charset="-122"/>
              </a:rPr>
              <a:t>（</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    </a:t>
            </a:r>
            <a:endParaRPr lang="zh-CN" altLang="zh-CN" sz="4000" b="1" dirty="0">
              <a:latin typeface="华文新魏" panose="02010800040101010101" pitchFamily="2" charset="-122"/>
              <a:ea typeface="华文新魏" panose="02010800040101010101" pitchFamily="2" charset="-122"/>
            </a:endParaRPr>
          </a:p>
          <a:p>
            <a:pPr>
              <a:buFontTx/>
              <a:buNone/>
            </a:pPr>
            <a:r>
              <a:rPr lang="zh-CN" altLang="en-US" sz="4000" b="1" dirty="0">
                <a:solidFill>
                  <a:srgbClr val="FF0000"/>
                </a:solidFill>
                <a:latin typeface="华文新魏" panose="02010800040101010101" pitchFamily="2" charset="-122"/>
                <a:ea typeface="华文新魏" panose="02010800040101010101" pitchFamily="2" charset="-122"/>
              </a:rPr>
              <a:t>戾</a:t>
            </a:r>
            <a:r>
              <a:rPr lang="zh-CN" altLang="en-US" sz="4000" b="1" dirty="0">
                <a:latin typeface="华文新魏" panose="02010800040101010101" pitchFamily="2" charset="-122"/>
                <a:ea typeface="华文新魏" panose="02010800040101010101" pitchFamily="2" charset="-122"/>
              </a:rPr>
              <a:t>（          ）           </a:t>
            </a:r>
            <a:r>
              <a:rPr lang="zh-CN" altLang="en-US" sz="4000" b="1" dirty="0">
                <a:solidFill>
                  <a:srgbClr val="FF0000"/>
                </a:solidFill>
                <a:latin typeface="华文新魏" panose="02010800040101010101" pitchFamily="2" charset="-122"/>
                <a:ea typeface="华文新魏" panose="02010800040101010101" pitchFamily="2" charset="-122"/>
              </a:rPr>
              <a:t>纶</a:t>
            </a:r>
            <a:r>
              <a:rPr lang="zh-CN" altLang="en-US" sz="4000" b="1" dirty="0">
                <a:latin typeface="华文新魏" panose="02010800040101010101" pitchFamily="2" charset="-122"/>
                <a:ea typeface="华文新魏" panose="02010800040101010101" pitchFamily="2" charset="-122"/>
              </a:rPr>
              <a:t>（          ）</a:t>
            </a:r>
          </a:p>
          <a:p>
            <a:pPr>
              <a:buFontTx/>
              <a:buNone/>
            </a:pPr>
            <a:r>
              <a:rPr lang="zh-CN" altLang="en-US" sz="4000" b="1" dirty="0">
                <a:solidFill>
                  <a:srgbClr val="FF0000"/>
                </a:solidFill>
                <a:latin typeface="华文新魏" panose="02010800040101010101" pitchFamily="2" charset="-122"/>
                <a:ea typeface="华文新魏" panose="02010800040101010101" pitchFamily="2" charset="-122"/>
              </a:rPr>
              <a:t>柯</a:t>
            </a:r>
            <a:r>
              <a:rPr lang="zh-CN" altLang="en-US" sz="4000" b="1" dirty="0">
                <a:latin typeface="华文新魏" panose="02010800040101010101" pitchFamily="2" charset="-122"/>
                <a:ea typeface="华文新魏" panose="02010800040101010101" pitchFamily="2" charset="-122"/>
              </a:rPr>
              <a:t>（</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a:t>
            </a:r>
            <a:r>
              <a:rPr lang="zh-CN" altLang="zh-CN" sz="4000" b="1" dirty="0">
                <a:latin typeface="华文新魏" panose="02010800040101010101" pitchFamily="2" charset="-122"/>
                <a:ea typeface="华文新魏" panose="02010800040101010101" pitchFamily="2" charset="-122"/>
              </a:rPr>
              <a:t> </a:t>
            </a:r>
            <a:r>
              <a:rPr lang="zh-CN" altLang="en-US" sz="4000" b="1" dirty="0">
                <a:latin typeface="华文新魏" panose="02010800040101010101" pitchFamily="2" charset="-122"/>
                <a:ea typeface="华文新魏" panose="02010800040101010101" pitchFamily="2" charset="-122"/>
              </a:rPr>
              <a:t> ） </a:t>
            </a:r>
          </a:p>
        </p:txBody>
      </p:sp>
      <p:sp>
        <p:nvSpPr>
          <p:cNvPr id="211971" name="Rectangle 3"/>
          <p:cNvSpPr>
            <a:spLocks noChangeArrowheads="1"/>
          </p:cNvSpPr>
          <p:nvPr/>
        </p:nvSpPr>
        <p:spPr bwMode="auto">
          <a:xfrm>
            <a:off x="4648201" y="533401"/>
            <a:ext cx="3103563"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读准字音</a:t>
            </a:r>
          </a:p>
        </p:txBody>
      </p:sp>
      <p:sp>
        <p:nvSpPr>
          <p:cNvPr id="211972" name="Rectangle 4"/>
          <p:cNvSpPr>
            <a:spLocks noChangeArrowheads="1"/>
          </p:cNvSpPr>
          <p:nvPr/>
        </p:nvSpPr>
        <p:spPr bwMode="auto">
          <a:xfrm>
            <a:off x="4114800" y="1586353"/>
            <a:ext cx="14081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3200" dirty="0" err="1">
                <a:solidFill>
                  <a:srgbClr val="FF0000"/>
                </a:solidFill>
                <a:latin typeface="楷体" panose="02010609060101010101" pitchFamily="49" charset="-122"/>
                <a:ea typeface="楷体" panose="02010609060101010101" pitchFamily="49" charset="-122"/>
              </a:rPr>
              <a:t>piǎo</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73" name="Rectangle 5"/>
          <p:cNvSpPr>
            <a:spLocks noChangeArrowheads="1"/>
          </p:cNvSpPr>
          <p:nvPr/>
        </p:nvSpPr>
        <p:spPr bwMode="auto">
          <a:xfrm>
            <a:off x="3962400" y="2276475"/>
            <a:ext cx="1270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3200" dirty="0" err="1">
                <a:solidFill>
                  <a:srgbClr val="FF0000"/>
                </a:solidFill>
                <a:latin typeface="楷体" panose="02010609060101010101" pitchFamily="49" charset="-122"/>
                <a:ea typeface="楷体" panose="02010609060101010101" pitchFamily="49" charset="-122"/>
              </a:rPr>
              <a:t>xuān</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74" name="Rectangle 6"/>
          <p:cNvSpPr>
            <a:spLocks noChangeArrowheads="1"/>
          </p:cNvSpPr>
          <p:nvPr/>
        </p:nvSpPr>
        <p:spPr bwMode="auto">
          <a:xfrm>
            <a:off x="4021139" y="2945283"/>
            <a:ext cx="166911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3200" dirty="0" err="1">
                <a:solidFill>
                  <a:srgbClr val="FF0000"/>
                </a:solidFill>
                <a:latin typeface="楷体" panose="02010609060101010101" pitchFamily="49" charset="-122"/>
                <a:ea typeface="楷体" panose="02010609060101010101" pitchFamily="49" charset="-122"/>
              </a:rPr>
              <a:t>líng</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75" name="Rectangle 7"/>
          <p:cNvSpPr>
            <a:spLocks noChangeArrowheads="1"/>
          </p:cNvSpPr>
          <p:nvPr/>
        </p:nvSpPr>
        <p:spPr bwMode="auto">
          <a:xfrm>
            <a:off x="4114800" y="3536844"/>
            <a:ext cx="12731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3200" dirty="0" err="1">
                <a:solidFill>
                  <a:srgbClr val="FF0000"/>
                </a:solidFill>
                <a:latin typeface="楷体" panose="02010609060101010101" pitchFamily="49" charset="-122"/>
                <a:ea typeface="楷体" panose="02010609060101010101" pitchFamily="49" charset="-122"/>
              </a:rPr>
              <a:t>yuān</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76" name="Rectangle 8"/>
          <p:cNvSpPr>
            <a:spLocks noChangeArrowheads="1"/>
          </p:cNvSpPr>
          <p:nvPr/>
        </p:nvSpPr>
        <p:spPr bwMode="auto">
          <a:xfrm>
            <a:off x="4133056" y="4326976"/>
            <a:ext cx="965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zh-CN" sz="3200" dirty="0" err="1">
                <a:solidFill>
                  <a:srgbClr val="FF0000"/>
                </a:solidFill>
                <a:latin typeface="楷体" panose="02010609060101010101" pitchFamily="49" charset="-122"/>
                <a:ea typeface="楷体" panose="02010609060101010101" pitchFamily="49" charset="-122"/>
              </a:rPr>
              <a:t>lì</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77" name="Rectangle 9"/>
          <p:cNvSpPr>
            <a:spLocks noChangeArrowheads="1"/>
          </p:cNvSpPr>
          <p:nvPr/>
        </p:nvSpPr>
        <p:spPr bwMode="auto">
          <a:xfrm>
            <a:off x="4192587" y="5043733"/>
            <a:ext cx="11176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3200" dirty="0" err="1">
                <a:solidFill>
                  <a:srgbClr val="FF0000"/>
                </a:solidFill>
                <a:latin typeface="楷体" panose="02010609060101010101" pitchFamily="49" charset="-122"/>
                <a:ea typeface="楷体" panose="02010609060101010101" pitchFamily="49" charset="-122"/>
              </a:rPr>
              <a:t>kē</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78" name="Rectangle 10"/>
          <p:cNvSpPr>
            <a:spLocks noChangeArrowheads="1"/>
          </p:cNvSpPr>
          <p:nvPr/>
        </p:nvSpPr>
        <p:spPr bwMode="auto">
          <a:xfrm>
            <a:off x="8304553" y="1628775"/>
            <a:ext cx="12287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3200" dirty="0" err="1">
                <a:solidFill>
                  <a:srgbClr val="FF0000"/>
                </a:solidFill>
                <a:latin typeface="楷体" panose="02010609060101010101" pitchFamily="49" charset="-122"/>
                <a:ea typeface="楷体" panose="02010609060101010101" pitchFamily="49" charset="-122"/>
              </a:rPr>
              <a:t>tuān</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79" name="Rectangle 11"/>
          <p:cNvSpPr>
            <a:spLocks noChangeArrowheads="1"/>
          </p:cNvSpPr>
          <p:nvPr/>
        </p:nvSpPr>
        <p:spPr bwMode="auto">
          <a:xfrm>
            <a:off x="8304552" y="2276475"/>
            <a:ext cx="13731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3200" dirty="0" err="1">
                <a:solidFill>
                  <a:srgbClr val="FF0000"/>
                </a:solidFill>
                <a:latin typeface="楷体" panose="02010609060101010101" pitchFamily="49" charset="-122"/>
                <a:ea typeface="楷体" panose="02010609060101010101" pitchFamily="49" charset="-122"/>
              </a:rPr>
              <a:t>miǎo</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80" name="Rectangle 12"/>
          <p:cNvSpPr>
            <a:spLocks noChangeArrowheads="1"/>
          </p:cNvSpPr>
          <p:nvPr/>
        </p:nvSpPr>
        <p:spPr bwMode="auto">
          <a:xfrm>
            <a:off x="8304553" y="3006669"/>
            <a:ext cx="12287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3200" dirty="0" err="1">
                <a:solidFill>
                  <a:srgbClr val="FF0000"/>
                </a:solidFill>
                <a:latin typeface="楷体" panose="02010609060101010101" pitchFamily="49" charset="-122"/>
                <a:ea typeface="楷体" panose="02010609060101010101" pitchFamily="49" charset="-122"/>
              </a:rPr>
              <a:t>yīng</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81" name="Rectangle 13"/>
          <p:cNvSpPr>
            <a:spLocks noChangeArrowheads="1"/>
          </p:cNvSpPr>
          <p:nvPr/>
        </p:nvSpPr>
        <p:spPr bwMode="auto">
          <a:xfrm>
            <a:off x="8338683" y="3679276"/>
            <a:ext cx="129698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3200" dirty="0" err="1">
                <a:solidFill>
                  <a:srgbClr val="FF0000"/>
                </a:solidFill>
                <a:latin typeface="楷体" panose="02010609060101010101" pitchFamily="49" charset="-122"/>
                <a:ea typeface="楷体" panose="02010609060101010101" pitchFamily="49" charset="-122"/>
              </a:rPr>
              <a:t>kuī</a:t>
            </a:r>
            <a:endParaRPr lang="en-US" altLang="zh-CN" sz="3200" dirty="0">
              <a:solidFill>
                <a:srgbClr val="FF0000"/>
              </a:solidFill>
              <a:latin typeface="楷体" panose="02010609060101010101" pitchFamily="49" charset="-122"/>
              <a:ea typeface="楷体" panose="02010609060101010101" pitchFamily="49" charset="-122"/>
            </a:endParaRPr>
          </a:p>
        </p:txBody>
      </p:sp>
      <p:sp>
        <p:nvSpPr>
          <p:cNvPr id="211982" name="Rectangle 14"/>
          <p:cNvSpPr>
            <a:spLocks noChangeArrowheads="1"/>
          </p:cNvSpPr>
          <p:nvPr/>
        </p:nvSpPr>
        <p:spPr bwMode="auto">
          <a:xfrm>
            <a:off x="8304552" y="4326976"/>
            <a:ext cx="13652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zh-CN" sz="3200" dirty="0" err="1">
                <a:solidFill>
                  <a:srgbClr val="FF0000"/>
                </a:solidFill>
                <a:latin typeface="楷体" panose="02010609060101010101" pitchFamily="49" charset="-122"/>
                <a:ea typeface="楷体" panose="02010609060101010101" pitchFamily="49" charset="-122"/>
              </a:rPr>
              <a:t>lún</a:t>
            </a:r>
            <a:endParaRPr lang="en-US" altLang="zh-CN" sz="3200" dirty="0">
              <a:solidFill>
                <a:srgbClr val="FF0000"/>
              </a:solidFill>
              <a:latin typeface="楷体" panose="02010609060101010101" pitchFamily="49" charset="-122"/>
              <a:ea typeface="楷体" panose="02010609060101010101" pitchFamily="49" charset="-122"/>
            </a:endParaRPr>
          </a:p>
        </p:txBody>
      </p:sp>
      <p:pic>
        <p:nvPicPr>
          <p:cNvPr id="211983" name="Picture 15" descr="png-0278"/>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86600" y="381000"/>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193905"/>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11983"/>
                                        </p:tgtEl>
                                        <p:attrNameLst>
                                          <p:attrName>style.visibility</p:attrName>
                                        </p:attrNameLst>
                                      </p:cBhvr>
                                      <p:to>
                                        <p:strVal val="visible"/>
                                      </p:to>
                                    </p:set>
                                    <p:animEffect transition="in" filter="fade">
                                      <p:cBhvr>
                                        <p:cTn id="7" dur="2000"/>
                                        <p:tgtEl>
                                          <p:spTgt spid="21198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1971"/>
                                        </p:tgtEl>
                                        <p:attrNameLst>
                                          <p:attrName>style.visibility</p:attrName>
                                        </p:attrNameLst>
                                      </p:cBhvr>
                                      <p:to>
                                        <p:strVal val="visible"/>
                                      </p:to>
                                    </p:set>
                                    <p:animEffect transition="in" filter="fade">
                                      <p:cBhvr>
                                        <p:cTn id="10" dur="2000"/>
                                        <p:tgtEl>
                                          <p:spTgt spid="21197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11970">
                                            <p:txEl>
                                              <p:pRg st="0" end="0"/>
                                            </p:txEl>
                                          </p:spTgt>
                                        </p:tgtEl>
                                        <p:attrNameLst>
                                          <p:attrName>style.visibility</p:attrName>
                                        </p:attrNameLst>
                                      </p:cBhvr>
                                      <p:to>
                                        <p:strVal val="visible"/>
                                      </p:to>
                                    </p:set>
                                    <p:animEffect transition="in" filter="fade">
                                      <p:cBhvr>
                                        <p:cTn id="15" dur="1000"/>
                                        <p:tgtEl>
                                          <p:spTgt spid="211970">
                                            <p:txEl>
                                              <p:pRg st="0" end="0"/>
                                            </p:txEl>
                                          </p:spTgt>
                                        </p:tgtEl>
                                      </p:cBhvr>
                                    </p:animEffect>
                                    <p:anim calcmode="lin" valueType="num">
                                      <p:cBhvr>
                                        <p:cTn id="16" dur="1000" fill="hold"/>
                                        <p:tgtEl>
                                          <p:spTgt spid="211970">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11970">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11970">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211970">
                                            <p:txEl>
                                              <p:pRg st="1" end="1"/>
                                            </p:txEl>
                                          </p:spTgt>
                                        </p:tgtEl>
                                        <p:attrNameLst>
                                          <p:attrName>style.visibility</p:attrName>
                                        </p:attrNameLst>
                                      </p:cBhvr>
                                      <p:to>
                                        <p:strVal val="visible"/>
                                      </p:to>
                                    </p:set>
                                    <p:animEffect transition="in" filter="fade">
                                      <p:cBhvr>
                                        <p:cTn id="23" dur="1000"/>
                                        <p:tgtEl>
                                          <p:spTgt spid="211970">
                                            <p:txEl>
                                              <p:pRg st="1" end="1"/>
                                            </p:txEl>
                                          </p:spTgt>
                                        </p:tgtEl>
                                      </p:cBhvr>
                                    </p:animEffect>
                                    <p:anim calcmode="lin" valueType="num">
                                      <p:cBhvr>
                                        <p:cTn id="24" dur="1000" fill="hold"/>
                                        <p:tgtEl>
                                          <p:spTgt spid="211970">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211970">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11970">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211970">
                                            <p:txEl>
                                              <p:pRg st="2" end="2"/>
                                            </p:txEl>
                                          </p:spTgt>
                                        </p:tgtEl>
                                        <p:attrNameLst>
                                          <p:attrName>style.visibility</p:attrName>
                                        </p:attrNameLst>
                                      </p:cBhvr>
                                      <p:to>
                                        <p:strVal val="visible"/>
                                      </p:to>
                                    </p:set>
                                    <p:animEffect transition="in" filter="fade">
                                      <p:cBhvr>
                                        <p:cTn id="31" dur="1000"/>
                                        <p:tgtEl>
                                          <p:spTgt spid="211970">
                                            <p:txEl>
                                              <p:pRg st="2" end="2"/>
                                            </p:txEl>
                                          </p:spTgt>
                                        </p:tgtEl>
                                      </p:cBhvr>
                                    </p:animEffect>
                                    <p:anim calcmode="lin" valueType="num">
                                      <p:cBhvr>
                                        <p:cTn id="32" dur="1000" fill="hold"/>
                                        <p:tgtEl>
                                          <p:spTgt spid="211970">
                                            <p:txEl>
                                              <p:pRg st="2" end="2"/>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211970">
                                            <p:txEl>
                                              <p:pRg st="2" end="2"/>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11970">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211970">
                                            <p:txEl>
                                              <p:pRg st="3" end="3"/>
                                            </p:txEl>
                                          </p:spTgt>
                                        </p:tgtEl>
                                        <p:attrNameLst>
                                          <p:attrName>style.visibility</p:attrName>
                                        </p:attrNameLst>
                                      </p:cBhvr>
                                      <p:to>
                                        <p:strVal val="visible"/>
                                      </p:to>
                                    </p:set>
                                    <p:animEffect transition="in" filter="fade">
                                      <p:cBhvr>
                                        <p:cTn id="39" dur="1000"/>
                                        <p:tgtEl>
                                          <p:spTgt spid="211970">
                                            <p:txEl>
                                              <p:pRg st="3" end="3"/>
                                            </p:txEl>
                                          </p:spTgt>
                                        </p:tgtEl>
                                      </p:cBhvr>
                                    </p:animEffect>
                                    <p:anim calcmode="lin" valueType="num">
                                      <p:cBhvr>
                                        <p:cTn id="40" dur="1000" fill="hold"/>
                                        <p:tgtEl>
                                          <p:spTgt spid="211970">
                                            <p:txEl>
                                              <p:pRg st="3" end="3"/>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211970">
                                            <p:txEl>
                                              <p:pRg st="3" end="3"/>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11970">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211970">
                                            <p:txEl>
                                              <p:pRg st="4" end="4"/>
                                            </p:txEl>
                                          </p:spTgt>
                                        </p:tgtEl>
                                        <p:attrNameLst>
                                          <p:attrName>style.visibility</p:attrName>
                                        </p:attrNameLst>
                                      </p:cBhvr>
                                      <p:to>
                                        <p:strVal val="visible"/>
                                      </p:to>
                                    </p:set>
                                    <p:animEffect transition="in" filter="fade">
                                      <p:cBhvr>
                                        <p:cTn id="47" dur="1000"/>
                                        <p:tgtEl>
                                          <p:spTgt spid="211970">
                                            <p:txEl>
                                              <p:pRg st="4" end="4"/>
                                            </p:txEl>
                                          </p:spTgt>
                                        </p:tgtEl>
                                      </p:cBhvr>
                                    </p:animEffect>
                                    <p:anim calcmode="lin" valueType="num">
                                      <p:cBhvr>
                                        <p:cTn id="48" dur="1000" fill="hold"/>
                                        <p:tgtEl>
                                          <p:spTgt spid="211970">
                                            <p:txEl>
                                              <p:pRg st="4" end="4"/>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211970">
                                            <p:txEl>
                                              <p:pRg st="4" end="4"/>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11970">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7" presetClass="entr" presetSubtype="0" fill="hold" grpId="0" nodeType="clickEffect">
                                  <p:stCondLst>
                                    <p:cond delay="0"/>
                                  </p:stCondLst>
                                  <p:childTnLst>
                                    <p:set>
                                      <p:cBhvr>
                                        <p:cTn id="54" dur="1" fill="hold">
                                          <p:stCondLst>
                                            <p:cond delay="0"/>
                                          </p:stCondLst>
                                        </p:cTn>
                                        <p:tgtEl>
                                          <p:spTgt spid="211970">
                                            <p:txEl>
                                              <p:pRg st="5" end="5"/>
                                            </p:txEl>
                                          </p:spTgt>
                                        </p:tgtEl>
                                        <p:attrNameLst>
                                          <p:attrName>style.visibility</p:attrName>
                                        </p:attrNameLst>
                                      </p:cBhvr>
                                      <p:to>
                                        <p:strVal val="visible"/>
                                      </p:to>
                                    </p:set>
                                    <p:animEffect transition="in" filter="fade">
                                      <p:cBhvr>
                                        <p:cTn id="55" dur="1000"/>
                                        <p:tgtEl>
                                          <p:spTgt spid="211970">
                                            <p:txEl>
                                              <p:pRg st="5" end="5"/>
                                            </p:txEl>
                                          </p:spTgt>
                                        </p:tgtEl>
                                      </p:cBhvr>
                                    </p:animEffect>
                                    <p:anim calcmode="lin" valueType="num">
                                      <p:cBhvr>
                                        <p:cTn id="56" dur="1000" fill="hold"/>
                                        <p:tgtEl>
                                          <p:spTgt spid="211970">
                                            <p:txEl>
                                              <p:pRg st="5" end="5"/>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211970">
                                            <p:txEl>
                                              <p:pRg st="5" end="5"/>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211970">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7" presetClass="entr" presetSubtype="4" fill="hold" grpId="0" nodeType="clickEffect">
                                  <p:stCondLst>
                                    <p:cond delay="0"/>
                                  </p:stCondLst>
                                  <p:childTnLst>
                                    <p:set>
                                      <p:cBhvr>
                                        <p:cTn id="62" dur="1" fill="hold">
                                          <p:stCondLst>
                                            <p:cond delay="0"/>
                                          </p:stCondLst>
                                        </p:cTn>
                                        <p:tgtEl>
                                          <p:spTgt spid="211972"/>
                                        </p:tgtEl>
                                        <p:attrNameLst>
                                          <p:attrName>style.visibility</p:attrName>
                                        </p:attrNameLst>
                                      </p:cBhvr>
                                      <p:to>
                                        <p:strVal val="visible"/>
                                      </p:to>
                                    </p:set>
                                    <p:anim calcmode="lin" valueType="num">
                                      <p:cBhvr additive="base">
                                        <p:cTn id="63" dur="5000" fill="hold"/>
                                        <p:tgtEl>
                                          <p:spTgt spid="211972"/>
                                        </p:tgtEl>
                                        <p:attrNameLst>
                                          <p:attrName>ppt_x</p:attrName>
                                        </p:attrNameLst>
                                      </p:cBhvr>
                                      <p:tavLst>
                                        <p:tav tm="0">
                                          <p:val>
                                            <p:strVal val="#ppt_x"/>
                                          </p:val>
                                        </p:tav>
                                        <p:tav tm="100000">
                                          <p:val>
                                            <p:strVal val="#ppt_x"/>
                                          </p:val>
                                        </p:tav>
                                      </p:tavLst>
                                    </p:anim>
                                    <p:anim calcmode="lin" valueType="num">
                                      <p:cBhvr additive="base">
                                        <p:cTn id="64" dur="5000" fill="hold"/>
                                        <p:tgtEl>
                                          <p:spTgt spid="211972"/>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7" presetClass="entr" presetSubtype="4" fill="hold" grpId="0" nodeType="clickEffect">
                                  <p:stCondLst>
                                    <p:cond delay="0"/>
                                  </p:stCondLst>
                                  <p:childTnLst>
                                    <p:set>
                                      <p:cBhvr>
                                        <p:cTn id="68" dur="1" fill="hold">
                                          <p:stCondLst>
                                            <p:cond delay="0"/>
                                          </p:stCondLst>
                                        </p:cTn>
                                        <p:tgtEl>
                                          <p:spTgt spid="211978"/>
                                        </p:tgtEl>
                                        <p:attrNameLst>
                                          <p:attrName>style.visibility</p:attrName>
                                        </p:attrNameLst>
                                      </p:cBhvr>
                                      <p:to>
                                        <p:strVal val="visible"/>
                                      </p:to>
                                    </p:set>
                                    <p:anim calcmode="lin" valueType="num">
                                      <p:cBhvr additive="base">
                                        <p:cTn id="69" dur="5000" fill="hold"/>
                                        <p:tgtEl>
                                          <p:spTgt spid="211978"/>
                                        </p:tgtEl>
                                        <p:attrNameLst>
                                          <p:attrName>ppt_x</p:attrName>
                                        </p:attrNameLst>
                                      </p:cBhvr>
                                      <p:tavLst>
                                        <p:tav tm="0">
                                          <p:val>
                                            <p:strVal val="#ppt_x"/>
                                          </p:val>
                                        </p:tav>
                                        <p:tav tm="100000">
                                          <p:val>
                                            <p:strVal val="#ppt_x"/>
                                          </p:val>
                                        </p:tav>
                                      </p:tavLst>
                                    </p:anim>
                                    <p:anim calcmode="lin" valueType="num">
                                      <p:cBhvr additive="base">
                                        <p:cTn id="70" dur="5000" fill="hold"/>
                                        <p:tgtEl>
                                          <p:spTgt spid="211978"/>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7" presetClass="entr" presetSubtype="4" fill="hold" grpId="0" nodeType="clickEffect">
                                  <p:stCondLst>
                                    <p:cond delay="0"/>
                                  </p:stCondLst>
                                  <p:childTnLst>
                                    <p:set>
                                      <p:cBhvr>
                                        <p:cTn id="74" dur="1" fill="hold">
                                          <p:stCondLst>
                                            <p:cond delay="0"/>
                                          </p:stCondLst>
                                        </p:cTn>
                                        <p:tgtEl>
                                          <p:spTgt spid="211973"/>
                                        </p:tgtEl>
                                        <p:attrNameLst>
                                          <p:attrName>style.visibility</p:attrName>
                                        </p:attrNameLst>
                                      </p:cBhvr>
                                      <p:to>
                                        <p:strVal val="visible"/>
                                      </p:to>
                                    </p:set>
                                    <p:anim calcmode="lin" valueType="num">
                                      <p:cBhvr additive="base">
                                        <p:cTn id="75" dur="5000" fill="hold"/>
                                        <p:tgtEl>
                                          <p:spTgt spid="211973"/>
                                        </p:tgtEl>
                                        <p:attrNameLst>
                                          <p:attrName>ppt_x</p:attrName>
                                        </p:attrNameLst>
                                      </p:cBhvr>
                                      <p:tavLst>
                                        <p:tav tm="0">
                                          <p:val>
                                            <p:strVal val="#ppt_x"/>
                                          </p:val>
                                        </p:tav>
                                        <p:tav tm="100000">
                                          <p:val>
                                            <p:strVal val="#ppt_x"/>
                                          </p:val>
                                        </p:tav>
                                      </p:tavLst>
                                    </p:anim>
                                    <p:anim calcmode="lin" valueType="num">
                                      <p:cBhvr additive="base">
                                        <p:cTn id="76" dur="5000" fill="hold"/>
                                        <p:tgtEl>
                                          <p:spTgt spid="211973"/>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7" presetClass="entr" presetSubtype="4" fill="hold" grpId="0" nodeType="clickEffect">
                                  <p:stCondLst>
                                    <p:cond delay="0"/>
                                  </p:stCondLst>
                                  <p:childTnLst>
                                    <p:set>
                                      <p:cBhvr>
                                        <p:cTn id="80" dur="1" fill="hold">
                                          <p:stCondLst>
                                            <p:cond delay="0"/>
                                          </p:stCondLst>
                                        </p:cTn>
                                        <p:tgtEl>
                                          <p:spTgt spid="211979"/>
                                        </p:tgtEl>
                                        <p:attrNameLst>
                                          <p:attrName>style.visibility</p:attrName>
                                        </p:attrNameLst>
                                      </p:cBhvr>
                                      <p:to>
                                        <p:strVal val="visible"/>
                                      </p:to>
                                    </p:set>
                                    <p:anim calcmode="lin" valueType="num">
                                      <p:cBhvr additive="base">
                                        <p:cTn id="81" dur="5000" fill="hold"/>
                                        <p:tgtEl>
                                          <p:spTgt spid="211979"/>
                                        </p:tgtEl>
                                        <p:attrNameLst>
                                          <p:attrName>ppt_x</p:attrName>
                                        </p:attrNameLst>
                                      </p:cBhvr>
                                      <p:tavLst>
                                        <p:tav tm="0">
                                          <p:val>
                                            <p:strVal val="#ppt_x"/>
                                          </p:val>
                                        </p:tav>
                                        <p:tav tm="100000">
                                          <p:val>
                                            <p:strVal val="#ppt_x"/>
                                          </p:val>
                                        </p:tav>
                                      </p:tavLst>
                                    </p:anim>
                                    <p:anim calcmode="lin" valueType="num">
                                      <p:cBhvr additive="base">
                                        <p:cTn id="82" dur="5000" fill="hold"/>
                                        <p:tgtEl>
                                          <p:spTgt spid="211979"/>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7" presetClass="entr" presetSubtype="4" fill="hold" grpId="0" nodeType="clickEffect">
                                  <p:stCondLst>
                                    <p:cond delay="0"/>
                                  </p:stCondLst>
                                  <p:childTnLst>
                                    <p:set>
                                      <p:cBhvr>
                                        <p:cTn id="86" dur="1" fill="hold">
                                          <p:stCondLst>
                                            <p:cond delay="0"/>
                                          </p:stCondLst>
                                        </p:cTn>
                                        <p:tgtEl>
                                          <p:spTgt spid="211974"/>
                                        </p:tgtEl>
                                        <p:attrNameLst>
                                          <p:attrName>style.visibility</p:attrName>
                                        </p:attrNameLst>
                                      </p:cBhvr>
                                      <p:to>
                                        <p:strVal val="visible"/>
                                      </p:to>
                                    </p:set>
                                    <p:anim calcmode="lin" valueType="num">
                                      <p:cBhvr additive="base">
                                        <p:cTn id="87" dur="5000" fill="hold"/>
                                        <p:tgtEl>
                                          <p:spTgt spid="211974"/>
                                        </p:tgtEl>
                                        <p:attrNameLst>
                                          <p:attrName>ppt_x</p:attrName>
                                        </p:attrNameLst>
                                      </p:cBhvr>
                                      <p:tavLst>
                                        <p:tav tm="0">
                                          <p:val>
                                            <p:strVal val="#ppt_x"/>
                                          </p:val>
                                        </p:tav>
                                        <p:tav tm="100000">
                                          <p:val>
                                            <p:strVal val="#ppt_x"/>
                                          </p:val>
                                        </p:tav>
                                      </p:tavLst>
                                    </p:anim>
                                    <p:anim calcmode="lin" valueType="num">
                                      <p:cBhvr additive="base">
                                        <p:cTn id="88" dur="5000" fill="hold"/>
                                        <p:tgtEl>
                                          <p:spTgt spid="211974"/>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7" presetClass="entr" presetSubtype="4" fill="hold" grpId="0" nodeType="clickEffect">
                                  <p:stCondLst>
                                    <p:cond delay="0"/>
                                  </p:stCondLst>
                                  <p:childTnLst>
                                    <p:set>
                                      <p:cBhvr>
                                        <p:cTn id="92" dur="1" fill="hold">
                                          <p:stCondLst>
                                            <p:cond delay="0"/>
                                          </p:stCondLst>
                                        </p:cTn>
                                        <p:tgtEl>
                                          <p:spTgt spid="211980"/>
                                        </p:tgtEl>
                                        <p:attrNameLst>
                                          <p:attrName>style.visibility</p:attrName>
                                        </p:attrNameLst>
                                      </p:cBhvr>
                                      <p:to>
                                        <p:strVal val="visible"/>
                                      </p:to>
                                    </p:set>
                                    <p:anim calcmode="lin" valueType="num">
                                      <p:cBhvr additive="base">
                                        <p:cTn id="93" dur="5000" fill="hold"/>
                                        <p:tgtEl>
                                          <p:spTgt spid="211980"/>
                                        </p:tgtEl>
                                        <p:attrNameLst>
                                          <p:attrName>ppt_x</p:attrName>
                                        </p:attrNameLst>
                                      </p:cBhvr>
                                      <p:tavLst>
                                        <p:tav tm="0">
                                          <p:val>
                                            <p:strVal val="#ppt_x"/>
                                          </p:val>
                                        </p:tav>
                                        <p:tav tm="100000">
                                          <p:val>
                                            <p:strVal val="#ppt_x"/>
                                          </p:val>
                                        </p:tav>
                                      </p:tavLst>
                                    </p:anim>
                                    <p:anim calcmode="lin" valueType="num">
                                      <p:cBhvr additive="base">
                                        <p:cTn id="94" dur="5000" fill="hold"/>
                                        <p:tgtEl>
                                          <p:spTgt spid="211980"/>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withGroup">
                            <p:stCondLst>
                              <p:cond delay="0"/>
                            </p:stCondLst>
                            <p:childTnLst>
                              <p:par>
                                <p:cTn id="97" presetID="7" presetClass="entr" presetSubtype="4" fill="hold" grpId="0" nodeType="clickEffect">
                                  <p:stCondLst>
                                    <p:cond delay="0"/>
                                  </p:stCondLst>
                                  <p:childTnLst>
                                    <p:set>
                                      <p:cBhvr>
                                        <p:cTn id="98" dur="1" fill="hold">
                                          <p:stCondLst>
                                            <p:cond delay="0"/>
                                          </p:stCondLst>
                                        </p:cTn>
                                        <p:tgtEl>
                                          <p:spTgt spid="211975"/>
                                        </p:tgtEl>
                                        <p:attrNameLst>
                                          <p:attrName>style.visibility</p:attrName>
                                        </p:attrNameLst>
                                      </p:cBhvr>
                                      <p:to>
                                        <p:strVal val="visible"/>
                                      </p:to>
                                    </p:set>
                                    <p:anim calcmode="lin" valueType="num">
                                      <p:cBhvr additive="base">
                                        <p:cTn id="99" dur="5000" fill="hold"/>
                                        <p:tgtEl>
                                          <p:spTgt spid="211975"/>
                                        </p:tgtEl>
                                        <p:attrNameLst>
                                          <p:attrName>ppt_x</p:attrName>
                                        </p:attrNameLst>
                                      </p:cBhvr>
                                      <p:tavLst>
                                        <p:tav tm="0">
                                          <p:val>
                                            <p:strVal val="#ppt_x"/>
                                          </p:val>
                                        </p:tav>
                                        <p:tav tm="100000">
                                          <p:val>
                                            <p:strVal val="#ppt_x"/>
                                          </p:val>
                                        </p:tav>
                                      </p:tavLst>
                                    </p:anim>
                                    <p:anim calcmode="lin" valueType="num">
                                      <p:cBhvr additive="base">
                                        <p:cTn id="100" dur="5000" fill="hold"/>
                                        <p:tgtEl>
                                          <p:spTgt spid="211975"/>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7" presetClass="entr" presetSubtype="4" fill="hold" grpId="0" nodeType="clickEffect">
                                  <p:stCondLst>
                                    <p:cond delay="0"/>
                                  </p:stCondLst>
                                  <p:childTnLst>
                                    <p:set>
                                      <p:cBhvr>
                                        <p:cTn id="104" dur="1" fill="hold">
                                          <p:stCondLst>
                                            <p:cond delay="0"/>
                                          </p:stCondLst>
                                        </p:cTn>
                                        <p:tgtEl>
                                          <p:spTgt spid="211981"/>
                                        </p:tgtEl>
                                        <p:attrNameLst>
                                          <p:attrName>style.visibility</p:attrName>
                                        </p:attrNameLst>
                                      </p:cBhvr>
                                      <p:to>
                                        <p:strVal val="visible"/>
                                      </p:to>
                                    </p:set>
                                    <p:anim calcmode="lin" valueType="num">
                                      <p:cBhvr additive="base">
                                        <p:cTn id="105" dur="5000" fill="hold"/>
                                        <p:tgtEl>
                                          <p:spTgt spid="211981"/>
                                        </p:tgtEl>
                                        <p:attrNameLst>
                                          <p:attrName>ppt_x</p:attrName>
                                        </p:attrNameLst>
                                      </p:cBhvr>
                                      <p:tavLst>
                                        <p:tav tm="0">
                                          <p:val>
                                            <p:strVal val="#ppt_x"/>
                                          </p:val>
                                        </p:tav>
                                        <p:tav tm="100000">
                                          <p:val>
                                            <p:strVal val="#ppt_x"/>
                                          </p:val>
                                        </p:tav>
                                      </p:tavLst>
                                    </p:anim>
                                    <p:anim calcmode="lin" valueType="num">
                                      <p:cBhvr additive="base">
                                        <p:cTn id="106" dur="5000" fill="hold"/>
                                        <p:tgtEl>
                                          <p:spTgt spid="211981"/>
                                        </p:tgtEl>
                                        <p:attrNameLst>
                                          <p:attrName>ppt_y</p:attrName>
                                        </p:attrNameLst>
                                      </p:cBhvr>
                                      <p:tavLst>
                                        <p:tav tm="0">
                                          <p:val>
                                            <p:strVal val="1+#ppt_h/2"/>
                                          </p:val>
                                        </p:tav>
                                        <p:tav tm="100000">
                                          <p:val>
                                            <p:strVal val="#ppt_y"/>
                                          </p:val>
                                        </p:tav>
                                      </p:tavLst>
                                    </p:anim>
                                  </p:childTnLst>
                                </p:cTn>
                              </p:par>
                            </p:childTnLst>
                          </p:cTn>
                        </p:par>
                      </p:childTnLst>
                    </p:cTn>
                  </p:par>
                  <p:par>
                    <p:cTn id="107" fill="hold" nodeType="clickPar">
                      <p:stCondLst>
                        <p:cond delay="indefinite"/>
                      </p:stCondLst>
                      <p:childTnLst>
                        <p:par>
                          <p:cTn id="108" fill="hold" nodeType="withGroup">
                            <p:stCondLst>
                              <p:cond delay="0"/>
                            </p:stCondLst>
                            <p:childTnLst>
                              <p:par>
                                <p:cTn id="109" presetID="7" presetClass="entr" presetSubtype="4" fill="hold" grpId="0" nodeType="clickEffect">
                                  <p:stCondLst>
                                    <p:cond delay="0"/>
                                  </p:stCondLst>
                                  <p:childTnLst>
                                    <p:set>
                                      <p:cBhvr>
                                        <p:cTn id="110" dur="1" fill="hold">
                                          <p:stCondLst>
                                            <p:cond delay="0"/>
                                          </p:stCondLst>
                                        </p:cTn>
                                        <p:tgtEl>
                                          <p:spTgt spid="211976"/>
                                        </p:tgtEl>
                                        <p:attrNameLst>
                                          <p:attrName>style.visibility</p:attrName>
                                        </p:attrNameLst>
                                      </p:cBhvr>
                                      <p:to>
                                        <p:strVal val="visible"/>
                                      </p:to>
                                    </p:set>
                                    <p:anim calcmode="lin" valueType="num">
                                      <p:cBhvr additive="base">
                                        <p:cTn id="111" dur="5000" fill="hold"/>
                                        <p:tgtEl>
                                          <p:spTgt spid="211976"/>
                                        </p:tgtEl>
                                        <p:attrNameLst>
                                          <p:attrName>ppt_x</p:attrName>
                                        </p:attrNameLst>
                                      </p:cBhvr>
                                      <p:tavLst>
                                        <p:tav tm="0">
                                          <p:val>
                                            <p:strVal val="#ppt_x"/>
                                          </p:val>
                                        </p:tav>
                                        <p:tav tm="100000">
                                          <p:val>
                                            <p:strVal val="#ppt_x"/>
                                          </p:val>
                                        </p:tav>
                                      </p:tavLst>
                                    </p:anim>
                                    <p:anim calcmode="lin" valueType="num">
                                      <p:cBhvr additive="base">
                                        <p:cTn id="112" dur="5000" fill="hold"/>
                                        <p:tgtEl>
                                          <p:spTgt spid="211976"/>
                                        </p:tgtEl>
                                        <p:attrNameLst>
                                          <p:attrName>ppt_y</p:attrName>
                                        </p:attrNameLst>
                                      </p:cBhvr>
                                      <p:tavLst>
                                        <p:tav tm="0">
                                          <p:val>
                                            <p:strVal val="1+#ppt_h/2"/>
                                          </p:val>
                                        </p:tav>
                                        <p:tav tm="100000">
                                          <p:val>
                                            <p:strVal val="#ppt_y"/>
                                          </p:val>
                                        </p:tav>
                                      </p:tavLst>
                                    </p:anim>
                                  </p:childTnLst>
                                </p:cTn>
                              </p:par>
                            </p:childTnLst>
                          </p:cTn>
                        </p:par>
                      </p:childTnLst>
                    </p:cTn>
                  </p:par>
                  <p:par>
                    <p:cTn id="113" fill="hold" nodeType="clickPar">
                      <p:stCondLst>
                        <p:cond delay="indefinite"/>
                      </p:stCondLst>
                      <p:childTnLst>
                        <p:par>
                          <p:cTn id="114" fill="hold" nodeType="withGroup">
                            <p:stCondLst>
                              <p:cond delay="0"/>
                            </p:stCondLst>
                            <p:childTnLst>
                              <p:par>
                                <p:cTn id="115" presetID="7" presetClass="entr" presetSubtype="4" fill="hold" grpId="0" nodeType="clickEffect">
                                  <p:stCondLst>
                                    <p:cond delay="0"/>
                                  </p:stCondLst>
                                  <p:childTnLst>
                                    <p:set>
                                      <p:cBhvr>
                                        <p:cTn id="116" dur="1" fill="hold">
                                          <p:stCondLst>
                                            <p:cond delay="0"/>
                                          </p:stCondLst>
                                        </p:cTn>
                                        <p:tgtEl>
                                          <p:spTgt spid="211982"/>
                                        </p:tgtEl>
                                        <p:attrNameLst>
                                          <p:attrName>style.visibility</p:attrName>
                                        </p:attrNameLst>
                                      </p:cBhvr>
                                      <p:to>
                                        <p:strVal val="visible"/>
                                      </p:to>
                                    </p:set>
                                    <p:anim calcmode="lin" valueType="num">
                                      <p:cBhvr additive="base">
                                        <p:cTn id="117" dur="5000" fill="hold"/>
                                        <p:tgtEl>
                                          <p:spTgt spid="211982"/>
                                        </p:tgtEl>
                                        <p:attrNameLst>
                                          <p:attrName>ppt_x</p:attrName>
                                        </p:attrNameLst>
                                      </p:cBhvr>
                                      <p:tavLst>
                                        <p:tav tm="0">
                                          <p:val>
                                            <p:strVal val="#ppt_x"/>
                                          </p:val>
                                        </p:tav>
                                        <p:tav tm="100000">
                                          <p:val>
                                            <p:strVal val="#ppt_x"/>
                                          </p:val>
                                        </p:tav>
                                      </p:tavLst>
                                    </p:anim>
                                    <p:anim calcmode="lin" valueType="num">
                                      <p:cBhvr additive="base">
                                        <p:cTn id="118" dur="5000" fill="hold"/>
                                        <p:tgtEl>
                                          <p:spTgt spid="211982"/>
                                        </p:tgtEl>
                                        <p:attrNameLst>
                                          <p:attrName>ppt_y</p:attrName>
                                        </p:attrNameLst>
                                      </p:cBhvr>
                                      <p:tavLst>
                                        <p:tav tm="0">
                                          <p:val>
                                            <p:strVal val="1+#ppt_h/2"/>
                                          </p:val>
                                        </p:tav>
                                        <p:tav tm="100000">
                                          <p:val>
                                            <p:strVal val="#ppt_y"/>
                                          </p:val>
                                        </p:tav>
                                      </p:tavLst>
                                    </p:anim>
                                  </p:childTnLst>
                                </p:cTn>
                              </p:par>
                            </p:childTnLst>
                          </p:cTn>
                        </p:par>
                      </p:childTnLst>
                    </p:cTn>
                  </p:par>
                  <p:par>
                    <p:cTn id="119" fill="hold" nodeType="clickPar">
                      <p:stCondLst>
                        <p:cond delay="indefinite"/>
                      </p:stCondLst>
                      <p:childTnLst>
                        <p:par>
                          <p:cTn id="120" fill="hold" nodeType="withGroup">
                            <p:stCondLst>
                              <p:cond delay="0"/>
                            </p:stCondLst>
                            <p:childTnLst>
                              <p:par>
                                <p:cTn id="121" presetID="7" presetClass="entr" presetSubtype="4" fill="hold" grpId="0" nodeType="clickEffect">
                                  <p:stCondLst>
                                    <p:cond delay="0"/>
                                  </p:stCondLst>
                                  <p:childTnLst>
                                    <p:set>
                                      <p:cBhvr>
                                        <p:cTn id="122" dur="1" fill="hold">
                                          <p:stCondLst>
                                            <p:cond delay="0"/>
                                          </p:stCondLst>
                                        </p:cTn>
                                        <p:tgtEl>
                                          <p:spTgt spid="211977"/>
                                        </p:tgtEl>
                                        <p:attrNameLst>
                                          <p:attrName>style.visibility</p:attrName>
                                        </p:attrNameLst>
                                      </p:cBhvr>
                                      <p:to>
                                        <p:strVal val="visible"/>
                                      </p:to>
                                    </p:set>
                                    <p:anim calcmode="lin" valueType="num">
                                      <p:cBhvr additive="base">
                                        <p:cTn id="123" dur="5000" fill="hold"/>
                                        <p:tgtEl>
                                          <p:spTgt spid="211977"/>
                                        </p:tgtEl>
                                        <p:attrNameLst>
                                          <p:attrName>ppt_x</p:attrName>
                                        </p:attrNameLst>
                                      </p:cBhvr>
                                      <p:tavLst>
                                        <p:tav tm="0">
                                          <p:val>
                                            <p:strVal val="#ppt_x"/>
                                          </p:val>
                                        </p:tav>
                                        <p:tav tm="100000">
                                          <p:val>
                                            <p:strVal val="#ppt_x"/>
                                          </p:val>
                                        </p:tav>
                                      </p:tavLst>
                                    </p:anim>
                                    <p:anim calcmode="lin" valueType="num">
                                      <p:cBhvr additive="base">
                                        <p:cTn id="124" dur="5000" fill="hold"/>
                                        <p:tgtEl>
                                          <p:spTgt spid="2119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0" grpId="0" build="p"/>
      <p:bldP spid="211971" grpId="0" animBg="1"/>
      <p:bldP spid="211972" grpId="0"/>
      <p:bldP spid="211973" grpId="0"/>
      <p:bldP spid="211974" grpId="0"/>
      <p:bldP spid="211975" grpId="0"/>
      <p:bldP spid="211976" grpId="0"/>
      <p:bldP spid="211977" grpId="0"/>
      <p:bldP spid="211978" grpId="0"/>
      <p:bldP spid="211979" grpId="0"/>
      <p:bldP spid="211980" grpId="0"/>
      <p:bldP spid="211981" grpId="0"/>
      <p:bldP spid="2119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body" idx="1"/>
          </p:nvPr>
        </p:nvSpPr>
        <p:spPr>
          <a:xfrm>
            <a:off x="2566988" y="1484313"/>
            <a:ext cx="2514600" cy="4525962"/>
          </a:xfrm>
        </p:spPr>
        <p:txBody>
          <a:bodyPr>
            <a:noAutofit/>
          </a:bodyPr>
          <a:lstStyle/>
          <a:p>
            <a:pPr>
              <a:lnSpc>
                <a:spcPct val="115000"/>
              </a:lnSpc>
              <a:buFontTx/>
              <a:buNone/>
            </a:pPr>
            <a:r>
              <a:rPr lang="zh-CN" altLang="en-US" b="1" dirty="0">
                <a:latin typeface="华文新魏" panose="02010800040101010101" pitchFamily="2" charset="-122"/>
                <a:ea typeface="华文新魏" panose="02010800040101010101" pitchFamily="2" charset="-122"/>
              </a:rPr>
              <a:t>风烟俱净：</a:t>
            </a:r>
            <a:endParaRPr lang="zh-CN" altLang="zh-CN" b="1" dirty="0">
              <a:latin typeface="华文新魏" panose="02010800040101010101" pitchFamily="2" charset="-122"/>
              <a:ea typeface="华文新魏" panose="02010800040101010101" pitchFamily="2" charset="-122"/>
            </a:endParaRPr>
          </a:p>
          <a:p>
            <a:pPr>
              <a:lnSpc>
                <a:spcPct val="115000"/>
              </a:lnSpc>
              <a:buFontTx/>
              <a:buNone/>
            </a:pPr>
            <a:r>
              <a:rPr lang="zh-CN" altLang="en-US" b="1" dirty="0">
                <a:latin typeface="华文新魏" panose="02010800040101010101" pitchFamily="2" charset="-122"/>
                <a:ea typeface="华文新魏" panose="02010800040101010101" pitchFamily="2" charset="-122"/>
              </a:rPr>
              <a:t>任意东西：</a:t>
            </a:r>
            <a:endParaRPr lang="zh-CN" altLang="zh-CN" b="1" dirty="0">
              <a:latin typeface="华文新魏" panose="02010800040101010101" pitchFamily="2" charset="-122"/>
              <a:ea typeface="华文新魏" panose="02010800040101010101" pitchFamily="2" charset="-122"/>
            </a:endParaRPr>
          </a:p>
          <a:p>
            <a:pPr>
              <a:lnSpc>
                <a:spcPct val="115000"/>
              </a:lnSpc>
              <a:buFontTx/>
              <a:buNone/>
            </a:pPr>
            <a:r>
              <a:rPr lang="zh-CN" altLang="en-US" b="1" dirty="0">
                <a:latin typeface="华文新魏" panose="02010800040101010101" pitchFamily="2" charset="-122"/>
                <a:ea typeface="华文新魏" panose="02010800040101010101" pitchFamily="2" charset="-122"/>
              </a:rPr>
              <a:t>一百许里：</a:t>
            </a:r>
            <a:endParaRPr lang="zh-CN" altLang="zh-CN" b="1" dirty="0">
              <a:latin typeface="华文新魏" panose="02010800040101010101" pitchFamily="2" charset="-122"/>
              <a:ea typeface="华文新魏" panose="02010800040101010101" pitchFamily="2" charset="-122"/>
            </a:endParaRPr>
          </a:p>
          <a:p>
            <a:pPr>
              <a:lnSpc>
                <a:spcPct val="115000"/>
              </a:lnSpc>
              <a:buFontTx/>
              <a:buNone/>
            </a:pPr>
            <a:r>
              <a:rPr lang="zh-CN" altLang="en-US" b="1" dirty="0">
                <a:latin typeface="华文新魏" panose="02010800040101010101" pitchFamily="2" charset="-122"/>
                <a:ea typeface="华文新魏" panose="02010800040101010101" pitchFamily="2" charset="-122"/>
              </a:rPr>
              <a:t>天下独绝：</a:t>
            </a:r>
            <a:endParaRPr lang="zh-CN" altLang="zh-CN" b="1" dirty="0">
              <a:latin typeface="华文新魏" panose="02010800040101010101" pitchFamily="2" charset="-122"/>
              <a:ea typeface="华文新魏" panose="02010800040101010101" pitchFamily="2" charset="-122"/>
            </a:endParaRPr>
          </a:p>
          <a:p>
            <a:pPr>
              <a:lnSpc>
                <a:spcPct val="115000"/>
              </a:lnSpc>
              <a:buFontTx/>
              <a:buNone/>
            </a:pPr>
            <a:r>
              <a:rPr lang="zh-CN" altLang="en-US" b="1" dirty="0">
                <a:latin typeface="华文新魏" panose="02010800040101010101" pitchFamily="2" charset="-122"/>
                <a:ea typeface="华文新魏" panose="02010800040101010101" pitchFamily="2" charset="-122"/>
              </a:rPr>
              <a:t>急湍甚箭：</a:t>
            </a:r>
            <a:endParaRPr lang="zh-CN" altLang="zh-CN" b="1" dirty="0">
              <a:latin typeface="华文新魏" panose="02010800040101010101" pitchFamily="2" charset="-122"/>
              <a:ea typeface="华文新魏" panose="02010800040101010101" pitchFamily="2" charset="-122"/>
            </a:endParaRPr>
          </a:p>
          <a:p>
            <a:pPr>
              <a:lnSpc>
                <a:spcPct val="115000"/>
              </a:lnSpc>
              <a:buFontTx/>
              <a:buNone/>
            </a:pPr>
            <a:r>
              <a:rPr lang="zh-CN" altLang="en-US" b="1" dirty="0">
                <a:latin typeface="华文新魏" panose="02010800040101010101" pitchFamily="2" charset="-122"/>
                <a:ea typeface="华文新魏" panose="02010800040101010101" pitchFamily="2" charset="-122"/>
              </a:rPr>
              <a:t>泉水激石：</a:t>
            </a:r>
            <a:endParaRPr lang="zh-CN" altLang="zh-CN" b="1" dirty="0">
              <a:latin typeface="华文新魏" panose="02010800040101010101" pitchFamily="2" charset="-122"/>
              <a:ea typeface="华文新魏" panose="02010800040101010101" pitchFamily="2" charset="-122"/>
            </a:endParaRPr>
          </a:p>
          <a:p>
            <a:pPr>
              <a:lnSpc>
                <a:spcPct val="115000"/>
              </a:lnSpc>
              <a:buFontTx/>
              <a:buNone/>
            </a:pPr>
            <a:r>
              <a:rPr lang="zh-CN" altLang="en-US" b="1" dirty="0">
                <a:latin typeface="华文新魏" panose="02010800040101010101" pitchFamily="2" charset="-122"/>
                <a:ea typeface="华文新魏" panose="02010800040101010101" pitchFamily="2" charset="-122"/>
              </a:rPr>
              <a:t>好鸟相鸣：</a:t>
            </a:r>
            <a:endParaRPr lang="zh-CN" altLang="zh-CN" b="1" dirty="0">
              <a:latin typeface="华文新魏" panose="02010800040101010101" pitchFamily="2" charset="-122"/>
              <a:ea typeface="华文新魏" panose="02010800040101010101" pitchFamily="2" charset="-122"/>
            </a:endParaRPr>
          </a:p>
          <a:p>
            <a:pPr>
              <a:lnSpc>
                <a:spcPct val="115000"/>
              </a:lnSpc>
              <a:buFontTx/>
              <a:buNone/>
            </a:pPr>
            <a:r>
              <a:rPr lang="zh-CN" altLang="en-US" b="1" dirty="0">
                <a:latin typeface="华文新魏" panose="02010800040101010101" pitchFamily="2" charset="-122"/>
                <a:ea typeface="华文新魏" panose="02010800040101010101" pitchFamily="2" charset="-122"/>
              </a:rPr>
              <a:t>在昼犹昏：</a:t>
            </a:r>
            <a:endParaRPr lang="zh-CN" altLang="zh-CN" b="1" dirty="0">
              <a:latin typeface="华文新魏" panose="02010800040101010101" pitchFamily="2" charset="-122"/>
              <a:ea typeface="华文新魏" panose="02010800040101010101" pitchFamily="2" charset="-122"/>
            </a:endParaRPr>
          </a:p>
          <a:p>
            <a:pPr>
              <a:lnSpc>
                <a:spcPct val="115000"/>
              </a:lnSpc>
              <a:buFontTx/>
              <a:buNone/>
            </a:pPr>
            <a:endParaRPr lang="en-US" altLang="zh-CN" sz="2400" b="1" dirty="0">
              <a:latin typeface="华文新魏" panose="02010800040101010101" pitchFamily="2" charset="-122"/>
              <a:ea typeface="华文新魏" panose="02010800040101010101" pitchFamily="2" charset="-122"/>
            </a:endParaRPr>
          </a:p>
        </p:txBody>
      </p:sp>
      <p:sp>
        <p:nvSpPr>
          <p:cNvPr id="212995" name="Rectangle 3"/>
          <p:cNvSpPr>
            <a:spLocks noChangeArrowheads="1"/>
          </p:cNvSpPr>
          <p:nvPr/>
        </p:nvSpPr>
        <p:spPr bwMode="auto">
          <a:xfrm>
            <a:off x="4572000" y="533401"/>
            <a:ext cx="3036888" cy="854075"/>
          </a:xfrm>
          <a:prstGeom prst="rect">
            <a:avLst/>
          </a:prstGeom>
          <a:solidFill>
            <a:schemeClr val="bg2">
              <a:lumMod val="90000"/>
            </a:schemeClr>
          </a:solidFill>
          <a:ln>
            <a:noFill/>
          </a:ln>
          <a:effectLst/>
          <a:extLst/>
        </p:spPr>
        <p:txBody>
          <a:bodyPr>
            <a:spAutoFit/>
          </a:bodyPr>
          <a:lstStyle/>
          <a:p>
            <a:r>
              <a:rPr lang="zh-CN" altLang="en-US" sz="5000" dirty="0">
                <a:effectLst>
                  <a:outerShdw blurRad="38100" dist="38100" dir="2700000" algn="tl">
                    <a:srgbClr val="000000"/>
                  </a:outerShdw>
                </a:effectLst>
                <a:ea typeface="隶书" pitchFamily="49" charset="-122"/>
              </a:rPr>
              <a:t>字词解释</a:t>
            </a:r>
          </a:p>
        </p:txBody>
      </p:sp>
      <p:sp>
        <p:nvSpPr>
          <p:cNvPr id="212996" name="Rectangle 4"/>
          <p:cNvSpPr>
            <a:spLocks noChangeArrowheads="1"/>
          </p:cNvSpPr>
          <p:nvPr/>
        </p:nvSpPr>
        <p:spPr bwMode="auto">
          <a:xfrm>
            <a:off x="4265794" y="1676400"/>
            <a:ext cx="5943600" cy="5155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15000"/>
              </a:lnSpc>
              <a:spcBef>
                <a:spcPct val="20000"/>
              </a:spcBef>
            </a:pPr>
            <a:r>
              <a:rPr lang="zh-CN" altLang="en-US" sz="2800" dirty="0">
                <a:solidFill>
                  <a:srgbClr val="FF0000"/>
                </a:solidFill>
                <a:latin typeface="华文新魏" panose="02010800040101010101" pitchFamily="2" charset="-122"/>
                <a:ea typeface="华文新魏" panose="02010800040101010101" pitchFamily="2" charset="-122"/>
              </a:rPr>
              <a:t>全，都。</a:t>
            </a:r>
            <a:endParaRPr lang="zh-CN" altLang="zh-CN" sz="2800" dirty="0">
              <a:solidFill>
                <a:srgbClr val="FF0000"/>
              </a:solidFill>
              <a:latin typeface="华文新魏" panose="02010800040101010101" pitchFamily="2" charset="-122"/>
              <a:ea typeface="华文新魏" panose="02010800040101010101" pitchFamily="2" charset="-122"/>
            </a:endParaRPr>
          </a:p>
          <a:p>
            <a:pPr eaLnBrk="1" hangingPunct="1">
              <a:lnSpc>
                <a:spcPct val="115000"/>
              </a:lnSpc>
              <a:spcBef>
                <a:spcPct val="20000"/>
              </a:spcBef>
            </a:pPr>
            <a:r>
              <a:rPr lang="zh-CN" altLang="en-US" sz="2800" dirty="0">
                <a:solidFill>
                  <a:srgbClr val="FF0000"/>
                </a:solidFill>
                <a:latin typeface="华文新魏" panose="02010800040101010101" pitchFamily="2" charset="-122"/>
                <a:ea typeface="华文新魏" panose="02010800040101010101" pitchFamily="2" charset="-122"/>
              </a:rPr>
              <a:t>任凭江流飘荡而或东或西</a:t>
            </a:r>
            <a:r>
              <a:rPr lang="zh-CN" altLang="en-US" sz="2800" dirty="0">
                <a:solidFill>
                  <a:srgbClr val="FF3300"/>
                </a:solidFill>
                <a:latin typeface="华文新魏" panose="02010800040101010101" pitchFamily="2" charset="-122"/>
                <a:ea typeface="华文新魏" panose="02010800040101010101" pitchFamily="2" charset="-122"/>
              </a:rPr>
              <a:t>。</a:t>
            </a:r>
            <a:endParaRPr lang="zh-CN" altLang="zh-CN" sz="2800" dirty="0">
              <a:solidFill>
                <a:srgbClr val="FF3300"/>
              </a:solidFill>
              <a:latin typeface="华文新魏" panose="02010800040101010101" pitchFamily="2" charset="-122"/>
              <a:ea typeface="华文新魏" panose="02010800040101010101" pitchFamily="2" charset="-122"/>
            </a:endParaRPr>
          </a:p>
          <a:p>
            <a:pPr eaLnBrk="1" hangingPunct="1">
              <a:lnSpc>
                <a:spcPct val="115000"/>
              </a:lnSpc>
              <a:spcBef>
                <a:spcPct val="20000"/>
              </a:spcBef>
            </a:pPr>
            <a:r>
              <a:rPr lang="zh-CN" altLang="en-US" sz="2800" dirty="0">
                <a:solidFill>
                  <a:srgbClr val="FF0000"/>
                </a:solidFill>
                <a:latin typeface="华文新魏" panose="02010800040101010101" pitchFamily="2" charset="-122"/>
                <a:ea typeface="华文新魏" panose="02010800040101010101" pitchFamily="2" charset="-122"/>
              </a:rPr>
              <a:t>余。</a:t>
            </a:r>
            <a:endParaRPr lang="zh-CN" altLang="zh-CN" sz="2800" dirty="0">
              <a:solidFill>
                <a:srgbClr val="FF0000"/>
              </a:solidFill>
              <a:latin typeface="华文新魏" panose="02010800040101010101" pitchFamily="2" charset="-122"/>
              <a:ea typeface="华文新魏" panose="02010800040101010101" pitchFamily="2" charset="-122"/>
            </a:endParaRPr>
          </a:p>
          <a:p>
            <a:pPr eaLnBrk="1" hangingPunct="1">
              <a:lnSpc>
                <a:spcPct val="115000"/>
              </a:lnSpc>
              <a:spcBef>
                <a:spcPct val="20000"/>
              </a:spcBef>
            </a:pPr>
            <a:r>
              <a:rPr lang="zh-CN" altLang="en-US" sz="2800" dirty="0">
                <a:solidFill>
                  <a:srgbClr val="FF0000"/>
                </a:solidFill>
                <a:latin typeface="华文新魏" panose="02010800040101010101" pitchFamily="2" charset="-122"/>
                <a:ea typeface="华文新魏" panose="02010800040101010101" pitchFamily="2" charset="-122"/>
              </a:rPr>
              <a:t>极顶</a:t>
            </a:r>
            <a:r>
              <a:rPr lang="zh-CN" altLang="en-US" sz="2800" dirty="0" smtClean="0">
                <a:solidFill>
                  <a:srgbClr val="FF0000"/>
                </a:solidFill>
                <a:latin typeface="华文新魏" panose="02010800040101010101" pitchFamily="2" charset="-122"/>
                <a:ea typeface="华文新魏" panose="02010800040101010101" pitchFamily="2" charset="-122"/>
              </a:rPr>
              <a:t>。</a:t>
            </a:r>
            <a:endParaRPr lang="zh-CN" altLang="zh-CN" sz="2800" dirty="0">
              <a:solidFill>
                <a:srgbClr val="FF0000"/>
              </a:solidFill>
              <a:latin typeface="华文新魏" panose="02010800040101010101" pitchFamily="2" charset="-122"/>
              <a:ea typeface="华文新魏" panose="02010800040101010101" pitchFamily="2" charset="-122"/>
            </a:endParaRPr>
          </a:p>
          <a:p>
            <a:pPr eaLnBrk="1" hangingPunct="1">
              <a:lnSpc>
                <a:spcPct val="115000"/>
              </a:lnSpc>
              <a:spcBef>
                <a:spcPct val="20000"/>
              </a:spcBef>
            </a:pPr>
            <a:r>
              <a:rPr lang="zh-CN" altLang="en-US" sz="2800" dirty="0">
                <a:solidFill>
                  <a:srgbClr val="FF0000"/>
                </a:solidFill>
                <a:latin typeface="华文新魏" panose="02010800040101010101" pitchFamily="2" charset="-122"/>
                <a:ea typeface="华文新魏" panose="02010800040101010101" pitchFamily="2" charset="-122"/>
              </a:rPr>
              <a:t>湍，急流。甚，胜过，超过。</a:t>
            </a:r>
            <a:endParaRPr lang="zh-CN" altLang="zh-CN" sz="2800" dirty="0">
              <a:solidFill>
                <a:srgbClr val="FF0000"/>
              </a:solidFill>
              <a:latin typeface="华文新魏" panose="02010800040101010101" pitchFamily="2" charset="-122"/>
              <a:ea typeface="华文新魏" panose="02010800040101010101" pitchFamily="2" charset="-122"/>
            </a:endParaRPr>
          </a:p>
          <a:p>
            <a:pPr eaLnBrk="1" hangingPunct="1">
              <a:lnSpc>
                <a:spcPct val="115000"/>
              </a:lnSpc>
              <a:spcBef>
                <a:spcPct val="20000"/>
              </a:spcBef>
            </a:pPr>
            <a:r>
              <a:rPr lang="zh-CN" altLang="en-US" sz="2800" dirty="0">
                <a:solidFill>
                  <a:srgbClr val="FF0000"/>
                </a:solidFill>
                <a:latin typeface="华文新魏" panose="02010800040101010101" pitchFamily="2" charset="-122"/>
                <a:ea typeface="华文新魏" panose="02010800040101010101" pitchFamily="2" charset="-122"/>
              </a:rPr>
              <a:t>冲击，冲刷。</a:t>
            </a:r>
            <a:endParaRPr lang="zh-CN" altLang="zh-CN" sz="2800" dirty="0">
              <a:solidFill>
                <a:srgbClr val="FF0000"/>
              </a:solidFill>
              <a:latin typeface="华文新魏" panose="02010800040101010101" pitchFamily="2" charset="-122"/>
              <a:ea typeface="华文新魏" panose="02010800040101010101" pitchFamily="2" charset="-122"/>
            </a:endParaRPr>
          </a:p>
          <a:p>
            <a:pPr eaLnBrk="1" hangingPunct="1">
              <a:lnSpc>
                <a:spcPct val="115000"/>
              </a:lnSpc>
              <a:spcBef>
                <a:spcPct val="20000"/>
              </a:spcBef>
            </a:pPr>
            <a:r>
              <a:rPr lang="zh-CN" altLang="en-US" sz="2800" dirty="0">
                <a:solidFill>
                  <a:srgbClr val="FF0000"/>
                </a:solidFill>
                <a:latin typeface="华文新魏" panose="02010800040101010101" pitchFamily="2" charset="-122"/>
                <a:ea typeface="华文新魏" panose="02010800040101010101" pitchFamily="2" charset="-122"/>
              </a:rPr>
              <a:t>美丽的鸟儿。</a:t>
            </a:r>
            <a:endParaRPr lang="zh-CN" altLang="zh-CN" sz="2800" dirty="0">
              <a:solidFill>
                <a:srgbClr val="FF0000"/>
              </a:solidFill>
              <a:latin typeface="华文新魏" panose="02010800040101010101" pitchFamily="2" charset="-122"/>
              <a:ea typeface="华文新魏" panose="02010800040101010101" pitchFamily="2" charset="-122"/>
            </a:endParaRPr>
          </a:p>
          <a:p>
            <a:pPr eaLnBrk="1" hangingPunct="1">
              <a:lnSpc>
                <a:spcPct val="115000"/>
              </a:lnSpc>
              <a:spcBef>
                <a:spcPct val="20000"/>
              </a:spcBef>
            </a:pPr>
            <a:r>
              <a:rPr lang="zh-CN" altLang="zh-CN" sz="2800" dirty="0">
                <a:solidFill>
                  <a:srgbClr val="FF0000"/>
                </a:solidFill>
                <a:latin typeface="华文新魏" panose="02010800040101010101" pitchFamily="2" charset="-122"/>
                <a:ea typeface="华文新魏" panose="02010800040101010101" pitchFamily="2" charset="-122"/>
              </a:rPr>
              <a:t>犹如，如同。</a:t>
            </a:r>
            <a:br>
              <a:rPr lang="zh-CN" altLang="zh-CN" sz="2800" dirty="0">
                <a:solidFill>
                  <a:srgbClr val="FF0000"/>
                </a:solidFill>
                <a:latin typeface="华文新魏" panose="02010800040101010101" pitchFamily="2" charset="-122"/>
                <a:ea typeface="华文新魏" panose="02010800040101010101" pitchFamily="2" charset="-122"/>
              </a:rPr>
            </a:br>
            <a:endParaRPr lang="zh-CN" altLang="zh-CN" sz="2800" dirty="0">
              <a:solidFill>
                <a:srgbClr val="FF0000"/>
              </a:solidFill>
              <a:latin typeface="华文新魏" panose="02010800040101010101" pitchFamily="2" charset="-122"/>
              <a:ea typeface="华文新魏" panose="02010800040101010101" pitchFamily="2" charset="-122"/>
            </a:endParaRPr>
          </a:p>
        </p:txBody>
      </p:sp>
      <p:pic>
        <p:nvPicPr>
          <p:cNvPr id="212997" name="Picture 5" descr="png-020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10400" y="457200"/>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8715153"/>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12997"/>
                                        </p:tgtEl>
                                        <p:attrNameLst>
                                          <p:attrName>style.visibility</p:attrName>
                                        </p:attrNameLst>
                                      </p:cBhvr>
                                      <p:to>
                                        <p:strVal val="visible"/>
                                      </p:to>
                                    </p:set>
                                    <p:animEffect transition="in" filter="box(in)">
                                      <p:cBhvr>
                                        <p:cTn id="7" dur="500"/>
                                        <p:tgtEl>
                                          <p:spTgt spid="21299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12995"/>
                                        </p:tgtEl>
                                        <p:attrNameLst>
                                          <p:attrName>style.visibility</p:attrName>
                                        </p:attrNameLst>
                                      </p:cBhvr>
                                      <p:to>
                                        <p:strVal val="visible"/>
                                      </p:to>
                                    </p:set>
                                    <p:animEffect transition="in" filter="box(in)">
                                      <p:cBhvr>
                                        <p:cTn id="10" dur="500"/>
                                        <p:tgtEl>
                                          <p:spTgt spid="21299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4" presetClass="entr" presetSubtype="0" accel="100000" fill="hold" grpId="0" nodeType="clickEffect">
                                  <p:stCondLst>
                                    <p:cond delay="0"/>
                                  </p:stCondLst>
                                  <p:childTnLst>
                                    <p:set>
                                      <p:cBhvr>
                                        <p:cTn id="14" dur="1" fill="hold">
                                          <p:stCondLst>
                                            <p:cond delay="0"/>
                                          </p:stCondLst>
                                        </p:cTn>
                                        <p:tgtEl>
                                          <p:spTgt spid="212994">
                                            <p:txEl>
                                              <p:pRg st="0" end="0"/>
                                            </p:txEl>
                                          </p:spTgt>
                                        </p:tgtEl>
                                        <p:attrNameLst>
                                          <p:attrName>style.visibility</p:attrName>
                                        </p:attrNameLst>
                                      </p:cBhvr>
                                      <p:to>
                                        <p:strVal val="visible"/>
                                      </p:to>
                                    </p:set>
                                    <p:anim calcmode="lin" valueType="num">
                                      <p:cBhvr>
                                        <p:cTn id="15" dur="500" fill="hold"/>
                                        <p:tgtEl>
                                          <p:spTgt spid="212994">
                                            <p:txEl>
                                              <p:pRg st="0" end="0"/>
                                            </p:txEl>
                                          </p:spTgt>
                                        </p:tgtEl>
                                        <p:attrNameLst>
                                          <p:attrName>ppt_w</p:attrName>
                                        </p:attrNameLst>
                                      </p:cBhvr>
                                      <p:tavLst>
                                        <p:tav tm="0">
                                          <p:val>
                                            <p:strVal val="#ppt_w*0.05"/>
                                          </p:val>
                                        </p:tav>
                                        <p:tav tm="100000">
                                          <p:val>
                                            <p:strVal val="#ppt_w"/>
                                          </p:val>
                                        </p:tav>
                                      </p:tavLst>
                                    </p:anim>
                                    <p:anim calcmode="lin" valueType="num">
                                      <p:cBhvr>
                                        <p:cTn id="16" dur="500" fill="hold"/>
                                        <p:tgtEl>
                                          <p:spTgt spid="212994">
                                            <p:txEl>
                                              <p:pRg st="0" end="0"/>
                                            </p:txEl>
                                          </p:spTgt>
                                        </p:tgtEl>
                                        <p:attrNameLst>
                                          <p:attrName>ppt_h</p:attrName>
                                        </p:attrNameLst>
                                      </p:cBhvr>
                                      <p:tavLst>
                                        <p:tav tm="0">
                                          <p:val>
                                            <p:strVal val="#ppt_h"/>
                                          </p:val>
                                        </p:tav>
                                        <p:tav tm="100000">
                                          <p:val>
                                            <p:strVal val="#ppt_h"/>
                                          </p:val>
                                        </p:tav>
                                      </p:tavLst>
                                    </p:anim>
                                    <p:anim calcmode="lin" valueType="num">
                                      <p:cBhvr>
                                        <p:cTn id="17" dur="500" fill="hold"/>
                                        <p:tgtEl>
                                          <p:spTgt spid="212994">
                                            <p:txEl>
                                              <p:pRg st="0" end="0"/>
                                            </p:txEl>
                                          </p:spTgt>
                                        </p:tgtEl>
                                        <p:attrNameLst>
                                          <p:attrName>ppt_x</p:attrName>
                                        </p:attrNameLst>
                                      </p:cBhvr>
                                      <p:tavLst>
                                        <p:tav tm="0">
                                          <p:val>
                                            <p:strVal val="#ppt_x-.2"/>
                                          </p:val>
                                        </p:tav>
                                        <p:tav tm="100000">
                                          <p:val>
                                            <p:strVal val="#ppt_x"/>
                                          </p:val>
                                        </p:tav>
                                      </p:tavLst>
                                    </p:anim>
                                    <p:anim calcmode="lin" valueType="num">
                                      <p:cBhvr>
                                        <p:cTn id="18" dur="500" fill="hold"/>
                                        <p:tgtEl>
                                          <p:spTgt spid="212994">
                                            <p:txEl>
                                              <p:pRg st="0" end="0"/>
                                            </p:txEl>
                                          </p:spTgt>
                                        </p:tgtEl>
                                        <p:attrNameLst>
                                          <p:attrName>ppt_y</p:attrName>
                                        </p:attrNameLst>
                                      </p:cBhvr>
                                      <p:tavLst>
                                        <p:tav tm="0">
                                          <p:val>
                                            <p:strVal val="#ppt_y"/>
                                          </p:val>
                                        </p:tav>
                                        <p:tav tm="100000">
                                          <p:val>
                                            <p:strVal val="#ppt_y"/>
                                          </p:val>
                                        </p:tav>
                                      </p:tavLst>
                                    </p:anim>
                                    <p:animEffect transition="in" filter="fade">
                                      <p:cBhvr>
                                        <p:cTn id="19" dur="500"/>
                                        <p:tgtEl>
                                          <p:spTgt spid="212994">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4" presetClass="entr" presetSubtype="0" accel="100000" fill="hold" grpId="0" nodeType="clickEffect">
                                  <p:stCondLst>
                                    <p:cond delay="0"/>
                                  </p:stCondLst>
                                  <p:childTnLst>
                                    <p:set>
                                      <p:cBhvr>
                                        <p:cTn id="23" dur="1" fill="hold">
                                          <p:stCondLst>
                                            <p:cond delay="0"/>
                                          </p:stCondLst>
                                        </p:cTn>
                                        <p:tgtEl>
                                          <p:spTgt spid="212994">
                                            <p:txEl>
                                              <p:pRg st="1" end="1"/>
                                            </p:txEl>
                                          </p:spTgt>
                                        </p:tgtEl>
                                        <p:attrNameLst>
                                          <p:attrName>style.visibility</p:attrName>
                                        </p:attrNameLst>
                                      </p:cBhvr>
                                      <p:to>
                                        <p:strVal val="visible"/>
                                      </p:to>
                                    </p:set>
                                    <p:anim calcmode="lin" valueType="num">
                                      <p:cBhvr>
                                        <p:cTn id="24" dur="500" fill="hold"/>
                                        <p:tgtEl>
                                          <p:spTgt spid="212994">
                                            <p:txEl>
                                              <p:pRg st="1" end="1"/>
                                            </p:txEl>
                                          </p:spTgt>
                                        </p:tgtEl>
                                        <p:attrNameLst>
                                          <p:attrName>ppt_w</p:attrName>
                                        </p:attrNameLst>
                                      </p:cBhvr>
                                      <p:tavLst>
                                        <p:tav tm="0">
                                          <p:val>
                                            <p:strVal val="#ppt_w*0.05"/>
                                          </p:val>
                                        </p:tav>
                                        <p:tav tm="100000">
                                          <p:val>
                                            <p:strVal val="#ppt_w"/>
                                          </p:val>
                                        </p:tav>
                                      </p:tavLst>
                                    </p:anim>
                                    <p:anim calcmode="lin" valueType="num">
                                      <p:cBhvr>
                                        <p:cTn id="25" dur="500" fill="hold"/>
                                        <p:tgtEl>
                                          <p:spTgt spid="212994">
                                            <p:txEl>
                                              <p:pRg st="1" end="1"/>
                                            </p:txEl>
                                          </p:spTgt>
                                        </p:tgtEl>
                                        <p:attrNameLst>
                                          <p:attrName>ppt_h</p:attrName>
                                        </p:attrNameLst>
                                      </p:cBhvr>
                                      <p:tavLst>
                                        <p:tav tm="0">
                                          <p:val>
                                            <p:strVal val="#ppt_h"/>
                                          </p:val>
                                        </p:tav>
                                        <p:tav tm="100000">
                                          <p:val>
                                            <p:strVal val="#ppt_h"/>
                                          </p:val>
                                        </p:tav>
                                      </p:tavLst>
                                    </p:anim>
                                    <p:anim calcmode="lin" valueType="num">
                                      <p:cBhvr>
                                        <p:cTn id="26" dur="500" fill="hold"/>
                                        <p:tgtEl>
                                          <p:spTgt spid="212994">
                                            <p:txEl>
                                              <p:pRg st="1" end="1"/>
                                            </p:txEl>
                                          </p:spTgt>
                                        </p:tgtEl>
                                        <p:attrNameLst>
                                          <p:attrName>ppt_x</p:attrName>
                                        </p:attrNameLst>
                                      </p:cBhvr>
                                      <p:tavLst>
                                        <p:tav tm="0">
                                          <p:val>
                                            <p:strVal val="#ppt_x-.2"/>
                                          </p:val>
                                        </p:tav>
                                        <p:tav tm="100000">
                                          <p:val>
                                            <p:strVal val="#ppt_x"/>
                                          </p:val>
                                        </p:tav>
                                      </p:tavLst>
                                    </p:anim>
                                    <p:anim calcmode="lin" valueType="num">
                                      <p:cBhvr>
                                        <p:cTn id="27" dur="500" fill="hold"/>
                                        <p:tgtEl>
                                          <p:spTgt spid="212994">
                                            <p:txEl>
                                              <p:pRg st="1" end="1"/>
                                            </p:txEl>
                                          </p:spTgt>
                                        </p:tgtEl>
                                        <p:attrNameLst>
                                          <p:attrName>ppt_y</p:attrName>
                                        </p:attrNameLst>
                                      </p:cBhvr>
                                      <p:tavLst>
                                        <p:tav tm="0">
                                          <p:val>
                                            <p:strVal val="#ppt_y"/>
                                          </p:val>
                                        </p:tav>
                                        <p:tav tm="100000">
                                          <p:val>
                                            <p:strVal val="#ppt_y"/>
                                          </p:val>
                                        </p:tav>
                                      </p:tavLst>
                                    </p:anim>
                                    <p:animEffect transition="in" filter="fade">
                                      <p:cBhvr>
                                        <p:cTn id="28" dur="500"/>
                                        <p:tgtEl>
                                          <p:spTgt spid="212994">
                                            <p:txEl>
                                              <p:pRg st="1" end="1"/>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4" presetClass="entr" presetSubtype="0" accel="100000" fill="hold" grpId="0" nodeType="clickEffect">
                                  <p:stCondLst>
                                    <p:cond delay="0"/>
                                  </p:stCondLst>
                                  <p:childTnLst>
                                    <p:set>
                                      <p:cBhvr>
                                        <p:cTn id="32" dur="1" fill="hold">
                                          <p:stCondLst>
                                            <p:cond delay="0"/>
                                          </p:stCondLst>
                                        </p:cTn>
                                        <p:tgtEl>
                                          <p:spTgt spid="212994">
                                            <p:txEl>
                                              <p:pRg st="2" end="2"/>
                                            </p:txEl>
                                          </p:spTgt>
                                        </p:tgtEl>
                                        <p:attrNameLst>
                                          <p:attrName>style.visibility</p:attrName>
                                        </p:attrNameLst>
                                      </p:cBhvr>
                                      <p:to>
                                        <p:strVal val="visible"/>
                                      </p:to>
                                    </p:set>
                                    <p:anim calcmode="lin" valueType="num">
                                      <p:cBhvr>
                                        <p:cTn id="33" dur="500" fill="hold"/>
                                        <p:tgtEl>
                                          <p:spTgt spid="212994">
                                            <p:txEl>
                                              <p:pRg st="2" end="2"/>
                                            </p:txEl>
                                          </p:spTgt>
                                        </p:tgtEl>
                                        <p:attrNameLst>
                                          <p:attrName>ppt_w</p:attrName>
                                        </p:attrNameLst>
                                      </p:cBhvr>
                                      <p:tavLst>
                                        <p:tav tm="0">
                                          <p:val>
                                            <p:strVal val="#ppt_w*0.05"/>
                                          </p:val>
                                        </p:tav>
                                        <p:tav tm="100000">
                                          <p:val>
                                            <p:strVal val="#ppt_w"/>
                                          </p:val>
                                        </p:tav>
                                      </p:tavLst>
                                    </p:anim>
                                    <p:anim calcmode="lin" valueType="num">
                                      <p:cBhvr>
                                        <p:cTn id="34" dur="500" fill="hold"/>
                                        <p:tgtEl>
                                          <p:spTgt spid="212994">
                                            <p:txEl>
                                              <p:pRg st="2" end="2"/>
                                            </p:txEl>
                                          </p:spTgt>
                                        </p:tgtEl>
                                        <p:attrNameLst>
                                          <p:attrName>ppt_h</p:attrName>
                                        </p:attrNameLst>
                                      </p:cBhvr>
                                      <p:tavLst>
                                        <p:tav tm="0">
                                          <p:val>
                                            <p:strVal val="#ppt_h"/>
                                          </p:val>
                                        </p:tav>
                                        <p:tav tm="100000">
                                          <p:val>
                                            <p:strVal val="#ppt_h"/>
                                          </p:val>
                                        </p:tav>
                                      </p:tavLst>
                                    </p:anim>
                                    <p:anim calcmode="lin" valueType="num">
                                      <p:cBhvr>
                                        <p:cTn id="35" dur="500" fill="hold"/>
                                        <p:tgtEl>
                                          <p:spTgt spid="212994">
                                            <p:txEl>
                                              <p:pRg st="2" end="2"/>
                                            </p:txEl>
                                          </p:spTgt>
                                        </p:tgtEl>
                                        <p:attrNameLst>
                                          <p:attrName>ppt_x</p:attrName>
                                        </p:attrNameLst>
                                      </p:cBhvr>
                                      <p:tavLst>
                                        <p:tav tm="0">
                                          <p:val>
                                            <p:strVal val="#ppt_x-.2"/>
                                          </p:val>
                                        </p:tav>
                                        <p:tav tm="100000">
                                          <p:val>
                                            <p:strVal val="#ppt_x"/>
                                          </p:val>
                                        </p:tav>
                                      </p:tavLst>
                                    </p:anim>
                                    <p:anim calcmode="lin" valueType="num">
                                      <p:cBhvr>
                                        <p:cTn id="36" dur="500" fill="hold"/>
                                        <p:tgtEl>
                                          <p:spTgt spid="212994">
                                            <p:txEl>
                                              <p:pRg st="2" end="2"/>
                                            </p:txEl>
                                          </p:spTgt>
                                        </p:tgtEl>
                                        <p:attrNameLst>
                                          <p:attrName>ppt_y</p:attrName>
                                        </p:attrNameLst>
                                      </p:cBhvr>
                                      <p:tavLst>
                                        <p:tav tm="0">
                                          <p:val>
                                            <p:strVal val="#ppt_y"/>
                                          </p:val>
                                        </p:tav>
                                        <p:tav tm="100000">
                                          <p:val>
                                            <p:strVal val="#ppt_y"/>
                                          </p:val>
                                        </p:tav>
                                      </p:tavLst>
                                    </p:anim>
                                    <p:animEffect transition="in" filter="fade">
                                      <p:cBhvr>
                                        <p:cTn id="37" dur="500"/>
                                        <p:tgtEl>
                                          <p:spTgt spid="212994">
                                            <p:txEl>
                                              <p:pRg st="2" end="2"/>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4" presetClass="entr" presetSubtype="0" accel="100000" fill="hold" grpId="0" nodeType="clickEffect">
                                  <p:stCondLst>
                                    <p:cond delay="0"/>
                                  </p:stCondLst>
                                  <p:childTnLst>
                                    <p:set>
                                      <p:cBhvr>
                                        <p:cTn id="41" dur="1" fill="hold">
                                          <p:stCondLst>
                                            <p:cond delay="0"/>
                                          </p:stCondLst>
                                        </p:cTn>
                                        <p:tgtEl>
                                          <p:spTgt spid="212994">
                                            <p:txEl>
                                              <p:pRg st="3" end="3"/>
                                            </p:txEl>
                                          </p:spTgt>
                                        </p:tgtEl>
                                        <p:attrNameLst>
                                          <p:attrName>style.visibility</p:attrName>
                                        </p:attrNameLst>
                                      </p:cBhvr>
                                      <p:to>
                                        <p:strVal val="visible"/>
                                      </p:to>
                                    </p:set>
                                    <p:anim calcmode="lin" valueType="num">
                                      <p:cBhvr>
                                        <p:cTn id="42" dur="500" fill="hold"/>
                                        <p:tgtEl>
                                          <p:spTgt spid="212994">
                                            <p:txEl>
                                              <p:pRg st="3" end="3"/>
                                            </p:txEl>
                                          </p:spTgt>
                                        </p:tgtEl>
                                        <p:attrNameLst>
                                          <p:attrName>ppt_w</p:attrName>
                                        </p:attrNameLst>
                                      </p:cBhvr>
                                      <p:tavLst>
                                        <p:tav tm="0">
                                          <p:val>
                                            <p:strVal val="#ppt_w*0.05"/>
                                          </p:val>
                                        </p:tav>
                                        <p:tav tm="100000">
                                          <p:val>
                                            <p:strVal val="#ppt_w"/>
                                          </p:val>
                                        </p:tav>
                                      </p:tavLst>
                                    </p:anim>
                                    <p:anim calcmode="lin" valueType="num">
                                      <p:cBhvr>
                                        <p:cTn id="43" dur="500" fill="hold"/>
                                        <p:tgtEl>
                                          <p:spTgt spid="212994">
                                            <p:txEl>
                                              <p:pRg st="3" end="3"/>
                                            </p:txEl>
                                          </p:spTgt>
                                        </p:tgtEl>
                                        <p:attrNameLst>
                                          <p:attrName>ppt_h</p:attrName>
                                        </p:attrNameLst>
                                      </p:cBhvr>
                                      <p:tavLst>
                                        <p:tav tm="0">
                                          <p:val>
                                            <p:strVal val="#ppt_h"/>
                                          </p:val>
                                        </p:tav>
                                        <p:tav tm="100000">
                                          <p:val>
                                            <p:strVal val="#ppt_h"/>
                                          </p:val>
                                        </p:tav>
                                      </p:tavLst>
                                    </p:anim>
                                    <p:anim calcmode="lin" valueType="num">
                                      <p:cBhvr>
                                        <p:cTn id="44" dur="500" fill="hold"/>
                                        <p:tgtEl>
                                          <p:spTgt spid="212994">
                                            <p:txEl>
                                              <p:pRg st="3" end="3"/>
                                            </p:txEl>
                                          </p:spTgt>
                                        </p:tgtEl>
                                        <p:attrNameLst>
                                          <p:attrName>ppt_x</p:attrName>
                                        </p:attrNameLst>
                                      </p:cBhvr>
                                      <p:tavLst>
                                        <p:tav tm="0">
                                          <p:val>
                                            <p:strVal val="#ppt_x-.2"/>
                                          </p:val>
                                        </p:tav>
                                        <p:tav tm="100000">
                                          <p:val>
                                            <p:strVal val="#ppt_x"/>
                                          </p:val>
                                        </p:tav>
                                      </p:tavLst>
                                    </p:anim>
                                    <p:anim calcmode="lin" valueType="num">
                                      <p:cBhvr>
                                        <p:cTn id="45" dur="500" fill="hold"/>
                                        <p:tgtEl>
                                          <p:spTgt spid="212994">
                                            <p:txEl>
                                              <p:pRg st="3" end="3"/>
                                            </p:txEl>
                                          </p:spTgt>
                                        </p:tgtEl>
                                        <p:attrNameLst>
                                          <p:attrName>ppt_y</p:attrName>
                                        </p:attrNameLst>
                                      </p:cBhvr>
                                      <p:tavLst>
                                        <p:tav tm="0">
                                          <p:val>
                                            <p:strVal val="#ppt_y"/>
                                          </p:val>
                                        </p:tav>
                                        <p:tav tm="100000">
                                          <p:val>
                                            <p:strVal val="#ppt_y"/>
                                          </p:val>
                                        </p:tav>
                                      </p:tavLst>
                                    </p:anim>
                                    <p:animEffect transition="in" filter="fade">
                                      <p:cBhvr>
                                        <p:cTn id="46" dur="500"/>
                                        <p:tgtEl>
                                          <p:spTgt spid="212994">
                                            <p:txEl>
                                              <p:pRg st="3" end="3"/>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4" presetClass="entr" presetSubtype="0" accel="100000" fill="hold" grpId="0" nodeType="clickEffect">
                                  <p:stCondLst>
                                    <p:cond delay="0"/>
                                  </p:stCondLst>
                                  <p:childTnLst>
                                    <p:set>
                                      <p:cBhvr>
                                        <p:cTn id="50" dur="1" fill="hold">
                                          <p:stCondLst>
                                            <p:cond delay="0"/>
                                          </p:stCondLst>
                                        </p:cTn>
                                        <p:tgtEl>
                                          <p:spTgt spid="212994">
                                            <p:txEl>
                                              <p:pRg st="4" end="4"/>
                                            </p:txEl>
                                          </p:spTgt>
                                        </p:tgtEl>
                                        <p:attrNameLst>
                                          <p:attrName>style.visibility</p:attrName>
                                        </p:attrNameLst>
                                      </p:cBhvr>
                                      <p:to>
                                        <p:strVal val="visible"/>
                                      </p:to>
                                    </p:set>
                                    <p:anim calcmode="lin" valueType="num">
                                      <p:cBhvr>
                                        <p:cTn id="51" dur="500" fill="hold"/>
                                        <p:tgtEl>
                                          <p:spTgt spid="212994">
                                            <p:txEl>
                                              <p:pRg st="4" end="4"/>
                                            </p:txEl>
                                          </p:spTgt>
                                        </p:tgtEl>
                                        <p:attrNameLst>
                                          <p:attrName>ppt_w</p:attrName>
                                        </p:attrNameLst>
                                      </p:cBhvr>
                                      <p:tavLst>
                                        <p:tav tm="0">
                                          <p:val>
                                            <p:strVal val="#ppt_w*0.05"/>
                                          </p:val>
                                        </p:tav>
                                        <p:tav tm="100000">
                                          <p:val>
                                            <p:strVal val="#ppt_w"/>
                                          </p:val>
                                        </p:tav>
                                      </p:tavLst>
                                    </p:anim>
                                    <p:anim calcmode="lin" valueType="num">
                                      <p:cBhvr>
                                        <p:cTn id="52" dur="500" fill="hold"/>
                                        <p:tgtEl>
                                          <p:spTgt spid="212994">
                                            <p:txEl>
                                              <p:pRg st="4" end="4"/>
                                            </p:txEl>
                                          </p:spTgt>
                                        </p:tgtEl>
                                        <p:attrNameLst>
                                          <p:attrName>ppt_h</p:attrName>
                                        </p:attrNameLst>
                                      </p:cBhvr>
                                      <p:tavLst>
                                        <p:tav tm="0">
                                          <p:val>
                                            <p:strVal val="#ppt_h"/>
                                          </p:val>
                                        </p:tav>
                                        <p:tav tm="100000">
                                          <p:val>
                                            <p:strVal val="#ppt_h"/>
                                          </p:val>
                                        </p:tav>
                                      </p:tavLst>
                                    </p:anim>
                                    <p:anim calcmode="lin" valueType="num">
                                      <p:cBhvr>
                                        <p:cTn id="53" dur="500" fill="hold"/>
                                        <p:tgtEl>
                                          <p:spTgt spid="212994">
                                            <p:txEl>
                                              <p:pRg st="4" end="4"/>
                                            </p:txEl>
                                          </p:spTgt>
                                        </p:tgtEl>
                                        <p:attrNameLst>
                                          <p:attrName>ppt_x</p:attrName>
                                        </p:attrNameLst>
                                      </p:cBhvr>
                                      <p:tavLst>
                                        <p:tav tm="0">
                                          <p:val>
                                            <p:strVal val="#ppt_x-.2"/>
                                          </p:val>
                                        </p:tav>
                                        <p:tav tm="100000">
                                          <p:val>
                                            <p:strVal val="#ppt_x"/>
                                          </p:val>
                                        </p:tav>
                                      </p:tavLst>
                                    </p:anim>
                                    <p:anim calcmode="lin" valueType="num">
                                      <p:cBhvr>
                                        <p:cTn id="54" dur="500" fill="hold"/>
                                        <p:tgtEl>
                                          <p:spTgt spid="212994">
                                            <p:txEl>
                                              <p:pRg st="4" end="4"/>
                                            </p:txEl>
                                          </p:spTgt>
                                        </p:tgtEl>
                                        <p:attrNameLst>
                                          <p:attrName>ppt_y</p:attrName>
                                        </p:attrNameLst>
                                      </p:cBhvr>
                                      <p:tavLst>
                                        <p:tav tm="0">
                                          <p:val>
                                            <p:strVal val="#ppt_y"/>
                                          </p:val>
                                        </p:tav>
                                        <p:tav tm="100000">
                                          <p:val>
                                            <p:strVal val="#ppt_y"/>
                                          </p:val>
                                        </p:tav>
                                      </p:tavLst>
                                    </p:anim>
                                    <p:animEffect transition="in" filter="fade">
                                      <p:cBhvr>
                                        <p:cTn id="55" dur="500"/>
                                        <p:tgtEl>
                                          <p:spTgt spid="212994">
                                            <p:txEl>
                                              <p:pRg st="4" end="4"/>
                                            </p:txEl>
                                          </p:spTgt>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54" presetClass="entr" presetSubtype="0" accel="100000" fill="hold" grpId="0" nodeType="clickEffect">
                                  <p:stCondLst>
                                    <p:cond delay="0"/>
                                  </p:stCondLst>
                                  <p:childTnLst>
                                    <p:set>
                                      <p:cBhvr>
                                        <p:cTn id="59" dur="1" fill="hold">
                                          <p:stCondLst>
                                            <p:cond delay="0"/>
                                          </p:stCondLst>
                                        </p:cTn>
                                        <p:tgtEl>
                                          <p:spTgt spid="212994">
                                            <p:txEl>
                                              <p:pRg st="5" end="5"/>
                                            </p:txEl>
                                          </p:spTgt>
                                        </p:tgtEl>
                                        <p:attrNameLst>
                                          <p:attrName>style.visibility</p:attrName>
                                        </p:attrNameLst>
                                      </p:cBhvr>
                                      <p:to>
                                        <p:strVal val="visible"/>
                                      </p:to>
                                    </p:set>
                                    <p:anim calcmode="lin" valueType="num">
                                      <p:cBhvr>
                                        <p:cTn id="60" dur="500" fill="hold"/>
                                        <p:tgtEl>
                                          <p:spTgt spid="212994">
                                            <p:txEl>
                                              <p:pRg st="5" end="5"/>
                                            </p:txEl>
                                          </p:spTgt>
                                        </p:tgtEl>
                                        <p:attrNameLst>
                                          <p:attrName>ppt_w</p:attrName>
                                        </p:attrNameLst>
                                      </p:cBhvr>
                                      <p:tavLst>
                                        <p:tav tm="0">
                                          <p:val>
                                            <p:strVal val="#ppt_w*0.05"/>
                                          </p:val>
                                        </p:tav>
                                        <p:tav tm="100000">
                                          <p:val>
                                            <p:strVal val="#ppt_w"/>
                                          </p:val>
                                        </p:tav>
                                      </p:tavLst>
                                    </p:anim>
                                    <p:anim calcmode="lin" valueType="num">
                                      <p:cBhvr>
                                        <p:cTn id="61" dur="500" fill="hold"/>
                                        <p:tgtEl>
                                          <p:spTgt spid="212994">
                                            <p:txEl>
                                              <p:pRg st="5" end="5"/>
                                            </p:txEl>
                                          </p:spTgt>
                                        </p:tgtEl>
                                        <p:attrNameLst>
                                          <p:attrName>ppt_h</p:attrName>
                                        </p:attrNameLst>
                                      </p:cBhvr>
                                      <p:tavLst>
                                        <p:tav tm="0">
                                          <p:val>
                                            <p:strVal val="#ppt_h"/>
                                          </p:val>
                                        </p:tav>
                                        <p:tav tm="100000">
                                          <p:val>
                                            <p:strVal val="#ppt_h"/>
                                          </p:val>
                                        </p:tav>
                                      </p:tavLst>
                                    </p:anim>
                                    <p:anim calcmode="lin" valueType="num">
                                      <p:cBhvr>
                                        <p:cTn id="62" dur="500" fill="hold"/>
                                        <p:tgtEl>
                                          <p:spTgt spid="212994">
                                            <p:txEl>
                                              <p:pRg st="5" end="5"/>
                                            </p:txEl>
                                          </p:spTgt>
                                        </p:tgtEl>
                                        <p:attrNameLst>
                                          <p:attrName>ppt_x</p:attrName>
                                        </p:attrNameLst>
                                      </p:cBhvr>
                                      <p:tavLst>
                                        <p:tav tm="0">
                                          <p:val>
                                            <p:strVal val="#ppt_x-.2"/>
                                          </p:val>
                                        </p:tav>
                                        <p:tav tm="100000">
                                          <p:val>
                                            <p:strVal val="#ppt_x"/>
                                          </p:val>
                                        </p:tav>
                                      </p:tavLst>
                                    </p:anim>
                                    <p:anim calcmode="lin" valueType="num">
                                      <p:cBhvr>
                                        <p:cTn id="63" dur="500" fill="hold"/>
                                        <p:tgtEl>
                                          <p:spTgt spid="212994">
                                            <p:txEl>
                                              <p:pRg st="5" end="5"/>
                                            </p:txEl>
                                          </p:spTgt>
                                        </p:tgtEl>
                                        <p:attrNameLst>
                                          <p:attrName>ppt_y</p:attrName>
                                        </p:attrNameLst>
                                      </p:cBhvr>
                                      <p:tavLst>
                                        <p:tav tm="0">
                                          <p:val>
                                            <p:strVal val="#ppt_y"/>
                                          </p:val>
                                        </p:tav>
                                        <p:tav tm="100000">
                                          <p:val>
                                            <p:strVal val="#ppt_y"/>
                                          </p:val>
                                        </p:tav>
                                      </p:tavLst>
                                    </p:anim>
                                    <p:animEffect transition="in" filter="fade">
                                      <p:cBhvr>
                                        <p:cTn id="64" dur="500"/>
                                        <p:tgtEl>
                                          <p:spTgt spid="212994">
                                            <p:txEl>
                                              <p:pRg st="5" end="5"/>
                                            </p:txEl>
                                          </p:spTgt>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54" presetClass="entr" presetSubtype="0" accel="100000" fill="hold" grpId="0" nodeType="clickEffect">
                                  <p:stCondLst>
                                    <p:cond delay="0"/>
                                  </p:stCondLst>
                                  <p:childTnLst>
                                    <p:set>
                                      <p:cBhvr>
                                        <p:cTn id="68" dur="1" fill="hold">
                                          <p:stCondLst>
                                            <p:cond delay="0"/>
                                          </p:stCondLst>
                                        </p:cTn>
                                        <p:tgtEl>
                                          <p:spTgt spid="212994">
                                            <p:txEl>
                                              <p:pRg st="6" end="6"/>
                                            </p:txEl>
                                          </p:spTgt>
                                        </p:tgtEl>
                                        <p:attrNameLst>
                                          <p:attrName>style.visibility</p:attrName>
                                        </p:attrNameLst>
                                      </p:cBhvr>
                                      <p:to>
                                        <p:strVal val="visible"/>
                                      </p:to>
                                    </p:set>
                                    <p:anim calcmode="lin" valueType="num">
                                      <p:cBhvr>
                                        <p:cTn id="69" dur="500" fill="hold"/>
                                        <p:tgtEl>
                                          <p:spTgt spid="212994">
                                            <p:txEl>
                                              <p:pRg st="6" end="6"/>
                                            </p:txEl>
                                          </p:spTgt>
                                        </p:tgtEl>
                                        <p:attrNameLst>
                                          <p:attrName>ppt_w</p:attrName>
                                        </p:attrNameLst>
                                      </p:cBhvr>
                                      <p:tavLst>
                                        <p:tav tm="0">
                                          <p:val>
                                            <p:strVal val="#ppt_w*0.05"/>
                                          </p:val>
                                        </p:tav>
                                        <p:tav tm="100000">
                                          <p:val>
                                            <p:strVal val="#ppt_w"/>
                                          </p:val>
                                        </p:tav>
                                      </p:tavLst>
                                    </p:anim>
                                    <p:anim calcmode="lin" valueType="num">
                                      <p:cBhvr>
                                        <p:cTn id="70" dur="500" fill="hold"/>
                                        <p:tgtEl>
                                          <p:spTgt spid="212994">
                                            <p:txEl>
                                              <p:pRg st="6" end="6"/>
                                            </p:txEl>
                                          </p:spTgt>
                                        </p:tgtEl>
                                        <p:attrNameLst>
                                          <p:attrName>ppt_h</p:attrName>
                                        </p:attrNameLst>
                                      </p:cBhvr>
                                      <p:tavLst>
                                        <p:tav tm="0">
                                          <p:val>
                                            <p:strVal val="#ppt_h"/>
                                          </p:val>
                                        </p:tav>
                                        <p:tav tm="100000">
                                          <p:val>
                                            <p:strVal val="#ppt_h"/>
                                          </p:val>
                                        </p:tav>
                                      </p:tavLst>
                                    </p:anim>
                                    <p:anim calcmode="lin" valueType="num">
                                      <p:cBhvr>
                                        <p:cTn id="71" dur="500" fill="hold"/>
                                        <p:tgtEl>
                                          <p:spTgt spid="212994">
                                            <p:txEl>
                                              <p:pRg st="6" end="6"/>
                                            </p:txEl>
                                          </p:spTgt>
                                        </p:tgtEl>
                                        <p:attrNameLst>
                                          <p:attrName>ppt_x</p:attrName>
                                        </p:attrNameLst>
                                      </p:cBhvr>
                                      <p:tavLst>
                                        <p:tav tm="0">
                                          <p:val>
                                            <p:strVal val="#ppt_x-.2"/>
                                          </p:val>
                                        </p:tav>
                                        <p:tav tm="100000">
                                          <p:val>
                                            <p:strVal val="#ppt_x"/>
                                          </p:val>
                                        </p:tav>
                                      </p:tavLst>
                                    </p:anim>
                                    <p:anim calcmode="lin" valueType="num">
                                      <p:cBhvr>
                                        <p:cTn id="72" dur="500" fill="hold"/>
                                        <p:tgtEl>
                                          <p:spTgt spid="212994">
                                            <p:txEl>
                                              <p:pRg st="6" end="6"/>
                                            </p:txEl>
                                          </p:spTgt>
                                        </p:tgtEl>
                                        <p:attrNameLst>
                                          <p:attrName>ppt_y</p:attrName>
                                        </p:attrNameLst>
                                      </p:cBhvr>
                                      <p:tavLst>
                                        <p:tav tm="0">
                                          <p:val>
                                            <p:strVal val="#ppt_y"/>
                                          </p:val>
                                        </p:tav>
                                        <p:tav tm="100000">
                                          <p:val>
                                            <p:strVal val="#ppt_y"/>
                                          </p:val>
                                        </p:tav>
                                      </p:tavLst>
                                    </p:anim>
                                    <p:animEffect transition="in" filter="fade">
                                      <p:cBhvr>
                                        <p:cTn id="73" dur="500"/>
                                        <p:tgtEl>
                                          <p:spTgt spid="212994">
                                            <p:txEl>
                                              <p:pRg st="6" end="6"/>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54" presetClass="entr" presetSubtype="0" accel="100000" fill="hold" grpId="0" nodeType="clickEffect">
                                  <p:stCondLst>
                                    <p:cond delay="0"/>
                                  </p:stCondLst>
                                  <p:childTnLst>
                                    <p:set>
                                      <p:cBhvr>
                                        <p:cTn id="77" dur="1" fill="hold">
                                          <p:stCondLst>
                                            <p:cond delay="0"/>
                                          </p:stCondLst>
                                        </p:cTn>
                                        <p:tgtEl>
                                          <p:spTgt spid="212994">
                                            <p:txEl>
                                              <p:pRg st="7" end="7"/>
                                            </p:txEl>
                                          </p:spTgt>
                                        </p:tgtEl>
                                        <p:attrNameLst>
                                          <p:attrName>style.visibility</p:attrName>
                                        </p:attrNameLst>
                                      </p:cBhvr>
                                      <p:to>
                                        <p:strVal val="visible"/>
                                      </p:to>
                                    </p:set>
                                    <p:anim calcmode="lin" valueType="num">
                                      <p:cBhvr>
                                        <p:cTn id="78" dur="500" fill="hold"/>
                                        <p:tgtEl>
                                          <p:spTgt spid="212994">
                                            <p:txEl>
                                              <p:pRg st="7" end="7"/>
                                            </p:txEl>
                                          </p:spTgt>
                                        </p:tgtEl>
                                        <p:attrNameLst>
                                          <p:attrName>ppt_w</p:attrName>
                                        </p:attrNameLst>
                                      </p:cBhvr>
                                      <p:tavLst>
                                        <p:tav tm="0">
                                          <p:val>
                                            <p:strVal val="#ppt_w*0.05"/>
                                          </p:val>
                                        </p:tav>
                                        <p:tav tm="100000">
                                          <p:val>
                                            <p:strVal val="#ppt_w"/>
                                          </p:val>
                                        </p:tav>
                                      </p:tavLst>
                                    </p:anim>
                                    <p:anim calcmode="lin" valueType="num">
                                      <p:cBhvr>
                                        <p:cTn id="79" dur="500" fill="hold"/>
                                        <p:tgtEl>
                                          <p:spTgt spid="212994">
                                            <p:txEl>
                                              <p:pRg st="7" end="7"/>
                                            </p:txEl>
                                          </p:spTgt>
                                        </p:tgtEl>
                                        <p:attrNameLst>
                                          <p:attrName>ppt_h</p:attrName>
                                        </p:attrNameLst>
                                      </p:cBhvr>
                                      <p:tavLst>
                                        <p:tav tm="0">
                                          <p:val>
                                            <p:strVal val="#ppt_h"/>
                                          </p:val>
                                        </p:tav>
                                        <p:tav tm="100000">
                                          <p:val>
                                            <p:strVal val="#ppt_h"/>
                                          </p:val>
                                        </p:tav>
                                      </p:tavLst>
                                    </p:anim>
                                    <p:anim calcmode="lin" valueType="num">
                                      <p:cBhvr>
                                        <p:cTn id="80" dur="500" fill="hold"/>
                                        <p:tgtEl>
                                          <p:spTgt spid="212994">
                                            <p:txEl>
                                              <p:pRg st="7" end="7"/>
                                            </p:txEl>
                                          </p:spTgt>
                                        </p:tgtEl>
                                        <p:attrNameLst>
                                          <p:attrName>ppt_x</p:attrName>
                                        </p:attrNameLst>
                                      </p:cBhvr>
                                      <p:tavLst>
                                        <p:tav tm="0">
                                          <p:val>
                                            <p:strVal val="#ppt_x-.2"/>
                                          </p:val>
                                        </p:tav>
                                        <p:tav tm="100000">
                                          <p:val>
                                            <p:strVal val="#ppt_x"/>
                                          </p:val>
                                        </p:tav>
                                      </p:tavLst>
                                    </p:anim>
                                    <p:anim calcmode="lin" valueType="num">
                                      <p:cBhvr>
                                        <p:cTn id="81" dur="500" fill="hold"/>
                                        <p:tgtEl>
                                          <p:spTgt spid="212994">
                                            <p:txEl>
                                              <p:pRg st="7" end="7"/>
                                            </p:txEl>
                                          </p:spTgt>
                                        </p:tgtEl>
                                        <p:attrNameLst>
                                          <p:attrName>ppt_y</p:attrName>
                                        </p:attrNameLst>
                                      </p:cBhvr>
                                      <p:tavLst>
                                        <p:tav tm="0">
                                          <p:val>
                                            <p:strVal val="#ppt_y"/>
                                          </p:val>
                                        </p:tav>
                                        <p:tav tm="100000">
                                          <p:val>
                                            <p:strVal val="#ppt_y"/>
                                          </p:val>
                                        </p:tav>
                                      </p:tavLst>
                                    </p:anim>
                                    <p:animEffect transition="in" filter="fade">
                                      <p:cBhvr>
                                        <p:cTn id="82" dur="500"/>
                                        <p:tgtEl>
                                          <p:spTgt spid="212994">
                                            <p:txEl>
                                              <p:pRg st="7" end="7"/>
                                            </p:txEl>
                                          </p:spTgt>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7" presetClass="entr" presetSubtype="0" fill="hold" nodeType="clickEffect">
                                  <p:stCondLst>
                                    <p:cond delay="0"/>
                                  </p:stCondLst>
                                  <p:iterate type="lt">
                                    <p:tmPct val="50000"/>
                                  </p:iterate>
                                  <p:childTnLst>
                                    <p:set>
                                      <p:cBhvr>
                                        <p:cTn id="86" dur="1" fill="hold">
                                          <p:stCondLst>
                                            <p:cond delay="0"/>
                                          </p:stCondLst>
                                        </p:cTn>
                                        <p:tgtEl>
                                          <p:spTgt spid="212996">
                                            <p:txEl>
                                              <p:pRg st="0" end="0"/>
                                            </p:txEl>
                                          </p:spTgt>
                                        </p:tgtEl>
                                        <p:attrNameLst>
                                          <p:attrName>style.visibility</p:attrName>
                                        </p:attrNameLst>
                                      </p:cBhvr>
                                      <p:to>
                                        <p:strVal val="visible"/>
                                      </p:to>
                                    </p:set>
                                    <p:anim calcmode="discrete" valueType="clr">
                                      <p:cBhvr override="childStyle">
                                        <p:cTn id="87" dur="80"/>
                                        <p:tgtEl>
                                          <p:spTgt spid="21299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8" dur="80"/>
                                        <p:tgtEl>
                                          <p:spTgt spid="212996">
                                            <p:txEl>
                                              <p:pRg st="0" end="0"/>
                                            </p:txEl>
                                          </p:spTgt>
                                        </p:tgtEl>
                                        <p:attrNameLst>
                                          <p:attrName>fillcolor</p:attrName>
                                        </p:attrNameLst>
                                      </p:cBhvr>
                                      <p:tavLst>
                                        <p:tav tm="0">
                                          <p:val>
                                            <p:clrVal>
                                              <a:schemeClr val="accent2"/>
                                            </p:clrVal>
                                          </p:val>
                                        </p:tav>
                                        <p:tav tm="50000">
                                          <p:val>
                                            <p:clrVal>
                                              <a:schemeClr val="hlink"/>
                                            </p:clrVal>
                                          </p:val>
                                        </p:tav>
                                      </p:tavLst>
                                    </p:anim>
                                    <p:set>
                                      <p:cBhvr>
                                        <p:cTn id="89" dur="80"/>
                                        <p:tgtEl>
                                          <p:spTgt spid="212996">
                                            <p:txEl>
                                              <p:pRg st="0" end="0"/>
                                            </p:txEl>
                                          </p:spTgt>
                                        </p:tgtEl>
                                        <p:attrNameLst>
                                          <p:attrName>fill.type</p:attrName>
                                        </p:attrNameLst>
                                      </p:cBhvr>
                                      <p:to>
                                        <p:strVal val="solid"/>
                                      </p:to>
                                    </p:set>
                                  </p:childTnLst>
                                </p:cTn>
                              </p:par>
                            </p:childTnLst>
                          </p:cTn>
                        </p:par>
                      </p:childTnLst>
                    </p:cTn>
                  </p:par>
                  <p:par>
                    <p:cTn id="90" fill="hold">
                      <p:stCondLst>
                        <p:cond delay="indefinite"/>
                      </p:stCondLst>
                      <p:childTnLst>
                        <p:par>
                          <p:cTn id="91" fill="hold">
                            <p:stCondLst>
                              <p:cond delay="0"/>
                            </p:stCondLst>
                            <p:childTnLst>
                              <p:par>
                                <p:cTn id="92" presetID="27" presetClass="entr" presetSubtype="0" fill="hold" nodeType="clickEffect">
                                  <p:stCondLst>
                                    <p:cond delay="0"/>
                                  </p:stCondLst>
                                  <p:iterate type="lt">
                                    <p:tmPct val="50000"/>
                                  </p:iterate>
                                  <p:childTnLst>
                                    <p:set>
                                      <p:cBhvr>
                                        <p:cTn id="93" dur="1" fill="hold">
                                          <p:stCondLst>
                                            <p:cond delay="0"/>
                                          </p:stCondLst>
                                        </p:cTn>
                                        <p:tgtEl>
                                          <p:spTgt spid="212996">
                                            <p:txEl>
                                              <p:pRg st="1" end="1"/>
                                            </p:txEl>
                                          </p:spTgt>
                                        </p:tgtEl>
                                        <p:attrNameLst>
                                          <p:attrName>style.visibility</p:attrName>
                                        </p:attrNameLst>
                                      </p:cBhvr>
                                      <p:to>
                                        <p:strVal val="visible"/>
                                      </p:to>
                                    </p:set>
                                    <p:anim calcmode="discrete" valueType="clr">
                                      <p:cBhvr override="childStyle">
                                        <p:cTn id="94" dur="80"/>
                                        <p:tgtEl>
                                          <p:spTgt spid="21299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5" dur="80"/>
                                        <p:tgtEl>
                                          <p:spTgt spid="212996">
                                            <p:txEl>
                                              <p:pRg st="1" end="1"/>
                                            </p:txEl>
                                          </p:spTgt>
                                        </p:tgtEl>
                                        <p:attrNameLst>
                                          <p:attrName>fillcolor</p:attrName>
                                        </p:attrNameLst>
                                      </p:cBhvr>
                                      <p:tavLst>
                                        <p:tav tm="0">
                                          <p:val>
                                            <p:clrVal>
                                              <a:schemeClr val="accent2"/>
                                            </p:clrVal>
                                          </p:val>
                                        </p:tav>
                                        <p:tav tm="50000">
                                          <p:val>
                                            <p:clrVal>
                                              <a:schemeClr val="hlink"/>
                                            </p:clrVal>
                                          </p:val>
                                        </p:tav>
                                      </p:tavLst>
                                    </p:anim>
                                    <p:set>
                                      <p:cBhvr>
                                        <p:cTn id="96" dur="80"/>
                                        <p:tgtEl>
                                          <p:spTgt spid="212996">
                                            <p:txEl>
                                              <p:pRg st="1" end="1"/>
                                            </p:txEl>
                                          </p:spTgt>
                                        </p:tgtEl>
                                        <p:attrNameLst>
                                          <p:attrName>fill.type</p:attrName>
                                        </p:attrNameLst>
                                      </p:cBhvr>
                                      <p:to>
                                        <p:strVal val="solid"/>
                                      </p:to>
                                    </p:set>
                                  </p:childTnLst>
                                </p:cTn>
                              </p:par>
                            </p:childTnLst>
                          </p:cTn>
                        </p:par>
                      </p:childTnLst>
                    </p:cTn>
                  </p:par>
                  <p:par>
                    <p:cTn id="97" fill="hold" nodeType="clickPar">
                      <p:stCondLst>
                        <p:cond delay="indefinite"/>
                      </p:stCondLst>
                      <p:childTnLst>
                        <p:par>
                          <p:cTn id="98" fill="hold" nodeType="withGroup">
                            <p:stCondLst>
                              <p:cond delay="0"/>
                            </p:stCondLst>
                            <p:childTnLst>
                              <p:par>
                                <p:cTn id="99" presetID="23" presetClass="entr" presetSubtype="16" fill="hold" nodeType="clickEffect">
                                  <p:stCondLst>
                                    <p:cond delay="0"/>
                                  </p:stCondLst>
                                  <p:childTnLst>
                                    <p:set>
                                      <p:cBhvr>
                                        <p:cTn id="100" dur="1" fill="hold">
                                          <p:stCondLst>
                                            <p:cond delay="0"/>
                                          </p:stCondLst>
                                        </p:cTn>
                                        <p:tgtEl>
                                          <p:spTgt spid="212996">
                                            <p:txEl>
                                              <p:pRg st="2" end="2"/>
                                            </p:txEl>
                                          </p:spTgt>
                                        </p:tgtEl>
                                        <p:attrNameLst>
                                          <p:attrName>style.visibility</p:attrName>
                                        </p:attrNameLst>
                                      </p:cBhvr>
                                      <p:to>
                                        <p:strVal val="visible"/>
                                      </p:to>
                                    </p:set>
                                    <p:anim calcmode="lin" valueType="num">
                                      <p:cBhvr>
                                        <p:cTn id="101" dur="500" fill="hold"/>
                                        <p:tgtEl>
                                          <p:spTgt spid="212996">
                                            <p:txEl>
                                              <p:pRg st="2" end="2"/>
                                            </p:txEl>
                                          </p:spTgt>
                                        </p:tgtEl>
                                        <p:attrNameLst>
                                          <p:attrName>ppt_w</p:attrName>
                                        </p:attrNameLst>
                                      </p:cBhvr>
                                      <p:tavLst>
                                        <p:tav tm="0">
                                          <p:val>
                                            <p:fltVal val="0"/>
                                          </p:val>
                                        </p:tav>
                                        <p:tav tm="100000">
                                          <p:val>
                                            <p:strVal val="#ppt_w"/>
                                          </p:val>
                                        </p:tav>
                                      </p:tavLst>
                                    </p:anim>
                                    <p:anim calcmode="lin" valueType="num">
                                      <p:cBhvr>
                                        <p:cTn id="102" dur="500" fill="hold"/>
                                        <p:tgtEl>
                                          <p:spTgt spid="21299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03" fill="hold" nodeType="clickPar">
                      <p:stCondLst>
                        <p:cond delay="indefinite"/>
                      </p:stCondLst>
                      <p:childTnLst>
                        <p:par>
                          <p:cTn id="104" fill="hold" nodeType="withGroup">
                            <p:stCondLst>
                              <p:cond delay="0"/>
                            </p:stCondLst>
                            <p:childTnLst>
                              <p:par>
                                <p:cTn id="105" presetID="4" presetClass="entr" presetSubtype="16" fill="hold" nodeType="clickEffect">
                                  <p:stCondLst>
                                    <p:cond delay="0"/>
                                  </p:stCondLst>
                                  <p:childTnLst>
                                    <p:set>
                                      <p:cBhvr>
                                        <p:cTn id="106" dur="1" fill="hold">
                                          <p:stCondLst>
                                            <p:cond delay="0"/>
                                          </p:stCondLst>
                                        </p:cTn>
                                        <p:tgtEl>
                                          <p:spTgt spid="212996">
                                            <p:txEl>
                                              <p:pRg st="3" end="3"/>
                                            </p:txEl>
                                          </p:spTgt>
                                        </p:tgtEl>
                                        <p:attrNameLst>
                                          <p:attrName>style.visibility</p:attrName>
                                        </p:attrNameLst>
                                      </p:cBhvr>
                                      <p:to>
                                        <p:strVal val="visible"/>
                                      </p:to>
                                    </p:set>
                                    <p:animEffect transition="in" filter="box(in)">
                                      <p:cBhvr>
                                        <p:cTn id="107" dur="500"/>
                                        <p:tgtEl>
                                          <p:spTgt spid="212996">
                                            <p:txEl>
                                              <p:pRg st="3" end="3"/>
                                            </p:txEl>
                                          </p:spTgt>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3" presetClass="entr" presetSubtype="16" fill="hold" nodeType="clickEffect">
                                  <p:stCondLst>
                                    <p:cond delay="0"/>
                                  </p:stCondLst>
                                  <p:childTnLst>
                                    <p:set>
                                      <p:cBhvr>
                                        <p:cTn id="111" dur="1" fill="hold">
                                          <p:stCondLst>
                                            <p:cond delay="0"/>
                                          </p:stCondLst>
                                        </p:cTn>
                                        <p:tgtEl>
                                          <p:spTgt spid="212996">
                                            <p:txEl>
                                              <p:pRg st="4" end="4"/>
                                            </p:txEl>
                                          </p:spTgt>
                                        </p:tgtEl>
                                        <p:attrNameLst>
                                          <p:attrName>style.visibility</p:attrName>
                                        </p:attrNameLst>
                                      </p:cBhvr>
                                      <p:to>
                                        <p:strVal val="visible"/>
                                      </p:to>
                                    </p:set>
                                    <p:anim calcmode="lin" valueType="num">
                                      <p:cBhvr>
                                        <p:cTn id="112" dur="500" fill="hold"/>
                                        <p:tgtEl>
                                          <p:spTgt spid="212996">
                                            <p:txEl>
                                              <p:pRg st="4" end="4"/>
                                            </p:txEl>
                                          </p:spTgt>
                                        </p:tgtEl>
                                        <p:attrNameLst>
                                          <p:attrName>ppt_w</p:attrName>
                                        </p:attrNameLst>
                                      </p:cBhvr>
                                      <p:tavLst>
                                        <p:tav tm="0">
                                          <p:val>
                                            <p:fltVal val="0"/>
                                          </p:val>
                                        </p:tav>
                                        <p:tav tm="100000">
                                          <p:val>
                                            <p:strVal val="#ppt_w"/>
                                          </p:val>
                                        </p:tav>
                                      </p:tavLst>
                                    </p:anim>
                                    <p:anim calcmode="lin" valueType="num">
                                      <p:cBhvr>
                                        <p:cTn id="113" dur="500" fill="hold"/>
                                        <p:tgtEl>
                                          <p:spTgt spid="212996">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114" fill="hold" nodeType="clickPar">
                      <p:stCondLst>
                        <p:cond delay="indefinite"/>
                      </p:stCondLst>
                      <p:childTnLst>
                        <p:par>
                          <p:cTn id="115" fill="hold" nodeType="withGroup">
                            <p:stCondLst>
                              <p:cond delay="0"/>
                            </p:stCondLst>
                            <p:childTnLst>
                              <p:par>
                                <p:cTn id="116" presetID="54" presetClass="entr" presetSubtype="0" accel="100000" fill="hold" nodeType="clickEffect">
                                  <p:stCondLst>
                                    <p:cond delay="0"/>
                                  </p:stCondLst>
                                  <p:childTnLst>
                                    <p:set>
                                      <p:cBhvr>
                                        <p:cTn id="117" dur="1" fill="hold">
                                          <p:stCondLst>
                                            <p:cond delay="0"/>
                                          </p:stCondLst>
                                        </p:cTn>
                                        <p:tgtEl>
                                          <p:spTgt spid="212996">
                                            <p:txEl>
                                              <p:pRg st="5" end="5"/>
                                            </p:txEl>
                                          </p:spTgt>
                                        </p:tgtEl>
                                        <p:attrNameLst>
                                          <p:attrName>style.visibility</p:attrName>
                                        </p:attrNameLst>
                                      </p:cBhvr>
                                      <p:to>
                                        <p:strVal val="visible"/>
                                      </p:to>
                                    </p:set>
                                    <p:anim calcmode="lin" valueType="num">
                                      <p:cBhvr>
                                        <p:cTn id="118" dur="500" fill="hold"/>
                                        <p:tgtEl>
                                          <p:spTgt spid="212996">
                                            <p:txEl>
                                              <p:pRg st="5" end="5"/>
                                            </p:txEl>
                                          </p:spTgt>
                                        </p:tgtEl>
                                        <p:attrNameLst>
                                          <p:attrName>ppt_w</p:attrName>
                                        </p:attrNameLst>
                                      </p:cBhvr>
                                      <p:tavLst>
                                        <p:tav tm="0">
                                          <p:val>
                                            <p:strVal val="#ppt_w*0.05"/>
                                          </p:val>
                                        </p:tav>
                                        <p:tav tm="100000">
                                          <p:val>
                                            <p:strVal val="#ppt_w"/>
                                          </p:val>
                                        </p:tav>
                                      </p:tavLst>
                                    </p:anim>
                                    <p:anim calcmode="lin" valueType="num">
                                      <p:cBhvr>
                                        <p:cTn id="119" dur="500" fill="hold"/>
                                        <p:tgtEl>
                                          <p:spTgt spid="212996">
                                            <p:txEl>
                                              <p:pRg st="5" end="5"/>
                                            </p:txEl>
                                          </p:spTgt>
                                        </p:tgtEl>
                                        <p:attrNameLst>
                                          <p:attrName>ppt_h</p:attrName>
                                        </p:attrNameLst>
                                      </p:cBhvr>
                                      <p:tavLst>
                                        <p:tav tm="0">
                                          <p:val>
                                            <p:strVal val="#ppt_h"/>
                                          </p:val>
                                        </p:tav>
                                        <p:tav tm="100000">
                                          <p:val>
                                            <p:strVal val="#ppt_h"/>
                                          </p:val>
                                        </p:tav>
                                      </p:tavLst>
                                    </p:anim>
                                    <p:anim calcmode="lin" valueType="num">
                                      <p:cBhvr>
                                        <p:cTn id="120" dur="500" fill="hold"/>
                                        <p:tgtEl>
                                          <p:spTgt spid="212996">
                                            <p:txEl>
                                              <p:pRg st="5" end="5"/>
                                            </p:txEl>
                                          </p:spTgt>
                                        </p:tgtEl>
                                        <p:attrNameLst>
                                          <p:attrName>ppt_x</p:attrName>
                                        </p:attrNameLst>
                                      </p:cBhvr>
                                      <p:tavLst>
                                        <p:tav tm="0">
                                          <p:val>
                                            <p:strVal val="#ppt_x-.2"/>
                                          </p:val>
                                        </p:tav>
                                        <p:tav tm="100000">
                                          <p:val>
                                            <p:strVal val="#ppt_x"/>
                                          </p:val>
                                        </p:tav>
                                      </p:tavLst>
                                    </p:anim>
                                    <p:anim calcmode="lin" valueType="num">
                                      <p:cBhvr>
                                        <p:cTn id="121" dur="500" fill="hold"/>
                                        <p:tgtEl>
                                          <p:spTgt spid="212996">
                                            <p:txEl>
                                              <p:pRg st="5" end="5"/>
                                            </p:txEl>
                                          </p:spTgt>
                                        </p:tgtEl>
                                        <p:attrNameLst>
                                          <p:attrName>ppt_y</p:attrName>
                                        </p:attrNameLst>
                                      </p:cBhvr>
                                      <p:tavLst>
                                        <p:tav tm="0">
                                          <p:val>
                                            <p:strVal val="#ppt_y"/>
                                          </p:val>
                                        </p:tav>
                                        <p:tav tm="100000">
                                          <p:val>
                                            <p:strVal val="#ppt_y"/>
                                          </p:val>
                                        </p:tav>
                                      </p:tavLst>
                                    </p:anim>
                                    <p:animEffect transition="in" filter="fade">
                                      <p:cBhvr>
                                        <p:cTn id="122" dur="500"/>
                                        <p:tgtEl>
                                          <p:spTgt spid="212996">
                                            <p:txEl>
                                              <p:pRg st="5" end="5"/>
                                            </p:txEl>
                                          </p:spTgt>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42" presetClass="entr" presetSubtype="0" fill="hold" nodeType="clickEffect">
                                  <p:stCondLst>
                                    <p:cond delay="0"/>
                                  </p:stCondLst>
                                  <p:childTnLst>
                                    <p:set>
                                      <p:cBhvr>
                                        <p:cTn id="126" dur="1" fill="hold">
                                          <p:stCondLst>
                                            <p:cond delay="0"/>
                                          </p:stCondLst>
                                        </p:cTn>
                                        <p:tgtEl>
                                          <p:spTgt spid="212996">
                                            <p:txEl>
                                              <p:pRg st="6" end="6"/>
                                            </p:txEl>
                                          </p:spTgt>
                                        </p:tgtEl>
                                        <p:attrNameLst>
                                          <p:attrName>style.visibility</p:attrName>
                                        </p:attrNameLst>
                                      </p:cBhvr>
                                      <p:to>
                                        <p:strVal val="visible"/>
                                      </p:to>
                                    </p:set>
                                    <p:animEffect transition="in" filter="fade">
                                      <p:cBhvr>
                                        <p:cTn id="127" dur="1000"/>
                                        <p:tgtEl>
                                          <p:spTgt spid="212996">
                                            <p:txEl>
                                              <p:pRg st="6" end="6"/>
                                            </p:txEl>
                                          </p:spTgt>
                                        </p:tgtEl>
                                      </p:cBhvr>
                                    </p:animEffect>
                                    <p:anim calcmode="lin" valueType="num">
                                      <p:cBhvr>
                                        <p:cTn id="128" dur="1000" fill="hold"/>
                                        <p:tgtEl>
                                          <p:spTgt spid="212996">
                                            <p:txEl>
                                              <p:pRg st="6" end="6"/>
                                            </p:txEl>
                                          </p:spTgt>
                                        </p:tgtEl>
                                        <p:attrNameLst>
                                          <p:attrName>ppt_x</p:attrName>
                                        </p:attrNameLst>
                                      </p:cBhvr>
                                      <p:tavLst>
                                        <p:tav tm="0">
                                          <p:val>
                                            <p:strVal val="#ppt_x"/>
                                          </p:val>
                                        </p:tav>
                                        <p:tav tm="100000">
                                          <p:val>
                                            <p:strVal val="#ppt_x"/>
                                          </p:val>
                                        </p:tav>
                                      </p:tavLst>
                                    </p:anim>
                                    <p:anim calcmode="lin" valueType="num">
                                      <p:cBhvr>
                                        <p:cTn id="129" dur="1000" fill="hold"/>
                                        <p:tgtEl>
                                          <p:spTgt spid="21299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30" fill="hold" nodeType="clickPar">
                      <p:stCondLst>
                        <p:cond delay="indefinite"/>
                      </p:stCondLst>
                      <p:childTnLst>
                        <p:par>
                          <p:cTn id="131" fill="hold" nodeType="withGroup">
                            <p:stCondLst>
                              <p:cond delay="0"/>
                            </p:stCondLst>
                            <p:childTnLst>
                              <p:par>
                                <p:cTn id="132" presetID="42" presetClass="entr" presetSubtype="0" fill="hold" nodeType="clickEffect">
                                  <p:stCondLst>
                                    <p:cond delay="0"/>
                                  </p:stCondLst>
                                  <p:childTnLst>
                                    <p:set>
                                      <p:cBhvr>
                                        <p:cTn id="133" dur="1" fill="hold">
                                          <p:stCondLst>
                                            <p:cond delay="0"/>
                                          </p:stCondLst>
                                        </p:cTn>
                                        <p:tgtEl>
                                          <p:spTgt spid="212996">
                                            <p:txEl>
                                              <p:pRg st="7" end="7"/>
                                            </p:txEl>
                                          </p:spTgt>
                                        </p:tgtEl>
                                        <p:attrNameLst>
                                          <p:attrName>style.visibility</p:attrName>
                                        </p:attrNameLst>
                                      </p:cBhvr>
                                      <p:to>
                                        <p:strVal val="visible"/>
                                      </p:to>
                                    </p:set>
                                    <p:animEffect transition="in" filter="fade">
                                      <p:cBhvr>
                                        <p:cTn id="134" dur="1000"/>
                                        <p:tgtEl>
                                          <p:spTgt spid="212996">
                                            <p:txEl>
                                              <p:pRg st="7" end="7"/>
                                            </p:txEl>
                                          </p:spTgt>
                                        </p:tgtEl>
                                      </p:cBhvr>
                                    </p:animEffect>
                                    <p:anim calcmode="lin" valueType="num">
                                      <p:cBhvr>
                                        <p:cTn id="135" dur="1000" fill="hold"/>
                                        <p:tgtEl>
                                          <p:spTgt spid="212996">
                                            <p:txEl>
                                              <p:pRg st="7" end="7"/>
                                            </p:txEl>
                                          </p:spTgt>
                                        </p:tgtEl>
                                        <p:attrNameLst>
                                          <p:attrName>ppt_x</p:attrName>
                                        </p:attrNameLst>
                                      </p:cBhvr>
                                      <p:tavLst>
                                        <p:tav tm="0">
                                          <p:val>
                                            <p:strVal val="#ppt_x"/>
                                          </p:val>
                                        </p:tav>
                                        <p:tav tm="100000">
                                          <p:val>
                                            <p:strVal val="#ppt_x"/>
                                          </p:val>
                                        </p:tav>
                                      </p:tavLst>
                                    </p:anim>
                                    <p:anim calcmode="lin" valueType="num">
                                      <p:cBhvr>
                                        <p:cTn id="136" dur="1000" fill="hold"/>
                                        <p:tgtEl>
                                          <p:spTgt spid="21299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build="p"/>
      <p:bldP spid="21299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Text Box 3"/>
          <p:cNvSpPr txBox="1">
            <a:spLocks noChangeArrowheads="1"/>
          </p:cNvSpPr>
          <p:nvPr/>
        </p:nvSpPr>
        <p:spPr bwMode="auto">
          <a:xfrm>
            <a:off x="4672411" y="381556"/>
            <a:ext cx="244169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4400" dirty="0">
                <a:solidFill>
                  <a:srgbClr val="FF0000"/>
                </a:solidFill>
                <a:latin typeface="华文新魏" panose="02010800040101010101" pitchFamily="2" charset="-122"/>
                <a:ea typeface="华文新魏" panose="02010800040101010101" pitchFamily="2" charset="-122"/>
              </a:rPr>
              <a:t>古今异义</a:t>
            </a:r>
          </a:p>
        </p:txBody>
      </p:sp>
      <p:sp>
        <p:nvSpPr>
          <p:cNvPr id="84996" name="Text Box 4"/>
          <p:cNvSpPr txBox="1">
            <a:spLocks noChangeArrowheads="1"/>
          </p:cNvSpPr>
          <p:nvPr/>
        </p:nvSpPr>
        <p:spPr bwMode="auto">
          <a:xfrm>
            <a:off x="3559175" y="2019300"/>
            <a:ext cx="5921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3200">
                <a:solidFill>
                  <a:srgbClr val="0000CC"/>
                </a:solidFill>
                <a:latin typeface="华文新魏" panose="02010800040101010101" pitchFamily="2" charset="-122"/>
                <a:ea typeface="华文新魏" panose="02010800040101010101" pitchFamily="2" charset="-122"/>
              </a:rPr>
              <a:t>许</a:t>
            </a:r>
          </a:p>
        </p:txBody>
      </p:sp>
      <p:sp>
        <p:nvSpPr>
          <p:cNvPr id="84997" name="AutoShape 5"/>
          <p:cNvSpPr>
            <a:spLocks/>
          </p:cNvSpPr>
          <p:nvPr/>
        </p:nvSpPr>
        <p:spPr bwMode="auto">
          <a:xfrm>
            <a:off x="4135439" y="1758951"/>
            <a:ext cx="288925" cy="1152525"/>
          </a:xfrm>
          <a:prstGeom prst="leftBrace">
            <a:avLst>
              <a:gd name="adj1" fmla="val 33242"/>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华文新魏" panose="02010800040101010101" pitchFamily="2" charset="-122"/>
              <a:ea typeface="华文新魏" panose="02010800040101010101" pitchFamily="2" charset="-122"/>
            </a:endParaRPr>
          </a:p>
        </p:txBody>
      </p:sp>
      <p:sp>
        <p:nvSpPr>
          <p:cNvPr id="84998" name="Text Box 6"/>
          <p:cNvSpPr txBox="1">
            <a:spLocks noChangeArrowheads="1"/>
          </p:cNvSpPr>
          <p:nvPr/>
        </p:nvSpPr>
        <p:spPr bwMode="auto">
          <a:xfrm>
            <a:off x="4495801" y="1543050"/>
            <a:ext cx="100540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3200">
                <a:latin typeface="华文新魏" panose="02010800040101010101" pitchFamily="2" charset="-122"/>
                <a:ea typeface="华文新魏" panose="02010800040101010101" pitchFamily="2" charset="-122"/>
              </a:rPr>
              <a:t>古：</a:t>
            </a:r>
          </a:p>
          <a:p>
            <a:pPr eaLnBrk="1" hangingPunct="1"/>
            <a:endParaRPr kumimoji="1" lang="zh-CN" altLang="en-US" sz="3200">
              <a:latin typeface="华文新魏" panose="02010800040101010101" pitchFamily="2" charset="-122"/>
              <a:ea typeface="华文新魏" panose="02010800040101010101" pitchFamily="2" charset="-122"/>
            </a:endParaRPr>
          </a:p>
          <a:p>
            <a:pPr eaLnBrk="1" hangingPunct="1"/>
            <a:r>
              <a:rPr kumimoji="1" lang="zh-CN" altLang="en-US" sz="3200">
                <a:latin typeface="华文新魏" panose="02010800040101010101" pitchFamily="2" charset="-122"/>
                <a:ea typeface="华文新魏" panose="02010800040101010101" pitchFamily="2" charset="-122"/>
              </a:rPr>
              <a:t>今：</a:t>
            </a:r>
          </a:p>
        </p:txBody>
      </p:sp>
      <p:sp>
        <p:nvSpPr>
          <p:cNvPr id="84999" name="Text Box 7"/>
          <p:cNvSpPr txBox="1">
            <a:spLocks noChangeArrowheads="1"/>
          </p:cNvSpPr>
          <p:nvPr/>
        </p:nvSpPr>
        <p:spPr bwMode="auto">
          <a:xfrm>
            <a:off x="5287964" y="1543050"/>
            <a:ext cx="100540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200">
                <a:solidFill>
                  <a:srgbClr val="FF0000"/>
                </a:solidFill>
                <a:latin typeface="华文新魏" panose="02010800040101010101" pitchFamily="2" charset="-122"/>
                <a:ea typeface="华文新魏" panose="02010800040101010101" pitchFamily="2" charset="-122"/>
              </a:rPr>
              <a:t>左右</a:t>
            </a:r>
          </a:p>
          <a:p>
            <a:endParaRPr kumimoji="1" lang="zh-CN" altLang="en-US" sz="3200">
              <a:solidFill>
                <a:srgbClr val="FF0000"/>
              </a:solidFill>
              <a:latin typeface="华文新魏" panose="02010800040101010101" pitchFamily="2" charset="-122"/>
              <a:ea typeface="华文新魏" panose="02010800040101010101" pitchFamily="2" charset="-122"/>
            </a:endParaRPr>
          </a:p>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允许</a:t>
            </a:r>
          </a:p>
        </p:txBody>
      </p:sp>
      <p:sp>
        <p:nvSpPr>
          <p:cNvPr id="85000" name="Text Box 8"/>
          <p:cNvSpPr txBox="1">
            <a:spLocks noChangeArrowheads="1"/>
          </p:cNvSpPr>
          <p:nvPr/>
        </p:nvSpPr>
        <p:spPr bwMode="auto">
          <a:xfrm>
            <a:off x="3559175" y="3630614"/>
            <a:ext cx="5921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3200">
                <a:solidFill>
                  <a:srgbClr val="0000CC"/>
                </a:solidFill>
                <a:latin typeface="华文新魏" panose="02010800040101010101" pitchFamily="2" charset="-122"/>
                <a:ea typeface="华文新魏" panose="02010800040101010101" pitchFamily="2" charset="-122"/>
              </a:rPr>
              <a:t>穷</a:t>
            </a:r>
          </a:p>
        </p:txBody>
      </p:sp>
      <p:sp>
        <p:nvSpPr>
          <p:cNvPr id="85001" name="AutoShape 9"/>
          <p:cNvSpPr>
            <a:spLocks/>
          </p:cNvSpPr>
          <p:nvPr/>
        </p:nvSpPr>
        <p:spPr bwMode="auto">
          <a:xfrm>
            <a:off x="4208463" y="3414713"/>
            <a:ext cx="215900" cy="1117600"/>
          </a:xfrm>
          <a:prstGeom prst="leftBrace">
            <a:avLst>
              <a:gd name="adj1" fmla="val 431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华文新魏" panose="02010800040101010101" pitchFamily="2" charset="-122"/>
              <a:ea typeface="华文新魏" panose="02010800040101010101" pitchFamily="2" charset="-122"/>
            </a:endParaRPr>
          </a:p>
        </p:txBody>
      </p:sp>
      <p:sp>
        <p:nvSpPr>
          <p:cNvPr id="85002" name="Text Box 10"/>
          <p:cNvSpPr txBox="1">
            <a:spLocks noChangeArrowheads="1"/>
          </p:cNvSpPr>
          <p:nvPr/>
        </p:nvSpPr>
        <p:spPr bwMode="auto">
          <a:xfrm>
            <a:off x="4424364" y="3125788"/>
            <a:ext cx="100540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3200">
                <a:latin typeface="华文新魏" panose="02010800040101010101" pitchFamily="2" charset="-122"/>
                <a:ea typeface="华文新魏" panose="02010800040101010101" pitchFamily="2" charset="-122"/>
              </a:rPr>
              <a:t>古：</a:t>
            </a:r>
          </a:p>
          <a:p>
            <a:pPr eaLnBrk="1" hangingPunct="1"/>
            <a:endParaRPr kumimoji="1" lang="zh-CN" altLang="en-US" sz="3200">
              <a:latin typeface="华文新魏" panose="02010800040101010101" pitchFamily="2" charset="-122"/>
              <a:ea typeface="华文新魏" panose="02010800040101010101" pitchFamily="2" charset="-122"/>
            </a:endParaRPr>
          </a:p>
          <a:p>
            <a:pPr eaLnBrk="1" hangingPunct="1"/>
            <a:r>
              <a:rPr kumimoji="1" lang="zh-CN" altLang="en-US" sz="3200">
                <a:latin typeface="华文新魏" panose="02010800040101010101" pitchFamily="2" charset="-122"/>
                <a:ea typeface="华文新魏" panose="02010800040101010101" pitchFamily="2" charset="-122"/>
              </a:rPr>
              <a:t>今：</a:t>
            </a:r>
          </a:p>
        </p:txBody>
      </p:sp>
      <p:sp>
        <p:nvSpPr>
          <p:cNvPr id="85003" name="Text Box 11"/>
          <p:cNvSpPr txBox="1">
            <a:spLocks noChangeArrowheads="1"/>
          </p:cNvSpPr>
          <p:nvPr/>
        </p:nvSpPr>
        <p:spPr bwMode="auto">
          <a:xfrm>
            <a:off x="5143501" y="3125788"/>
            <a:ext cx="100540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穷尽</a:t>
            </a:r>
          </a:p>
          <a:p>
            <a:pPr eaLnBrk="1" hangingPunct="1"/>
            <a:endParaRPr kumimoji="1" lang="zh-CN" altLang="en-US" sz="3200">
              <a:solidFill>
                <a:srgbClr val="FF0000"/>
              </a:solidFill>
              <a:latin typeface="华文新魏" panose="02010800040101010101" pitchFamily="2" charset="-122"/>
              <a:ea typeface="华文新魏" panose="02010800040101010101" pitchFamily="2" charset="-122"/>
            </a:endParaRPr>
          </a:p>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贫穷</a:t>
            </a:r>
          </a:p>
        </p:txBody>
      </p:sp>
      <p:sp>
        <p:nvSpPr>
          <p:cNvPr id="85004" name="Text Box 12"/>
          <p:cNvSpPr txBox="1">
            <a:spLocks noChangeArrowheads="1"/>
          </p:cNvSpPr>
          <p:nvPr/>
        </p:nvSpPr>
        <p:spPr bwMode="auto">
          <a:xfrm>
            <a:off x="3343276" y="5141914"/>
            <a:ext cx="10001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3200">
                <a:solidFill>
                  <a:srgbClr val="0000CC"/>
                </a:solidFill>
                <a:latin typeface="华文新魏" panose="02010800040101010101" pitchFamily="2" charset="-122"/>
                <a:ea typeface="华文新魏" panose="02010800040101010101" pitchFamily="2" charset="-122"/>
              </a:rPr>
              <a:t>经纶</a:t>
            </a:r>
          </a:p>
        </p:txBody>
      </p:sp>
      <p:sp>
        <p:nvSpPr>
          <p:cNvPr id="85005" name="AutoShape 13"/>
          <p:cNvSpPr>
            <a:spLocks/>
          </p:cNvSpPr>
          <p:nvPr/>
        </p:nvSpPr>
        <p:spPr bwMode="auto">
          <a:xfrm>
            <a:off x="4351338" y="4926014"/>
            <a:ext cx="144462" cy="1119187"/>
          </a:xfrm>
          <a:prstGeom prst="leftBrace">
            <a:avLst>
              <a:gd name="adj1" fmla="val 64561"/>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华文新魏" panose="02010800040101010101" pitchFamily="2" charset="-122"/>
              <a:ea typeface="华文新魏" panose="02010800040101010101" pitchFamily="2" charset="-122"/>
            </a:endParaRPr>
          </a:p>
        </p:txBody>
      </p:sp>
      <p:sp>
        <p:nvSpPr>
          <p:cNvPr id="85006" name="Text Box 14"/>
          <p:cNvSpPr txBox="1">
            <a:spLocks noChangeArrowheads="1"/>
          </p:cNvSpPr>
          <p:nvPr/>
        </p:nvSpPr>
        <p:spPr bwMode="auto">
          <a:xfrm>
            <a:off x="4567239" y="4710113"/>
            <a:ext cx="100540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3200">
                <a:latin typeface="华文新魏" panose="02010800040101010101" pitchFamily="2" charset="-122"/>
                <a:ea typeface="华文新魏" panose="02010800040101010101" pitchFamily="2" charset="-122"/>
              </a:rPr>
              <a:t>古：</a:t>
            </a:r>
          </a:p>
          <a:p>
            <a:pPr eaLnBrk="1" hangingPunct="1"/>
            <a:endParaRPr kumimoji="1" lang="zh-CN" altLang="en-US" sz="3200">
              <a:latin typeface="华文新魏" panose="02010800040101010101" pitchFamily="2" charset="-122"/>
              <a:ea typeface="华文新魏" panose="02010800040101010101" pitchFamily="2" charset="-122"/>
            </a:endParaRPr>
          </a:p>
          <a:p>
            <a:pPr eaLnBrk="1" hangingPunct="1"/>
            <a:r>
              <a:rPr kumimoji="1" lang="zh-CN" altLang="en-US" sz="3200">
                <a:latin typeface="华文新魏" panose="02010800040101010101" pitchFamily="2" charset="-122"/>
                <a:ea typeface="华文新魏" panose="02010800040101010101" pitchFamily="2" charset="-122"/>
              </a:rPr>
              <a:t>今：</a:t>
            </a:r>
          </a:p>
        </p:txBody>
      </p:sp>
      <p:sp>
        <p:nvSpPr>
          <p:cNvPr id="85008" name="Text Box 16"/>
          <p:cNvSpPr txBox="1">
            <a:spLocks noChangeArrowheads="1"/>
          </p:cNvSpPr>
          <p:nvPr/>
        </p:nvSpPr>
        <p:spPr bwMode="auto">
          <a:xfrm>
            <a:off x="3582989" y="592455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endParaRPr kumimoji="1" lang="zh-CN" altLang="zh-CN">
              <a:latin typeface="华文新魏" panose="02010800040101010101" pitchFamily="2" charset="-122"/>
              <a:ea typeface="华文新魏" panose="02010800040101010101" pitchFamily="2" charset="-122"/>
            </a:endParaRPr>
          </a:p>
        </p:txBody>
      </p:sp>
      <p:sp>
        <p:nvSpPr>
          <p:cNvPr id="85010" name="Text Box 18"/>
          <p:cNvSpPr txBox="1">
            <a:spLocks noChangeArrowheads="1"/>
          </p:cNvSpPr>
          <p:nvPr/>
        </p:nvSpPr>
        <p:spPr bwMode="auto">
          <a:xfrm>
            <a:off x="5287964" y="4710113"/>
            <a:ext cx="1826141"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治理</a:t>
            </a:r>
          </a:p>
          <a:p>
            <a:pPr eaLnBrk="1" hangingPunct="1"/>
            <a:endParaRPr kumimoji="1" lang="zh-CN" altLang="en-US" sz="3200">
              <a:solidFill>
                <a:srgbClr val="FF0000"/>
              </a:solidFill>
              <a:latin typeface="华文新魏" panose="02010800040101010101" pitchFamily="2" charset="-122"/>
              <a:ea typeface="华文新魏" panose="02010800040101010101" pitchFamily="2" charset="-122"/>
            </a:endParaRPr>
          </a:p>
          <a:p>
            <a:pPr eaLnBrk="1" hangingPunct="1"/>
            <a:r>
              <a:rPr kumimoji="1" lang="zh-CN" altLang="en-US" sz="3200">
                <a:solidFill>
                  <a:srgbClr val="FF0000"/>
                </a:solidFill>
                <a:latin typeface="华文新魏" panose="02010800040101010101" pitchFamily="2" charset="-122"/>
                <a:ea typeface="华文新魏" panose="02010800040101010101" pitchFamily="2" charset="-122"/>
              </a:rPr>
              <a:t>政治规划</a:t>
            </a:r>
          </a:p>
        </p:txBody>
      </p:sp>
      <p:pic>
        <p:nvPicPr>
          <p:cNvPr id="85014" name="Picture 22" descr="png-144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183563" y="2133600"/>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6312336"/>
      </p:ext>
    </p:extLst>
  </p:cSld>
  <p:clrMapOvr>
    <a:masterClrMapping/>
  </p:clrMapOvr>
  <p:transition spd="med">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Effect transition="in" filter="fade">
                                      <p:cBhvr>
                                        <p:cTn id="7" dur="1000"/>
                                        <p:tgtEl>
                                          <p:spTgt spid="84995"/>
                                        </p:tgtEl>
                                      </p:cBhvr>
                                    </p:animEffect>
                                    <p:anim calcmode="lin" valueType="num">
                                      <p:cBhvr>
                                        <p:cTn id="8" dur="1000" fill="hold"/>
                                        <p:tgtEl>
                                          <p:spTgt spid="84995"/>
                                        </p:tgtEl>
                                        <p:attrNameLst>
                                          <p:attrName>ppt_x</p:attrName>
                                        </p:attrNameLst>
                                      </p:cBhvr>
                                      <p:tavLst>
                                        <p:tav tm="0">
                                          <p:val>
                                            <p:strVal val="#ppt_x"/>
                                          </p:val>
                                        </p:tav>
                                        <p:tav tm="100000">
                                          <p:val>
                                            <p:strVal val="#ppt_x"/>
                                          </p:val>
                                        </p:tav>
                                      </p:tavLst>
                                    </p:anim>
                                    <p:anim calcmode="lin" valueType="num">
                                      <p:cBhvr>
                                        <p:cTn id="9" dur="1000" fill="hold"/>
                                        <p:tgtEl>
                                          <p:spTgt spid="8499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84998"/>
                                        </p:tgtEl>
                                        <p:attrNameLst>
                                          <p:attrName>style.visibility</p:attrName>
                                        </p:attrNameLst>
                                      </p:cBhvr>
                                      <p:to>
                                        <p:strVal val="visible"/>
                                      </p:to>
                                    </p:set>
                                    <p:animEffect transition="in" filter="dissolve">
                                      <p:cBhvr>
                                        <p:cTn id="14" dur="500"/>
                                        <p:tgtEl>
                                          <p:spTgt spid="84998"/>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84997"/>
                                        </p:tgtEl>
                                        <p:attrNameLst>
                                          <p:attrName>style.visibility</p:attrName>
                                        </p:attrNameLst>
                                      </p:cBhvr>
                                      <p:to>
                                        <p:strVal val="visible"/>
                                      </p:to>
                                    </p:set>
                                    <p:animEffect transition="in" filter="dissolve">
                                      <p:cBhvr>
                                        <p:cTn id="17" dur="500"/>
                                        <p:tgtEl>
                                          <p:spTgt spid="84997"/>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84996"/>
                                        </p:tgtEl>
                                        <p:attrNameLst>
                                          <p:attrName>style.visibility</p:attrName>
                                        </p:attrNameLst>
                                      </p:cBhvr>
                                      <p:to>
                                        <p:strVal val="visible"/>
                                      </p:to>
                                    </p:set>
                                    <p:animEffect transition="in" filter="dissolve">
                                      <p:cBhvr>
                                        <p:cTn id="20" dur="500"/>
                                        <p:tgtEl>
                                          <p:spTgt spid="84996"/>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5002"/>
                                        </p:tgtEl>
                                        <p:attrNameLst>
                                          <p:attrName>style.visibility</p:attrName>
                                        </p:attrNameLst>
                                      </p:cBhvr>
                                      <p:to>
                                        <p:strVal val="visible"/>
                                      </p:to>
                                    </p:set>
                                    <p:animEffect transition="in" filter="dissolve">
                                      <p:cBhvr>
                                        <p:cTn id="23" dur="500"/>
                                        <p:tgtEl>
                                          <p:spTgt spid="85002"/>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85001"/>
                                        </p:tgtEl>
                                        <p:attrNameLst>
                                          <p:attrName>style.visibility</p:attrName>
                                        </p:attrNameLst>
                                      </p:cBhvr>
                                      <p:to>
                                        <p:strVal val="visible"/>
                                      </p:to>
                                    </p:set>
                                    <p:animEffect transition="in" filter="dissolve">
                                      <p:cBhvr>
                                        <p:cTn id="26" dur="500"/>
                                        <p:tgtEl>
                                          <p:spTgt spid="85001"/>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85000"/>
                                        </p:tgtEl>
                                        <p:attrNameLst>
                                          <p:attrName>style.visibility</p:attrName>
                                        </p:attrNameLst>
                                      </p:cBhvr>
                                      <p:to>
                                        <p:strVal val="visible"/>
                                      </p:to>
                                    </p:set>
                                    <p:animEffect transition="in" filter="dissolve">
                                      <p:cBhvr>
                                        <p:cTn id="29" dur="500"/>
                                        <p:tgtEl>
                                          <p:spTgt spid="85000"/>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85006"/>
                                        </p:tgtEl>
                                        <p:attrNameLst>
                                          <p:attrName>style.visibility</p:attrName>
                                        </p:attrNameLst>
                                      </p:cBhvr>
                                      <p:to>
                                        <p:strVal val="visible"/>
                                      </p:to>
                                    </p:set>
                                    <p:animEffect transition="in" filter="dissolve">
                                      <p:cBhvr>
                                        <p:cTn id="32" dur="500"/>
                                        <p:tgtEl>
                                          <p:spTgt spid="8500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85005"/>
                                        </p:tgtEl>
                                        <p:attrNameLst>
                                          <p:attrName>style.visibility</p:attrName>
                                        </p:attrNameLst>
                                      </p:cBhvr>
                                      <p:to>
                                        <p:strVal val="visible"/>
                                      </p:to>
                                    </p:set>
                                    <p:animEffect transition="in" filter="dissolve">
                                      <p:cBhvr>
                                        <p:cTn id="35" dur="500"/>
                                        <p:tgtEl>
                                          <p:spTgt spid="85005"/>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85004"/>
                                        </p:tgtEl>
                                        <p:attrNameLst>
                                          <p:attrName>style.visibility</p:attrName>
                                        </p:attrNameLst>
                                      </p:cBhvr>
                                      <p:to>
                                        <p:strVal val="visible"/>
                                      </p:to>
                                    </p:set>
                                    <p:animEffect transition="in" filter="dissolve">
                                      <p:cBhvr>
                                        <p:cTn id="38" dur="500"/>
                                        <p:tgtEl>
                                          <p:spTgt spid="8500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4999"/>
                                        </p:tgtEl>
                                        <p:attrNameLst>
                                          <p:attrName>style.visibility</p:attrName>
                                        </p:attrNameLst>
                                      </p:cBhvr>
                                      <p:to>
                                        <p:strVal val="visible"/>
                                      </p:to>
                                    </p:set>
                                    <p:animEffect transition="in" filter="blinds(horizontal)">
                                      <p:cBhvr>
                                        <p:cTn id="43" dur="500"/>
                                        <p:tgtEl>
                                          <p:spTgt spid="8499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85003"/>
                                        </p:tgtEl>
                                        <p:attrNameLst>
                                          <p:attrName>style.visibility</p:attrName>
                                        </p:attrNameLst>
                                      </p:cBhvr>
                                      <p:to>
                                        <p:strVal val="visible"/>
                                      </p:to>
                                    </p:set>
                                    <p:animEffect transition="in" filter="blinds(horizontal)">
                                      <p:cBhvr>
                                        <p:cTn id="48" dur="500"/>
                                        <p:tgtEl>
                                          <p:spTgt spid="8500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85010"/>
                                        </p:tgtEl>
                                        <p:attrNameLst>
                                          <p:attrName>style.visibility</p:attrName>
                                        </p:attrNameLst>
                                      </p:cBhvr>
                                      <p:to>
                                        <p:strVal val="visible"/>
                                      </p:to>
                                    </p:set>
                                    <p:animEffect transition="in" filter="blinds(horizontal)">
                                      <p:cBhvr>
                                        <p:cTn id="53" dur="500"/>
                                        <p:tgtEl>
                                          <p:spTgt spid="85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P spid="84996" grpId="0"/>
      <p:bldP spid="84997" grpId="0" animBg="1"/>
      <p:bldP spid="84998" grpId="0"/>
      <p:bldP spid="84999" grpId="0" autoUpdateAnimBg="0"/>
      <p:bldP spid="85000" grpId="0"/>
      <p:bldP spid="85001" grpId="0" animBg="1"/>
      <p:bldP spid="85002" grpId="0"/>
      <p:bldP spid="85003" grpId="0" autoUpdateAnimBg="0"/>
      <p:bldP spid="85004" grpId="0"/>
      <p:bldP spid="85005" grpId="0" animBg="1"/>
      <p:bldP spid="85006" grpId="0"/>
      <p:bldP spid="85010"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1947</Words>
  <Paragraphs>213</Paragraphs>
  <Slides>29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华文行楷</vt:lpstr>
      <vt:lpstr>华文新魏</vt:lpstr>
      <vt:lpstr>楷体</vt:lpstr>
      <vt:lpstr>楷体_GB2312</vt:lpstr>
      <vt:lpstr>隶书</vt:lpstr>
      <vt:lpstr>宋体</vt:lpstr>
      <vt:lpstr>Arial</vt:lpstr>
      <vt:lpstr>Calibri</vt:lpstr>
      <vt:lpstr>Calibri Light</vt:lpstr>
      <vt:lpstr>Times New Roman</vt:lpstr>
      <vt:lpstr>Office 主题</vt:lpstr>
      <vt:lpstr>与朱元思书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PC</cp:lastModifiedBy>
  <dcterms:created xsi:type="dcterms:W3CDTF">2018-04-17T08:26:42Z</dcterms:created>
  <dcterms:modified xsi:type="dcterms:W3CDTF">2018-09-15T17:58:05Z</dcterms:modified>
</cp:coreProperties>
</file>