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5" r:id="rId5"/>
    <p:sldId id="259" r:id="rId6"/>
    <p:sldId id="260" r:id="rId7"/>
    <p:sldId id="261" r:id="rId8"/>
    <p:sldId id="262" r:id="rId9"/>
    <p:sldId id="26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64" r:id="rId23"/>
    <p:sldId id="273" r:id="rId24"/>
    <p:sldId id="258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9.pn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1.pn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665163"/>
            <a:ext cx="9144000" cy="2387600"/>
          </a:xfrm>
        </p:spPr>
        <p:txBody>
          <a:bodyPr/>
          <a:p>
            <a:r>
              <a:rPr lang="zh-CN" altLang="en-US" sz="9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小蜗牛</a:t>
            </a:r>
            <a:endParaRPr lang="zh-CN" altLang="en-US" sz="960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0040" y="3287395"/>
            <a:ext cx="6243955" cy="2730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58850" y="2006601"/>
            <a:ext cx="6096000" cy="38296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735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小蜗牛一共去了几次树林？小蜗牛分别是什么时候出发的？又是什么时候回来的？这时候树林里的景色发生了一些怎样的变化？</a:t>
            </a:r>
            <a:endParaRPr lang="zh-CN" altLang="en-US" sz="3735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2070" y="5295265"/>
            <a:ext cx="1353820" cy="7480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26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三次</a:t>
            </a:r>
            <a:endParaRPr lang="zh-CN" altLang="en-US" sz="4265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244600" y="897467"/>
            <a:ext cx="9423400" cy="2538662"/>
            <a:chOff x="1238249" y="1210449"/>
            <a:chExt cx="7067551" cy="1904880"/>
          </a:xfrm>
        </p:grpSpPr>
        <p:sp>
          <p:nvSpPr>
            <p:cNvPr id="30722" name="矩形 1"/>
            <p:cNvSpPr/>
            <p:nvPr/>
          </p:nvSpPr>
          <p:spPr>
            <a:xfrm>
              <a:off x="1238249" y="1319510"/>
              <a:ext cx="7067551" cy="17958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200000"/>
                </a:lnSpc>
              </a:pPr>
              <a:r>
                <a:rPr lang="en-US" altLang="zh-CN" sz="373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zh-CN" sz="3735" b="1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春天来了，蜗牛妈妈对小蜗牛说：“孩子，到小树林里去玩吧，小树发芽了。”</a:t>
              </a:r>
              <a:endParaRPr lang="zh-CN" altLang="zh-CN" sz="3735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7593013" y="1210449"/>
              <a:ext cx="598646" cy="4378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992562" y="2109391"/>
              <a:ext cx="598646" cy="4378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w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548187" y="2109391"/>
              <a:ext cx="444818" cy="4378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ɑ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891213" y="2109391"/>
              <a:ext cx="444818" cy="4378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f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30728" name="TextBox 7"/>
          <p:cNvSpPr txBox="1"/>
          <p:nvPr/>
        </p:nvSpPr>
        <p:spPr>
          <a:xfrm>
            <a:off x="692151" y="404284"/>
            <a:ext cx="26035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26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第一次</a:t>
            </a:r>
            <a:endParaRPr lang="zh-CN" altLang="en-US" sz="4265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08851" y="4722284"/>
            <a:ext cx="2408767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春天出发</a:t>
            </a:r>
            <a:endParaRPr lang="zh-CN" altLang="en-US" sz="3735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2340" y="3606165"/>
            <a:ext cx="3865245" cy="289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818515" y="337397"/>
            <a:ext cx="10325100" cy="3637640"/>
            <a:chOff x="676275" y="1901308"/>
            <a:chExt cx="7743825" cy="2728201"/>
          </a:xfrm>
        </p:grpSpPr>
        <p:sp>
          <p:nvSpPr>
            <p:cNvPr id="31746" name="矩形 1"/>
            <p:cNvSpPr/>
            <p:nvPr/>
          </p:nvSpPr>
          <p:spPr>
            <a:xfrm>
              <a:off x="676275" y="1971586"/>
              <a:ext cx="7743825" cy="26579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200000"/>
                </a:lnSpc>
              </a:pPr>
              <a:r>
                <a:rPr lang="en-US" altLang="zh-CN" sz="373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zh-CN" sz="3735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小蜗牛爬呀，爬呀，好久才爬回来。它说：“妈妈，小树长满了叶子，碧绿碧绿的，地上还长着许多草莓呢。”</a:t>
              </a:r>
              <a:endParaRPr lang="zh-CN" altLang="zh-CN" sz="3735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2484438" y="1901308"/>
              <a:ext cx="444818" cy="437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p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913063" y="1901308"/>
              <a:ext cx="598646" cy="437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ɑ 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859338" y="1901308"/>
              <a:ext cx="598646" cy="437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ji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ǔ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000750" y="1901308"/>
              <a:ext cx="598646" cy="437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hu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í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168650" y="2774424"/>
              <a:ext cx="598646" cy="437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m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ǎ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014913" y="2774424"/>
              <a:ext cx="444818" cy="4376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ì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pic>
        <p:nvPicPr>
          <p:cNvPr id="50178" name="Picture 2" descr="E:\孙巧灵\2016秋上\上课课件\制作\R一语上\人一语大课堂（正文）\草莓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4725" y="3113405"/>
            <a:ext cx="3818890" cy="27095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1580939" y="4766310"/>
            <a:ext cx="2463800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b="1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夏天回来</a:t>
            </a:r>
            <a:endParaRPr lang="zh-CN" altLang="en-US" sz="3735" b="1" dirty="0">
              <a:solidFill>
                <a:schemeClr val="accent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675006" y="928794"/>
            <a:ext cx="4527549" cy="4578349"/>
            <a:chOff x="538018" y="750296"/>
            <a:chExt cx="3395119" cy="3433809"/>
          </a:xfrm>
        </p:grpSpPr>
        <p:pic>
          <p:nvPicPr>
            <p:cNvPr id="32770" name="Picture 4" descr="E:\孙巧灵\2016秋上\上课课件\制作\R一语上\人一语大课堂（正文）\小树发芽.t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8018" y="1773456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1" name="TextBox 2"/>
            <p:cNvSpPr txBox="1"/>
            <p:nvPr/>
          </p:nvSpPr>
          <p:spPr>
            <a:xfrm>
              <a:off x="538018" y="750296"/>
              <a:ext cx="3149629" cy="499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春天</a:t>
              </a:r>
              <a:r>
                <a:rPr lang="en-US" altLang="zh-CN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——</a:t>
              </a:r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小树发芽</a:t>
              </a:r>
              <a:endPara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37300" y="476251"/>
            <a:ext cx="4525433" cy="5154083"/>
            <a:chOff x="4752197" y="319408"/>
            <a:chExt cx="3395119" cy="3864697"/>
          </a:xfrm>
        </p:grpSpPr>
        <p:pic>
          <p:nvPicPr>
            <p:cNvPr id="32773" name="Picture 2" descr="E:\孙巧灵\2016秋上\上课课件\制作\R一语上\人一语大课堂（正文）\草莓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52197" y="1773456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2774" name="TextBox 4"/>
            <p:cNvSpPr txBox="1"/>
            <p:nvPr/>
          </p:nvSpPr>
          <p:spPr>
            <a:xfrm>
              <a:off x="4752197" y="319408"/>
              <a:ext cx="3096065" cy="13622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夏天</a:t>
              </a:r>
              <a:r>
                <a:rPr lang="en-US" altLang="zh-CN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——</a:t>
              </a:r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小树长满了叶子，地上长着许多草莓</a:t>
              </a:r>
              <a:endPara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7" name="右箭头 6"/>
          <p:cNvSpPr/>
          <p:nvPr/>
        </p:nvSpPr>
        <p:spPr>
          <a:xfrm>
            <a:off x="4917017" y="1172633"/>
            <a:ext cx="1244600" cy="455084"/>
          </a:xfrm>
          <a:prstGeom prst="rightArrow">
            <a:avLst/>
          </a:prstGeom>
          <a:solidFill>
            <a:srgbClr val="99CC00">
              <a:alpha val="77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3793" name="TextBox 1"/>
          <p:cNvSpPr txBox="1"/>
          <p:nvPr/>
        </p:nvSpPr>
        <p:spPr>
          <a:xfrm>
            <a:off x="692151" y="404284"/>
            <a:ext cx="26035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26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第二次</a:t>
            </a:r>
            <a:endParaRPr lang="zh-CN" altLang="en-US" sz="4265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33662" y="595842"/>
            <a:ext cx="10049933" cy="2603335"/>
            <a:chOff x="577155" y="996728"/>
            <a:chExt cx="7538144" cy="1952646"/>
          </a:xfrm>
        </p:grpSpPr>
        <p:sp>
          <p:nvSpPr>
            <p:cNvPr id="33795" name="矩形 2"/>
            <p:cNvSpPr/>
            <p:nvPr/>
          </p:nvSpPr>
          <p:spPr>
            <a:xfrm>
              <a:off x="733424" y="1154255"/>
              <a:ext cx="7381875" cy="179511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200000"/>
                </a:lnSpc>
              </a:pPr>
              <a:r>
                <a:rPr lang="en-US" altLang="zh-CN" sz="373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zh-CN" sz="3735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蜗牛妈妈说：“哦，已经是夏天了！快去摘几颗草莓回来。”</a:t>
              </a:r>
              <a:endParaRPr lang="zh-CN" altLang="zh-CN" sz="3735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035048" y="996728"/>
              <a:ext cx="291016" cy="437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ò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654230" y="996728"/>
              <a:ext cx="444858" cy="437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y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ǐ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966997" y="996728"/>
              <a:ext cx="752544" cy="437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j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ī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77155" y="1936598"/>
              <a:ext cx="752544" cy="437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zh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ā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endPara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486877" y="1936598"/>
              <a:ext cx="444858" cy="4377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k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ē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pic>
        <p:nvPicPr>
          <p:cNvPr id="10" name="Picture 2" descr="E:\孙巧灵\2016秋上\上课课件\制作\R一语上\人一语大课堂（正文）\草莓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7784" y="3644900"/>
            <a:ext cx="4116916" cy="292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TextBox 10"/>
          <p:cNvSpPr txBox="1"/>
          <p:nvPr/>
        </p:nvSpPr>
        <p:spPr>
          <a:xfrm>
            <a:off x="2614084" y="4711700"/>
            <a:ext cx="2463800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夏天出去</a:t>
            </a:r>
            <a:endParaRPr lang="zh-CN" altLang="en-US" sz="3735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74700" y="821267"/>
            <a:ext cx="10883900" cy="3543935"/>
            <a:chOff x="581025" y="785842"/>
            <a:chExt cx="8162925" cy="2657498"/>
          </a:xfrm>
        </p:grpSpPr>
        <p:sp>
          <p:nvSpPr>
            <p:cNvPr id="34818" name="矩形 1"/>
            <p:cNvSpPr/>
            <p:nvPr/>
          </p:nvSpPr>
          <p:spPr>
            <a:xfrm>
              <a:off x="581025" y="785842"/>
              <a:ext cx="8162925" cy="265749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200000"/>
                </a:lnSpc>
              </a:pPr>
              <a:r>
                <a:rPr lang="en-US" altLang="zh-CN" sz="373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zh-CN" sz="3735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小蜗牛爬呀，爬呀，好久才爬回来。它说：“妈妈，草莓没有了，地上长着蘑菇，树叶全变黄了。”</a:t>
              </a:r>
              <a:endParaRPr lang="zh-CN" altLang="zh-CN" sz="3735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7777163" y="1554061"/>
              <a:ext cx="651510" cy="3761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bi</a:t>
              </a:r>
              <a:r>
                <a:rPr kumimoji="0" lang="zh-CN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endPara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175500" y="1549300"/>
              <a:ext cx="651510" cy="37617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qu</a:t>
              </a:r>
              <a:r>
                <a:rPr kumimoji="0" lang="zh-CN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á</a:t>
              </a:r>
              <a:r>
                <a:rPr kumimoji="0" lang="en-US" altLang="zh-CN" sz="2665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n</a:t>
              </a:r>
              <a:endParaRPr kumimoji="0" lang="en-US" altLang="zh-CN" sz="2665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pic>
        <p:nvPicPr>
          <p:cNvPr id="51202" name="Picture 2" descr="E:\孙巧灵\2016秋上\上课课件\制作\R一语上\人一语大课堂（正文）\蘑菇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8845" y="3437043"/>
            <a:ext cx="4525433" cy="32152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2614084" y="4711700"/>
            <a:ext cx="2463800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秋天回来</a:t>
            </a:r>
            <a:endParaRPr lang="zh-CN" altLang="en-US" sz="3735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右箭头 6"/>
          <p:cNvSpPr/>
          <p:nvPr/>
        </p:nvSpPr>
        <p:spPr>
          <a:xfrm>
            <a:off x="5056717" y="1274233"/>
            <a:ext cx="1244600" cy="455084"/>
          </a:xfrm>
          <a:prstGeom prst="rightArrow">
            <a:avLst/>
          </a:prstGeom>
          <a:solidFill>
            <a:srgbClr val="99CC00">
              <a:alpha val="77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17551" y="533400"/>
            <a:ext cx="4527549" cy="5181600"/>
            <a:chOff x="538018" y="324491"/>
            <a:chExt cx="3395119" cy="3885811"/>
          </a:xfrm>
        </p:grpSpPr>
        <p:sp>
          <p:nvSpPr>
            <p:cNvPr id="35843" name="TextBox 4"/>
            <p:cNvSpPr txBox="1"/>
            <p:nvPr/>
          </p:nvSpPr>
          <p:spPr>
            <a:xfrm>
              <a:off x="687544" y="324491"/>
              <a:ext cx="3096065" cy="13624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夏天</a:t>
              </a:r>
              <a:r>
                <a:rPr lang="en-US" altLang="zh-CN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——</a:t>
              </a:r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小树长满了叶子，地上长着许多草莓</a:t>
              </a:r>
              <a:endPara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35844" name="Picture 2" descr="E:\孙巧灵\2016秋上\上课课件\制作\R一语上\人一语大课堂（正文）\草莓.t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38018" y="1799653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" name="组合 11"/>
          <p:cNvGrpSpPr/>
          <p:nvPr/>
        </p:nvGrpSpPr>
        <p:grpSpPr>
          <a:xfrm>
            <a:off x="6337300" y="533400"/>
            <a:ext cx="4525433" cy="5181600"/>
            <a:chOff x="4752197" y="324491"/>
            <a:chExt cx="3395119" cy="3885811"/>
          </a:xfrm>
        </p:grpSpPr>
        <p:sp>
          <p:nvSpPr>
            <p:cNvPr id="35846" name="TextBox 2"/>
            <p:cNvSpPr txBox="1"/>
            <p:nvPr/>
          </p:nvSpPr>
          <p:spPr>
            <a:xfrm>
              <a:off x="4874941" y="324491"/>
              <a:ext cx="3149629" cy="13624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秋天</a:t>
              </a:r>
              <a:r>
                <a:rPr lang="en-US" altLang="zh-CN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——</a:t>
              </a:r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草莓没有了，地上长出了蘑菇，树叶全变黄了</a:t>
              </a:r>
              <a:endPara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35847" name="Picture 2" descr="E:\孙巧灵\2016秋上\上课课件\制作\R一语上\人一语大课堂（正文）\蘑菇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52197" y="1799653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6865" name="TextBox 4"/>
          <p:cNvSpPr txBox="1"/>
          <p:nvPr/>
        </p:nvSpPr>
        <p:spPr>
          <a:xfrm>
            <a:off x="692151" y="404284"/>
            <a:ext cx="2603500" cy="7480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265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第三次</a:t>
            </a:r>
            <a:endParaRPr lang="zh-CN" altLang="en-US" sz="4265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66800" y="1276351"/>
            <a:ext cx="10223500" cy="23933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200000"/>
              </a:lnSpc>
            </a:pPr>
            <a:r>
              <a:rPr lang="en-US" altLang="zh-CN" sz="3735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3735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蜗牛妈妈说：“哦，已经是秋天了！快去采几个蘑菇回来。”</a:t>
            </a:r>
            <a:endParaRPr lang="zh-CN" altLang="zh-CN" sz="3735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7" name="Picture 2" descr="E:\孙巧灵\2016秋上\上课课件\制作\R一语上\人一语大课堂（正文）\蘑菇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825" y="3008418"/>
            <a:ext cx="4525433" cy="32152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614084" y="4711700"/>
            <a:ext cx="2463800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秋天出去</a:t>
            </a:r>
            <a:endParaRPr lang="zh-CN" altLang="en-US" sz="3735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596900" y="933451"/>
            <a:ext cx="10960100" cy="2393315"/>
            <a:chOff x="447674" y="700385"/>
            <a:chExt cx="8220076" cy="1794771"/>
          </a:xfrm>
        </p:grpSpPr>
        <p:sp>
          <p:nvSpPr>
            <p:cNvPr id="37890" name="矩形 1"/>
            <p:cNvSpPr/>
            <p:nvPr/>
          </p:nvSpPr>
          <p:spPr>
            <a:xfrm>
              <a:off x="447674" y="700385"/>
              <a:ext cx="8220076" cy="17947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lnSpc>
                  <a:spcPct val="200000"/>
                </a:lnSpc>
              </a:pPr>
              <a:r>
                <a:rPr lang="en-US" altLang="zh-CN" sz="373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zh-CN" altLang="zh-CN" sz="3735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小</a:t>
              </a:r>
              <a:r>
                <a:rPr lang="zh-CN" altLang="zh-CN" sz="3735" b="1" dirty="0">
                  <a:solidFill>
                    <a:schemeClr val="accent5"/>
                  </a:solidFill>
                  <a:latin typeface="黑体" panose="02010609060101010101" charset="-122"/>
                  <a:ea typeface="黑体" panose="02010609060101010101" charset="-122"/>
                </a:rPr>
                <a:t>蜗牛爬呀，爬呀，好久才爬回来。它说：“妈妈，蘑菇没有了，地上盖着雪，树叶全掉了。”</a:t>
              </a:r>
              <a:endParaRPr lang="zh-CN" altLang="zh-CN" sz="3735" b="1" dirty="0">
                <a:solidFill>
                  <a:schemeClr val="accent5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681538" y="1481341"/>
              <a:ext cx="598646" cy="4376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ɡà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i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7100888" y="1481341"/>
              <a:ext cx="752475" cy="4376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di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à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o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271184" y="4362451"/>
            <a:ext cx="2463800" cy="6661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冬天回来</a:t>
            </a:r>
            <a:endParaRPr lang="zh-CN" altLang="en-US" sz="3735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右箭头 6"/>
          <p:cNvSpPr/>
          <p:nvPr/>
        </p:nvSpPr>
        <p:spPr>
          <a:xfrm>
            <a:off x="5056717" y="1274233"/>
            <a:ext cx="1244600" cy="455084"/>
          </a:xfrm>
          <a:prstGeom prst="rightArrow">
            <a:avLst/>
          </a:prstGeom>
          <a:solidFill>
            <a:srgbClr val="99CC00">
              <a:alpha val="77000"/>
            </a:srgb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29167" y="577851"/>
            <a:ext cx="4527551" cy="5181600"/>
            <a:chOff x="4752197" y="324491"/>
            <a:chExt cx="3395119" cy="3885811"/>
          </a:xfrm>
        </p:grpSpPr>
        <p:sp>
          <p:nvSpPr>
            <p:cNvPr id="38915" name="TextBox 2"/>
            <p:cNvSpPr txBox="1"/>
            <p:nvPr/>
          </p:nvSpPr>
          <p:spPr>
            <a:xfrm>
              <a:off x="4874941" y="324491"/>
              <a:ext cx="3149629" cy="13624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秋天</a:t>
              </a:r>
              <a:r>
                <a:rPr lang="en-US" altLang="zh-CN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——</a:t>
              </a:r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草莓没有了，地上长出了蘑菇，树叶全变黄了</a:t>
              </a:r>
              <a:endPara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38916" name="Picture 2" descr="E:\孙巧灵\2016秋上\上课课件\制作\R一语上\人一语大课堂（正文）\蘑菇.t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52197" y="1799653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" name="组合 1"/>
          <p:cNvGrpSpPr/>
          <p:nvPr/>
        </p:nvGrpSpPr>
        <p:grpSpPr>
          <a:xfrm>
            <a:off x="6462184" y="615951"/>
            <a:ext cx="4525433" cy="5156200"/>
            <a:chOff x="4846376" y="462282"/>
            <a:chExt cx="3395119" cy="3866761"/>
          </a:xfrm>
        </p:grpSpPr>
        <p:sp>
          <p:nvSpPr>
            <p:cNvPr id="38918" name="TextBox 4"/>
            <p:cNvSpPr txBox="1"/>
            <p:nvPr/>
          </p:nvSpPr>
          <p:spPr>
            <a:xfrm>
              <a:off x="4849969" y="462282"/>
              <a:ext cx="3096065" cy="136241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冬天</a:t>
              </a:r>
              <a:r>
                <a:rPr lang="en-US" altLang="zh-CN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——</a:t>
              </a:r>
              <a:r>
                <a:rPr lang="zh-CN" altLang="en-US" sz="3735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蘑菇没有了，地上盖着雪，树叶全掉了</a:t>
              </a:r>
              <a:endParaRPr lang="zh-CN" altLang="en-US" sz="3735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38919" name="Picture 2" descr="E:\孙巧灵\2016秋上\上课课件\制作\R一语上\人一语大课堂（正文）\雪.t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46376" y="1918394"/>
              <a:ext cx="3395119" cy="241064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24840" y="1134745"/>
            <a:ext cx="4772660" cy="318897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958850" y="382693"/>
            <a:ext cx="10274300" cy="18173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735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735" b="1" dirty="0">
                <a:latin typeface="黑体" panose="02010609060101010101" charset="-122"/>
                <a:ea typeface="黑体" panose="02010609060101010101" charset="-122"/>
              </a:rPr>
              <a:t>课文写了一只小蜗牛爬到树林玩儿，因为爬得太慢了，来来回回就经历了春夏秋冬四个季节。</a:t>
            </a:r>
            <a:endParaRPr lang="zh-CN" altLang="en-US" sz="3735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965" y="2112645"/>
            <a:ext cx="4326255" cy="18916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2305" y="2200275"/>
            <a:ext cx="4927600" cy="156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8675" y="4112895"/>
            <a:ext cx="2304415" cy="26346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5220" y="4345305"/>
            <a:ext cx="6510655" cy="20332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5" name="Rectangle 3"/>
          <p:cNvSpPr>
            <a:spLocks noGrp="1"/>
          </p:cNvSpPr>
          <p:nvPr>
            <p:ph/>
          </p:nvPr>
        </p:nvSpPr>
        <p:spPr>
          <a:xfrm>
            <a:off x="1981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buNone/>
            </a:pPr>
            <a:r>
              <a:rPr lang="en-US" altLang="zh-CN" sz="3600" b="1"/>
              <a:t>2. </a:t>
            </a:r>
            <a:r>
              <a:rPr lang="zh-CN" altLang="en-US" sz="3600" b="1" dirty="0"/>
              <a:t>学第二自然段：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①春天来了，太阳出来了，冰雪（    ），小树（    ）。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 ②春天来了，多好玩啊，蜗牛妈妈对小蜗牛说：（     ）。它会玩（      ），会玩（      ），会玩（      ），还会玩（      ）。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1635" y="365125"/>
            <a:ext cx="5074285" cy="33832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5835" y="430530"/>
            <a:ext cx="4612005" cy="3068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0775" y="4151630"/>
            <a:ext cx="3595370" cy="24911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5920" y="3769995"/>
            <a:ext cx="4998085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409" name="Rectangle 3"/>
          <p:cNvSpPr>
            <a:spLocks noGrp="1"/>
          </p:cNvSpPr>
          <p:nvPr>
            <p:ph/>
          </p:nvPr>
        </p:nvSpPr>
        <p:spPr>
          <a:xfrm>
            <a:off x="1981200" y="1600200"/>
            <a:ext cx="8434388" cy="4525963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90000"/>
              </a:lnSpc>
              <a:buNone/>
            </a:pPr>
            <a:r>
              <a:rPr lang="zh-CN" altLang="en-US" sz="5400" b="1" dirty="0">
                <a:solidFill>
                  <a:srgbClr val="CC00CC"/>
                </a:solidFill>
              </a:rPr>
              <a:t>    住</a:t>
            </a:r>
            <a:r>
              <a:rPr lang="zh-CN" altLang="en-US" sz="5400" b="1" dirty="0"/>
              <a:t>下</a:t>
            </a:r>
            <a:r>
              <a:rPr lang="zh-CN" altLang="en-US" sz="5400" b="1" dirty="0">
                <a:solidFill>
                  <a:srgbClr val="CC00CC"/>
                </a:solidFill>
              </a:rPr>
              <a:t>      玩 吧     孩</a:t>
            </a:r>
            <a:r>
              <a:rPr lang="zh-CN" altLang="en-US" sz="5400" b="1" dirty="0"/>
              <a:t>子</a:t>
            </a:r>
            <a:r>
              <a:rPr lang="zh-CN" altLang="en-US" sz="5400" b="1" dirty="0">
                <a:solidFill>
                  <a:srgbClr val="CC00CC"/>
                </a:solidFill>
              </a:rPr>
              <a:t> </a:t>
            </a:r>
            <a:endParaRPr lang="zh-CN" altLang="en-US" sz="5400" b="1" dirty="0">
              <a:solidFill>
                <a:srgbClr val="CC00CC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5400" b="1" dirty="0">
              <a:solidFill>
                <a:srgbClr val="CC00CC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5400" b="1" dirty="0">
                <a:solidFill>
                  <a:srgbClr val="CC00CC"/>
                </a:solidFill>
              </a:rPr>
              <a:t>发芽       爬 呀      </a:t>
            </a:r>
            <a:r>
              <a:rPr lang="zh-CN" altLang="en-US" sz="5400" b="1" dirty="0"/>
              <a:t>好</a:t>
            </a:r>
            <a:r>
              <a:rPr lang="zh-CN" altLang="en-US" sz="5400" b="1" dirty="0">
                <a:solidFill>
                  <a:srgbClr val="CC00CC"/>
                </a:solidFill>
              </a:rPr>
              <a:t>久   回</a:t>
            </a:r>
            <a:r>
              <a:rPr lang="zh-CN" altLang="en-US" sz="5400" b="1" dirty="0"/>
              <a:t>来</a:t>
            </a:r>
            <a:r>
              <a:rPr lang="zh-CN" altLang="en-US" sz="5400" b="1" dirty="0">
                <a:solidFill>
                  <a:srgbClr val="CC00CC"/>
                </a:solidFill>
              </a:rPr>
              <a:t>   </a:t>
            </a:r>
            <a:endParaRPr lang="zh-CN" altLang="en-US" sz="5400" b="1" dirty="0">
              <a:solidFill>
                <a:srgbClr val="CC00CC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zh-CN" altLang="en-US" sz="5400" b="1" dirty="0">
              <a:solidFill>
                <a:srgbClr val="CC00CC"/>
              </a:solidFill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5400" b="1" dirty="0">
                <a:solidFill>
                  <a:srgbClr val="CC00CC"/>
                </a:solidFill>
              </a:rPr>
              <a:t>  已经      全   变</a:t>
            </a:r>
            <a:endParaRPr lang="zh-CN" altLang="en-US" sz="5400" b="1" dirty="0">
              <a:solidFill>
                <a:srgbClr val="CC00CC"/>
              </a:solidFill>
            </a:endParaRPr>
          </a:p>
        </p:txBody>
      </p:sp>
      <p:sp>
        <p:nvSpPr>
          <p:cNvPr id="17410" name="Text Box 5"/>
          <p:cNvSpPr txBox="1"/>
          <p:nvPr/>
        </p:nvSpPr>
        <p:spPr>
          <a:xfrm>
            <a:off x="7588250" y="2678113"/>
            <a:ext cx="935038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err="1">
                <a:latin typeface="Calibri" panose="020F0502020204030204" charset="0"/>
                <a:ea typeface="宋体" panose="02010600030101010101" pitchFamily="2" charset="-122"/>
              </a:rPr>
              <a:t>jiǔ</a:t>
            </a:r>
            <a:r>
              <a:rPr lang="en-US" altLang="zh-CN" sz="4400"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en-US" altLang="zh-CN" sz="44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1" name="Text Box 6"/>
          <p:cNvSpPr txBox="1"/>
          <p:nvPr/>
        </p:nvSpPr>
        <p:spPr>
          <a:xfrm>
            <a:off x="2533650" y="908050"/>
            <a:ext cx="1655763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err="1">
                <a:latin typeface="Calibri" panose="020F0502020204030204" charset="0"/>
                <a:ea typeface="宋体" panose="02010600030101010101" pitchFamily="2" charset="-122"/>
              </a:rPr>
              <a:t>zhù</a:t>
            </a:r>
            <a:endParaRPr lang="en-US" altLang="zh-CN" sz="44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2" name="Text Box 9"/>
          <p:cNvSpPr txBox="1"/>
          <p:nvPr/>
        </p:nvSpPr>
        <p:spPr>
          <a:xfrm>
            <a:off x="4800600" y="903288"/>
            <a:ext cx="1438275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err="1">
                <a:latin typeface="Calibri" panose="020F0502020204030204" charset="0"/>
                <a:ea typeface="宋体" panose="02010600030101010101" pitchFamily="2" charset="-122"/>
              </a:rPr>
              <a:t>wán</a:t>
            </a:r>
            <a:endParaRPr lang="en-US" altLang="zh-CN" sz="44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3" name="Text Box 10"/>
          <p:cNvSpPr txBox="1"/>
          <p:nvPr/>
        </p:nvSpPr>
        <p:spPr>
          <a:xfrm>
            <a:off x="7167563" y="919163"/>
            <a:ext cx="935037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>
                <a:latin typeface="Calibri" panose="020F0502020204030204" charset="0"/>
                <a:ea typeface="宋体" panose="02010600030101010101" pitchFamily="2" charset="-122"/>
              </a:rPr>
              <a:t>hái</a:t>
            </a:r>
            <a:endParaRPr lang="en-US" altLang="zh-CN" sz="44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4" name="Text Box 11"/>
          <p:cNvSpPr txBox="1"/>
          <p:nvPr/>
        </p:nvSpPr>
        <p:spPr>
          <a:xfrm>
            <a:off x="5916613" y="911225"/>
            <a:ext cx="1944687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err="1">
                <a:latin typeface="DotumChe" pitchFamily="49" charset="-127"/>
                <a:ea typeface="DotumChe" pitchFamily="49" charset="-127"/>
              </a:rPr>
              <a:t>ba</a:t>
            </a:r>
            <a:endParaRPr lang="en-US" altLang="zh-CN" sz="4400">
              <a:latin typeface="DotumChe" pitchFamily="49" charset="-127"/>
              <a:ea typeface="DotumChe" pitchFamily="49" charset="-127"/>
            </a:endParaRPr>
          </a:p>
        </p:txBody>
      </p:sp>
      <p:sp>
        <p:nvSpPr>
          <p:cNvPr id="17415" name="Text Box 13"/>
          <p:cNvSpPr txBox="1"/>
          <p:nvPr/>
        </p:nvSpPr>
        <p:spPr>
          <a:xfrm>
            <a:off x="2063750" y="2622550"/>
            <a:ext cx="1582738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err="1">
                <a:latin typeface="Calibri" panose="020F0502020204030204" charset="0"/>
                <a:ea typeface="宋体" panose="02010600030101010101" pitchFamily="2" charset="-122"/>
              </a:rPr>
              <a:t>fā</a:t>
            </a:r>
            <a:r>
              <a:rPr lang="en-US" altLang="zh-CN" sz="44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4400" b="1" err="1">
                <a:latin typeface="Calibri" panose="020F0502020204030204" charset="0"/>
                <a:ea typeface="宋体" panose="02010600030101010101" pitchFamily="2" charset="-122"/>
              </a:rPr>
              <a:t>yá</a:t>
            </a:r>
            <a:endParaRPr lang="en-US" altLang="zh-CN" sz="44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6" name="Text Box 14"/>
          <p:cNvSpPr txBox="1"/>
          <p:nvPr/>
        </p:nvSpPr>
        <p:spPr>
          <a:xfrm>
            <a:off x="4440238" y="2636838"/>
            <a:ext cx="935037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err="1">
                <a:latin typeface="Calibri" panose="020F0502020204030204" charset="0"/>
                <a:ea typeface="宋体" panose="02010600030101010101" pitchFamily="2" charset="-122"/>
              </a:rPr>
              <a:t>pá</a:t>
            </a:r>
            <a:endParaRPr lang="en-US" altLang="zh-CN" sz="44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7" name="Text Box 15"/>
          <p:cNvSpPr txBox="1"/>
          <p:nvPr/>
        </p:nvSpPr>
        <p:spPr>
          <a:xfrm>
            <a:off x="5375275" y="2622550"/>
            <a:ext cx="86360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err="1">
                <a:latin typeface="Calibri" panose="020F0502020204030204" charset="0"/>
                <a:ea typeface="宋体" panose="02010600030101010101" pitchFamily="2" charset="-122"/>
              </a:rPr>
              <a:t>ya</a:t>
            </a:r>
            <a:endParaRPr lang="en-US" altLang="zh-CN" sz="44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8" name="Text Box 16"/>
          <p:cNvSpPr txBox="1"/>
          <p:nvPr/>
        </p:nvSpPr>
        <p:spPr>
          <a:xfrm>
            <a:off x="2424113" y="4437063"/>
            <a:ext cx="187325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err="1">
                <a:latin typeface="Calibri" panose="020F0502020204030204" charset="0"/>
                <a:ea typeface="宋体" panose="02010600030101010101" pitchFamily="2" charset="-122"/>
              </a:rPr>
              <a:t>yǐ</a:t>
            </a:r>
            <a:r>
              <a:rPr lang="en-US" altLang="zh-CN" sz="44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4400" b="1" err="1">
                <a:latin typeface="Calibri" panose="020F0502020204030204" charset="0"/>
                <a:ea typeface="宋体" panose="02010600030101010101" pitchFamily="2" charset="-122"/>
              </a:rPr>
              <a:t>jīng</a:t>
            </a:r>
            <a:endParaRPr lang="en-US" altLang="zh-CN" sz="44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9" name="Text Box 17"/>
          <p:cNvSpPr txBox="1"/>
          <p:nvPr/>
        </p:nvSpPr>
        <p:spPr>
          <a:xfrm>
            <a:off x="4297363" y="4437063"/>
            <a:ext cx="2590800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err="1">
                <a:latin typeface="Calibri" panose="020F0502020204030204" charset="0"/>
                <a:ea typeface="宋体" panose="02010600030101010101" pitchFamily="2" charset="-122"/>
              </a:rPr>
              <a:t>quán</a:t>
            </a:r>
            <a:r>
              <a:rPr lang="en-US" altLang="zh-CN" sz="44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lang="en-US" altLang="zh-CN" sz="4400" b="1" err="1">
                <a:latin typeface="Calibri" panose="020F0502020204030204" charset="0"/>
                <a:ea typeface="宋体" panose="02010600030101010101" pitchFamily="2" charset="-122"/>
              </a:rPr>
              <a:t>bià</a:t>
            </a:r>
            <a:r>
              <a:rPr lang="en-US" altLang="zh-CN" sz="4400" b="1" err="1"/>
              <a:t>n</a:t>
            </a:r>
            <a:endParaRPr lang="en-US" altLang="zh-CN" sz="44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20" name="Text Box 5"/>
          <p:cNvSpPr txBox="1"/>
          <p:nvPr/>
        </p:nvSpPr>
        <p:spPr>
          <a:xfrm>
            <a:off x="8728075" y="2606675"/>
            <a:ext cx="935038" cy="7683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 err="1">
                <a:latin typeface="Calibri" panose="020F0502020204030204" charset="0"/>
                <a:ea typeface="宋体" panose="02010600030101010101" pitchFamily="2" charset="-122"/>
              </a:rPr>
              <a:t>huí</a:t>
            </a:r>
            <a:r>
              <a:rPr lang="en-US" altLang="zh-CN" sz="4400">
                <a:latin typeface="Calibri" panose="020F0502020204030204" charset="0"/>
                <a:ea typeface="宋体" panose="02010600030101010101" pitchFamily="2" charset="-122"/>
              </a:rPr>
              <a:t> </a:t>
            </a:r>
            <a:endParaRPr lang="en-US" altLang="zh-CN" sz="44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22" name="矩形 17421"/>
          <p:cNvSpPr/>
          <p:nvPr/>
        </p:nvSpPr>
        <p:spPr>
          <a:xfrm>
            <a:off x="1919288" y="6453188"/>
            <a:ext cx="61976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457" name="Group 2"/>
          <p:cNvGrpSpPr/>
          <p:nvPr/>
        </p:nvGrpSpPr>
        <p:grpSpPr>
          <a:xfrm>
            <a:off x="4038600" y="2057400"/>
            <a:ext cx="4114800" cy="4114800"/>
            <a:chOff x="0" y="0"/>
            <a:chExt cx="2592" cy="2592"/>
          </a:xfrm>
        </p:grpSpPr>
        <p:sp>
          <p:nvSpPr>
            <p:cNvPr id="19458" name="Line 3"/>
            <p:cNvSpPr/>
            <p:nvPr/>
          </p:nvSpPr>
          <p:spPr>
            <a:xfrm>
              <a:off x="0" y="1296"/>
              <a:ext cx="2592" cy="0"/>
            </a:xfrm>
            <a:prstGeom prst="line">
              <a:avLst/>
            </a:prstGeom>
            <a:ln w="1905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19459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19460" name="Rectangle 5"/>
              <p:cNvSpPr/>
              <p:nvPr/>
            </p:nvSpPr>
            <p:spPr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 eaLnBrk="0" hangingPunct="0">
                  <a:buFont typeface="Arial" panose="020B0604020202020204" pitchFamily="34" charset="0"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461" name="Line 6"/>
              <p:cNvSpPr/>
              <p:nvPr/>
            </p:nvSpPr>
            <p:spPr>
              <a:xfrm>
                <a:off x="1296" y="0"/>
                <a:ext cx="0" cy="2592"/>
              </a:xfrm>
              <a:prstGeom prst="line">
                <a:avLst/>
              </a:prstGeom>
              <a:ln w="19050" cap="rnd" cmpd="sng">
                <a:solidFill>
                  <a:schemeClr val="tx1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9462" name="Rectangle 7"/>
          <p:cNvSpPr/>
          <p:nvPr/>
        </p:nvSpPr>
        <p:spPr>
          <a:xfrm>
            <a:off x="4876800" y="265906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3" name="Rectangle 8"/>
          <p:cNvSpPr/>
          <p:nvPr/>
        </p:nvSpPr>
        <p:spPr>
          <a:xfrm>
            <a:off x="4647407" y="272732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4" name="Text Box 16"/>
          <p:cNvSpPr txBox="1"/>
          <p:nvPr/>
        </p:nvSpPr>
        <p:spPr>
          <a:xfrm>
            <a:off x="4151313" y="549275"/>
            <a:ext cx="38877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buFont typeface="Arial" panose="020B0604020202020204" pitchFamily="34" charset="0"/>
            </a:pPr>
            <a:r>
              <a:rPr lang="en-US" altLang="zh-CN" sz="9600" b="1" err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du</a:t>
            </a:r>
            <a:r>
              <a:rPr lang="en-US" altLang="zh-CN" sz="9600" b="1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ì</a:t>
            </a:r>
            <a:endParaRPr lang="en-US" altLang="zh-CN" sz="9600" b="1" err="1">
              <a:solidFill>
                <a:schemeClr val="bg1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465" name="Text Box 10"/>
          <p:cNvSpPr txBox="1"/>
          <p:nvPr/>
        </p:nvSpPr>
        <p:spPr>
          <a:xfrm>
            <a:off x="4367213" y="2060575"/>
            <a:ext cx="3313112" cy="42462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000" b="1">
                <a:latin typeface="楷体" panose="02010609060101010101" charset="-122"/>
                <a:ea typeface="楷体" panose="02010609060101010101" charset="-122"/>
              </a:rPr>
              <a:t>对</a:t>
            </a:r>
            <a:endParaRPr lang="zh-CN" altLang="en-US" sz="27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481" name="Group 2"/>
          <p:cNvGrpSpPr/>
          <p:nvPr/>
        </p:nvGrpSpPr>
        <p:grpSpPr>
          <a:xfrm>
            <a:off x="4038600" y="2057400"/>
            <a:ext cx="4114800" cy="4114800"/>
            <a:chOff x="0" y="0"/>
            <a:chExt cx="2592" cy="2592"/>
          </a:xfrm>
        </p:grpSpPr>
        <p:sp>
          <p:nvSpPr>
            <p:cNvPr id="20482" name="Line 3"/>
            <p:cNvSpPr/>
            <p:nvPr/>
          </p:nvSpPr>
          <p:spPr>
            <a:xfrm>
              <a:off x="0" y="1296"/>
              <a:ext cx="2592" cy="0"/>
            </a:xfrm>
            <a:prstGeom prst="line">
              <a:avLst/>
            </a:prstGeom>
            <a:ln w="1905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20483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20484" name="Rectangle 5"/>
              <p:cNvSpPr/>
              <p:nvPr/>
            </p:nvSpPr>
            <p:spPr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 eaLnBrk="0" hangingPunct="0">
                  <a:buFont typeface="Arial" panose="020B0604020202020204" pitchFamily="34" charset="0"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485" name="Line 6"/>
              <p:cNvSpPr/>
              <p:nvPr/>
            </p:nvSpPr>
            <p:spPr>
              <a:xfrm>
                <a:off x="1296" y="0"/>
                <a:ext cx="0" cy="2592"/>
              </a:xfrm>
              <a:prstGeom prst="line">
                <a:avLst/>
              </a:prstGeom>
              <a:ln w="19050" cap="rnd" cmpd="sng">
                <a:solidFill>
                  <a:schemeClr val="tx1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0486" name="Rectangle 7"/>
          <p:cNvSpPr/>
          <p:nvPr/>
        </p:nvSpPr>
        <p:spPr>
          <a:xfrm>
            <a:off x="4876800" y="265906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7" name="Rectangle 8"/>
          <p:cNvSpPr/>
          <p:nvPr/>
        </p:nvSpPr>
        <p:spPr>
          <a:xfrm>
            <a:off x="4647407" y="272732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8" name="Text Box 16"/>
          <p:cNvSpPr txBox="1"/>
          <p:nvPr/>
        </p:nvSpPr>
        <p:spPr>
          <a:xfrm>
            <a:off x="4800600" y="620713"/>
            <a:ext cx="28797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buFont typeface="Arial" panose="020B0604020202020204" pitchFamily="34" charset="0"/>
            </a:pPr>
            <a:r>
              <a:rPr lang="en-US" altLang="zh-CN" sz="9600" b="1" err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mā</a:t>
            </a:r>
            <a:endParaRPr lang="en-US" altLang="zh-CN" sz="9600" b="1" err="1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0489" name="Text Box 10"/>
          <p:cNvSpPr txBox="1"/>
          <p:nvPr/>
        </p:nvSpPr>
        <p:spPr>
          <a:xfrm>
            <a:off x="4367213" y="2060575"/>
            <a:ext cx="3313112" cy="42462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000" b="1" dirty="0">
                <a:latin typeface="楷体" panose="02010609060101010101" charset="-122"/>
                <a:ea typeface="楷体" panose="02010609060101010101" charset="-122"/>
              </a:rPr>
              <a:t>妈</a:t>
            </a:r>
            <a:endParaRPr lang="zh-CN" altLang="en-US" sz="27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505" name="Group 2"/>
          <p:cNvGrpSpPr/>
          <p:nvPr/>
        </p:nvGrpSpPr>
        <p:grpSpPr>
          <a:xfrm>
            <a:off x="4038600" y="2057400"/>
            <a:ext cx="4114800" cy="4114800"/>
            <a:chOff x="0" y="0"/>
            <a:chExt cx="2592" cy="2592"/>
          </a:xfrm>
        </p:grpSpPr>
        <p:sp>
          <p:nvSpPr>
            <p:cNvPr id="21506" name="Line 3"/>
            <p:cNvSpPr/>
            <p:nvPr/>
          </p:nvSpPr>
          <p:spPr>
            <a:xfrm>
              <a:off x="0" y="1296"/>
              <a:ext cx="2592" cy="0"/>
            </a:xfrm>
            <a:prstGeom prst="line">
              <a:avLst/>
            </a:prstGeom>
            <a:ln w="1905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21507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21508" name="Rectangle 5"/>
              <p:cNvSpPr/>
              <p:nvPr/>
            </p:nvSpPr>
            <p:spPr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 eaLnBrk="0" hangingPunct="0">
                  <a:buFont typeface="Arial" panose="020B0604020202020204" pitchFamily="34" charset="0"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1509" name="Line 6"/>
              <p:cNvSpPr/>
              <p:nvPr/>
            </p:nvSpPr>
            <p:spPr>
              <a:xfrm>
                <a:off x="1296" y="0"/>
                <a:ext cx="0" cy="2592"/>
              </a:xfrm>
              <a:prstGeom prst="line">
                <a:avLst/>
              </a:prstGeom>
              <a:ln w="19050" cap="rnd" cmpd="sng">
                <a:solidFill>
                  <a:schemeClr val="tx1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1510" name="Rectangle 7"/>
          <p:cNvSpPr/>
          <p:nvPr/>
        </p:nvSpPr>
        <p:spPr>
          <a:xfrm>
            <a:off x="4876800" y="265906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1" name="Rectangle 8"/>
          <p:cNvSpPr/>
          <p:nvPr/>
        </p:nvSpPr>
        <p:spPr>
          <a:xfrm>
            <a:off x="4647407" y="272732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12" name="Text Box 16"/>
          <p:cNvSpPr txBox="1"/>
          <p:nvPr/>
        </p:nvSpPr>
        <p:spPr>
          <a:xfrm>
            <a:off x="4038283" y="488950"/>
            <a:ext cx="43195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>
              <a:buFont typeface="Arial" panose="020B0604020202020204" pitchFamily="34" charset="0"/>
            </a:pPr>
            <a:r>
              <a:rPr lang="en-US" altLang="zh-CN" sz="9600" b="1" err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qu</a:t>
            </a:r>
            <a:r>
              <a:rPr lang="en-US" altLang="zh-CN" sz="9600" b="1" err="1">
                <a:solidFill>
                  <a:schemeClr val="bg1"/>
                </a:solidFill>
                <a:latin typeface="Calibri" panose="020F0502020204030204" charset="0"/>
                <a:ea typeface="宋体" panose="02010600030101010101" pitchFamily="2" charset="-122"/>
              </a:rPr>
              <a:t>á</a:t>
            </a:r>
            <a:r>
              <a:rPr lang="en-US" altLang="zh-CN" sz="9600" b="1" err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n</a:t>
            </a:r>
            <a:endParaRPr lang="en-US" altLang="zh-CN" sz="9600" b="1" err="1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1513" name="Text Box 10"/>
          <p:cNvSpPr txBox="1"/>
          <p:nvPr/>
        </p:nvSpPr>
        <p:spPr>
          <a:xfrm>
            <a:off x="4367213" y="2060575"/>
            <a:ext cx="3313112" cy="42462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000" b="1">
                <a:latin typeface="楷体" panose="02010609060101010101" charset="-122"/>
                <a:ea typeface="楷体" panose="02010609060101010101" charset="-122"/>
              </a:rPr>
              <a:t>全</a:t>
            </a:r>
            <a:endParaRPr lang="zh-CN" altLang="en-US" sz="27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2529" name="Group 2"/>
          <p:cNvGrpSpPr/>
          <p:nvPr/>
        </p:nvGrpSpPr>
        <p:grpSpPr>
          <a:xfrm>
            <a:off x="4038600" y="2057400"/>
            <a:ext cx="4114800" cy="4114800"/>
            <a:chOff x="0" y="0"/>
            <a:chExt cx="2592" cy="2592"/>
          </a:xfrm>
        </p:grpSpPr>
        <p:sp>
          <p:nvSpPr>
            <p:cNvPr id="22530" name="Line 3"/>
            <p:cNvSpPr/>
            <p:nvPr/>
          </p:nvSpPr>
          <p:spPr>
            <a:xfrm>
              <a:off x="0" y="1296"/>
              <a:ext cx="2592" cy="0"/>
            </a:xfrm>
            <a:prstGeom prst="line">
              <a:avLst/>
            </a:prstGeom>
            <a:ln w="19050" cap="rnd" cmpd="sng">
              <a:solidFill>
                <a:schemeClr val="tx1"/>
              </a:solidFill>
              <a:prstDash val="sysDot"/>
              <a:headEnd type="none" w="med" len="med"/>
              <a:tailEnd type="none" w="med" len="med"/>
            </a:ln>
          </p:spPr>
          <p:txBody>
            <a:bodyPr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grpSp>
          <p:nvGrpSpPr>
            <p:cNvPr id="22531" name="Group 4"/>
            <p:cNvGrpSpPr/>
            <p:nvPr/>
          </p:nvGrpSpPr>
          <p:grpSpPr>
            <a:xfrm>
              <a:off x="0" y="0"/>
              <a:ext cx="2592" cy="2592"/>
              <a:chOff x="0" y="0"/>
              <a:chExt cx="2592" cy="2592"/>
            </a:xfrm>
          </p:grpSpPr>
          <p:sp>
            <p:nvSpPr>
              <p:cNvPr id="22532" name="Rectangle 5"/>
              <p:cNvSpPr/>
              <p:nvPr/>
            </p:nvSpPr>
            <p:spPr>
              <a:xfrm>
                <a:off x="0" y="0"/>
                <a:ext cx="2592" cy="2592"/>
              </a:xfrm>
              <a:prstGeom prst="rect">
                <a:avLst/>
              </a:prstGeom>
              <a:noFill/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pPr algn="ctr" eaLnBrk="0" hangingPunct="0">
                  <a:buFont typeface="Arial" panose="020B0604020202020204" pitchFamily="34" charset="0"/>
                </a:pPr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2533" name="Line 6"/>
              <p:cNvSpPr/>
              <p:nvPr/>
            </p:nvSpPr>
            <p:spPr>
              <a:xfrm>
                <a:off x="1296" y="0"/>
                <a:ext cx="0" cy="2592"/>
              </a:xfrm>
              <a:prstGeom prst="line">
                <a:avLst/>
              </a:prstGeom>
              <a:ln w="19050" cap="rnd" cmpd="sng">
                <a:solidFill>
                  <a:schemeClr val="tx1"/>
                </a:solidFill>
                <a:prstDash val="sysDot"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 dirty="0">
                  <a:latin typeface="Calibri" panose="020F050202020403020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2534" name="Rectangle 7"/>
          <p:cNvSpPr/>
          <p:nvPr/>
        </p:nvSpPr>
        <p:spPr>
          <a:xfrm>
            <a:off x="4876800" y="2659063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5" name="Rectangle 8"/>
          <p:cNvSpPr/>
          <p:nvPr/>
        </p:nvSpPr>
        <p:spPr>
          <a:xfrm>
            <a:off x="4647407" y="2727325"/>
            <a:ext cx="34925" cy="16891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algn="just" eaLnBrk="0" hangingPunct="0">
              <a:buFont typeface="Arial" panose="020B0604020202020204" pitchFamily="34" charset="0"/>
            </a:pPr>
            <a:r>
              <a:rPr lang="zh-CN" altLang="en-US" sz="11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6" name="Text Box 16"/>
          <p:cNvSpPr txBox="1"/>
          <p:nvPr/>
        </p:nvSpPr>
        <p:spPr>
          <a:xfrm>
            <a:off x="4008438" y="765175"/>
            <a:ext cx="4319587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en-US" altLang="zh-CN" sz="9600" b="1" err="1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huí</a:t>
            </a:r>
            <a:endParaRPr lang="en-US" altLang="zh-CN" sz="9600" b="1" err="1">
              <a:solidFill>
                <a:schemeClr val="bg1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2537" name="Text Box 10"/>
          <p:cNvSpPr txBox="1"/>
          <p:nvPr/>
        </p:nvSpPr>
        <p:spPr>
          <a:xfrm>
            <a:off x="4367213" y="2060575"/>
            <a:ext cx="3313112" cy="424624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2F4D71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7000" b="1" dirty="0">
                <a:latin typeface="楷体" panose="02010609060101010101" charset="-122"/>
                <a:ea typeface="楷体" panose="02010609060101010101" charset="-122"/>
              </a:rPr>
              <a:t>回</a:t>
            </a:r>
            <a:endParaRPr lang="zh-CN" altLang="en-US" sz="27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5000" r="-28000"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8676" name="组合 6"/>
          <p:cNvGrpSpPr/>
          <p:nvPr/>
        </p:nvGrpSpPr>
        <p:grpSpPr>
          <a:xfrm>
            <a:off x="180128" y="1903096"/>
            <a:ext cx="6382385" cy="1115998"/>
            <a:chOff x="1678883" y="1058938"/>
            <a:chExt cx="4788176" cy="837330"/>
          </a:xfrm>
        </p:grpSpPr>
        <p:sp>
          <p:nvSpPr>
            <p:cNvPr id="28677" name="矩形 4"/>
            <p:cNvSpPr/>
            <p:nvPr/>
          </p:nvSpPr>
          <p:spPr>
            <a:xfrm>
              <a:off x="1678883" y="1396484"/>
              <a:ext cx="4788176" cy="4997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zh-CN" sz="3735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蜗牛一家住在小树林的旁边。</a:t>
              </a:r>
              <a:endParaRPr lang="zh-CN" altLang="zh-CN" sz="3735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030238" y="1058938"/>
              <a:ext cx="598820" cy="4378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zh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ù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12" name="圆角矩形标注 11"/>
          <p:cNvSpPr/>
          <p:nvPr/>
        </p:nvSpPr>
        <p:spPr>
          <a:xfrm>
            <a:off x="5356649" y="3409950"/>
            <a:ext cx="5257800" cy="2362200"/>
          </a:xfrm>
          <a:prstGeom prst="wedgeRoundRectCallout">
            <a:avLst>
              <a:gd name="adj1" fmla="val -62224"/>
              <a:gd name="adj2" fmla="val -5932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   开头点出蜗牛的家在小树林旁边，为下文故事的发展做了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铺垫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70" y="4151630"/>
            <a:ext cx="3759835" cy="2350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918</Words>
  <Application>WPS 演示</Application>
  <PresentationFormat>宽屏</PresentationFormat>
  <Paragraphs>160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DotumChe</vt:lpstr>
      <vt:lpstr>Times New Roman</vt:lpstr>
      <vt:lpstr>楷体_GB2312</vt:lpstr>
      <vt:lpstr>Calibri Light</vt:lpstr>
      <vt:lpstr>微软雅黑</vt:lpstr>
      <vt:lpstr>Malgun Gothic</vt:lpstr>
      <vt:lpstr>新宋体</vt:lpstr>
      <vt:lpstr>黑体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9</cp:revision>
  <dcterms:created xsi:type="dcterms:W3CDTF">2017-06-05T06:57:00Z</dcterms:created>
  <dcterms:modified xsi:type="dcterms:W3CDTF">2017-06-05T11:11:53Z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