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99" r:id="rId3"/>
    <p:sldId id="372" r:id="rId4"/>
    <p:sldId id="257" r:id="rId5"/>
    <p:sldId id="258" r:id="rId7"/>
    <p:sldId id="426" r:id="rId8"/>
    <p:sldId id="268" r:id="rId9"/>
    <p:sldId id="270" r:id="rId10"/>
    <p:sldId id="420" r:id="rId11"/>
    <p:sldId id="436" r:id="rId12"/>
    <p:sldId id="275" r:id="rId13"/>
    <p:sldId id="276" r:id="rId14"/>
    <p:sldId id="437" r:id="rId15"/>
    <p:sldId id="430" r:id="rId16"/>
    <p:sldId id="432" r:id="rId17"/>
    <p:sldId id="431" r:id="rId18"/>
    <p:sldId id="433" r:id="rId19"/>
    <p:sldId id="438" r:id="rId20"/>
    <p:sldId id="439" r:id="rId21"/>
    <p:sldId id="440" r:id="rId22"/>
    <p:sldId id="441" r:id="rId23"/>
    <p:sldId id="371" r:id="rId24"/>
    <p:sldId id="262" r:id="rId25"/>
    <p:sldId id="411" r:id="rId26"/>
    <p:sldId id="399" r:id="rId27"/>
    <p:sldId id="434" r:id="rId28"/>
    <p:sldId id="401" r:id="rId29"/>
    <p:sldId id="290" r:id="rId30"/>
    <p:sldId id="444" r:id="rId31"/>
    <p:sldId id="445" r:id="rId32"/>
    <p:sldId id="446" r:id="rId33"/>
    <p:sldId id="447" r:id="rId34"/>
    <p:sldId id="448" r:id="rId35"/>
    <p:sldId id="450" r:id="rId36"/>
    <p:sldId id="449" r:id="rId37"/>
    <p:sldId id="435" r:id="rId38"/>
    <p:sldId id="292" r:id="rId39"/>
    <p:sldId id="442" r:id="rId40"/>
    <p:sldId id="443" r:id="rId41"/>
    <p:sldId id="300" r:id="rId42"/>
  </p:sldIdLst>
  <p:sldSz cx="12190095" cy="6858000"/>
  <p:notesSz cx="6858000" cy="9144000"/>
  <p:embeddedFontLst>
    <p:embeddedFont>
      <p:font typeface="华文细黑" panose="02010600040101010101" pitchFamily="2" charset="-122"/>
      <p:regular r:id="rId46"/>
    </p:embeddedFont>
    <p:embeddedFont>
      <p:font typeface="微软雅黑" panose="020B0503020204020204" pitchFamily="34" charset="-122"/>
      <p:regular r:id="rId47"/>
    </p:embeddedFont>
    <p:embeddedFont>
      <p:font typeface="华文细黑" panose="02010600040101010101"/>
      <p:regular r:id="rId48"/>
    </p:embeddedFont>
    <p:embeddedFont>
      <p:font typeface="华文新魏" panose="02010800040101010101" pitchFamily="2" charset="-122"/>
      <p:regular r:id="rId49"/>
    </p:embeddedFont>
    <p:embeddedFont>
      <p:font typeface="黑体" panose="02010609060101010101" pitchFamily="49" charset="-122"/>
      <p:regular r:id="rId50"/>
    </p:embeddedFont>
    <p:embeddedFont>
      <p:font typeface="Calibri" panose="020F0502020204030204" charset="0"/>
      <p:regular r:id="rId51"/>
      <p:bold r:id="rId52"/>
      <p:italic r:id="rId53"/>
      <p:boldItalic r:id="rId54"/>
    </p:embeddedFont>
    <p:embeddedFont>
      <p:font typeface="Broadway" panose="04040905080B02020502" pitchFamily="82" charset="0"/>
      <p:regular r:id="rId5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22" autoAdjust="0"/>
    <p:restoredTop sz="94718" autoAdjust="0"/>
  </p:normalViewPr>
  <p:slideViewPr>
    <p:cSldViewPr>
      <p:cViewPr>
        <p:scale>
          <a:sx n="75" d="100"/>
          <a:sy n="75" d="100"/>
        </p:scale>
        <p:origin x="-288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5" Type="http://schemas.openxmlformats.org/officeDocument/2006/relationships/font" Target="fonts/font10.fntdata"/><Relationship Id="rId54" Type="http://schemas.openxmlformats.org/officeDocument/2006/relationships/font" Target="fonts/font9.fntdata"/><Relationship Id="rId53" Type="http://schemas.openxmlformats.org/officeDocument/2006/relationships/font" Target="fonts/font8.fntdata"/><Relationship Id="rId52" Type="http://schemas.openxmlformats.org/officeDocument/2006/relationships/font" Target="fonts/font7.fntdata"/><Relationship Id="rId51" Type="http://schemas.openxmlformats.org/officeDocument/2006/relationships/font" Target="fonts/font6.fntdata"/><Relationship Id="rId50" Type="http://schemas.openxmlformats.org/officeDocument/2006/relationships/font" Target="fonts/font5.fntdata"/><Relationship Id="rId5" Type="http://schemas.openxmlformats.org/officeDocument/2006/relationships/slide" Target="slides/slide3.xml"/><Relationship Id="rId49" Type="http://schemas.openxmlformats.org/officeDocument/2006/relationships/font" Target="fonts/font4.fntdata"/><Relationship Id="rId48" Type="http://schemas.openxmlformats.org/officeDocument/2006/relationships/font" Target="fonts/font3.fntdata"/><Relationship Id="rId47" Type="http://schemas.openxmlformats.org/officeDocument/2006/relationships/font" Target="fonts/font2.fntdata"/><Relationship Id="rId46" Type="http://schemas.openxmlformats.org/officeDocument/2006/relationships/font" Target="fonts/font1.fntdata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  <a:prstGeom prst="rect">
            <a:avLst/>
          </a:prstGeom>
        </p:spPr>
        <p:txBody>
          <a:bodyPr/>
          <a:lstStyle>
            <a:lvl1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  <a:lvl2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2pPr>
            <a:lvl3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3pPr>
            <a:lvl4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4pPr>
            <a:lvl5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7.xml"/><Relationship Id="rId3" Type="http://schemas.openxmlformats.org/officeDocument/2006/relationships/slide" Target="slide22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10630" y="263539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第四单元　创造</a:t>
            </a:r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     诗文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有别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0470" y="3189974"/>
            <a:ext cx="11135829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17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庖丁解牛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2" descr="F:\下图\创新粤教唐诗宋词元散曲\第2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975" y="-3795"/>
            <a:ext cx="3024336" cy="264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3518" y="1484784"/>
            <a:ext cx="31014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字音识记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庖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丁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踦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砉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然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   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然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大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窾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</a:rPr>
              <a:t>)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预习作业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61910" y="2132856"/>
            <a:ext cx="3101448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肯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綮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大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   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⑧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硎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⑨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怵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然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⑩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然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 descr="\\贾文\贾文\傆文件\2016源文件\创新设计  语文 人教选修（中国古代诗歌散文欣赏）\马.TIF"/>
          <p:cNvPicPr>
            <a:picLocks noChangeAspect="1" noChangeArrowheads="1"/>
          </p:cNvPicPr>
          <p:nvPr/>
        </p:nvPicPr>
        <p:blipFill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26"/>
          <a:stretch>
            <a:fillRect/>
          </a:stretch>
        </p:blipFill>
        <p:spPr bwMode="auto">
          <a:xfrm>
            <a:off x="1352282" y="4161995"/>
            <a:ext cx="369819" cy="495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\\贾文\贾文\傆文件\2016源文件\创新设计  语文 人教选修（中国古代诗歌散文欣赏）\瓜.TIF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3"/>
          <a:stretch>
            <a:fillRect/>
          </a:stretch>
        </p:blipFill>
        <p:spPr bwMode="auto">
          <a:xfrm>
            <a:off x="5205361" y="2953508"/>
            <a:ext cx="369200" cy="43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\\贾文\贾文\傆文件\2016源文件\创新设计  语文 人教选修（中国古代诗歌散文欣赏）\木1.TIF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89"/>
          <a:stretch>
            <a:fillRect/>
          </a:stretch>
        </p:blipFill>
        <p:spPr bwMode="auto">
          <a:xfrm>
            <a:off x="4861550" y="4866486"/>
            <a:ext cx="328504" cy="44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080402" y="2204864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páo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6734" y="2880105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yǐ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80402" y="3553852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huā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8782" y="414908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huō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52598" y="4813952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kuǎn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72552" y="2204864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qìnɡ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79182" y="29204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ɡū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03118" y="3501008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xínɡ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63158" y="4201924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chù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14846" y="481747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huò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41711"/>
            <a:ext cx="11755638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依乎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天理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因其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固然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虽然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，每至于族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2678" y="1402967"/>
            <a:ext cx="40158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牛的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生理上的天然结构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2678" y="206084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天然的道理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2678" y="3317110"/>
            <a:ext cx="35381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指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牛体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本来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的结构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)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2678" y="3953376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一般指表示承认某个事实，引起下文转折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2678" y="527188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即使这样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42678" y="589874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表示转折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123528"/>
            <a:ext cx="11755638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虽然，每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至于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所见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无非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牛者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77905" y="84891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到了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7905" y="1468775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表示达到某种程度或表示另提一事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77905" y="27719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没有不是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7905" y="338747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副词，只，不外乎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546870"/>
            <a:ext cx="11524006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通假字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砉然向然：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善哉！技盖至此乎：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善刀而藏之：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50790" y="12699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73118" y="188635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盖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，何，怎样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0831" y="2535580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缮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，修治，这里是擦拭的意思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32298"/>
            <a:ext cx="11524006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一词多义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虚词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庖丁为文惠君解牛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吾见其难为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视为止，行为迟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如今人方为刀俎，我为鱼肉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吾属今为之虏矣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何故怀瑾握瑜而自令见放为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62958" y="21790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替、给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10830" y="28595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做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67105" y="346001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因为、由于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31110" y="40927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是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63235" y="47408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被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1907" y="5400198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句末语气词，表示疑问或反诘，呢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546870"/>
            <a:ext cx="11524006" cy="3888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乃中《经首》之会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断其喉，尽其肉，乃去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问今是何世，乃不知有汉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嬴乃夷门抱关者也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家祭无忘告乃翁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6934" y="12890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副词，又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7412" y="19696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9062" y="25522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竟然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62139" y="32120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是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86894" y="38610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你的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404664"/>
            <a:ext cx="11524006" cy="3888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肩之所倚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某所，而母立于兹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嬴闻如姬父为人所杀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师者，所以传道受业解惑也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此先汉所以兴隆也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50790" y="11967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助词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83129" y="17728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处所、地方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85250" y="247373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表被动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04398" y="30689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用来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55137" y="371703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的原因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11" grpId="0"/>
      <p:bldP spid="11" grpId="1"/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404664"/>
            <a:ext cx="11524006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技盖至此乎？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进乎技矣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依乎天理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而况大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乎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！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恢恢乎其于游刃必有余地矣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074" name="Picture 2" descr="\\贾文\贾文\傆文件\2016源文件\创新设计  语文 人教选修（中国古代诗歌散文欣赏）\瓜1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441" y="3212976"/>
            <a:ext cx="362962" cy="36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036991" y="110558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疑问语气词，呢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1569" y="1825694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相当于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于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，引出对象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9134" y="2420888"/>
            <a:ext cx="42338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相当于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，引出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对象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08999" y="306896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表感叹语气，呢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59102" y="371703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用于形容词词尾，助词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88640"/>
            <a:ext cx="11524006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道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臣之所好者道也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	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师者，所以传道受业解惑也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废先王之道，焚百家之言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人道是，三国周郎赤壁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怀其璧，从径道亡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从骊山下，道芷阳间行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8902" y="160963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天道自然的规律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7094" y="22577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道理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3249" y="285293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思想，学说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67014" y="350100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说，谈论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82161" y="41490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路，道路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67014" y="48499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取道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26261"/>
            <a:ext cx="11524006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庖丁为文惠君解牛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其为惑也，终不解矣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	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师者，所以传道受业解惑也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天下土崩瓦解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今有一言，可以解燕国之患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91802" y="11287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剖开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3707" y="177680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理解，懂得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6439" y="237297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解答，解释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04507" y="303822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分裂，涣散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87094" y="364502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解救，消除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6614" y="908720"/>
            <a:ext cx="10681609" cy="140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这个寓言故事说明世上事物纷繁复杂，只要反复实践，掌握了它的客观规律，就能得心应手，运用自如，问题便迎刃而解。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26261"/>
            <a:ext cx="11524006" cy="32421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族庖月更刀，折也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每至于族，吾见其难为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士大夫之族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族秦者秦也，非天下也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90950" y="10527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众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9022" y="1772816"/>
            <a:ext cx="3656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筋骨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交错聚结的地方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3155" y="232971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类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00307" y="30497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族灭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343678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0590" y="406337"/>
            <a:ext cx="10856136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足之所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履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良庖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岁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更刀，族庖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月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更刀：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入有间：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0830" y="112474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名词作动词，踩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59102" y="1753652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名词作状语，每年，每月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98966" y="242088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形容词作名词，厚度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  <p:bldP spid="5" grpId="1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1015" y="1002173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结构图示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2272" y="540768"/>
            <a:ext cx="2147038" cy="1200329"/>
            <a:chOff x="8628686" y="5243102"/>
            <a:chExt cx="2659562" cy="1640185"/>
          </a:xfrm>
        </p:grpSpPr>
        <p:sp>
          <p:nvSpPr>
            <p:cNvPr id="10" name="TextBox 9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66614" y="1844824"/>
          <a:ext cx="10342563" cy="447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10823575" imgH="4657090" progId="Word.Document.12">
                  <p:embed/>
                </p:oleObj>
              </mc:Choice>
              <mc:Fallback>
                <p:oleObj name="文档" r:id="rId1" imgW="10823575" imgH="465709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6614" y="1844824"/>
                        <a:ext cx="10342563" cy="4470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4219" y="50602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32" y="44624"/>
            <a:ext cx="2147038" cy="1200329"/>
            <a:chOff x="8628686" y="5243102"/>
            <a:chExt cx="2659562" cy="1640185"/>
          </a:xfrm>
        </p:grpSpPr>
        <p:sp>
          <p:nvSpPr>
            <p:cNvPr id="12" name="TextBox 11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174373" y="1190488"/>
            <a:ext cx="11179503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一、庖丁解牛的场面，在庄子的笔下，竟然成为一次奇妙的音乐舞蹈艺术表演。请想一想，仅仅是技艺娴熟的表现吗？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550" y="2565605"/>
            <a:ext cx="11179503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这一段描写极力渲染庖丁解牛的自然、和谐、优美，充满艺术气息。联系全文来看，庖丁之所以能够达到这种境界，是因为他熟知牛的自然生理结构，达到了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以神遇而不以目视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的层次，能够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依乎天理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因其固然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以无厚入有间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游刃有余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。庖丁的境界已经不仅是技艺娴熟的表现了。正如庖丁自己所言，这已经超过了一般的技艺层面，达到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的境界了。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7055" y="260648"/>
            <a:ext cx="1151825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二、庖丁解牛技术高超的原因是什么？我们可以从中得到怎样的启示？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9463" y="-58829"/>
            <a:ext cx="11633436" cy="6727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庖丁技艺高超的原因，从庖丁的话中可以得知：其一，对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的追求超过了对技术的追求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进乎技矣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。他不停留在掌握具体的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上，而是把探求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解牛的规律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作为实践的目标；其二，不懈实践，在反复实践中积累经验，探求规律，运用规律。正因为如此，他由不懂规律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目解全牛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过渡到认识规律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目无全牛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，又飞跃到熟练运用规律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游刃有余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；其三，谨慎小心，尊重规律，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每至于族，吾见其难为，怵然为戒，视为止，行为迟。动刀甚微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，从来不骄傲大意。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庖丁解牛技艺的高超，并非天生而来，而是长期反复实践的结果。它说明：凡事只有经过反复实践，才能认识并掌握其客观规律，做起事来才能得心应手，运用自如。即使认识并把握了其客观规律，也不可马虎大意，掉以轻心，只有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怵然为戒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，谨慎从事，才能把事情做好。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047" y="44624"/>
            <a:ext cx="11518253" cy="6473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三、文惠君说自己懂得了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养生之道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，解牛之道和这种养生之道有什么联系？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虽然庖丁所好的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和文惠君所说的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实质上也是庄周所讲的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所指不一样，但在后者看来，社会如牛体，尽管矛盾复杂，斗争激烈，但总有间隙可寻，只要像庖丁那样，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以无厚入有间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顺应环境，随俗沉浮，回避矛盾，就能保全性命，养护精神。这种消极颓废的处世之道，理所当然为今人所抛弃，其实这不是庖丁经验本身所固有的，而是道家借此来宣扬其人生哲学。今人则可从故事本身所反映的客观内容得到有益的启发。从两者的不同也能得到这样的启示：只有用唯物主义的观点分析客观事物，才能掌握科学的规律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343678" y="6669360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　　　　　　　　　　　　　　　　　　　　　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水月在手，弄花香满衣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5588" y="836712"/>
            <a:ext cx="11572430" cy="39446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一、阅读延伸</a:t>
            </a:r>
            <a:endParaRPr lang="zh-CN" altLang="zh-CN" sz="2800" b="1" dirty="0" smtClean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			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别样的心历路程：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庖丁解牛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解读</a:t>
            </a:r>
            <a:endParaRPr lang="zh-CN" altLang="en-US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庄子是一个与孟子一样的善于讲故事的人，无论是人物，还是事件，他们都能够讲得活灵活现，如在眼前。而且，他们的高明之处，不仅仅是讲故事，更是用故事来表现他们的观点、信念与思想。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庖丁解牛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一文也是如此。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71414"/>
            <a:ext cx="11501519" cy="6072230"/>
          </a:xfrm>
        </p:spPr>
        <p:txBody>
          <a:bodyPr/>
          <a:lstStyle/>
          <a:p>
            <a:pPr indent="720090"/>
            <a:r>
              <a:rPr lang="en-US" altLang="zh-CN" dirty="0" smtClean="0"/>
              <a:t>《</a:t>
            </a:r>
            <a:r>
              <a:rPr lang="zh-CN" altLang="en-US" dirty="0" smtClean="0"/>
              <a:t>庖丁解牛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讲述的是一个关于技艺之道的故事，最让人称道的是庖丁解牛的“三重境界”。从最开始的“所见无非牛者”，到“未尝见全牛也”，再到“以神遇而不以目视，官知止而神欲行”。而从庖丁对文惠君“技盖至此乎”的回答“臣之所好者道也，进乎技矣”来看，庖丁解牛的故事已远远超乎“技”，而走向更高的层次</a:t>
            </a:r>
            <a:r>
              <a:rPr lang="en-US" altLang="zh-CN" dirty="0" smtClean="0"/>
              <a:t>——“</a:t>
            </a:r>
            <a:r>
              <a:rPr lang="zh-CN" altLang="en-US" dirty="0" smtClean="0"/>
              <a:t>道”了，它不单单是“技艺之道”，也不仅仅是“养生之道”。何以见得？可以从文章的第一段里得到解答：</a:t>
            </a:r>
            <a:endParaRPr lang="zh-CN" altLang="en-US" dirty="0" smtClean="0"/>
          </a:p>
          <a:p>
            <a:pPr indent="720090"/>
            <a:r>
              <a:rPr lang="zh-CN" altLang="en-US" dirty="0" smtClean="0"/>
              <a:t>“吾生也有涯，而知也无涯。以有涯随无涯，殆已！已而为知者，殆而已矣！为善无近名，为恶无近刑。缘督以为经，可以保身，可以全生，可以养亲，可以尽年。”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indent="720090"/>
            <a:r>
              <a:rPr lang="zh-CN" altLang="en-US" dirty="0" smtClean="0"/>
              <a:t>不做好事去追求名声，也不做坏事而触犯刑律，顺其自然之理以为常法，就可以保护身体，可以保全生命，可以养护亲人，可以尽享天年。因此，庄子的确是在说一个养生之道的故事及话题，但更为重要的，是隐藏在养生之道背后的含义：不有意为之，不造作，去私意，保持本心自体表现的状态</a:t>
            </a:r>
            <a:r>
              <a:rPr lang="en-US" dirty="0" smtClean="0"/>
              <a:t>(</a:t>
            </a:r>
            <a:r>
              <a:rPr lang="zh-CN" altLang="en-US" dirty="0" smtClean="0"/>
              <a:t>牟宗三语</a:t>
            </a:r>
            <a:r>
              <a:rPr lang="en-US" dirty="0" smtClean="0"/>
              <a:t>)</a:t>
            </a:r>
            <a:r>
              <a:rPr lang="zh-CN" altLang="en-US" dirty="0" smtClean="0"/>
              <a:t>。不刻意为善，也不刻意为恶，顺其自然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这才是道家“无”与“忘”的智慧。</a:t>
            </a:r>
            <a:endParaRPr lang="zh-CN" altLang="en-US" dirty="0" smtClean="0"/>
          </a:p>
          <a:p>
            <a:pPr indent="720090"/>
            <a:r>
              <a:rPr lang="zh-CN" altLang="en-US" dirty="0" smtClean="0"/>
              <a:t>因此，庖丁解牛，不仅仅是技艺之道，也不仅仅是养生之道，更是以技喻道、“技”“道”统一的典型，是庄子“无”、“忘”及“逍遥游”思想的体现与寄托。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声茅店月，人迹板桥霜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观而约取，厚积而薄发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>
            <a:hlinkClick r:id="rId3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4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水月在手，弄花香满衣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indent="720090"/>
            <a:r>
              <a:rPr lang="zh-CN" altLang="en-US" dirty="0" smtClean="0"/>
              <a:t>由以上的分析来看，庄子为庖丁解牛的三重境界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第一境界“所见无非牛者”；第二境界“未尝见全牛也”；第三境界“臣以神遇而不以目视，官知止而神欲行”“依乎天理”“因其固然”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都赋予了深刻的涵义。</a:t>
            </a:r>
            <a:endParaRPr lang="zh-CN" altLang="en-US" dirty="0" smtClean="0"/>
          </a:p>
          <a:p>
            <a:pPr indent="720090"/>
            <a:r>
              <a:rPr lang="zh-CN" altLang="en-US" dirty="0" smtClean="0"/>
              <a:t>当你对某事某物念兹在兹，时时不忘，苦苦追求之时，在一定程度上，你却被囚禁了，混沌不堪，失去了展翅高飞的自由，此时的你就如同“不识庐山真面目，只缘身在此山中”的当局者迷一般。摸爬滚打之后，你渐渐学会适当地逃离其中，站在较为客观的位置上看待那一段经历，此时，也许它会带给你成长的可能与机遇；而当你终于能够将其放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下，它不再完全占有你的身心，你忘记了它的存在，达到了“无”的境界之时，你才有时间和精力高屋建瓴地看待这整个的过程，并且做到心知肚明，因为你终于看到了你的本心，看到了整个事件都处在天衣无缝地自然而然地存在中，无需挂碍，无需牵系，你只要将你的心，将你的努力顺应自然而为，必定能够获得质的成长与飞跃，达到无限的逍遥与自由。而这，不正是暗合了王国维先生的</a:t>
            </a:r>
            <a:r>
              <a:rPr lang="en-US" dirty="0" smtClean="0"/>
              <a:t>“</a:t>
            </a:r>
            <a:r>
              <a:rPr lang="zh-CN" altLang="en-US" dirty="0" smtClean="0"/>
              <a:t>成大事业者的三重境界</a:t>
            </a:r>
            <a:r>
              <a:rPr lang="en-US" dirty="0" smtClean="0"/>
              <a:t>”</a:t>
            </a:r>
            <a:r>
              <a:rPr lang="zh-CN" altLang="en-US" dirty="0" smtClean="0"/>
              <a:t>吗？当然，此两个</a:t>
            </a:r>
            <a:r>
              <a:rPr lang="en-US" dirty="0" smtClean="0"/>
              <a:t>“</a:t>
            </a:r>
            <a:r>
              <a:rPr lang="zh-CN" altLang="en-US" dirty="0" smtClean="0"/>
              <a:t>三重境界</a:t>
            </a:r>
            <a:r>
              <a:rPr lang="en-US" dirty="0" smtClean="0"/>
              <a:t>”</a:t>
            </a:r>
            <a:r>
              <a:rPr lang="zh-CN" altLang="en-US" dirty="0" smtClean="0"/>
              <a:t>并不能完全相合，然而不得不说，在思想力方面，庄子与王国维都是同样的伟大与深刻。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</p:spPr>
        <p:txBody>
          <a:bodyPr/>
          <a:lstStyle/>
          <a:p>
            <a:pPr indent="720090"/>
            <a:r>
              <a:rPr lang="zh-CN" altLang="en-US" dirty="0" smtClean="0"/>
              <a:t>经过三境界后的庖丁，技艺可谓是达到了炉火纯青、游刃有余的地步，用他自己的话说就 </a:t>
            </a:r>
            <a:r>
              <a:rPr lang="en-US" dirty="0" smtClean="0"/>
              <a:t>“</a:t>
            </a:r>
            <a:r>
              <a:rPr lang="zh-CN" altLang="en-US" dirty="0" smtClean="0"/>
              <a:t>游刃必有余地矣</a:t>
            </a:r>
            <a:r>
              <a:rPr lang="en-US" dirty="0" smtClean="0"/>
              <a:t>”</a:t>
            </a:r>
            <a:r>
              <a:rPr lang="zh-CN" altLang="en-US" dirty="0" smtClean="0"/>
              <a:t>了，然而，他后来又说</a:t>
            </a:r>
            <a:r>
              <a:rPr lang="en-US" dirty="0" smtClean="0"/>
              <a:t>“</a:t>
            </a:r>
            <a:r>
              <a:rPr lang="zh-CN" altLang="en-US" dirty="0" smtClean="0"/>
              <a:t>虽然，每至于族，吾见其难为，怵然为戒，视为止，行为迟，动刀甚微</a:t>
            </a:r>
            <a:r>
              <a:rPr lang="en-US" dirty="0" smtClean="0"/>
              <a:t>”</a:t>
            </a:r>
            <a:r>
              <a:rPr lang="zh-CN" altLang="en-US" dirty="0" smtClean="0"/>
              <a:t>，前后看似相互矛盾，其实不然。</a:t>
            </a:r>
            <a:endParaRPr lang="zh-CN" altLang="en-US" dirty="0" smtClean="0"/>
          </a:p>
          <a:p>
            <a:pPr indent="720090"/>
            <a:r>
              <a:rPr lang="zh-CN" altLang="en-US" dirty="0" smtClean="0"/>
              <a:t>按照一般观念来讲，当我们的技艺娴熟到炉火纯青之时，做起事情来就能够驾轻就熟，俗语</a:t>
            </a:r>
            <a:r>
              <a:rPr lang="en-US" dirty="0" smtClean="0"/>
              <a:t>“</a:t>
            </a:r>
            <a:r>
              <a:rPr lang="zh-CN" altLang="en-US" dirty="0" smtClean="0"/>
              <a:t>艺高人胆大</a:t>
            </a:r>
            <a:r>
              <a:rPr lang="en-US" dirty="0" smtClean="0"/>
              <a:t>”</a:t>
            </a:r>
            <a:r>
              <a:rPr lang="zh-CN" altLang="en-US" dirty="0" smtClean="0"/>
              <a:t>说的就是如此。可是，技艺超群的庖丁不但不胆大，而且非常地谨小慎微，正所谓</a:t>
            </a:r>
            <a:r>
              <a:rPr lang="en-US" dirty="0" smtClean="0"/>
              <a:t>“</a:t>
            </a:r>
            <a:r>
              <a:rPr lang="zh-CN" altLang="en-US" dirty="0" smtClean="0"/>
              <a:t>怵然为戒，视为止，行为迟，动刀甚微</a:t>
            </a:r>
            <a:r>
              <a:rPr lang="en-US" dirty="0" smtClean="0"/>
              <a:t>”</a:t>
            </a:r>
            <a:r>
              <a:rPr lang="zh-CN" altLang="en-US" dirty="0" smtClean="0"/>
              <a:t>。其实，这是与将</a:t>
            </a:r>
            <a:r>
              <a:rPr lang="en-US" dirty="0" smtClean="0"/>
              <a:t>“</a:t>
            </a:r>
            <a:r>
              <a:rPr lang="zh-CN" altLang="en-US" dirty="0" smtClean="0"/>
              <a:t>道</a:t>
            </a:r>
            <a:r>
              <a:rPr lang="en-US" dirty="0" smtClean="0"/>
              <a:t>”</a:t>
            </a:r>
            <a:r>
              <a:rPr lang="zh-CN" altLang="en-US" dirty="0" smtClean="0"/>
              <a:t>与</a:t>
            </a:r>
            <a:r>
              <a:rPr lang="en-US" dirty="0" smtClean="0"/>
              <a:t>“</a:t>
            </a:r>
            <a:r>
              <a:rPr lang="zh-CN" altLang="en-US" dirty="0" smtClean="0"/>
              <a:t>技</a:t>
            </a:r>
            <a:r>
              <a:rPr lang="en-US" dirty="0" smtClean="0"/>
              <a:t>”</a:t>
            </a:r>
            <a:r>
              <a:rPr lang="zh-CN" altLang="en-US" dirty="0" smtClean="0"/>
              <a:t>合二为一的庄子的思想分不开的。庄子讲究的是人要静而虚，这也是他所谓的“虚静说”，虚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642918"/>
            <a:ext cx="11501519" cy="5715040"/>
          </a:xfrm>
        </p:spPr>
        <p:txBody>
          <a:bodyPr/>
          <a:lstStyle/>
          <a:p>
            <a:r>
              <a:rPr lang="zh-CN" altLang="en-US" dirty="0" smtClean="0"/>
              <a:t>静是悟道的必经路径，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道德经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也有“致虚极，守静笃”的说法，只有人内心的静谧安宁，才能够悟道，从而达到逍遥游的最高境界。而技艺高超的庖丁如果得意于自身的盖世技巧，那么，他的心将不会再保持静笃而变得躁动不安，一旦走入浮躁，悟道将不再可能。因此，在遇到牛体中复杂的结构时，他始终能够保持心静如一，谨慎行动，这不但不与他之前的游刃有余相矛盾，恰恰是走向最高精神境界所必须。这一点，从庖丁解牛之后的安详神态也可以得知，尽管庖丁“踌躇满志”，然而他立即做的却是“善刀而藏之”，回复宁静虚和的心境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1428736"/>
            <a:ext cx="11501519" cy="4929222"/>
          </a:xfrm>
        </p:spPr>
        <p:txBody>
          <a:bodyPr/>
          <a:lstStyle/>
          <a:p>
            <a:pPr indent="720090"/>
            <a:r>
              <a:rPr lang="en-US" altLang="zh-CN" dirty="0" smtClean="0"/>
              <a:t>《</a:t>
            </a:r>
            <a:r>
              <a:rPr lang="zh-CN" altLang="en-US" dirty="0" smtClean="0"/>
              <a:t>庖丁解牛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，不仅仅是一个关于技艺之道或者养生之道的故事，更是一篇关于人生智慧、人类精神以及人生哲学的经典之作，还是一场庄子书写自身生命追求的心路历程。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2238" y="260648"/>
            <a:ext cx="11688154" cy="662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2800" b="1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写作迁移</a:t>
            </a:r>
            <a:endParaRPr lang="zh-CN" altLang="zh-CN" sz="28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238" y="980728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角度一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238" y="1626019"/>
            <a:ext cx="11518253" cy="25950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《庖丁解牛》告诉我们：做任何事情，只要反复实践，掌握了它的客观规律，就能得心应手，运用自如，问题便迎刃而解。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要想游刃有余，必须厚积而薄发，请你以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厚积薄发与游刃有余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为题写一个片段。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398413" y="6653651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4854" y="981429"/>
            <a:ext cx="11457851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厚积薄发与游刃有余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我们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应该因为今日取得一点小小的成就，就在那儿沾沾自喜；也不能因为今天没有得到认同，就放弃自己内心的追求。只要我们坚持下去，一字一字地往下写，日积月累，我们离成功的彼岸就会越来越近。厚积才能薄发，以前老师不是常说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机遇总是垂青于有准备的人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吗？我告诉自己，不要被眼前的小成就裹住了前进的步伐，更不要因为一点挫折失去了拼搏的勇气。相反，有些人急于求成，急功近利，因此常常失败。成功没有捷径，厚积薄发，方能游刃有余，才能走向成功。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736" y="332656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9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1635" y="404664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角度二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635" y="1053437"/>
            <a:ext cx="11404211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依乎天理，批大郤，导大窾，因其固然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意思是说顺着牛体的肌理结构，击入筋骨间大的空隙，沿着骨节间的空穴使刀，都是依顺着牛体本来的结构。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由此我们想到：人类社会充满着错综复杂的矛盾，人处世间，只有像庖丁解牛那样避开矛盾，做到顺应自然，才能保身、全生、养亲、尽年。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请以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规律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为话题写一个文章片段。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4854" y="442943"/>
            <a:ext cx="11457851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遵循自然规律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庖丁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在解牛时，总是按照牛身上的自然纹理，击打筋骨间的空隙，把刀引向骨节间的窍穴，只一用力，牛便解了。他抓住了办事中的精髓所在，既省力又高效。这说明按照事物本来的规律办事，抓住事物的本质，不仅能把事情办得又快又好，而且也会把付出的成本降到最低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 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遵循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自然的规律，它会给科学引领正确的方向，当门捷列夫用扑克牌排成最早的元素周期表时，在场的科学家鲜有认同。但当门捷列夫预测的元素一一被发现且性质相近时，门捷列夫对人们的惊奇却微微一笑：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这不过是自然的规律。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是啊，门捷列夫不过是发现了简单的自然规律，可正是遵循着这些自然规律，人们才发现了一个又一个未知的元素。</a:t>
            </a:r>
            <a:endParaRPr lang="zh-CN" altLang="zh-CN" sz="26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60648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F:\下图\创新粤教唐诗宋词元散曲\第2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975" y="-3795"/>
            <a:ext cx="3024336" cy="264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94659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品赏作者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声茅店月，人迹板桥霜</a:t>
            </a:r>
            <a:endParaRPr lang="zh-CN" altLang="en-US" sz="2400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612" y="1404640"/>
            <a:ext cx="1176879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品味庄子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走近你，没有熟悉的词能修饰你睿智的笔触。眼冷心热的你在凡尘中穿梭，梦里不停地构筑着赤子的社会。在这样一个文化屈从政治的环境里，你是独树一帜的庄子，永远在世人不可亵渎的境界中做着一个个美丽的梦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你不求名利，不求富贵，面对朝堂之邀你仍可以兀自悠闲垂钓。纵使你明白，隐居是对清洁的放逐，你也只能居于山野。你对世俗的嘲弄也只是你无奈的伪装吧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9671" y="621389"/>
            <a:ext cx="11422678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远离庙堂，走近江湖。你脱离了尘世的是是非非，构建着只属于自己的精神江湖。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如果说儒家是封建制度的产物，是有千万追逐名利的儒生顶起来的，那么你，庄子，是纯粹的，你的人格魅力在博大的中华文化中屹立不倒。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你如同迷宫般的思想吸引着我，指引着我，也影响着我。品味你，无论站在怎样的高度，都弥补不了云泥般的差距。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庄子，一轮孤月下守望的一株孤独的树，那是一种难以企及的妩媚。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0230" y="755904"/>
            <a:ext cx="1174648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明　理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不登高山，不知天之高也；不临深溪，不知地之厚也。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《荀子》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不登上高山就不知道天有多高，不下深谷就不知道地有多厚。意思是事情如果不身临其境，就不知道它的真实情况。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知不足者好学，耻下问者自满。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林逋《省心录》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知道自己的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.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3.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公道达而私门塞矣，公义明而私事息矣。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——《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荀子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•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君道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》</a:t>
            </a:r>
            <a:endParaRPr lang="en-US" altLang="zh-CN" sz="2800" kern="100" dirty="0">
              <a:solidFill>
                <a:prstClr val="black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lvl="0">
              <a:lnSpc>
                <a:spcPct val="150000"/>
              </a:lnSpc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公道畅通，那种只顾小个体或私人利益的事就杜塞了。公义倡明，那种只顾小个体或私人利益的事就熄灭了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289512"/>
            <a:ext cx="1681415" cy="547200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修身名句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512" y="1571806"/>
            <a:ext cx="925680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作家作品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庄子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约前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369—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前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286)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，战国时哲学家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，名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周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一说子沐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。汉族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，宋国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蒙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今河南商丘东北，一说今安徽蒙城县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。原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系楚国公族，楚庄王后裔，后因乱迁至宋国蒙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。庄子是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道家学派的代表人物，老子哲学思想的继承者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和发展者，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自主积累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   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105273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</a:t>
            </a: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26" y="105273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E:\2016源文件！！\同步@@\创新\创新设计  语文 人教选修（中国古代诗歌散文欣赏）\新建文件夹\Y17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1937" y="2082281"/>
            <a:ext cx="2091901" cy="2685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14246" y="4829047"/>
            <a:ext cx="115401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先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秦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庄子学派的创始人。庄子与道家始祖老子并称为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老庄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，他们的哲学思想体系，被思想学术界尊为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老庄哲学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，然其文采更胜老子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433" y="332656"/>
            <a:ext cx="1177208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庄子曾做过漆园吏，生活贫穷困顿，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却鄙弃荣华富贵、权势名利，力图在乱世保持独立的人格，追求逍遥无恃的精神自由。唐开元二十五年庄子被诏号为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南华真人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，后人即称之为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南华真人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，被道教隐宗妙真道奉为开宗祖师，视其为太乙救苦天尊的化身。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spc="-5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代表作《庄子》被尊崇者演绎出多种版本，名篇有《逍遥游》《齐物论》等。</a:t>
            </a:r>
            <a:endParaRPr lang="zh-CN" altLang="zh-CN" sz="2800" kern="100" spc="-5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2881" y="332656"/>
            <a:ext cx="1154012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背景简介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庄子，战国时人，那是一个动荡但缤纷的年代，旧的经济结构被破坏，旧贵族阶级没落消亡，新兴的出租土地的地主阶级勃勃向上，士人学子们为了推行自己的学术见解，孜孜不倦地游走四方，这是中国历史大变动的时代，也是罕见的在思想上百家争鸣的时代。这就是《养生主》大的时代背景。作为诸子中的一员，传统上，庄子被视为没落的奴隶主阶级的代表，不甘于无声息地消亡，但不想也无能跟上时代，只能是无为无不为，在夹缝中求生存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6527</Words>
  <Application>WPS 演示</Application>
  <PresentationFormat>自定义</PresentationFormat>
  <Paragraphs>396</Paragraphs>
  <Slides>39</Slides>
  <Notes>1</Notes>
  <HiddenSlides>3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8" baseType="lpstr">
      <vt:lpstr>Arial</vt:lpstr>
      <vt:lpstr>宋体</vt:lpstr>
      <vt:lpstr>Wingdings</vt:lpstr>
      <vt:lpstr>Times New Roman</vt:lpstr>
      <vt:lpstr>华文细黑</vt:lpstr>
      <vt:lpstr>微软雅黑</vt:lpstr>
      <vt:lpstr>Times New Roman</vt:lpstr>
      <vt:lpstr>华文细黑</vt:lpstr>
      <vt:lpstr>Courier New</vt:lpstr>
      <vt:lpstr>华文新魏</vt:lpstr>
      <vt:lpstr>黑体</vt:lpstr>
      <vt:lpstr>Arial Unicode MS</vt:lpstr>
      <vt:lpstr>Calibri</vt:lpstr>
      <vt:lpstr>微软雅黑 Light</vt:lpstr>
      <vt:lpstr>Broadway</vt:lpstr>
      <vt:lpstr>DFPYeaSong-B5</vt:lpstr>
      <vt:lpstr>MingLiU</vt:lpstr>
      <vt:lpstr>Office 主题​​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388</cp:revision>
  <dcterms:created xsi:type="dcterms:W3CDTF">2016-03-28T08:27:00Z</dcterms:created>
  <dcterms:modified xsi:type="dcterms:W3CDTF">2018-02-13T16:12:13Z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