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56" r:id="rId3"/>
    <p:sldId id="514" r:id="rId4"/>
    <p:sldId id="637" r:id="rId5"/>
    <p:sldId id="638" r:id="rId7"/>
    <p:sldId id="639" r:id="rId8"/>
    <p:sldId id="640" r:id="rId9"/>
    <p:sldId id="641" r:id="rId10"/>
    <p:sldId id="642" r:id="rId11"/>
    <p:sldId id="643" r:id="rId12"/>
    <p:sldId id="644" r:id="rId13"/>
    <p:sldId id="459" r:id="rId14"/>
    <p:sldId id="645" r:id="rId15"/>
    <p:sldId id="646" r:id="rId16"/>
    <p:sldId id="647" r:id="rId17"/>
    <p:sldId id="648" r:id="rId18"/>
    <p:sldId id="649" r:id="rId19"/>
    <p:sldId id="650" r:id="rId20"/>
    <p:sldId id="486" r:id="rId21"/>
    <p:sldId id="651" r:id="rId22"/>
    <p:sldId id="652" r:id="rId23"/>
    <p:sldId id="653" r:id="rId24"/>
  </p:sldIdLst>
  <p:sldSz cx="9144000" cy="5143500" type="screen16x9"/>
  <p:notesSz cx="6858000" cy="9144000"/>
  <p:embeddedFontLst>
    <p:embeddedFont>
      <p:font typeface="OPPOSans R" panose="00020600040101010101" pitchFamily="18" charset="-122"/>
      <p:regular r:id="rId28"/>
    </p:embeddedFont>
    <p:embeddedFont>
      <p:font typeface="OPPOSans L" panose="00020600040101010101" pitchFamily="18" charset="-122"/>
      <p:regular r:id="rId29"/>
    </p:embeddedFont>
    <p:embeddedFont>
      <p:font typeface="OPPOSans B" panose="00020600040101010101" pitchFamily="18" charset="-122"/>
      <p:regular r:id="rId30"/>
    </p:embeddedFont>
    <p:embeddedFont>
      <p:font typeface="微软雅黑" panose="020B0503020204020204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AE9E"/>
    <a:srgbClr val="02091B"/>
    <a:srgbClr val="DD6AAA"/>
    <a:srgbClr val="B12973"/>
    <a:srgbClr val="862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2" autoAdjust="0"/>
    <p:restoredTop sz="94660"/>
  </p:normalViewPr>
  <p:slideViewPr>
    <p:cSldViewPr snapToGrid="0"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259D1CA-E78F-4994-ABFE-01E2B28B230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课前导读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揭示主题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57949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交际要求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互相交流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课堂小结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课后作业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课文总结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 lIns="68580" tIns="34290" rIns="68580" bIns="3429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50EC7E3C-B80D-431C-A389-5E64AAFA3F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lIns="68580" tIns="34290" rIns="68580" bIns="34290"/>
          <a:lstStyle>
            <a:lvl1pPr>
              <a:defRPr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CECA933B-6254-454F-847F-E67E3AE5F36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8341042" y="4862645"/>
            <a:ext cx="802958" cy="126382"/>
            <a:chOff x="10209002" y="6289040"/>
            <a:chExt cx="1982998" cy="16850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209002" y="6289040"/>
              <a:ext cx="1982998" cy="0"/>
            </a:xfrm>
            <a:prstGeom prst="line">
              <a:avLst/>
            </a:prstGeom>
            <a:ln w="15875">
              <a:solidFill>
                <a:srgbClr val="C00000">
                  <a:alpha val="1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625363" y="6373294"/>
              <a:ext cx="1566637" cy="0"/>
            </a:xfrm>
            <a:prstGeom prst="line">
              <a:avLst/>
            </a:prstGeom>
            <a:ln w="15875">
              <a:solidFill>
                <a:srgbClr val="C0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1366339" y="6457549"/>
              <a:ext cx="825661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 userDrawn="1"/>
        </p:nvSpPr>
        <p:spPr>
          <a:xfrm>
            <a:off x="188595" y="411480"/>
            <a:ext cx="481424" cy="85726"/>
          </a:xfrm>
          <a:prstGeom prst="rect">
            <a:avLst/>
          </a:prstGeom>
          <a:gradFill>
            <a:gsLst>
              <a:gs pos="0">
                <a:srgbClr val="C00000"/>
              </a:gs>
              <a:gs pos="100000">
                <a:srgbClr val="FF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72866" y="517206"/>
            <a:ext cx="481424" cy="85726"/>
          </a:xfrm>
          <a:prstGeom prst="rect">
            <a:avLst/>
          </a:prstGeom>
          <a:gradFill>
            <a:gsLst>
              <a:gs pos="0">
                <a:srgbClr val="C00000"/>
              </a:gs>
              <a:gs pos="100000">
                <a:srgbClr val="FF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200025" y="622933"/>
            <a:ext cx="440055" cy="85726"/>
          </a:xfrm>
          <a:prstGeom prst="rect">
            <a:avLst/>
          </a:prstGeom>
          <a:gradFill>
            <a:gsLst>
              <a:gs pos="0">
                <a:srgbClr val="C00000"/>
              </a:gs>
              <a:gs pos="100000">
                <a:srgbClr val="FF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OPPOSans L" panose="00020600040101010101" pitchFamily="18" charset="-122"/>
          <a:ea typeface="OPPOSans L" panose="00020600040101010101" pitchFamily="18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09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flipH="1">
            <a:off x="0" y="0"/>
            <a:ext cx="9144000" cy="51435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5" name="矩形: 圆角 4"/>
          <p:cNvSpPr/>
          <p:nvPr/>
        </p:nvSpPr>
        <p:spPr>
          <a:xfrm>
            <a:off x="0" y="1502146"/>
            <a:ext cx="6299261" cy="1901933"/>
          </a:xfrm>
          <a:prstGeom prst="roundRect">
            <a:avLst>
              <a:gd name="adj" fmla="val 0"/>
            </a:avLst>
          </a:prstGeom>
          <a:gradFill>
            <a:gsLst>
              <a:gs pos="62000">
                <a:schemeClr val="bg1"/>
              </a:gs>
              <a:gs pos="92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3350" y="996604"/>
            <a:ext cx="254012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cs typeface="+mn-ea"/>
                <a:sym typeface="+mn-lt"/>
              </a:rPr>
              <a:t>第八单元  口语交际</a:t>
            </a:r>
            <a:endParaRPr lang="zh-CN" altLang="en-US" sz="3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1772" y="3219644"/>
            <a:ext cx="3383280" cy="421973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spc="225" dirty="0">
                <a:solidFill>
                  <a:schemeClr val="bg1"/>
                </a:solidFill>
                <a:cs typeface="+mn-ea"/>
                <a:sym typeface="+mn-lt"/>
              </a:rPr>
              <a:t>五年级下</a:t>
            </a:r>
            <a:r>
              <a:rPr lang="zh-CN" altLang="en-US" sz="1500" b="1" spc="225" dirty="0">
                <a:solidFill>
                  <a:schemeClr val="bg1"/>
                </a:solidFill>
                <a:cs typeface="+mn-ea"/>
                <a:sym typeface="+mn-lt"/>
              </a:rPr>
              <a:t>册</a:t>
            </a:r>
            <a:endParaRPr lang="zh-CN" altLang="en-US" sz="1500" b="1" spc="2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4224" y="1965955"/>
            <a:ext cx="4598376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660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sz="4500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我们都来讲笑话</a:t>
            </a:r>
            <a:endParaRPr lang="zh-CN" altLang="en-US" sz="4500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3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301" y="1176586"/>
            <a:ext cx="2224520" cy="30008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+mn-lt"/>
              </a:rPr>
              <a:t>班级擂台，放异彩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839" y="1789955"/>
            <a:ext cx="7962900" cy="110799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cs typeface="+mn-ea"/>
                <a:sym typeface="+mn-lt"/>
              </a:rPr>
              <a:t>       1.</a:t>
            </a:r>
            <a:r>
              <a:rPr lang="zh-CN" altLang="en-US" sz="1500" dirty="0">
                <a:cs typeface="+mn-ea"/>
                <a:sym typeface="+mn-lt"/>
              </a:rPr>
              <a:t>每组选出的最会讲笑话的选手上台讲笑话。</a:t>
            </a:r>
            <a:endParaRPr lang="en-US" altLang="zh-CN" sz="15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cs typeface="+mn-ea"/>
                <a:sym typeface="+mn-lt"/>
              </a:rPr>
              <a:t>       2.</a:t>
            </a:r>
            <a:r>
              <a:rPr lang="zh-CN" altLang="en-US" sz="1500" dirty="0">
                <a:cs typeface="+mn-ea"/>
                <a:sym typeface="+mn-lt"/>
              </a:rPr>
              <a:t>其他同学都是评委，要认真倾听，并按照同学们笑话的精彩程度，为同学们打分。</a:t>
            </a:r>
            <a:endParaRPr lang="en-US" altLang="zh-CN" sz="15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cs typeface="+mn-ea"/>
                <a:sym typeface="+mn-lt"/>
              </a:rPr>
              <a:t>       3.</a:t>
            </a:r>
            <a:r>
              <a:rPr lang="zh-CN" altLang="en-US" sz="1500" dirty="0">
                <a:cs typeface="+mn-ea"/>
                <a:sym typeface="+mn-lt"/>
              </a:rPr>
              <a:t>最终分数最高的同学获得“班级笑话之星”。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489737" y="3180507"/>
            <a:ext cx="4164527" cy="14200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38956" y="1407576"/>
            <a:ext cx="2266090" cy="3770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开始讲笑话吧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326535" y="2475450"/>
            <a:ext cx="6232196" cy="2125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495301" y="1045064"/>
            <a:ext cx="2291195" cy="6848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一起来看几个</a:t>
            </a: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笑话吧</a:t>
            </a:r>
            <a:endParaRPr lang="en-US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文本框 6"/>
          <p:cNvSpPr txBox="1"/>
          <p:nvPr/>
        </p:nvSpPr>
        <p:spPr>
          <a:xfrm>
            <a:off x="1" y="166076"/>
            <a:ext cx="13854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endParaRPr lang="zh-CN" altLang="en-US" sz="2100" b="1" dirty="0">
              <a:solidFill>
                <a:schemeClr val="accent4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47947" y="1795987"/>
            <a:ext cx="4603214" cy="1915909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爸爸：孩子，你知道南非有什么稀有动物吗</a:t>
            </a:r>
            <a:r>
              <a:rPr lang="en-US" altLang="zh-CN" sz="1500" dirty="0">
                <a:cs typeface="+mn-ea"/>
                <a:sym typeface="+mn-lt"/>
              </a:rPr>
              <a:t>?   </a:t>
            </a:r>
            <a:endParaRPr lang="en-US" altLang="zh-CN" sz="15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儿子：有北极熊。   </a:t>
            </a:r>
            <a:endParaRPr lang="en-US" altLang="zh-CN" sz="15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爸爸：孩子。在非洲是找不到北极熊的。   </a:t>
            </a:r>
            <a:endParaRPr lang="en-US" altLang="zh-CN" sz="15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儿子：所以才说它是稀有动物啊！</a:t>
            </a:r>
            <a:endParaRPr lang="en-US" altLang="en-US" sz="15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84904" y="1543483"/>
            <a:ext cx="2387571" cy="23613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/>
        </p:nvSpPr>
        <p:spPr>
          <a:xfrm>
            <a:off x="495301" y="1442491"/>
            <a:ext cx="5152271" cy="3147015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0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       父亲：“你认识多少字了？</a:t>
            </a: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”　　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       儿子：“就认得</a:t>
            </a: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阿拉数字</a:t>
            </a:r>
            <a:r>
              <a:rPr lang="en-US" altLang="zh-CN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到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。</a:t>
            </a: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”   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父亲：“你真蠢，长大该怎么办啊。</a:t>
            </a: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”　　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       儿子：“没关系，长大我可以当作曲家，作曲家</a:t>
            </a: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只写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个数字</a:t>
            </a: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，连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都用不上。”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84904" y="1556552"/>
            <a:ext cx="1942976" cy="203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4337" y="1691158"/>
            <a:ext cx="4132787" cy="3762568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0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       我表妹总是从她哥哥的小猪扑满里“借钱”，她哥哥很愤怒。一天，她四处寻找，才在冰箱里发现了扑满。扑满里有张纸条：“亲爱的妹妹，我希望你能够理解，我的资产现在已被冻结。”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08210" y="1585641"/>
            <a:ext cx="1776401" cy="185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4358" y="1667632"/>
            <a:ext cx="3751136" cy="3147015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0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       甲：什么叫繁体字？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　　乙：笔画多的字。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　　甲：笔画多为啥就叫繁体字？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　　乙：笔画多了，写起来麻烦，烦死人。所以，就叫繁体字。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86141" y="1518421"/>
            <a:ext cx="2275100" cy="237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3156228" y="1738592"/>
            <a:ext cx="2831545" cy="30008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+mn-lt"/>
              </a:rPr>
              <a:t>交流后评一评谁的笑话最精彩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954339" y="2815375"/>
            <a:ext cx="5235323" cy="178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1635634" y="1748490"/>
          <a:ext cx="5654524" cy="242507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299923"/>
                <a:gridCol w="3354601"/>
              </a:tblGrid>
              <a:tr h="3987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评星细则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73" marR="68573" marT="34302" marB="34302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星级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73" marR="68573" marT="34302" marB="34302"/>
                </a:tc>
              </a:tr>
              <a:tr h="20263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☆熟记笑话内容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☆有表现力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☆不要笑场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☆无不良口语习惯</a:t>
                      </a:r>
                      <a:endParaRPr lang="en-US" altLang="zh-CN" sz="15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☆突出笑点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73" marR="68573" marT="34302" marB="3430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b="1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最高得五颗星，每个要点一颗星。</a:t>
                      </a:r>
                      <a:endParaRPr lang="zh-CN" altLang="en-US" sz="1500" b="1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73" marR="68573" marT="34302" marB="34302"/>
                </a:tc>
              </a:tr>
            </a:tbl>
          </a:graphicData>
        </a:graphic>
      </p:graphicFrame>
      <p:sp>
        <p:nvSpPr>
          <p:cNvPr id="49" name="矩形 48"/>
          <p:cNvSpPr/>
          <p:nvPr/>
        </p:nvSpPr>
        <p:spPr>
          <a:xfrm>
            <a:off x="495301" y="1098472"/>
            <a:ext cx="3027218" cy="30008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+mn-lt"/>
              </a:rPr>
              <a:t>评选班级“笑话之星”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84023" y="1200277"/>
            <a:ext cx="2499836" cy="31432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60141" y="1200277"/>
            <a:ext cx="2976509" cy="3273137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693717" y="2390733"/>
            <a:ext cx="2109356" cy="34624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颁发光荣勋章</a:t>
            </a:r>
            <a:endParaRPr lang="zh-CN" alt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444085" y="1659097"/>
            <a:ext cx="523220" cy="53091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zh-CN" altLang="en-US" sz="1500" b="1">
                <a:solidFill>
                  <a:schemeClr val="bg1"/>
                </a:solidFill>
                <a:cs typeface="+mn-ea"/>
                <a:sym typeface="+mn-lt"/>
              </a:rPr>
              <a:t>笑话</a:t>
            </a:r>
            <a:endParaRPr lang="en-US" altLang="zh-CN" sz="15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fontAlgn="base"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+mn-lt"/>
              </a:rPr>
              <a:t>之星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27363" y="1790231"/>
            <a:ext cx="4533035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同学们，今天我们上了一节生动、有趣的口语交际课，学会了讲笑话，懂得了笑话不仅内容短小精悍、幽默有趣。更重要的是有些笑话让人笑过之后还能领悟出深刻的哲理。</a:t>
            </a:r>
            <a:endParaRPr lang="zh-CN" altLang="zh-CN" sz="15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89220" y="1085850"/>
            <a:ext cx="3590925" cy="3590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1076997" y="86231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4501662"/>
            <a:ext cx="9144000" cy="351701"/>
          </a:xfrm>
          <a:prstGeom prst="rect">
            <a:avLst/>
          </a:prstGeom>
          <a:gradFill>
            <a:gsLst>
              <a:gs pos="0">
                <a:srgbClr val="C00000"/>
              </a:gs>
              <a:gs pos="100000">
                <a:srgbClr val="FF0000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66"/>
          <p:cNvSpPr txBox="1">
            <a:spLocks noChangeArrowheads="1"/>
          </p:cNvSpPr>
          <p:nvPr/>
        </p:nvSpPr>
        <p:spPr bwMode="auto">
          <a:xfrm>
            <a:off x="1076997" y="1525000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交际要求</a:t>
            </a:r>
            <a:endParaRPr lang="zh-CN" altLang="en-US" sz="2400" spc="22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1076997" y="218768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24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互相交流</a:t>
            </a:r>
            <a:endParaRPr lang="zh-CN" altLang="en-US" sz="2400" spc="22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66"/>
          <p:cNvSpPr txBox="1">
            <a:spLocks noChangeArrowheads="1"/>
          </p:cNvSpPr>
          <p:nvPr/>
        </p:nvSpPr>
        <p:spPr bwMode="auto">
          <a:xfrm>
            <a:off x="1076997" y="2850370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1076997" y="351305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课后作业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10175" y="-6089"/>
            <a:ext cx="3429000" cy="5143500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 flipH="1">
            <a:off x="5210175" y="3203138"/>
            <a:ext cx="3429000" cy="798158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C00000"/>
              </a:gs>
              <a:gs pos="100000">
                <a:srgbClr val="FF0000">
                  <a:alpha val="0"/>
                </a:srgbClr>
              </a:gs>
            </a:gsLst>
            <a:lin ang="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27022" y="2592421"/>
            <a:ext cx="2639981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rgbClr val="00B050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defRPr>
            </a:lvl1pPr>
          </a:lstStyle>
          <a:p>
            <a:r>
              <a:rPr lang="zh-CN" altLang="en-US" sz="6000" spc="2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6000" spc="22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1543" y="3585000"/>
            <a:ext cx="225083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CONTENT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87930" y="2329261"/>
            <a:ext cx="330860" cy="130035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板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书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设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计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文本框 3"/>
          <p:cNvSpPr txBox="1">
            <a:spLocks noChangeArrowheads="1"/>
          </p:cNvSpPr>
          <p:nvPr/>
        </p:nvSpPr>
        <p:spPr bwMode="auto">
          <a:xfrm>
            <a:off x="2472384" y="1146133"/>
            <a:ext cx="4199234" cy="3770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口语交际</a:t>
            </a:r>
            <a:r>
              <a:rPr lang="en-US" altLang="zh-CN" noProof="1">
                <a:latin typeface="+mn-lt"/>
                <a:ea typeface="+mn-ea"/>
                <a:cs typeface="+mn-ea"/>
                <a:sym typeface="+mn-lt"/>
              </a:rPr>
              <a:t>—</a:t>
            </a:r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我们都来讲笑话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文本框 3"/>
          <p:cNvSpPr txBox="1">
            <a:spLocks noChangeArrowheads="1"/>
          </p:cNvSpPr>
          <p:nvPr/>
        </p:nvSpPr>
        <p:spPr bwMode="auto">
          <a:xfrm>
            <a:off x="3423350" y="2452215"/>
            <a:ext cx="2297302" cy="3770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明确讲笑话要求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0" name="直接连接符 69"/>
          <p:cNvCxnSpPr>
            <a:stCxn id="69" idx="2"/>
            <a:endCxn id="75" idx="0"/>
          </p:cNvCxnSpPr>
          <p:nvPr/>
        </p:nvCxnSpPr>
        <p:spPr>
          <a:xfrm>
            <a:off x="4572001" y="2829241"/>
            <a:ext cx="1244138" cy="9525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3"/>
          <p:cNvSpPr txBox="1">
            <a:spLocks noChangeArrowheads="1"/>
          </p:cNvSpPr>
          <p:nvPr/>
        </p:nvSpPr>
        <p:spPr bwMode="auto">
          <a:xfrm>
            <a:off x="1928803" y="3781781"/>
            <a:ext cx="2418156" cy="6848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小组内评选班级内交流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4390263" y="1644085"/>
            <a:ext cx="363474" cy="586109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cxnSp>
        <p:nvCxnSpPr>
          <p:cNvPr id="74" name="直接连接符 73"/>
          <p:cNvCxnSpPr>
            <a:stCxn id="69" idx="2"/>
            <a:endCxn id="73" idx="0"/>
          </p:cNvCxnSpPr>
          <p:nvPr/>
        </p:nvCxnSpPr>
        <p:spPr>
          <a:xfrm flipH="1">
            <a:off x="3137881" y="2829241"/>
            <a:ext cx="1434120" cy="9525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3"/>
          <p:cNvSpPr txBox="1">
            <a:spLocks noChangeArrowheads="1"/>
          </p:cNvSpPr>
          <p:nvPr/>
        </p:nvSpPr>
        <p:spPr bwMode="auto">
          <a:xfrm>
            <a:off x="4727517" y="3781781"/>
            <a:ext cx="2177243" cy="6848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noProof="1">
                <a:latin typeface="+mn-lt"/>
                <a:ea typeface="+mn-ea"/>
                <a:cs typeface="+mn-ea"/>
                <a:sym typeface="+mn-lt"/>
              </a:rPr>
              <a:t>评选出班级“笑话之星”</a:t>
            </a:r>
            <a:endParaRPr lang="zh-CN" altLang="en-US" noProof="1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4" grpId="0" animBg="1"/>
      <p:bldP spid="69" grpId="0" animBg="1"/>
      <p:bldP spid="73" grpId="0" animBg="1"/>
      <p:bldP spid="12" grpId="0" animBg="1"/>
      <p:bldP spid="7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1261840" y="2930687"/>
            <a:ext cx="6620320" cy="9225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500" dirty="0">
                <a:cs typeface="+mn-ea"/>
                <a:sym typeface="+mn-lt"/>
              </a:rPr>
              <a:t>       1.</a:t>
            </a:r>
            <a:r>
              <a:rPr lang="zh-CN" altLang="en-US" sz="1500" dirty="0">
                <a:cs typeface="+mn-ea"/>
                <a:sym typeface="+mn-lt"/>
              </a:rPr>
              <a:t>利用课余时间，和自己周围的人进行交流，搜集更多的有趣笑话。</a:t>
            </a:r>
            <a:endParaRPr lang="zh-CN" altLang="en-US" sz="15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500" dirty="0">
                <a:cs typeface="+mn-ea"/>
                <a:sym typeface="+mn-lt"/>
              </a:rPr>
              <a:t>       2.</a:t>
            </a:r>
            <a:r>
              <a:rPr lang="zh-CN" altLang="en-US" sz="1500" dirty="0">
                <a:cs typeface="+mn-ea"/>
                <a:sym typeface="+mn-lt"/>
              </a:rPr>
              <a:t>将搜集的笑话在课余时间讲给同学听，比一比谁的笑话更好笑。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74386" y="991568"/>
            <a:ext cx="1995226" cy="19952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95300" y="1217890"/>
            <a:ext cx="3605430" cy="254258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881648" y="1217890"/>
            <a:ext cx="3605430" cy="2542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5300" y="1013766"/>
            <a:ext cx="2503316" cy="30008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我们都来讲笑话</a:t>
            </a:r>
            <a:endParaRPr lang="zh-CN" altLang="en-US" sz="1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1518421"/>
            <a:ext cx="5770399" cy="3009418"/>
            <a:chOff x="411451" y="1937262"/>
            <a:chExt cx="7693865" cy="4012557"/>
          </a:xfrm>
        </p:grpSpPr>
        <p:pic>
          <p:nvPicPr>
            <p:cNvPr id="9" name="矩形 15"/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11451" y="1937262"/>
              <a:ext cx="7693865" cy="40125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1680598" y="2774847"/>
              <a:ext cx="5458016" cy="1876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500" dirty="0">
                  <a:cs typeface="+mn-ea"/>
                  <a:sym typeface="+mn-lt"/>
                </a:rPr>
                <a:t>同学们，在平时的生活中，我们经常听到笑话，笑话常常给我们带来快乐，你喜欢听笑话吗？你爱讲笑话吗？</a:t>
              </a:r>
              <a:endParaRPr lang="zh-CN" altLang="en-US" sz="1500" dirty="0">
                <a:cs typeface="+mn-ea"/>
                <a:sym typeface="+mn-lt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86141" y="1518421"/>
            <a:ext cx="2275100" cy="237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占位符 2"/>
          <p:cNvSpPr txBox="1">
            <a:spLocks noChangeArrowheads="1"/>
          </p:cNvSpPr>
          <p:nvPr/>
        </p:nvSpPr>
        <p:spPr>
          <a:xfrm>
            <a:off x="562081" y="1570395"/>
            <a:ext cx="3809894" cy="2002710"/>
          </a:xfr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en-US" altLang="zh-CN" sz="1800" b="1" dirty="0">
                <a:solidFill>
                  <a:srgbClr val="C00000"/>
                </a:solidFill>
                <a:cs typeface="+mn-ea"/>
                <a:sym typeface="+mn-lt"/>
              </a:rPr>
              <a:t>1</a:t>
            </a:r>
            <a:r>
              <a:rPr lang="zh-CN" altLang="en-US" sz="1800" b="1" dirty="0">
                <a:solidFill>
                  <a:srgbClr val="C00000"/>
                </a:solidFill>
                <a:cs typeface="+mn-ea"/>
                <a:sym typeface="+mn-lt"/>
              </a:rPr>
              <a:t>、搜集材料，充分准备。</a:t>
            </a:r>
            <a:endParaRPr lang="en-US" altLang="zh-CN" sz="1800" b="1" dirty="0">
              <a:solidFill>
                <a:srgbClr val="C00000"/>
              </a:solidFill>
              <a:cs typeface="+mn-ea"/>
              <a:sym typeface="+mn-lt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1500" dirty="0">
                <a:cs typeface="+mn-ea"/>
                <a:sym typeface="+mn-lt"/>
              </a:rPr>
              <a:t>       课前搜集几个笑话，自己先讲一讲，注意语气、表情的变化，可以加上适当的动作把笑话讲好。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44280" y="1570395"/>
            <a:ext cx="2452315" cy="2317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占位符 2"/>
          <p:cNvSpPr txBox="1">
            <a:spLocks noChangeArrowheads="1"/>
          </p:cNvSpPr>
          <p:nvPr/>
        </p:nvSpPr>
        <p:spPr>
          <a:xfrm>
            <a:off x="740663" y="1892932"/>
            <a:ext cx="4028765" cy="1842254"/>
          </a:xfr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  <a:cs typeface="+mn-ea"/>
                <a:sym typeface="+mn-lt"/>
              </a:rPr>
              <a:t>2</a:t>
            </a:r>
            <a:r>
              <a:rPr lang="zh-CN" altLang="en-US" sz="1800" b="1" dirty="0">
                <a:solidFill>
                  <a:srgbClr val="C00000"/>
                </a:solidFill>
                <a:cs typeface="+mn-ea"/>
                <a:sym typeface="+mn-lt"/>
              </a:rPr>
              <a:t>、大胆交流，自我展示。</a:t>
            </a:r>
            <a:endParaRPr lang="en-US" altLang="zh-CN" sz="1800" b="1" dirty="0">
              <a:solidFill>
                <a:srgbClr val="C00000"/>
              </a:solidFill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500" dirty="0">
                <a:cs typeface="+mn-ea"/>
                <a:sym typeface="+mn-lt"/>
              </a:rPr>
              <a:t>       在小组或班上讲一个笑话，要做到口齿清晰，讲的笑话有可笑的地方。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44280" y="1570395"/>
            <a:ext cx="2452315" cy="2317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1" dur="500" tmFilter="0,0; .5, 1; 1, 1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500" tmFilter="0,0; .5, 1; 1, 1" fill="hold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占位符 2"/>
          <p:cNvSpPr txBox="1">
            <a:spLocks noChangeArrowheads="1"/>
          </p:cNvSpPr>
          <p:nvPr/>
        </p:nvSpPr>
        <p:spPr>
          <a:xfrm>
            <a:off x="799341" y="1561717"/>
            <a:ext cx="3884362" cy="1679390"/>
          </a:xfr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800" b="1" dirty="0">
                <a:solidFill>
                  <a:srgbClr val="C00000"/>
                </a:solidFill>
                <a:cs typeface="+mn-ea"/>
                <a:sym typeface="+mn-lt"/>
              </a:rPr>
              <a:t> </a:t>
            </a:r>
            <a:r>
              <a:rPr lang="en-US" altLang="zh-CN" sz="1800" dirty="0">
                <a:solidFill>
                  <a:srgbClr val="C00000"/>
                </a:solidFill>
                <a:cs typeface="+mn-ea"/>
                <a:sym typeface="+mn-lt"/>
              </a:rPr>
              <a:t>3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、学会倾听，精诚合作。</a:t>
            </a:r>
            <a:endParaRPr lang="en-US" altLang="zh-CN" sz="1800" dirty="0">
              <a:solidFill>
                <a:srgbClr val="C00000"/>
              </a:solidFill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500" dirty="0">
                <a:cs typeface="+mn-ea"/>
                <a:sym typeface="+mn-lt"/>
              </a:rPr>
              <a:t>       别人在讲笑话的时候，要认真倾听，并给予适当的鼓励和赞美。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94913" y="1349883"/>
            <a:ext cx="3677092" cy="2443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1" dur="500" tmFilter="0,0; .5, 1; 1, 1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500" tmFilter="0,0; .5, 1; 1, 1" fill="hold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95300" y="1050439"/>
            <a:ext cx="1090151" cy="30008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zh-CN" altLang="en-US" sz="1500" b="1" dirty="0">
                <a:solidFill>
                  <a:schemeClr val="bg1"/>
                </a:solidFill>
                <a:cs typeface="+mn-ea"/>
                <a:sym typeface="+mn-lt"/>
              </a:rPr>
              <a:t>选择笑话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6992" y="1681420"/>
            <a:ext cx="5540765" cy="2512662"/>
            <a:chOff x="1487363" y="2803002"/>
            <a:chExt cx="7387687" cy="3350216"/>
          </a:xfrm>
        </p:grpSpPr>
        <p:sp>
          <p:nvSpPr>
            <p:cNvPr id="4" name="矩形 3"/>
            <p:cNvSpPr/>
            <p:nvPr/>
          </p:nvSpPr>
          <p:spPr>
            <a:xfrm>
              <a:off x="1487363" y="3143313"/>
              <a:ext cx="7387687" cy="1969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>
                  <a:cs typeface="+mn-ea"/>
                  <a:sym typeface="+mn-lt"/>
                </a:rPr>
                <a:t>    （</a:t>
              </a:r>
              <a:r>
                <a:rPr lang="en-US" altLang="zh-CN" sz="1500" dirty="0">
                  <a:cs typeface="+mn-ea"/>
                  <a:sym typeface="+mn-lt"/>
                </a:rPr>
                <a:t>1</a:t>
              </a:r>
              <a:r>
                <a:rPr lang="zh-CN" altLang="en-US" sz="1500" dirty="0">
                  <a:cs typeface="+mn-ea"/>
                  <a:sym typeface="+mn-lt"/>
                </a:rPr>
                <a:t>）选择的笑话在内容上一定要幽默有趣。</a:t>
              </a:r>
              <a:endParaRPr lang="zh-CN" altLang="en-US" sz="15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500" dirty="0">
                  <a:cs typeface="+mn-ea"/>
                  <a:sym typeface="+mn-lt"/>
                </a:rPr>
                <a:t>    （</a:t>
              </a:r>
              <a:r>
                <a:rPr lang="en-US" altLang="zh-CN" sz="1500" dirty="0">
                  <a:cs typeface="+mn-ea"/>
                  <a:sym typeface="+mn-lt"/>
                </a:rPr>
                <a:t>2</a:t>
              </a:r>
              <a:r>
                <a:rPr lang="zh-CN" altLang="en-US" sz="1500" dirty="0">
                  <a:cs typeface="+mn-ea"/>
                  <a:sym typeface="+mn-lt"/>
                </a:rPr>
                <a:t>）选择的笑话情节比较简单，形式要短小精悍。</a:t>
              </a:r>
              <a:endParaRPr lang="zh-CN" altLang="en-US" sz="15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500" dirty="0">
                  <a:cs typeface="+mn-ea"/>
                  <a:sym typeface="+mn-lt"/>
                </a:rPr>
                <a:t>    （</a:t>
              </a:r>
              <a:r>
                <a:rPr lang="en-US" altLang="zh-CN" sz="1500" dirty="0">
                  <a:cs typeface="+mn-ea"/>
                  <a:sym typeface="+mn-lt"/>
                </a:rPr>
                <a:t>3</a:t>
              </a:r>
              <a:r>
                <a:rPr lang="zh-CN" altLang="en-US" sz="1500" dirty="0">
                  <a:cs typeface="+mn-ea"/>
                  <a:sym typeface="+mn-lt"/>
                </a:rPr>
                <a:t>）所选笑话还要语言浅显易懂。</a:t>
              </a:r>
              <a:endParaRPr lang="zh-CN" altLang="en-US" sz="15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500" dirty="0">
                  <a:cs typeface="+mn-ea"/>
                  <a:sym typeface="+mn-lt"/>
                </a:rPr>
                <a:t>    （</a:t>
              </a:r>
              <a:r>
                <a:rPr lang="en-US" altLang="zh-CN" sz="1500" dirty="0">
                  <a:cs typeface="+mn-ea"/>
                  <a:sym typeface="+mn-lt"/>
                </a:rPr>
                <a:t>4</a:t>
              </a:r>
              <a:r>
                <a:rPr lang="zh-CN" altLang="en-US" sz="1500" dirty="0">
                  <a:cs typeface="+mn-ea"/>
                  <a:sym typeface="+mn-lt"/>
                </a:rPr>
                <a:t>）所选笑话一定要内容健康的，最好能蕴含一定生活道理</a:t>
              </a:r>
              <a:endParaRPr lang="zh-CN" altLang="en-US" sz="1500" dirty="0">
                <a:cs typeface="+mn-ea"/>
                <a:sym typeface="+mn-lt"/>
              </a:endParaRPr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1846556" y="2803002"/>
              <a:ext cx="7028494" cy="3350216"/>
            </a:xfrm>
            <a:prstGeom prst="roundRect">
              <a:avLst/>
            </a:prstGeom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90101" y="1050440"/>
            <a:ext cx="2125460" cy="3188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301" y="1253040"/>
            <a:ext cx="2255693" cy="3770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 sz="2000" b="1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组内练讲，露锋芒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5301" y="2012393"/>
            <a:ext cx="4310318" cy="1454244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dirty="0">
                <a:cs typeface="+mn-ea"/>
                <a:sym typeface="+mn-lt"/>
              </a:rPr>
              <a:t>       1.</a:t>
            </a:r>
            <a:r>
              <a:rPr lang="zh-CN" altLang="en-US" sz="1500" dirty="0">
                <a:cs typeface="+mn-ea"/>
                <a:sym typeface="+mn-lt"/>
              </a:rPr>
              <a:t>根据我们的要求，参加“组内笑话</a:t>
            </a:r>
            <a:r>
              <a:rPr lang="en-US" altLang="zh-CN" sz="1500" dirty="0">
                <a:cs typeface="+mn-ea"/>
                <a:sym typeface="+mn-lt"/>
              </a:rPr>
              <a:t>PK</a:t>
            </a:r>
            <a:r>
              <a:rPr lang="zh-CN" altLang="en-US" sz="1500" dirty="0">
                <a:cs typeface="+mn-ea"/>
                <a:sym typeface="+mn-lt"/>
              </a:rPr>
              <a:t>赛”。</a:t>
            </a:r>
            <a:endParaRPr lang="en-US" altLang="zh-CN" sz="15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500" dirty="0">
                <a:cs typeface="+mn-ea"/>
                <a:sym typeface="+mn-lt"/>
              </a:rPr>
              <a:t>       2.</a:t>
            </a:r>
            <a:r>
              <a:rPr lang="zh-CN" altLang="en-US" sz="1500" dirty="0">
                <a:cs typeface="+mn-ea"/>
                <a:sym typeface="+mn-lt"/>
              </a:rPr>
              <a:t>推选出组内最会讲笑话的人。</a:t>
            </a:r>
            <a:endParaRPr lang="en-US" altLang="zh-CN" sz="15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500" dirty="0">
                <a:cs typeface="+mn-ea"/>
                <a:sym typeface="+mn-lt"/>
              </a:rPr>
              <a:t>       3.</a:t>
            </a:r>
            <a:r>
              <a:rPr lang="zh-CN" altLang="en-US" sz="1500" dirty="0">
                <a:cs typeface="+mn-ea"/>
                <a:sym typeface="+mn-lt"/>
              </a:rPr>
              <a:t>小组协作，为组内“最会讲笑话的人”出点子，为参加“班级讲笑话比赛”做准备。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88491" y="1443490"/>
            <a:ext cx="2452315" cy="2317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ags/tag1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eedsehy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1286</Words>
  <Application>WPS 演示</Application>
  <PresentationFormat>全屏显示(16:9)</PresentationFormat>
  <Paragraphs>112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OPPOSans R</vt:lpstr>
      <vt:lpstr>OPPOSans L</vt:lpstr>
      <vt:lpstr>Calibri</vt:lpstr>
      <vt:lpstr>OPPOSans B</vt:lpstr>
      <vt:lpstr>FandolFang R</vt:lpstr>
      <vt:lpstr>江西拙楷</vt:lpstr>
      <vt:lpstr>包图小白体</vt:lpstr>
      <vt:lpstr>微软雅黑</vt:lpstr>
      <vt:lpstr>Arial Unicode MS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Administrator</cp:lastModifiedBy>
  <cp:revision>3</cp:revision>
  <dcterms:created xsi:type="dcterms:W3CDTF">2020-08-10T06:32:00Z</dcterms:created>
  <dcterms:modified xsi:type="dcterms:W3CDTF">2022-06-04T00:55:36Z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